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33"/>
  </p:notesMasterIdLst>
  <p:sldIdLst>
    <p:sldId id="256" r:id="rId3"/>
    <p:sldId id="278" r:id="rId4"/>
    <p:sldId id="279" r:id="rId5"/>
    <p:sldId id="280" r:id="rId6"/>
    <p:sldId id="281" r:id="rId7"/>
    <p:sldId id="282" r:id="rId8"/>
    <p:sldId id="307" r:id="rId9"/>
    <p:sldId id="308" r:id="rId10"/>
    <p:sldId id="283" r:id="rId11"/>
    <p:sldId id="284" r:id="rId12"/>
    <p:sldId id="285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563F5-03B7-4339-9F9D-80D2E204020B}" type="datetimeFigureOut">
              <a:rPr lang="en-AU" smtClean="0"/>
              <a:t>9/2/13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71C0E-9E7B-46C6-A542-F6DDE69CAA5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10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694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0430" y="2000240"/>
            <a:ext cx="538639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496" y="3857628"/>
            <a:ext cx="448628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71609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34CD7-37B2-42A8-AD0F-007EC8C476D8}" type="datetimeFigureOut">
              <a:rPr lang="en-AU"/>
              <a:pPr/>
              <a:t>9/2/13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01686-8C16-45C3-ABCA-5334D71F727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3770514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EB4B0-3543-4CF3-AFB8-E461D070B924}" type="datetimeFigureOut">
              <a:rPr lang="en-AU"/>
              <a:pPr/>
              <a:t>9/2/13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F5DAC-8E34-4631-B24B-C7A524DA54D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5770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76775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2834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3F735-992D-4428-8428-C6C0E72BFB9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2834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B97DF-6239-4CB8-8C70-4246589709E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1B695-DB8F-4438-9ACA-82A14BC91B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733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40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565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599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102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07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903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298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theme" Target="../theme/theme2.xml"/><Relationship Id="rId9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C201-B94E-47F6-A1C5-F90EE3643F19}" type="datetimeFigureOut">
              <a:rPr lang="en-AU" smtClean="0"/>
              <a:pPr/>
              <a:t>9/2/13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452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214313"/>
            <a:ext cx="7858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F91BEB-A3E7-40A6-87AB-72E8B8BAEF0C}" type="datetimeFigureOut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9/2/13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7B0FC3-2429-4B2E-9561-BA67306E6ECF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594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transition xmlns:p14="http://schemas.microsoft.com/office/powerpoint/2010/main"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1628800"/>
            <a:ext cx="7772400" cy="1470025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  <a:t>Session 1: Introduction</a:t>
            </a:r>
            <a:b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AU" b="1" dirty="0">
                <a:solidFill>
                  <a:schemeClr val="accent5">
                    <a:lumMod val="50000"/>
                  </a:schemeClr>
                </a:solidFill>
              </a:rPr>
              <a:t>&amp; Business Processes</a:t>
            </a:r>
            <a:endParaRPr lang="en-A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832" y="4797152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AU" sz="2400" b="1" dirty="0">
                <a:solidFill>
                  <a:schemeClr val="accent5">
                    <a:lumMod val="50000"/>
                  </a:schemeClr>
                </a:solidFill>
              </a:rPr>
              <a:t>Prepared by </a:t>
            </a:r>
          </a:p>
          <a:p>
            <a:pPr>
              <a:defRPr/>
            </a:pPr>
            <a:r>
              <a:rPr lang="en-AU" sz="2400" b="1" dirty="0">
                <a:solidFill>
                  <a:schemeClr val="accent5">
                    <a:lumMod val="50000"/>
                  </a:schemeClr>
                </a:solidFill>
              </a:rPr>
              <a:t>Kent Wilson</a:t>
            </a:r>
          </a:p>
          <a:p>
            <a:pPr>
              <a:defRPr/>
            </a:pPr>
            <a:r>
              <a:rPr lang="en-AU" sz="2400" b="1" dirty="0">
                <a:solidFill>
                  <a:schemeClr val="accent5">
                    <a:lumMod val="50000"/>
                  </a:schemeClr>
                </a:solidFill>
              </a:rPr>
              <a:t>University of South Australia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6723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Where to From Here?</a:t>
            </a:r>
            <a:endParaRPr lang="en-AU" dirty="0" smtClean="0">
              <a:solidFill>
                <a:schemeClr val="bg1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496"/>
          </a:xfrm>
        </p:spPr>
        <p:txBody>
          <a:bodyPr>
            <a:normAutofit fontScale="92500" lnSpcReduction="20000"/>
          </a:bodyPr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Chapter 6 – System Mapping &amp; Documentation: </a:t>
            </a:r>
            <a:r>
              <a:rPr lang="en-AU" sz="2800" dirty="0" smtClean="0"/>
              <a:t>explores the use of techniques to map and document the system</a:t>
            </a:r>
          </a:p>
          <a:p>
            <a:pPr marL="531813" indent="-531813" eaLnBrk="1" hangingPunct="1">
              <a:buNone/>
            </a:pPr>
            <a:endParaRPr lang="en-AU" sz="2800" b="1" i="1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Chapters 7 &amp; 8 – </a:t>
            </a:r>
            <a:r>
              <a:rPr lang="en-AU" sz="2800" dirty="0" smtClean="0"/>
              <a:t>address the issues of </a:t>
            </a:r>
            <a:r>
              <a:rPr lang="en-AU" sz="2800" b="1" i="1" dirty="0" smtClean="0"/>
              <a:t>internal controls</a:t>
            </a:r>
            <a:r>
              <a:rPr lang="en-AU" sz="2800" dirty="0" smtClean="0"/>
              <a:t>, corporate governance and internal control frameworks</a:t>
            </a:r>
          </a:p>
          <a:p>
            <a:pPr marL="531813" indent="-531813" eaLnBrk="1" hangingPunct="1"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Chapters 9 – 13: </a:t>
            </a:r>
            <a:r>
              <a:rPr lang="en-AU" sz="2800" dirty="0" smtClean="0"/>
              <a:t>Provide a comprehensive overview  of the </a:t>
            </a:r>
            <a:r>
              <a:rPr lang="en-AU" sz="2800" b="1" i="1" dirty="0" smtClean="0"/>
              <a:t>major business cycles </a:t>
            </a:r>
            <a:r>
              <a:rPr lang="en-AU" sz="2800" dirty="0" smtClean="0"/>
              <a:t>– revenue, payment, production, HR and the general ledger &amp; financial reporting cycle</a:t>
            </a:r>
            <a:endParaRPr lang="en-AU" sz="2800" b="1" i="1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Where to From Here?</a:t>
            </a:r>
            <a:endParaRPr lang="en-AU" dirty="0" smtClean="0">
              <a:solidFill>
                <a:schemeClr val="bg1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536504"/>
          </a:xfrm>
        </p:spPr>
        <p:txBody>
          <a:bodyPr>
            <a:normAutofit/>
          </a:bodyPr>
          <a:lstStyle/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600" b="1" i="1" dirty="0" smtClean="0"/>
              <a:t>Chapter 14 – Systems Development:  </a:t>
            </a:r>
            <a:r>
              <a:rPr lang="en-AU" sz="2600" dirty="0" smtClean="0"/>
              <a:t>introduces the principles and concepts as to how systems are developed and managed</a:t>
            </a:r>
          </a:p>
          <a:p>
            <a:pPr marL="531813" indent="-531813" eaLnBrk="1" hangingPunct="1">
              <a:lnSpc>
                <a:spcPct val="90000"/>
              </a:lnSpc>
              <a:buNone/>
            </a:pPr>
            <a:endParaRPr lang="en-AU" sz="2600" dirty="0" smtClean="0"/>
          </a:p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600" b="1" i="1" dirty="0" smtClean="0"/>
              <a:t>Chapter 15 – Auditing of Accounting Information systems:</a:t>
            </a:r>
            <a:r>
              <a:rPr lang="en-AU" sz="2600" dirty="0" smtClean="0"/>
              <a:t> Overviews the audit function, legislative requirements  and the stages involved in performing an AIS audit</a:t>
            </a:r>
          </a:p>
          <a:p>
            <a:pPr marL="531813" indent="-531813" eaLnBrk="1" hangingPunct="1">
              <a:lnSpc>
                <a:spcPct val="90000"/>
              </a:lnSpc>
              <a:buNone/>
            </a:pPr>
            <a:endParaRPr lang="en-AU" sz="2600" b="1" i="1" dirty="0" smtClean="0"/>
          </a:p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600" b="1" i="1" dirty="0" smtClean="0"/>
              <a:t>Chapter 16 – Ethics, Fraud and Computer Crime: </a:t>
            </a:r>
            <a:r>
              <a:rPr lang="en-AU" sz="2600" dirty="0" smtClean="0"/>
              <a:t>considers different perspectives of ethical behaviour</a:t>
            </a:r>
            <a:endParaRPr lang="en-AU" sz="2600" b="1" i="1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70485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AU" sz="4000" b="1" dirty="0" smtClean="0">
                <a:solidFill>
                  <a:schemeClr val="bg1"/>
                </a:solidFill>
              </a:rPr>
              <a:t>Organisational Strategy &amp; Mission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lnSpcReduction="10000"/>
          </a:bodyPr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Mission Statement: </a:t>
            </a:r>
            <a:r>
              <a:rPr lang="en-AU" sz="2800" dirty="0" smtClean="0"/>
              <a:t>typically contains an expression  of the organisation’s vision, business domain, competencies and values</a:t>
            </a:r>
          </a:p>
          <a:p>
            <a:pPr marL="531813" indent="-531813" eaLnBrk="1" hangingPunct="1"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Strategy: </a:t>
            </a:r>
            <a:r>
              <a:rPr lang="en-AU" sz="2800" dirty="0" smtClean="0"/>
              <a:t>a means of putting a mission statement into practice. </a:t>
            </a:r>
            <a:r>
              <a:rPr lang="en-AU" sz="2800" i="1" dirty="0" smtClean="0"/>
              <a:t>Operates at three levels:</a:t>
            </a:r>
          </a:p>
          <a:p>
            <a:pPr marL="723900" lvl="1" indent="-323850" eaLnBrk="1" hangingPunct="1">
              <a:buFont typeface="Courier New" pitchFamily="49" charset="0"/>
              <a:buChar char="o"/>
            </a:pPr>
            <a:r>
              <a:rPr lang="en-AU" sz="2400" b="1" i="1" dirty="0" smtClean="0"/>
              <a:t>Internal</a:t>
            </a:r>
          </a:p>
          <a:p>
            <a:pPr marL="723900" lvl="1" indent="-323850" eaLnBrk="1" hangingPunct="1">
              <a:buFont typeface="Courier New" pitchFamily="49" charset="0"/>
              <a:buChar char="o"/>
            </a:pPr>
            <a:r>
              <a:rPr lang="en-AU" sz="2400" b="1" i="1" dirty="0" smtClean="0"/>
              <a:t>Competitive</a:t>
            </a:r>
          </a:p>
          <a:p>
            <a:pPr marL="723900" lvl="1" indent="-323850" eaLnBrk="1" hangingPunct="1">
              <a:buFont typeface="Courier New" pitchFamily="49" charset="0"/>
              <a:buChar char="o"/>
            </a:pPr>
            <a:r>
              <a:rPr lang="en-AU" sz="2400" b="1" i="1" dirty="0" smtClean="0"/>
              <a:t>Business portfolio</a:t>
            </a:r>
          </a:p>
        </p:txBody>
      </p:sp>
    </p:spTree>
    <p:extLst>
      <p:ext uri="{BB962C8B-B14F-4D97-AF65-F5344CB8AC3E}">
        <p14:creationId xmlns:p14="http://schemas.microsoft.com/office/powerpoint/2010/main" val="4239439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Strategy Options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i="1" dirty="0" smtClean="0"/>
              <a:t>According to Michael Porter, businesses have two options when deciding on a strategy:</a:t>
            </a:r>
          </a:p>
          <a:p>
            <a:pPr marL="531813" indent="-531813" eaLnBrk="1" hangingPunct="1">
              <a:buFont typeface="Arial" charset="0"/>
              <a:buNone/>
            </a:pPr>
            <a:endParaRPr lang="en-AU" sz="2800" dirty="0" smtClean="0"/>
          </a:p>
          <a:p>
            <a:pPr marL="900113" lvl="1" indent="-500063" eaLnBrk="1" hangingPunct="1">
              <a:buFont typeface="Courier New" pitchFamily="49" charset="0"/>
              <a:buChar char="o"/>
            </a:pPr>
            <a:r>
              <a:rPr lang="en-AU" sz="2400" b="1" i="1" dirty="0" smtClean="0">
                <a:solidFill>
                  <a:srgbClr val="002060"/>
                </a:solidFill>
              </a:rPr>
              <a:t>Cost Leadership: </a:t>
            </a:r>
            <a:r>
              <a:rPr lang="en-AU" sz="2400" dirty="0" smtClean="0"/>
              <a:t>Organisations need to carry out their activities cheaper than their competitors through economies of scale, technology, low overheads etc</a:t>
            </a:r>
          </a:p>
          <a:p>
            <a:pPr marL="900113" lvl="1" indent="-500063" eaLnBrk="1" hangingPunct="1">
              <a:buFont typeface="Courier New" pitchFamily="49" charset="0"/>
              <a:buChar char="o"/>
            </a:pPr>
            <a:endParaRPr lang="en-AU" sz="2400" dirty="0" smtClean="0"/>
          </a:p>
          <a:p>
            <a:pPr marL="900113" lvl="1" indent="-500063" eaLnBrk="1" hangingPunct="1">
              <a:buFont typeface="Courier New" pitchFamily="49" charset="0"/>
              <a:buChar char="o"/>
            </a:pPr>
            <a:r>
              <a:rPr lang="en-AU" sz="2400" b="1" i="1" dirty="0" smtClean="0">
                <a:solidFill>
                  <a:srgbClr val="002060"/>
                </a:solidFill>
              </a:rPr>
              <a:t>Differentiation: </a:t>
            </a:r>
            <a:r>
              <a:rPr lang="en-AU" sz="2400" dirty="0" smtClean="0"/>
              <a:t>Involves creating a business adding that little bit extra for customers, offering unique products targeted to the customer’s needs</a:t>
            </a:r>
            <a:endParaRPr lang="en-AU" sz="24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131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A Process Based Organisation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714500"/>
            <a:ext cx="55435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19973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Functional </a:t>
            </a:r>
            <a:r>
              <a:rPr lang="en-AU" b="1" dirty="0" err="1" smtClean="0">
                <a:solidFill>
                  <a:schemeClr val="bg1"/>
                </a:solidFill>
              </a:rPr>
              <a:t>vs</a:t>
            </a:r>
            <a:r>
              <a:rPr lang="en-AU" b="1" dirty="0" smtClean="0">
                <a:solidFill>
                  <a:schemeClr val="bg1"/>
                </a:solidFill>
              </a:rPr>
              <a:t> Process</a:t>
            </a:r>
          </a:p>
        </p:txBody>
      </p:sp>
      <p:graphicFrame>
        <p:nvGraphicFramePr>
          <p:cNvPr id="18463" name="Group 31"/>
          <p:cNvGraphicFramePr>
            <a:graphicFrameLocks noGrp="1"/>
          </p:cNvGraphicFramePr>
          <p:nvPr>
            <p:ph type="tbl" idx="4294967295"/>
          </p:nvPr>
        </p:nvGraphicFramePr>
        <p:xfrm>
          <a:off x="899593" y="1700808"/>
          <a:ext cx="7560839" cy="4883165"/>
        </p:xfrm>
        <a:graphic>
          <a:graphicData uri="http://schemas.openxmlformats.org/drawingml/2006/table">
            <a:tbl>
              <a:tblPr/>
              <a:tblGrid>
                <a:gridCol w="2072966"/>
                <a:gridCol w="2840733"/>
                <a:gridCol w="2647140"/>
              </a:tblGrid>
              <a:tr h="828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Functional perspective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 perspective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2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Focus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is done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it is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95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Orientation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Vertical, hierarchical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Horizontal, across the organisation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0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Objective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Task driven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driven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965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Personnel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Specialists – highly defined tasks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Generalists – tasks across the process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792088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ERP Systems, Business Processes 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and Best Practice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48880"/>
            <a:ext cx="8435280" cy="3777283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An ERP system is a set of computer program modules that attempts to integrate the different functional areas of the organisation</a:t>
            </a:r>
          </a:p>
          <a:p>
            <a:pPr marL="531813" indent="-531813" eaLnBrk="1" hangingPunct="1">
              <a:buFont typeface="Arial" charset="0"/>
              <a:buNone/>
            </a:pPr>
            <a:endParaRPr lang="en-AU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ERP is designed on the basis of </a:t>
            </a:r>
            <a:r>
              <a:rPr lang="en-AU" sz="2800" b="1" i="1" dirty="0" smtClean="0">
                <a:solidFill>
                  <a:srgbClr val="0070C0"/>
                </a:solidFill>
              </a:rPr>
              <a:t>best practice</a:t>
            </a:r>
            <a:r>
              <a:rPr lang="en-AU" sz="2800" b="1" i="1" dirty="0" smtClean="0"/>
              <a:t> – </a:t>
            </a:r>
            <a:r>
              <a:rPr lang="en-AU" sz="2800" i="1" dirty="0" smtClean="0"/>
              <a:t>the best way of performing a particular process</a:t>
            </a:r>
            <a:endParaRPr lang="en-AU" sz="28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4175869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571184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Issues in Moving to a Business Process - Based Environment</a:t>
            </a:r>
            <a:endParaRPr lang="en-AU" sz="4200" dirty="0" smtClean="0">
              <a:solidFill>
                <a:schemeClr val="bg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4864"/>
            <a:ext cx="8229600" cy="4320480"/>
          </a:xfrm>
        </p:spPr>
        <p:txBody>
          <a:bodyPr>
            <a:normAutofit/>
          </a:bodyPr>
          <a:lstStyle/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b="1" i="1" dirty="0" smtClean="0"/>
              <a:t>Management Change</a:t>
            </a:r>
          </a:p>
          <a:p>
            <a:pPr lvl="1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en-AU" dirty="0" smtClean="0"/>
              <a:t>Functionally based structure must be changed </a:t>
            </a:r>
          </a:p>
          <a:p>
            <a:pPr lvl="1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en-AU" dirty="0" smtClean="0"/>
              <a:t>Support must come from the top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AU" dirty="0" smtClean="0"/>
          </a:p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b="1" i="1" dirty="0" smtClean="0"/>
              <a:t>People Change</a:t>
            </a:r>
          </a:p>
          <a:p>
            <a:pPr lvl="1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en-AU" dirty="0" smtClean="0"/>
              <a:t>Narrowly defined specialist jobs may become generalist and diverse</a:t>
            </a:r>
          </a:p>
          <a:p>
            <a:pPr lvl="1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en-AU" dirty="0" smtClean="0"/>
              <a:t>Reduction of middle management – </a:t>
            </a:r>
            <a:r>
              <a:rPr lang="en-AU" i="1" dirty="0" smtClean="0"/>
              <a:t>increased authority to those lower in the organisation</a:t>
            </a:r>
          </a:p>
          <a:p>
            <a:pPr marL="531813" indent="-531813" eaLnBrk="1" hangingPunct="1">
              <a:lnSpc>
                <a:spcPct val="90000"/>
              </a:lnSpc>
            </a:pPr>
            <a:endParaRPr lang="en-AU" dirty="0" smtClean="0"/>
          </a:p>
          <a:p>
            <a:pPr marL="531813" indent="-531813" eaLnBrk="1" hangingPunct="1">
              <a:lnSpc>
                <a:spcPct val="9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1317526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064896" cy="1143000"/>
          </a:xfrm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Changing Business Processes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2276872"/>
            <a:ext cx="8003232" cy="3849291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dirty="0" smtClean="0"/>
              <a:t>Business processes are not static</a:t>
            </a:r>
          </a:p>
          <a:p>
            <a:pPr marL="531813" indent="-531813" eaLnBrk="1" hangingPunct="1">
              <a:buNone/>
            </a:pPr>
            <a:endParaRPr lang="en-AU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dirty="0" smtClean="0"/>
              <a:t>Factors impacting on business processes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AU" dirty="0" smtClean="0"/>
              <a:t>Technology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AU" dirty="0" smtClean="0"/>
              <a:t>Competition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AU" dirty="0" smtClean="0"/>
              <a:t>Business environment</a:t>
            </a:r>
          </a:p>
        </p:txBody>
      </p:sp>
    </p:spTree>
    <p:extLst>
      <p:ext uri="{BB962C8B-B14F-4D97-AF65-F5344CB8AC3E}">
        <p14:creationId xmlns:p14="http://schemas.microsoft.com/office/powerpoint/2010/main" val="1646218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Changing Business Processes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The means of changing processes is referred to as business process design</a:t>
            </a:r>
          </a:p>
          <a:p>
            <a:pPr marL="531813" indent="-531813" eaLnBrk="1" hangingPunct="1">
              <a:buFont typeface="Arial" charset="0"/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Approaches: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AU" sz="2400" dirty="0" smtClean="0"/>
              <a:t>TQM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AU" sz="2400" dirty="0" smtClean="0"/>
              <a:t>BP Re-engineering (BPR)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AU" sz="2400" dirty="0" smtClean="0"/>
              <a:t>Eclectic</a:t>
            </a:r>
          </a:p>
        </p:txBody>
      </p:sp>
    </p:spTree>
    <p:extLst>
      <p:ext uri="{BB962C8B-B14F-4D97-AF65-F5344CB8AC3E}">
        <p14:creationId xmlns:p14="http://schemas.microsoft.com/office/powerpoint/2010/main" val="9266296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74638"/>
            <a:ext cx="8208912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AU" sz="3600" b="1" dirty="0" smtClean="0">
                <a:solidFill>
                  <a:schemeClr val="bg1"/>
                </a:solidFill>
              </a:rPr>
              <a:t>Definition of Accounting Information Systems </a:t>
            </a:r>
          </a:p>
        </p:txBody>
      </p:sp>
      <p:pic>
        <p:nvPicPr>
          <p:cNvPr id="16388" name="Picture 14" descr="MPj0402014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2060848"/>
            <a:ext cx="2560320" cy="3840480"/>
          </a:xfrm>
        </p:spPr>
      </p:pic>
      <p:sp>
        <p:nvSpPr>
          <p:cNvPr id="163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528" y="2143125"/>
            <a:ext cx="5040560" cy="4127500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i="1" dirty="0" smtClean="0"/>
              <a:t>The application of technology to the capturing, verifying, storing, sorting and reporting of data relating to an organisation’s activities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756084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Total Quality Management (TQM)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8229600" cy="4608512"/>
          </a:xfrm>
        </p:spPr>
        <p:txBody>
          <a:bodyPr/>
          <a:lstStyle/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dirty="0" smtClean="0"/>
              <a:t>TQM is a progressive approach to organisational change that works on the principle that a series of small progressive steps is the best way to improve operations</a:t>
            </a:r>
          </a:p>
          <a:p>
            <a:pPr marL="531813" indent="-531813" eaLnBrk="1" hangingPunct="1">
              <a:lnSpc>
                <a:spcPct val="90000"/>
              </a:lnSpc>
              <a:buNone/>
            </a:pPr>
            <a:endParaRPr lang="en-AU" sz="2800" dirty="0" smtClean="0"/>
          </a:p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i="1" dirty="0" smtClean="0"/>
              <a:t>The philosophy of TQM is geared around four main concepts:</a:t>
            </a:r>
          </a:p>
          <a:p>
            <a:pPr marL="1255713" lvl="2" indent="-341313" eaLnBrk="1" hangingPunct="1">
              <a:lnSpc>
                <a:spcPct val="90000"/>
              </a:lnSpc>
              <a:buFontTx/>
              <a:buAutoNum type="arabicPeriod"/>
            </a:pPr>
            <a:r>
              <a:rPr lang="en-AU" dirty="0" smtClean="0"/>
              <a:t>Quality</a:t>
            </a:r>
          </a:p>
          <a:p>
            <a:pPr marL="1255713" lvl="2" indent="-341313" eaLnBrk="1" hangingPunct="1">
              <a:lnSpc>
                <a:spcPct val="90000"/>
              </a:lnSpc>
              <a:buFontTx/>
              <a:buAutoNum type="arabicPeriod"/>
            </a:pPr>
            <a:r>
              <a:rPr lang="en-AU" dirty="0" smtClean="0"/>
              <a:t>People</a:t>
            </a:r>
          </a:p>
          <a:p>
            <a:pPr marL="1255713" lvl="2" indent="-341313" eaLnBrk="1" hangingPunct="1">
              <a:lnSpc>
                <a:spcPct val="90000"/>
              </a:lnSpc>
              <a:buFontTx/>
              <a:buAutoNum type="arabicPeriod"/>
            </a:pPr>
            <a:r>
              <a:rPr lang="en-AU" dirty="0" smtClean="0"/>
              <a:t>Organisations</a:t>
            </a:r>
          </a:p>
          <a:p>
            <a:pPr marL="1255713" lvl="2" indent="-341313" eaLnBrk="1" hangingPunct="1">
              <a:lnSpc>
                <a:spcPct val="90000"/>
              </a:lnSpc>
              <a:buFontTx/>
              <a:buAutoNum type="arabicPeriod"/>
            </a:pPr>
            <a:r>
              <a:rPr lang="en-AU" dirty="0" smtClean="0"/>
              <a:t>Management		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AU" dirty="0" smtClean="0"/>
          </a:p>
          <a:p>
            <a:pPr marL="531813" indent="-531813" eaLnBrk="1" hangingPunct="1">
              <a:lnSpc>
                <a:spcPct val="9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8246662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Quality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708920"/>
            <a:ext cx="7931224" cy="3417243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Poor quality is costly</a:t>
            </a:r>
          </a:p>
          <a:p>
            <a:pPr marL="531813" indent="-531813" eaLnBrk="1" hangingPunct="1"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Costs are associated with rework and product returns</a:t>
            </a:r>
          </a:p>
        </p:txBody>
      </p:sp>
    </p:spTree>
    <p:extLst>
      <p:ext uri="{BB962C8B-B14F-4D97-AF65-F5344CB8AC3E}">
        <p14:creationId xmlns:p14="http://schemas.microsoft.com/office/powerpoint/2010/main" val="19884001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People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TQM refers to how people within an organisation </a:t>
            </a:r>
            <a:r>
              <a:rPr lang="en-AU" sz="2800" b="1" i="1" dirty="0" smtClean="0"/>
              <a:t>are valued </a:t>
            </a:r>
            <a:r>
              <a:rPr lang="en-AU" sz="2800" dirty="0" smtClean="0"/>
              <a:t>for their contributions towards the process and their idea on </a:t>
            </a:r>
            <a:r>
              <a:rPr lang="en-AU" sz="2800" b="1" i="1" dirty="0" smtClean="0">
                <a:solidFill>
                  <a:srgbClr val="0070C0"/>
                </a:solidFill>
              </a:rPr>
              <a:t>how the process can be improved</a:t>
            </a:r>
          </a:p>
        </p:txBody>
      </p:sp>
    </p:spTree>
    <p:extLst>
      <p:ext uri="{BB962C8B-B14F-4D97-AF65-F5344CB8AC3E}">
        <p14:creationId xmlns:p14="http://schemas.microsoft.com/office/powerpoint/2010/main" val="5478221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Organisations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The organisational aspect of TQM emphasises:</a:t>
            </a:r>
          </a:p>
          <a:p>
            <a:pPr marL="531813" indent="-531813" eaLnBrk="1" hangingPunct="1">
              <a:buFont typeface="Arial" charset="0"/>
              <a:buNone/>
            </a:pPr>
            <a:endParaRPr lang="en-AU" sz="2800" b="1" i="1" dirty="0" smtClean="0"/>
          </a:p>
          <a:p>
            <a:pPr marL="900113" lvl="1" indent="-500063" eaLnBrk="1" hangingPunct="1">
              <a:buFont typeface="Courier New" pitchFamily="49" charset="0"/>
              <a:buChar char="o"/>
            </a:pPr>
            <a:r>
              <a:rPr lang="en-AU" dirty="0" smtClean="0"/>
              <a:t>That the organisation does not operate as a series of independent departments</a:t>
            </a:r>
          </a:p>
          <a:p>
            <a:pPr marL="900113" lvl="1" indent="-500063" eaLnBrk="1" hangingPunct="1">
              <a:buNone/>
            </a:pPr>
            <a:endParaRPr lang="en-AU" dirty="0" smtClean="0"/>
          </a:p>
          <a:p>
            <a:pPr marL="900113" lvl="1" indent="-500063" eaLnBrk="1" hangingPunct="1">
              <a:buFont typeface="Courier New" pitchFamily="49" charset="0"/>
              <a:buChar char="o"/>
            </a:pPr>
            <a:r>
              <a:rPr lang="en-AU" dirty="0" smtClean="0"/>
              <a:t>That functions interact to provide a good product or deliver a quality service</a:t>
            </a:r>
          </a:p>
        </p:txBody>
      </p:sp>
    </p:spTree>
    <p:extLst>
      <p:ext uri="{BB962C8B-B14F-4D97-AF65-F5344CB8AC3E}">
        <p14:creationId xmlns:p14="http://schemas.microsoft.com/office/powerpoint/2010/main" val="26287392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Management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0888"/>
            <a:ext cx="8435280" cy="3960440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TQM asserts that change and improvement can </a:t>
            </a:r>
            <a:r>
              <a:rPr lang="en-AU" sz="2800" b="1" i="1" dirty="0" smtClean="0">
                <a:solidFill>
                  <a:srgbClr val="0070C0"/>
                </a:solidFill>
              </a:rPr>
              <a:t>only occur if</a:t>
            </a:r>
            <a:r>
              <a:rPr lang="en-AU" sz="2800" dirty="0" smtClean="0">
                <a:solidFill>
                  <a:srgbClr val="0070C0"/>
                </a:solidFill>
              </a:rPr>
              <a:t> </a:t>
            </a:r>
            <a:r>
              <a:rPr lang="en-AU" sz="2800" dirty="0" smtClean="0"/>
              <a:t>they have the support and endorsement of top management</a:t>
            </a:r>
          </a:p>
          <a:p>
            <a:pPr marL="531813" indent="-531813" eaLnBrk="1" hangingPunct="1">
              <a:buFont typeface="Arial" charset="0"/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Management </a:t>
            </a:r>
            <a:r>
              <a:rPr lang="en-AU" sz="2800" b="1" i="1" dirty="0" smtClean="0">
                <a:solidFill>
                  <a:srgbClr val="0070C0"/>
                </a:solidFill>
              </a:rPr>
              <a:t>must focus </a:t>
            </a:r>
            <a:r>
              <a:rPr lang="en-AU" sz="2800" dirty="0" smtClean="0"/>
              <a:t>on processes rather than individual functions</a:t>
            </a:r>
          </a:p>
        </p:txBody>
      </p:sp>
    </p:spTree>
    <p:extLst>
      <p:ext uri="{BB962C8B-B14F-4D97-AF65-F5344CB8AC3E}">
        <p14:creationId xmlns:p14="http://schemas.microsoft.com/office/powerpoint/2010/main" val="41372258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Business Process 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Re-Engineering (BPR)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2420888"/>
            <a:ext cx="8568952" cy="3705275"/>
          </a:xfrm>
        </p:spPr>
        <p:txBody>
          <a:bodyPr/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b="1" i="1" dirty="0" smtClean="0"/>
              <a:t>BPR is defined as:</a:t>
            </a:r>
          </a:p>
          <a:p>
            <a:pPr lvl="3" eaLnBrk="1" hangingPunct="1">
              <a:buFontTx/>
              <a:buNone/>
            </a:pPr>
            <a:endParaRPr lang="en-AU" dirty="0" smtClean="0"/>
          </a:p>
          <a:p>
            <a:pPr marL="531813" indent="-531813" eaLnBrk="1" hangingPunct="1">
              <a:buFontTx/>
              <a:buNone/>
            </a:pPr>
            <a:r>
              <a:rPr lang="en-AU" sz="1200" dirty="0" smtClean="0"/>
              <a:t>                </a:t>
            </a:r>
            <a:r>
              <a:rPr lang="en-AU" sz="2800" i="1" dirty="0" smtClean="0"/>
              <a:t>the </a:t>
            </a:r>
            <a:r>
              <a:rPr lang="en-AU" sz="2800" b="1" i="1" dirty="0" smtClean="0">
                <a:solidFill>
                  <a:srgbClr val="0070C0"/>
                </a:solidFill>
              </a:rPr>
              <a:t>fundamental</a:t>
            </a:r>
            <a:r>
              <a:rPr lang="en-AU" sz="2800" i="1" dirty="0" smtClean="0">
                <a:solidFill>
                  <a:srgbClr val="0000FF"/>
                </a:solidFill>
              </a:rPr>
              <a:t> </a:t>
            </a:r>
            <a:r>
              <a:rPr lang="en-AU" sz="2800" i="1" dirty="0" smtClean="0"/>
              <a:t>rethinking and </a:t>
            </a:r>
            <a:r>
              <a:rPr lang="en-AU" sz="2800" b="1" i="1" dirty="0" smtClean="0">
                <a:solidFill>
                  <a:srgbClr val="0070C0"/>
                </a:solidFill>
              </a:rPr>
              <a:t>radical</a:t>
            </a:r>
            <a:r>
              <a:rPr lang="en-AU" sz="2800" b="1" i="1" dirty="0" smtClean="0">
                <a:solidFill>
                  <a:srgbClr val="FF0000"/>
                </a:solidFill>
              </a:rPr>
              <a:t> </a:t>
            </a:r>
            <a:r>
              <a:rPr lang="en-AU" sz="2800" i="1" dirty="0" smtClean="0"/>
              <a:t>redesign of business </a:t>
            </a:r>
            <a:r>
              <a:rPr lang="en-AU" sz="2800" b="1" i="1" dirty="0" smtClean="0">
                <a:solidFill>
                  <a:srgbClr val="0070C0"/>
                </a:solidFill>
              </a:rPr>
              <a:t>processes</a:t>
            </a:r>
            <a:r>
              <a:rPr lang="en-AU" sz="2800" i="1" dirty="0" smtClean="0"/>
              <a:t> to achieve </a:t>
            </a:r>
            <a:r>
              <a:rPr lang="en-AU" sz="2800" b="1" i="1" dirty="0" smtClean="0">
                <a:solidFill>
                  <a:srgbClr val="0070C0"/>
                </a:solidFill>
              </a:rPr>
              <a:t>dramatic</a:t>
            </a:r>
            <a:r>
              <a:rPr lang="en-AU" sz="2800" i="1" dirty="0" smtClean="0">
                <a:solidFill>
                  <a:srgbClr val="0070C0"/>
                </a:solidFill>
              </a:rPr>
              <a:t> </a:t>
            </a:r>
            <a:r>
              <a:rPr lang="en-AU" sz="2800" i="1" dirty="0" smtClean="0"/>
              <a:t>improvements in critical contemporary measures of performance, such as cost, quality, service and speed </a:t>
            </a:r>
          </a:p>
          <a:p>
            <a:pPr marL="531813" indent="-531813" eaLnBrk="1" hangingPunct="1">
              <a:buFontTx/>
              <a:buNone/>
            </a:pPr>
            <a:endParaRPr lang="en-AU" sz="2400" i="1" dirty="0" smtClean="0"/>
          </a:p>
          <a:p>
            <a:pPr marL="531813" indent="-531813" eaLnBrk="1" hangingPunct="1">
              <a:buFontTx/>
              <a:buNone/>
            </a:pPr>
            <a:endParaRPr lang="en-AU" sz="900" i="1" dirty="0" smtClean="0"/>
          </a:p>
        </p:txBody>
      </p:sp>
    </p:spTree>
    <p:extLst>
      <p:ext uri="{BB962C8B-B14F-4D97-AF65-F5344CB8AC3E}">
        <p14:creationId xmlns:p14="http://schemas.microsoft.com/office/powerpoint/2010/main" val="13514545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Key Components of BPR </a:t>
            </a:r>
            <a:endParaRPr lang="en-AU" sz="2800" b="1" dirty="0" smtClean="0">
              <a:solidFill>
                <a:schemeClr val="bg1"/>
              </a:solidFill>
            </a:endParaRPr>
          </a:p>
        </p:txBody>
      </p:sp>
      <p:sp>
        <p:nvSpPr>
          <p:cNvPr id="35843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988840"/>
            <a:ext cx="8229600" cy="439248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AU" sz="2800" b="1" i="1" dirty="0" smtClean="0">
                <a:solidFill>
                  <a:srgbClr val="0070C0"/>
                </a:solidFill>
              </a:rPr>
              <a:t>Fundamental aspect</a:t>
            </a:r>
            <a:r>
              <a:rPr lang="en-AU" sz="2800" i="1" dirty="0" smtClean="0">
                <a:solidFill>
                  <a:srgbClr val="0070C0"/>
                </a:solidFill>
              </a:rPr>
              <a:t> </a:t>
            </a:r>
            <a:r>
              <a:rPr lang="en-AU" sz="2800" dirty="0" smtClean="0"/>
              <a:t>forces an organisation to question what activities it performs as part of its current process</a:t>
            </a:r>
          </a:p>
          <a:p>
            <a:pPr marL="609600" indent="-6096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 startAt="2"/>
            </a:pPr>
            <a:r>
              <a:rPr lang="en-AU" sz="2800" b="1" i="1" dirty="0" smtClean="0">
                <a:solidFill>
                  <a:srgbClr val="0070C0"/>
                </a:solidFill>
              </a:rPr>
              <a:t>Radical component</a:t>
            </a:r>
            <a:r>
              <a:rPr lang="en-AU" sz="2800" i="1" dirty="0" smtClean="0">
                <a:solidFill>
                  <a:srgbClr val="0070C0"/>
                </a:solidFill>
              </a:rPr>
              <a:t> </a:t>
            </a:r>
            <a:r>
              <a:rPr lang="en-AU" sz="2800" dirty="0" smtClean="0"/>
              <a:t>compel organisations to start again</a:t>
            </a:r>
          </a:p>
          <a:p>
            <a:pPr marL="609600" indent="-6096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 startAt="3"/>
            </a:pPr>
            <a:r>
              <a:rPr lang="en-AU" sz="2800" b="1" i="1" dirty="0" smtClean="0">
                <a:solidFill>
                  <a:srgbClr val="0070C0"/>
                </a:solidFill>
              </a:rPr>
              <a:t>Dramatic</a:t>
            </a:r>
            <a:r>
              <a:rPr lang="en-AU" sz="2800" dirty="0" smtClean="0"/>
              <a:t> refers to the expected return on the improvements</a:t>
            </a:r>
          </a:p>
          <a:p>
            <a:pPr marL="609600" indent="-6096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 startAt="4"/>
            </a:pPr>
            <a:r>
              <a:rPr lang="en-AU" sz="2800" b="1" i="1" dirty="0" smtClean="0">
                <a:solidFill>
                  <a:srgbClr val="0070C0"/>
                </a:solidFill>
              </a:rPr>
              <a:t>Process</a:t>
            </a:r>
            <a:r>
              <a:rPr lang="en-AU" sz="2800" dirty="0" smtClean="0">
                <a:solidFill>
                  <a:srgbClr val="0070C0"/>
                </a:solidFill>
              </a:rPr>
              <a:t> </a:t>
            </a:r>
            <a:r>
              <a:rPr lang="en-AU" sz="2800" dirty="0" smtClean="0"/>
              <a:t>aspect is central to BPR</a:t>
            </a:r>
          </a:p>
        </p:txBody>
      </p:sp>
    </p:spTree>
    <p:extLst>
      <p:ext uri="{BB962C8B-B14F-4D97-AF65-F5344CB8AC3E}">
        <p14:creationId xmlns:p14="http://schemas.microsoft.com/office/powerpoint/2010/main" val="1759079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Principles and Approaches</a:t>
            </a:r>
            <a:endParaRPr lang="en-AU" b="1" baseline="50000" dirty="0" smtClean="0">
              <a:solidFill>
                <a:schemeClr val="bg1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AU" sz="2800" dirty="0" smtClean="0"/>
              <a:t>Establish a sense of urgency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endParaRPr lang="en-AU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 startAt="2"/>
            </a:pPr>
            <a:r>
              <a:rPr lang="en-AU" sz="2800" dirty="0" smtClean="0"/>
              <a:t>Form a leadership team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endParaRPr lang="en-AU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 startAt="3"/>
            </a:pPr>
            <a:r>
              <a:rPr lang="en-AU" sz="2800" dirty="0" smtClean="0"/>
              <a:t>Create and communicate a vision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endParaRPr lang="en-AU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 startAt="4"/>
            </a:pPr>
            <a:r>
              <a:rPr lang="en-AU" sz="2800" dirty="0" smtClean="0"/>
              <a:t>Empower others to meet the vision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4"/>
            </a:pPr>
            <a:endParaRPr lang="en-AU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653699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7499176" cy="864096"/>
          </a:xfrm>
        </p:spPr>
        <p:txBody>
          <a:bodyPr>
            <a:normAutofit fontScale="90000"/>
          </a:bodyPr>
          <a:lstStyle/>
          <a:p>
            <a:r>
              <a:rPr lang="en-AU" sz="4900" b="1" dirty="0" smtClean="0">
                <a:solidFill>
                  <a:schemeClr val="bg1"/>
                </a:solidFill>
              </a:rPr>
              <a:t>Principles and Approaches</a:t>
            </a:r>
            <a:r>
              <a:rPr lang="en-AU" sz="2000" b="1" dirty="0" smtClean="0">
                <a:solidFill>
                  <a:schemeClr val="bg1"/>
                </a:solidFill>
              </a:rPr>
              <a:t> (Cont) </a:t>
            </a:r>
            <a:r>
              <a:rPr lang="en-AU" sz="2000" b="1" dirty="0" smtClean="0"/>
              <a:t/>
            </a:r>
            <a:br>
              <a:rPr lang="en-AU" sz="2000" b="1" dirty="0" smtClean="0"/>
            </a:br>
            <a:endParaRPr lang="en-AU" b="1" baseline="50000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92896"/>
            <a:ext cx="8229600" cy="388843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 startAt="5"/>
            </a:pPr>
            <a:r>
              <a:rPr lang="en-AU" sz="2800" dirty="0" smtClean="0"/>
              <a:t>Plan for and create short term wins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endParaRPr lang="en-AU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 startAt="6"/>
            </a:pPr>
            <a:r>
              <a:rPr lang="en-AU" sz="2800" dirty="0" smtClean="0"/>
              <a:t>Consolidate improvements and encourage further change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endParaRPr lang="en-AU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 startAt="7"/>
            </a:pPr>
            <a:r>
              <a:rPr lang="en-AU" sz="2800" dirty="0" smtClean="0"/>
              <a:t>Institutionalise the new approaches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endParaRPr lang="en-AU" sz="2800" dirty="0" smtClean="0"/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endParaRPr lang="en-AU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1349564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BPR Principles in Practice 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988840"/>
            <a:ext cx="8640960" cy="4176464"/>
          </a:xfrm>
        </p:spPr>
        <p:txBody>
          <a:bodyPr>
            <a:normAutofit lnSpcReduction="10000"/>
          </a:bodyPr>
          <a:lstStyle/>
          <a:p>
            <a:pPr marL="531813" indent="-531813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AU" sz="2800" dirty="0" smtClean="0"/>
              <a:t>Combine jobs and let workers make decisions</a:t>
            </a:r>
          </a:p>
          <a:p>
            <a:pPr marL="531813" indent="-531813" eaLnBrk="1" hangingPunct="1">
              <a:lnSpc>
                <a:spcPct val="80000"/>
              </a:lnSpc>
              <a:buFont typeface="Arial" charset="0"/>
              <a:buNone/>
            </a:pPr>
            <a:endParaRPr lang="en-AU" sz="2800" dirty="0" smtClean="0"/>
          </a:p>
          <a:p>
            <a:pPr marL="531813" indent="-531813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AU" sz="2800" dirty="0" smtClean="0"/>
              <a:t>Create a single reference point for customers</a:t>
            </a:r>
          </a:p>
          <a:p>
            <a:pPr marL="531813" indent="-531813" eaLnBrk="1" hangingPunct="1">
              <a:lnSpc>
                <a:spcPct val="80000"/>
              </a:lnSpc>
              <a:buFont typeface="Arial" charset="0"/>
              <a:buNone/>
            </a:pPr>
            <a:endParaRPr lang="en-AU" sz="2800" dirty="0" smtClean="0"/>
          </a:p>
          <a:p>
            <a:pPr marL="531813" indent="-531813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AU" sz="2800" dirty="0" smtClean="0"/>
              <a:t>Perform steps in a natural order and at their logical location</a:t>
            </a:r>
          </a:p>
          <a:p>
            <a:pPr marL="531813" indent="-531813" eaLnBrk="1" hangingPunct="1">
              <a:lnSpc>
                <a:spcPct val="80000"/>
              </a:lnSpc>
              <a:buFont typeface="Arial" charset="0"/>
              <a:buNone/>
            </a:pPr>
            <a:endParaRPr lang="en-AU" sz="2800" dirty="0" smtClean="0"/>
          </a:p>
          <a:p>
            <a:pPr marL="531813" indent="-531813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AU" sz="2800" dirty="0" smtClean="0"/>
              <a:t>Allow processes to vary</a:t>
            </a:r>
          </a:p>
          <a:p>
            <a:pPr marL="531813" indent="-531813" eaLnBrk="1" hangingPunct="1">
              <a:lnSpc>
                <a:spcPct val="80000"/>
              </a:lnSpc>
              <a:buFont typeface="Arial" charset="0"/>
              <a:buNone/>
            </a:pPr>
            <a:endParaRPr lang="en-AU" sz="2800" dirty="0" smtClean="0"/>
          </a:p>
          <a:p>
            <a:pPr marL="531813" indent="-531813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AU" sz="2800" dirty="0" smtClean="0"/>
              <a:t>Reduce the impediment of controls and reconciliations</a:t>
            </a:r>
            <a:endParaRPr lang="en-AU" sz="2800" baseline="40000" dirty="0" smtClean="0"/>
          </a:p>
        </p:txBody>
      </p:sp>
    </p:spTree>
    <p:extLst>
      <p:ext uri="{BB962C8B-B14F-4D97-AF65-F5344CB8AC3E}">
        <p14:creationId xmlns:p14="http://schemas.microsoft.com/office/powerpoint/2010/main" val="30161483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214438" y="1643063"/>
            <a:ext cx="74295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AU" sz="2400">
                <a:latin typeface="Times New Roman" pitchFamily="18" charset="0"/>
              </a:rPr>
              <a:t>Pre 15th century:  	        	recording economic 					activities</a:t>
            </a:r>
          </a:p>
          <a:p>
            <a:pPr eaLnBrk="0" hangingPunct="0"/>
            <a:r>
              <a:rPr lang="en-AU" sz="2400" i="1">
                <a:latin typeface="Times New Roman" pitchFamily="18" charset="0"/>
              </a:rPr>
              <a:t>15th century:  			Pacioli’s development 				of double-entry 					accounting</a:t>
            </a:r>
          </a:p>
          <a:p>
            <a:pPr eaLnBrk="0" hangingPunct="0"/>
            <a:r>
              <a:rPr lang="en-AU" sz="2400">
                <a:latin typeface="Times New Roman" pitchFamily="18" charset="0"/>
              </a:rPr>
              <a:t>19th century:  			adding machines and 					cash registers  &gt;&gt;  					batch totals</a:t>
            </a:r>
          </a:p>
          <a:p>
            <a:pPr eaLnBrk="0" hangingPunct="0"/>
            <a:r>
              <a:rPr lang="en-AU" sz="2400" i="1">
                <a:latin typeface="Times New Roman" pitchFamily="18" charset="0"/>
              </a:rPr>
              <a:t>20th century:   		punch cards  &gt;&gt;  fully 				integrated computerised 				systems</a:t>
            </a:r>
          </a:p>
          <a:p>
            <a:pPr eaLnBrk="0" hangingPunct="0"/>
            <a:r>
              <a:rPr lang="en-AU" sz="2400">
                <a:latin typeface="Times New Roman" pitchFamily="18" charset="0"/>
              </a:rPr>
              <a:t>21st century:    		accounting information 				systems</a:t>
            </a:r>
          </a:p>
          <a:p>
            <a:pPr eaLnBrk="0" hangingPunct="0">
              <a:spcBef>
                <a:spcPct val="50000"/>
              </a:spcBef>
            </a:pPr>
            <a:endParaRPr lang="en-AU" sz="2400">
              <a:latin typeface="Times New Roman" pitchFamily="18" charset="0"/>
            </a:endParaRPr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4357688" y="1785938"/>
            <a:ext cx="0" cy="48958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635125" y="142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42875" y="0"/>
            <a:ext cx="76438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AU" sz="4400" b="1" dirty="0">
                <a:solidFill>
                  <a:schemeClr val="bg1"/>
                </a:solidFill>
                <a:latin typeface="+mj-lt"/>
              </a:rPr>
              <a:t>Evolution of Accounting Information Systems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4140200" y="1843088"/>
            <a:ext cx="2159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4140200" y="2563813"/>
            <a:ext cx="2159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140200" y="3643313"/>
            <a:ext cx="2159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4140200" y="4724400"/>
            <a:ext cx="2159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140200" y="5803900"/>
            <a:ext cx="2159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0891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Accounting and IS – a Changing Relationship</a:t>
            </a:r>
          </a:p>
        </p:txBody>
      </p:sp>
      <p:pic>
        <p:nvPicPr>
          <p:cNvPr id="1843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1785938"/>
            <a:ext cx="48577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The Role of Accounting and Accounting Information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 lnSpcReduction="10000"/>
          </a:bodyPr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Traditional financial statements are not the only source of information available through the AIS</a:t>
            </a:r>
          </a:p>
          <a:p>
            <a:pPr marL="723900" indent="-723900" eaLnBrk="1" hangingPunct="1"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dirty="0" smtClean="0"/>
              <a:t>Accounting information is required by many different users (SAC 2)</a:t>
            </a:r>
          </a:p>
          <a:p>
            <a:pPr marL="723900" indent="-723900" eaLnBrk="1" hangingPunct="1"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Uses of Accounting information include:</a:t>
            </a:r>
          </a:p>
          <a:p>
            <a:pPr marL="900113" lvl="1" indent="-273050" eaLnBrk="1" hangingPunct="1">
              <a:buFont typeface="Courier New" pitchFamily="49" charset="0"/>
              <a:buChar char="o"/>
            </a:pPr>
            <a:r>
              <a:rPr lang="en-AU" sz="2400" dirty="0" smtClean="0"/>
              <a:t>Assessing customers and bad debts</a:t>
            </a:r>
          </a:p>
          <a:p>
            <a:pPr marL="900113" lvl="1" indent="-273050" eaLnBrk="1" hangingPunct="1">
              <a:buFont typeface="Courier New" pitchFamily="49" charset="0"/>
              <a:buChar char="o"/>
            </a:pPr>
            <a:r>
              <a:rPr lang="en-AU" sz="2400" dirty="0" smtClean="0"/>
              <a:t>Assessing inventory requirements</a:t>
            </a:r>
          </a:p>
          <a:p>
            <a:pPr marL="900113" lvl="1" indent="-273050" eaLnBrk="1" hangingPunct="1">
              <a:buFont typeface="Courier New" pitchFamily="49" charset="0"/>
              <a:buChar char="o"/>
            </a:pPr>
            <a:r>
              <a:rPr lang="en-AU" sz="2400" dirty="0" smtClean="0"/>
              <a:t>Evaluating staff performance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Data Mining</a:t>
            </a:r>
          </a:p>
        </p:txBody>
      </p:sp>
      <p:pic>
        <p:nvPicPr>
          <p:cNvPr id="2048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8154222" cy="4669979"/>
          </a:xfrm>
          <a:noFill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bg1"/>
                </a:solidFill>
              </a:rPr>
              <a:t>Where to From Here?</a:t>
            </a:r>
            <a:endParaRPr lang="en-US"/>
          </a:p>
        </p:txBody>
      </p:sp>
      <p:pic>
        <p:nvPicPr>
          <p:cNvPr id="4" name="Content Placeholder 3" descr="Concept linkag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" t="1805" r="1417"/>
          <a:stretch/>
        </p:blipFill>
        <p:spPr>
          <a:xfrm>
            <a:off x="792877" y="1556792"/>
            <a:ext cx="8351123" cy="5040560"/>
          </a:xfrm>
        </p:spPr>
      </p:pic>
    </p:spTree>
    <p:extLst>
      <p:ext uri="{BB962C8B-B14F-4D97-AF65-F5344CB8AC3E}">
        <p14:creationId xmlns:p14="http://schemas.microsoft.com/office/powerpoint/2010/main" val="2470051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bg1"/>
                </a:solidFill>
              </a:rPr>
              <a:t>Where to From Here?</a:t>
            </a:r>
            <a:endParaRPr lang="en-US"/>
          </a:p>
        </p:txBody>
      </p:sp>
      <p:pic>
        <p:nvPicPr>
          <p:cNvPr id="4" name="Content Placeholder 3" descr="linkag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" r="-519"/>
          <a:stretch/>
        </p:blipFill>
        <p:spPr>
          <a:xfrm>
            <a:off x="1547664" y="1534469"/>
            <a:ext cx="6120680" cy="5317402"/>
          </a:xfrm>
        </p:spPr>
      </p:pic>
    </p:spTree>
    <p:extLst>
      <p:ext uri="{BB962C8B-B14F-4D97-AF65-F5344CB8AC3E}">
        <p14:creationId xmlns:p14="http://schemas.microsoft.com/office/powerpoint/2010/main" val="1981540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Where to From Here?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b="1" i="1" dirty="0" smtClean="0"/>
              <a:t>Chapter 2 - Business Processes:</a:t>
            </a:r>
            <a:r>
              <a:rPr lang="en-AU" sz="2800" dirty="0" smtClean="0"/>
              <a:t> the activities that, when combined, deliver something of value to the customer, whether internal or external</a:t>
            </a:r>
          </a:p>
          <a:p>
            <a:pPr marL="531813" indent="-531813" eaLnBrk="1" hangingPunct="1">
              <a:lnSpc>
                <a:spcPct val="90000"/>
              </a:lnSpc>
              <a:buNone/>
            </a:pPr>
            <a:endParaRPr lang="en-AU" sz="2800" dirty="0" smtClean="0"/>
          </a:p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b="1" i="1" dirty="0" smtClean="0"/>
              <a:t>Chapters 3 &amp; 4 – Database Concepts:</a:t>
            </a:r>
            <a:r>
              <a:rPr lang="en-AU" sz="2800" dirty="0" smtClean="0"/>
              <a:t> storage of data  and design of databases will be investigated</a:t>
            </a:r>
          </a:p>
          <a:p>
            <a:pPr marL="531813" indent="-531813" eaLnBrk="1" hangingPunct="1">
              <a:lnSpc>
                <a:spcPct val="90000"/>
              </a:lnSpc>
              <a:buNone/>
            </a:pPr>
            <a:endParaRPr lang="en-AU" sz="2800" dirty="0" smtClean="0"/>
          </a:p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b="1" i="1" dirty="0" smtClean="0"/>
              <a:t>Chapter 5 – XBRL Reporting: </a:t>
            </a:r>
            <a:r>
              <a:rPr lang="en-AU" sz="2800" dirty="0" smtClean="0"/>
              <a:t>by tagging data (similar to html) financial reports can be accessed in an online environment</a:t>
            </a:r>
          </a:p>
          <a:p>
            <a:pPr marL="723900" indent="-723900" eaLnBrk="1" hangingPunct="1">
              <a:lnSpc>
                <a:spcPct val="90000"/>
              </a:lnSpc>
              <a:buFont typeface="Wingdings" pitchFamily="2" charset="2"/>
              <a:buChar char="q"/>
            </a:pPr>
            <a:endParaRPr lang="en-AU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arlon4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sidine_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Carlon4e</Template>
  <TotalTime>137</TotalTime>
  <Words>927</Words>
  <Application>Microsoft Macintosh PowerPoint</Application>
  <PresentationFormat>On-screen Show (4:3)</PresentationFormat>
  <Paragraphs>156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Carlon4e</vt:lpstr>
      <vt:lpstr>considine_ppt</vt:lpstr>
      <vt:lpstr>Session 1: Introduction &amp; Business Processes</vt:lpstr>
      <vt:lpstr>Definition of Accounting Information Systems </vt:lpstr>
      <vt:lpstr>PowerPoint Presentation</vt:lpstr>
      <vt:lpstr>Accounting and IS – a Changing Relationship</vt:lpstr>
      <vt:lpstr>The Role of Accounting and Accounting Information</vt:lpstr>
      <vt:lpstr>Data Mining</vt:lpstr>
      <vt:lpstr>Where to From Here?</vt:lpstr>
      <vt:lpstr>Where to From Here?</vt:lpstr>
      <vt:lpstr>Where to From Here?</vt:lpstr>
      <vt:lpstr>Where to From Here?</vt:lpstr>
      <vt:lpstr>Where to From Here?</vt:lpstr>
      <vt:lpstr>Organisational Strategy &amp; Mission</vt:lpstr>
      <vt:lpstr>Strategy Options</vt:lpstr>
      <vt:lpstr>A Process Based Organisation</vt:lpstr>
      <vt:lpstr>Functional vs Process</vt:lpstr>
      <vt:lpstr>ERP Systems, Business Processes  and Best Practice</vt:lpstr>
      <vt:lpstr>Issues in Moving to a Business Process - Based Environment</vt:lpstr>
      <vt:lpstr>Changing Business Processes</vt:lpstr>
      <vt:lpstr>Changing Business Processes</vt:lpstr>
      <vt:lpstr>Total Quality Management (TQM)</vt:lpstr>
      <vt:lpstr>Quality</vt:lpstr>
      <vt:lpstr>People</vt:lpstr>
      <vt:lpstr>Organisations</vt:lpstr>
      <vt:lpstr>Management</vt:lpstr>
      <vt:lpstr>Business Process  Re-Engineering (BPR)</vt:lpstr>
      <vt:lpstr>Key Components of BPR </vt:lpstr>
      <vt:lpstr>Principles and Approaches</vt:lpstr>
      <vt:lpstr>Principles and Approaches (Cont)  </vt:lpstr>
      <vt:lpstr>BPR Principles in Practice  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Introduction</dc:title>
  <dc:creator>WileyService</dc:creator>
  <cp:lastModifiedBy>Daniel -</cp:lastModifiedBy>
  <cp:revision>13</cp:revision>
  <dcterms:created xsi:type="dcterms:W3CDTF">2012-01-09T22:51:39Z</dcterms:created>
  <dcterms:modified xsi:type="dcterms:W3CDTF">2013-09-02T05:47:50Z</dcterms:modified>
</cp:coreProperties>
</file>