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70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328CE-B6C1-496A-811F-C6604714466E}" type="datetimeFigureOut">
              <a:rPr lang="id-ID" smtClean="0"/>
              <a:t>11/11/2013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E8072-5265-4EBF-8F76-372281E91E7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23174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6E8072-5265-4EBF-8F76-372281E91E77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04429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8DFD9DC-29B1-4A78-AFA6-7CBD75162FAA}" type="datetimeFigureOut">
              <a:rPr lang="id-ID" smtClean="0"/>
              <a:t>11/11/2013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B8D728-FB9E-4F80-B767-176CB386BF92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FD9DC-29B1-4A78-AFA6-7CBD75162FAA}" type="datetimeFigureOut">
              <a:rPr lang="id-ID" smtClean="0"/>
              <a:t>11/11/2013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8D728-FB9E-4F80-B767-176CB386BF92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FD9DC-29B1-4A78-AFA6-7CBD75162FAA}" type="datetimeFigureOut">
              <a:rPr lang="id-ID" smtClean="0"/>
              <a:t>11/11/2013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8D728-FB9E-4F80-B767-176CB386BF92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FD9DC-29B1-4A78-AFA6-7CBD75162FAA}" type="datetimeFigureOut">
              <a:rPr lang="id-ID" smtClean="0"/>
              <a:t>11/11/2013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8D728-FB9E-4F80-B767-176CB386BF92}" type="slidenum">
              <a:rPr lang="id-ID" smtClean="0"/>
              <a:t>‹#›</a:t>
            </a:fld>
            <a:endParaRPr lang="id-ID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FD9DC-29B1-4A78-AFA6-7CBD75162FAA}" type="datetimeFigureOut">
              <a:rPr lang="id-ID" smtClean="0"/>
              <a:t>11/11/2013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8D728-FB9E-4F80-B767-176CB386BF92}" type="slidenum">
              <a:rPr lang="id-ID" smtClean="0"/>
              <a:t>‹#›</a:t>
            </a:fld>
            <a:endParaRPr lang="id-ID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FD9DC-29B1-4A78-AFA6-7CBD75162FAA}" type="datetimeFigureOut">
              <a:rPr lang="id-ID" smtClean="0"/>
              <a:t>11/11/2013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8D728-FB9E-4F80-B767-176CB386BF92}" type="slidenum">
              <a:rPr lang="id-ID" smtClean="0"/>
              <a:t>‹#›</a:t>
            </a:fld>
            <a:endParaRPr lang="id-ID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FD9DC-29B1-4A78-AFA6-7CBD75162FAA}" type="datetimeFigureOut">
              <a:rPr lang="id-ID" smtClean="0"/>
              <a:t>11/11/2013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8D728-FB9E-4F80-B767-176CB386BF92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FD9DC-29B1-4A78-AFA6-7CBD75162FAA}" type="datetimeFigureOut">
              <a:rPr lang="id-ID" smtClean="0"/>
              <a:t>11/11/2013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8D728-FB9E-4F80-B767-176CB386BF92}" type="slidenum">
              <a:rPr lang="id-ID" smtClean="0"/>
              <a:t>‹#›</a:t>
            </a:fld>
            <a:endParaRPr lang="id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FD9DC-29B1-4A78-AFA6-7CBD75162FAA}" type="datetimeFigureOut">
              <a:rPr lang="id-ID" smtClean="0"/>
              <a:t>11/11/2013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8D728-FB9E-4F80-B767-176CB386BF92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8DFD9DC-29B1-4A78-AFA6-7CBD75162FAA}" type="datetimeFigureOut">
              <a:rPr lang="id-ID" smtClean="0"/>
              <a:t>11/11/2013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B8D728-FB9E-4F80-B767-176CB386BF92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8DFD9DC-29B1-4A78-AFA6-7CBD75162FAA}" type="datetimeFigureOut">
              <a:rPr lang="id-ID" smtClean="0"/>
              <a:t>11/11/2013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B8D728-FB9E-4F80-B767-176CB386BF92}" type="slidenum">
              <a:rPr lang="id-ID" smtClean="0"/>
              <a:t>‹#›</a:t>
            </a:fld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8DFD9DC-29B1-4A78-AFA6-7CBD75162FAA}" type="datetimeFigureOut">
              <a:rPr lang="id-ID" smtClean="0"/>
              <a:t>11/11/2013</a:t>
            </a:fld>
            <a:endParaRPr lang="id-ID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0B8D728-FB9E-4F80-B767-176CB386BF92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424936" cy="223224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B</a:t>
            </a:r>
            <a:r>
              <a:rPr lang="id-ID" b="1" dirty="0" smtClean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AB</a:t>
            </a:r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18</a:t>
            </a:r>
            <a:r>
              <a:rPr lang="id-ID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/>
            </a:r>
            <a:br>
              <a:rPr lang="id-ID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</a:br>
            <a:r>
              <a:rPr lang="en-US" b="1" dirty="0" err="1" smtClean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Kawasan</a:t>
            </a:r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en-US" b="1" dirty="0" err="1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Publik</a:t>
            </a:r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en-US" b="1" dirty="0" smtClean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yang</a:t>
            </a:r>
            <a:r>
              <a:rPr lang="id-ID" b="1" dirty="0" smtClean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en-US" b="1" dirty="0" err="1" smtClean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Dilindungi</a:t>
            </a:r>
            <a:r>
              <a:rPr lang="id-ID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/>
            </a:r>
            <a:br>
              <a:rPr lang="id-ID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</a:br>
            <a:r>
              <a:rPr lang="en-US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L.J. Lawton</a:t>
            </a:r>
            <a:r>
              <a:rPr lang="id-ID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/>
            </a:r>
            <a:br>
              <a:rPr lang="id-ID" b="1" dirty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</a:br>
            <a:r>
              <a:rPr lang="id-ID" b="1" dirty="0" smtClean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ndara" pitchFamily="34" charset="0"/>
              </a:rPr>
              <a:t>                  </a:t>
            </a:r>
            <a:endParaRPr lang="id-ID" b="1" dirty="0">
              <a:ln w="12700">
                <a:solidFill>
                  <a:schemeClr val="bg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23928" y="1988840"/>
            <a:ext cx="5121356" cy="3129496"/>
          </a:xfrm>
        </p:spPr>
        <p:txBody>
          <a:bodyPr>
            <a:noAutofit/>
          </a:bodyPr>
          <a:lstStyle/>
          <a:p>
            <a:pPr algn="ctr"/>
            <a:r>
              <a:rPr lang="id-ID" sz="2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By:</a:t>
            </a:r>
          </a:p>
          <a:p>
            <a:pPr algn="ctr"/>
            <a:r>
              <a:rPr lang="id-ID" sz="2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Stevani Melda </a:t>
            </a:r>
            <a:br>
              <a:rPr lang="id-ID" sz="2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id-ID" sz="2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Melva Yonif</a:t>
            </a:r>
            <a:br>
              <a:rPr lang="id-ID" sz="2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id-ID" sz="2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Mega Anggreini</a:t>
            </a:r>
            <a:br>
              <a:rPr lang="id-ID" sz="2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id-ID" sz="2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Devi Alfianti</a:t>
            </a:r>
            <a:br>
              <a:rPr lang="id-ID" sz="2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id-ID" sz="2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Andy Nur Ashari</a:t>
            </a:r>
            <a:br>
              <a:rPr lang="id-ID" sz="2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id-ID" sz="2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Cucup Supriyadi</a:t>
            </a:r>
            <a:endParaRPr lang="id-ID" sz="28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463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/>
              <a:t>Hubungan</a:t>
            </a:r>
            <a:r>
              <a:rPr lang="en-US" sz="3600" dirty="0"/>
              <a:t> </a:t>
            </a:r>
            <a:r>
              <a:rPr lang="en-US" sz="3600" dirty="0" err="1"/>
              <a:t>antara</a:t>
            </a:r>
            <a:r>
              <a:rPr lang="en-US" sz="3600" dirty="0"/>
              <a:t> </a:t>
            </a:r>
            <a:r>
              <a:rPr lang="en-US" sz="3600" dirty="0" err="1"/>
              <a:t>Ekowisata</a:t>
            </a:r>
            <a:r>
              <a:rPr lang="en-US" sz="3600" dirty="0"/>
              <a:t> </a:t>
            </a:r>
            <a:r>
              <a:rPr lang="en-US" sz="3600" dirty="0" err="1"/>
              <a:t>dan</a:t>
            </a:r>
            <a:r>
              <a:rPr lang="en-US" sz="3600" dirty="0"/>
              <a:t> </a:t>
            </a:r>
            <a:r>
              <a:rPr lang="en-US" sz="3600" dirty="0" err="1"/>
              <a:t>Kawasan</a:t>
            </a:r>
            <a:r>
              <a:rPr lang="en-US" sz="3600" dirty="0"/>
              <a:t> </a:t>
            </a:r>
            <a:r>
              <a:rPr lang="en-US" sz="3600" dirty="0" err="1"/>
              <a:t>Publik</a:t>
            </a:r>
            <a:r>
              <a:rPr lang="en-US" sz="3600" dirty="0"/>
              <a:t> yang </a:t>
            </a:r>
            <a:r>
              <a:rPr lang="en-US" sz="3600" dirty="0" err="1" smtClean="0"/>
              <a:t>Dilindungi</a:t>
            </a:r>
            <a:endParaRPr lang="id-ID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800" dirty="0" err="1">
                <a:latin typeface="Candara" pitchFamily="34" charset="0"/>
              </a:rPr>
              <a:t>Hubungan</a:t>
            </a:r>
            <a:r>
              <a:rPr lang="en-US" sz="2800" dirty="0">
                <a:latin typeface="Candara" pitchFamily="34" charset="0"/>
              </a:rPr>
              <a:t> yang ideal </a:t>
            </a:r>
            <a:r>
              <a:rPr lang="en-US" sz="2800" dirty="0" err="1">
                <a:latin typeface="Candara" pitchFamily="34" charset="0"/>
              </a:rPr>
              <a:t>adalah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simbiosis</a:t>
            </a:r>
            <a:r>
              <a:rPr lang="en-US" sz="2800" dirty="0">
                <a:latin typeface="Candara" pitchFamily="34" charset="0"/>
              </a:rPr>
              <a:t> di </a:t>
            </a:r>
            <a:r>
              <a:rPr lang="en-US" sz="2800" dirty="0" err="1">
                <a:latin typeface="Candara" pitchFamily="34" charset="0"/>
              </a:rPr>
              <a:t>mana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taman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nasional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menyediakan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tempat-tempat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bermutu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dan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bebas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dari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pesaing</a:t>
            </a:r>
            <a:r>
              <a:rPr lang="en-US" sz="2800" dirty="0">
                <a:latin typeface="Candara" pitchFamily="34" charset="0"/>
              </a:rPr>
              <a:t> yang </a:t>
            </a:r>
            <a:r>
              <a:rPr lang="en-US" sz="2800" dirty="0" err="1">
                <a:latin typeface="Candara" pitchFamily="34" charset="0"/>
              </a:rPr>
              <a:t>tidak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sesuai</a:t>
            </a:r>
            <a:r>
              <a:rPr lang="en-US" sz="2800" dirty="0">
                <a:latin typeface="Candara" pitchFamily="34" charset="0"/>
              </a:rPr>
              <a:t> , </a:t>
            </a:r>
            <a:r>
              <a:rPr lang="en-US" sz="2800" dirty="0" err="1">
                <a:latin typeface="Candara" pitchFamily="34" charset="0"/>
              </a:rPr>
              <a:t>sementara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pariwisata</a:t>
            </a:r>
            <a:r>
              <a:rPr lang="en-US" sz="2800" dirty="0">
                <a:latin typeface="Candara" pitchFamily="34" charset="0"/>
              </a:rPr>
              <a:t> yang </a:t>
            </a:r>
            <a:r>
              <a:rPr lang="en-US" sz="2800" dirty="0" err="1">
                <a:latin typeface="Candara" pitchFamily="34" charset="0"/>
              </a:rPr>
              <a:t>terkendali</a:t>
            </a:r>
            <a:r>
              <a:rPr lang="en-US" sz="2800" dirty="0">
                <a:latin typeface="Candara" pitchFamily="34" charset="0"/>
              </a:rPr>
              <a:t> (</a:t>
            </a:r>
            <a:r>
              <a:rPr lang="en-US" sz="2800" dirty="0" err="1">
                <a:latin typeface="Candara" pitchFamily="34" charset="0"/>
              </a:rPr>
              <a:t>kebanyakan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berbentuk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ekowisata</a:t>
            </a:r>
            <a:r>
              <a:rPr lang="en-US" sz="2800" dirty="0">
                <a:latin typeface="Candara" pitchFamily="34" charset="0"/>
              </a:rPr>
              <a:t>) </a:t>
            </a:r>
            <a:r>
              <a:rPr lang="en-US" sz="2800" dirty="0" err="1">
                <a:latin typeface="Candara" pitchFamily="34" charset="0"/>
              </a:rPr>
              <a:t>memberikan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pemasukan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untuk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melestarikan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mutu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dan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pengetahuan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kepada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masyarakat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sehingga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mereka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dapat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memberikan</a:t>
            </a:r>
            <a:r>
              <a:rPr lang="en-US" sz="2800" dirty="0">
                <a:latin typeface="Candara" pitchFamily="34" charset="0"/>
              </a:rPr>
              <a:t> </a:t>
            </a:r>
            <a:r>
              <a:rPr lang="en-US" sz="2800" dirty="0" err="1">
                <a:latin typeface="Candara" pitchFamily="34" charset="0"/>
              </a:rPr>
              <a:t>dukungan</a:t>
            </a:r>
            <a:r>
              <a:rPr lang="en-US" sz="2800" dirty="0">
                <a:latin typeface="Candara" pitchFamily="34" charset="0"/>
              </a:rPr>
              <a:t> yang </a:t>
            </a:r>
            <a:r>
              <a:rPr lang="en-US" sz="2800" dirty="0" err="1">
                <a:latin typeface="Candara" pitchFamily="34" charset="0"/>
              </a:rPr>
              <a:t>berkesinambungan</a:t>
            </a:r>
            <a:r>
              <a:rPr lang="en-US" sz="2800" dirty="0">
                <a:latin typeface="Candara" pitchFamily="34" charset="0"/>
              </a:rPr>
              <a:t>. </a:t>
            </a:r>
            <a:endParaRPr lang="id-ID" sz="2800" dirty="0">
              <a:latin typeface="Candara" pitchFamily="34" charset="0"/>
            </a:endParaRPr>
          </a:p>
          <a:p>
            <a:pPr algn="just"/>
            <a:endParaRPr lang="id-ID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7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/>
              <a:t>Ambang</a:t>
            </a:r>
            <a:r>
              <a:rPr lang="en-US" sz="3200" dirty="0"/>
              <a:t> Batas </a:t>
            </a:r>
            <a:r>
              <a:rPr lang="en-US" sz="3200" dirty="0" err="1"/>
              <a:t>Daya</a:t>
            </a:r>
            <a:r>
              <a:rPr lang="en-US" sz="3200" dirty="0"/>
              <a:t> </a:t>
            </a:r>
            <a:r>
              <a:rPr lang="en-US" sz="3200" dirty="0" err="1"/>
              <a:t>Dukung</a:t>
            </a:r>
            <a:r>
              <a:rPr lang="en-US" sz="3200" dirty="0"/>
              <a:t> </a:t>
            </a:r>
            <a:r>
              <a:rPr lang="en-US" sz="3200" dirty="0" err="1"/>
              <a:t>Lingkungan</a:t>
            </a:r>
            <a:r>
              <a:rPr lang="en-US" sz="3200" dirty="0"/>
              <a:t> yang </a:t>
            </a:r>
            <a:r>
              <a:rPr lang="en-US" sz="3200" dirty="0" err="1" smtClean="0"/>
              <a:t>Stabil</a:t>
            </a:r>
            <a:endParaRPr lang="id-ID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d-ID" dirty="0" smtClean="0">
                <a:latin typeface="Candara" pitchFamily="34" charset="0"/>
              </a:rPr>
              <a:t>K</a:t>
            </a:r>
            <a:r>
              <a:rPr lang="en-US" dirty="0" err="1" smtClean="0">
                <a:latin typeface="Candara" pitchFamily="34" charset="0"/>
              </a:rPr>
              <a:t>awasan</a:t>
            </a:r>
            <a:r>
              <a:rPr lang="en-US" dirty="0" smtClean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lindung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itu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tidak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bertujuan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untuk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menghasilkan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keuntungan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namun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untuk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memberikan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kebaikan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bagi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masyarakat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seperti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pelestarian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lingkungan</a:t>
            </a:r>
            <a:r>
              <a:rPr lang="en-US" dirty="0">
                <a:latin typeface="Candara" pitchFamily="34" charset="0"/>
              </a:rPr>
              <a:t>. </a:t>
            </a:r>
            <a:r>
              <a:rPr lang="en-US" dirty="0" err="1">
                <a:latin typeface="Candara" pitchFamily="34" charset="0"/>
              </a:rPr>
              <a:t>Maka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sistem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kuota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lebih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umum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dilakukan</a:t>
            </a:r>
            <a:r>
              <a:rPr lang="en-US" dirty="0">
                <a:latin typeface="Candara" pitchFamily="34" charset="0"/>
              </a:rPr>
              <a:t> di </a:t>
            </a:r>
            <a:r>
              <a:rPr lang="en-US" dirty="0" err="1">
                <a:latin typeface="Candara" pitchFamily="34" charset="0"/>
              </a:rPr>
              <a:t>kawasan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lindung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daripada</a:t>
            </a:r>
            <a:r>
              <a:rPr lang="en-US" dirty="0">
                <a:latin typeface="Candara" pitchFamily="34" charset="0"/>
              </a:rPr>
              <a:t> di </a:t>
            </a:r>
            <a:r>
              <a:rPr lang="en-US" dirty="0" err="1">
                <a:latin typeface="Candara" pitchFamily="34" charset="0"/>
              </a:rPr>
              <a:t>sektor-sektor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dikelola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pribadi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oleh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industri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pariwisata</a:t>
            </a:r>
            <a:r>
              <a:rPr lang="en-US" dirty="0" smtClean="0">
                <a:latin typeface="Candara" pitchFamily="34" charset="0"/>
              </a:rPr>
              <a:t>.</a:t>
            </a:r>
            <a:endParaRPr lang="id-ID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89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d-ID" dirty="0" smtClean="0">
                <a:latin typeface="Candara" pitchFamily="34" charset="0"/>
              </a:rPr>
              <a:t>B</a:t>
            </a:r>
            <a:r>
              <a:rPr lang="en-US" dirty="0" err="1" smtClean="0">
                <a:latin typeface="Candara" pitchFamily="34" charset="0"/>
              </a:rPr>
              <a:t>eberapa</a:t>
            </a:r>
            <a:r>
              <a:rPr lang="en-US" dirty="0" smtClean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kategori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mempunyai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potensi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pariwisata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rendah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karena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larangan-larangan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alam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dilindungi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 paling </a:t>
            </a:r>
            <a:r>
              <a:rPr lang="en-US" dirty="0" err="1">
                <a:latin typeface="Candara" pitchFamily="34" charset="0"/>
              </a:rPr>
              <a:t>banyak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adalah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keadaan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tidak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cocok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dengan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pengunjung</a:t>
            </a:r>
            <a:r>
              <a:rPr lang="en-US" dirty="0">
                <a:latin typeface="Candara" pitchFamily="34" charset="0"/>
              </a:rPr>
              <a:t>. </a:t>
            </a:r>
            <a:r>
              <a:rPr lang="en-US" dirty="0" err="1">
                <a:latin typeface="Candara" pitchFamily="34" charset="0"/>
              </a:rPr>
              <a:t>Kawasan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tersebut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mempunyai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perantara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dengan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ekowisata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mencapai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angka</a:t>
            </a:r>
            <a:r>
              <a:rPr lang="en-US" dirty="0">
                <a:latin typeface="Candara" pitchFamily="34" charset="0"/>
              </a:rPr>
              <a:t> 57% </a:t>
            </a:r>
            <a:r>
              <a:rPr lang="en-US" dirty="0" err="1">
                <a:latin typeface="Candara" pitchFamily="34" charset="0"/>
              </a:rPr>
              <a:t>dari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semua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kawasan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lindung</a:t>
            </a:r>
            <a:r>
              <a:rPr lang="en-US" dirty="0">
                <a:latin typeface="Candara" pitchFamily="34" charset="0"/>
              </a:rPr>
              <a:t> public, </a:t>
            </a:r>
            <a:r>
              <a:rPr lang="en-US" dirty="0" err="1">
                <a:latin typeface="Candara" pitchFamily="34" charset="0"/>
              </a:rPr>
              <a:t>atau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sekitar</a:t>
            </a:r>
            <a:r>
              <a:rPr lang="en-US" dirty="0">
                <a:latin typeface="Candara" pitchFamily="34" charset="0"/>
              </a:rPr>
              <a:t> 3,7% </a:t>
            </a:r>
            <a:r>
              <a:rPr lang="en-US" dirty="0" err="1">
                <a:latin typeface="Candara" pitchFamily="34" charset="0"/>
              </a:rPr>
              <a:t>dari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provinsi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 smtClean="0">
                <a:latin typeface="Candara" pitchFamily="34" charset="0"/>
              </a:rPr>
              <a:t>tersebut</a:t>
            </a:r>
            <a:endParaRPr lang="id-ID" dirty="0">
              <a:latin typeface="Candara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Pemanfaatan</a:t>
            </a:r>
            <a:r>
              <a:rPr lang="en-US" dirty="0"/>
              <a:t> Optimal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Area yang </a:t>
            </a:r>
            <a:r>
              <a:rPr lang="en-US" dirty="0" err="1" smtClean="0"/>
              <a:t>dilindungi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5040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Candara" pitchFamily="34" charset="0"/>
              </a:rPr>
              <a:t>Salah </a:t>
            </a:r>
            <a:r>
              <a:rPr lang="en-US" dirty="0" err="1">
                <a:latin typeface="Candara" pitchFamily="34" charset="0"/>
              </a:rPr>
              <a:t>satu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respons</a:t>
            </a:r>
            <a:r>
              <a:rPr lang="en-US" dirty="0">
                <a:latin typeface="Candara" pitchFamily="34" charset="0"/>
              </a:rPr>
              <a:t> yang paling </a:t>
            </a:r>
            <a:r>
              <a:rPr lang="en-US" dirty="0" err="1">
                <a:latin typeface="Candara" pitchFamily="34" charset="0"/>
              </a:rPr>
              <a:t>umum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terhadap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tekanan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ini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adalah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menganggap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bahwa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turis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pada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dasarnya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adalah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musuh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atau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kejahatan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memperkenalkan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bahwa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pariwisata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massal</a:t>
            </a:r>
            <a:r>
              <a:rPr lang="en-US" dirty="0">
                <a:latin typeface="Candara" pitchFamily="34" charset="0"/>
              </a:rPr>
              <a:t>  </a:t>
            </a:r>
            <a:r>
              <a:rPr lang="en-US" dirty="0" err="1">
                <a:latin typeface="Candara" pitchFamily="34" charset="0"/>
              </a:rPr>
              <a:t>adalah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ancaman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terburuk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terhadap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kawasan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lindung</a:t>
            </a:r>
            <a:endParaRPr lang="id-ID" dirty="0">
              <a:latin typeface="Candar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Integrasi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Pariwisata</a:t>
            </a:r>
            <a:r>
              <a:rPr lang="en-US" dirty="0"/>
              <a:t> </a:t>
            </a:r>
            <a:r>
              <a:rPr lang="en-US" dirty="0" err="1"/>
              <a:t>Massal</a:t>
            </a:r>
            <a:r>
              <a:rPr lang="id-ID" dirty="0"/>
              <a:t/>
            </a:r>
            <a:br>
              <a:rPr lang="id-ID" dirty="0"/>
            </a:b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2805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>
                <a:latin typeface="Candara" pitchFamily="34" charset="0"/>
              </a:rPr>
              <a:t>Wilayah yang </a:t>
            </a:r>
            <a:r>
              <a:rPr lang="en-US" dirty="0" err="1">
                <a:latin typeface="Candara" pitchFamily="34" charset="0"/>
              </a:rPr>
              <a:t>diisi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oleh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kawasan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lindung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 smtClean="0">
                <a:latin typeface="Candara" pitchFamily="34" charset="0"/>
              </a:rPr>
              <a:t>publi</a:t>
            </a:r>
            <a:r>
              <a:rPr lang="id-ID" dirty="0" smtClean="0">
                <a:latin typeface="Candara" pitchFamily="34" charset="0"/>
              </a:rPr>
              <a:t>k</a:t>
            </a:r>
            <a:r>
              <a:rPr lang="en-US" dirty="0" smtClean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secara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terus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menerus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ditambah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dengan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tingkat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mengesankan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pada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waktu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sama</a:t>
            </a:r>
            <a:r>
              <a:rPr lang="en-US" dirty="0">
                <a:latin typeface="Candara" pitchFamily="34" charset="0"/>
              </a:rPr>
              <a:t> total </a:t>
            </a:r>
            <a:r>
              <a:rPr lang="en-US" dirty="0" err="1" smtClean="0">
                <a:latin typeface="Candara" pitchFamily="34" charset="0"/>
              </a:rPr>
              <a:t>wilayah</a:t>
            </a:r>
            <a:r>
              <a:rPr lang="en-US" dirty="0" smtClean="0">
                <a:latin typeface="Candara" pitchFamily="34" charset="0"/>
              </a:rPr>
              <a:t> </a:t>
            </a:r>
            <a:r>
              <a:rPr lang="en-US" dirty="0">
                <a:latin typeface="Candara" pitchFamily="34" charset="0"/>
              </a:rPr>
              <a:t>yang </a:t>
            </a:r>
            <a:r>
              <a:rPr lang="en-US" dirty="0" err="1">
                <a:latin typeface="Candara" pitchFamily="34" charset="0"/>
              </a:rPr>
              <a:t>diduduki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 smtClean="0">
                <a:latin typeface="Candara" pitchFamily="34" charset="0"/>
              </a:rPr>
              <a:t>relati</a:t>
            </a:r>
            <a:r>
              <a:rPr lang="id-ID" dirty="0" smtClean="0">
                <a:latin typeface="Candara" pitchFamily="34" charset="0"/>
              </a:rPr>
              <a:t>f </a:t>
            </a:r>
            <a:r>
              <a:rPr lang="en-US" dirty="0" err="1" smtClean="0">
                <a:latin typeface="Candara" pitchFamily="34" charset="0"/>
              </a:rPr>
              <a:t>tidak</a:t>
            </a:r>
            <a:r>
              <a:rPr lang="en-US" dirty="0" smtClean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terganggu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terus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ditambah</a:t>
            </a:r>
            <a:r>
              <a:rPr lang="en-US" dirty="0">
                <a:latin typeface="Candara" pitchFamily="34" charset="0"/>
              </a:rPr>
              <a:t>. </a:t>
            </a:r>
            <a:r>
              <a:rPr lang="id-ID" dirty="0" smtClean="0">
                <a:latin typeface="Candara" pitchFamily="34" charset="0"/>
              </a:rPr>
              <a:t>Beberapa tahun mendatang </a:t>
            </a:r>
            <a:r>
              <a:rPr lang="en-US" dirty="0" err="1" smtClean="0">
                <a:latin typeface="Candara" pitchFamily="34" charset="0"/>
              </a:rPr>
              <a:t>dimana</a:t>
            </a:r>
            <a:r>
              <a:rPr lang="en-US" dirty="0" smtClean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pemandangan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alam</a:t>
            </a:r>
            <a:r>
              <a:rPr lang="en-US" dirty="0">
                <a:latin typeface="Candara" pitchFamily="34" charset="0"/>
              </a:rPr>
              <a:t> di </a:t>
            </a:r>
            <a:r>
              <a:rPr lang="en-US" dirty="0" err="1">
                <a:latin typeface="Candara" pitchFamily="34" charset="0"/>
              </a:rPr>
              <a:t>dunia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pada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dasarnya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akan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terbatas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antara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kawasan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lindung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satu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dengan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kawasan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lindung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lainnya</a:t>
            </a:r>
            <a:r>
              <a:rPr lang="en-US" dirty="0">
                <a:latin typeface="Candara" pitchFamily="34" charset="0"/>
              </a:rPr>
              <a:t>.  </a:t>
            </a:r>
            <a:r>
              <a:rPr lang="en-US" dirty="0" err="1">
                <a:latin typeface="Candara" pitchFamily="34" charset="0"/>
              </a:rPr>
              <a:t>Hubungan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 smtClean="0">
                <a:latin typeface="Candara" pitchFamily="34" charset="0"/>
              </a:rPr>
              <a:t>antara</a:t>
            </a:r>
            <a:r>
              <a:rPr lang="en-US" dirty="0" smtClean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kawasan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lindung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ekowisata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sepertinya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akan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bertambah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 smtClean="0">
                <a:latin typeface="Candara" pitchFamily="34" charset="0"/>
              </a:rPr>
              <a:t>rumit</a:t>
            </a:r>
            <a:r>
              <a:rPr lang="en-US" dirty="0" smtClean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dengan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 smtClean="0">
                <a:latin typeface="Candara" pitchFamily="34" charset="0"/>
              </a:rPr>
              <a:t>pengelola</a:t>
            </a:r>
            <a:r>
              <a:rPr lang="en-US" dirty="0" smtClean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dipaksa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untuk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memelihara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integritas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ekologi</a:t>
            </a:r>
            <a:r>
              <a:rPr lang="en-US" dirty="0">
                <a:latin typeface="Candara" pitchFamily="34" charset="0"/>
              </a:rPr>
              <a:t> Taman </a:t>
            </a:r>
            <a:r>
              <a:rPr lang="en-US" dirty="0" err="1">
                <a:latin typeface="Candara" pitchFamily="34" charset="0"/>
              </a:rPr>
              <a:t>mereka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sambil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mengakomodasi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permintaan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pengunjung</a:t>
            </a:r>
            <a:r>
              <a:rPr lang="en-US" dirty="0">
                <a:latin typeface="Candara" pitchFamily="34" charset="0"/>
              </a:rPr>
              <a:t>. </a:t>
            </a:r>
            <a:r>
              <a:rPr lang="en-US" dirty="0" err="1">
                <a:latin typeface="Candara" pitchFamily="34" charset="0"/>
              </a:rPr>
              <a:t>Namun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kedua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tujuan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ini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keduanya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berhubungan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baik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dengan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pencapaian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 smtClean="0">
                <a:latin typeface="Candara" pitchFamily="34" charset="0"/>
              </a:rPr>
              <a:t>kebaikan</a:t>
            </a:r>
            <a:r>
              <a:rPr lang="en-US" dirty="0" smtClean="0">
                <a:latin typeface="Candara" pitchFamily="34" charset="0"/>
              </a:rPr>
              <a:t> </a:t>
            </a:r>
            <a:r>
              <a:rPr lang="en-US" dirty="0" err="1" smtClean="0">
                <a:latin typeface="Candara" pitchFamily="34" charset="0"/>
              </a:rPr>
              <a:t>umum</a:t>
            </a:r>
            <a:r>
              <a:rPr lang="en-US" dirty="0" smtClean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tidak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saling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terpisah</a:t>
            </a:r>
            <a:r>
              <a:rPr lang="en-US" dirty="0">
                <a:latin typeface="Candara" pitchFamily="34" charset="0"/>
              </a:rPr>
              <a:t>. </a:t>
            </a:r>
            <a:endParaRPr lang="id-ID" dirty="0">
              <a:latin typeface="Candar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</a:t>
            </a:r>
            <a:r>
              <a:rPr lang="id-ID" dirty="0" smtClean="0"/>
              <a:t>esimpulan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14833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4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>
                <a:latin typeface="Candara" pitchFamily="34" charset="0"/>
              </a:rPr>
              <a:t>Secara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teori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ekowisata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dapat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memperkuat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mandat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lingkungan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dengan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menyediakan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pendapatan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cukup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dukungan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masyarakat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untuk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bersaing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dengan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pengguna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sumber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daya</a:t>
            </a:r>
            <a:r>
              <a:rPr lang="en-US" dirty="0">
                <a:latin typeface="Candara" pitchFamily="34" charset="0"/>
              </a:rPr>
              <a:t>. </a:t>
            </a:r>
            <a:endParaRPr lang="id-ID" dirty="0" smtClean="0">
              <a:latin typeface="Candara" pitchFamily="34" charset="0"/>
            </a:endParaRPr>
          </a:p>
          <a:p>
            <a:pPr algn="just"/>
            <a:r>
              <a:rPr lang="en-US" dirty="0" err="1" smtClean="0">
                <a:latin typeface="Candara" pitchFamily="34" charset="0"/>
              </a:rPr>
              <a:t>Tantangannya</a:t>
            </a:r>
            <a:r>
              <a:rPr lang="en-US" dirty="0" smtClean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adalah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untuk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mempertahankan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Ekowisata</a:t>
            </a:r>
            <a:r>
              <a:rPr lang="en-US" dirty="0">
                <a:latin typeface="Candara" pitchFamily="34" charset="0"/>
              </a:rPr>
              <a:t> agar </a:t>
            </a:r>
            <a:r>
              <a:rPr lang="en-US" dirty="0" err="1">
                <a:latin typeface="Candara" pitchFamily="34" charset="0"/>
              </a:rPr>
              <a:t>tetap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menjadi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 smtClean="0">
                <a:latin typeface="Candara" pitchFamily="34" charset="0"/>
              </a:rPr>
              <a:t>Ekowisata</a:t>
            </a:r>
            <a:r>
              <a:rPr lang="id-ID" dirty="0" smtClean="0">
                <a:latin typeface="Candara" pitchFamily="34" charset="0"/>
              </a:rPr>
              <a:t> yang </a:t>
            </a:r>
            <a:r>
              <a:rPr lang="en-US" dirty="0" err="1" smtClean="0">
                <a:latin typeface="Candara" pitchFamily="34" charset="0"/>
              </a:rPr>
              <a:t>mendidik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pariwisata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berdasarkan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alam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sesuai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dengan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lingkungan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dapat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berkelanjutan</a:t>
            </a:r>
            <a:r>
              <a:rPr lang="en-US" dirty="0">
                <a:latin typeface="Candara" pitchFamily="34" charset="0"/>
              </a:rPr>
              <a:t>. </a:t>
            </a:r>
            <a:r>
              <a:rPr lang="en-US" dirty="0" err="1">
                <a:latin typeface="Candara" pitchFamily="34" charset="0"/>
              </a:rPr>
              <a:t>Sinergi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lebih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besar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antara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ekowisata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kawasan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lindung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mungkin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dapat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dicapai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dengan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cara</a:t>
            </a:r>
            <a:r>
              <a:rPr lang="en-US" dirty="0">
                <a:latin typeface="Candara" pitchFamily="34" charset="0"/>
              </a:rPr>
              <a:t> lain, </a:t>
            </a:r>
            <a:r>
              <a:rPr lang="en-US" dirty="0" err="1">
                <a:latin typeface="Candara" pitchFamily="34" charset="0"/>
              </a:rPr>
              <a:t>termasuk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konfigurasi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spasial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memfasilitasi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dua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tujuan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dengan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lebih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baik</a:t>
            </a:r>
            <a:r>
              <a:rPr lang="en-US" dirty="0">
                <a:latin typeface="Candara" pitchFamily="34" charset="0"/>
              </a:rPr>
              <a:t>. </a:t>
            </a:r>
            <a:r>
              <a:rPr lang="en-US" dirty="0" err="1">
                <a:latin typeface="Candara" pitchFamily="34" charset="0"/>
              </a:rPr>
              <a:t>Sebagai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tambahan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kawasan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lindung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harus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dapat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dimanfaatkan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dengan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lebih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baik</a:t>
            </a:r>
            <a:r>
              <a:rPr lang="en-US" dirty="0">
                <a:latin typeface="Candara" pitchFamily="34" charset="0"/>
              </a:rPr>
              <a:t>. </a:t>
            </a:r>
            <a:r>
              <a:rPr lang="en-US" dirty="0" err="1" smtClean="0">
                <a:latin typeface="Candara" pitchFamily="34" charset="0"/>
              </a:rPr>
              <a:t>Masalah</a:t>
            </a:r>
            <a:r>
              <a:rPr lang="en-US" dirty="0" smtClean="0">
                <a:latin typeface="Candara" pitchFamily="34" charset="0"/>
              </a:rPr>
              <a:t> </a:t>
            </a:r>
            <a:r>
              <a:rPr lang="en-US" dirty="0">
                <a:latin typeface="Candara" pitchFamily="34" charset="0"/>
              </a:rPr>
              <a:t>yang </a:t>
            </a:r>
            <a:r>
              <a:rPr lang="en-US" dirty="0" err="1">
                <a:latin typeface="Candara" pitchFamily="34" charset="0"/>
              </a:rPr>
              <a:t>berbarengan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harus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diikutsertakan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termasuk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privatisasi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termasuk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hubungan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positif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dengan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komunitas</a:t>
            </a:r>
            <a:r>
              <a:rPr lang="en-US" dirty="0">
                <a:latin typeface="Candara" pitchFamily="34" charset="0"/>
              </a:rPr>
              <a:t> local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masyarakat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adat</a:t>
            </a:r>
            <a:r>
              <a:rPr lang="en-US" dirty="0">
                <a:latin typeface="Candara" pitchFamily="34" charset="0"/>
              </a:rPr>
              <a:t>.</a:t>
            </a:r>
            <a:endParaRPr lang="id-ID" dirty="0">
              <a:latin typeface="Candara" pitchFamily="34" charset="0"/>
            </a:endParaRPr>
          </a:p>
          <a:p>
            <a:pPr algn="just"/>
            <a:endParaRPr lang="id-ID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71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060848"/>
            <a:ext cx="781337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HeroicExtremeLeftFacing"/>
              <a:lightRig rig="threePt" dir="t"/>
            </a:scene3d>
          </a:bodyPr>
          <a:lstStyle/>
          <a:p>
            <a:pPr algn="ctr"/>
            <a:r>
              <a:rPr lang="id-ID" sz="8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Showcard Gothic" pitchFamily="82" charset="0"/>
              </a:rPr>
              <a:t>Thank you </a:t>
            </a:r>
            <a:r>
              <a:rPr lang="id-ID" sz="8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Showcard Gothic" pitchFamily="82" charset="0"/>
                <a:sym typeface="Wingdings" pitchFamily="2" charset="2"/>
              </a:rPr>
              <a:t></a:t>
            </a:r>
            <a:endParaRPr lang="en-US" sz="8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Showcard Goth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0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Candara" pitchFamily="34" charset="0"/>
              </a:rPr>
              <a:t>Badan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Konservasi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Dunia</a:t>
            </a:r>
            <a:r>
              <a:rPr lang="en-US" dirty="0">
                <a:latin typeface="Candara" pitchFamily="34" charset="0"/>
              </a:rPr>
              <a:t> (IUCN. 1994) </a:t>
            </a:r>
            <a:r>
              <a:rPr lang="id-ID" dirty="0" smtClean="0">
                <a:latin typeface="Candara" pitchFamily="34" charset="0"/>
              </a:rPr>
              <a:t>: </a:t>
            </a:r>
            <a:br>
              <a:rPr lang="id-ID" dirty="0" smtClean="0">
                <a:latin typeface="Candara" pitchFamily="34" charset="0"/>
              </a:rPr>
            </a:br>
            <a:r>
              <a:rPr lang="en-US" dirty="0" err="1">
                <a:latin typeface="Candara" pitchFamily="34" charset="0"/>
              </a:rPr>
              <a:t>sebagai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wilayah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daratan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/</a:t>
            </a:r>
            <a:r>
              <a:rPr lang="en-US" dirty="0" err="1">
                <a:latin typeface="Candara" pitchFamily="34" charset="0"/>
              </a:rPr>
              <a:t>atau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lautan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secara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khusus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diperuntukkan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bagi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perlindungan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pelestarian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keanekaragaman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hayati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sumber-sumber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daya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alam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budaya</a:t>
            </a:r>
            <a:r>
              <a:rPr lang="en-US" dirty="0">
                <a:latin typeface="Candara" pitchFamily="34" charset="0"/>
              </a:rPr>
              <a:t>, yang </a:t>
            </a:r>
            <a:r>
              <a:rPr lang="en-US" dirty="0" err="1">
                <a:latin typeface="Candara" pitchFamily="34" charset="0"/>
              </a:rPr>
              <a:t>dikelola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melalui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cara-cara</a:t>
            </a:r>
            <a:r>
              <a:rPr lang="en-US" dirty="0">
                <a:latin typeface="Candara" pitchFamily="34" charset="0"/>
              </a:rPr>
              <a:t> yang legal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efektif</a:t>
            </a:r>
            <a:r>
              <a:rPr lang="en-US" dirty="0">
                <a:latin typeface="Candara" pitchFamily="34" charset="0"/>
              </a:rPr>
              <a:t>. </a:t>
            </a:r>
            <a:r>
              <a:rPr lang="en-US" dirty="0" err="1">
                <a:latin typeface="Candara" pitchFamily="34" charset="0"/>
              </a:rPr>
              <a:t>Dengan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menekankan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pada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pelestarian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lingkungan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alam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kawasan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dilindungi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memiliki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daya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tarik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pada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sektor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pariwisata</a:t>
            </a:r>
            <a:r>
              <a:rPr lang="en-US" dirty="0">
                <a:latin typeface="Candara" pitchFamily="34" charset="0"/>
              </a:rPr>
              <a:t>, yang </a:t>
            </a:r>
            <a:r>
              <a:rPr lang="en-US" dirty="0" err="1">
                <a:latin typeface="Candara" pitchFamily="34" charset="0"/>
              </a:rPr>
              <a:t>sebagian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besar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bergantung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pada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daya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tarik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alam</a:t>
            </a:r>
            <a:r>
              <a:rPr lang="en-US" dirty="0">
                <a:latin typeface="Candara" pitchFamily="34" charset="0"/>
              </a:rPr>
              <a:t>. </a:t>
            </a:r>
            <a:endParaRPr lang="id-ID" dirty="0">
              <a:latin typeface="Candar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Definisi Kawasan Yang Dilindungi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8883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>
                <a:latin typeface="Candara" pitchFamily="34" charset="0"/>
              </a:rPr>
              <a:t>Kawasan Publik yang dilindungi sudah ada sejak 3000 tahun yang lalu.</a:t>
            </a:r>
          </a:p>
          <a:p>
            <a:r>
              <a:rPr lang="en-US" dirty="0">
                <a:latin typeface="Candara" pitchFamily="34" charset="0"/>
              </a:rPr>
              <a:t>Taman </a:t>
            </a:r>
            <a:r>
              <a:rPr lang="en-US" dirty="0" err="1">
                <a:latin typeface="Candara" pitchFamily="34" charset="0"/>
              </a:rPr>
              <a:t>Nasional</a:t>
            </a:r>
            <a:r>
              <a:rPr lang="en-US" dirty="0">
                <a:latin typeface="Candara" pitchFamily="34" charset="0"/>
              </a:rPr>
              <a:t> Yellowstone yang </a:t>
            </a:r>
            <a:r>
              <a:rPr lang="en-US" dirty="0" err="1">
                <a:latin typeface="Candara" pitchFamily="34" charset="0"/>
              </a:rPr>
              <a:t>didirikan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pada</a:t>
            </a:r>
            <a:r>
              <a:rPr lang="en-US" dirty="0">
                <a:latin typeface="Candara" pitchFamily="34" charset="0"/>
              </a:rPr>
              <a:t> 1870 </a:t>
            </a:r>
            <a:r>
              <a:rPr lang="en-US" dirty="0" err="1">
                <a:latin typeface="Candara" pitchFamily="34" charset="0"/>
              </a:rPr>
              <a:t>secara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luas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dikenal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sebagai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taman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nasional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pertama</a:t>
            </a:r>
            <a:r>
              <a:rPr lang="en-US" dirty="0">
                <a:latin typeface="Candara" pitchFamily="34" charset="0"/>
              </a:rPr>
              <a:t> di </a:t>
            </a:r>
            <a:r>
              <a:rPr lang="en-US" dirty="0" err="1">
                <a:latin typeface="Candara" pitchFamily="34" charset="0"/>
              </a:rPr>
              <a:t>dunia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sejak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itu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secara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keseluruhan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jumlah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taman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nasional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kawasan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terlindung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lainnya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meningkat</a:t>
            </a:r>
            <a:r>
              <a:rPr lang="en-US" dirty="0">
                <a:latin typeface="Candara" pitchFamily="34" charset="0"/>
              </a:rPr>
              <a:t>.</a:t>
            </a:r>
            <a:endParaRPr lang="id-ID" dirty="0">
              <a:latin typeface="Candar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Pertumbuhan</a:t>
            </a:r>
            <a:r>
              <a:rPr lang="en-US" sz="2800" dirty="0"/>
              <a:t>, </a:t>
            </a:r>
            <a:r>
              <a:rPr lang="en-US" sz="2800" dirty="0" err="1"/>
              <a:t>Distribusi</a:t>
            </a:r>
            <a:r>
              <a:rPr lang="en-US" sz="2800" dirty="0"/>
              <a:t>, </a:t>
            </a:r>
            <a:r>
              <a:rPr lang="en-US" sz="2800" dirty="0" err="1" smtClean="0"/>
              <a:t>dan</a:t>
            </a:r>
            <a:r>
              <a:rPr lang="id-ID" sz="2800" dirty="0" smtClean="0"/>
              <a:t/>
            </a:r>
            <a:br>
              <a:rPr lang="id-ID" sz="2800" dirty="0" smtClean="0"/>
            </a:br>
            <a:r>
              <a:rPr lang="en-US" sz="2800" dirty="0" err="1" smtClean="0"/>
              <a:t>Jenis-jenis</a:t>
            </a:r>
            <a:r>
              <a:rPr lang="en-US" sz="2800" dirty="0" smtClean="0"/>
              <a:t> </a:t>
            </a:r>
            <a:r>
              <a:rPr lang="en-US" sz="2800" dirty="0" err="1"/>
              <a:t>Kawasan</a:t>
            </a:r>
            <a:r>
              <a:rPr lang="en-US" sz="2800" dirty="0"/>
              <a:t> </a:t>
            </a:r>
            <a:r>
              <a:rPr lang="en-US" sz="2800" dirty="0" err="1"/>
              <a:t>Publik</a:t>
            </a:r>
            <a:r>
              <a:rPr lang="en-US" sz="2800" dirty="0"/>
              <a:t> yang </a:t>
            </a:r>
            <a:r>
              <a:rPr lang="id-ID" sz="2800" dirty="0" smtClean="0"/>
              <a:t>D</a:t>
            </a:r>
            <a:r>
              <a:rPr lang="en-US" sz="2800" dirty="0" err="1" smtClean="0"/>
              <a:t>ilindungi</a:t>
            </a:r>
            <a:r>
              <a:rPr lang="en-US" sz="2800" dirty="0"/>
              <a:t>.</a:t>
            </a:r>
            <a:endParaRPr lang="id-ID" sz="2800" dirty="0"/>
          </a:p>
        </p:txBody>
      </p:sp>
    </p:spTree>
    <p:extLst>
      <p:ext uri="{BB962C8B-B14F-4D97-AF65-F5344CB8AC3E}">
        <p14:creationId xmlns:p14="http://schemas.microsoft.com/office/powerpoint/2010/main" val="164009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26" y="0"/>
            <a:ext cx="8964488" cy="1070992"/>
          </a:xfrm>
        </p:spPr>
        <p:txBody>
          <a:bodyPr>
            <a:normAutofit/>
          </a:bodyPr>
          <a:lstStyle/>
          <a:p>
            <a:r>
              <a:rPr lang="en-US" sz="3200" dirty="0" err="1"/>
              <a:t>Kesesuaian</a:t>
            </a:r>
            <a:r>
              <a:rPr lang="en-US" sz="3200" dirty="0"/>
              <a:t> </a:t>
            </a:r>
            <a:r>
              <a:rPr lang="en-US" sz="3200" dirty="0" err="1"/>
              <a:t>Kawasan</a:t>
            </a:r>
            <a:r>
              <a:rPr lang="en-US" sz="3200" dirty="0"/>
              <a:t> yang </a:t>
            </a:r>
            <a:r>
              <a:rPr lang="en-US" sz="3200" dirty="0" err="1"/>
              <a:t>Dilindungi</a:t>
            </a:r>
            <a:r>
              <a:rPr lang="en-US" sz="3200" dirty="0"/>
              <a:t> </a:t>
            </a:r>
            <a:r>
              <a:rPr lang="en-US" sz="3200" dirty="0" err="1"/>
              <a:t>dengan</a:t>
            </a:r>
            <a:r>
              <a:rPr lang="en-US" sz="3200" dirty="0"/>
              <a:t> </a:t>
            </a:r>
            <a:r>
              <a:rPr lang="en-US" sz="3200" dirty="0" err="1"/>
              <a:t>Ekowisata</a:t>
            </a:r>
            <a:endParaRPr lang="id-ID" sz="3200" dirty="0"/>
          </a:p>
        </p:txBody>
      </p:sp>
      <p:sp>
        <p:nvSpPr>
          <p:cNvPr id="4" name="Rectangle 3"/>
          <p:cNvSpPr/>
          <p:nvPr/>
        </p:nvSpPr>
        <p:spPr>
          <a:xfrm>
            <a:off x="328602" y="1064183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Tabel</a:t>
            </a:r>
            <a:r>
              <a:rPr lang="en-US" dirty="0"/>
              <a:t> 18.1. </a:t>
            </a:r>
            <a:r>
              <a:rPr lang="en-US" dirty="0" err="1"/>
              <a:t>Kategori</a:t>
            </a:r>
            <a:r>
              <a:rPr lang="en-US" dirty="0"/>
              <a:t> </a:t>
            </a:r>
            <a:r>
              <a:rPr lang="en-US" dirty="0" err="1"/>
              <a:t>Kawasan</a:t>
            </a:r>
            <a:r>
              <a:rPr lang="en-US" dirty="0"/>
              <a:t> yang </a:t>
            </a:r>
            <a:r>
              <a:rPr lang="en-US" dirty="0" err="1"/>
              <a:t>Dilindungi</a:t>
            </a:r>
            <a:r>
              <a:rPr lang="en-US" dirty="0"/>
              <a:t> </a:t>
            </a:r>
            <a:r>
              <a:rPr lang="en-US" dirty="0" err="1"/>
              <a:t>menurut</a:t>
            </a:r>
            <a:r>
              <a:rPr lang="en-US" dirty="0"/>
              <a:t> IUCN (</a:t>
            </a:r>
            <a:r>
              <a:rPr lang="en-US" dirty="0" err="1"/>
              <a:t>Badan</a:t>
            </a:r>
            <a:r>
              <a:rPr lang="en-US" dirty="0"/>
              <a:t> </a:t>
            </a:r>
            <a:r>
              <a:rPr lang="en-US" dirty="0" err="1"/>
              <a:t>Konservasi</a:t>
            </a:r>
            <a:r>
              <a:rPr lang="en-US" dirty="0"/>
              <a:t> </a:t>
            </a:r>
            <a:r>
              <a:rPr lang="en-US" dirty="0" err="1"/>
              <a:t>Dunia</a:t>
            </a:r>
            <a:r>
              <a:rPr lang="en-US" dirty="0"/>
              <a:t>)</a:t>
            </a:r>
            <a:endParaRPr lang="id-ID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233638"/>
              </p:ext>
            </p:extLst>
          </p:nvPr>
        </p:nvGraphicFramePr>
        <p:xfrm>
          <a:off x="76574" y="2132856"/>
          <a:ext cx="8928992" cy="3925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7034"/>
                <a:gridCol w="3077867"/>
                <a:gridCol w="4884091"/>
              </a:tblGrid>
              <a:tr h="418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Kategori</a:t>
                      </a:r>
                      <a:endParaRPr lang="id-ID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Penamaan</a:t>
                      </a:r>
                      <a:r>
                        <a:rPr lang="en-US" sz="1600" dirty="0">
                          <a:effectLst/>
                        </a:rPr>
                        <a:t>, </a:t>
                      </a:r>
                      <a:r>
                        <a:rPr lang="en-US" sz="1600" dirty="0" err="1">
                          <a:effectLst/>
                        </a:rPr>
                        <a:t>nomor</a:t>
                      </a:r>
                      <a:r>
                        <a:rPr lang="en-US" sz="1600" dirty="0">
                          <a:effectLst/>
                        </a:rPr>
                        <a:t>, </a:t>
                      </a:r>
                      <a:r>
                        <a:rPr lang="en-US" sz="1600" dirty="0" err="1">
                          <a:effectLst/>
                        </a:rPr>
                        <a:t>dan</a:t>
                      </a:r>
                      <a:r>
                        <a:rPr lang="en-US" sz="1600" dirty="0">
                          <a:effectLst/>
                        </a:rPr>
                        <a:t> area (1997)</a:t>
                      </a:r>
                      <a:endParaRPr lang="id-ID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Keterangan</a:t>
                      </a:r>
                      <a:endParaRPr lang="id-ID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</a:tr>
              <a:tr h="10473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Ia</a:t>
                      </a:r>
                      <a:endParaRPr lang="id-ID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Cagar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Alam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endParaRPr lang="id-ID" sz="16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4389: 97.9 </a:t>
                      </a:r>
                      <a:r>
                        <a:rPr lang="en-US" sz="1600" dirty="0" err="1">
                          <a:effectLst/>
                        </a:rPr>
                        <a:t>juta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hektar</a:t>
                      </a:r>
                      <a:endParaRPr lang="id-ID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Kawasan daratan dan/atau perairan yang memiliki beberapa ekosistem yang unik dan representatif, keistimewaan geologi dan fisiologi, yang memungkinkan bagi penelitian ilmiah dan/atau pemantauan lingkungan.</a:t>
                      </a:r>
                      <a:endParaRPr lang="id-ID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</a:tr>
              <a:tr h="12568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Ib</a:t>
                      </a:r>
                      <a:endParaRPr lang="id-ID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Kawasan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Rimba</a:t>
                      </a:r>
                      <a:endParaRPr lang="id-ID" sz="16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809: 94.0 </a:t>
                      </a:r>
                      <a:r>
                        <a:rPr lang="en-US" sz="1600" dirty="0" err="1">
                          <a:effectLst/>
                        </a:rPr>
                        <a:t>juta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hektar</a:t>
                      </a:r>
                      <a:endParaRPr lang="id-ID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Kawasan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luas</a:t>
                      </a:r>
                      <a:r>
                        <a:rPr lang="en-US" sz="1600" dirty="0">
                          <a:effectLst/>
                        </a:rPr>
                        <a:t> yang </a:t>
                      </a:r>
                      <a:r>
                        <a:rPr lang="en-US" sz="1600" dirty="0" err="1">
                          <a:effectLst/>
                        </a:rPr>
                        <a:t>terdiri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dari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daratan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dan</a:t>
                      </a:r>
                      <a:r>
                        <a:rPr lang="en-US" sz="1600" dirty="0">
                          <a:effectLst/>
                        </a:rPr>
                        <a:t>/</a:t>
                      </a:r>
                      <a:r>
                        <a:rPr lang="en-US" sz="1600" dirty="0" err="1">
                          <a:effectLst/>
                        </a:rPr>
                        <a:t>atau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perairan</a:t>
                      </a:r>
                      <a:r>
                        <a:rPr lang="en-US" sz="1600" dirty="0">
                          <a:effectLst/>
                        </a:rPr>
                        <a:t> yang </a:t>
                      </a:r>
                      <a:r>
                        <a:rPr lang="en-US" sz="1600" dirty="0" err="1">
                          <a:effectLst/>
                        </a:rPr>
                        <a:t>belum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sedikitpun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direkayasa</a:t>
                      </a:r>
                      <a:r>
                        <a:rPr lang="en-US" sz="1600" dirty="0">
                          <a:effectLst/>
                        </a:rPr>
                        <a:t>, </a:t>
                      </a:r>
                      <a:r>
                        <a:rPr lang="en-US" sz="1600" dirty="0" err="1">
                          <a:effectLst/>
                        </a:rPr>
                        <a:t>tetap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mempertahankan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karakter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dan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pengaruh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alamiahnya</a:t>
                      </a:r>
                      <a:r>
                        <a:rPr lang="en-US" sz="1600" dirty="0">
                          <a:effectLst/>
                        </a:rPr>
                        <a:t>, </a:t>
                      </a:r>
                      <a:r>
                        <a:rPr lang="en-US" sz="1600" dirty="0" err="1">
                          <a:effectLst/>
                        </a:rPr>
                        <a:t>tanpa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penduduk</a:t>
                      </a:r>
                      <a:r>
                        <a:rPr lang="en-US" sz="1600" dirty="0">
                          <a:effectLst/>
                        </a:rPr>
                        <a:t> yang </a:t>
                      </a:r>
                      <a:r>
                        <a:rPr lang="en-US" sz="1600" dirty="0" err="1">
                          <a:effectLst/>
                        </a:rPr>
                        <a:t>menetap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dalam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jumlah</a:t>
                      </a:r>
                      <a:r>
                        <a:rPr lang="en-US" sz="1600" dirty="0">
                          <a:effectLst/>
                        </a:rPr>
                        <a:t> yang </a:t>
                      </a:r>
                      <a:r>
                        <a:rPr lang="en-US" sz="1600" dirty="0" err="1">
                          <a:effectLst/>
                        </a:rPr>
                        <a:t>signifikan</a:t>
                      </a:r>
                      <a:r>
                        <a:rPr lang="en-US" sz="1600" dirty="0">
                          <a:effectLst/>
                        </a:rPr>
                        <a:t>, yang </a:t>
                      </a:r>
                      <a:r>
                        <a:rPr lang="en-US" sz="1600" dirty="0" err="1">
                          <a:effectLst/>
                        </a:rPr>
                        <a:t>dilindungi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dan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dikelola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untuk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melestarikan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kondisi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alaminya</a:t>
                      </a:r>
                      <a:r>
                        <a:rPr lang="en-US" sz="1600" dirty="0">
                          <a:effectLst/>
                        </a:rPr>
                        <a:t>.</a:t>
                      </a:r>
                      <a:endParaRPr lang="id-ID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435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184145"/>
              </p:ext>
            </p:extLst>
          </p:nvPr>
        </p:nvGraphicFramePr>
        <p:xfrm>
          <a:off x="251519" y="1124744"/>
          <a:ext cx="8640960" cy="27950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9463"/>
                <a:gridCol w="2636921"/>
                <a:gridCol w="5184576"/>
              </a:tblGrid>
              <a:tr h="18853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endParaRPr lang="id-ID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Taman Nasional</a:t>
                      </a:r>
                      <a:endParaRPr lang="id-ID" sz="16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3384: 400 juta hektar</a:t>
                      </a:r>
                      <a:endParaRPr lang="id-ID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Kawasan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daratan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laut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.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Dibuat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untuk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melindungi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kelestarian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ekologi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sebuah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banyak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ekosistem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bagi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generasi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kini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akan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datang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, (b)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mencegah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eksploitasi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pendudukan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bertentangan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dengan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tujuan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pendirian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kawasan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(c)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menyediakan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sarana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bagi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keperluan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keagamaan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ilmiah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pendidikan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rekreasi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wisata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, yang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kesemuanya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harus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sesuai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dengan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kelestarian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)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lingkungan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budaya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id-ID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865771"/>
              </p:ext>
            </p:extLst>
          </p:nvPr>
        </p:nvGraphicFramePr>
        <p:xfrm>
          <a:off x="251520" y="4005064"/>
          <a:ext cx="8640960" cy="18853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1007"/>
                <a:gridCol w="2665377"/>
                <a:gridCol w="5184576"/>
              </a:tblGrid>
              <a:tr h="18853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III</a:t>
                      </a:r>
                      <a:endParaRPr lang="id-ID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Monumen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Alami</a:t>
                      </a:r>
                      <a:endParaRPr lang="id-ID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2122: 19.3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juta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hektar</a:t>
                      </a:r>
                      <a:endParaRPr lang="id-ID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Kawasan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memiliki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satu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lebih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keistimewaan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alam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budaya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terkenal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unik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karena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kelangkaan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representatif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kualitas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estetis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peran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pentingnya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dalam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budaya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masyarakat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).</a:t>
                      </a:r>
                      <a:endParaRPr lang="id-ID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551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048702"/>
              </p:ext>
            </p:extLst>
          </p:nvPr>
        </p:nvGraphicFramePr>
        <p:xfrm>
          <a:off x="395536" y="83392"/>
          <a:ext cx="8435280" cy="6702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8646"/>
                <a:gridCol w="3012600"/>
                <a:gridCol w="4614034"/>
              </a:tblGrid>
              <a:tr h="11128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IV</a:t>
                      </a:r>
                      <a:endParaRPr lang="id-ID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Kawasan Pengelolaan Habitat/Spesies</a:t>
                      </a:r>
                      <a:endParaRPr lang="id-ID" sz="16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11.171: 246 juta hektar</a:t>
                      </a:r>
                      <a:endParaRPr lang="id-ID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Areal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daratan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perairan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memerlukan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intervensi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aktif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untuk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pengelolaannya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untuk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memastikan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pemeliharaan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habitat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atau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untuk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memenuhi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persyaratan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ruang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hidup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)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spesies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tertentu</a:t>
                      </a:r>
                      <a:endParaRPr lang="id-ID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</a:tr>
              <a:tr h="22257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3865" algn="l"/>
                        </a:tabLs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V	</a:t>
                      </a:r>
                      <a:endParaRPr lang="id-ID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Perlindungan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Lansekap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Daratan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Perairan</a:t>
                      </a:r>
                      <a:endParaRPr lang="id-ID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5578: 106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juta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hektar</a:t>
                      </a:r>
                      <a:endParaRPr lang="id-ID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Kawasan daratan dan/atau laut, di mana interaksi manusia dan alam telah menghasilkan sebuah kawasan dengan karakter yang berbeda dengan nilai-nilai estetis, ekologi, dan/atau budaya yang signifikan, dan seringkali dengan keanekaragaman hayati yang tinggi. Melindungi integritas interaksi tradisional itu sangatlah penting bagi perlindungan, pemeliharaan, dan evolusi dari kawasan seperti itu.</a:t>
                      </a:r>
                      <a:endParaRPr lang="id-ID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</a:tr>
              <a:tr h="16692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3865" algn="l"/>
                        </a:tabLs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VI</a:t>
                      </a:r>
                      <a:endParaRPr lang="id-ID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Perindungan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Sumberdaya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Wilayah</a:t>
                      </a:r>
                      <a:endParaRPr lang="id-ID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2897: 360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juta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hektar</a:t>
                      </a:r>
                      <a:endParaRPr lang="id-ID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Kawasan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memiliki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alam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sebagian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besar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belum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terjamah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, yang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dikelola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untuk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memastikan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perlindungan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jangka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panjang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dan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pelestarian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keanekaragaman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hayati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namun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juga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pada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waktu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yang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sama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menyediakan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hasil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bumi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untuk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memenuhi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kebutuhan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</a:rPr>
                        <a:t>masyarakat</a:t>
                      </a:r>
                      <a:endParaRPr lang="id-ID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92" marR="3659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715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1305342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err="1">
                <a:latin typeface="Candara" pitchFamily="34" charset="0"/>
              </a:rPr>
              <a:t>Kategori</a:t>
            </a:r>
            <a:r>
              <a:rPr lang="en-US" sz="2000" dirty="0">
                <a:latin typeface="Candara" pitchFamily="34" charset="0"/>
              </a:rPr>
              <a:t> I-III</a:t>
            </a:r>
            <a:endParaRPr lang="id-ID" sz="2000" dirty="0">
              <a:latin typeface="Candara" pitchFamily="34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en-US" sz="2000" dirty="0" err="1">
                <a:latin typeface="Candara" pitchFamily="34" charset="0"/>
              </a:rPr>
              <a:t>Kawasan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lindung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Kategori</a:t>
            </a:r>
            <a:r>
              <a:rPr lang="en-US" sz="2000" dirty="0">
                <a:latin typeface="Candara" pitchFamily="34" charset="0"/>
              </a:rPr>
              <a:t> I, </a:t>
            </a:r>
            <a:r>
              <a:rPr lang="en-US" sz="2000" dirty="0" err="1">
                <a:latin typeface="Candara" pitchFamily="34" charset="0"/>
              </a:rPr>
              <a:t>semacam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cagar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alam</a:t>
            </a:r>
            <a:r>
              <a:rPr lang="en-US" sz="2000" dirty="0">
                <a:latin typeface="Candara" pitchFamily="34" charset="0"/>
              </a:rPr>
              <a:t>, </a:t>
            </a:r>
            <a:r>
              <a:rPr lang="en-US" sz="2000" dirty="0" err="1">
                <a:latin typeface="Candara" pitchFamily="34" charset="0"/>
              </a:rPr>
              <a:t>dengan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pelarangan</a:t>
            </a:r>
            <a:r>
              <a:rPr lang="en-US" sz="2000" dirty="0">
                <a:latin typeface="Candara" pitchFamily="34" charset="0"/>
              </a:rPr>
              <a:t> yang </a:t>
            </a:r>
            <a:r>
              <a:rPr lang="en-US" sz="2000" dirty="0" err="1">
                <a:latin typeface="Candara" pitchFamily="34" charset="0"/>
              </a:rPr>
              <a:t>ketat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bagi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aktivitas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manusia</a:t>
            </a:r>
            <a:r>
              <a:rPr lang="en-US" sz="2000" dirty="0">
                <a:latin typeface="Candara" pitchFamily="34" charset="0"/>
              </a:rPr>
              <a:t>, </a:t>
            </a:r>
            <a:r>
              <a:rPr lang="en-US" sz="2000" dirty="0" err="1">
                <a:latin typeface="Candara" pitchFamily="34" charset="0"/>
              </a:rPr>
              <a:t>hanya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mendukung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ekowisata</a:t>
            </a:r>
            <a:r>
              <a:rPr lang="en-US" sz="2000" dirty="0">
                <a:latin typeface="Candara" pitchFamily="34" charset="0"/>
              </a:rPr>
              <a:t> ‘</a:t>
            </a:r>
            <a:r>
              <a:rPr lang="en-US" sz="2000" dirty="0" err="1">
                <a:latin typeface="Candara" pitchFamily="34" charset="0"/>
              </a:rPr>
              <a:t>keras</a:t>
            </a:r>
            <a:r>
              <a:rPr lang="en-US" sz="2000" dirty="0">
                <a:latin typeface="Candara" pitchFamily="34" charset="0"/>
              </a:rPr>
              <a:t>’ </a:t>
            </a:r>
            <a:r>
              <a:rPr lang="en-US" sz="2000" dirty="0" err="1">
                <a:latin typeface="Candara" pitchFamily="34" charset="0"/>
              </a:rPr>
              <a:t>dalam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jumlah</a:t>
            </a:r>
            <a:r>
              <a:rPr lang="en-US" sz="2000" dirty="0">
                <a:latin typeface="Candara" pitchFamily="34" charset="0"/>
              </a:rPr>
              <a:t> yang minim. </a:t>
            </a:r>
            <a:r>
              <a:rPr lang="en-US" sz="2000" dirty="0" err="1">
                <a:latin typeface="Candara" pitchFamily="34" charset="0"/>
              </a:rPr>
              <a:t>Mereka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lebih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mendukung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kegiatan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ilmiah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dan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pendidikan</a:t>
            </a:r>
            <a:r>
              <a:rPr lang="en-US" sz="2000" dirty="0">
                <a:latin typeface="Candara" pitchFamily="34" charset="0"/>
              </a:rPr>
              <a:t>. </a:t>
            </a:r>
            <a:endParaRPr lang="id-ID" sz="2000" dirty="0" smtClean="0">
              <a:latin typeface="Candara" pitchFamily="34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en-US" sz="2000" dirty="0" err="1" smtClean="0">
                <a:latin typeface="Candara" pitchFamily="34" charset="0"/>
              </a:rPr>
              <a:t>Sebaliknya</a:t>
            </a:r>
            <a:r>
              <a:rPr lang="en-US" sz="2000" dirty="0">
                <a:latin typeface="Candara" pitchFamily="34" charset="0"/>
              </a:rPr>
              <a:t>, </a:t>
            </a:r>
            <a:r>
              <a:rPr lang="en-US" sz="2000" dirty="0" err="1">
                <a:latin typeface="Candara" pitchFamily="34" charset="0"/>
              </a:rPr>
              <a:t>taman-taman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nasional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pada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kategori</a:t>
            </a:r>
            <a:r>
              <a:rPr lang="en-US" sz="2000" dirty="0">
                <a:latin typeface="Candara" pitchFamily="34" charset="0"/>
              </a:rPr>
              <a:t> II, </a:t>
            </a:r>
            <a:r>
              <a:rPr lang="en-US" sz="2000" dirty="0" err="1">
                <a:latin typeface="Candara" pitchFamily="34" charset="0"/>
              </a:rPr>
              <a:t>dan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pada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tingkatan</a:t>
            </a:r>
            <a:r>
              <a:rPr lang="en-US" sz="2000" dirty="0">
                <a:latin typeface="Candara" pitchFamily="34" charset="0"/>
              </a:rPr>
              <a:t> yang </a:t>
            </a:r>
            <a:r>
              <a:rPr lang="en-US" sz="2000" dirty="0" err="1">
                <a:latin typeface="Candara" pitchFamily="34" charset="0"/>
              </a:rPr>
              <a:t>lebih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rendah</a:t>
            </a:r>
            <a:r>
              <a:rPr lang="en-US" sz="2000" dirty="0">
                <a:latin typeface="Candara" pitchFamily="34" charset="0"/>
              </a:rPr>
              <a:t>, </a:t>
            </a:r>
            <a:endParaRPr lang="id-ID" sz="2000" dirty="0" smtClean="0">
              <a:latin typeface="Candara" pitchFamily="34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en-US" sz="2000" dirty="0" err="1" smtClean="0">
                <a:latin typeface="Candara" pitchFamily="34" charset="0"/>
              </a:rPr>
              <a:t>kawasan</a:t>
            </a:r>
            <a:r>
              <a:rPr lang="en-US" sz="2000" dirty="0" smtClean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lindung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kategori</a:t>
            </a:r>
            <a:r>
              <a:rPr lang="en-US" sz="2000" dirty="0">
                <a:latin typeface="Candara" pitchFamily="34" charset="0"/>
              </a:rPr>
              <a:t> III, </a:t>
            </a:r>
            <a:r>
              <a:rPr lang="en-US" sz="2000" dirty="0" err="1">
                <a:latin typeface="Candara" pitchFamily="34" charset="0"/>
              </a:rPr>
              <a:t>sangat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sesuai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dengan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ekowisata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dan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mendominasi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literatur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empiris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sebagai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ekowisata</a:t>
            </a:r>
            <a:r>
              <a:rPr lang="en-US" sz="2000" dirty="0">
                <a:latin typeface="Candara" pitchFamily="34" charset="0"/>
              </a:rPr>
              <a:t> yang paling </a:t>
            </a:r>
            <a:r>
              <a:rPr lang="en-US" sz="2000" dirty="0" err="1">
                <a:latin typeface="Candara" pitchFamily="34" charset="0"/>
              </a:rPr>
              <a:t>digemari</a:t>
            </a:r>
            <a:r>
              <a:rPr lang="en-US" sz="2000" dirty="0">
                <a:latin typeface="Candara" pitchFamily="34" charset="0"/>
              </a:rPr>
              <a:t>. </a:t>
            </a:r>
            <a:endParaRPr lang="id-ID" sz="2000" dirty="0" smtClean="0">
              <a:latin typeface="Candara" pitchFamily="34" charset="0"/>
            </a:endParaRPr>
          </a:p>
          <a:p>
            <a:pPr algn="just"/>
            <a:endParaRPr lang="id-ID" sz="2000" dirty="0" smtClean="0">
              <a:latin typeface="Candara" pitchFamily="34" charset="0"/>
            </a:endParaRPr>
          </a:p>
          <a:p>
            <a:pPr algn="just"/>
            <a:r>
              <a:rPr lang="en-US" sz="2000" dirty="0" err="1" smtClean="0">
                <a:latin typeface="Candara" pitchFamily="34" charset="0"/>
              </a:rPr>
              <a:t>Terdapat</a:t>
            </a:r>
            <a:r>
              <a:rPr lang="en-US" sz="2000" dirty="0" smtClean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beberapa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penyebab</a:t>
            </a:r>
            <a:r>
              <a:rPr lang="en-US" sz="2000" dirty="0">
                <a:latin typeface="Candara" pitchFamily="34" charset="0"/>
              </a:rPr>
              <a:t> yang </a:t>
            </a:r>
            <a:r>
              <a:rPr lang="en-US" sz="2000" dirty="0" err="1">
                <a:latin typeface="Candara" pitchFamily="34" charset="0"/>
              </a:rPr>
              <a:t>mendukung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kedekatan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kawasan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lindung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Kategori</a:t>
            </a:r>
            <a:r>
              <a:rPr lang="en-US" sz="2000" dirty="0">
                <a:latin typeface="Candara" pitchFamily="34" charset="0"/>
              </a:rPr>
              <a:t> II </a:t>
            </a:r>
            <a:r>
              <a:rPr lang="en-US" sz="2000" dirty="0" err="1">
                <a:latin typeface="Candara" pitchFamily="34" charset="0"/>
              </a:rPr>
              <a:t>dan</a:t>
            </a:r>
            <a:r>
              <a:rPr lang="en-US" sz="2000" dirty="0">
                <a:latin typeface="Candara" pitchFamily="34" charset="0"/>
              </a:rPr>
              <a:t> III </a:t>
            </a:r>
            <a:r>
              <a:rPr lang="en-US" sz="2000" dirty="0" err="1">
                <a:latin typeface="Candara" pitchFamily="34" charset="0"/>
              </a:rPr>
              <a:t>dengan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ekowisata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sebagai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berikut</a:t>
            </a:r>
            <a:endParaRPr lang="id-ID" sz="20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46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612845"/>
            <a:ext cx="71287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err="1">
                <a:latin typeface="Candara" pitchFamily="34" charset="0"/>
              </a:rPr>
              <a:t>Penamaan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sebagai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sebuah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taman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nasional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atau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monumen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nasional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biasanya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terjadi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karena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sebuah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kawasan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memiliki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beberapa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kekayaan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alam</a:t>
            </a:r>
            <a:r>
              <a:rPr lang="en-US" sz="2000" dirty="0">
                <a:latin typeface="Candara" pitchFamily="34" charset="0"/>
              </a:rPr>
              <a:t> yang </a:t>
            </a:r>
            <a:r>
              <a:rPr lang="en-US" sz="2000" dirty="0" err="1">
                <a:latin typeface="Candara" pitchFamily="34" charset="0"/>
              </a:rPr>
              <a:t>terkenal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atau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kondisinya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masih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alami</a:t>
            </a:r>
            <a:r>
              <a:rPr lang="en-US" sz="2000" dirty="0">
                <a:latin typeface="Candara" pitchFamily="34" charset="0"/>
              </a:rPr>
              <a:t>. Yang </a:t>
            </a:r>
            <a:r>
              <a:rPr lang="en-US" sz="2000" dirty="0" err="1">
                <a:latin typeface="Candara" pitchFamily="34" charset="0"/>
              </a:rPr>
              <a:t>mencakup</a:t>
            </a:r>
            <a:r>
              <a:rPr lang="en-US" sz="2000" dirty="0">
                <a:latin typeface="Candara" pitchFamily="34" charset="0"/>
              </a:rPr>
              <a:t>:</a:t>
            </a:r>
            <a:endParaRPr lang="id-ID" sz="2000" dirty="0">
              <a:latin typeface="Candara" pitchFamily="34" charset="0"/>
            </a:endParaRPr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en-US" sz="2000" dirty="0" err="1">
                <a:latin typeface="Candara" pitchFamily="34" charset="0"/>
              </a:rPr>
              <a:t>Pemandangan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alam</a:t>
            </a:r>
            <a:r>
              <a:rPr lang="en-US" sz="2000" dirty="0">
                <a:latin typeface="Candara" pitchFamily="34" charset="0"/>
              </a:rPr>
              <a:t> yang </a:t>
            </a:r>
            <a:r>
              <a:rPr lang="en-US" sz="2000" dirty="0" err="1">
                <a:latin typeface="Candara" pitchFamily="34" charset="0"/>
              </a:rPr>
              <a:t>terkenal</a:t>
            </a:r>
            <a:r>
              <a:rPr lang="en-US" sz="2000" dirty="0">
                <a:latin typeface="Candara" pitchFamily="34" charset="0"/>
              </a:rPr>
              <a:t> (</a:t>
            </a:r>
            <a:r>
              <a:rPr lang="en-US" sz="2000" dirty="0" err="1">
                <a:latin typeface="Candara" pitchFamily="34" charset="0"/>
              </a:rPr>
              <a:t>contoh</a:t>
            </a:r>
            <a:r>
              <a:rPr lang="en-US" sz="2000" dirty="0">
                <a:latin typeface="Candara" pitchFamily="34" charset="0"/>
              </a:rPr>
              <a:t>: Yosemite </a:t>
            </a:r>
            <a:r>
              <a:rPr lang="en-US" sz="2000" dirty="0" err="1">
                <a:latin typeface="Candara" pitchFamily="34" charset="0"/>
              </a:rPr>
              <a:t>dan</a:t>
            </a:r>
            <a:r>
              <a:rPr lang="en-US" sz="2000" dirty="0">
                <a:latin typeface="Candara" pitchFamily="34" charset="0"/>
              </a:rPr>
              <a:t> Banff);</a:t>
            </a:r>
            <a:endParaRPr lang="id-ID" sz="2000" dirty="0">
              <a:latin typeface="Candara" pitchFamily="34" charset="0"/>
            </a:endParaRPr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en-US" sz="2000" dirty="0" err="1">
                <a:latin typeface="Candara" pitchFamily="34" charset="0"/>
              </a:rPr>
              <a:t>Bioma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tertentu</a:t>
            </a:r>
            <a:r>
              <a:rPr lang="en-US" sz="2000" dirty="0">
                <a:latin typeface="Candara" pitchFamily="34" charset="0"/>
              </a:rPr>
              <a:t> yang </a:t>
            </a:r>
            <a:r>
              <a:rPr lang="en-US" sz="2000" dirty="0" err="1">
                <a:latin typeface="Candara" pitchFamily="34" charset="0"/>
              </a:rPr>
              <a:t>mewakili</a:t>
            </a:r>
            <a:r>
              <a:rPr lang="en-US" sz="2000" dirty="0">
                <a:latin typeface="Candara" pitchFamily="34" charset="0"/>
              </a:rPr>
              <a:t> (</a:t>
            </a:r>
            <a:r>
              <a:rPr lang="en-US" sz="2000" dirty="0" err="1">
                <a:latin typeface="Candara" pitchFamily="34" charset="0"/>
              </a:rPr>
              <a:t>keadaan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sejenisnya</a:t>
            </a:r>
            <a:r>
              <a:rPr lang="en-US" sz="2000" dirty="0">
                <a:latin typeface="Candara" pitchFamily="34" charset="0"/>
              </a:rPr>
              <a:t>) (</a:t>
            </a:r>
            <a:r>
              <a:rPr lang="en-US" sz="2000" dirty="0" err="1">
                <a:latin typeface="Candara" pitchFamily="34" charset="0"/>
              </a:rPr>
              <a:t>contoh</a:t>
            </a:r>
            <a:r>
              <a:rPr lang="en-US" sz="2000" dirty="0">
                <a:latin typeface="Candara" pitchFamily="34" charset="0"/>
              </a:rPr>
              <a:t>: </a:t>
            </a:r>
            <a:r>
              <a:rPr lang="en-US" sz="2000" dirty="0" err="1">
                <a:latin typeface="Candara" pitchFamily="34" charset="0"/>
              </a:rPr>
              <a:t>Savana</a:t>
            </a:r>
            <a:r>
              <a:rPr lang="en-US" sz="2000" dirty="0">
                <a:latin typeface="Candara" pitchFamily="34" charset="0"/>
              </a:rPr>
              <a:t> Kruger </a:t>
            </a:r>
            <a:r>
              <a:rPr lang="en-US" sz="2000" dirty="0" err="1">
                <a:latin typeface="Candara" pitchFamily="34" charset="0"/>
              </a:rPr>
              <a:t>dan</a:t>
            </a:r>
            <a:r>
              <a:rPr lang="en-US" sz="2000" dirty="0">
                <a:latin typeface="Candara" pitchFamily="34" charset="0"/>
              </a:rPr>
              <a:t> Serengeti);</a:t>
            </a:r>
            <a:endParaRPr lang="id-ID" sz="2000" dirty="0">
              <a:latin typeface="Candara" pitchFamily="34" charset="0"/>
            </a:endParaRPr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en-US" sz="2000" dirty="0">
                <a:latin typeface="Candara" pitchFamily="34" charset="0"/>
              </a:rPr>
              <a:t>Flora </a:t>
            </a:r>
            <a:r>
              <a:rPr lang="en-US" sz="2000" dirty="0" err="1">
                <a:latin typeface="Candara" pitchFamily="34" charset="0"/>
              </a:rPr>
              <a:t>dan</a:t>
            </a:r>
            <a:r>
              <a:rPr lang="en-US" sz="2000" dirty="0">
                <a:latin typeface="Candara" pitchFamily="34" charset="0"/>
              </a:rPr>
              <a:t>/</a:t>
            </a:r>
            <a:r>
              <a:rPr lang="en-US" sz="2000" dirty="0" err="1">
                <a:latin typeface="Candara" pitchFamily="34" charset="0"/>
              </a:rPr>
              <a:t>atau</a:t>
            </a:r>
            <a:r>
              <a:rPr lang="en-US" sz="2000" dirty="0">
                <a:latin typeface="Candara" pitchFamily="34" charset="0"/>
              </a:rPr>
              <a:t> Fauna </a:t>
            </a:r>
            <a:r>
              <a:rPr lang="en-US" sz="2000" dirty="0" err="1">
                <a:latin typeface="Candara" pitchFamily="34" charset="0"/>
              </a:rPr>
              <a:t>langka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dan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tidak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biasa</a:t>
            </a:r>
            <a:r>
              <a:rPr lang="en-US" sz="2000" dirty="0">
                <a:latin typeface="Candara" pitchFamily="34" charset="0"/>
              </a:rPr>
              <a:t> (</a:t>
            </a:r>
            <a:r>
              <a:rPr lang="en-US" sz="2000" dirty="0" err="1">
                <a:latin typeface="Candara" pitchFamily="34" charset="0"/>
              </a:rPr>
              <a:t>contoh</a:t>
            </a:r>
            <a:r>
              <a:rPr lang="en-US" sz="2000" dirty="0">
                <a:latin typeface="Candara" pitchFamily="34" charset="0"/>
              </a:rPr>
              <a:t>: </a:t>
            </a:r>
            <a:r>
              <a:rPr lang="en-US" sz="2000" dirty="0" err="1">
                <a:latin typeface="Candara" pitchFamily="34" charset="0"/>
              </a:rPr>
              <a:t>hutan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pohon</a:t>
            </a:r>
            <a:r>
              <a:rPr lang="en-US" sz="2000" dirty="0">
                <a:latin typeface="Candara" pitchFamily="34" charset="0"/>
              </a:rPr>
              <a:t> sequoia </a:t>
            </a:r>
            <a:r>
              <a:rPr lang="en-US" sz="2000" dirty="0" err="1">
                <a:latin typeface="Candara" pitchFamily="34" charset="0"/>
              </a:rPr>
              <a:t>dan</a:t>
            </a:r>
            <a:r>
              <a:rPr lang="en-US" sz="2000" dirty="0">
                <a:latin typeface="Candara" pitchFamily="34" charset="0"/>
              </a:rPr>
              <a:t> redwood di </a:t>
            </a:r>
            <a:r>
              <a:rPr lang="en-US" sz="2000" dirty="0" err="1">
                <a:latin typeface="Candara" pitchFamily="34" charset="0"/>
              </a:rPr>
              <a:t>beberapa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taman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nasional</a:t>
            </a:r>
            <a:r>
              <a:rPr lang="en-US" sz="2000" dirty="0">
                <a:latin typeface="Candara" pitchFamily="34" charset="0"/>
              </a:rPr>
              <a:t> California, </a:t>
            </a:r>
            <a:r>
              <a:rPr lang="en-US" sz="2000" dirty="0" err="1">
                <a:latin typeface="Candara" pitchFamily="34" charset="0"/>
              </a:rPr>
              <a:t>populasi</a:t>
            </a:r>
            <a:r>
              <a:rPr lang="en-US" sz="2000" dirty="0">
                <a:latin typeface="Candara" pitchFamily="34" charset="0"/>
              </a:rPr>
              <a:t> panda di </a:t>
            </a:r>
            <a:r>
              <a:rPr lang="en-US" sz="2000" dirty="0" err="1">
                <a:latin typeface="Candara" pitchFamily="34" charset="0"/>
              </a:rPr>
              <a:t>beberapa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kawasan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lindung</a:t>
            </a:r>
            <a:r>
              <a:rPr lang="en-US" sz="2000" dirty="0">
                <a:latin typeface="Candara" pitchFamily="34" charset="0"/>
              </a:rPr>
              <a:t> di </a:t>
            </a:r>
            <a:r>
              <a:rPr lang="en-US" sz="2000" dirty="0" err="1">
                <a:latin typeface="Candara" pitchFamily="34" charset="0"/>
              </a:rPr>
              <a:t>Provinsi</a:t>
            </a:r>
            <a:r>
              <a:rPr lang="en-US" sz="2000" dirty="0">
                <a:latin typeface="Candara" pitchFamily="34" charset="0"/>
              </a:rPr>
              <a:t> Sichuan, China, </a:t>
            </a:r>
            <a:r>
              <a:rPr lang="en-US" sz="2000" dirty="0" err="1">
                <a:latin typeface="Candara" pitchFamily="34" charset="0"/>
              </a:rPr>
              <a:t>dan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pelestarian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kupu-kupu</a:t>
            </a:r>
            <a:r>
              <a:rPr lang="en-US" sz="2000" dirty="0">
                <a:latin typeface="Candara" pitchFamily="34" charset="0"/>
              </a:rPr>
              <a:t> raja di Mexico);</a:t>
            </a:r>
            <a:endParaRPr lang="id-ID" sz="2000" dirty="0">
              <a:latin typeface="Candara" pitchFamily="34" charset="0"/>
            </a:endParaRPr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en-US" sz="2000" dirty="0" err="1">
                <a:latin typeface="Candara" pitchFamily="34" charset="0"/>
              </a:rPr>
              <a:t>Fenomena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alam</a:t>
            </a:r>
            <a:r>
              <a:rPr lang="en-US" sz="2000" dirty="0">
                <a:latin typeface="Candara" pitchFamily="34" charset="0"/>
              </a:rPr>
              <a:t> yang </a:t>
            </a:r>
            <a:r>
              <a:rPr lang="en-US" sz="2000" dirty="0" err="1">
                <a:latin typeface="Candara" pitchFamily="34" charset="0"/>
              </a:rPr>
              <a:t>langka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dan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tidak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biasa</a:t>
            </a:r>
            <a:r>
              <a:rPr lang="en-US" sz="2000" dirty="0">
                <a:latin typeface="Candara" pitchFamily="34" charset="0"/>
              </a:rPr>
              <a:t> (</a:t>
            </a:r>
            <a:r>
              <a:rPr lang="en-US" sz="2000" dirty="0" err="1">
                <a:latin typeface="Candara" pitchFamily="34" charset="0"/>
              </a:rPr>
              <a:t>contoh</a:t>
            </a:r>
            <a:r>
              <a:rPr lang="en-US" sz="2000" dirty="0">
                <a:latin typeface="Candara" pitchFamily="34" charset="0"/>
              </a:rPr>
              <a:t>: </a:t>
            </a:r>
            <a:r>
              <a:rPr lang="en-US" sz="2000" dirty="0" err="1">
                <a:latin typeface="Candara" pitchFamily="34" charset="0"/>
              </a:rPr>
              <a:t>Undara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dan</a:t>
            </a:r>
            <a:r>
              <a:rPr lang="en-US" sz="2000" dirty="0">
                <a:latin typeface="Candara" pitchFamily="34" charset="0"/>
              </a:rPr>
              <a:t> Uluru di Australia, </a:t>
            </a:r>
            <a:r>
              <a:rPr lang="en-US" sz="2000" dirty="0" err="1">
                <a:latin typeface="Candara" pitchFamily="34" charset="0"/>
              </a:rPr>
              <a:t>atau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ngarai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dan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gua-gua</a:t>
            </a:r>
            <a:r>
              <a:rPr lang="en-US" sz="2000" dirty="0">
                <a:latin typeface="Candara" pitchFamily="34" charset="0"/>
              </a:rPr>
              <a:t> di Taman </a:t>
            </a:r>
            <a:r>
              <a:rPr lang="en-US" sz="2000" dirty="0" err="1">
                <a:latin typeface="Candara" pitchFamily="34" charset="0"/>
              </a:rPr>
              <a:t>Nasional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Gunung</a:t>
            </a:r>
            <a:r>
              <a:rPr lang="en-US" sz="2000" dirty="0">
                <a:latin typeface="Candara" pitchFamily="34" charset="0"/>
              </a:rPr>
              <a:t> </a:t>
            </a:r>
            <a:r>
              <a:rPr lang="en-US" sz="2000" dirty="0" err="1">
                <a:latin typeface="Candara" pitchFamily="34" charset="0"/>
              </a:rPr>
              <a:t>Mulu</a:t>
            </a:r>
            <a:r>
              <a:rPr lang="en-US" sz="2000" dirty="0">
                <a:latin typeface="Candara" pitchFamily="34" charset="0"/>
              </a:rPr>
              <a:t>, Malaysia).</a:t>
            </a:r>
            <a:endParaRPr lang="id-ID" sz="20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18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Fasilitas</a:t>
            </a:r>
            <a:r>
              <a:rPr lang="en-US" dirty="0"/>
              <a:t> </a:t>
            </a:r>
            <a:r>
              <a:rPr lang="en-US" dirty="0" err="1"/>
              <a:t>Wisata</a:t>
            </a:r>
            <a:r>
              <a:rPr lang="id-ID" dirty="0"/>
              <a:t/>
            </a:r>
            <a:br>
              <a:rPr lang="id-ID" dirty="0"/>
            </a:br>
            <a:endParaRPr lang="id-ID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d-ID" dirty="0" err="1" smtClean="0">
                <a:latin typeface="Candara" pitchFamily="34" charset="0"/>
              </a:rPr>
              <a:t>F</a:t>
            </a:r>
            <a:r>
              <a:rPr lang="en-US" dirty="0" err="1" smtClean="0">
                <a:latin typeface="Candara" pitchFamily="34" charset="0"/>
              </a:rPr>
              <a:t>akta</a:t>
            </a:r>
            <a:r>
              <a:rPr lang="en-US" dirty="0" smtClean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bahwa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pengelola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kerap</a:t>
            </a:r>
            <a:r>
              <a:rPr lang="en-US" dirty="0">
                <a:latin typeface="Candara" pitchFamily="34" charset="0"/>
              </a:rPr>
              <a:t> kali </a:t>
            </a:r>
            <a:r>
              <a:rPr lang="en-US" dirty="0" err="1">
                <a:latin typeface="Candara" pitchFamily="34" charset="0"/>
              </a:rPr>
              <a:t>mengembangkan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pariwisata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karena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potensi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pendapatan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bisa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didapat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tempat-tempat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ini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sering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menyediakan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fasilitas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seperti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pusat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penerangan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jalur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pendakian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fasilitas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berkemah</a:t>
            </a:r>
            <a:r>
              <a:rPr lang="en-US" dirty="0">
                <a:latin typeface="Candara" pitchFamily="34" charset="0"/>
              </a:rPr>
              <a:t>, </a:t>
            </a:r>
            <a:r>
              <a:rPr lang="en-US" dirty="0" err="1">
                <a:latin typeface="Candara" pitchFamily="34" charset="0"/>
              </a:rPr>
              <a:t>dan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lainnya</a:t>
            </a:r>
            <a:r>
              <a:rPr lang="en-US" dirty="0">
                <a:latin typeface="Candara" pitchFamily="34" charset="0"/>
              </a:rPr>
              <a:t> yang </a:t>
            </a:r>
            <a:r>
              <a:rPr lang="en-US" dirty="0" err="1">
                <a:latin typeface="Candara" pitchFamily="34" charset="0"/>
              </a:rPr>
              <a:t>menarik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banyak</a:t>
            </a:r>
            <a:r>
              <a:rPr lang="en-US" dirty="0">
                <a:latin typeface="Candara" pitchFamily="34" charset="0"/>
              </a:rPr>
              <a:t> </a:t>
            </a:r>
            <a:r>
              <a:rPr lang="en-US" dirty="0" err="1">
                <a:latin typeface="Candara" pitchFamily="34" charset="0"/>
              </a:rPr>
              <a:t>ekowisatawan</a:t>
            </a:r>
            <a:r>
              <a:rPr lang="en-US" dirty="0">
                <a:latin typeface="Candara" pitchFamily="34" charset="0"/>
              </a:rPr>
              <a:t> ‘</a:t>
            </a:r>
            <a:r>
              <a:rPr lang="en-US" dirty="0" err="1">
                <a:latin typeface="Candara" pitchFamily="34" charset="0"/>
              </a:rPr>
              <a:t>lunak</a:t>
            </a:r>
            <a:r>
              <a:rPr lang="en-US" dirty="0">
                <a:latin typeface="Candara" pitchFamily="34" charset="0"/>
              </a:rPr>
              <a:t>’</a:t>
            </a:r>
            <a:endParaRPr lang="id-ID" dirty="0">
              <a:latin typeface="Candara" pitchFamily="34" charset="0"/>
            </a:endParaRPr>
          </a:p>
          <a:p>
            <a:pPr marL="109728" indent="0" algn="just">
              <a:buNone/>
            </a:pPr>
            <a:endParaRPr lang="id-ID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53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144</TotalTime>
  <Words>1089</Words>
  <Application>Microsoft Office PowerPoint</Application>
  <PresentationFormat>On-screen Show (4:3)</PresentationFormat>
  <Paragraphs>68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BAB 18 Kawasan Publik yang Dilindungi L.J. Lawton                   </vt:lpstr>
      <vt:lpstr>Definisi Kawasan Yang Dilindungi</vt:lpstr>
      <vt:lpstr>Pertumbuhan, Distribusi, dan Jenis-jenis Kawasan Publik yang Dilindungi.</vt:lpstr>
      <vt:lpstr>Kesesuaian Kawasan yang Dilindungi dengan Ekowisata</vt:lpstr>
      <vt:lpstr>PowerPoint Presentation</vt:lpstr>
      <vt:lpstr>PowerPoint Presentation</vt:lpstr>
      <vt:lpstr>PowerPoint Presentation</vt:lpstr>
      <vt:lpstr>PowerPoint Presentation</vt:lpstr>
      <vt:lpstr>Fasilitas Wisata </vt:lpstr>
      <vt:lpstr>Hubungan antara Ekowisata dan Kawasan Publik yang Dilindungi</vt:lpstr>
      <vt:lpstr>Ambang Batas Daya Dukung Lingkungan yang Stabil</vt:lpstr>
      <vt:lpstr>Pemanfaatan Optimal dari Sistem Area yang dilindungi</vt:lpstr>
      <vt:lpstr>Integrasi dengan Pariwisata Massal </vt:lpstr>
      <vt:lpstr>Kesimpulan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TOSHIBA</dc:creator>
  <cp:lastModifiedBy>TOSHIBA</cp:lastModifiedBy>
  <cp:revision>15</cp:revision>
  <dcterms:created xsi:type="dcterms:W3CDTF">2013-11-11T02:21:18Z</dcterms:created>
  <dcterms:modified xsi:type="dcterms:W3CDTF">2013-11-11T13:26:49Z</dcterms:modified>
</cp:coreProperties>
</file>