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8" r:id="rId7"/>
    <p:sldId id="269" r:id="rId8"/>
    <p:sldId id="270" r:id="rId9"/>
    <p:sldId id="271" r:id="rId10"/>
    <p:sldId id="272" r:id="rId11"/>
    <p:sldId id="273" r:id="rId12"/>
    <p:sldId id="274" r:id="rId13"/>
    <p:sldId id="275" r:id="rId14"/>
    <p:sldId id="261" r:id="rId15"/>
    <p:sldId id="262" r:id="rId16"/>
    <p:sldId id="263" r:id="rId17"/>
    <p:sldId id="264" r:id="rId18"/>
    <p:sldId id="265" r:id="rId19"/>
    <p:sldId id="266" r:id="rId20"/>
    <p:sldId id="26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0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69838-F69A-4492-A5A9-F8B071441D14}"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6937FE-C6C7-4D4C-82A4-5F6508B72A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F69838-F69A-4492-A5A9-F8B071441D14}" type="datetimeFigureOut">
              <a:rPr lang="en-US" smtClean="0"/>
              <a:pPr/>
              <a:t>11/12/2013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6937FE-C6C7-4D4C-82A4-5F6508B72A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33400"/>
            <a:ext cx="7772400" cy="1470025"/>
          </a:xfrm>
        </p:spPr>
        <p:txBody>
          <a:bodyPr/>
          <a:lstStyle/>
          <a:p>
            <a:r>
              <a:rPr lang="en-US" dirty="0" smtClean="0">
                <a:latin typeface="Berlin Sans FB" pitchFamily="34" charset="0"/>
              </a:rPr>
              <a:t>BISNIS EKOWISATA</a:t>
            </a:r>
            <a:endParaRPr lang="en-US" dirty="0">
              <a:latin typeface="Berlin Sans FB" pitchFamily="34" charset="0"/>
            </a:endParaRPr>
          </a:p>
        </p:txBody>
      </p:sp>
      <p:sp>
        <p:nvSpPr>
          <p:cNvPr id="3" name="Subtitle 2"/>
          <p:cNvSpPr>
            <a:spLocks noGrp="1"/>
          </p:cNvSpPr>
          <p:nvPr>
            <p:ph type="subTitle" idx="1"/>
          </p:nvPr>
        </p:nvSpPr>
        <p:spPr>
          <a:xfrm>
            <a:off x="2971800" y="2362200"/>
            <a:ext cx="4800600" cy="3276600"/>
          </a:xfrm>
        </p:spPr>
        <p:txBody>
          <a:bodyPr>
            <a:normAutofit fontScale="92500" lnSpcReduction="20000"/>
          </a:bodyPr>
          <a:lstStyle/>
          <a:p>
            <a:pPr algn="l"/>
            <a:r>
              <a:rPr lang="en-US" dirty="0" err="1" smtClean="0">
                <a:solidFill>
                  <a:schemeClr val="tx1"/>
                </a:solidFill>
                <a:latin typeface="Berlin Sans FB Demi" pitchFamily="34" charset="0"/>
              </a:rPr>
              <a:t>Nama</a:t>
            </a:r>
            <a:r>
              <a:rPr lang="en-US" dirty="0" smtClean="0">
                <a:solidFill>
                  <a:schemeClr val="tx1"/>
                </a:solidFill>
                <a:latin typeface="Berlin Sans FB Demi" pitchFamily="34" charset="0"/>
              </a:rPr>
              <a:t> </a:t>
            </a:r>
            <a:r>
              <a:rPr lang="en-US" dirty="0" err="1" smtClean="0">
                <a:solidFill>
                  <a:schemeClr val="tx1"/>
                </a:solidFill>
                <a:latin typeface="Berlin Sans FB Demi" pitchFamily="34" charset="0"/>
              </a:rPr>
              <a:t>Kelompok</a:t>
            </a:r>
            <a:r>
              <a:rPr lang="en-US" dirty="0" smtClean="0">
                <a:solidFill>
                  <a:schemeClr val="tx1"/>
                </a:solidFill>
                <a:latin typeface="Berlin Sans FB Demi" pitchFamily="34" charset="0"/>
              </a:rPr>
              <a:t> :</a:t>
            </a:r>
          </a:p>
          <a:p>
            <a:pPr algn="l"/>
            <a:r>
              <a:rPr lang="en-US" dirty="0" smtClean="0">
                <a:solidFill>
                  <a:schemeClr val="tx1"/>
                </a:solidFill>
                <a:latin typeface="Berlin Sans FB Demi" pitchFamily="34" charset="0"/>
              </a:rPr>
              <a:t>1.Candra </a:t>
            </a:r>
            <a:r>
              <a:rPr lang="en-US" dirty="0" err="1" smtClean="0">
                <a:solidFill>
                  <a:schemeClr val="tx1"/>
                </a:solidFill>
                <a:latin typeface="Berlin Sans FB Demi" pitchFamily="34" charset="0"/>
              </a:rPr>
              <a:t>Karismawan</a:t>
            </a:r>
            <a:endParaRPr lang="en-US" dirty="0">
              <a:solidFill>
                <a:schemeClr val="tx1"/>
              </a:solidFill>
              <a:latin typeface="Berlin Sans FB Demi" pitchFamily="34" charset="0"/>
            </a:endParaRPr>
          </a:p>
          <a:p>
            <a:pPr algn="l"/>
            <a:r>
              <a:rPr lang="en-US" dirty="0" smtClean="0">
                <a:solidFill>
                  <a:schemeClr val="tx1"/>
                </a:solidFill>
                <a:latin typeface="Berlin Sans FB Demi" pitchFamily="34" charset="0"/>
              </a:rPr>
              <a:t>2.Gina </a:t>
            </a:r>
            <a:r>
              <a:rPr lang="en-US" dirty="0" err="1" smtClean="0">
                <a:solidFill>
                  <a:schemeClr val="tx1"/>
                </a:solidFill>
                <a:latin typeface="Berlin Sans FB Demi" pitchFamily="34" charset="0"/>
              </a:rPr>
              <a:t>aulia</a:t>
            </a:r>
            <a:endParaRPr lang="en-US" dirty="0" smtClean="0">
              <a:solidFill>
                <a:schemeClr val="tx1"/>
              </a:solidFill>
              <a:latin typeface="Berlin Sans FB Demi" pitchFamily="34" charset="0"/>
            </a:endParaRPr>
          </a:p>
          <a:p>
            <a:pPr algn="l"/>
            <a:r>
              <a:rPr lang="en-US" dirty="0" smtClean="0">
                <a:solidFill>
                  <a:schemeClr val="tx1"/>
                </a:solidFill>
                <a:latin typeface="Berlin Sans FB Demi" pitchFamily="34" charset="0"/>
              </a:rPr>
              <a:t>3.Jodi </a:t>
            </a:r>
            <a:r>
              <a:rPr lang="en-US" dirty="0" err="1" smtClean="0">
                <a:solidFill>
                  <a:schemeClr val="tx1"/>
                </a:solidFill>
                <a:latin typeface="Berlin Sans FB Demi" pitchFamily="34" charset="0"/>
              </a:rPr>
              <a:t>Akhmad</a:t>
            </a:r>
            <a:endParaRPr lang="en-US" dirty="0" smtClean="0">
              <a:solidFill>
                <a:schemeClr val="tx1"/>
              </a:solidFill>
              <a:latin typeface="Berlin Sans FB Demi" pitchFamily="34" charset="0"/>
            </a:endParaRPr>
          </a:p>
          <a:p>
            <a:pPr algn="l"/>
            <a:r>
              <a:rPr lang="en-US" dirty="0" smtClean="0">
                <a:solidFill>
                  <a:schemeClr val="tx1"/>
                </a:solidFill>
                <a:latin typeface="Berlin Sans FB Demi" pitchFamily="34" charset="0"/>
              </a:rPr>
              <a:t>4.Muhammad </a:t>
            </a:r>
            <a:r>
              <a:rPr lang="en-US" dirty="0" err="1" smtClean="0">
                <a:solidFill>
                  <a:schemeClr val="tx1"/>
                </a:solidFill>
                <a:latin typeface="Berlin Sans FB Demi" pitchFamily="34" charset="0"/>
              </a:rPr>
              <a:t>Andi</a:t>
            </a:r>
            <a:endParaRPr lang="en-US" dirty="0" smtClean="0">
              <a:solidFill>
                <a:schemeClr val="tx1"/>
              </a:solidFill>
              <a:latin typeface="Berlin Sans FB Demi" pitchFamily="34" charset="0"/>
            </a:endParaRPr>
          </a:p>
          <a:p>
            <a:pPr algn="l"/>
            <a:r>
              <a:rPr lang="en-US" dirty="0" smtClean="0">
                <a:solidFill>
                  <a:schemeClr val="tx1"/>
                </a:solidFill>
                <a:latin typeface="Berlin Sans FB Demi" pitchFamily="34" charset="0"/>
              </a:rPr>
              <a:t>5.Syifa </a:t>
            </a:r>
            <a:r>
              <a:rPr lang="en-US" dirty="0" err="1" smtClean="0">
                <a:solidFill>
                  <a:schemeClr val="tx1"/>
                </a:solidFill>
                <a:latin typeface="Berlin Sans FB Demi" pitchFamily="34" charset="0"/>
              </a:rPr>
              <a:t>Chaerani</a:t>
            </a:r>
            <a:endParaRPr lang="en-US" dirty="0" smtClean="0">
              <a:solidFill>
                <a:schemeClr val="tx1"/>
              </a:solidFill>
              <a:latin typeface="Berlin Sans FB Demi" pitchFamily="34" charset="0"/>
            </a:endParaRPr>
          </a:p>
          <a:p>
            <a:pPr algn="l"/>
            <a:r>
              <a:rPr lang="en-US" dirty="0" smtClean="0">
                <a:solidFill>
                  <a:schemeClr val="tx1"/>
                </a:solidFill>
                <a:latin typeface="Berlin Sans FB Demi" pitchFamily="34" charset="0"/>
              </a:rPr>
              <a:t>6.Yetty </a:t>
            </a:r>
            <a:r>
              <a:rPr lang="en-US" dirty="0" err="1" smtClean="0">
                <a:solidFill>
                  <a:schemeClr val="tx1"/>
                </a:solidFill>
                <a:latin typeface="Berlin Sans FB Demi" pitchFamily="34" charset="0"/>
              </a:rPr>
              <a:t>Rismauli</a:t>
            </a:r>
            <a:endParaRPr lang="en-US" dirty="0" smtClean="0">
              <a:solidFill>
                <a:schemeClr val="tx1"/>
              </a:solidFill>
              <a:latin typeface="Berlin Sans FB Dem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752600" y="838200"/>
            <a:ext cx="7239000" cy="5847755"/>
          </a:xfrm>
          <a:prstGeom prst="rect">
            <a:avLst/>
          </a:prstGeom>
          <a:ln>
            <a:headEnd/>
            <a:tailEnd/>
          </a:ln>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sebagai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popularitas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ekowisata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tumbuh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pasar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bergeser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lebih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arah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ujung</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kasual</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atau</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lembut</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pergeseran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ini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menyajikan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sejumlah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peluang</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tantangan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bagi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penyedia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ekowisata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sebagai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ecotourists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lembut</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memiliki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kebutuhan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substansial</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berbeda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keinginan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keinginan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dari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orang-orang</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ecoturist</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keras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a:t>
            </a: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Setiap</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orang</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masuk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pasar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keras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ekowisata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harus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menghargai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bahwa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pasar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mutlak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untuk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kegiatan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mereka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kecil</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untuk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berhasil</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operator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harus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memberikan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pengalaman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trully</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unik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yang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menawarkan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kualitas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pengalaman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yang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luar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biasa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bisnis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ini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kemungkinan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besar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akan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skala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kecil</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dengan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harga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tinggi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yang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dikenakan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lokasi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adalah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penting</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faktor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dalam</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keberhasilan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mereka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untuk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wilayah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harus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diakui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sebagai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ekowisata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destination.it</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penting</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akan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sulit</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untuk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menjalankan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usaha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ekowisata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berhasil</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jika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pasar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mempertimbangkan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lokasi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sebagai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tidak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memiliki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kualitas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yang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diperlukan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yang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diinginkan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dalam</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sebuah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eco-</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produk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Times New Roman" pitchFamily="18"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salah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satu</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faktor</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mitigasi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terhadap</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resiko</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keberhasilan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eco-resort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Filand</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misalnya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adalah</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bahwa</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hal</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itu</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tidak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dianggap</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memiliki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aset</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lingkungan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berkualitas</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tinggi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yang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diperlukan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untuk</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mempertahankan</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seperti</a:t>
            </a:r>
            <a:r>
              <a:rPr kumimoji="0" lang="en-US" sz="2200" b="1" i="0" u="none" strike="noStrike" cap="none" normalizeH="0" baseline="0" dirty="0" smtClean="0">
                <a:ln>
                  <a:noFill/>
                </a:ln>
                <a:solidFill>
                  <a:schemeClr val="tx1"/>
                </a:solidFill>
                <a:effectLst/>
                <a:latin typeface="Agency FB" pitchFamily="34" charset="0"/>
                <a:ea typeface="Calibri" pitchFamily="34" charset="0"/>
                <a:cs typeface="Arial" pitchFamily="34" charset="0"/>
              </a:rPr>
              <a:t> </a:t>
            </a:r>
            <a:r>
              <a:rPr kumimoji="0" lang="en-US" sz="2200" b="1" i="0" u="none" strike="noStrike" cap="none" normalizeH="0" baseline="0" dirty="0" err="1" smtClean="0">
                <a:ln>
                  <a:noFill/>
                </a:ln>
                <a:solidFill>
                  <a:schemeClr val="tx1"/>
                </a:solidFill>
                <a:effectLst/>
                <a:latin typeface="Agency FB" pitchFamily="34" charset="0"/>
                <a:ea typeface="Calibri" pitchFamily="34" charset="0"/>
                <a:cs typeface="Arial" pitchFamily="34" charset="0"/>
              </a:rPr>
              <a:t>bisnis</a:t>
            </a:r>
            <a:r>
              <a:rPr kumimoji="0" lang="en-US" sz="2200" b="1" i="0" u="none" strike="noStrike" cap="none" normalizeH="0" baseline="0" dirty="0" smtClean="0">
                <a:ln>
                  <a:noFill/>
                </a:ln>
                <a:solidFill>
                  <a:schemeClr val="tx1"/>
                </a:solidFill>
                <a:effectLst/>
                <a:latin typeface="Agency FB" pitchFamily="34" charset="0"/>
                <a:cs typeface="Arial" pitchFamily="34" charset="0"/>
              </a:rPr>
              <a:t> </a:t>
            </a:r>
          </a:p>
        </p:txBody>
      </p:sp>
      <p:sp>
        <p:nvSpPr>
          <p:cNvPr id="3" name="Rectangle 2"/>
          <p:cNvSpPr/>
          <p:nvPr/>
        </p:nvSpPr>
        <p:spPr>
          <a:xfrm>
            <a:off x="1981200" y="0"/>
            <a:ext cx="6019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2400" b="1" dirty="0" smtClean="0">
              <a:solidFill>
                <a:schemeClr val="bg1"/>
              </a:solidFill>
              <a:latin typeface="Arial" pitchFamily="34" charset="0"/>
              <a:ea typeface="Calibri" pitchFamily="34" charset="0"/>
              <a:cs typeface="Arial" pitchFamily="34" charset="0"/>
            </a:endParaRPr>
          </a:p>
          <a:p>
            <a:pPr lvl="0" algn="ctr"/>
            <a:r>
              <a:rPr lang="en-US" sz="2400" b="1" dirty="0" smtClean="0">
                <a:solidFill>
                  <a:schemeClr val="bg1"/>
                </a:solidFill>
                <a:latin typeface="Arial" pitchFamily="34" charset="0"/>
                <a:ea typeface="Calibri" pitchFamily="34" charset="0"/>
                <a:cs typeface="Arial" pitchFamily="34" charset="0"/>
              </a:rPr>
              <a:t>PEMINDAHAN PANGSA PASAR EKOWISATA </a:t>
            </a:r>
            <a:endParaRPr lang="en-US" sz="2400" b="1" dirty="0" smtClean="0">
              <a:solidFill>
                <a:schemeClr val="bg1"/>
              </a:solidFill>
              <a:latin typeface="Arial" pitchFamily="34" charset="0"/>
              <a:cs typeface="Arial" pitchFamily="34" charset="0"/>
            </a:endParaRPr>
          </a:p>
          <a:p>
            <a:pPr algn="ctr"/>
            <a:endParaRPr lang="en-US" sz="2400" b="1"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4600" y="1600200"/>
            <a:ext cx="6400800" cy="5016758"/>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en-US" sz="2000" dirty="0" err="1">
                <a:latin typeface="Arial" pitchFamily="34" charset="0"/>
                <a:cs typeface="Arial" pitchFamily="34" charset="0"/>
              </a:rPr>
              <a:t>sebaliknya</a:t>
            </a:r>
            <a:r>
              <a:rPr lang="en-US" sz="2000" dirty="0">
                <a:latin typeface="Arial" pitchFamily="34" charset="0"/>
                <a:cs typeface="Arial" pitchFamily="34" charset="0"/>
              </a:rPr>
              <a:t>, </a:t>
            </a:r>
            <a:r>
              <a:rPr lang="en-US" sz="2000" dirty="0" err="1">
                <a:latin typeface="Arial" pitchFamily="34" charset="0"/>
                <a:cs typeface="Arial" pitchFamily="34" charset="0"/>
              </a:rPr>
              <a:t>rekreasi</a:t>
            </a:r>
            <a:r>
              <a:rPr lang="en-US" sz="2000" dirty="0">
                <a:latin typeface="Arial" pitchFamily="34" charset="0"/>
                <a:cs typeface="Arial" pitchFamily="34" charset="0"/>
              </a:rPr>
              <a:t>, </a:t>
            </a:r>
            <a:r>
              <a:rPr lang="en-US" sz="2000" dirty="0" err="1">
                <a:latin typeface="Arial" pitchFamily="34" charset="0"/>
                <a:cs typeface="Arial" pitchFamily="34" charset="0"/>
              </a:rPr>
              <a:t>menyenangkan</a:t>
            </a:r>
            <a:r>
              <a:rPr lang="en-US" sz="2000" dirty="0">
                <a:latin typeface="Arial" pitchFamily="34" charset="0"/>
                <a:cs typeface="Arial" pitchFamily="34" charset="0"/>
              </a:rPr>
              <a:t>, </a:t>
            </a:r>
            <a:r>
              <a:rPr lang="en-US" sz="2000" dirty="0" err="1">
                <a:latin typeface="Arial" pitchFamily="34" charset="0"/>
                <a:cs typeface="Arial" pitchFamily="34" charset="0"/>
              </a:rPr>
              <a:t>aktivitas</a:t>
            </a:r>
            <a:r>
              <a:rPr lang="en-US" sz="2000" dirty="0">
                <a:latin typeface="Arial" pitchFamily="34" charset="0"/>
                <a:cs typeface="Arial" pitchFamily="34" charset="0"/>
              </a:rPr>
              <a:t>, </a:t>
            </a:r>
            <a:r>
              <a:rPr lang="en-US" sz="2000" dirty="0" err="1">
                <a:latin typeface="Arial" pitchFamily="34" charset="0"/>
                <a:cs typeface="Arial" pitchFamily="34" charset="0"/>
              </a:rPr>
              <a:t>dan</a:t>
            </a:r>
            <a:r>
              <a:rPr lang="en-US" sz="2000" dirty="0">
                <a:latin typeface="Arial" pitchFamily="34" charset="0"/>
                <a:cs typeface="Arial" pitchFamily="34" charset="0"/>
              </a:rPr>
              <a:t> </a:t>
            </a:r>
            <a:r>
              <a:rPr lang="en-US" sz="2000" dirty="0" err="1">
                <a:latin typeface="Arial" pitchFamily="34" charset="0"/>
                <a:cs typeface="Arial" pitchFamily="34" charset="0"/>
              </a:rPr>
              <a:t>kemudahan</a:t>
            </a:r>
            <a:r>
              <a:rPr lang="en-US" sz="2000" dirty="0">
                <a:latin typeface="Arial" pitchFamily="34" charset="0"/>
                <a:cs typeface="Arial" pitchFamily="34" charset="0"/>
              </a:rPr>
              <a:t> </a:t>
            </a:r>
            <a:r>
              <a:rPr lang="en-US" sz="2000" dirty="0" err="1">
                <a:latin typeface="Arial" pitchFamily="34" charset="0"/>
                <a:cs typeface="Arial" pitchFamily="34" charset="0"/>
              </a:rPr>
              <a:t>akses</a:t>
            </a:r>
            <a:r>
              <a:rPr lang="en-US" sz="2000" dirty="0">
                <a:latin typeface="Arial" pitchFamily="34" charset="0"/>
                <a:cs typeface="Arial" pitchFamily="34" charset="0"/>
              </a:rPr>
              <a:t> </a:t>
            </a:r>
            <a:r>
              <a:rPr lang="en-US" sz="2000" dirty="0" err="1">
                <a:latin typeface="Arial" pitchFamily="34" charset="0"/>
                <a:cs typeface="Arial" pitchFamily="34" charset="0"/>
              </a:rPr>
              <a:t>tampaknya</a:t>
            </a:r>
            <a:r>
              <a:rPr lang="en-US" sz="2000" dirty="0">
                <a:latin typeface="Arial" pitchFamily="34" charset="0"/>
                <a:cs typeface="Arial" pitchFamily="34" charset="0"/>
              </a:rPr>
              <a:t> </a:t>
            </a:r>
            <a:r>
              <a:rPr lang="en-US" sz="2000" dirty="0" err="1">
                <a:latin typeface="Arial" pitchFamily="34" charset="0"/>
                <a:cs typeface="Arial" pitchFamily="34" charset="0"/>
              </a:rPr>
              <a:t>mendorong</a:t>
            </a:r>
            <a:r>
              <a:rPr lang="en-US" sz="2000" dirty="0">
                <a:latin typeface="Arial" pitchFamily="34" charset="0"/>
                <a:cs typeface="Arial" pitchFamily="34" charset="0"/>
              </a:rPr>
              <a:t> </a:t>
            </a:r>
            <a:r>
              <a:rPr lang="en-US" sz="2000" dirty="0" err="1">
                <a:latin typeface="Arial" pitchFamily="34" charset="0"/>
                <a:cs typeface="Arial" pitchFamily="34" charset="0"/>
              </a:rPr>
              <a:t>permintaan</a:t>
            </a:r>
            <a:r>
              <a:rPr lang="en-US" sz="2000" dirty="0">
                <a:latin typeface="Arial" pitchFamily="34" charset="0"/>
                <a:cs typeface="Arial" pitchFamily="34" charset="0"/>
              </a:rPr>
              <a:t> </a:t>
            </a:r>
            <a:r>
              <a:rPr lang="en-US" sz="2000" dirty="0" err="1">
                <a:latin typeface="Arial" pitchFamily="34" charset="0"/>
                <a:cs typeface="Arial" pitchFamily="34" charset="0"/>
              </a:rPr>
              <a:t>untuk</a:t>
            </a:r>
            <a:r>
              <a:rPr lang="en-US" sz="2000" dirty="0">
                <a:latin typeface="Arial" pitchFamily="34" charset="0"/>
                <a:cs typeface="Arial" pitchFamily="34" charset="0"/>
              </a:rPr>
              <a:t> </a:t>
            </a:r>
            <a:r>
              <a:rPr lang="en-US" sz="2000" dirty="0" err="1">
                <a:latin typeface="Arial" pitchFamily="34" charset="0"/>
                <a:cs typeface="Arial" pitchFamily="34" charset="0"/>
              </a:rPr>
              <a:t>pengalaman</a:t>
            </a:r>
            <a:r>
              <a:rPr lang="en-US" sz="2000" dirty="0">
                <a:latin typeface="Arial" pitchFamily="34" charset="0"/>
                <a:cs typeface="Arial" pitchFamily="34" charset="0"/>
              </a:rPr>
              <a:t> </a:t>
            </a:r>
            <a:r>
              <a:rPr lang="en-US" sz="2000" dirty="0" err="1">
                <a:latin typeface="Arial" pitchFamily="34" charset="0"/>
                <a:cs typeface="Arial" pitchFamily="34" charset="0"/>
              </a:rPr>
              <a:t>ramah</a:t>
            </a:r>
            <a:r>
              <a:rPr lang="en-US" sz="2000" dirty="0">
                <a:latin typeface="Arial" pitchFamily="34" charset="0"/>
                <a:cs typeface="Arial" pitchFamily="34" charset="0"/>
              </a:rPr>
              <a:t> </a:t>
            </a:r>
            <a:r>
              <a:rPr lang="en-US" sz="2000" dirty="0" err="1">
                <a:latin typeface="Arial" pitchFamily="34" charset="0"/>
                <a:cs typeface="Arial" pitchFamily="34" charset="0"/>
              </a:rPr>
              <a:t>ekowisata</a:t>
            </a:r>
            <a:r>
              <a:rPr lang="en-US" sz="2000" dirty="0">
                <a:latin typeface="Arial" pitchFamily="34" charset="0"/>
                <a:cs typeface="Arial" pitchFamily="34" charset="0"/>
              </a:rPr>
              <a:t> . </a:t>
            </a:r>
            <a:r>
              <a:rPr lang="en-US" sz="2000" dirty="0" err="1">
                <a:latin typeface="Arial" pitchFamily="34" charset="0"/>
                <a:cs typeface="Arial" pitchFamily="34" charset="0"/>
              </a:rPr>
              <a:t>dalam</a:t>
            </a:r>
            <a:r>
              <a:rPr lang="en-US" sz="2000" dirty="0">
                <a:latin typeface="Arial" pitchFamily="34" charset="0"/>
                <a:cs typeface="Arial" pitchFamily="34" charset="0"/>
              </a:rPr>
              <a:t> </a:t>
            </a:r>
            <a:r>
              <a:rPr lang="en-US" sz="2000" dirty="0" err="1">
                <a:latin typeface="Arial" pitchFamily="34" charset="0"/>
                <a:cs typeface="Arial" pitchFamily="34" charset="0"/>
              </a:rPr>
              <a:t>kasus</a:t>
            </a:r>
            <a:r>
              <a:rPr lang="en-US" sz="2000" dirty="0">
                <a:latin typeface="Arial" pitchFamily="34" charset="0"/>
                <a:cs typeface="Arial" pitchFamily="34" charset="0"/>
              </a:rPr>
              <a:t> </a:t>
            </a:r>
            <a:r>
              <a:rPr lang="en-US" sz="2000" dirty="0" err="1">
                <a:latin typeface="Arial" pitchFamily="34" charset="0"/>
                <a:cs typeface="Arial" pitchFamily="34" charset="0"/>
              </a:rPr>
              <a:t>ini</a:t>
            </a:r>
            <a:r>
              <a:rPr lang="en-US" sz="2000" dirty="0">
                <a:latin typeface="Arial" pitchFamily="34" charset="0"/>
                <a:cs typeface="Arial" pitchFamily="34" charset="0"/>
              </a:rPr>
              <a:t>, </a:t>
            </a:r>
            <a:r>
              <a:rPr lang="en-US" sz="2000" dirty="0" err="1">
                <a:latin typeface="Arial" pitchFamily="34" charset="0"/>
                <a:cs typeface="Arial" pitchFamily="34" charset="0"/>
              </a:rPr>
              <a:t>sensasi</a:t>
            </a:r>
            <a:r>
              <a:rPr lang="en-US" sz="2000" dirty="0">
                <a:latin typeface="Arial" pitchFamily="34" charset="0"/>
                <a:cs typeface="Arial" pitchFamily="34" charset="0"/>
              </a:rPr>
              <a:t> </a:t>
            </a:r>
            <a:r>
              <a:rPr lang="en-US" sz="2000" dirty="0" err="1">
                <a:latin typeface="Arial" pitchFamily="34" charset="0"/>
                <a:cs typeface="Arial" pitchFamily="34" charset="0"/>
              </a:rPr>
              <a:t>pengalaman</a:t>
            </a:r>
            <a:r>
              <a:rPr lang="en-US" sz="2000" dirty="0">
                <a:latin typeface="Arial" pitchFamily="34" charset="0"/>
                <a:cs typeface="Arial" pitchFamily="34" charset="0"/>
              </a:rPr>
              <a:t> </a:t>
            </a:r>
            <a:r>
              <a:rPr lang="en-US" sz="2000" dirty="0" err="1">
                <a:latin typeface="Arial" pitchFamily="34" charset="0"/>
                <a:cs typeface="Arial" pitchFamily="34" charset="0"/>
              </a:rPr>
              <a:t>memainkan</a:t>
            </a:r>
            <a:r>
              <a:rPr lang="en-US" sz="2000" dirty="0">
                <a:latin typeface="Arial" pitchFamily="34" charset="0"/>
                <a:cs typeface="Arial" pitchFamily="34" charset="0"/>
              </a:rPr>
              <a:t> </a:t>
            </a:r>
            <a:r>
              <a:rPr lang="en-US" sz="2000" dirty="0" err="1">
                <a:latin typeface="Arial" pitchFamily="34" charset="0"/>
                <a:cs typeface="Arial" pitchFamily="34" charset="0"/>
              </a:rPr>
              <a:t>peran</a:t>
            </a:r>
            <a:r>
              <a:rPr lang="en-US" sz="2000" dirty="0">
                <a:latin typeface="Arial" pitchFamily="34" charset="0"/>
                <a:cs typeface="Arial" pitchFamily="34" charset="0"/>
              </a:rPr>
              <a:t> yang </a:t>
            </a:r>
            <a:r>
              <a:rPr lang="en-US" sz="2000" dirty="0" err="1">
                <a:latin typeface="Arial" pitchFamily="34" charset="0"/>
                <a:cs typeface="Arial" pitchFamily="34" charset="0"/>
              </a:rPr>
              <a:t>lebih</a:t>
            </a:r>
            <a:r>
              <a:rPr lang="en-US" sz="2000" dirty="0">
                <a:latin typeface="Arial" pitchFamily="34" charset="0"/>
                <a:cs typeface="Arial" pitchFamily="34" charset="0"/>
              </a:rPr>
              <a:t> </a:t>
            </a:r>
            <a:r>
              <a:rPr lang="en-US" sz="2000" dirty="0" err="1">
                <a:latin typeface="Arial" pitchFamily="34" charset="0"/>
                <a:cs typeface="Arial" pitchFamily="34" charset="0"/>
              </a:rPr>
              <a:t>kuat</a:t>
            </a:r>
            <a:r>
              <a:rPr lang="en-US" sz="2000" dirty="0">
                <a:latin typeface="Arial" pitchFamily="34" charset="0"/>
                <a:cs typeface="Arial" pitchFamily="34" charset="0"/>
              </a:rPr>
              <a:t> </a:t>
            </a:r>
            <a:r>
              <a:rPr lang="en-US" sz="2000" dirty="0" err="1">
                <a:latin typeface="Arial" pitchFamily="34" charset="0"/>
                <a:cs typeface="Arial" pitchFamily="34" charset="0"/>
              </a:rPr>
              <a:t>dalam</a:t>
            </a:r>
            <a:r>
              <a:rPr lang="en-US" sz="2000" dirty="0">
                <a:latin typeface="Arial" pitchFamily="34" charset="0"/>
                <a:cs typeface="Arial" pitchFamily="34" charset="0"/>
              </a:rPr>
              <a:t> </a:t>
            </a:r>
            <a:r>
              <a:rPr lang="en-US" sz="2000" dirty="0" err="1">
                <a:latin typeface="Arial" pitchFamily="34" charset="0"/>
                <a:cs typeface="Arial" pitchFamily="34" charset="0"/>
              </a:rPr>
              <a:t>menarik</a:t>
            </a:r>
            <a:r>
              <a:rPr lang="en-US" sz="2000" dirty="0">
                <a:latin typeface="Arial" pitchFamily="34" charset="0"/>
                <a:cs typeface="Arial" pitchFamily="34" charset="0"/>
              </a:rPr>
              <a:t> </a:t>
            </a:r>
            <a:r>
              <a:rPr lang="en-US" sz="2000" dirty="0" err="1">
                <a:latin typeface="Arial" pitchFamily="34" charset="0"/>
                <a:cs typeface="Arial" pitchFamily="34" charset="0"/>
              </a:rPr>
              <a:t>pengunjung</a:t>
            </a:r>
            <a:r>
              <a:rPr lang="en-US" sz="2000" dirty="0">
                <a:latin typeface="Arial" pitchFamily="34" charset="0"/>
                <a:cs typeface="Arial" pitchFamily="34" charset="0"/>
              </a:rPr>
              <a:t> </a:t>
            </a:r>
            <a:r>
              <a:rPr lang="en-US" sz="2000" dirty="0" err="1">
                <a:latin typeface="Arial" pitchFamily="34" charset="0"/>
                <a:cs typeface="Arial" pitchFamily="34" charset="0"/>
              </a:rPr>
              <a:t>daripada</a:t>
            </a:r>
            <a:r>
              <a:rPr lang="en-US" sz="2000" dirty="0">
                <a:latin typeface="Arial" pitchFamily="34" charset="0"/>
                <a:cs typeface="Arial" pitchFamily="34" charset="0"/>
              </a:rPr>
              <a:t> </a:t>
            </a:r>
            <a:r>
              <a:rPr lang="en-US" sz="2000" dirty="0" err="1">
                <a:latin typeface="Arial" pitchFamily="34" charset="0"/>
                <a:cs typeface="Arial" pitchFamily="34" charset="0"/>
              </a:rPr>
              <a:t>keterampilan</a:t>
            </a:r>
            <a:r>
              <a:rPr lang="en-US" sz="2000" dirty="0">
                <a:latin typeface="Arial" pitchFamily="34" charset="0"/>
                <a:cs typeface="Arial" pitchFamily="34" charset="0"/>
              </a:rPr>
              <a:t> </a:t>
            </a:r>
            <a:r>
              <a:rPr lang="en-US" sz="2000" dirty="0" err="1">
                <a:latin typeface="Arial" pitchFamily="34" charset="0"/>
                <a:cs typeface="Arial" pitchFamily="34" charset="0"/>
              </a:rPr>
              <a:t>atau</a:t>
            </a:r>
            <a:r>
              <a:rPr lang="en-US" sz="2000" dirty="0">
                <a:latin typeface="Arial" pitchFamily="34" charset="0"/>
                <a:cs typeface="Arial" pitchFamily="34" charset="0"/>
              </a:rPr>
              <a:t> </a:t>
            </a:r>
            <a:r>
              <a:rPr lang="en-US" sz="2000" dirty="0" err="1">
                <a:latin typeface="Arial" pitchFamily="34" charset="0"/>
                <a:cs typeface="Arial" pitchFamily="34" charset="0"/>
              </a:rPr>
              <a:t>diinginkan</a:t>
            </a:r>
            <a:r>
              <a:rPr lang="en-US" sz="2000" dirty="0">
                <a:latin typeface="Arial" pitchFamily="34" charset="0"/>
                <a:cs typeface="Arial" pitchFamily="34" charset="0"/>
              </a:rPr>
              <a:t> </a:t>
            </a:r>
            <a:r>
              <a:rPr lang="en-US" sz="2000" dirty="0" err="1">
                <a:latin typeface="Arial" pitchFamily="34" charset="0"/>
                <a:cs typeface="Arial" pitchFamily="34" charset="0"/>
              </a:rPr>
              <a:t>customes.products</a:t>
            </a:r>
            <a:r>
              <a:rPr lang="en-US" sz="2000" dirty="0">
                <a:latin typeface="Arial" pitchFamily="34" charset="0"/>
                <a:cs typeface="Arial" pitchFamily="34" charset="0"/>
              </a:rPr>
              <a:t> </a:t>
            </a:r>
            <a:r>
              <a:rPr lang="en-US" sz="2000" dirty="0" err="1">
                <a:latin typeface="Arial" pitchFamily="34" charset="0"/>
                <a:cs typeface="Arial" pitchFamily="34" charset="0"/>
              </a:rPr>
              <a:t>pembelajaran</a:t>
            </a:r>
            <a:r>
              <a:rPr lang="en-US" sz="2000" dirty="0">
                <a:latin typeface="Arial" pitchFamily="34" charset="0"/>
                <a:cs typeface="Arial" pitchFamily="34" charset="0"/>
              </a:rPr>
              <a:t> yang </a:t>
            </a:r>
            <a:r>
              <a:rPr lang="en-US" sz="2000" dirty="0" err="1">
                <a:latin typeface="Arial" pitchFamily="34" charset="0"/>
                <a:cs typeface="Arial" pitchFamily="34" charset="0"/>
              </a:rPr>
              <a:t>memberikan</a:t>
            </a:r>
            <a:r>
              <a:rPr lang="en-US" sz="2000" dirty="0">
                <a:latin typeface="Arial" pitchFamily="34" charset="0"/>
                <a:cs typeface="Arial" pitchFamily="34" charset="0"/>
              </a:rPr>
              <a:t> </a:t>
            </a:r>
            <a:r>
              <a:rPr lang="en-US" sz="2000" dirty="0" err="1">
                <a:latin typeface="Arial" pitchFamily="34" charset="0"/>
                <a:cs typeface="Arial" pitchFamily="34" charset="0"/>
              </a:rPr>
              <a:t>menyenangkan</a:t>
            </a:r>
            <a:r>
              <a:rPr lang="en-US" sz="2000" dirty="0">
                <a:latin typeface="Arial" pitchFamily="34" charset="0"/>
                <a:cs typeface="Arial" pitchFamily="34" charset="0"/>
              </a:rPr>
              <a:t> , </a:t>
            </a:r>
            <a:r>
              <a:rPr lang="en-US" sz="2000" dirty="0" err="1">
                <a:latin typeface="Arial" pitchFamily="34" charset="0"/>
                <a:cs typeface="Arial" pitchFamily="34" charset="0"/>
              </a:rPr>
              <a:t>rekreasi</a:t>
            </a:r>
            <a:r>
              <a:rPr lang="en-US" sz="2000" dirty="0">
                <a:latin typeface="Arial" pitchFamily="34" charset="0"/>
                <a:cs typeface="Arial" pitchFamily="34" charset="0"/>
              </a:rPr>
              <a:t>, </a:t>
            </a:r>
            <a:r>
              <a:rPr lang="en-US" sz="2000" dirty="0" err="1">
                <a:latin typeface="Arial" pitchFamily="34" charset="0"/>
                <a:cs typeface="Arial" pitchFamily="34" charset="0"/>
              </a:rPr>
              <a:t>dan</a:t>
            </a:r>
            <a:r>
              <a:rPr lang="en-US" sz="2000" dirty="0">
                <a:latin typeface="Arial" pitchFamily="34" charset="0"/>
                <a:cs typeface="Arial" pitchFamily="34" charset="0"/>
              </a:rPr>
              <a:t> </a:t>
            </a:r>
            <a:r>
              <a:rPr lang="en-US" sz="2000" dirty="0" err="1">
                <a:latin typeface="Arial" pitchFamily="34" charset="0"/>
                <a:cs typeface="Arial" pitchFamily="34" charset="0"/>
              </a:rPr>
              <a:t>berani</a:t>
            </a:r>
            <a:r>
              <a:rPr lang="en-US" sz="2000" dirty="0">
                <a:latin typeface="Arial" pitchFamily="34" charset="0"/>
                <a:cs typeface="Arial" pitchFamily="34" charset="0"/>
              </a:rPr>
              <a:t> </a:t>
            </a:r>
            <a:r>
              <a:rPr lang="en-US" sz="2000" dirty="0" err="1">
                <a:latin typeface="Arial" pitchFamily="34" charset="0"/>
                <a:cs typeface="Arial" pitchFamily="34" charset="0"/>
              </a:rPr>
              <a:t>saya</a:t>
            </a:r>
            <a:r>
              <a:rPr lang="en-US" sz="2000" dirty="0">
                <a:latin typeface="Arial" pitchFamily="34" charset="0"/>
                <a:cs typeface="Arial" pitchFamily="34" charset="0"/>
              </a:rPr>
              <a:t> </a:t>
            </a:r>
            <a:r>
              <a:rPr lang="en-US" sz="2000" dirty="0" err="1">
                <a:latin typeface="Arial" pitchFamily="34" charset="0"/>
                <a:cs typeface="Arial" pitchFamily="34" charset="0"/>
              </a:rPr>
              <a:t>katakan</a:t>
            </a:r>
            <a:r>
              <a:rPr lang="en-US" sz="2000" dirty="0">
                <a:latin typeface="Arial" pitchFamily="34" charset="0"/>
                <a:cs typeface="Arial" pitchFamily="34" charset="0"/>
              </a:rPr>
              <a:t>, </a:t>
            </a:r>
            <a:r>
              <a:rPr lang="en-US" sz="2000" dirty="0" err="1">
                <a:latin typeface="Arial" pitchFamily="34" charset="0"/>
                <a:cs typeface="Arial" pitchFamily="34" charset="0"/>
              </a:rPr>
              <a:t>seorang</a:t>
            </a:r>
            <a:r>
              <a:rPr lang="en-US" sz="2000" dirty="0">
                <a:latin typeface="Arial" pitchFamily="34" charset="0"/>
                <a:cs typeface="Arial" pitchFamily="34" charset="0"/>
              </a:rPr>
              <a:t> </a:t>
            </a:r>
            <a:r>
              <a:rPr lang="en-US" sz="2000" dirty="0" err="1">
                <a:latin typeface="Arial" pitchFamily="34" charset="0"/>
                <a:cs typeface="Arial" pitchFamily="34" charset="0"/>
              </a:rPr>
              <a:t>pelarian</a:t>
            </a:r>
            <a:r>
              <a:rPr lang="en-US" sz="2000" dirty="0">
                <a:latin typeface="Arial" pitchFamily="34" charset="0"/>
                <a:cs typeface="Arial" pitchFamily="34" charset="0"/>
              </a:rPr>
              <a:t> </a:t>
            </a:r>
            <a:r>
              <a:rPr lang="en-US" sz="2000" dirty="0" err="1">
                <a:latin typeface="Arial" pitchFamily="34" charset="0"/>
                <a:cs typeface="Arial" pitchFamily="34" charset="0"/>
              </a:rPr>
              <a:t>dan</a:t>
            </a:r>
            <a:r>
              <a:rPr lang="en-US" sz="2000" dirty="0">
                <a:latin typeface="Arial" pitchFamily="34" charset="0"/>
                <a:cs typeface="Arial" pitchFamily="34" charset="0"/>
              </a:rPr>
              <a:t> </a:t>
            </a:r>
            <a:r>
              <a:rPr lang="en-US" sz="2000" dirty="0" err="1">
                <a:latin typeface="Arial" pitchFamily="34" charset="0"/>
                <a:cs typeface="Arial" pitchFamily="34" charset="0"/>
              </a:rPr>
              <a:t>komodifikasi</a:t>
            </a:r>
            <a:r>
              <a:rPr lang="en-US" sz="2000" dirty="0">
                <a:latin typeface="Arial" pitchFamily="34" charset="0"/>
                <a:cs typeface="Arial" pitchFamily="34" charset="0"/>
              </a:rPr>
              <a:t>, </a:t>
            </a:r>
            <a:r>
              <a:rPr lang="en-US" sz="2000" dirty="0" err="1">
                <a:latin typeface="Arial" pitchFamily="34" charset="0"/>
                <a:cs typeface="Arial" pitchFamily="34" charset="0"/>
              </a:rPr>
              <a:t>experienceare</a:t>
            </a:r>
            <a:r>
              <a:rPr lang="en-US" sz="2000" dirty="0">
                <a:latin typeface="Arial" pitchFamily="34" charset="0"/>
                <a:cs typeface="Arial" pitchFamily="34" charset="0"/>
              </a:rPr>
              <a:t> </a:t>
            </a:r>
            <a:r>
              <a:rPr lang="en-US" sz="2000" dirty="0" err="1">
                <a:latin typeface="Arial" pitchFamily="34" charset="0"/>
                <a:cs typeface="Arial" pitchFamily="34" charset="0"/>
              </a:rPr>
              <a:t>pariwisata</a:t>
            </a:r>
            <a:r>
              <a:rPr lang="en-US" sz="2000" dirty="0">
                <a:latin typeface="Arial" pitchFamily="34" charset="0"/>
                <a:cs typeface="Arial" pitchFamily="34" charset="0"/>
              </a:rPr>
              <a:t> </a:t>
            </a:r>
            <a:r>
              <a:rPr lang="en-US" sz="2000" dirty="0" err="1">
                <a:latin typeface="Arial" pitchFamily="34" charset="0"/>
                <a:cs typeface="Arial" pitchFamily="34" charset="0"/>
              </a:rPr>
              <a:t>luar</a:t>
            </a:r>
            <a:r>
              <a:rPr lang="en-US" sz="2000" dirty="0">
                <a:latin typeface="Arial" pitchFamily="34" charset="0"/>
                <a:cs typeface="Arial" pitchFamily="34" charset="0"/>
              </a:rPr>
              <a:t> </a:t>
            </a:r>
            <a:r>
              <a:rPr lang="en-US" sz="2000" dirty="0" err="1">
                <a:latin typeface="Arial" pitchFamily="34" charset="0"/>
                <a:cs typeface="Arial" pitchFamily="34" charset="0"/>
              </a:rPr>
              <a:t>berorientasi</a:t>
            </a:r>
            <a:r>
              <a:rPr lang="en-US" sz="2000" dirty="0">
                <a:latin typeface="Arial" pitchFamily="34" charset="0"/>
                <a:cs typeface="Arial" pitchFamily="34" charset="0"/>
              </a:rPr>
              <a:t> </a:t>
            </a:r>
            <a:r>
              <a:rPr lang="en-US" sz="2000" dirty="0" err="1">
                <a:latin typeface="Arial" pitchFamily="34" charset="0"/>
                <a:cs typeface="Arial" pitchFamily="34" charset="0"/>
              </a:rPr>
              <a:t>diinginkan</a:t>
            </a:r>
            <a:r>
              <a:rPr lang="en-US" sz="2000" dirty="0">
                <a:latin typeface="Arial" pitchFamily="34" charset="0"/>
                <a:cs typeface="Arial" pitchFamily="34" charset="0"/>
              </a:rPr>
              <a:t> </a:t>
            </a:r>
            <a:r>
              <a:rPr lang="en-US" sz="2000" dirty="0" err="1">
                <a:latin typeface="Arial" pitchFamily="34" charset="0"/>
                <a:cs typeface="Arial" pitchFamily="34" charset="0"/>
              </a:rPr>
              <a:t>oleh</a:t>
            </a:r>
            <a:r>
              <a:rPr lang="en-US" sz="2000" dirty="0">
                <a:latin typeface="Arial" pitchFamily="34" charset="0"/>
                <a:cs typeface="Arial" pitchFamily="34" charset="0"/>
              </a:rPr>
              <a:t> </a:t>
            </a:r>
            <a:r>
              <a:rPr lang="en-US" sz="2000" dirty="0" err="1">
                <a:latin typeface="Arial" pitchFamily="34" charset="0"/>
                <a:cs typeface="Arial" pitchFamily="34" charset="0"/>
              </a:rPr>
              <a:t>pasar</a:t>
            </a:r>
            <a:r>
              <a:rPr lang="en-US" sz="2000" dirty="0">
                <a:latin typeface="Arial" pitchFamily="34" charset="0"/>
                <a:cs typeface="Arial" pitchFamily="34" charset="0"/>
              </a:rPr>
              <a:t> </a:t>
            </a:r>
            <a:r>
              <a:rPr lang="en-US" sz="2000" dirty="0" err="1">
                <a:latin typeface="Arial" pitchFamily="34" charset="0"/>
                <a:cs typeface="Arial" pitchFamily="34" charset="0"/>
              </a:rPr>
              <a:t>ini</a:t>
            </a:r>
            <a:r>
              <a:rPr lang="en-US" sz="2000" dirty="0">
                <a:latin typeface="Arial" pitchFamily="34" charset="0"/>
                <a:cs typeface="Arial" pitchFamily="34" charset="0"/>
              </a:rPr>
              <a:t>. </a:t>
            </a:r>
            <a:r>
              <a:rPr lang="en-US" sz="2000" dirty="0" err="1">
                <a:latin typeface="Arial" pitchFamily="34" charset="0"/>
                <a:cs typeface="Arial" pitchFamily="34" charset="0"/>
              </a:rPr>
              <a:t>sementara</a:t>
            </a:r>
            <a:r>
              <a:rPr lang="en-US" sz="2000" dirty="0">
                <a:latin typeface="Arial" pitchFamily="34" charset="0"/>
                <a:cs typeface="Arial" pitchFamily="34" charset="0"/>
              </a:rPr>
              <a:t> </a:t>
            </a:r>
            <a:r>
              <a:rPr lang="en-US" sz="2000" dirty="0" err="1">
                <a:latin typeface="Arial" pitchFamily="34" charset="0"/>
                <a:cs typeface="Arial" pitchFamily="34" charset="0"/>
              </a:rPr>
              <a:t>pernyataan</a:t>
            </a:r>
            <a:r>
              <a:rPr lang="en-US" sz="2000" dirty="0">
                <a:latin typeface="Arial" pitchFamily="34" charset="0"/>
                <a:cs typeface="Arial" pitchFamily="34" charset="0"/>
              </a:rPr>
              <a:t> </a:t>
            </a:r>
            <a:r>
              <a:rPr lang="en-US" sz="2000" dirty="0" err="1">
                <a:latin typeface="Arial" pitchFamily="34" charset="0"/>
                <a:cs typeface="Arial" pitchFamily="34" charset="0"/>
              </a:rPr>
              <a:t>ini</a:t>
            </a:r>
            <a:r>
              <a:rPr lang="en-US" sz="2000" dirty="0">
                <a:latin typeface="Arial" pitchFamily="34" charset="0"/>
                <a:cs typeface="Arial" pitchFamily="34" charset="0"/>
              </a:rPr>
              <a:t> </a:t>
            </a:r>
            <a:r>
              <a:rPr lang="en-US" sz="2000" dirty="0" err="1">
                <a:latin typeface="Arial" pitchFamily="34" charset="0"/>
                <a:cs typeface="Arial" pitchFamily="34" charset="0"/>
              </a:rPr>
              <a:t>mungkin</a:t>
            </a:r>
            <a:r>
              <a:rPr lang="en-US" sz="2000" dirty="0">
                <a:latin typeface="Arial" pitchFamily="34" charset="0"/>
                <a:cs typeface="Arial" pitchFamily="34" charset="0"/>
              </a:rPr>
              <a:t> </a:t>
            </a:r>
            <a:r>
              <a:rPr lang="en-US" sz="2000" dirty="0" err="1">
                <a:latin typeface="Arial" pitchFamily="34" charset="0"/>
                <a:cs typeface="Arial" pitchFamily="34" charset="0"/>
              </a:rPr>
              <a:t>merupakan</a:t>
            </a:r>
            <a:r>
              <a:rPr lang="en-US" sz="2000" dirty="0">
                <a:latin typeface="Arial" pitchFamily="34" charset="0"/>
                <a:cs typeface="Arial" pitchFamily="34" charset="0"/>
              </a:rPr>
              <a:t> </a:t>
            </a:r>
            <a:r>
              <a:rPr lang="en-US" sz="2000" dirty="0" err="1">
                <a:latin typeface="Arial" pitchFamily="34" charset="0"/>
                <a:cs typeface="Arial" pitchFamily="34" charset="0"/>
              </a:rPr>
              <a:t>kutukan</a:t>
            </a:r>
            <a:r>
              <a:rPr lang="en-US" sz="2000" dirty="0">
                <a:latin typeface="Arial" pitchFamily="34" charset="0"/>
                <a:cs typeface="Arial" pitchFamily="34" charset="0"/>
              </a:rPr>
              <a:t> </a:t>
            </a:r>
            <a:r>
              <a:rPr lang="en-US" sz="2000" dirty="0" err="1">
                <a:latin typeface="Arial" pitchFamily="34" charset="0"/>
                <a:cs typeface="Arial" pitchFamily="34" charset="0"/>
              </a:rPr>
              <a:t>bagi</a:t>
            </a:r>
            <a:r>
              <a:rPr lang="en-US" sz="2000" dirty="0">
                <a:latin typeface="Arial" pitchFamily="34" charset="0"/>
                <a:cs typeface="Arial" pitchFamily="34" charset="0"/>
              </a:rPr>
              <a:t> </a:t>
            </a:r>
            <a:r>
              <a:rPr lang="en-US" sz="2000" dirty="0" err="1">
                <a:latin typeface="Arial" pitchFamily="34" charset="0"/>
                <a:cs typeface="Arial" pitchFamily="34" charset="0"/>
              </a:rPr>
              <a:t>berkomitmen</a:t>
            </a:r>
            <a:r>
              <a:rPr lang="en-US" sz="2000" dirty="0">
                <a:latin typeface="Arial" pitchFamily="34" charset="0"/>
                <a:cs typeface="Arial" pitchFamily="34" charset="0"/>
              </a:rPr>
              <a:t>, </a:t>
            </a:r>
            <a:r>
              <a:rPr lang="en-US" sz="2000" dirty="0" err="1">
                <a:latin typeface="Arial" pitchFamily="34" charset="0"/>
                <a:cs typeface="Arial" pitchFamily="34" charset="0"/>
              </a:rPr>
              <a:t>ekowisata</a:t>
            </a:r>
            <a:r>
              <a:rPr lang="en-US" sz="2000" dirty="0">
                <a:latin typeface="Arial" pitchFamily="34" charset="0"/>
                <a:cs typeface="Arial" pitchFamily="34" charset="0"/>
              </a:rPr>
              <a:t> hard core, </a:t>
            </a:r>
            <a:r>
              <a:rPr lang="en-US" sz="2000" dirty="0" err="1">
                <a:latin typeface="Arial" pitchFamily="34" charset="0"/>
                <a:cs typeface="Arial" pitchFamily="34" charset="0"/>
              </a:rPr>
              <a:t>hal</a:t>
            </a:r>
            <a:r>
              <a:rPr lang="en-US" sz="2000" dirty="0">
                <a:latin typeface="Arial" pitchFamily="34" charset="0"/>
                <a:cs typeface="Arial" pitchFamily="34" charset="0"/>
              </a:rPr>
              <a:t> </a:t>
            </a:r>
            <a:r>
              <a:rPr lang="en-US" sz="2000" dirty="0" err="1">
                <a:latin typeface="Arial" pitchFamily="34" charset="0"/>
                <a:cs typeface="Arial" pitchFamily="34" charset="0"/>
              </a:rPr>
              <a:t>itu</a:t>
            </a:r>
            <a:r>
              <a:rPr lang="en-US" sz="2000" dirty="0">
                <a:latin typeface="Arial" pitchFamily="34" charset="0"/>
                <a:cs typeface="Arial" pitchFamily="34" charset="0"/>
              </a:rPr>
              <a:t> </a:t>
            </a:r>
            <a:r>
              <a:rPr lang="en-US" sz="2000" dirty="0" err="1">
                <a:latin typeface="Arial" pitchFamily="34" charset="0"/>
                <a:cs typeface="Arial" pitchFamily="34" charset="0"/>
              </a:rPr>
              <a:t>tidak</a:t>
            </a:r>
            <a:r>
              <a:rPr lang="en-US" sz="2000" dirty="0">
                <a:latin typeface="Arial" pitchFamily="34" charset="0"/>
                <a:cs typeface="Arial" pitchFamily="34" charset="0"/>
              </a:rPr>
              <a:t> </a:t>
            </a:r>
            <a:r>
              <a:rPr lang="en-US" sz="2000" dirty="0" err="1">
                <a:latin typeface="Arial" pitchFamily="34" charset="0"/>
                <a:cs typeface="Arial" pitchFamily="34" charset="0"/>
              </a:rPr>
              <a:t>kurang</a:t>
            </a:r>
            <a:r>
              <a:rPr lang="en-US" sz="2000" dirty="0">
                <a:latin typeface="Arial" pitchFamily="34" charset="0"/>
                <a:cs typeface="Arial" pitchFamily="34" charset="0"/>
              </a:rPr>
              <a:t> </a:t>
            </a:r>
            <a:r>
              <a:rPr lang="en-US" sz="2000" dirty="0" err="1">
                <a:latin typeface="Arial" pitchFamily="34" charset="0"/>
                <a:cs typeface="Arial" pitchFamily="34" charset="0"/>
              </a:rPr>
              <a:t>mewakili</a:t>
            </a:r>
            <a:r>
              <a:rPr lang="en-US" sz="2000" dirty="0">
                <a:latin typeface="Arial" pitchFamily="34" charset="0"/>
                <a:cs typeface="Arial" pitchFamily="34" charset="0"/>
              </a:rPr>
              <a:t> </a:t>
            </a:r>
            <a:r>
              <a:rPr lang="en-US" sz="2000" dirty="0" err="1">
                <a:latin typeface="Arial" pitchFamily="34" charset="0"/>
                <a:cs typeface="Arial" pitchFamily="34" charset="0"/>
              </a:rPr>
              <a:t>realitas</a:t>
            </a:r>
            <a:r>
              <a:rPr lang="en-US" sz="2000" dirty="0">
                <a:latin typeface="Arial" pitchFamily="34" charset="0"/>
                <a:cs typeface="Arial" pitchFamily="34" charset="0"/>
              </a:rPr>
              <a:t> yang </a:t>
            </a:r>
            <a:r>
              <a:rPr lang="en-US" sz="2000" dirty="0" err="1">
                <a:latin typeface="Arial" pitchFamily="34" charset="0"/>
                <a:cs typeface="Arial" pitchFamily="34" charset="0"/>
              </a:rPr>
              <a:t>diinginkan</a:t>
            </a:r>
            <a:r>
              <a:rPr lang="en-US" sz="2000" dirty="0">
                <a:latin typeface="Arial" pitchFamily="34" charset="0"/>
                <a:cs typeface="Arial" pitchFamily="34" charset="0"/>
              </a:rPr>
              <a:t> </a:t>
            </a:r>
            <a:r>
              <a:rPr lang="en-US" sz="2000" dirty="0" err="1">
                <a:latin typeface="Arial" pitchFamily="34" charset="0"/>
                <a:cs typeface="Arial" pitchFamily="34" charset="0"/>
              </a:rPr>
              <a:t>pasar</a:t>
            </a:r>
            <a:r>
              <a:rPr lang="en-US" sz="2000" dirty="0">
                <a:latin typeface="Arial" pitchFamily="34" charset="0"/>
                <a:cs typeface="Arial" pitchFamily="34" charset="0"/>
              </a:rPr>
              <a:t> . yang </a:t>
            </a:r>
            <a:r>
              <a:rPr lang="en-US" sz="2000" dirty="0" err="1">
                <a:latin typeface="Arial" pitchFamily="34" charset="0"/>
                <a:cs typeface="Arial" pitchFamily="34" charset="0"/>
              </a:rPr>
              <a:t>mengkonsumsi</a:t>
            </a:r>
            <a:r>
              <a:rPr lang="en-US" sz="2000" dirty="0">
                <a:latin typeface="Arial" pitchFamily="34" charset="0"/>
                <a:cs typeface="Arial" pitchFamily="34" charset="0"/>
              </a:rPr>
              <a:t> eco-</a:t>
            </a:r>
            <a:r>
              <a:rPr lang="en-US" sz="2000" dirty="0" err="1">
                <a:latin typeface="Arial" pitchFamily="34" charset="0"/>
                <a:cs typeface="Arial" pitchFamily="34" charset="0"/>
              </a:rPr>
              <a:t>pengalaman</a:t>
            </a:r>
            <a:r>
              <a:rPr lang="en-US" sz="2000" dirty="0">
                <a:latin typeface="Arial" pitchFamily="34" charset="0"/>
                <a:cs typeface="Arial" pitchFamily="34" charset="0"/>
              </a:rPr>
              <a:t> </a:t>
            </a:r>
            <a:r>
              <a:rPr lang="en-US" sz="2000" dirty="0" err="1">
                <a:latin typeface="Arial" pitchFamily="34" charset="0"/>
                <a:cs typeface="Arial" pitchFamily="34" charset="0"/>
              </a:rPr>
              <a:t>sebagai</a:t>
            </a:r>
            <a:r>
              <a:rPr lang="en-US" sz="2000" dirty="0">
                <a:latin typeface="Arial" pitchFamily="34" charset="0"/>
                <a:cs typeface="Arial" pitchFamily="34" charset="0"/>
              </a:rPr>
              <a:t> </a:t>
            </a:r>
            <a:r>
              <a:rPr lang="en-US" sz="2000" dirty="0" err="1">
                <a:latin typeface="Arial" pitchFamily="34" charset="0"/>
                <a:cs typeface="Arial" pitchFamily="34" charset="0"/>
              </a:rPr>
              <a:t>salah</a:t>
            </a:r>
            <a:r>
              <a:rPr lang="en-US" sz="2000" dirty="0">
                <a:latin typeface="Arial" pitchFamily="34" charset="0"/>
                <a:cs typeface="Arial" pitchFamily="34" charset="0"/>
              </a:rPr>
              <a:t> </a:t>
            </a:r>
            <a:r>
              <a:rPr lang="en-US" sz="2000" dirty="0" err="1">
                <a:latin typeface="Arial" pitchFamily="34" charset="0"/>
                <a:cs typeface="Arial" pitchFamily="34" charset="0"/>
              </a:rPr>
              <a:t>satu</a:t>
            </a:r>
            <a:r>
              <a:rPr lang="en-US" sz="2000" dirty="0">
                <a:latin typeface="Arial" pitchFamily="34" charset="0"/>
                <a:cs typeface="Arial" pitchFamily="34" charset="0"/>
              </a:rPr>
              <a:t> </a:t>
            </a:r>
            <a:r>
              <a:rPr lang="en-US" sz="2000" dirty="0" err="1">
                <a:latin typeface="Arial" pitchFamily="34" charset="0"/>
                <a:cs typeface="Arial" pitchFamily="34" charset="0"/>
              </a:rPr>
              <a:t>dari</a:t>
            </a:r>
            <a:r>
              <a:rPr lang="en-US" sz="2000" dirty="0">
                <a:latin typeface="Arial" pitchFamily="34" charset="0"/>
                <a:cs typeface="Arial" pitchFamily="34" charset="0"/>
              </a:rPr>
              <a:t> </a:t>
            </a:r>
            <a:r>
              <a:rPr lang="en-US" sz="2000" dirty="0" err="1">
                <a:latin typeface="Arial" pitchFamily="34" charset="0"/>
                <a:cs typeface="Arial" pitchFamily="34" charset="0"/>
              </a:rPr>
              <a:t>banyak</a:t>
            </a:r>
            <a:r>
              <a:rPr lang="en-US" sz="2000" dirty="0">
                <a:latin typeface="Arial" pitchFamily="34" charset="0"/>
                <a:cs typeface="Arial" pitchFamily="34" charset="0"/>
              </a:rPr>
              <a:t> </a:t>
            </a:r>
            <a:r>
              <a:rPr lang="en-US" sz="2000" dirty="0" err="1">
                <a:latin typeface="Arial" pitchFamily="34" charset="0"/>
                <a:cs typeface="Arial" pitchFamily="34" charset="0"/>
              </a:rPr>
              <a:t>pengalaman</a:t>
            </a:r>
            <a:r>
              <a:rPr lang="en-US" sz="2000" dirty="0">
                <a:latin typeface="Arial" pitchFamily="34" charset="0"/>
                <a:cs typeface="Arial" pitchFamily="34" charset="0"/>
              </a:rPr>
              <a:t> yang </a:t>
            </a:r>
            <a:r>
              <a:rPr lang="en-US" sz="2000" dirty="0" err="1">
                <a:latin typeface="Arial" pitchFamily="34" charset="0"/>
                <a:cs typeface="Arial" pitchFamily="34" charset="0"/>
              </a:rPr>
              <a:t>mereka</a:t>
            </a:r>
            <a:r>
              <a:rPr lang="en-US" sz="2000" dirty="0">
                <a:latin typeface="Arial" pitchFamily="34" charset="0"/>
                <a:cs typeface="Arial" pitchFamily="34" charset="0"/>
              </a:rPr>
              <a:t> </a:t>
            </a:r>
            <a:r>
              <a:rPr lang="en-US" sz="2000" dirty="0" err="1">
                <a:latin typeface="Arial" pitchFamily="34" charset="0"/>
                <a:cs typeface="Arial" pitchFamily="34" charset="0"/>
              </a:rPr>
              <a:t>mungkin</a:t>
            </a:r>
            <a:r>
              <a:rPr lang="en-US" sz="2000" dirty="0">
                <a:latin typeface="Arial" pitchFamily="34" charset="0"/>
                <a:cs typeface="Arial" pitchFamily="34" charset="0"/>
              </a:rPr>
              <a:t> </a:t>
            </a:r>
            <a:r>
              <a:rPr lang="en-US" sz="2000" dirty="0" err="1">
                <a:latin typeface="Arial" pitchFamily="34" charset="0"/>
                <a:cs typeface="Arial" pitchFamily="34" charset="0"/>
              </a:rPr>
              <a:t>mengkonsumsi</a:t>
            </a:r>
            <a:r>
              <a:rPr lang="en-US" sz="2000" dirty="0">
                <a:latin typeface="Arial" pitchFamily="34" charset="0"/>
                <a:cs typeface="Arial" pitchFamily="34" charset="0"/>
              </a:rPr>
              <a:t> </a:t>
            </a:r>
            <a:r>
              <a:rPr lang="en-US" sz="2000" dirty="0" err="1">
                <a:latin typeface="Arial" pitchFamily="34" charset="0"/>
                <a:cs typeface="Arial" pitchFamily="34" charset="0"/>
              </a:rPr>
              <a:t>selama</a:t>
            </a:r>
            <a:r>
              <a:rPr lang="en-US" sz="2000" dirty="0">
                <a:latin typeface="Arial" pitchFamily="34" charset="0"/>
                <a:cs typeface="Arial" pitchFamily="34" charset="0"/>
              </a:rPr>
              <a:t> holiday.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400" y="457200"/>
            <a:ext cx="5638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accent3"/>
                </a:solidFill>
              </a:rPr>
              <a:t>Mengapa</a:t>
            </a:r>
            <a:r>
              <a:rPr lang="en-US" b="1" dirty="0">
                <a:solidFill>
                  <a:schemeClr val="accent3"/>
                </a:solidFill>
              </a:rPr>
              <a:t> Orang </a:t>
            </a:r>
            <a:r>
              <a:rPr lang="en-US" b="1" dirty="0" err="1">
                <a:solidFill>
                  <a:schemeClr val="accent3"/>
                </a:solidFill>
              </a:rPr>
              <a:t>Mengkomersialkan</a:t>
            </a:r>
            <a:r>
              <a:rPr lang="en-US" b="1" dirty="0">
                <a:solidFill>
                  <a:schemeClr val="accent3"/>
                </a:solidFill>
              </a:rPr>
              <a:t> </a:t>
            </a:r>
            <a:r>
              <a:rPr lang="en-US" b="1" dirty="0" err="1">
                <a:solidFill>
                  <a:schemeClr val="accent3"/>
                </a:solidFill>
              </a:rPr>
              <a:t>Ekowisata</a:t>
            </a:r>
            <a:r>
              <a:rPr lang="en-US" b="1" dirty="0">
                <a:solidFill>
                  <a:schemeClr val="accent3"/>
                </a:solidFill>
              </a:rPr>
              <a:t> ?</a:t>
            </a:r>
            <a:r>
              <a:rPr lang="en-US" dirty="0">
                <a:solidFill>
                  <a:schemeClr val="accent3"/>
                </a:solidFill>
              </a:rPr>
              <a:t/>
            </a:r>
            <a:br>
              <a:rPr lang="en-US" dirty="0">
                <a:solidFill>
                  <a:schemeClr val="accent3"/>
                </a:solidFill>
              </a:rPr>
            </a:br>
            <a:endParaRPr lang="en-US" dirty="0"/>
          </a:p>
        </p:txBody>
      </p:sp>
      <p:sp>
        <p:nvSpPr>
          <p:cNvPr id="3" name="Oval 2"/>
          <p:cNvSpPr/>
          <p:nvPr/>
        </p:nvSpPr>
        <p:spPr>
          <a:xfrm>
            <a:off x="3515436" y="1447800"/>
            <a:ext cx="4876800" cy="5029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Salah </a:t>
            </a:r>
            <a:r>
              <a:rPr lang="en-US" dirty="0" err="1"/>
              <a:t>satu</a:t>
            </a:r>
            <a:r>
              <a:rPr lang="en-US" dirty="0"/>
              <a:t> factor </a:t>
            </a:r>
            <a:r>
              <a:rPr lang="en-US" dirty="0" err="1"/>
              <a:t>penyebab</a:t>
            </a:r>
            <a:r>
              <a:rPr lang="en-US" dirty="0"/>
              <a:t> </a:t>
            </a:r>
            <a:r>
              <a:rPr lang="id-ID" dirty="0"/>
              <a:t>salah satu faktor yang menyebabkan over-estimasi ukuran pasar adalah konteks jelas di mana istilah ekowisata digunakan. </a:t>
            </a:r>
            <a:r>
              <a:rPr lang="en-US" dirty="0" err="1"/>
              <a:t>Sebagian</a:t>
            </a:r>
            <a:r>
              <a:rPr lang="en-US" dirty="0"/>
              <a:t> </a:t>
            </a:r>
            <a:r>
              <a:rPr lang="en-US" dirty="0" err="1"/>
              <a:t>besar</a:t>
            </a:r>
            <a:r>
              <a:rPr lang="en-US" dirty="0"/>
              <a:t>, </a:t>
            </a:r>
            <a:r>
              <a:rPr lang="en-US" dirty="0" err="1"/>
              <a:t>legitimasi</a:t>
            </a:r>
            <a:r>
              <a:rPr lang="en-US" dirty="0"/>
              <a:t> </a:t>
            </a:r>
            <a:r>
              <a:rPr lang="en-US" dirty="0" err="1"/>
              <a:t>ekowisata</a:t>
            </a:r>
            <a:r>
              <a:rPr lang="en-US" dirty="0"/>
              <a:t> </a:t>
            </a:r>
            <a:r>
              <a:rPr lang="en-US" dirty="0" err="1"/>
              <a:t>terletak</a:t>
            </a:r>
            <a:r>
              <a:rPr lang="en-US" dirty="0"/>
              <a:t> </a:t>
            </a:r>
            <a:r>
              <a:rPr lang="en-US" dirty="0" err="1"/>
              <a:t>pada</a:t>
            </a:r>
            <a:r>
              <a:rPr lang="en-US" dirty="0"/>
              <a:t> </a:t>
            </a:r>
            <a:r>
              <a:rPr lang="en-US" dirty="0" err="1"/>
              <a:t>kemampuannya</a:t>
            </a:r>
            <a:r>
              <a:rPr lang="en-US" dirty="0"/>
              <a:t> </a:t>
            </a:r>
            <a:r>
              <a:rPr lang="en-US" dirty="0" err="1"/>
              <a:t>untuk</a:t>
            </a:r>
            <a:r>
              <a:rPr lang="en-US" dirty="0"/>
              <a:t> </a:t>
            </a:r>
            <a:r>
              <a:rPr lang="en-US" dirty="0" err="1"/>
              <a:t>menjaga</a:t>
            </a:r>
            <a:r>
              <a:rPr lang="en-US" dirty="0"/>
              <a:t> </a:t>
            </a:r>
            <a:r>
              <a:rPr lang="en-US" dirty="0" err="1"/>
              <a:t>lahan</a:t>
            </a:r>
            <a:r>
              <a:rPr lang="en-US" dirty="0"/>
              <a:t> yang </a:t>
            </a:r>
            <a:r>
              <a:rPr lang="en-US" dirty="0" err="1"/>
              <a:t>digunakan</a:t>
            </a:r>
            <a:r>
              <a:rPr lang="en-US" dirty="0"/>
              <a:t> </a:t>
            </a:r>
            <a:r>
              <a:rPr lang="en-US" dirty="0" err="1"/>
              <a:t>berkelanjutan</a:t>
            </a:r>
            <a:r>
              <a:rPr lang="en-US" dirty="0"/>
              <a:t> </a:t>
            </a:r>
            <a:r>
              <a:rPr lang="en-US" dirty="0" err="1"/>
              <a:t>bukan</a:t>
            </a:r>
            <a:r>
              <a:rPr lang="en-US" dirty="0"/>
              <a:t> </a:t>
            </a:r>
            <a:r>
              <a:rPr lang="en-US" dirty="0" err="1"/>
              <a:t>sebagai</a:t>
            </a:r>
            <a:r>
              <a:rPr lang="en-US" dirty="0"/>
              <a:t> </a:t>
            </a:r>
            <a:r>
              <a:rPr lang="en-US" dirty="0" err="1"/>
              <a:t>kategori</a:t>
            </a:r>
            <a:r>
              <a:rPr lang="en-US" dirty="0"/>
              <a:t> </a:t>
            </a:r>
            <a:r>
              <a:rPr lang="en-US" dirty="0" err="1"/>
              <a:t>produk</a:t>
            </a:r>
            <a:r>
              <a:rPr lang="en-US" dirty="0"/>
              <a:t> (Lawrence et al., 1997)</a:t>
            </a:r>
          </a:p>
          <a:p>
            <a:pPr algn="ctr"/>
            <a:endParaRPr lang="en-US" dirty="0"/>
          </a:p>
        </p:txBody>
      </p:sp>
    </p:spTree>
    <p:extLst>
      <p:ext uri="{BB962C8B-B14F-4D97-AF65-F5344CB8AC3E}">
        <p14:creationId xmlns:p14="http://schemas.microsoft.com/office/powerpoint/2010/main" val="278986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2743200" y="457200"/>
            <a:ext cx="4953000" cy="3124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r>
              <a:rPr lang="en-US" dirty="0" err="1" smtClean="0"/>
              <a:t>Ekowisata</a:t>
            </a:r>
            <a:r>
              <a:rPr lang="en-US" dirty="0" smtClean="0"/>
              <a:t> </a:t>
            </a:r>
            <a:r>
              <a:rPr lang="en-US" dirty="0" err="1"/>
              <a:t>tidak</a:t>
            </a:r>
            <a:r>
              <a:rPr lang="en-US" dirty="0"/>
              <a:t> </a:t>
            </a:r>
            <a:r>
              <a:rPr lang="en-US" dirty="0" err="1"/>
              <a:t>akan</a:t>
            </a:r>
            <a:r>
              <a:rPr lang="en-US" dirty="0"/>
              <a:t> </a:t>
            </a:r>
            <a:r>
              <a:rPr lang="en-US" dirty="0" err="1"/>
              <a:t>dapat</a:t>
            </a:r>
            <a:r>
              <a:rPr lang="en-US" dirty="0"/>
              <a:t> </a:t>
            </a:r>
            <a:r>
              <a:rPr lang="en-US" dirty="0" err="1"/>
              <a:t>memberi</a:t>
            </a:r>
            <a:r>
              <a:rPr lang="en-US" dirty="0"/>
              <a:t> </a:t>
            </a:r>
            <a:r>
              <a:rPr lang="en-US" dirty="0" err="1"/>
              <a:t>peluang</a:t>
            </a:r>
            <a:r>
              <a:rPr lang="en-US" dirty="0"/>
              <a:t> </a:t>
            </a:r>
            <a:r>
              <a:rPr lang="en-US" dirty="0" err="1"/>
              <a:t>bisnis</a:t>
            </a:r>
            <a:r>
              <a:rPr lang="en-US" dirty="0"/>
              <a:t> </a:t>
            </a:r>
            <a:r>
              <a:rPr lang="en-US" dirty="0" err="1"/>
              <a:t>bagi</a:t>
            </a:r>
            <a:r>
              <a:rPr lang="en-US" dirty="0"/>
              <a:t> </a:t>
            </a:r>
            <a:r>
              <a:rPr lang="en-US" dirty="0" err="1"/>
              <a:t>pengelola</a:t>
            </a:r>
            <a:r>
              <a:rPr lang="en-US" dirty="0"/>
              <a:t> </a:t>
            </a:r>
            <a:r>
              <a:rPr lang="en-US" dirty="0" err="1"/>
              <a:t>ekowisata</a:t>
            </a:r>
            <a:r>
              <a:rPr lang="en-US" dirty="0"/>
              <a:t> </a:t>
            </a:r>
            <a:r>
              <a:rPr lang="en-US" dirty="0" err="1"/>
              <a:t>komersial</a:t>
            </a:r>
            <a:r>
              <a:rPr lang="en-US" dirty="0"/>
              <a:t>, </a:t>
            </a:r>
            <a:r>
              <a:rPr lang="en-US" dirty="0" err="1"/>
              <a:t>terutama</a:t>
            </a:r>
            <a:r>
              <a:rPr lang="en-US" dirty="0"/>
              <a:t> </a:t>
            </a:r>
            <a:r>
              <a:rPr lang="en-US" dirty="0" err="1"/>
              <a:t>jika</a:t>
            </a:r>
            <a:r>
              <a:rPr lang="en-US" dirty="0"/>
              <a:t> </a:t>
            </a:r>
            <a:r>
              <a:rPr lang="en-US" dirty="0" err="1"/>
              <a:t>objek</a:t>
            </a:r>
            <a:r>
              <a:rPr lang="en-US" dirty="0"/>
              <a:t> </a:t>
            </a:r>
            <a:r>
              <a:rPr lang="en-US" dirty="0" err="1"/>
              <a:t>wisatanya</a:t>
            </a:r>
            <a:r>
              <a:rPr lang="en-US" dirty="0"/>
              <a:t> </a:t>
            </a:r>
            <a:r>
              <a:rPr lang="en-US" dirty="0" err="1"/>
              <a:t>merupakan</a:t>
            </a:r>
            <a:r>
              <a:rPr lang="en-US" dirty="0"/>
              <a:t> </a:t>
            </a:r>
            <a:r>
              <a:rPr lang="en-US" dirty="0" err="1"/>
              <a:t>wilayah</a:t>
            </a:r>
            <a:r>
              <a:rPr lang="en-US" dirty="0"/>
              <a:t> yang </a:t>
            </a:r>
            <a:r>
              <a:rPr lang="en-US" dirty="0" err="1"/>
              <a:t>dilindungi</a:t>
            </a:r>
            <a:endParaRPr lang="en-US" dirty="0"/>
          </a:p>
          <a:p>
            <a:pPr algn="ctr"/>
            <a:r>
              <a:rPr lang="en-US" dirty="0" smtClean="0"/>
              <a:t>- </a:t>
            </a:r>
            <a:r>
              <a:rPr lang="en-US" dirty="0" err="1"/>
              <a:t>Banyak</a:t>
            </a:r>
            <a:r>
              <a:rPr lang="en-US" dirty="0"/>
              <a:t> </a:t>
            </a:r>
            <a:r>
              <a:rPr lang="en-US" dirty="0" err="1"/>
              <a:t>taman</a:t>
            </a:r>
            <a:r>
              <a:rPr lang="en-US" dirty="0"/>
              <a:t> </a:t>
            </a:r>
            <a:r>
              <a:rPr lang="en-US" dirty="0" err="1"/>
              <a:t>nasional</a:t>
            </a:r>
            <a:r>
              <a:rPr lang="en-US" dirty="0"/>
              <a:t>, </a:t>
            </a:r>
            <a:r>
              <a:rPr lang="en-US" dirty="0" err="1"/>
              <a:t>misalnya</a:t>
            </a:r>
            <a:r>
              <a:rPr lang="en-US" dirty="0"/>
              <a:t>, </a:t>
            </a:r>
            <a:r>
              <a:rPr lang="en-US" dirty="0" err="1"/>
              <a:t>melarang</a:t>
            </a:r>
            <a:r>
              <a:rPr lang="en-US" dirty="0"/>
              <a:t> </a:t>
            </a:r>
            <a:r>
              <a:rPr lang="en-US" dirty="0" err="1"/>
              <a:t>kegiatan</a:t>
            </a:r>
            <a:r>
              <a:rPr lang="en-US" dirty="0"/>
              <a:t> </a:t>
            </a:r>
            <a:r>
              <a:rPr lang="en-US" dirty="0" err="1"/>
              <a:t>komersil</a:t>
            </a:r>
            <a:r>
              <a:rPr lang="en-US" dirty="0"/>
              <a:t> di </a:t>
            </a:r>
            <a:r>
              <a:rPr lang="en-US" dirty="0" err="1"/>
              <a:t>batas-batas</a:t>
            </a:r>
            <a:r>
              <a:rPr lang="en-US" dirty="0"/>
              <a:t> area </a:t>
            </a:r>
            <a:r>
              <a:rPr lang="en-US" dirty="0" err="1"/>
              <a:t>taman</a:t>
            </a:r>
            <a:r>
              <a:rPr lang="en-US" dirty="0"/>
              <a:t> </a:t>
            </a:r>
            <a:r>
              <a:rPr lang="en-US" dirty="0" err="1"/>
              <a:t>nasional</a:t>
            </a:r>
            <a:endParaRPr lang="en-US" dirty="0"/>
          </a:p>
          <a:p>
            <a:pPr algn="ctr"/>
            <a:endParaRPr lang="en-US" dirty="0"/>
          </a:p>
        </p:txBody>
      </p:sp>
      <p:sp>
        <p:nvSpPr>
          <p:cNvPr id="3" name="Oval 2"/>
          <p:cNvSpPr/>
          <p:nvPr/>
        </p:nvSpPr>
        <p:spPr>
          <a:xfrm>
            <a:off x="4267200" y="3581400"/>
            <a:ext cx="3352800" cy="3276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smtClean="0"/>
              <a:t>- </a:t>
            </a:r>
            <a:r>
              <a:rPr lang="en-US" sz="1500" dirty="0" err="1"/>
              <a:t>Akhirnya</a:t>
            </a:r>
            <a:r>
              <a:rPr lang="en-US" sz="1500" dirty="0"/>
              <a:t>, </a:t>
            </a:r>
            <a:r>
              <a:rPr lang="en-US" sz="1500" dirty="0" err="1"/>
              <a:t>pengelolaan</a:t>
            </a:r>
            <a:r>
              <a:rPr lang="en-US" sz="1500" dirty="0"/>
              <a:t> </a:t>
            </a:r>
            <a:r>
              <a:rPr lang="en-US" sz="1500" dirty="0" err="1"/>
              <a:t>bisnis</a:t>
            </a:r>
            <a:r>
              <a:rPr lang="en-US" sz="1500" dirty="0"/>
              <a:t> </a:t>
            </a:r>
            <a:r>
              <a:rPr lang="en-US" sz="1500" dirty="0" err="1"/>
              <a:t>ekowisata</a:t>
            </a:r>
            <a:r>
              <a:rPr lang="en-US" sz="1500" dirty="0"/>
              <a:t> </a:t>
            </a:r>
            <a:r>
              <a:rPr lang="en-US" sz="1500" dirty="0" err="1"/>
              <a:t>adalah</a:t>
            </a:r>
            <a:r>
              <a:rPr lang="en-US" sz="1500" dirty="0"/>
              <a:t> </a:t>
            </a:r>
            <a:r>
              <a:rPr lang="en-US" sz="1500" dirty="0" err="1"/>
              <a:t>bisnis</a:t>
            </a:r>
            <a:r>
              <a:rPr lang="en-US" sz="1500" dirty="0"/>
              <a:t> yang </a:t>
            </a:r>
            <a:r>
              <a:rPr lang="en-US" sz="1500" dirty="0" err="1"/>
              <a:t>mahal</a:t>
            </a:r>
            <a:r>
              <a:rPr lang="en-US" sz="1500" dirty="0"/>
              <a:t>, </a:t>
            </a:r>
            <a:r>
              <a:rPr lang="en-US" sz="1500" dirty="0" err="1"/>
              <a:t>dan</a:t>
            </a:r>
            <a:r>
              <a:rPr lang="en-US" sz="1500" dirty="0"/>
              <a:t> </a:t>
            </a:r>
            <a:r>
              <a:rPr lang="en-US" sz="1500" dirty="0" err="1"/>
              <a:t>biaya</a:t>
            </a:r>
            <a:r>
              <a:rPr lang="en-US" sz="1500" dirty="0"/>
              <a:t> </a:t>
            </a:r>
            <a:r>
              <a:rPr lang="en-US" sz="1500" dirty="0" err="1"/>
              <a:t>ini</a:t>
            </a:r>
            <a:r>
              <a:rPr lang="en-US" sz="1500" dirty="0"/>
              <a:t> </a:t>
            </a:r>
            <a:r>
              <a:rPr lang="en-US" sz="1500" dirty="0" err="1"/>
              <a:t>akan</a:t>
            </a:r>
            <a:r>
              <a:rPr lang="en-US" sz="1500" dirty="0"/>
              <a:t> di </a:t>
            </a:r>
            <a:r>
              <a:rPr lang="en-US" sz="1500" dirty="0" err="1"/>
              <a:t>tawarkan</a:t>
            </a:r>
            <a:r>
              <a:rPr lang="en-US" sz="1500" dirty="0"/>
              <a:t> </a:t>
            </a:r>
            <a:r>
              <a:rPr lang="en-US" sz="1500" dirty="0" err="1"/>
              <a:t>ke</a:t>
            </a:r>
            <a:r>
              <a:rPr lang="en-US" sz="1500" dirty="0"/>
              <a:t> </a:t>
            </a:r>
            <a:r>
              <a:rPr lang="en-US" sz="1500" dirty="0" err="1"/>
              <a:t>konsumen</a:t>
            </a:r>
            <a:r>
              <a:rPr lang="en-US" sz="1500" dirty="0"/>
              <a:t> </a:t>
            </a:r>
            <a:r>
              <a:rPr lang="en-US" sz="1500" dirty="0" err="1"/>
              <a:t>dengan</a:t>
            </a:r>
            <a:r>
              <a:rPr lang="en-US" sz="1500" dirty="0"/>
              <a:t> </a:t>
            </a:r>
            <a:r>
              <a:rPr lang="en-US" sz="1500" dirty="0" err="1"/>
              <a:t>harga</a:t>
            </a:r>
            <a:r>
              <a:rPr lang="en-US" sz="1500" dirty="0"/>
              <a:t> yang </a:t>
            </a:r>
            <a:r>
              <a:rPr lang="en-US" sz="1500" dirty="0" err="1"/>
              <a:t>lebih</a:t>
            </a:r>
            <a:r>
              <a:rPr lang="en-US" sz="1500" dirty="0"/>
              <a:t> </a:t>
            </a:r>
            <a:r>
              <a:rPr lang="en-US" sz="1500" dirty="0" err="1"/>
              <a:t>mahal</a:t>
            </a:r>
            <a:r>
              <a:rPr lang="en-US" sz="1500" dirty="0"/>
              <a:t> pula</a:t>
            </a:r>
          </a:p>
          <a:p>
            <a:pPr algn="ctr"/>
            <a:r>
              <a:rPr lang="en-US" sz="1500" dirty="0" smtClean="0"/>
              <a:t>- </a:t>
            </a:r>
            <a:r>
              <a:rPr lang="en-US" sz="1500" dirty="0" err="1"/>
              <a:t>Bisnis</a:t>
            </a:r>
            <a:r>
              <a:rPr lang="en-US" sz="1500" dirty="0"/>
              <a:t> </a:t>
            </a:r>
            <a:r>
              <a:rPr lang="en-US" sz="1500" dirty="0" err="1"/>
              <a:t>ekowisata</a:t>
            </a:r>
            <a:r>
              <a:rPr lang="en-US" sz="1500" dirty="0"/>
              <a:t> </a:t>
            </a:r>
            <a:r>
              <a:rPr lang="en-US" sz="1500" dirty="0" err="1"/>
              <a:t>jarang</a:t>
            </a:r>
            <a:r>
              <a:rPr lang="en-US" sz="1500" dirty="0"/>
              <a:t> </a:t>
            </a:r>
            <a:r>
              <a:rPr lang="en-US" sz="1500" dirty="0" err="1"/>
              <a:t>diminati</a:t>
            </a:r>
            <a:r>
              <a:rPr lang="en-US" sz="1500" dirty="0"/>
              <a:t> mass-tourism, </a:t>
            </a:r>
            <a:r>
              <a:rPr lang="en-US" sz="1500" dirty="0" err="1"/>
              <a:t>dan</a:t>
            </a:r>
            <a:r>
              <a:rPr lang="en-US" sz="1500" dirty="0"/>
              <a:t> </a:t>
            </a:r>
            <a:r>
              <a:rPr lang="en-US" sz="1500" dirty="0" err="1"/>
              <a:t>dengan</a:t>
            </a:r>
            <a:r>
              <a:rPr lang="en-US" sz="1500" dirty="0"/>
              <a:t> </a:t>
            </a:r>
            <a:r>
              <a:rPr lang="en-US" sz="1500" dirty="0" err="1"/>
              <a:t>demikian</a:t>
            </a:r>
            <a:r>
              <a:rPr lang="en-US" sz="1500" dirty="0"/>
              <a:t> </a:t>
            </a:r>
            <a:r>
              <a:rPr lang="en-US" sz="1500" dirty="0" err="1"/>
              <a:t>biaya</a:t>
            </a:r>
            <a:r>
              <a:rPr lang="en-US" sz="1500" dirty="0"/>
              <a:t> fix yang </a:t>
            </a:r>
            <a:r>
              <a:rPr lang="en-US" sz="1500" dirty="0" err="1"/>
              <a:t>harus</a:t>
            </a:r>
            <a:r>
              <a:rPr lang="en-US" sz="1500" dirty="0"/>
              <a:t> </a:t>
            </a:r>
            <a:r>
              <a:rPr lang="en-US" sz="1500" dirty="0" err="1"/>
              <a:t>dikeluarkan</a:t>
            </a:r>
            <a:r>
              <a:rPr lang="en-US" sz="1500" dirty="0"/>
              <a:t> relative </a:t>
            </a:r>
            <a:r>
              <a:rPr lang="en-US" sz="1500" dirty="0" err="1"/>
              <a:t>tinggi</a:t>
            </a:r>
            <a:r>
              <a:rPr lang="en-US" sz="1500" dirty="0"/>
              <a:t> </a:t>
            </a:r>
            <a:r>
              <a:rPr lang="en-US" sz="1500" dirty="0" err="1"/>
              <a:t>untuk</a:t>
            </a:r>
            <a:r>
              <a:rPr lang="en-US" sz="1500" dirty="0"/>
              <a:t> </a:t>
            </a:r>
            <a:r>
              <a:rPr lang="en-US" sz="1500" dirty="0" err="1"/>
              <a:t>setiap</a:t>
            </a:r>
            <a:r>
              <a:rPr lang="en-US" sz="1500" dirty="0"/>
              <a:t> </a:t>
            </a:r>
            <a:r>
              <a:rPr lang="en-US" sz="1500" dirty="0" err="1"/>
              <a:t>klien</a:t>
            </a:r>
            <a:r>
              <a:rPr lang="en-US" sz="1500" dirty="0"/>
              <a:t>.</a:t>
            </a:r>
          </a:p>
          <a:p>
            <a:pPr algn="ctr"/>
            <a:endParaRPr lang="en-US" dirty="0"/>
          </a:p>
        </p:txBody>
      </p:sp>
    </p:spTree>
    <p:extLst>
      <p:ext uri="{BB962C8B-B14F-4D97-AF65-F5344CB8AC3E}">
        <p14:creationId xmlns:p14="http://schemas.microsoft.com/office/powerpoint/2010/main" val="1867708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6553200" cy="868362"/>
          </a:xfrm>
        </p:spPr>
        <p:style>
          <a:lnRef idx="2">
            <a:schemeClr val="dk1"/>
          </a:lnRef>
          <a:fillRef idx="1">
            <a:schemeClr val="lt1"/>
          </a:fillRef>
          <a:effectRef idx="0">
            <a:schemeClr val="dk1"/>
          </a:effectRef>
          <a:fontRef idx="minor">
            <a:schemeClr val="dk1"/>
          </a:fontRef>
        </p:style>
        <p:txBody>
          <a:bodyPr>
            <a:normAutofit fontScale="90000"/>
          </a:bodyPr>
          <a:lstStyle/>
          <a:p>
            <a:r>
              <a:rPr lang="en-US" b="1" dirty="0" smtClean="0"/>
              <a:t/>
            </a:r>
            <a:br>
              <a:rPr lang="en-US" b="1" dirty="0" smtClean="0"/>
            </a:br>
            <a:r>
              <a:rPr lang="id-ID" b="1" dirty="0" smtClean="0"/>
              <a:t>Konseptualisasi 'produk'</a:t>
            </a:r>
            <a:r>
              <a:rPr lang="en-US" dirty="0" smtClean="0"/>
              <a:t/>
            </a:r>
            <a:br>
              <a:rPr lang="en-US" dirty="0" smtClean="0"/>
            </a:br>
            <a:endParaRPr lang="en-US" dirty="0"/>
          </a:p>
        </p:txBody>
      </p:sp>
      <p:sp>
        <p:nvSpPr>
          <p:cNvPr id="3" name="Content Placeholder 2"/>
          <p:cNvSpPr>
            <a:spLocks noGrp="1"/>
          </p:cNvSpPr>
          <p:nvPr>
            <p:ph idx="1"/>
          </p:nvPr>
        </p:nvSpPr>
        <p:spPr>
          <a:xfrm>
            <a:off x="2362200" y="1600200"/>
            <a:ext cx="6324600" cy="4525963"/>
          </a:xfrm>
        </p:spPr>
        <p:style>
          <a:lnRef idx="1">
            <a:schemeClr val="dk1"/>
          </a:lnRef>
          <a:fillRef idx="3">
            <a:schemeClr val="dk1"/>
          </a:fillRef>
          <a:effectRef idx="2">
            <a:schemeClr val="dk1"/>
          </a:effectRef>
          <a:fontRef idx="minor">
            <a:schemeClr val="lt1"/>
          </a:fontRef>
        </p:style>
        <p:txBody>
          <a:bodyPr>
            <a:noAutofit/>
          </a:bodyPr>
          <a:lstStyle/>
          <a:p>
            <a:pPr algn="just"/>
            <a:r>
              <a:rPr lang="id-ID" sz="2000" dirty="0" smtClean="0">
                <a:latin typeface="Arial" pitchFamily="34" charset="0"/>
                <a:cs typeface="Arial" pitchFamily="34" charset="0"/>
              </a:rPr>
              <a:t>Produk ada pada tiga tingkatan: inti, nyata dan </a:t>
            </a:r>
            <a:r>
              <a:rPr lang="en-US" sz="2000" dirty="0" err="1" smtClean="0">
                <a:latin typeface="Arial" pitchFamily="34" charset="0"/>
                <a:cs typeface="Arial" pitchFamily="34" charset="0"/>
              </a:rPr>
              <a:t>besar</a:t>
            </a:r>
            <a:r>
              <a:rPr lang="id-ID" sz="2000" dirty="0" smtClean="0">
                <a:latin typeface="Arial" pitchFamily="34" charset="0"/>
                <a:cs typeface="Arial" pitchFamily="34" charset="0"/>
              </a:rPr>
              <a:t> (Kotler dan turner, 1989). Produk inti merupakan tingkat yang paling mendasar dari setiap produk dan menjawab pertanyaan tentang apa yang perlu, keinginan atau hasrat sedang merasa puas dengan membeli produk. </a:t>
            </a:r>
            <a:endParaRPr lang="en-US" sz="2000" dirty="0" smtClean="0">
              <a:latin typeface="Arial" pitchFamily="34" charset="0"/>
              <a:cs typeface="Arial" pitchFamily="34" charset="0"/>
            </a:endParaRPr>
          </a:p>
          <a:p>
            <a:pPr algn="just"/>
            <a:endParaRPr lang="en-US" sz="2000" dirty="0" smtClean="0">
              <a:latin typeface="Arial" pitchFamily="34" charset="0"/>
              <a:cs typeface="Arial" pitchFamily="34" charset="0"/>
            </a:endParaRPr>
          </a:p>
          <a:p>
            <a:pPr algn="just"/>
            <a:r>
              <a:rPr lang="id-ID" sz="2000" dirty="0" smtClean="0">
                <a:latin typeface="Arial" pitchFamily="34" charset="0"/>
                <a:cs typeface="Arial" pitchFamily="34" charset="0"/>
              </a:rPr>
              <a:t>Dalam industri ekowisata, fitur ini biasanya seperti akomodasi, transportasi, makanan, pemandu, dan sejenisnya. Ada tantangan dalam mengembangkan komponen nyata dari produk ketika sesuatu yang baik dijual atau pengalaman nyata di alam, karena konsumen tidak bisa memeriksa produk dan menilai nilainya (Bharadwaj et al., 1993). </a:t>
            </a:r>
            <a:endParaRPr lang="en-US" sz="2000" dirty="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74638"/>
            <a:ext cx="6629400" cy="1143000"/>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n-US" dirty="0" err="1" smtClean="0"/>
              <a:t>Kualitas</a:t>
            </a:r>
            <a:r>
              <a:rPr lang="en-US" dirty="0" smtClean="0"/>
              <a:t> </a:t>
            </a:r>
            <a:r>
              <a:rPr lang="en-US" dirty="0" err="1" smtClean="0"/>
              <a:t>Suatu</a:t>
            </a:r>
            <a:r>
              <a:rPr lang="en-US" dirty="0" smtClean="0"/>
              <a:t> </a:t>
            </a:r>
            <a:r>
              <a:rPr lang="en-US" dirty="0" err="1" smtClean="0"/>
              <a:t>Produk</a:t>
            </a:r>
            <a:r>
              <a:rPr lang="en-US" dirty="0" smtClean="0"/>
              <a:t> </a:t>
            </a:r>
            <a:r>
              <a:rPr lang="en-US" dirty="0" err="1" smtClean="0"/>
              <a:t>Wisata</a:t>
            </a:r>
            <a:endParaRPr lang="en-US" dirty="0"/>
          </a:p>
        </p:txBody>
      </p:sp>
      <p:sp>
        <p:nvSpPr>
          <p:cNvPr id="3" name="Content Placeholder 2"/>
          <p:cNvSpPr>
            <a:spLocks noGrp="1"/>
          </p:cNvSpPr>
          <p:nvPr>
            <p:ph idx="1"/>
          </p:nvPr>
        </p:nvSpPr>
        <p:spPr>
          <a:xfrm>
            <a:off x="2667000" y="1905000"/>
            <a:ext cx="6019800" cy="4525963"/>
          </a:xfrm>
        </p:spPr>
        <p:style>
          <a:lnRef idx="1">
            <a:schemeClr val="accent2"/>
          </a:lnRef>
          <a:fillRef idx="2">
            <a:schemeClr val="accent2"/>
          </a:fillRef>
          <a:effectRef idx="1">
            <a:schemeClr val="accent2"/>
          </a:effectRef>
          <a:fontRef idx="minor">
            <a:schemeClr val="dk1"/>
          </a:fontRef>
        </p:style>
        <p:txBody>
          <a:bodyPr>
            <a:normAutofit/>
          </a:bodyPr>
          <a:lstStyle/>
          <a:p>
            <a:r>
              <a:rPr lang="en-US" sz="2800" dirty="0" err="1"/>
              <a:t>M</a:t>
            </a:r>
            <a:r>
              <a:rPr lang="en-US" sz="2800" dirty="0" err="1" smtClean="0"/>
              <a:t>enawarkan</a:t>
            </a:r>
            <a:r>
              <a:rPr lang="en-US" sz="2800" dirty="0" smtClean="0"/>
              <a:t> </a:t>
            </a:r>
            <a:r>
              <a:rPr lang="en-US" sz="2800" dirty="0" err="1" smtClean="0"/>
              <a:t>pengalaman</a:t>
            </a:r>
            <a:r>
              <a:rPr lang="en-US" sz="2800" dirty="0" smtClean="0"/>
              <a:t> yang </a:t>
            </a:r>
            <a:r>
              <a:rPr lang="en-US" sz="2800" dirty="0" err="1" smtClean="0"/>
              <a:t>menarik</a:t>
            </a:r>
            <a:endParaRPr lang="en-US" sz="2800" dirty="0" smtClean="0"/>
          </a:p>
          <a:p>
            <a:r>
              <a:rPr lang="en-US" sz="2800" dirty="0" err="1" smtClean="0"/>
              <a:t>Terdapat</a:t>
            </a:r>
            <a:r>
              <a:rPr lang="en-US" sz="2800" dirty="0" smtClean="0"/>
              <a:t> </a:t>
            </a:r>
            <a:r>
              <a:rPr lang="en-US" sz="2800" dirty="0" err="1" smtClean="0"/>
              <a:t>produk</a:t>
            </a:r>
            <a:r>
              <a:rPr lang="en-US" sz="2800" dirty="0" smtClean="0"/>
              <a:t> </a:t>
            </a:r>
            <a:r>
              <a:rPr lang="en-US" sz="2800" dirty="0" err="1" smtClean="0"/>
              <a:t>intagible</a:t>
            </a:r>
            <a:r>
              <a:rPr lang="en-US" sz="2800" dirty="0" smtClean="0"/>
              <a:t> </a:t>
            </a:r>
            <a:r>
              <a:rPr lang="en-US" sz="2800" dirty="0" err="1" smtClean="0"/>
              <a:t>dan</a:t>
            </a:r>
            <a:r>
              <a:rPr lang="en-US" sz="2800" dirty="0" smtClean="0"/>
              <a:t> tangible</a:t>
            </a:r>
          </a:p>
          <a:p>
            <a:r>
              <a:rPr lang="en-US" sz="2800" dirty="0" err="1" smtClean="0"/>
              <a:t>Meliputi</a:t>
            </a:r>
            <a:r>
              <a:rPr lang="en-US" sz="2800" dirty="0" smtClean="0"/>
              <a:t> </a:t>
            </a:r>
            <a:r>
              <a:rPr lang="en-US" sz="2800" dirty="0" err="1"/>
              <a:t>tanggal</a:t>
            </a:r>
            <a:r>
              <a:rPr lang="en-US" sz="2800" dirty="0"/>
              <a:t> </a:t>
            </a:r>
            <a:r>
              <a:rPr lang="en-US" sz="2800" dirty="0" err="1"/>
              <a:t>keberangkatan</a:t>
            </a:r>
            <a:r>
              <a:rPr lang="en-US" sz="2800" dirty="0"/>
              <a:t>, </a:t>
            </a:r>
            <a:r>
              <a:rPr lang="en-US" sz="2800" dirty="0" err="1"/>
              <a:t>meneliti</a:t>
            </a:r>
            <a:r>
              <a:rPr lang="en-US" sz="2800" dirty="0"/>
              <a:t> </a:t>
            </a:r>
            <a:r>
              <a:rPr lang="en-US" sz="2800" dirty="0" err="1"/>
              <a:t>rute</a:t>
            </a:r>
            <a:r>
              <a:rPr lang="en-US" sz="2800" dirty="0"/>
              <a:t> </a:t>
            </a:r>
            <a:r>
              <a:rPr lang="en-US" sz="2800" dirty="0" err="1"/>
              <a:t>perjalanan</a:t>
            </a:r>
            <a:r>
              <a:rPr lang="en-US" sz="2800" dirty="0"/>
              <a:t>, </a:t>
            </a:r>
            <a:r>
              <a:rPr lang="en-US" sz="2800" dirty="0" err="1"/>
              <a:t>pemesanan</a:t>
            </a:r>
            <a:r>
              <a:rPr lang="en-US" sz="2800" dirty="0"/>
              <a:t> </a:t>
            </a:r>
            <a:r>
              <a:rPr lang="en-US" sz="2800" dirty="0" err="1"/>
              <a:t>semua</a:t>
            </a:r>
            <a:r>
              <a:rPr lang="en-US" sz="2800" dirty="0"/>
              <a:t> </a:t>
            </a:r>
            <a:r>
              <a:rPr lang="en-US" sz="2800" dirty="0" err="1"/>
              <a:t>akomodasi</a:t>
            </a:r>
            <a:r>
              <a:rPr lang="en-US" sz="2800" dirty="0"/>
              <a:t>, </a:t>
            </a:r>
            <a:r>
              <a:rPr lang="en-US" sz="2800" dirty="0" err="1"/>
              <a:t>makanan</a:t>
            </a:r>
            <a:r>
              <a:rPr lang="en-US" sz="2800" dirty="0"/>
              <a:t>, </a:t>
            </a:r>
            <a:r>
              <a:rPr lang="en-US" sz="2800" dirty="0" err="1"/>
              <a:t>dan</a:t>
            </a:r>
            <a:r>
              <a:rPr lang="en-US" sz="2800" dirty="0"/>
              <a:t> </a:t>
            </a:r>
            <a:r>
              <a:rPr lang="en-US" sz="2800" dirty="0" err="1" smtClean="0"/>
              <a:t>jasa</a:t>
            </a:r>
            <a:r>
              <a:rPr lang="en-US" sz="2800" dirty="0" smtClean="0"/>
              <a:t> yang </a:t>
            </a:r>
            <a:r>
              <a:rPr lang="en-US" sz="2800" dirty="0" err="1" smtClean="0"/>
              <a:t>tepat</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74638"/>
            <a:ext cx="6248400" cy="11430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US" dirty="0" err="1"/>
              <a:t>Pertimbangan</a:t>
            </a:r>
            <a:r>
              <a:rPr lang="en-US" dirty="0"/>
              <a:t> </a:t>
            </a:r>
            <a:r>
              <a:rPr lang="en-US" dirty="0" err="1"/>
              <a:t>Bisnis</a:t>
            </a:r>
            <a:r>
              <a:rPr lang="en-US" dirty="0"/>
              <a:t> Yang Paling </a:t>
            </a:r>
            <a:r>
              <a:rPr lang="en-US" dirty="0" err="1"/>
              <a:t>Penting</a:t>
            </a:r>
            <a:endParaRPr lang="en-US" dirty="0"/>
          </a:p>
        </p:txBody>
      </p:sp>
      <p:sp>
        <p:nvSpPr>
          <p:cNvPr id="3" name="Content Placeholder 2"/>
          <p:cNvSpPr>
            <a:spLocks noGrp="1"/>
          </p:cNvSpPr>
          <p:nvPr>
            <p:ph idx="1"/>
          </p:nvPr>
        </p:nvSpPr>
        <p:spPr>
          <a:xfrm>
            <a:off x="2895600" y="1905000"/>
            <a:ext cx="5791200" cy="4525963"/>
          </a:xfrm>
        </p:spPr>
        <p:style>
          <a:lnRef idx="3">
            <a:schemeClr val="lt1"/>
          </a:lnRef>
          <a:fillRef idx="1">
            <a:schemeClr val="accent6"/>
          </a:fillRef>
          <a:effectRef idx="1">
            <a:schemeClr val="accent6"/>
          </a:effectRef>
          <a:fontRef idx="minor">
            <a:schemeClr val="lt1"/>
          </a:fontRef>
        </p:style>
        <p:txBody>
          <a:bodyPr/>
          <a:lstStyle/>
          <a:p>
            <a:r>
              <a:rPr lang="en-US" dirty="0" err="1" smtClean="0"/>
              <a:t>Menyesuaikan</a:t>
            </a:r>
            <a:r>
              <a:rPr lang="en-US" dirty="0" smtClean="0"/>
              <a:t> </a:t>
            </a:r>
            <a:r>
              <a:rPr lang="en-US" dirty="0" err="1"/>
              <a:t>kebutuhan</a:t>
            </a:r>
            <a:r>
              <a:rPr lang="en-US" dirty="0"/>
              <a:t> </a:t>
            </a:r>
            <a:r>
              <a:rPr lang="en-US" dirty="0" err="1"/>
              <a:t>konsumen</a:t>
            </a:r>
            <a:r>
              <a:rPr lang="en-US" dirty="0"/>
              <a:t> </a:t>
            </a:r>
            <a:r>
              <a:rPr lang="en-US" dirty="0" err="1"/>
              <a:t>dengan</a:t>
            </a:r>
            <a:r>
              <a:rPr lang="en-US" dirty="0"/>
              <a:t> </a:t>
            </a:r>
            <a:r>
              <a:rPr lang="en-US" dirty="0" err="1"/>
              <a:t>produk</a:t>
            </a:r>
            <a:r>
              <a:rPr lang="en-US" dirty="0"/>
              <a:t> yang </a:t>
            </a:r>
            <a:r>
              <a:rPr lang="en-US" dirty="0" err="1"/>
              <a:t>ditawarkan</a:t>
            </a:r>
            <a:r>
              <a:rPr lang="en-US" dirty="0"/>
              <a:t> </a:t>
            </a:r>
            <a:endParaRPr lang="en-US" dirty="0" smtClean="0"/>
          </a:p>
          <a:p>
            <a:r>
              <a:rPr lang="en-US" dirty="0" err="1" smtClean="0"/>
              <a:t>Memberikan</a:t>
            </a:r>
            <a:r>
              <a:rPr lang="en-US" dirty="0" smtClean="0"/>
              <a:t> </a:t>
            </a:r>
            <a:r>
              <a:rPr lang="en-US" dirty="0" err="1"/>
              <a:t>layanan</a:t>
            </a:r>
            <a:r>
              <a:rPr lang="en-US" dirty="0"/>
              <a:t> yang </a:t>
            </a:r>
            <a:r>
              <a:rPr lang="en-US" dirty="0" err="1"/>
              <a:t>diinginkan</a:t>
            </a:r>
            <a:r>
              <a:rPr lang="en-US" dirty="0"/>
              <a:t> </a:t>
            </a:r>
            <a:r>
              <a:rPr lang="en-US" dirty="0" err="1"/>
              <a:t>oleh</a:t>
            </a:r>
            <a:r>
              <a:rPr lang="en-US" dirty="0"/>
              <a:t> </a:t>
            </a:r>
            <a:r>
              <a:rPr lang="en-US" dirty="0" err="1" smtClean="0"/>
              <a:t>wisatawan</a:t>
            </a:r>
            <a:endParaRPr lang="en-US" dirty="0" smtClean="0"/>
          </a:p>
          <a:p>
            <a:r>
              <a:rPr lang="en-US" dirty="0"/>
              <a:t>Usaha </a:t>
            </a:r>
            <a:r>
              <a:rPr lang="en-US" dirty="0" err="1"/>
              <a:t>besar</a:t>
            </a:r>
            <a:r>
              <a:rPr lang="en-US" dirty="0"/>
              <a:t> </a:t>
            </a:r>
            <a:r>
              <a:rPr lang="en-US" dirty="0" err="1"/>
              <a:t>dimulai</a:t>
            </a:r>
            <a:r>
              <a:rPr lang="en-US" dirty="0"/>
              <a:t> </a:t>
            </a:r>
            <a:r>
              <a:rPr lang="en-US" dirty="0" err="1"/>
              <a:t>dengan</a:t>
            </a:r>
            <a:r>
              <a:rPr lang="en-US" dirty="0"/>
              <a:t> </a:t>
            </a:r>
            <a:r>
              <a:rPr lang="en-US" dirty="0" err="1"/>
              <a:t>ide-ide</a:t>
            </a:r>
            <a:r>
              <a:rPr lang="en-US" dirty="0"/>
              <a:t> </a:t>
            </a:r>
            <a:r>
              <a:rPr lang="en-US" dirty="0" err="1"/>
              <a:t>besar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style>
          <a:lnRef idx="1">
            <a:schemeClr val="accent4"/>
          </a:lnRef>
          <a:fillRef idx="3">
            <a:schemeClr val="accent4"/>
          </a:fillRef>
          <a:effectRef idx="2">
            <a:schemeClr val="accent4"/>
          </a:effectRef>
          <a:fontRef idx="minor">
            <a:schemeClr val="lt1"/>
          </a:fontRef>
        </p:style>
        <p:txBody>
          <a:bodyPr>
            <a:normAutofit fontScale="90000"/>
          </a:bodyPr>
          <a:lstStyle/>
          <a:p>
            <a:r>
              <a:rPr lang="en-US" dirty="0" err="1" smtClean="0"/>
              <a:t>Prinsip</a:t>
            </a:r>
            <a:r>
              <a:rPr lang="en-US" dirty="0" smtClean="0"/>
              <a:t> </a:t>
            </a:r>
            <a:r>
              <a:rPr lang="en-US" dirty="0" err="1"/>
              <a:t>D</a:t>
            </a:r>
            <a:r>
              <a:rPr lang="en-US" dirty="0" err="1" smtClean="0"/>
              <a:t>asar</a:t>
            </a:r>
            <a:r>
              <a:rPr lang="en-US" dirty="0" smtClean="0"/>
              <a:t> </a:t>
            </a:r>
            <a:r>
              <a:rPr lang="en-US" dirty="0" err="1"/>
              <a:t>P</a:t>
            </a:r>
            <a:r>
              <a:rPr lang="en-US" dirty="0" err="1" smtClean="0"/>
              <a:t>asar</a:t>
            </a:r>
            <a:r>
              <a:rPr lang="en-US" dirty="0" smtClean="0"/>
              <a:t> - </a:t>
            </a:r>
            <a:r>
              <a:rPr lang="en-US" dirty="0" err="1"/>
              <a:t>P</a:t>
            </a:r>
            <a:r>
              <a:rPr lang="en-US" dirty="0" err="1" smtClean="0"/>
              <a:t>roduk</a:t>
            </a:r>
            <a:endParaRPr lang="en-US" dirty="0"/>
          </a:p>
        </p:txBody>
      </p:sp>
      <p:sp>
        <p:nvSpPr>
          <p:cNvPr id="3" name="Content Placeholder 2"/>
          <p:cNvSpPr>
            <a:spLocks noGrp="1"/>
          </p:cNvSpPr>
          <p:nvPr>
            <p:ph idx="1"/>
          </p:nvPr>
        </p:nvSpPr>
        <p:spPr>
          <a:xfrm>
            <a:off x="3048000" y="1905000"/>
            <a:ext cx="5562600" cy="4525963"/>
          </a:xfrm>
        </p:spPr>
        <p:style>
          <a:lnRef idx="2">
            <a:schemeClr val="accent4"/>
          </a:lnRef>
          <a:fillRef idx="1">
            <a:schemeClr val="lt1"/>
          </a:fillRef>
          <a:effectRef idx="0">
            <a:schemeClr val="accent4"/>
          </a:effectRef>
          <a:fontRef idx="minor">
            <a:schemeClr val="dk1"/>
          </a:fontRef>
        </p:style>
        <p:txBody>
          <a:bodyPr>
            <a:normAutofit fontScale="85000" lnSpcReduction="10000"/>
          </a:bodyPr>
          <a:lstStyle/>
          <a:p>
            <a:r>
              <a:rPr lang="en-US" dirty="0" err="1" smtClean="0"/>
              <a:t>Produk</a:t>
            </a:r>
            <a:r>
              <a:rPr lang="en-US" dirty="0" smtClean="0"/>
              <a:t> </a:t>
            </a:r>
            <a:r>
              <a:rPr lang="en-US" dirty="0"/>
              <a:t>yang </a:t>
            </a:r>
            <a:r>
              <a:rPr lang="en-US" dirty="0" err="1"/>
              <a:t>memenuhi</a:t>
            </a:r>
            <a:r>
              <a:rPr lang="en-US" dirty="0"/>
              <a:t> </a:t>
            </a:r>
            <a:r>
              <a:rPr lang="en-US" dirty="0" err="1"/>
              <a:t>kebutuhan</a:t>
            </a:r>
            <a:r>
              <a:rPr lang="en-US" dirty="0"/>
              <a:t> , </a:t>
            </a:r>
            <a:r>
              <a:rPr lang="en-US" dirty="0" err="1"/>
              <a:t>keinginan</a:t>
            </a:r>
            <a:r>
              <a:rPr lang="en-US" dirty="0"/>
              <a:t> </a:t>
            </a:r>
            <a:r>
              <a:rPr lang="en-US" dirty="0" err="1"/>
              <a:t>dan</a:t>
            </a:r>
            <a:r>
              <a:rPr lang="en-US" dirty="0"/>
              <a:t> </a:t>
            </a:r>
            <a:r>
              <a:rPr lang="en-US" dirty="0" err="1"/>
              <a:t>keinginan</a:t>
            </a:r>
            <a:r>
              <a:rPr lang="en-US" dirty="0"/>
              <a:t> </a:t>
            </a:r>
            <a:r>
              <a:rPr lang="en-US" dirty="0" err="1"/>
              <a:t>dari</a:t>
            </a:r>
            <a:r>
              <a:rPr lang="en-US" dirty="0"/>
              <a:t> </a:t>
            </a:r>
            <a:r>
              <a:rPr lang="en-US" dirty="0" err="1" smtClean="0"/>
              <a:t>konsumen</a:t>
            </a:r>
            <a:r>
              <a:rPr lang="en-US" dirty="0" smtClean="0"/>
              <a:t> .</a:t>
            </a:r>
          </a:p>
          <a:p>
            <a:r>
              <a:rPr lang="en-US" dirty="0" err="1" smtClean="0"/>
              <a:t>Memahami</a:t>
            </a:r>
            <a:r>
              <a:rPr lang="en-US" dirty="0" smtClean="0"/>
              <a:t> </a:t>
            </a:r>
            <a:r>
              <a:rPr lang="en-US" dirty="0" err="1" smtClean="0"/>
              <a:t>tujuan</a:t>
            </a:r>
            <a:r>
              <a:rPr lang="en-US" dirty="0" smtClean="0"/>
              <a:t> </a:t>
            </a:r>
            <a:r>
              <a:rPr lang="en-US" dirty="0" err="1" smtClean="0"/>
              <a:t>dan</a:t>
            </a:r>
            <a:r>
              <a:rPr lang="en-US" dirty="0" smtClean="0"/>
              <a:t> </a:t>
            </a:r>
            <a:r>
              <a:rPr lang="en-US" dirty="0" err="1" smtClean="0"/>
              <a:t>motivasi</a:t>
            </a:r>
            <a:r>
              <a:rPr lang="en-US" dirty="0" smtClean="0"/>
              <a:t> </a:t>
            </a:r>
            <a:r>
              <a:rPr lang="en-US" dirty="0" err="1" smtClean="0"/>
              <a:t>dari</a:t>
            </a:r>
            <a:r>
              <a:rPr lang="en-US" dirty="0" smtClean="0"/>
              <a:t> </a:t>
            </a:r>
            <a:r>
              <a:rPr lang="en-US" dirty="0" err="1" smtClean="0"/>
              <a:t>konsumen</a:t>
            </a:r>
            <a:r>
              <a:rPr lang="en-US" dirty="0" smtClean="0"/>
              <a:t>.</a:t>
            </a:r>
          </a:p>
          <a:p>
            <a:r>
              <a:rPr lang="en-US" dirty="0" err="1" smtClean="0"/>
              <a:t>Menargetkan</a:t>
            </a:r>
            <a:r>
              <a:rPr lang="en-US" dirty="0" smtClean="0"/>
              <a:t> </a:t>
            </a:r>
            <a:r>
              <a:rPr lang="en-US" dirty="0" err="1" smtClean="0"/>
              <a:t>produk</a:t>
            </a:r>
            <a:r>
              <a:rPr lang="en-US" dirty="0" smtClean="0"/>
              <a:t> </a:t>
            </a:r>
            <a:r>
              <a:rPr lang="en-US" dirty="0" err="1"/>
              <a:t>di</a:t>
            </a:r>
            <a:r>
              <a:rPr lang="en-US" dirty="0"/>
              <a:t> </a:t>
            </a:r>
            <a:r>
              <a:rPr lang="en-US" dirty="0" err="1"/>
              <a:t>segmen</a:t>
            </a:r>
            <a:r>
              <a:rPr lang="en-US" dirty="0"/>
              <a:t> </a:t>
            </a:r>
            <a:r>
              <a:rPr lang="en-US" dirty="0" err="1"/>
              <a:t>pasar</a:t>
            </a:r>
            <a:r>
              <a:rPr lang="en-US" dirty="0"/>
              <a:t> yang </a:t>
            </a:r>
            <a:r>
              <a:rPr lang="en-US" dirty="0" err="1"/>
              <a:t>cukup</a:t>
            </a:r>
            <a:r>
              <a:rPr lang="en-US" dirty="0"/>
              <a:t> </a:t>
            </a:r>
            <a:r>
              <a:rPr lang="en-US" dirty="0" err="1" smtClean="0"/>
              <a:t>besar</a:t>
            </a:r>
            <a:r>
              <a:rPr lang="en-US" dirty="0" smtClean="0"/>
              <a:t> agar </a:t>
            </a:r>
            <a:r>
              <a:rPr lang="en-US" dirty="0" err="1"/>
              <a:t>menguntungkan</a:t>
            </a:r>
            <a:r>
              <a:rPr lang="en-US" dirty="0"/>
              <a:t> </a:t>
            </a:r>
            <a:endParaRPr lang="en-US" dirty="0" smtClean="0"/>
          </a:p>
          <a:p>
            <a:r>
              <a:rPr lang="en-US" dirty="0" err="1"/>
              <a:t>Produk</a:t>
            </a:r>
            <a:r>
              <a:rPr lang="en-US" dirty="0"/>
              <a:t> </a:t>
            </a:r>
            <a:r>
              <a:rPr lang="en-US" dirty="0" err="1"/>
              <a:t>harus</a:t>
            </a:r>
            <a:r>
              <a:rPr lang="en-US" dirty="0"/>
              <a:t> </a:t>
            </a:r>
            <a:r>
              <a:rPr lang="en-US" dirty="0" err="1"/>
              <a:t>dilihat</a:t>
            </a:r>
            <a:r>
              <a:rPr lang="en-US" dirty="0"/>
              <a:t> </a:t>
            </a:r>
            <a:r>
              <a:rPr lang="en-US" dirty="0" err="1"/>
              <a:t>sebagai</a:t>
            </a:r>
            <a:r>
              <a:rPr lang="en-US" dirty="0"/>
              <a:t> </a:t>
            </a:r>
            <a:r>
              <a:rPr lang="en-US" dirty="0" err="1"/>
              <a:t>produk</a:t>
            </a:r>
            <a:r>
              <a:rPr lang="en-US" dirty="0"/>
              <a:t> yang </a:t>
            </a:r>
            <a:r>
              <a:rPr lang="en-US" dirty="0" err="1"/>
              <a:t>disukai</a:t>
            </a:r>
            <a:r>
              <a:rPr lang="en-US" dirty="0"/>
              <a:t> </a:t>
            </a:r>
            <a:r>
              <a:rPr lang="en-US" dirty="0" err="1"/>
              <a:t>oleh</a:t>
            </a:r>
            <a:r>
              <a:rPr lang="en-US" dirty="0"/>
              <a:t> target </a:t>
            </a:r>
            <a:r>
              <a:rPr lang="en-US" dirty="0" err="1"/>
              <a:t>pasar</a:t>
            </a:r>
            <a:r>
              <a:rPr lang="en-US" dirty="0"/>
              <a:t> .</a:t>
            </a:r>
            <a:br>
              <a:rPr lang="en-US" dirty="0"/>
            </a:br>
            <a:endParaRPr lang="en-US" dirty="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74638"/>
            <a:ext cx="6629400" cy="1143000"/>
          </a:xfrm>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en-US" b="1" dirty="0" smtClean="0"/>
              <a:t/>
            </a:r>
            <a:br>
              <a:rPr lang="en-US" b="1" dirty="0" smtClean="0"/>
            </a:br>
            <a:r>
              <a:rPr lang="id-ID" b="1" dirty="0" smtClean="0"/>
              <a:t>Berpikir secara strategis</a:t>
            </a:r>
            <a:r>
              <a:rPr lang="en-US" dirty="0" smtClean="0"/>
              <a:t/>
            </a:r>
            <a:br>
              <a:rPr lang="en-US" dirty="0" smtClean="0"/>
            </a:br>
            <a:endParaRPr lang="en-US" dirty="0"/>
          </a:p>
        </p:txBody>
      </p:sp>
      <p:sp>
        <p:nvSpPr>
          <p:cNvPr id="3" name="Content Placeholder 2"/>
          <p:cNvSpPr>
            <a:spLocks noGrp="1"/>
          </p:cNvSpPr>
          <p:nvPr>
            <p:ph idx="1"/>
          </p:nvPr>
        </p:nvSpPr>
        <p:spPr>
          <a:xfrm>
            <a:off x="3124200" y="1600200"/>
            <a:ext cx="5562600" cy="4525963"/>
          </a:xfrm>
        </p:spPr>
        <p:style>
          <a:lnRef idx="1">
            <a:schemeClr val="accent2"/>
          </a:lnRef>
          <a:fillRef idx="3">
            <a:schemeClr val="accent2"/>
          </a:fillRef>
          <a:effectRef idx="2">
            <a:schemeClr val="accent2"/>
          </a:effectRef>
          <a:fontRef idx="minor">
            <a:schemeClr val="lt1"/>
          </a:fontRef>
        </p:style>
        <p:txBody>
          <a:bodyPr>
            <a:normAutofit fontScale="70000" lnSpcReduction="20000"/>
          </a:bodyPr>
          <a:lstStyle/>
          <a:p>
            <a:pPr>
              <a:buNone/>
            </a:pPr>
            <a:r>
              <a:rPr lang="en-US" dirty="0" smtClean="0"/>
              <a:t>	</a:t>
            </a:r>
          </a:p>
          <a:p>
            <a:pPr>
              <a:buNone/>
            </a:pPr>
            <a:r>
              <a:rPr lang="en-US" dirty="0" smtClean="0"/>
              <a:t>	</a:t>
            </a:r>
            <a:r>
              <a:rPr lang="id-ID" dirty="0" smtClean="0"/>
              <a:t>Strategi pemasaran adalah semua tentang mendefinisikan perhubungan pasar-produk organisasi dengan mendefinisikan :</a:t>
            </a:r>
            <a:endParaRPr lang="en-US" dirty="0" smtClean="0"/>
          </a:p>
          <a:p>
            <a:pPr>
              <a:buNone/>
            </a:pPr>
            <a:endParaRPr lang="en-US" dirty="0" smtClean="0"/>
          </a:p>
          <a:p>
            <a:pPr lvl="0"/>
            <a:r>
              <a:rPr lang="id-ID" dirty="0" smtClean="0"/>
              <a:t>Produk yang memilih untuk menawarkan;</a:t>
            </a:r>
            <a:endParaRPr lang="en-US" dirty="0" smtClean="0"/>
          </a:p>
          <a:p>
            <a:pPr lvl="0"/>
            <a:r>
              <a:rPr lang="id-ID" dirty="0" smtClean="0"/>
              <a:t>Produk yang memilih untuk tidak menawarkan;</a:t>
            </a:r>
            <a:endParaRPr lang="en-US" dirty="0" smtClean="0"/>
          </a:p>
          <a:p>
            <a:pPr lvl="0"/>
            <a:r>
              <a:rPr lang="id-ID" dirty="0" smtClean="0"/>
              <a:t>Pasar yang dipilihnya untuk menargetkan;</a:t>
            </a:r>
            <a:endParaRPr lang="en-US" dirty="0" smtClean="0"/>
          </a:p>
          <a:p>
            <a:pPr lvl="0"/>
            <a:r>
              <a:rPr lang="id-ID" dirty="0" smtClean="0"/>
              <a:t>Pasar yang memilih untuk bersaing dengan;</a:t>
            </a:r>
            <a:endParaRPr lang="en-US" dirty="0" smtClean="0"/>
          </a:p>
          <a:p>
            <a:pPr lvl="0"/>
            <a:r>
              <a:rPr lang="id-ID" dirty="0" smtClean="0"/>
              <a:t>Pesaing itu memilih untuk menghindari.</a:t>
            </a: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shade val="50000"/>
            </a:schemeClr>
          </a:lnRef>
          <a:fillRef idx="1">
            <a:schemeClr val="dk1"/>
          </a:fillRef>
          <a:effectRef idx="0">
            <a:schemeClr val="dk1"/>
          </a:effectRef>
          <a:fontRef idx="minor">
            <a:schemeClr val="lt1"/>
          </a:fontRef>
        </p:style>
        <p:txBody>
          <a:bodyPr/>
          <a:lstStyle/>
          <a:p>
            <a:r>
              <a:rPr lang="en-US" dirty="0" err="1" smtClean="0"/>
              <a:t>Kesimpulan</a:t>
            </a:r>
            <a:endParaRPr lang="en-US" dirty="0"/>
          </a:p>
        </p:txBody>
      </p:sp>
      <p:sp>
        <p:nvSpPr>
          <p:cNvPr id="3" name="Content Placeholder 2"/>
          <p:cNvSpPr>
            <a:spLocks noGrp="1"/>
          </p:cNvSpPr>
          <p:nvPr>
            <p:ph idx="1"/>
          </p:nvPr>
        </p:nvSpPr>
        <p:spPr>
          <a:xfrm>
            <a:off x="2057400" y="1600200"/>
            <a:ext cx="6629400" cy="4525963"/>
          </a:xfrm>
        </p:spPr>
        <p:style>
          <a:lnRef idx="1">
            <a:schemeClr val="dk1"/>
          </a:lnRef>
          <a:fillRef idx="2">
            <a:schemeClr val="dk1"/>
          </a:fillRef>
          <a:effectRef idx="1">
            <a:schemeClr val="dk1"/>
          </a:effectRef>
          <a:fontRef idx="minor">
            <a:schemeClr val="dk1"/>
          </a:fontRef>
        </p:style>
        <p:txBody>
          <a:bodyPr>
            <a:normAutofit fontScale="62500" lnSpcReduction="20000"/>
          </a:bodyPr>
          <a:lstStyle/>
          <a:p>
            <a:pPr algn="just"/>
            <a:r>
              <a:rPr lang="id-ID" sz="3800" dirty="0" smtClean="0">
                <a:latin typeface="Times New Roman" pitchFamily="18" charset="0"/>
                <a:cs typeface="Times New Roman" pitchFamily="18" charset="0"/>
              </a:rPr>
              <a:t>Perhubungan pasar produk adalah hal yang paling penting yang mempengaruhi kelangsungan hidup dari sektor ekowisata komersial. Tanpa jelas mengidentifikasi pasar dan memahami mereka secara menyeluruh, dan tanpa kemudian mengembangkan produk yang akan dianggap sebagai pilihan yang lebih disukai untuk pasar ini , tidak ada bisnis ekowisata dapat berkembang. Produk pasar perhubungan membentuk dasar dari mana rencana bisnis berkembang dan merupakan fitur utama dalam pengembangan taktik pemasaran yang sukses.</a:t>
            </a:r>
            <a:endParaRPr lang="en-US" sz="3800" dirty="0" smtClean="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04800"/>
            <a:ext cx="6781800" cy="1143000"/>
          </a:xfrm>
        </p:spPr>
        <p:style>
          <a:lnRef idx="1">
            <a:schemeClr val="dk1"/>
          </a:lnRef>
          <a:fillRef idx="2">
            <a:schemeClr val="dk1"/>
          </a:fillRef>
          <a:effectRef idx="1">
            <a:schemeClr val="dk1"/>
          </a:effectRef>
          <a:fontRef idx="minor">
            <a:schemeClr val="dk1"/>
          </a:fontRef>
        </p:style>
        <p:txBody>
          <a:bodyPr>
            <a:normAutofit/>
          </a:bodyPr>
          <a:lstStyle/>
          <a:p>
            <a:r>
              <a:rPr lang="en-US" sz="3200" dirty="0" err="1" smtClean="0">
                <a:latin typeface="Berlin Sans FB" pitchFamily="34" charset="0"/>
              </a:rPr>
              <a:t>Apakah</a:t>
            </a:r>
            <a:r>
              <a:rPr lang="en-US" sz="3200" dirty="0" smtClean="0">
                <a:latin typeface="Berlin Sans FB" pitchFamily="34" charset="0"/>
              </a:rPr>
              <a:t> </a:t>
            </a:r>
            <a:r>
              <a:rPr lang="en-US" sz="3200" dirty="0" err="1" smtClean="0">
                <a:latin typeface="Berlin Sans FB" pitchFamily="34" charset="0"/>
              </a:rPr>
              <a:t>Ekowisata</a:t>
            </a:r>
            <a:r>
              <a:rPr lang="en-US" sz="3200" dirty="0" smtClean="0">
                <a:latin typeface="Berlin Sans FB" pitchFamily="34" charset="0"/>
              </a:rPr>
              <a:t> </a:t>
            </a:r>
            <a:r>
              <a:rPr lang="en-US" sz="3200" dirty="0" err="1" smtClean="0">
                <a:latin typeface="Berlin Sans FB" pitchFamily="34" charset="0"/>
              </a:rPr>
              <a:t>Industri</a:t>
            </a:r>
            <a:r>
              <a:rPr lang="en-US" sz="3200" dirty="0" smtClean="0">
                <a:latin typeface="Berlin Sans FB" pitchFamily="34" charset="0"/>
              </a:rPr>
              <a:t> yang </a:t>
            </a:r>
            <a:r>
              <a:rPr lang="en-US" sz="3200" dirty="0" err="1" smtClean="0">
                <a:latin typeface="Berlin Sans FB" pitchFamily="34" charset="0"/>
              </a:rPr>
              <a:t>Berkembang</a:t>
            </a:r>
            <a:r>
              <a:rPr lang="en-US" sz="3200" dirty="0" smtClean="0">
                <a:latin typeface="Berlin Sans FB" pitchFamily="34" charset="0"/>
              </a:rPr>
              <a:t>??</a:t>
            </a:r>
            <a:endParaRPr lang="en-US" sz="3200" dirty="0">
              <a:latin typeface="Berlin Sans FB" pitchFamily="34" charset="0"/>
            </a:endParaRPr>
          </a:p>
        </p:txBody>
      </p:sp>
      <p:sp>
        <p:nvSpPr>
          <p:cNvPr id="3" name="Content Placeholder 2"/>
          <p:cNvSpPr>
            <a:spLocks noGrp="1"/>
          </p:cNvSpPr>
          <p:nvPr>
            <p:ph idx="1"/>
          </p:nvPr>
        </p:nvSpPr>
        <p:spPr>
          <a:xfrm>
            <a:off x="2819400" y="1600200"/>
            <a:ext cx="5867400" cy="5105400"/>
          </a:xfrm>
        </p:spPr>
        <p:style>
          <a:lnRef idx="1">
            <a:schemeClr val="accent2"/>
          </a:lnRef>
          <a:fillRef idx="3">
            <a:schemeClr val="accent2"/>
          </a:fillRef>
          <a:effectRef idx="2">
            <a:schemeClr val="accent2"/>
          </a:effectRef>
          <a:fontRef idx="minor">
            <a:schemeClr val="lt1"/>
          </a:fontRef>
        </p:style>
        <p:txBody>
          <a:bodyPr>
            <a:normAutofit fontScale="70000" lnSpcReduction="20000"/>
          </a:bodyPr>
          <a:lstStyle/>
          <a:p>
            <a:endParaRPr lang="en-US" dirty="0" smtClean="0">
              <a:latin typeface="Arial Narrow" pitchFamily="34" charset="0"/>
            </a:endParaRPr>
          </a:p>
          <a:p>
            <a:r>
              <a:rPr lang="en-US" dirty="0" err="1" smtClean="0">
                <a:latin typeface="Arial Narrow" pitchFamily="34" charset="0"/>
              </a:rPr>
              <a:t>Dalam</a:t>
            </a:r>
            <a:r>
              <a:rPr lang="en-US" dirty="0" smtClean="0">
                <a:latin typeface="Arial Narrow" pitchFamily="34" charset="0"/>
              </a:rPr>
              <a:t> </a:t>
            </a:r>
            <a:r>
              <a:rPr lang="en-US" dirty="0" err="1" smtClean="0">
                <a:latin typeface="Arial Narrow" pitchFamily="34" charset="0"/>
              </a:rPr>
              <a:t>beberapa</a:t>
            </a:r>
            <a:r>
              <a:rPr lang="en-US" dirty="0" smtClean="0">
                <a:latin typeface="Arial Narrow" pitchFamily="34" charset="0"/>
              </a:rPr>
              <a:t> </a:t>
            </a:r>
            <a:r>
              <a:rPr lang="en-US" dirty="0" err="1" smtClean="0">
                <a:latin typeface="Arial Narrow" pitchFamily="34" charset="0"/>
              </a:rPr>
              <a:t>tahun</a:t>
            </a:r>
            <a:r>
              <a:rPr lang="en-US" dirty="0" smtClean="0">
                <a:latin typeface="Arial Narrow" pitchFamily="34" charset="0"/>
              </a:rPr>
              <a:t> </a:t>
            </a:r>
            <a:r>
              <a:rPr lang="en-US" dirty="0" err="1" smtClean="0">
                <a:latin typeface="Arial Narrow" pitchFamily="34" charset="0"/>
              </a:rPr>
              <a:t>terakhir</a:t>
            </a:r>
            <a:r>
              <a:rPr lang="en-US" dirty="0" smtClean="0">
                <a:latin typeface="Arial Narrow" pitchFamily="34" charset="0"/>
              </a:rPr>
              <a:t> </a:t>
            </a:r>
            <a:r>
              <a:rPr lang="en-US" dirty="0" err="1" smtClean="0">
                <a:latin typeface="Arial Narrow" pitchFamily="34" charset="0"/>
              </a:rPr>
              <a:t>perkembangan</a:t>
            </a:r>
            <a:r>
              <a:rPr lang="en-US" dirty="0" smtClean="0">
                <a:latin typeface="Arial Narrow" pitchFamily="34" charset="0"/>
              </a:rPr>
              <a:t> industry </a:t>
            </a:r>
            <a:r>
              <a:rPr lang="en-US" dirty="0" err="1" smtClean="0">
                <a:latin typeface="Arial Narrow" pitchFamily="34" charset="0"/>
              </a:rPr>
              <a:t>ekowisata</a:t>
            </a:r>
            <a:r>
              <a:rPr lang="en-US" dirty="0" smtClean="0">
                <a:latin typeface="Arial Narrow" pitchFamily="34" charset="0"/>
              </a:rPr>
              <a:t> </a:t>
            </a:r>
            <a:r>
              <a:rPr lang="en-US" dirty="0" err="1" smtClean="0">
                <a:latin typeface="Arial Narrow" pitchFamily="34" charset="0"/>
              </a:rPr>
              <a:t>merupakan</a:t>
            </a:r>
            <a:r>
              <a:rPr lang="en-US" dirty="0" smtClean="0">
                <a:latin typeface="Arial Narrow" pitchFamily="34" charset="0"/>
              </a:rPr>
              <a:t> </a:t>
            </a:r>
            <a:r>
              <a:rPr lang="en-US" dirty="0" err="1" smtClean="0">
                <a:latin typeface="Arial Narrow" pitchFamily="34" charset="0"/>
              </a:rPr>
              <a:t>salah</a:t>
            </a:r>
            <a:r>
              <a:rPr lang="en-US" dirty="0" smtClean="0">
                <a:latin typeface="Arial Narrow" pitchFamily="34" charset="0"/>
              </a:rPr>
              <a:t> </a:t>
            </a:r>
            <a:r>
              <a:rPr lang="en-US" dirty="0" err="1" smtClean="0">
                <a:latin typeface="Arial Narrow" pitchFamily="34" charset="0"/>
              </a:rPr>
              <a:t>satu</a:t>
            </a:r>
            <a:r>
              <a:rPr lang="en-US" dirty="0" smtClean="0">
                <a:latin typeface="Arial Narrow" pitchFamily="34" charset="0"/>
              </a:rPr>
              <a:t> element </a:t>
            </a:r>
            <a:r>
              <a:rPr lang="en-US" dirty="0" err="1" smtClean="0">
                <a:latin typeface="Arial Narrow" pitchFamily="34" charset="0"/>
              </a:rPr>
              <a:t>dari</a:t>
            </a:r>
            <a:r>
              <a:rPr lang="en-US" dirty="0" smtClean="0">
                <a:latin typeface="Arial Narrow" pitchFamily="34" charset="0"/>
              </a:rPr>
              <a:t> </a:t>
            </a:r>
            <a:r>
              <a:rPr lang="en-US" dirty="0" err="1" smtClean="0">
                <a:latin typeface="Arial Narrow" pitchFamily="34" charset="0"/>
              </a:rPr>
              <a:t>pariwisata</a:t>
            </a:r>
            <a:r>
              <a:rPr lang="en-US" dirty="0" smtClean="0">
                <a:latin typeface="Arial Narrow" pitchFamily="34" charset="0"/>
              </a:rPr>
              <a:t> yang </a:t>
            </a:r>
            <a:r>
              <a:rPr lang="en-US" dirty="0" err="1" smtClean="0">
                <a:latin typeface="Arial Narrow" pitchFamily="34" charset="0"/>
              </a:rPr>
              <a:t>berkembang</a:t>
            </a:r>
            <a:r>
              <a:rPr lang="en-US" dirty="0" smtClean="0">
                <a:latin typeface="Arial Narrow" pitchFamily="34" charset="0"/>
              </a:rPr>
              <a:t> </a:t>
            </a:r>
            <a:r>
              <a:rPr lang="en-US" dirty="0" err="1" smtClean="0">
                <a:latin typeface="Arial Narrow" pitchFamily="34" charset="0"/>
              </a:rPr>
              <a:t>pesat</a:t>
            </a:r>
            <a:r>
              <a:rPr lang="en-US" dirty="0" smtClean="0">
                <a:latin typeface="Arial Narrow" pitchFamily="34" charset="0"/>
              </a:rPr>
              <a:t> </a:t>
            </a:r>
            <a:r>
              <a:rPr lang="en-US" dirty="0" err="1" smtClean="0">
                <a:latin typeface="Arial Narrow" pitchFamily="34" charset="0"/>
              </a:rPr>
              <a:t>sekitar</a:t>
            </a:r>
            <a:r>
              <a:rPr lang="en-US" dirty="0" smtClean="0">
                <a:latin typeface="Arial Narrow" pitchFamily="34" charset="0"/>
              </a:rPr>
              <a:t> 10 – 30% (Wight,1990;Lindberg,1991)</a:t>
            </a:r>
          </a:p>
          <a:p>
            <a:r>
              <a:rPr lang="en-US" dirty="0" err="1" smtClean="0">
                <a:latin typeface="Arial Narrow" pitchFamily="34" charset="0"/>
              </a:rPr>
              <a:t>Walaupun</a:t>
            </a:r>
            <a:r>
              <a:rPr lang="en-US" dirty="0" smtClean="0">
                <a:latin typeface="Arial Narrow" pitchFamily="34" charset="0"/>
              </a:rPr>
              <a:t> </a:t>
            </a:r>
            <a:r>
              <a:rPr lang="en-US" dirty="0" err="1" smtClean="0">
                <a:latin typeface="Arial Narrow" pitchFamily="34" charset="0"/>
              </a:rPr>
              <a:t>memiliki</a:t>
            </a:r>
            <a:r>
              <a:rPr lang="en-US" dirty="0" smtClean="0">
                <a:latin typeface="Arial Narrow" pitchFamily="34" charset="0"/>
              </a:rPr>
              <a:t> </a:t>
            </a:r>
            <a:r>
              <a:rPr lang="en-US" dirty="0" err="1" smtClean="0">
                <a:latin typeface="Arial Narrow" pitchFamily="34" charset="0"/>
              </a:rPr>
              <a:t>potensi</a:t>
            </a:r>
            <a:r>
              <a:rPr lang="en-US" dirty="0" smtClean="0">
                <a:latin typeface="Arial Narrow" pitchFamily="34" charset="0"/>
              </a:rPr>
              <a:t> </a:t>
            </a:r>
            <a:r>
              <a:rPr lang="en-US" dirty="0" err="1" smtClean="0">
                <a:latin typeface="Arial Narrow" pitchFamily="34" charset="0"/>
              </a:rPr>
              <a:t>perkembangan</a:t>
            </a:r>
            <a:r>
              <a:rPr lang="en-US" dirty="0" smtClean="0">
                <a:latin typeface="Arial Narrow" pitchFamily="34" charset="0"/>
              </a:rPr>
              <a:t> yang </a:t>
            </a:r>
            <a:r>
              <a:rPr lang="en-US" dirty="0" err="1" smtClean="0">
                <a:latin typeface="Arial Narrow" pitchFamily="34" charset="0"/>
              </a:rPr>
              <a:t>baik</a:t>
            </a:r>
            <a:r>
              <a:rPr lang="en-US" dirty="0" smtClean="0">
                <a:latin typeface="Arial Narrow" pitchFamily="34" charset="0"/>
              </a:rPr>
              <a:t>, </a:t>
            </a:r>
            <a:r>
              <a:rPr lang="en-US" dirty="0" err="1">
                <a:latin typeface="Arial Narrow" pitchFamily="34" charset="0"/>
              </a:rPr>
              <a:t>p</a:t>
            </a:r>
            <a:r>
              <a:rPr lang="en-US" dirty="0" err="1" smtClean="0">
                <a:latin typeface="Arial Narrow" pitchFamily="34" charset="0"/>
              </a:rPr>
              <a:t>ada</a:t>
            </a:r>
            <a:r>
              <a:rPr lang="en-US" dirty="0" smtClean="0">
                <a:latin typeface="Arial Narrow" pitchFamily="34" charset="0"/>
              </a:rPr>
              <a:t> </a:t>
            </a:r>
            <a:r>
              <a:rPr lang="en-US" dirty="0" err="1" smtClean="0">
                <a:latin typeface="Arial Narrow" pitchFamily="34" charset="0"/>
              </a:rPr>
              <a:t>kenyataannya</a:t>
            </a:r>
            <a:r>
              <a:rPr lang="en-US" dirty="0" smtClean="0">
                <a:latin typeface="Arial Narrow" pitchFamily="34" charset="0"/>
              </a:rPr>
              <a:t> </a:t>
            </a:r>
            <a:r>
              <a:rPr lang="en-US" dirty="0" err="1" smtClean="0">
                <a:latin typeface="Arial Narrow" pitchFamily="34" charset="0"/>
              </a:rPr>
              <a:t>industri</a:t>
            </a:r>
            <a:r>
              <a:rPr lang="en-US" dirty="0" smtClean="0">
                <a:latin typeface="Arial Narrow" pitchFamily="34" charset="0"/>
              </a:rPr>
              <a:t> </a:t>
            </a:r>
            <a:r>
              <a:rPr lang="en-US" dirty="0" err="1" smtClean="0">
                <a:latin typeface="Arial Narrow" pitchFamily="34" charset="0"/>
              </a:rPr>
              <a:t>ekowisata</a:t>
            </a:r>
            <a:r>
              <a:rPr lang="en-US" dirty="0" smtClean="0">
                <a:latin typeface="Arial Narrow" pitchFamily="34" charset="0"/>
              </a:rPr>
              <a:t> </a:t>
            </a:r>
            <a:r>
              <a:rPr lang="en-US" dirty="0" err="1" smtClean="0">
                <a:latin typeface="Arial Narrow" pitchFamily="34" charset="0"/>
              </a:rPr>
              <a:t>sering</a:t>
            </a:r>
            <a:r>
              <a:rPr lang="en-US" dirty="0" smtClean="0">
                <a:latin typeface="Arial Narrow" pitchFamily="34" charset="0"/>
              </a:rPr>
              <a:t> </a:t>
            </a:r>
            <a:r>
              <a:rPr lang="en-US" dirty="0" err="1" smtClean="0">
                <a:latin typeface="Arial Narrow" pitchFamily="34" charset="0"/>
              </a:rPr>
              <a:t>disalah</a:t>
            </a:r>
            <a:r>
              <a:rPr lang="en-US" dirty="0" smtClean="0">
                <a:latin typeface="Arial Narrow" pitchFamily="34" charset="0"/>
              </a:rPr>
              <a:t> </a:t>
            </a:r>
            <a:r>
              <a:rPr lang="en-US" dirty="0" err="1" smtClean="0">
                <a:latin typeface="Arial Narrow" pitchFamily="34" charset="0"/>
              </a:rPr>
              <a:t>artikan</a:t>
            </a:r>
            <a:r>
              <a:rPr lang="en-US" dirty="0" smtClean="0">
                <a:latin typeface="Arial Narrow" pitchFamily="34" charset="0"/>
              </a:rPr>
              <a:t> </a:t>
            </a:r>
            <a:r>
              <a:rPr lang="en-US" dirty="0" err="1" smtClean="0">
                <a:latin typeface="Arial Narrow" pitchFamily="34" charset="0"/>
              </a:rPr>
              <a:t>sebagai</a:t>
            </a:r>
            <a:r>
              <a:rPr lang="en-US" dirty="0" smtClean="0">
                <a:latin typeface="Arial Narrow" pitchFamily="34" charset="0"/>
              </a:rPr>
              <a:t> </a:t>
            </a:r>
            <a:r>
              <a:rPr lang="en-US" dirty="0" err="1" smtClean="0">
                <a:latin typeface="Arial Narrow" pitchFamily="34" charset="0"/>
              </a:rPr>
              <a:t>bagian</a:t>
            </a:r>
            <a:r>
              <a:rPr lang="en-US" dirty="0" smtClean="0">
                <a:latin typeface="Arial Narrow" pitchFamily="34" charset="0"/>
              </a:rPr>
              <a:t> </a:t>
            </a:r>
            <a:r>
              <a:rPr lang="en-US" dirty="0" err="1" smtClean="0">
                <a:latin typeface="Arial Narrow" pitchFamily="34" charset="0"/>
              </a:rPr>
              <a:t>dari</a:t>
            </a:r>
            <a:r>
              <a:rPr lang="en-US" dirty="0" smtClean="0">
                <a:latin typeface="Arial Narrow" pitchFamily="34" charset="0"/>
              </a:rPr>
              <a:t> </a:t>
            </a:r>
            <a:r>
              <a:rPr lang="en-US" dirty="0" err="1" smtClean="0">
                <a:latin typeface="Arial Narrow" pitchFamily="34" charset="0"/>
              </a:rPr>
              <a:t>bisnis</a:t>
            </a:r>
            <a:r>
              <a:rPr lang="en-US" dirty="0" smtClean="0">
                <a:latin typeface="Arial Narrow" pitchFamily="34" charset="0"/>
              </a:rPr>
              <a:t> </a:t>
            </a:r>
            <a:r>
              <a:rPr lang="en-US" dirty="0" err="1" smtClean="0">
                <a:latin typeface="Arial Narrow" pitchFamily="34" charset="0"/>
              </a:rPr>
              <a:t>massal</a:t>
            </a:r>
            <a:r>
              <a:rPr lang="en-US" dirty="0" smtClean="0">
                <a:latin typeface="Arial Narrow" pitchFamily="34" charset="0"/>
              </a:rPr>
              <a:t> yang </a:t>
            </a:r>
            <a:r>
              <a:rPr lang="en-US" dirty="0" err="1" smtClean="0">
                <a:latin typeface="Arial Narrow" pitchFamily="34" charset="0"/>
              </a:rPr>
              <a:t>semua</a:t>
            </a:r>
            <a:r>
              <a:rPr lang="en-US" dirty="0" smtClean="0">
                <a:latin typeface="Arial Narrow" pitchFamily="34" charset="0"/>
              </a:rPr>
              <a:t> </a:t>
            </a:r>
            <a:r>
              <a:rPr lang="en-US" dirty="0" err="1" smtClean="0">
                <a:latin typeface="Arial Narrow" pitchFamily="34" charset="0"/>
              </a:rPr>
              <a:t>orang</a:t>
            </a:r>
            <a:r>
              <a:rPr lang="en-US" dirty="0" smtClean="0">
                <a:latin typeface="Arial Narrow" pitchFamily="34" charset="0"/>
              </a:rPr>
              <a:t> </a:t>
            </a:r>
            <a:r>
              <a:rPr lang="en-US" dirty="0" err="1" smtClean="0">
                <a:latin typeface="Arial Narrow" pitchFamily="34" charset="0"/>
              </a:rPr>
              <a:t>ber</a:t>
            </a:r>
            <a:r>
              <a:rPr lang="en-US" dirty="0" smtClean="0">
                <a:latin typeface="Arial Narrow" pitchFamily="34" charset="0"/>
              </a:rPr>
              <a:t> </a:t>
            </a:r>
            <a:r>
              <a:rPr lang="en-US" dirty="0" err="1" smtClean="0">
                <a:latin typeface="Arial Narrow" pitchFamily="34" charset="0"/>
              </a:rPr>
              <a:t>hak</a:t>
            </a:r>
            <a:r>
              <a:rPr lang="en-US" dirty="0" smtClean="0">
                <a:latin typeface="Arial Narrow" pitchFamily="34" charset="0"/>
              </a:rPr>
              <a:t> </a:t>
            </a:r>
            <a:r>
              <a:rPr lang="en-US" dirty="0" err="1" smtClean="0">
                <a:latin typeface="Arial Narrow" pitchFamily="34" charset="0"/>
              </a:rPr>
              <a:t>untuk</a:t>
            </a:r>
            <a:r>
              <a:rPr lang="en-US" dirty="0" smtClean="0">
                <a:latin typeface="Arial Narrow" pitchFamily="34" charset="0"/>
              </a:rPr>
              <a:t> </a:t>
            </a:r>
            <a:r>
              <a:rPr lang="en-US" dirty="0" err="1" smtClean="0">
                <a:latin typeface="Arial Narrow" pitchFamily="34" charset="0"/>
              </a:rPr>
              <a:t>menikmati</a:t>
            </a:r>
            <a:r>
              <a:rPr lang="en-US" dirty="0" smtClean="0">
                <a:latin typeface="Arial Narrow" pitchFamily="34" charset="0"/>
              </a:rPr>
              <a:t> </a:t>
            </a:r>
            <a:r>
              <a:rPr lang="en-US" dirty="0" err="1" smtClean="0">
                <a:latin typeface="Arial Narrow" pitchFamily="34" charset="0"/>
              </a:rPr>
              <a:t>tanpa</a:t>
            </a:r>
            <a:r>
              <a:rPr lang="en-US" dirty="0" smtClean="0">
                <a:latin typeface="Arial Narrow" pitchFamily="34" charset="0"/>
              </a:rPr>
              <a:t> </a:t>
            </a:r>
            <a:r>
              <a:rPr lang="en-US" dirty="0" err="1" smtClean="0">
                <a:latin typeface="Arial Narrow" pitchFamily="34" charset="0"/>
              </a:rPr>
              <a:t>harus</a:t>
            </a:r>
            <a:r>
              <a:rPr lang="en-US" dirty="0" smtClean="0">
                <a:latin typeface="Arial Narrow" pitchFamily="34" charset="0"/>
              </a:rPr>
              <a:t> </a:t>
            </a:r>
            <a:r>
              <a:rPr lang="en-US" dirty="0" err="1" smtClean="0">
                <a:latin typeface="Arial Narrow" pitchFamily="34" charset="0"/>
              </a:rPr>
              <a:t>membantu</a:t>
            </a:r>
            <a:r>
              <a:rPr lang="en-US" dirty="0" smtClean="0">
                <a:latin typeface="Arial Narrow" pitchFamily="34" charset="0"/>
              </a:rPr>
              <a:t> </a:t>
            </a:r>
            <a:r>
              <a:rPr lang="en-US" dirty="0" err="1" smtClean="0">
                <a:latin typeface="Arial Narrow" pitchFamily="34" charset="0"/>
              </a:rPr>
              <a:t>dalam</a:t>
            </a:r>
            <a:r>
              <a:rPr lang="en-US" dirty="0" smtClean="0">
                <a:latin typeface="Arial Narrow" pitchFamily="34" charset="0"/>
              </a:rPr>
              <a:t> </a:t>
            </a:r>
            <a:r>
              <a:rPr lang="en-US" dirty="0" err="1" smtClean="0">
                <a:latin typeface="Arial Narrow" pitchFamily="34" charset="0"/>
              </a:rPr>
              <a:t>melestarikannya</a:t>
            </a:r>
            <a:r>
              <a:rPr lang="en-US" dirty="0" smtClean="0">
                <a:latin typeface="Arial Narrow" pitchFamily="34" charset="0"/>
              </a:rPr>
              <a:t>.</a:t>
            </a:r>
          </a:p>
          <a:p>
            <a:r>
              <a:rPr lang="en-US" dirty="0" err="1">
                <a:latin typeface="Arial Narrow" pitchFamily="34" charset="0"/>
              </a:rPr>
              <a:t>K</a:t>
            </a:r>
            <a:r>
              <a:rPr lang="en-US" dirty="0" err="1" smtClean="0">
                <a:latin typeface="Arial Narrow" pitchFamily="34" charset="0"/>
              </a:rPr>
              <a:t>endala</a:t>
            </a:r>
            <a:r>
              <a:rPr lang="en-US" dirty="0" smtClean="0">
                <a:latin typeface="Arial Narrow" pitchFamily="34" charset="0"/>
              </a:rPr>
              <a:t> yang </a:t>
            </a:r>
            <a:r>
              <a:rPr lang="en-US" dirty="0" err="1" smtClean="0">
                <a:latin typeface="Arial Narrow" pitchFamily="34" charset="0"/>
              </a:rPr>
              <a:t>sering</a:t>
            </a:r>
            <a:r>
              <a:rPr lang="en-US" dirty="0" smtClean="0">
                <a:latin typeface="Arial Narrow" pitchFamily="34" charset="0"/>
              </a:rPr>
              <a:t> </a:t>
            </a:r>
            <a:r>
              <a:rPr lang="en-US" dirty="0" err="1" smtClean="0">
                <a:latin typeface="Arial Narrow" pitchFamily="34" charset="0"/>
              </a:rPr>
              <a:t>ditemui</a:t>
            </a:r>
            <a:r>
              <a:rPr lang="en-US" dirty="0" smtClean="0">
                <a:latin typeface="Arial Narrow" pitchFamily="34" charset="0"/>
              </a:rPr>
              <a:t> </a:t>
            </a:r>
            <a:r>
              <a:rPr lang="en-US" dirty="0" err="1" smtClean="0">
                <a:latin typeface="Arial Narrow" pitchFamily="34" charset="0"/>
              </a:rPr>
              <a:t>dalam</a:t>
            </a:r>
            <a:r>
              <a:rPr lang="en-US" dirty="0" smtClean="0">
                <a:latin typeface="Arial Narrow" pitchFamily="34" charset="0"/>
              </a:rPr>
              <a:t> </a:t>
            </a:r>
            <a:r>
              <a:rPr lang="en-US" dirty="0" err="1" smtClean="0">
                <a:latin typeface="Arial Narrow" pitchFamily="34" charset="0"/>
              </a:rPr>
              <a:t>bisnis</a:t>
            </a:r>
            <a:r>
              <a:rPr lang="en-US" dirty="0" smtClean="0">
                <a:latin typeface="Arial Narrow" pitchFamily="34" charset="0"/>
              </a:rPr>
              <a:t> </a:t>
            </a:r>
            <a:r>
              <a:rPr lang="en-US" dirty="0" err="1" smtClean="0">
                <a:latin typeface="Arial Narrow" pitchFamily="34" charset="0"/>
              </a:rPr>
              <a:t>ini</a:t>
            </a:r>
            <a:r>
              <a:rPr lang="en-US" dirty="0" smtClean="0">
                <a:latin typeface="Arial Narrow" pitchFamily="34" charset="0"/>
              </a:rPr>
              <a:t> </a:t>
            </a:r>
            <a:r>
              <a:rPr lang="en-US" dirty="0" err="1" smtClean="0">
                <a:latin typeface="Arial Narrow" pitchFamily="34" charset="0"/>
              </a:rPr>
              <a:t>yaitu</a:t>
            </a:r>
            <a:r>
              <a:rPr lang="en-US" dirty="0" smtClean="0">
                <a:latin typeface="Arial Narrow" pitchFamily="34" charset="0"/>
              </a:rPr>
              <a:t> :</a:t>
            </a:r>
          </a:p>
          <a:p>
            <a:pPr>
              <a:buNone/>
            </a:pPr>
            <a:r>
              <a:rPr lang="en-US" dirty="0">
                <a:latin typeface="Arial Narrow" pitchFamily="34" charset="0"/>
              </a:rPr>
              <a:t>	</a:t>
            </a:r>
            <a:r>
              <a:rPr lang="en-US" dirty="0" smtClean="0">
                <a:latin typeface="Arial Narrow" pitchFamily="34" charset="0"/>
              </a:rPr>
              <a:t>1. </a:t>
            </a:r>
            <a:r>
              <a:rPr lang="en-US" dirty="0" err="1" smtClean="0">
                <a:latin typeface="Arial Narrow" pitchFamily="34" charset="0"/>
              </a:rPr>
              <a:t>kekeliruan</a:t>
            </a:r>
            <a:r>
              <a:rPr lang="en-US" dirty="0" smtClean="0">
                <a:latin typeface="Arial Narrow" pitchFamily="34" charset="0"/>
              </a:rPr>
              <a:t> </a:t>
            </a:r>
            <a:r>
              <a:rPr lang="en-US" dirty="0" err="1" smtClean="0">
                <a:latin typeface="Arial Narrow" pitchFamily="34" charset="0"/>
              </a:rPr>
              <a:t>dalam</a:t>
            </a:r>
            <a:r>
              <a:rPr lang="en-US" dirty="0" smtClean="0">
                <a:latin typeface="Arial Narrow" pitchFamily="34" charset="0"/>
              </a:rPr>
              <a:t> </a:t>
            </a:r>
            <a:r>
              <a:rPr lang="en-US" dirty="0" err="1" smtClean="0">
                <a:latin typeface="Arial Narrow" pitchFamily="34" charset="0"/>
              </a:rPr>
              <a:t>hal</a:t>
            </a:r>
            <a:r>
              <a:rPr lang="en-US" dirty="0" smtClean="0">
                <a:latin typeface="Arial Narrow" pitchFamily="34" charset="0"/>
              </a:rPr>
              <a:t> </a:t>
            </a:r>
            <a:r>
              <a:rPr lang="en-US" dirty="0" err="1" smtClean="0">
                <a:latin typeface="Arial Narrow" pitchFamily="34" charset="0"/>
              </a:rPr>
              <a:t>pemetaan</a:t>
            </a:r>
            <a:r>
              <a:rPr lang="en-US" dirty="0" smtClean="0">
                <a:latin typeface="Arial Narrow" pitchFamily="34" charset="0"/>
              </a:rPr>
              <a:t> </a:t>
            </a:r>
            <a:r>
              <a:rPr lang="en-US" dirty="0" err="1" smtClean="0">
                <a:latin typeface="Arial Narrow" pitchFamily="34" charset="0"/>
              </a:rPr>
              <a:t>wilayah</a:t>
            </a:r>
            <a:r>
              <a:rPr lang="en-US" dirty="0" smtClean="0">
                <a:latin typeface="Arial Narrow" pitchFamily="34" charset="0"/>
              </a:rPr>
              <a:t> </a:t>
            </a:r>
            <a:r>
              <a:rPr lang="en-US" dirty="0" err="1" smtClean="0">
                <a:latin typeface="Arial Narrow" pitchFamily="34" charset="0"/>
              </a:rPr>
              <a:t>konservasi</a:t>
            </a:r>
            <a:r>
              <a:rPr lang="en-US" dirty="0" smtClean="0">
                <a:latin typeface="Arial Narrow" pitchFamily="34" charset="0"/>
              </a:rPr>
              <a:t> </a:t>
            </a:r>
            <a:r>
              <a:rPr lang="en-US" dirty="0" err="1" smtClean="0">
                <a:latin typeface="Arial Narrow" pitchFamily="34" charset="0"/>
              </a:rPr>
              <a:t>dengan</a:t>
            </a:r>
            <a:r>
              <a:rPr lang="en-US" dirty="0" smtClean="0">
                <a:latin typeface="Arial Narrow" pitchFamily="34" charset="0"/>
              </a:rPr>
              <a:t> </a:t>
            </a:r>
            <a:r>
              <a:rPr lang="en-US" dirty="0" err="1" smtClean="0">
                <a:latin typeface="Arial Narrow" pitchFamily="34" charset="0"/>
              </a:rPr>
              <a:t>kebutuhan</a:t>
            </a:r>
            <a:r>
              <a:rPr lang="en-US" dirty="0" smtClean="0">
                <a:latin typeface="Arial Narrow" pitchFamily="34" charset="0"/>
              </a:rPr>
              <a:t> </a:t>
            </a:r>
            <a:r>
              <a:rPr lang="en-US" dirty="0" err="1" smtClean="0">
                <a:latin typeface="Arial Narrow" pitchFamily="34" charset="0"/>
              </a:rPr>
              <a:t>wisatawan</a:t>
            </a:r>
            <a:r>
              <a:rPr lang="en-US" dirty="0" smtClean="0">
                <a:latin typeface="Arial Narrow" pitchFamily="34" charset="0"/>
              </a:rPr>
              <a:t> </a:t>
            </a:r>
            <a:r>
              <a:rPr lang="en-US" dirty="0" err="1" smtClean="0">
                <a:latin typeface="Arial Narrow" pitchFamily="34" charset="0"/>
              </a:rPr>
              <a:t>secara</a:t>
            </a:r>
            <a:r>
              <a:rPr lang="en-US" dirty="0" smtClean="0">
                <a:latin typeface="Arial Narrow" pitchFamily="34" charset="0"/>
              </a:rPr>
              <a:t> </a:t>
            </a:r>
            <a:r>
              <a:rPr lang="en-US" dirty="0" err="1" smtClean="0">
                <a:latin typeface="Arial Narrow" pitchFamily="34" charset="0"/>
              </a:rPr>
              <a:t>komersil</a:t>
            </a:r>
            <a:endParaRPr lang="en-US" dirty="0" smtClean="0">
              <a:latin typeface="Arial Narrow" pitchFamily="34" charset="0"/>
            </a:endParaRPr>
          </a:p>
          <a:p>
            <a:pPr>
              <a:buNone/>
            </a:pPr>
            <a:r>
              <a:rPr lang="en-US" dirty="0">
                <a:latin typeface="Arial Narrow" pitchFamily="34" charset="0"/>
              </a:rPr>
              <a:t>	</a:t>
            </a:r>
            <a:r>
              <a:rPr lang="en-US" dirty="0" smtClean="0">
                <a:latin typeface="Arial Narrow" pitchFamily="34" charset="0"/>
              </a:rPr>
              <a:t>2. </a:t>
            </a:r>
            <a:r>
              <a:rPr lang="en-US" dirty="0" err="1" smtClean="0">
                <a:latin typeface="Arial Narrow" pitchFamily="34" charset="0"/>
              </a:rPr>
              <a:t>ideologi</a:t>
            </a:r>
            <a:r>
              <a:rPr lang="en-US" dirty="0" smtClean="0">
                <a:latin typeface="Arial Narrow" pitchFamily="34" charset="0"/>
              </a:rPr>
              <a:t>  </a:t>
            </a:r>
            <a:r>
              <a:rPr lang="en-US" dirty="0" err="1" smtClean="0">
                <a:latin typeface="Arial Narrow" pitchFamily="34" charset="0"/>
              </a:rPr>
              <a:t>untuk</a:t>
            </a:r>
            <a:r>
              <a:rPr lang="en-US" dirty="0" smtClean="0">
                <a:latin typeface="Arial Narrow" pitchFamily="34" charset="0"/>
              </a:rPr>
              <a:t> </a:t>
            </a:r>
            <a:r>
              <a:rPr lang="en-US" dirty="0" err="1" smtClean="0">
                <a:latin typeface="Arial Narrow" pitchFamily="34" charset="0"/>
              </a:rPr>
              <a:t>tetap</a:t>
            </a:r>
            <a:r>
              <a:rPr lang="en-US" dirty="0" smtClean="0">
                <a:latin typeface="Arial Narrow" pitchFamily="34" charset="0"/>
              </a:rPr>
              <a:t> </a:t>
            </a:r>
            <a:r>
              <a:rPr lang="en-US" dirty="0" err="1" smtClean="0">
                <a:latin typeface="Arial Narrow" pitchFamily="34" charset="0"/>
              </a:rPr>
              <a:t>melestarikan</a:t>
            </a:r>
            <a:r>
              <a:rPr lang="en-US" dirty="0" smtClean="0">
                <a:latin typeface="Arial Narrow" pitchFamily="34" charset="0"/>
              </a:rPr>
              <a:t> </a:t>
            </a:r>
            <a:r>
              <a:rPr lang="en-US" dirty="0" err="1" smtClean="0">
                <a:latin typeface="Arial Narrow" pitchFamily="34" charset="0"/>
              </a:rPr>
              <a:t>alam</a:t>
            </a:r>
            <a:r>
              <a:rPr lang="en-US" dirty="0" smtClean="0">
                <a:latin typeface="Arial Narrow" pitchFamily="34" charset="0"/>
              </a:rPr>
              <a:t> </a:t>
            </a:r>
            <a:r>
              <a:rPr lang="en-US" dirty="0" err="1" smtClean="0">
                <a:latin typeface="Arial Narrow" pitchFamily="34" charset="0"/>
              </a:rPr>
              <a:t>berdasarkan</a:t>
            </a:r>
            <a:r>
              <a:rPr lang="en-US" dirty="0" smtClean="0">
                <a:latin typeface="Arial Narrow" pitchFamily="34" charset="0"/>
              </a:rPr>
              <a:t> </a:t>
            </a:r>
            <a:r>
              <a:rPr lang="en-US" dirty="0" err="1" smtClean="0">
                <a:latin typeface="Arial Narrow" pitchFamily="34" charset="0"/>
              </a:rPr>
              <a:t>konsep</a:t>
            </a:r>
            <a:r>
              <a:rPr lang="en-US" dirty="0" smtClean="0">
                <a:latin typeface="Arial Narrow" pitchFamily="34" charset="0"/>
              </a:rPr>
              <a:t> </a:t>
            </a:r>
            <a:r>
              <a:rPr lang="en-US" dirty="0" err="1" smtClean="0">
                <a:latin typeface="Arial Narrow" pitchFamily="34" charset="0"/>
              </a:rPr>
              <a:t>ekologi,sosial,dan</a:t>
            </a:r>
            <a:r>
              <a:rPr lang="en-US" dirty="0" smtClean="0">
                <a:latin typeface="Arial Narrow" pitchFamily="34" charset="0"/>
              </a:rPr>
              <a:t> </a:t>
            </a:r>
            <a:r>
              <a:rPr lang="en-US" dirty="0" err="1" smtClean="0">
                <a:latin typeface="Arial Narrow" pitchFamily="34" charset="0"/>
              </a:rPr>
              <a:t>budaya</a:t>
            </a:r>
            <a:r>
              <a:rPr lang="en-US" dirty="0" smtClean="0">
                <a:latin typeface="Arial Narrow" pitchFamily="34" charset="0"/>
              </a:rPr>
              <a:t> </a:t>
            </a:r>
            <a:r>
              <a:rPr lang="en-US" dirty="0" err="1" smtClean="0">
                <a:latin typeface="Arial Narrow" pitchFamily="34" charset="0"/>
              </a:rPr>
              <a:t>masyrakat</a:t>
            </a:r>
            <a:r>
              <a:rPr lang="en-US" dirty="0" smtClean="0">
                <a:latin typeface="Arial Narrow" pitchFamily="34" charset="0"/>
              </a:rPr>
              <a:t> </a:t>
            </a:r>
            <a:r>
              <a:rPr lang="en-US" dirty="0" err="1" smtClean="0">
                <a:latin typeface="Arial Narrow" pitchFamily="34" charset="0"/>
              </a:rPr>
              <a:t>sekitar</a:t>
            </a:r>
            <a:endParaRPr lang="en-US" dirty="0" smtClean="0">
              <a:latin typeface="Arial Narrow"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0" y="838200"/>
            <a:ext cx="6019800" cy="5287963"/>
          </a:xfrm>
        </p:spPr>
        <p:style>
          <a:lnRef idx="1">
            <a:schemeClr val="accent1"/>
          </a:lnRef>
          <a:fillRef idx="3">
            <a:schemeClr val="accent1"/>
          </a:fillRef>
          <a:effectRef idx="2">
            <a:schemeClr val="accent1"/>
          </a:effectRef>
          <a:fontRef idx="minor">
            <a:schemeClr val="lt1"/>
          </a:fontRef>
        </p:style>
        <p:txBody>
          <a:bodyPr>
            <a:normAutofit fontScale="77500" lnSpcReduction="20000"/>
          </a:bodyPr>
          <a:lstStyle/>
          <a:p>
            <a:pPr>
              <a:buNone/>
            </a:pPr>
            <a:r>
              <a:rPr lang="en-US" sz="3000" dirty="0" smtClean="0">
                <a:latin typeface="Times New Roman" pitchFamily="18" charset="0"/>
                <a:cs typeface="Times New Roman" pitchFamily="18" charset="0"/>
              </a:rPr>
              <a:t>	</a:t>
            </a:r>
          </a:p>
          <a:p>
            <a:pPr>
              <a:buNone/>
            </a:pPr>
            <a:r>
              <a:rPr lang="en-US" sz="3000" dirty="0" smtClean="0">
                <a:latin typeface="Times New Roman" pitchFamily="18" charset="0"/>
                <a:cs typeface="Times New Roman" pitchFamily="18" charset="0"/>
              </a:rPr>
              <a:t>	</a:t>
            </a:r>
            <a:r>
              <a:rPr lang="id-ID" sz="3000" dirty="0" smtClean="0">
                <a:latin typeface="Times New Roman" pitchFamily="18" charset="0"/>
                <a:cs typeface="Times New Roman" pitchFamily="18" charset="0"/>
              </a:rPr>
              <a:t>Ekowisata adalah businessess kecil </a:t>
            </a:r>
            <a:r>
              <a:rPr lang="en-US" sz="3000" dirty="0" err="1" smtClean="0">
                <a:latin typeface="Times New Roman" pitchFamily="18" charset="0"/>
                <a:cs typeface="Times New Roman" pitchFamily="18" charset="0"/>
              </a:rPr>
              <a:t>sama</a:t>
            </a:r>
            <a:r>
              <a:rPr lang="en-US" sz="3000" dirty="0" smtClean="0">
                <a:latin typeface="Times New Roman" pitchFamily="18" charset="0"/>
                <a:cs typeface="Times New Roman" pitchFamily="18" charset="0"/>
              </a:rPr>
              <a:t> </a:t>
            </a:r>
            <a:r>
              <a:rPr lang="id-ID" sz="3000" dirty="0" smtClean="0">
                <a:latin typeface="Times New Roman" pitchFamily="18" charset="0"/>
                <a:cs typeface="Times New Roman" pitchFamily="18" charset="0"/>
              </a:rPr>
              <a:t>seperti lainnya</a:t>
            </a:r>
            <a:r>
              <a:rPr lang="en-US" sz="3000" dirty="0" smtClean="0">
                <a:latin typeface="Times New Roman" pitchFamily="18" charset="0"/>
                <a:cs typeface="Times New Roman" pitchFamily="18" charset="0"/>
              </a:rPr>
              <a:t>.</a:t>
            </a:r>
            <a:r>
              <a:rPr lang="id-ID" sz="3000" dirty="0" smtClean="0">
                <a:latin typeface="Times New Roman" pitchFamily="18" charset="0"/>
                <a:cs typeface="Times New Roman" pitchFamily="18" charset="0"/>
              </a:rPr>
              <a:t>Bagaimanapun, bahwa tingkat kegagalan dan di bawah kinerja banyak bisnis yang ada dapat dikurangi secara dramatis jika calon Operator melihat usaha mereka apa adanya. Itu adalah bisnis yang sukses akan tergantung pada seberapa baik direncanakan, dibiayai, dikelola dan dipasarkan sebagai sebuah bisnis. Itu bukan gaya hidup , juga bukan sarana dibayar untuk bermain. Pembangunan masa depan dan, memang, keberadaan masa depan komersial ekowisata bertumpu pada pengembangan keterampilan bisnis yang tepat dalam sektor ini.</a:t>
            </a:r>
            <a:endParaRPr lang="en-US" sz="3000" dirty="0" smtClean="0">
              <a:latin typeface="Times New Roman" pitchFamily="18" charset="0"/>
              <a:cs typeface="Times New Roman" pitchFamily="18" charset="0"/>
            </a:endParaRPr>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162800" cy="1143000"/>
          </a:xfrm>
        </p:spPr>
        <p:style>
          <a:lnRef idx="3">
            <a:schemeClr val="lt1"/>
          </a:lnRef>
          <a:fillRef idx="1">
            <a:schemeClr val="accent5"/>
          </a:fillRef>
          <a:effectRef idx="1">
            <a:schemeClr val="accent5"/>
          </a:effectRef>
          <a:fontRef idx="minor">
            <a:schemeClr val="lt1"/>
          </a:fontRef>
        </p:style>
        <p:txBody>
          <a:bodyPr>
            <a:normAutofit/>
          </a:bodyPr>
          <a:lstStyle/>
          <a:p>
            <a:r>
              <a:rPr lang="en-US" sz="2800" dirty="0">
                <a:solidFill>
                  <a:schemeClr val="tx1"/>
                </a:solidFill>
                <a:latin typeface="Berlin Sans FB" pitchFamily="34" charset="0"/>
              </a:rPr>
              <a:t>G</a:t>
            </a:r>
            <a:r>
              <a:rPr lang="id-ID" sz="2800" dirty="0" smtClean="0">
                <a:solidFill>
                  <a:schemeClr val="tx1"/>
                </a:solidFill>
                <a:latin typeface="Berlin Sans FB" pitchFamily="34" charset="0"/>
              </a:rPr>
              <a:t>ambaran perencanaan bisnis dan masalah pemasaran</a:t>
            </a:r>
            <a:r>
              <a:rPr lang="en-US" sz="2800" dirty="0" smtClean="0">
                <a:solidFill>
                  <a:schemeClr val="tx1"/>
                </a:solidFill>
                <a:latin typeface="Berlin Sans FB" pitchFamily="34" charset="0"/>
              </a:rPr>
              <a:t> </a:t>
            </a:r>
            <a:r>
              <a:rPr lang="en-US" sz="2800" dirty="0" err="1" smtClean="0">
                <a:solidFill>
                  <a:schemeClr val="tx1"/>
                </a:solidFill>
                <a:latin typeface="Berlin Sans FB" pitchFamily="34" charset="0"/>
              </a:rPr>
              <a:t>ekowisata</a:t>
            </a:r>
            <a:endParaRPr lang="en-US" sz="2800" dirty="0">
              <a:solidFill>
                <a:schemeClr val="tx1"/>
              </a:solidFill>
              <a:latin typeface="Berlin Sans FB" pitchFamily="34" charset="0"/>
            </a:endParaRPr>
          </a:p>
        </p:txBody>
      </p:sp>
      <p:sp>
        <p:nvSpPr>
          <p:cNvPr id="3" name="Content Placeholder 2"/>
          <p:cNvSpPr>
            <a:spLocks noGrp="1"/>
          </p:cNvSpPr>
          <p:nvPr>
            <p:ph idx="1"/>
          </p:nvPr>
        </p:nvSpPr>
        <p:spPr>
          <a:xfrm>
            <a:off x="2895600" y="1905000"/>
            <a:ext cx="5791200" cy="4525963"/>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pPr marL="514350" indent="-514350">
              <a:buNone/>
            </a:pPr>
            <a:r>
              <a:rPr lang="en-US" sz="2300" dirty="0" smtClean="0">
                <a:latin typeface="Arial Narrow" pitchFamily="34" charset="0"/>
              </a:rPr>
              <a:t>1.Mempersiapkan </a:t>
            </a:r>
            <a:r>
              <a:rPr lang="en-US" sz="2300" dirty="0" err="1" smtClean="0">
                <a:latin typeface="Arial Narrow" pitchFamily="34" charset="0"/>
              </a:rPr>
              <a:t>rencana</a:t>
            </a:r>
            <a:r>
              <a:rPr lang="en-US" sz="2300" dirty="0" smtClean="0">
                <a:latin typeface="Arial Narrow" pitchFamily="34" charset="0"/>
              </a:rPr>
              <a:t> </a:t>
            </a:r>
            <a:r>
              <a:rPr lang="en-US" sz="2300" dirty="0" err="1" smtClean="0">
                <a:latin typeface="Arial Narrow" pitchFamily="34" charset="0"/>
              </a:rPr>
              <a:t>bisnis</a:t>
            </a:r>
            <a:endParaRPr lang="en-US" sz="2300" dirty="0" smtClean="0">
              <a:latin typeface="Arial Narrow" pitchFamily="34" charset="0"/>
            </a:endParaRPr>
          </a:p>
          <a:p>
            <a:pPr>
              <a:buNone/>
            </a:pPr>
            <a:r>
              <a:rPr lang="en-US" sz="2300" dirty="0" smtClean="0">
                <a:latin typeface="Arial Narrow" pitchFamily="34" charset="0"/>
              </a:rPr>
              <a:t>	a.</a:t>
            </a:r>
            <a:r>
              <a:rPr lang="id-ID" sz="2300" dirty="0" smtClean="0">
                <a:latin typeface="Arial Narrow" pitchFamily="34" charset="0"/>
              </a:rPr>
              <a:t>memaksa mereka </a:t>
            </a:r>
            <a:r>
              <a:rPr lang="en-US" sz="2300" dirty="0" smtClean="0">
                <a:latin typeface="Arial Narrow" pitchFamily="34" charset="0"/>
              </a:rPr>
              <a:t>(operator) </a:t>
            </a:r>
            <a:r>
              <a:rPr lang="en-US" sz="2300" dirty="0" err="1" smtClean="0">
                <a:latin typeface="Arial Narrow" pitchFamily="34" charset="0"/>
              </a:rPr>
              <a:t>untuk</a:t>
            </a:r>
            <a:r>
              <a:rPr lang="en-US" sz="2300" dirty="0" smtClean="0">
                <a:latin typeface="Arial Narrow" pitchFamily="34" charset="0"/>
              </a:rPr>
              <a:t> </a:t>
            </a:r>
            <a:r>
              <a:rPr lang="en-US" sz="2300" dirty="0" err="1" smtClean="0">
                <a:latin typeface="Arial Narrow" pitchFamily="34" charset="0"/>
              </a:rPr>
              <a:t>berpikir</a:t>
            </a:r>
            <a:r>
              <a:rPr lang="en-US" sz="2300" dirty="0" smtClean="0">
                <a:latin typeface="Arial Narrow" pitchFamily="34" charset="0"/>
              </a:rPr>
              <a:t> </a:t>
            </a:r>
            <a:r>
              <a:rPr lang="id-ID" sz="2300" dirty="0" smtClean="0">
                <a:latin typeface="Arial Narrow" pitchFamily="34" charset="0"/>
              </a:rPr>
              <a:t>perspektif </a:t>
            </a:r>
            <a:r>
              <a:rPr lang="en-US" sz="2300" dirty="0" err="1" smtClean="0">
                <a:latin typeface="Arial Narrow" pitchFamily="34" charset="0"/>
              </a:rPr>
              <a:t>dan</a:t>
            </a:r>
            <a:r>
              <a:rPr lang="en-US" sz="2300" dirty="0" smtClean="0">
                <a:latin typeface="Arial Narrow" pitchFamily="34" charset="0"/>
              </a:rPr>
              <a:t> </a:t>
            </a:r>
            <a:r>
              <a:rPr lang="id-ID" sz="2300" dirty="0" smtClean="0">
                <a:latin typeface="Arial Narrow" pitchFamily="34" charset="0"/>
              </a:rPr>
              <a:t>bekerja </a:t>
            </a:r>
            <a:r>
              <a:rPr lang="en-US" sz="2300" dirty="0" err="1" smtClean="0">
                <a:latin typeface="Arial Narrow" pitchFamily="34" charset="0"/>
              </a:rPr>
              <a:t>secara</a:t>
            </a:r>
            <a:r>
              <a:rPr lang="en-US" sz="2300" dirty="0" smtClean="0">
                <a:latin typeface="Arial Narrow" pitchFamily="34" charset="0"/>
              </a:rPr>
              <a:t> </a:t>
            </a:r>
            <a:r>
              <a:rPr lang="id-ID" sz="2300" dirty="0" smtClean="0">
                <a:latin typeface="Arial Narrow" pitchFamily="34" charset="0"/>
              </a:rPr>
              <a:t>detail </a:t>
            </a:r>
            <a:r>
              <a:rPr lang="en-US" sz="2300" dirty="0" err="1" smtClean="0">
                <a:latin typeface="Arial Narrow" pitchFamily="34" charset="0"/>
              </a:rPr>
              <a:t>hingga</a:t>
            </a:r>
            <a:r>
              <a:rPr lang="en-US" sz="2300" dirty="0" smtClean="0">
                <a:latin typeface="Arial Narrow" pitchFamily="34" charset="0"/>
              </a:rPr>
              <a:t> </a:t>
            </a:r>
            <a:r>
              <a:rPr lang="id-ID" sz="2300" dirty="0" smtClean="0">
                <a:latin typeface="Arial Narrow" pitchFamily="34" charset="0"/>
              </a:rPr>
              <a:t>usaha yang diusulkan mereka esthablish </a:t>
            </a:r>
            <a:br>
              <a:rPr lang="id-ID" sz="2300" dirty="0" smtClean="0">
                <a:latin typeface="Arial Narrow" pitchFamily="34" charset="0"/>
              </a:rPr>
            </a:br>
            <a:r>
              <a:rPr lang="en-US" sz="2300" dirty="0" err="1" smtClean="0">
                <a:latin typeface="Arial Narrow" pitchFamily="34" charset="0"/>
              </a:rPr>
              <a:t>Caranya</a:t>
            </a:r>
            <a:r>
              <a:rPr lang="en-US" sz="2300" dirty="0" smtClean="0">
                <a:latin typeface="Arial Narrow" pitchFamily="34" charset="0"/>
              </a:rPr>
              <a:t> </a:t>
            </a:r>
            <a:r>
              <a:rPr lang="id-ID" sz="2300" dirty="0" smtClean="0">
                <a:latin typeface="Arial Narrow" pitchFamily="34" charset="0"/>
              </a:rPr>
              <a:t>dengan mengikuti proses </a:t>
            </a:r>
            <a:r>
              <a:rPr lang="en-US" sz="2300" dirty="0" err="1" smtClean="0">
                <a:latin typeface="Arial Narrow" pitchFamily="34" charset="0"/>
              </a:rPr>
              <a:t>seleksi</a:t>
            </a:r>
            <a:r>
              <a:rPr lang="en-US" sz="2300" dirty="0" smtClean="0">
                <a:latin typeface="Arial Narrow" pitchFamily="34" charset="0"/>
              </a:rPr>
              <a:t> yang</a:t>
            </a:r>
            <a:r>
              <a:rPr lang="id-ID" sz="2300" dirty="0" smtClean="0">
                <a:latin typeface="Arial Narrow" pitchFamily="34" charset="0"/>
              </a:rPr>
              <a:t> ketat, </a:t>
            </a:r>
            <a:r>
              <a:rPr lang="en-US" sz="2300" dirty="0" err="1" smtClean="0">
                <a:latin typeface="Arial Narrow" pitchFamily="34" charset="0"/>
              </a:rPr>
              <a:t>lalu</a:t>
            </a:r>
            <a:r>
              <a:rPr lang="en-US" sz="2300" dirty="0" smtClean="0">
                <a:latin typeface="Arial Narrow" pitchFamily="34" charset="0"/>
              </a:rPr>
              <a:t> </a:t>
            </a:r>
            <a:r>
              <a:rPr lang="id-ID" sz="2300" dirty="0" smtClean="0">
                <a:latin typeface="Arial Narrow" pitchFamily="34" charset="0"/>
              </a:rPr>
              <a:t>dapat menguji ide mereka untuk melihat apakah </a:t>
            </a:r>
            <a:r>
              <a:rPr lang="en-US" sz="2300" dirty="0" err="1" smtClean="0">
                <a:latin typeface="Arial Narrow" pitchFamily="34" charset="0"/>
              </a:rPr>
              <a:t>peluang</a:t>
            </a:r>
            <a:r>
              <a:rPr lang="id-ID" sz="2300" dirty="0" smtClean="0">
                <a:latin typeface="Arial Narrow" pitchFamily="34" charset="0"/>
              </a:rPr>
              <a:t> bisnis yang nyat</a:t>
            </a:r>
            <a:r>
              <a:rPr lang="en-US" sz="2300" dirty="0" smtClean="0">
                <a:latin typeface="Arial Narrow" pitchFamily="34" charset="0"/>
              </a:rPr>
              <a:t>a</a:t>
            </a:r>
          </a:p>
          <a:p>
            <a:pPr>
              <a:buNone/>
            </a:pPr>
            <a:r>
              <a:rPr lang="en-US" sz="2300" dirty="0">
                <a:latin typeface="Arial Narrow" pitchFamily="34" charset="0"/>
              </a:rPr>
              <a:t>	</a:t>
            </a:r>
            <a:r>
              <a:rPr lang="en-US" sz="2300" dirty="0" err="1" smtClean="0">
                <a:latin typeface="Arial Narrow" pitchFamily="34" charset="0"/>
              </a:rPr>
              <a:t>b.B</a:t>
            </a:r>
            <a:r>
              <a:rPr lang="id-ID" sz="2300" dirty="0" smtClean="0">
                <a:latin typeface="Arial Narrow" pitchFamily="34" charset="0"/>
              </a:rPr>
              <a:t>ermain peran dengan rencana bisnis setelah bisnis dimulai</a:t>
            </a:r>
            <a:r>
              <a:rPr lang="en-US" sz="2300" dirty="0" smtClean="0">
                <a:latin typeface="Arial Narrow" pitchFamily="34" charset="0"/>
              </a:rPr>
              <a:t>.</a:t>
            </a:r>
          </a:p>
          <a:p>
            <a:pPr>
              <a:buNone/>
            </a:pPr>
            <a:r>
              <a:rPr lang="en-US" sz="2300" dirty="0">
                <a:latin typeface="Arial Narrow" pitchFamily="34" charset="0"/>
              </a:rPr>
              <a:t>	</a:t>
            </a:r>
            <a:r>
              <a:rPr lang="id-ID" sz="2300" dirty="0" smtClean="0">
                <a:latin typeface="Arial Narrow" pitchFamily="34" charset="0"/>
              </a:rPr>
              <a:t>garis jalur pertumbuhan yang diinginkan untuk perusahaan dan </a:t>
            </a:r>
            <a:r>
              <a:rPr lang="en-US" sz="2300" dirty="0" smtClean="0">
                <a:latin typeface="Arial Narrow" pitchFamily="34" charset="0"/>
              </a:rPr>
              <a:t>yang paling </a:t>
            </a:r>
            <a:r>
              <a:rPr lang="id-ID" sz="2300" dirty="0" smtClean="0">
                <a:latin typeface="Arial Narrow" pitchFamily="34" charset="0"/>
              </a:rPr>
              <a:t>penting tolok ukur yang digunakan untuk memantau kinerja bisnis</a:t>
            </a:r>
            <a:endParaRPr lang="en-US" sz="2300" dirty="0">
              <a:latin typeface="Arial Narrow"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28600"/>
            <a:ext cx="5029200" cy="715962"/>
          </a:xfrm>
        </p:spPr>
        <p:style>
          <a:lnRef idx="3">
            <a:schemeClr val="lt1"/>
          </a:lnRef>
          <a:fillRef idx="1">
            <a:schemeClr val="dk1"/>
          </a:fillRef>
          <a:effectRef idx="1">
            <a:schemeClr val="dk1"/>
          </a:effectRef>
          <a:fontRef idx="minor">
            <a:schemeClr val="lt1"/>
          </a:fontRef>
        </p:style>
        <p:txBody>
          <a:bodyPr>
            <a:normAutofit fontScale="90000"/>
          </a:bodyPr>
          <a:lstStyle/>
          <a:p>
            <a:r>
              <a:rPr lang="en-US" dirty="0" err="1" smtClean="0"/>
              <a:t>Lanjutan</a:t>
            </a:r>
            <a:endParaRPr lang="en-US" dirty="0"/>
          </a:p>
        </p:txBody>
      </p:sp>
      <p:sp>
        <p:nvSpPr>
          <p:cNvPr id="3" name="Content Placeholder 2"/>
          <p:cNvSpPr>
            <a:spLocks noGrp="1"/>
          </p:cNvSpPr>
          <p:nvPr>
            <p:ph idx="1"/>
          </p:nvPr>
        </p:nvSpPr>
        <p:spPr>
          <a:xfrm>
            <a:off x="2590800" y="1143000"/>
            <a:ext cx="6324600" cy="5486400"/>
          </a:xfrm>
        </p:spPr>
        <p:style>
          <a:lnRef idx="1">
            <a:schemeClr val="dk1"/>
          </a:lnRef>
          <a:fillRef idx="2">
            <a:schemeClr val="dk1"/>
          </a:fillRef>
          <a:effectRef idx="1">
            <a:schemeClr val="dk1"/>
          </a:effectRef>
          <a:fontRef idx="minor">
            <a:schemeClr val="dk1"/>
          </a:fontRef>
        </p:style>
        <p:txBody>
          <a:bodyPr>
            <a:noAutofit/>
          </a:bodyPr>
          <a:lstStyle/>
          <a:p>
            <a:pPr>
              <a:buNone/>
            </a:pPr>
            <a:r>
              <a:rPr lang="en-US" sz="2300" dirty="0" smtClean="0">
                <a:latin typeface="Agency FB" pitchFamily="34" charset="0"/>
                <a:cs typeface="Arial" pitchFamily="34" charset="0"/>
              </a:rPr>
              <a:t>2. </a:t>
            </a:r>
            <a:r>
              <a:rPr lang="id-ID" sz="2300" dirty="0" smtClean="0">
                <a:latin typeface="Agency FB" pitchFamily="34" charset="0"/>
                <a:cs typeface="Arial" pitchFamily="34" charset="0"/>
              </a:rPr>
              <a:t>keterampilan manajemen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keuangan</a:t>
            </a:r>
            <a:endParaRPr lang="en-US" sz="2300" dirty="0" smtClean="0">
              <a:latin typeface="Agency FB" pitchFamily="34" charset="0"/>
              <a:cs typeface="Arial" pitchFamily="34" charset="0"/>
            </a:endParaRPr>
          </a:p>
          <a:p>
            <a:pPr>
              <a:buNone/>
            </a:pPr>
            <a:r>
              <a:rPr lang="en-US" sz="2300" dirty="0" smtClean="0">
                <a:latin typeface="Agency FB" pitchFamily="34" charset="0"/>
                <a:cs typeface="Arial" pitchFamily="34" charset="0"/>
              </a:rPr>
              <a:t>     </a:t>
            </a:r>
            <a:r>
              <a:rPr lang="id-ID" sz="2300" dirty="0" smtClean="0">
                <a:latin typeface="Agency FB" pitchFamily="34" charset="0"/>
                <a:cs typeface="Arial" pitchFamily="34" charset="0"/>
              </a:rPr>
              <a:t>manajemen keuangan adalah masalah yang signifikan bagi sebagian operators.</a:t>
            </a:r>
            <a:r>
              <a:rPr lang="en-US" sz="2300" dirty="0" smtClean="0">
                <a:latin typeface="Agency FB" pitchFamily="34" charset="0"/>
                <a:cs typeface="Arial" pitchFamily="34" charset="0"/>
              </a:rPr>
              <a:t>Hal </a:t>
            </a:r>
            <a:r>
              <a:rPr lang="en-US" sz="2300" dirty="0" err="1" smtClean="0">
                <a:latin typeface="Agency FB" pitchFamily="34" charset="0"/>
                <a:cs typeface="Arial" pitchFamily="34" charset="0"/>
              </a:rPr>
              <a:t>ini</a:t>
            </a:r>
            <a:r>
              <a:rPr lang="id-ID" sz="2300" dirty="0" smtClean="0">
                <a:latin typeface="Agency FB" pitchFamily="34" charset="0"/>
                <a:cs typeface="Arial" pitchFamily="34" charset="0"/>
              </a:rPr>
              <a:t> tidak mengherankan mengingat bahwa banyak datang dari latar belakang operasional dan tidak pernah memiliki </a:t>
            </a:r>
            <a:r>
              <a:rPr lang="en-US" sz="2300" dirty="0" err="1" smtClean="0">
                <a:latin typeface="Agency FB" pitchFamily="34" charset="0"/>
                <a:cs typeface="Arial" pitchFamily="34" charset="0"/>
              </a:rPr>
              <a:t>manajemen</a:t>
            </a:r>
            <a:r>
              <a:rPr lang="en-US" sz="2300" dirty="0" smtClean="0">
                <a:latin typeface="Agency FB" pitchFamily="34" charset="0"/>
                <a:cs typeface="Arial" pitchFamily="34" charset="0"/>
              </a:rPr>
              <a:t> yang </a:t>
            </a:r>
            <a:r>
              <a:rPr lang="en-US" sz="2300" dirty="0" err="1" smtClean="0">
                <a:latin typeface="Agency FB" pitchFamily="34" charset="0"/>
                <a:cs typeface="Arial" pitchFamily="34" charset="0"/>
              </a:rPr>
              <a:t>baik</a:t>
            </a:r>
            <a:r>
              <a:rPr lang="en-US" sz="2300" dirty="0" smtClean="0">
                <a:latin typeface="Agency FB" pitchFamily="34" charset="0"/>
                <a:cs typeface="Arial" pitchFamily="34" charset="0"/>
              </a:rPr>
              <a:t> </a:t>
            </a:r>
            <a:r>
              <a:rPr lang="id-ID" sz="2300" dirty="0" smtClean="0">
                <a:latin typeface="Agency FB" pitchFamily="34" charset="0"/>
                <a:cs typeface="Arial" pitchFamily="34" charset="0"/>
              </a:rPr>
              <a:t>untuk mengelola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sebelumnya.</a:t>
            </a:r>
            <a:r>
              <a:rPr lang="en-US" sz="2300" dirty="0" err="1">
                <a:latin typeface="Agency FB" pitchFamily="34" charset="0"/>
                <a:cs typeface="Arial" pitchFamily="34" charset="0"/>
              </a:rPr>
              <a:t>L</a:t>
            </a:r>
            <a:r>
              <a:rPr lang="id-ID" sz="2300" dirty="0" smtClean="0">
                <a:latin typeface="Agency FB" pitchFamily="34" charset="0"/>
                <a:cs typeface="Arial" pitchFamily="34" charset="0"/>
              </a:rPr>
              <a:t>ambatnya pertumbuhan, ditambah dengan tinggi</a:t>
            </a:r>
            <a:r>
              <a:rPr lang="en-US" sz="2300" dirty="0" err="1" smtClean="0">
                <a:latin typeface="Agency FB" pitchFamily="34" charset="0"/>
                <a:cs typeface="Arial" pitchFamily="34" charset="0"/>
              </a:rPr>
              <a:t>nya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biaya</a:t>
            </a:r>
            <a:r>
              <a:rPr lang="en-US" sz="2300" dirty="0" smtClean="0">
                <a:latin typeface="Agency FB" pitchFamily="34" charset="0"/>
                <a:cs typeface="Arial" pitchFamily="34" charset="0"/>
              </a:rPr>
              <a:t> yang </a:t>
            </a:r>
            <a:r>
              <a:rPr lang="en-US" sz="2300" dirty="0" err="1" smtClean="0">
                <a:latin typeface="Agency FB" pitchFamily="34" charset="0"/>
                <a:cs typeface="Arial" pitchFamily="34" charset="0"/>
              </a:rPr>
              <a:t>tidak</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dapat</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diantispasi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menyebabkan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beberapa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pengembang</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mengalami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krisis</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dalam</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hal</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keuangan.Hal</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ini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akan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berdampak</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pada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pemasaran,kebutuhan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peralatan</a:t>
            </a:r>
            <a:r>
              <a:rPr lang="en-US" sz="2300" dirty="0" smtClean="0">
                <a:latin typeface="Agency FB" pitchFamily="34" charset="0"/>
                <a:cs typeface="Arial" pitchFamily="34" charset="0"/>
              </a:rPr>
              <a:t> yang </a:t>
            </a:r>
            <a:r>
              <a:rPr lang="en-US" sz="2300" dirty="0" err="1" smtClean="0">
                <a:latin typeface="Agency FB" pitchFamily="34" charset="0"/>
                <a:cs typeface="Arial" pitchFamily="34" charset="0"/>
              </a:rPr>
              <a:t>digunakan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sehari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hari,serta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kesejahteraan</a:t>
            </a:r>
            <a:r>
              <a:rPr lang="en-US" sz="2300" dirty="0" smtClean="0">
                <a:latin typeface="Agency FB" pitchFamily="34" charset="0"/>
                <a:cs typeface="Arial" pitchFamily="34" charset="0"/>
              </a:rPr>
              <a:t> SDM yang </a:t>
            </a:r>
            <a:r>
              <a:rPr lang="en-US" sz="2300" dirty="0" err="1" smtClean="0">
                <a:latin typeface="Agency FB" pitchFamily="34" charset="0"/>
                <a:cs typeface="Arial" pitchFamily="34" charset="0"/>
              </a:rPr>
              <a:t>bekerja.Ditambah</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lagi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dengan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banyaknya</a:t>
            </a:r>
            <a:r>
              <a:rPr lang="en-US" sz="2300" dirty="0" smtClean="0">
                <a:latin typeface="Agency FB" pitchFamily="34" charset="0"/>
                <a:cs typeface="Arial" pitchFamily="34" charset="0"/>
              </a:rPr>
              <a:t> operator yang </a:t>
            </a:r>
            <a:r>
              <a:rPr lang="en-US" sz="2300" dirty="0" err="1" smtClean="0">
                <a:latin typeface="Agency FB" pitchFamily="34" charset="0"/>
                <a:cs typeface="Arial" pitchFamily="34" charset="0"/>
              </a:rPr>
              <a:t>tidak</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mengerti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dengan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konsep</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cashflow”.Yaitu</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lebih</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mendahulukan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barang</a:t>
            </a:r>
            <a:r>
              <a:rPr lang="en-US" sz="2300" dirty="0" smtClean="0">
                <a:latin typeface="Agency FB" pitchFamily="34" charset="0"/>
                <a:cs typeface="Arial" pitchFamily="34" charset="0"/>
              </a:rPr>
              <a:t> yang </a:t>
            </a:r>
            <a:r>
              <a:rPr lang="en-US" sz="2300" dirty="0" err="1" smtClean="0">
                <a:latin typeface="Agency FB" pitchFamily="34" charset="0"/>
                <a:cs typeface="Arial" pitchFamily="34" charset="0"/>
              </a:rPr>
              <a:t>dibutuhkan,tidak</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peduli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sberapa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mahal</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itu</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harganya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karna</a:t>
            </a:r>
            <a:r>
              <a:rPr lang="en-US" sz="2300" dirty="0" smtClean="0">
                <a:latin typeface="Agency FB" pitchFamily="34" charset="0"/>
                <a:cs typeface="Arial" pitchFamily="34" charset="0"/>
              </a:rPr>
              <a:t> yang paling </a:t>
            </a:r>
            <a:r>
              <a:rPr lang="en-US" sz="2300" dirty="0" err="1" smtClean="0">
                <a:latin typeface="Agency FB" pitchFamily="34" charset="0"/>
                <a:cs typeface="Arial" pitchFamily="34" charset="0"/>
              </a:rPr>
              <a:t>penting</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barang</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tersebut</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memiliki</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peran</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utama</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dalam</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hal</a:t>
            </a:r>
            <a:r>
              <a:rPr lang="en-US" sz="2300" dirty="0" smtClean="0">
                <a:latin typeface="Agency FB" pitchFamily="34" charset="0"/>
                <a:cs typeface="Arial" pitchFamily="34" charset="0"/>
              </a:rPr>
              <a:t> </a:t>
            </a:r>
            <a:r>
              <a:rPr lang="en-US" sz="2300" dirty="0" err="1" smtClean="0">
                <a:latin typeface="Agency FB" pitchFamily="34" charset="0"/>
                <a:cs typeface="Arial" pitchFamily="34" charset="0"/>
              </a:rPr>
              <a:t>ini</a:t>
            </a:r>
            <a:r>
              <a:rPr lang="en-US" sz="2300" dirty="0" smtClean="0">
                <a:latin typeface="Agency FB" pitchFamily="34" charset="0"/>
                <a:cs typeface="Arial" pitchFamily="34" charset="0"/>
              </a:rPr>
              <a:t>.</a:t>
            </a:r>
          </a:p>
          <a:p>
            <a:pPr>
              <a:buNone/>
            </a:pPr>
            <a:endParaRPr lang="en-US" sz="2300" dirty="0">
              <a:latin typeface="Agency FB"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71800" y="1600200"/>
            <a:ext cx="5715000" cy="4953000"/>
          </a:xfrm>
        </p:spPr>
        <p:style>
          <a:lnRef idx="1">
            <a:schemeClr val="accent2"/>
          </a:lnRef>
          <a:fillRef idx="3">
            <a:schemeClr val="accent2"/>
          </a:fillRef>
          <a:effectRef idx="2">
            <a:schemeClr val="accent2"/>
          </a:effectRef>
          <a:fontRef idx="minor">
            <a:schemeClr val="lt1"/>
          </a:fontRef>
        </p:style>
        <p:txBody>
          <a:bodyPr>
            <a:noAutofit/>
          </a:bodyPr>
          <a:lstStyle/>
          <a:p>
            <a:pPr>
              <a:buNone/>
            </a:pPr>
            <a:r>
              <a:rPr lang="en-US" sz="2400" dirty="0" smtClean="0">
                <a:latin typeface="Arial" pitchFamily="34" charset="0"/>
                <a:cs typeface="Arial" pitchFamily="34" charset="0"/>
              </a:rPr>
              <a:t>3. </a:t>
            </a:r>
            <a:r>
              <a:rPr lang="en-US" sz="2400" dirty="0" err="1" smtClean="0">
                <a:latin typeface="Arial" pitchFamily="34" charset="0"/>
                <a:cs typeface="Arial" pitchFamily="34" charset="0"/>
              </a:rPr>
              <a:t>Kurangnya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Pengetahuan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dalam</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hal</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pemasaran</a:t>
            </a:r>
            <a:endParaRPr lang="en-U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Banyaknya</a:t>
            </a:r>
            <a:r>
              <a:rPr lang="en-US" sz="2400" dirty="0" smtClean="0">
                <a:latin typeface="Arial" pitchFamily="34" charset="0"/>
                <a:cs typeface="Arial" pitchFamily="34" charset="0"/>
              </a:rPr>
              <a:t> operator </a:t>
            </a:r>
            <a:r>
              <a:rPr lang="en-US" sz="2400" dirty="0" err="1" smtClean="0">
                <a:latin typeface="Arial" pitchFamily="34" charset="0"/>
                <a:cs typeface="Arial" pitchFamily="34" charset="0"/>
              </a:rPr>
              <a:t>ekowisata</a:t>
            </a:r>
            <a:r>
              <a:rPr lang="en-US" sz="2400" dirty="0" smtClean="0">
                <a:latin typeface="Arial" pitchFamily="34" charset="0"/>
                <a:cs typeface="Arial" pitchFamily="34" charset="0"/>
              </a:rPr>
              <a:t> yang </a:t>
            </a:r>
            <a:r>
              <a:rPr lang="en-US" sz="2400" dirty="0" err="1" smtClean="0">
                <a:latin typeface="Arial" pitchFamily="34" charset="0"/>
                <a:cs typeface="Arial" pitchFamily="34" charset="0"/>
              </a:rPr>
              <a:t>tidak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mengerti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apa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itu</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pemasaran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bagaimana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mereka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bekrja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untuk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memasarkan.Mereka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tidak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menegrti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siapa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pangsa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pasar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mereka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tidak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mengerti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lingkungan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pangsa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pasar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mereka,dan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bagaimana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kekuatan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daya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beli</a:t>
            </a:r>
            <a:r>
              <a:rPr lang="en-US" sz="2400" dirty="0" smtClean="0">
                <a:latin typeface="Arial" pitchFamily="34" charset="0"/>
                <a:cs typeface="Arial" pitchFamily="34" charset="0"/>
              </a:rPr>
              <a:t> yang </a:t>
            </a:r>
            <a:r>
              <a:rPr lang="en-US" sz="2400" dirty="0" err="1" smtClean="0">
                <a:latin typeface="Arial" pitchFamily="34" charset="0"/>
                <a:cs typeface="Arial" pitchFamily="34" charset="0"/>
              </a:rPr>
              <a:t>dimiliki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oleh</a:t>
            </a:r>
            <a:r>
              <a:rPr lang="en-US" sz="2400" dirty="0" smtClean="0">
                <a:latin typeface="Arial" pitchFamily="34" charset="0"/>
                <a:cs typeface="Arial" pitchFamily="34" charset="0"/>
              </a:rPr>
              <a:t> target market </a:t>
            </a:r>
            <a:r>
              <a:rPr lang="en-US" sz="2400" dirty="0" err="1" smtClean="0">
                <a:latin typeface="Arial" pitchFamily="34" charset="0"/>
                <a:cs typeface="Arial" pitchFamily="34" charset="0"/>
              </a:rPr>
              <a:t>mereka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sehingga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mereka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tidak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memiliki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ide</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untuk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meng</a:t>
            </a:r>
            <a:r>
              <a:rPr lang="en-US" sz="2400" dirty="0" smtClean="0">
                <a:latin typeface="Arial" pitchFamily="34" charset="0"/>
                <a:cs typeface="Arial" pitchFamily="34" charset="0"/>
              </a:rPr>
              <a:t> create / </a:t>
            </a:r>
            <a:r>
              <a:rPr lang="en-US" sz="2400" dirty="0" err="1" smtClean="0">
                <a:latin typeface="Arial" pitchFamily="34" charset="0"/>
                <a:cs typeface="Arial" pitchFamily="34" charset="0"/>
              </a:rPr>
              <a:t>mengembangkan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pemasaran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mereka</a:t>
            </a:r>
            <a:r>
              <a:rPr lang="en-US" sz="2400" dirty="0" smtClean="0">
                <a:latin typeface="Arial" pitchFamily="34" charset="0"/>
                <a:cs typeface="Arial" pitchFamily="34" charset="0"/>
              </a:rPr>
              <a:t>.</a:t>
            </a:r>
            <a:endParaRPr lang="en-US" sz="2400" dirty="0">
              <a:latin typeface="Arial" pitchFamily="34" charset="0"/>
              <a:cs typeface="Arial" pitchFamily="34" charset="0"/>
            </a:endParaRPr>
          </a:p>
        </p:txBody>
      </p:sp>
      <p:sp>
        <p:nvSpPr>
          <p:cNvPr id="4" name="Title 1"/>
          <p:cNvSpPr>
            <a:spLocks noGrp="1"/>
          </p:cNvSpPr>
          <p:nvPr>
            <p:ph type="title"/>
          </p:nvPr>
        </p:nvSpPr>
        <p:spPr>
          <a:xfrm>
            <a:off x="2971800" y="228600"/>
            <a:ext cx="5029200" cy="715962"/>
          </a:xfrm>
        </p:spPr>
        <p:style>
          <a:lnRef idx="3">
            <a:schemeClr val="lt1"/>
          </a:lnRef>
          <a:fillRef idx="1">
            <a:schemeClr val="dk1"/>
          </a:fillRef>
          <a:effectRef idx="1">
            <a:schemeClr val="dk1"/>
          </a:effectRef>
          <a:fontRef idx="minor">
            <a:schemeClr val="lt1"/>
          </a:fontRef>
        </p:style>
        <p:txBody>
          <a:bodyPr>
            <a:normAutofit fontScale="90000"/>
          </a:bodyPr>
          <a:lstStyle/>
          <a:p>
            <a:r>
              <a:rPr lang="en-US" dirty="0" err="1" smtClean="0"/>
              <a:t>Lanjutan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143000"/>
            <a:ext cx="6400800" cy="424731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b="1" dirty="0" err="1"/>
              <a:t>kegiatan</a:t>
            </a:r>
            <a:r>
              <a:rPr lang="en-US" b="1" dirty="0"/>
              <a:t> </a:t>
            </a:r>
            <a:r>
              <a:rPr lang="en-US" b="1" dirty="0" err="1"/>
              <a:t>promosi</a:t>
            </a:r>
            <a:r>
              <a:rPr lang="en-US" b="1" dirty="0"/>
              <a:t> , </a:t>
            </a:r>
            <a:r>
              <a:rPr lang="en-US" b="1" dirty="0" err="1"/>
              <a:t>atau</a:t>
            </a:r>
            <a:r>
              <a:rPr lang="en-US" b="1" dirty="0"/>
              <a:t> </a:t>
            </a:r>
            <a:r>
              <a:rPr lang="en-US" b="1" dirty="0" err="1"/>
              <a:t>menyesuaikan</a:t>
            </a:r>
            <a:r>
              <a:rPr lang="en-US" b="1" dirty="0"/>
              <a:t> </a:t>
            </a:r>
            <a:r>
              <a:rPr lang="en-US" b="1" dirty="0" err="1"/>
              <a:t>perjalanan</a:t>
            </a:r>
            <a:r>
              <a:rPr lang="en-US" b="1" dirty="0"/>
              <a:t> </a:t>
            </a:r>
            <a:r>
              <a:rPr lang="en-US" b="1" dirty="0" err="1"/>
              <a:t>mereka</a:t>
            </a:r>
            <a:r>
              <a:rPr lang="en-US" b="1" dirty="0"/>
              <a:t> </a:t>
            </a:r>
            <a:r>
              <a:rPr lang="en-US" b="1" dirty="0" err="1"/>
              <a:t>khusus</a:t>
            </a:r>
            <a:r>
              <a:rPr lang="en-US" b="1" dirty="0"/>
              <a:t> </a:t>
            </a:r>
            <a:r>
              <a:rPr lang="en-US" b="1" dirty="0" err="1"/>
              <a:t>untuk</a:t>
            </a:r>
            <a:r>
              <a:rPr lang="en-US" b="1" dirty="0"/>
              <a:t> </a:t>
            </a:r>
            <a:r>
              <a:rPr lang="en-US" b="1" dirty="0" err="1"/>
              <a:t>memenuhi</a:t>
            </a:r>
            <a:r>
              <a:rPr lang="en-US" b="1" dirty="0"/>
              <a:t> </a:t>
            </a:r>
            <a:r>
              <a:rPr lang="en-US" b="1" dirty="0" err="1"/>
              <a:t>tuntutan</a:t>
            </a:r>
            <a:r>
              <a:rPr lang="en-US" b="1" dirty="0"/>
              <a:t> </a:t>
            </a:r>
            <a:r>
              <a:rPr lang="en-US" b="1" dirty="0" err="1"/>
              <a:t>perempuan</a:t>
            </a:r>
            <a:r>
              <a:rPr lang="en-US" b="1" dirty="0"/>
              <a:t> ( </a:t>
            </a:r>
            <a:r>
              <a:rPr lang="en-US" b="1" dirty="0" err="1"/>
              <a:t>Mckercher</a:t>
            </a:r>
            <a:r>
              <a:rPr lang="en-US" b="1" dirty="0"/>
              <a:t> Dan </a:t>
            </a:r>
            <a:r>
              <a:rPr lang="en-US" b="1" dirty="0" err="1"/>
              <a:t>davidson</a:t>
            </a:r>
            <a:r>
              <a:rPr lang="en-US" b="1" dirty="0"/>
              <a:t> , 1995 ) </a:t>
            </a:r>
            <a:r>
              <a:rPr lang="en-US" b="1" dirty="0" err="1"/>
              <a:t>wanita</a:t>
            </a:r>
            <a:r>
              <a:rPr lang="en-US" b="1" dirty="0"/>
              <a:t> </a:t>
            </a:r>
            <a:r>
              <a:rPr lang="en-US" b="1" dirty="0" err="1"/>
              <a:t>dan</a:t>
            </a:r>
            <a:r>
              <a:rPr lang="en-US" b="1" dirty="0"/>
              <a:t> </a:t>
            </a:r>
            <a:r>
              <a:rPr lang="en-US" b="1" dirty="0" err="1"/>
              <a:t>pria</a:t>
            </a:r>
            <a:r>
              <a:rPr lang="en-US" b="1" dirty="0"/>
              <a:t> </a:t>
            </a:r>
            <a:r>
              <a:rPr lang="en-US" b="1" dirty="0" err="1"/>
              <a:t>merespon</a:t>
            </a:r>
            <a:r>
              <a:rPr lang="en-US" b="1" dirty="0"/>
              <a:t> </a:t>
            </a:r>
            <a:r>
              <a:rPr lang="en-US" b="1" dirty="0" err="1"/>
              <a:t>secara</a:t>
            </a:r>
            <a:r>
              <a:rPr lang="en-US" b="1" dirty="0"/>
              <a:t> </a:t>
            </a:r>
            <a:r>
              <a:rPr lang="en-US" b="1" dirty="0" err="1"/>
              <a:t>berbeda</a:t>
            </a:r>
            <a:r>
              <a:rPr lang="en-US" b="1" dirty="0"/>
              <a:t> </a:t>
            </a:r>
            <a:r>
              <a:rPr lang="en-US" b="1" dirty="0" err="1"/>
              <a:t>terhadap</a:t>
            </a:r>
            <a:r>
              <a:rPr lang="en-US" b="1" dirty="0"/>
              <a:t> </a:t>
            </a:r>
            <a:r>
              <a:rPr lang="en-US" b="1" dirty="0" err="1"/>
              <a:t>kegiatan</a:t>
            </a:r>
            <a:r>
              <a:rPr lang="en-US" b="1" dirty="0"/>
              <a:t> </a:t>
            </a:r>
            <a:r>
              <a:rPr lang="en-US" b="1" dirty="0" err="1"/>
              <a:t>promosi</a:t>
            </a:r>
            <a:r>
              <a:rPr lang="en-US" b="1" dirty="0"/>
              <a:t> </a:t>
            </a:r>
            <a:r>
              <a:rPr lang="en-US" b="1" dirty="0" err="1"/>
              <a:t>dan</a:t>
            </a:r>
            <a:r>
              <a:rPr lang="en-US" b="1" dirty="0"/>
              <a:t> </a:t>
            </a:r>
            <a:r>
              <a:rPr lang="en-US" b="1" dirty="0" err="1"/>
              <a:t>membaca</a:t>
            </a:r>
            <a:r>
              <a:rPr lang="en-US" b="1" dirty="0"/>
              <a:t> media yang </a:t>
            </a:r>
            <a:r>
              <a:rPr lang="en-US" b="1" dirty="0" err="1"/>
              <a:t>berbeda</a:t>
            </a:r>
            <a:r>
              <a:rPr lang="en-US" b="1" dirty="0"/>
              <a:t> . </a:t>
            </a:r>
            <a:r>
              <a:rPr lang="en-US" b="1" dirty="0" err="1"/>
              <a:t>apalagi</a:t>
            </a:r>
            <a:r>
              <a:rPr lang="en-US" b="1" dirty="0"/>
              <a:t>, </a:t>
            </a:r>
            <a:r>
              <a:rPr lang="en-US" b="1" dirty="0" err="1"/>
              <a:t>perempuan</a:t>
            </a:r>
            <a:r>
              <a:rPr lang="en-US" b="1" dirty="0"/>
              <a:t> </a:t>
            </a:r>
            <a:r>
              <a:rPr lang="en-US" b="1" dirty="0" err="1"/>
              <a:t>berpartisipasi</a:t>
            </a:r>
            <a:r>
              <a:rPr lang="en-US" b="1" dirty="0"/>
              <a:t> </a:t>
            </a:r>
            <a:r>
              <a:rPr lang="en-US" b="1" dirty="0" err="1"/>
              <a:t>dalam</a:t>
            </a:r>
            <a:r>
              <a:rPr lang="en-US" b="1" dirty="0"/>
              <a:t> </a:t>
            </a:r>
            <a:r>
              <a:rPr lang="en-US" b="1" dirty="0" err="1"/>
              <a:t>perjalanan</a:t>
            </a:r>
            <a:r>
              <a:rPr lang="en-US" b="1" dirty="0"/>
              <a:t> </a:t>
            </a:r>
            <a:r>
              <a:rPr lang="en-US" b="1" dirty="0" err="1"/>
              <a:t>pariwisata</a:t>
            </a:r>
            <a:r>
              <a:rPr lang="en-US" b="1" dirty="0"/>
              <a:t> </a:t>
            </a:r>
            <a:r>
              <a:rPr lang="en-US" b="1" dirty="0" err="1"/>
              <a:t>berbasis</a:t>
            </a:r>
            <a:r>
              <a:rPr lang="en-US" b="1" dirty="0"/>
              <a:t> </a:t>
            </a:r>
            <a:r>
              <a:rPr lang="en-US" b="1" dirty="0" err="1"/>
              <a:t>alam</a:t>
            </a:r>
            <a:r>
              <a:rPr lang="en-US" b="1" dirty="0"/>
              <a:t> </a:t>
            </a:r>
            <a:r>
              <a:rPr lang="en-US" b="1" dirty="0" err="1"/>
              <a:t>untuk</a:t>
            </a:r>
            <a:r>
              <a:rPr lang="en-US" b="1" dirty="0"/>
              <a:t> </a:t>
            </a:r>
            <a:r>
              <a:rPr lang="en-US" b="1" dirty="0" err="1"/>
              <a:t>berbagai</a:t>
            </a:r>
            <a:r>
              <a:rPr lang="en-US" b="1" dirty="0"/>
              <a:t> </a:t>
            </a:r>
            <a:r>
              <a:rPr lang="en-US" b="1" dirty="0" err="1"/>
              <a:t>alasan</a:t>
            </a:r>
            <a:r>
              <a:rPr lang="en-US" b="1" dirty="0"/>
              <a:t> </a:t>
            </a:r>
            <a:r>
              <a:rPr lang="en-US" b="1" dirty="0" err="1"/>
              <a:t>thats</a:t>
            </a:r>
            <a:r>
              <a:rPr lang="en-US" b="1" dirty="0"/>
              <a:t> </a:t>
            </a:r>
            <a:r>
              <a:rPr lang="en-US" b="1" dirty="0" err="1"/>
              <a:t>di</a:t>
            </a:r>
            <a:r>
              <a:rPr lang="en-US" b="1" dirty="0"/>
              <a:t> operator . </a:t>
            </a:r>
            <a:r>
              <a:rPr lang="en-US" b="1" dirty="0" err="1"/>
              <a:t>tampaknya</a:t>
            </a:r>
            <a:r>
              <a:rPr lang="en-US" b="1" dirty="0"/>
              <a:t> </a:t>
            </a:r>
            <a:r>
              <a:rPr lang="en-US" b="1" dirty="0" err="1"/>
              <a:t>tidak</a:t>
            </a:r>
            <a:r>
              <a:rPr lang="en-US" b="1" dirty="0"/>
              <a:t> </a:t>
            </a:r>
            <a:r>
              <a:rPr lang="en-US" b="1" dirty="0" err="1"/>
              <a:t>apriciate</a:t>
            </a:r>
            <a:r>
              <a:rPr lang="en-US" b="1" dirty="0"/>
              <a:t> </a:t>
            </a:r>
            <a:r>
              <a:rPr lang="en-US" b="1" dirty="0" err="1"/>
              <a:t>sepenuhnya</a:t>
            </a:r>
            <a:r>
              <a:rPr lang="en-US" b="1" dirty="0"/>
              <a:t> </a:t>
            </a:r>
            <a:r>
              <a:rPr lang="en-US" b="1" dirty="0" err="1"/>
              <a:t>penelitian</a:t>
            </a:r>
            <a:r>
              <a:rPr lang="en-US" b="1" dirty="0"/>
              <a:t> </a:t>
            </a:r>
            <a:r>
              <a:rPr lang="en-US" b="1" dirty="0" err="1"/>
              <a:t>ke</a:t>
            </a:r>
            <a:r>
              <a:rPr lang="en-US" b="1" dirty="0"/>
              <a:t> </a:t>
            </a:r>
            <a:r>
              <a:rPr lang="en-US" b="1" dirty="0" err="1"/>
              <a:t>dalam</a:t>
            </a:r>
            <a:r>
              <a:rPr lang="en-US" b="1" dirty="0"/>
              <a:t> </a:t>
            </a:r>
            <a:r>
              <a:rPr lang="en-US" b="1" dirty="0" err="1"/>
              <a:t>sifat</a:t>
            </a:r>
            <a:r>
              <a:rPr lang="en-US" b="1" dirty="0"/>
              <a:t> </a:t>
            </a:r>
            <a:r>
              <a:rPr lang="en-US" b="1" dirty="0" err="1"/>
              <a:t>pariwisata</a:t>
            </a:r>
            <a:r>
              <a:rPr lang="en-US" b="1" dirty="0"/>
              <a:t> </a:t>
            </a:r>
            <a:r>
              <a:rPr lang="en-US" b="1" dirty="0" err="1"/>
              <a:t>berbasis</a:t>
            </a:r>
            <a:r>
              <a:rPr lang="en-US" b="1" dirty="0"/>
              <a:t> </a:t>
            </a:r>
            <a:r>
              <a:rPr lang="en-US" b="1" dirty="0" err="1"/>
              <a:t>industri</a:t>
            </a:r>
            <a:r>
              <a:rPr lang="en-US" b="1" dirty="0"/>
              <a:t> </a:t>
            </a:r>
            <a:r>
              <a:rPr lang="en-US" b="1" dirty="0" err="1"/>
              <a:t>perjalanan</a:t>
            </a:r>
            <a:r>
              <a:rPr lang="en-US" b="1" dirty="0"/>
              <a:t> </a:t>
            </a:r>
            <a:r>
              <a:rPr lang="en-US" b="1" dirty="0" err="1"/>
              <a:t>di</a:t>
            </a:r>
            <a:r>
              <a:rPr lang="en-US" b="1" dirty="0"/>
              <a:t> </a:t>
            </a:r>
            <a:r>
              <a:rPr lang="en-US" b="1" dirty="0" err="1"/>
              <a:t>negara</a:t>
            </a:r>
            <a:r>
              <a:rPr lang="en-US" b="1" dirty="0"/>
              <a:t> Australia </a:t>
            </a:r>
            <a:r>
              <a:rPr lang="en-US" b="1" dirty="0" err="1"/>
              <a:t>dari</a:t>
            </a:r>
            <a:r>
              <a:rPr lang="en-US" b="1" dirty="0"/>
              <a:t> </a:t>
            </a:r>
            <a:r>
              <a:rPr lang="en-US" b="1" dirty="0" err="1"/>
              <a:t>victoria</a:t>
            </a:r>
            <a:r>
              <a:rPr lang="en-US" b="1" dirty="0"/>
              <a:t> </a:t>
            </a:r>
            <a:r>
              <a:rPr lang="en-US" b="1" dirty="0" err="1"/>
              <a:t>menunjukkan</a:t>
            </a:r>
            <a:r>
              <a:rPr lang="en-US" b="1" dirty="0"/>
              <a:t> </a:t>
            </a:r>
            <a:r>
              <a:rPr lang="en-US" b="1" dirty="0" err="1"/>
              <a:t>bahwa</a:t>
            </a:r>
            <a:r>
              <a:rPr lang="en-US" b="1" dirty="0"/>
              <a:t> </a:t>
            </a:r>
            <a:r>
              <a:rPr lang="en-US" b="1" dirty="0" err="1"/>
              <a:t>wanita</a:t>
            </a:r>
            <a:r>
              <a:rPr lang="en-US" b="1" dirty="0"/>
              <a:t> </a:t>
            </a:r>
            <a:r>
              <a:rPr lang="en-US" b="1" dirty="0" err="1"/>
              <a:t>membeli</a:t>
            </a:r>
            <a:r>
              <a:rPr lang="en-US" b="1" dirty="0"/>
              <a:t> </a:t>
            </a:r>
            <a:r>
              <a:rPr lang="en-US" b="1" dirty="0" err="1"/>
              <a:t>produk</a:t>
            </a:r>
            <a:r>
              <a:rPr lang="en-US" b="1" dirty="0"/>
              <a:t> </a:t>
            </a:r>
            <a:r>
              <a:rPr lang="en-US" b="1" dirty="0" err="1"/>
              <a:t>wisata</a:t>
            </a:r>
            <a:r>
              <a:rPr lang="en-US" b="1" dirty="0"/>
              <a:t> </a:t>
            </a:r>
            <a:r>
              <a:rPr lang="en-US" b="1" dirty="0" err="1"/>
              <a:t>berbasis</a:t>
            </a:r>
            <a:r>
              <a:rPr lang="en-US" b="1" dirty="0"/>
              <a:t> </a:t>
            </a:r>
            <a:r>
              <a:rPr lang="en-US" b="1" dirty="0" err="1"/>
              <a:t>alam</a:t>
            </a:r>
            <a:r>
              <a:rPr lang="en-US" b="1" dirty="0"/>
              <a:t> </a:t>
            </a:r>
            <a:r>
              <a:rPr lang="en-US" b="1" dirty="0" err="1"/>
              <a:t>komersial</a:t>
            </a:r>
            <a:r>
              <a:rPr lang="en-US" b="1" dirty="0"/>
              <a:t> </a:t>
            </a:r>
            <a:r>
              <a:rPr lang="en-US" b="1" dirty="0" err="1"/>
              <a:t>karena</a:t>
            </a:r>
            <a:r>
              <a:rPr lang="en-US" b="1" dirty="0"/>
              <a:t> </a:t>
            </a:r>
            <a:r>
              <a:rPr lang="en-US" b="1" dirty="0" err="1"/>
              <a:t>alasan</a:t>
            </a:r>
            <a:r>
              <a:rPr lang="en-US" b="1" dirty="0"/>
              <a:t> </a:t>
            </a:r>
            <a:r>
              <a:rPr lang="en-US" b="1" dirty="0" err="1"/>
              <a:t>berikut</a:t>
            </a:r>
            <a:r>
              <a:rPr lang="en-US" b="1" dirty="0"/>
              <a:t> : </a:t>
            </a:r>
            <a:r>
              <a:rPr lang="en-US" b="1" dirty="0" err="1"/>
              <a:t>kemudahan</a:t>
            </a:r>
            <a:r>
              <a:rPr lang="en-US" b="1" dirty="0"/>
              <a:t> </a:t>
            </a:r>
            <a:r>
              <a:rPr lang="en-US" b="1" dirty="0" err="1"/>
              <a:t>dan</a:t>
            </a:r>
            <a:r>
              <a:rPr lang="en-US" b="1" dirty="0"/>
              <a:t> </a:t>
            </a:r>
            <a:r>
              <a:rPr lang="en-US" b="1" dirty="0" err="1"/>
              <a:t>kenyamanan</a:t>
            </a:r>
            <a:r>
              <a:rPr lang="en-US" b="1" dirty="0"/>
              <a:t> </a:t>
            </a:r>
            <a:r>
              <a:rPr lang="en-US" b="1" dirty="0" err="1"/>
              <a:t>particiption</a:t>
            </a:r>
            <a:r>
              <a:rPr lang="en-US" b="1" dirty="0"/>
              <a:t> , </a:t>
            </a:r>
            <a:r>
              <a:rPr lang="en-US" b="1" dirty="0" err="1"/>
              <a:t>keselamatan</a:t>
            </a:r>
            <a:r>
              <a:rPr lang="en-US" b="1" dirty="0"/>
              <a:t> </a:t>
            </a:r>
            <a:r>
              <a:rPr lang="en-US" b="1" dirty="0" err="1"/>
              <a:t>dan</a:t>
            </a:r>
            <a:r>
              <a:rPr lang="en-US" b="1" dirty="0"/>
              <a:t> </a:t>
            </a:r>
            <a:r>
              <a:rPr lang="en-US" b="1" dirty="0" err="1"/>
              <a:t>keamanan</a:t>
            </a:r>
            <a:r>
              <a:rPr lang="en-US" b="1" dirty="0"/>
              <a:t> yang </a:t>
            </a:r>
            <a:r>
              <a:rPr lang="en-US" b="1" dirty="0" err="1"/>
              <a:t>diberikan</a:t>
            </a:r>
            <a:r>
              <a:rPr lang="en-US" b="1" dirty="0"/>
              <a:t> </a:t>
            </a:r>
            <a:r>
              <a:rPr lang="en-US" b="1" dirty="0" err="1"/>
              <a:t>oleh</a:t>
            </a:r>
            <a:r>
              <a:rPr lang="en-US" b="1" dirty="0"/>
              <a:t> </a:t>
            </a:r>
            <a:r>
              <a:rPr lang="en-US" b="1" dirty="0" err="1"/>
              <a:t>perjalanan</a:t>
            </a:r>
            <a:r>
              <a:rPr lang="en-US" b="1" dirty="0"/>
              <a:t> </a:t>
            </a:r>
            <a:r>
              <a:rPr lang="en-US" b="1" dirty="0" err="1"/>
              <a:t>dipandu</a:t>
            </a:r>
            <a:r>
              <a:rPr lang="en-US" b="1" dirty="0"/>
              <a:t> : </a:t>
            </a:r>
            <a:r>
              <a:rPr lang="en-US" b="1" dirty="0" err="1"/>
              <a:t>dan</a:t>
            </a:r>
            <a:r>
              <a:rPr lang="en-US" b="1" dirty="0"/>
              <a:t> </a:t>
            </a:r>
            <a:r>
              <a:rPr lang="en-US" b="1" dirty="0" err="1"/>
              <a:t>kesempatan</a:t>
            </a:r>
            <a:r>
              <a:rPr lang="en-US" b="1" dirty="0"/>
              <a:t> </a:t>
            </a:r>
            <a:r>
              <a:rPr lang="en-US" b="1" dirty="0" err="1"/>
              <a:t>untuk</a:t>
            </a:r>
            <a:r>
              <a:rPr lang="en-US" b="1" dirty="0"/>
              <a:t> </a:t>
            </a:r>
            <a:r>
              <a:rPr lang="en-US" b="1" dirty="0" err="1"/>
              <a:t>bepergian</a:t>
            </a:r>
            <a:r>
              <a:rPr lang="en-US" b="1" dirty="0"/>
              <a:t> </a:t>
            </a:r>
            <a:r>
              <a:rPr lang="en-US" b="1" dirty="0" err="1"/>
              <a:t>dengan</a:t>
            </a:r>
            <a:r>
              <a:rPr lang="en-US" b="1" dirty="0"/>
              <a:t> </a:t>
            </a:r>
            <a:r>
              <a:rPr lang="en-US" b="1" dirty="0" err="1"/>
              <a:t>orang</a:t>
            </a:r>
            <a:r>
              <a:rPr lang="en-US" b="1" dirty="0"/>
              <a:t> lain , </a:t>
            </a:r>
            <a:r>
              <a:rPr lang="en-US" b="1" dirty="0" err="1"/>
              <a:t>terutama</a:t>
            </a:r>
            <a:r>
              <a:rPr lang="en-US" b="1" dirty="0"/>
              <a:t> </a:t>
            </a:r>
            <a:r>
              <a:rPr lang="en-US" b="1" dirty="0" err="1"/>
              <a:t>jika</a:t>
            </a:r>
            <a:r>
              <a:rPr lang="en-US" b="1" dirty="0"/>
              <a:t> </a:t>
            </a:r>
            <a:r>
              <a:rPr lang="en-US" b="1" dirty="0" err="1"/>
              <a:t>wanita</a:t>
            </a:r>
            <a:r>
              <a:rPr lang="en-US" b="1" dirty="0"/>
              <a:t> </a:t>
            </a:r>
            <a:r>
              <a:rPr lang="en-US" b="1" dirty="0" err="1"/>
              <a:t>bepergian</a:t>
            </a:r>
            <a:r>
              <a:rPr lang="en-US" b="1" dirty="0"/>
              <a:t> </a:t>
            </a:r>
            <a:r>
              <a:rPr lang="en-US" b="1" dirty="0" err="1"/>
              <a:t>oleh</a:t>
            </a:r>
            <a:r>
              <a:rPr lang="en-US" b="1" dirty="0"/>
              <a:t> </a:t>
            </a:r>
            <a:r>
              <a:rPr lang="en-US" b="1" dirty="0" err="1"/>
              <a:t>industri</a:t>
            </a:r>
            <a:r>
              <a:rPr lang="en-US" b="1" dirty="0"/>
              <a:t> </a:t>
            </a:r>
            <a:r>
              <a:rPr lang="en-US" b="1" dirty="0" err="1"/>
              <a:t>herself.the</a:t>
            </a:r>
            <a:r>
              <a:rPr lang="en-US" b="1" dirty="0"/>
              <a:t> , </a:t>
            </a:r>
            <a:r>
              <a:rPr lang="en-US" b="1" dirty="0" err="1"/>
              <a:t>di</a:t>
            </a:r>
            <a:r>
              <a:rPr lang="en-US" b="1" dirty="0"/>
              <a:t> </a:t>
            </a:r>
            <a:r>
              <a:rPr lang="en-US" b="1" dirty="0" err="1"/>
              <a:t>sisi</a:t>
            </a:r>
            <a:r>
              <a:rPr lang="en-US" b="1" dirty="0"/>
              <a:t> lain , </a:t>
            </a:r>
            <a:r>
              <a:rPr lang="en-US" b="1" dirty="0" err="1"/>
              <a:t>berpikir</a:t>
            </a:r>
            <a:r>
              <a:rPr lang="en-US" b="1" dirty="0"/>
              <a:t> </a:t>
            </a:r>
            <a:r>
              <a:rPr lang="en-US" b="1" dirty="0" err="1"/>
              <a:t>bahwa</a:t>
            </a:r>
            <a:r>
              <a:rPr lang="en-US" b="1" dirty="0"/>
              <a:t> </a:t>
            </a:r>
            <a:r>
              <a:rPr lang="en-US" b="1" dirty="0" err="1"/>
              <a:t>wanita</a:t>
            </a:r>
            <a:r>
              <a:rPr lang="en-US" b="1" dirty="0"/>
              <a:t> </a:t>
            </a:r>
            <a:r>
              <a:rPr lang="en-US" b="1" dirty="0" err="1"/>
              <a:t>membeli</a:t>
            </a:r>
            <a:r>
              <a:rPr lang="en-US" b="1" dirty="0"/>
              <a:t> </a:t>
            </a:r>
            <a:r>
              <a:rPr lang="en-US" b="1" dirty="0" err="1"/>
              <a:t>produk</a:t>
            </a:r>
            <a:r>
              <a:rPr lang="en-US" b="1" dirty="0"/>
              <a:t> </a:t>
            </a:r>
            <a:r>
              <a:rPr lang="en-US" b="1" dirty="0" err="1"/>
              <a:t>mereka</a:t>
            </a:r>
            <a:r>
              <a:rPr lang="en-US" b="1" dirty="0"/>
              <a:t> </a:t>
            </a:r>
            <a:r>
              <a:rPr lang="en-US" b="1" dirty="0" err="1"/>
              <a:t>karena</a:t>
            </a:r>
            <a:r>
              <a:rPr lang="en-US" b="1" dirty="0"/>
              <a:t> </a:t>
            </a:r>
            <a:r>
              <a:rPr lang="en-US" b="1" dirty="0" err="1"/>
              <a:t>atribut</a:t>
            </a:r>
            <a:r>
              <a:rPr lang="en-US" b="1" dirty="0"/>
              <a:t> </a:t>
            </a:r>
            <a:r>
              <a:rPr lang="en-US" b="1" dirty="0" err="1"/>
              <a:t>perjalanan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362200" y="381000"/>
            <a:ext cx="5867400" cy="830997"/>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Arial" pitchFamily="34" charset="0"/>
              </a:rPr>
              <a:t>BERBAGAI JENIS EKOWISATA DENGAN KEBUTUHAN EKOWISATA</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2209800" y="1447800"/>
            <a:ext cx="6934200" cy="5324535"/>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Banyak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yang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menganggap</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salah</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tentang</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pasar</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pariwisata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berbasis</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alam</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adalah</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satu</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pasar</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kompak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berbagai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jenis</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orang</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yang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tertarik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kegiatan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yang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berbeda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ATC,Nd</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pearce</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and Wilson 1996:weaveret,al,1996a,b;meric and hunt ,1998).</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ikhtisar</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bab</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tidak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mengizinkan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pemeriksaan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rinci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dari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sub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pasar</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namun</a:t>
            </a:r>
            <a:endPar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penting</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menghargai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bahwa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sebuah</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kontinum</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ekowisata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ada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yang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dapat</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definisikan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berdasarkan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komitmen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wisatawan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ekowisata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sentralitas</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pengalaman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ekowisata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dalam</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pilihan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liburan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mereka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wight</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,1996 a:acott et al,1998:meric and hunt ,1998),</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segmenpasara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yang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berbeda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telah</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label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sebagai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alternative specialist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ecotourist</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generalis</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atau</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telah</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ditempatkan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pada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sebuah</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kontinum</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dari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inti</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sulit</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ecotoutist</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kasual</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acott</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et al.,1998).</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atau</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mendalam</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dangkala</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dowling</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0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piagam</a:t>
            </a:r>
            <a:r>
              <a:rPr kumimoji="0" lang="en-US" sz="20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1999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133600" y="381000"/>
            <a:ext cx="6781800" cy="6109365"/>
          </a:xfrm>
          <a:prstGeom prst="rect">
            <a:avLst/>
          </a:prstGeom>
          <a:ln>
            <a:headEnd/>
            <a:tailEnd/>
          </a:ln>
        </p:spPr>
        <p:style>
          <a:lnRef idx="1">
            <a:schemeClr val="dk1"/>
          </a:lnRef>
          <a:fillRef idx="3">
            <a:schemeClr val="dk1"/>
          </a:fillRef>
          <a:effectRef idx="2">
            <a:schemeClr val="dk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spesialis</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atau</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turis</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hard core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adalah</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ecotourists</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berkomitmen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yang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mencari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pengalaman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karena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memberikan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mereka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dengan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intens</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alam</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berbasis</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pariwisata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activity.they</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cenderung</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berpartisipasi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dalam</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perjalanan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panjang</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akan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knowladgeable</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tentang</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pengalaman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menawarkan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menjadi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wisatawan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berpengalaman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pengalaman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pariwisata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berbasis</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nuture</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adalah</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tujuan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utama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dari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perjalanan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bagi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wisatawan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berbasis</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alam</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people.specialist</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siap</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berkorban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berpartisipasi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dalam</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pengalaman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wisata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mereka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mereka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siap</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melakukan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perjalanan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panjang</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jarak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untuk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berpartisipasi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dalam</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wisata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mereka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dalam</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kegiatan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tidak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ingin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juga</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tidak</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mengharapkan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akomodasi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mewah</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makanan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kehidupan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malam</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lang</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et al 1996 ).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pasar</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ini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cukup</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kecil</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dan</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 </a:t>
            </a:r>
            <a:r>
              <a:rPr kumimoji="0" lang="en-US" sz="2300"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mencari</a:t>
            </a:r>
            <a:r>
              <a:rPr kumimoji="0" lang="en-US" sz="2300" b="0" i="0" u="none" strike="noStrike" cap="none" normalizeH="0" baseline="0" dirty="0" smtClean="0">
                <a:ln>
                  <a:noFill/>
                </a:ln>
                <a:solidFill>
                  <a:schemeClr val="bg1"/>
                </a:solidFill>
                <a:effectLst/>
                <a:latin typeface="Arial" pitchFamily="34" charset="0"/>
                <a:ea typeface="Calibri" pitchFamily="34" charset="0"/>
                <a:cs typeface="Arial" pitchFamily="34" charset="0"/>
              </a:rPr>
              <a:t>.</a:t>
            </a:r>
            <a:endParaRPr kumimoji="0" lang="en-US" sz="23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0" y="304800"/>
            <a:ext cx="6019800" cy="6370975"/>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r>
              <a:rPr lang="en-US" sz="2400" dirty="0">
                <a:latin typeface="Arial" pitchFamily="34" charset="0"/>
                <a:cs typeface="Arial" pitchFamily="34" charset="0"/>
              </a:rPr>
              <a:t>'</a:t>
            </a:r>
            <a:r>
              <a:rPr lang="en-US" sz="2400" dirty="0" err="1">
                <a:latin typeface="Arial" pitchFamily="34" charset="0"/>
                <a:cs typeface="Arial" pitchFamily="34" charset="0"/>
              </a:rPr>
              <a:t>generalist'or</a:t>
            </a:r>
            <a:r>
              <a:rPr lang="en-US" sz="2400" dirty="0">
                <a:latin typeface="Arial" pitchFamily="34" charset="0"/>
                <a:cs typeface="Arial" pitchFamily="34" charset="0"/>
              </a:rPr>
              <a:t>' </a:t>
            </a:r>
            <a:r>
              <a:rPr lang="en-US" sz="2400" dirty="0" err="1">
                <a:latin typeface="Arial" pitchFamily="34" charset="0"/>
                <a:cs typeface="Arial" pitchFamily="34" charset="0"/>
              </a:rPr>
              <a:t>kasual</a:t>
            </a:r>
            <a:r>
              <a:rPr lang="en-US" sz="2400" dirty="0">
                <a:latin typeface="Arial" pitchFamily="34" charset="0"/>
                <a:cs typeface="Arial" pitchFamily="34" charset="0"/>
              </a:rPr>
              <a:t> </a:t>
            </a:r>
            <a:r>
              <a:rPr lang="en-US" sz="2400" dirty="0" err="1">
                <a:latin typeface="Arial" pitchFamily="34" charset="0"/>
                <a:cs typeface="Arial" pitchFamily="34" charset="0"/>
              </a:rPr>
              <a:t>ecotourists</a:t>
            </a:r>
            <a:r>
              <a:rPr lang="en-US" sz="2400" dirty="0">
                <a:latin typeface="Arial" pitchFamily="34" charset="0"/>
                <a:cs typeface="Arial" pitchFamily="34" charset="0"/>
              </a:rPr>
              <a:t> ', </a:t>
            </a:r>
            <a:r>
              <a:rPr lang="en-US" sz="2400" dirty="0" err="1">
                <a:latin typeface="Arial" pitchFamily="34" charset="0"/>
                <a:cs typeface="Arial" pitchFamily="34" charset="0"/>
              </a:rPr>
              <a:t>di</a:t>
            </a:r>
            <a:r>
              <a:rPr lang="en-US" sz="2400" dirty="0">
                <a:latin typeface="Arial" pitchFamily="34" charset="0"/>
                <a:cs typeface="Arial" pitchFamily="34" charset="0"/>
              </a:rPr>
              <a:t> </a:t>
            </a:r>
            <a:r>
              <a:rPr lang="en-US" sz="2400" dirty="0" err="1">
                <a:latin typeface="Arial" pitchFamily="34" charset="0"/>
                <a:cs typeface="Arial" pitchFamily="34" charset="0"/>
              </a:rPr>
              <a:t>sisi</a:t>
            </a:r>
            <a:r>
              <a:rPr lang="en-US" sz="2400" dirty="0">
                <a:latin typeface="Arial" pitchFamily="34" charset="0"/>
                <a:cs typeface="Arial" pitchFamily="34" charset="0"/>
              </a:rPr>
              <a:t> lain, </a:t>
            </a:r>
            <a:r>
              <a:rPr lang="en-US" sz="2400" dirty="0" err="1">
                <a:latin typeface="Arial" pitchFamily="34" charset="0"/>
                <a:cs typeface="Arial" pitchFamily="34" charset="0"/>
              </a:rPr>
              <a:t>berpartisipasi</a:t>
            </a:r>
            <a:r>
              <a:rPr lang="en-US" sz="2400" dirty="0">
                <a:latin typeface="Arial" pitchFamily="34" charset="0"/>
                <a:cs typeface="Arial" pitchFamily="34" charset="0"/>
              </a:rPr>
              <a:t> </a:t>
            </a:r>
            <a:r>
              <a:rPr lang="en-US" sz="2400" dirty="0" err="1">
                <a:latin typeface="Arial" pitchFamily="34" charset="0"/>
                <a:cs typeface="Arial" pitchFamily="34" charset="0"/>
              </a:rPr>
              <a:t>dalam</a:t>
            </a:r>
            <a:r>
              <a:rPr lang="en-US" sz="2400" dirty="0">
                <a:latin typeface="Arial" pitchFamily="34" charset="0"/>
                <a:cs typeface="Arial" pitchFamily="34" charset="0"/>
              </a:rPr>
              <a:t> </a:t>
            </a:r>
            <a:r>
              <a:rPr lang="en-US" sz="2400" dirty="0" err="1">
                <a:latin typeface="Arial" pitchFamily="34" charset="0"/>
                <a:cs typeface="Arial" pitchFamily="34" charset="0"/>
              </a:rPr>
              <a:t>ekowisata</a:t>
            </a:r>
            <a:r>
              <a:rPr lang="en-US" sz="2400" dirty="0">
                <a:latin typeface="Arial" pitchFamily="34" charset="0"/>
                <a:cs typeface="Arial" pitchFamily="34" charset="0"/>
              </a:rPr>
              <a:t> </a:t>
            </a:r>
            <a:r>
              <a:rPr lang="en-US" sz="2400" dirty="0" err="1">
                <a:latin typeface="Arial" pitchFamily="34" charset="0"/>
                <a:cs typeface="Arial" pitchFamily="34" charset="0"/>
              </a:rPr>
              <a:t>sebagai</a:t>
            </a:r>
            <a:r>
              <a:rPr lang="en-US" sz="2400" dirty="0">
                <a:latin typeface="Arial" pitchFamily="34" charset="0"/>
                <a:cs typeface="Arial" pitchFamily="34" charset="0"/>
              </a:rPr>
              <a:t> </a:t>
            </a:r>
            <a:r>
              <a:rPr lang="en-US" sz="2400" dirty="0" err="1">
                <a:latin typeface="Arial" pitchFamily="34" charset="0"/>
                <a:cs typeface="Arial" pitchFamily="34" charset="0"/>
              </a:rPr>
              <a:t>salah</a:t>
            </a:r>
            <a:r>
              <a:rPr lang="en-US" sz="2400" dirty="0">
                <a:latin typeface="Arial" pitchFamily="34" charset="0"/>
                <a:cs typeface="Arial" pitchFamily="34" charset="0"/>
              </a:rPr>
              <a:t> </a:t>
            </a:r>
            <a:r>
              <a:rPr lang="en-US" sz="2400" dirty="0" err="1">
                <a:latin typeface="Arial" pitchFamily="34" charset="0"/>
                <a:cs typeface="Arial" pitchFamily="34" charset="0"/>
              </a:rPr>
              <a:t>satu</a:t>
            </a:r>
            <a:r>
              <a:rPr lang="en-US" sz="2400" dirty="0">
                <a:latin typeface="Arial" pitchFamily="34" charset="0"/>
                <a:cs typeface="Arial" pitchFamily="34" charset="0"/>
              </a:rPr>
              <a:t> </a:t>
            </a:r>
            <a:r>
              <a:rPr lang="en-US" sz="2400" dirty="0" err="1">
                <a:latin typeface="Arial" pitchFamily="34" charset="0"/>
                <a:cs typeface="Arial" pitchFamily="34" charset="0"/>
              </a:rPr>
              <a:t>dari</a:t>
            </a:r>
            <a:r>
              <a:rPr lang="en-US" sz="2400" dirty="0">
                <a:latin typeface="Arial" pitchFamily="34" charset="0"/>
                <a:cs typeface="Arial" pitchFamily="34" charset="0"/>
              </a:rPr>
              <a:t> </a:t>
            </a:r>
            <a:r>
              <a:rPr lang="en-US" sz="2400" dirty="0" err="1">
                <a:latin typeface="Arial" pitchFamily="34" charset="0"/>
                <a:cs typeface="Arial" pitchFamily="34" charset="0"/>
              </a:rPr>
              <a:t>banyak</a:t>
            </a:r>
            <a:r>
              <a:rPr lang="en-US" sz="2400" dirty="0">
                <a:latin typeface="Arial" pitchFamily="34" charset="0"/>
                <a:cs typeface="Arial" pitchFamily="34" charset="0"/>
              </a:rPr>
              <a:t> </a:t>
            </a:r>
            <a:r>
              <a:rPr lang="en-US" sz="2400" dirty="0" err="1">
                <a:latin typeface="Arial" pitchFamily="34" charset="0"/>
                <a:cs typeface="Arial" pitchFamily="34" charset="0"/>
              </a:rPr>
              <a:t>kegiatan</a:t>
            </a:r>
            <a:r>
              <a:rPr lang="en-US" sz="2400" dirty="0">
                <a:latin typeface="Arial" pitchFamily="34" charset="0"/>
                <a:cs typeface="Arial" pitchFamily="34" charset="0"/>
              </a:rPr>
              <a:t> yang </a:t>
            </a:r>
            <a:r>
              <a:rPr lang="en-US" sz="2400" dirty="0" err="1">
                <a:latin typeface="Arial" pitchFamily="34" charset="0"/>
                <a:cs typeface="Arial" pitchFamily="34" charset="0"/>
              </a:rPr>
              <a:t>akan</a:t>
            </a:r>
            <a:r>
              <a:rPr lang="en-US" sz="2400" dirty="0">
                <a:latin typeface="Arial" pitchFamily="34" charset="0"/>
                <a:cs typeface="Arial" pitchFamily="34" charset="0"/>
              </a:rPr>
              <a:t> </a:t>
            </a:r>
            <a:r>
              <a:rPr lang="en-US" sz="2400" dirty="0" err="1">
                <a:latin typeface="Arial" pitchFamily="34" charset="0"/>
                <a:cs typeface="Arial" pitchFamily="34" charset="0"/>
              </a:rPr>
              <a:t>mereka</a:t>
            </a:r>
            <a:r>
              <a:rPr lang="en-US" sz="2400" dirty="0">
                <a:latin typeface="Arial" pitchFamily="34" charset="0"/>
                <a:cs typeface="Arial" pitchFamily="34" charset="0"/>
              </a:rPr>
              <a:t> </a:t>
            </a:r>
            <a:r>
              <a:rPr lang="en-US" sz="2400" dirty="0" err="1">
                <a:latin typeface="Arial" pitchFamily="34" charset="0"/>
                <a:cs typeface="Arial" pitchFamily="34" charset="0"/>
              </a:rPr>
              <a:t>lakukan</a:t>
            </a:r>
            <a:r>
              <a:rPr lang="en-US" sz="2400" dirty="0">
                <a:latin typeface="Arial" pitchFamily="34" charset="0"/>
                <a:cs typeface="Arial" pitchFamily="34" charset="0"/>
              </a:rPr>
              <a:t> </a:t>
            </a:r>
            <a:r>
              <a:rPr lang="en-US" sz="2400" dirty="0" err="1">
                <a:latin typeface="Arial" pitchFamily="34" charset="0"/>
                <a:cs typeface="Arial" pitchFamily="34" charset="0"/>
              </a:rPr>
              <a:t>saat</a:t>
            </a:r>
            <a:r>
              <a:rPr lang="en-US" sz="2400" dirty="0">
                <a:latin typeface="Arial" pitchFamily="34" charset="0"/>
                <a:cs typeface="Arial" pitchFamily="34" charset="0"/>
              </a:rPr>
              <a:t> </a:t>
            </a:r>
            <a:r>
              <a:rPr lang="en-US" sz="2400" dirty="0" err="1">
                <a:latin typeface="Arial" pitchFamily="34" charset="0"/>
                <a:cs typeface="Arial" pitchFamily="34" charset="0"/>
              </a:rPr>
              <a:t>liburan</a:t>
            </a:r>
            <a:r>
              <a:rPr lang="en-US" sz="2400" dirty="0">
                <a:latin typeface="Arial" pitchFamily="34" charset="0"/>
                <a:cs typeface="Arial" pitchFamily="34" charset="0"/>
              </a:rPr>
              <a:t>. </a:t>
            </a:r>
            <a:r>
              <a:rPr lang="en-US" sz="2400" dirty="0" err="1">
                <a:latin typeface="Arial" pitchFamily="34" charset="0"/>
                <a:cs typeface="Arial" pitchFamily="34" charset="0"/>
              </a:rPr>
              <a:t>keputusan</a:t>
            </a:r>
            <a:r>
              <a:rPr lang="en-US" sz="2400" dirty="0">
                <a:latin typeface="Arial" pitchFamily="34" charset="0"/>
                <a:cs typeface="Arial" pitchFamily="34" charset="0"/>
              </a:rPr>
              <a:t> </a:t>
            </a:r>
            <a:r>
              <a:rPr lang="en-US" sz="2400" dirty="0" err="1">
                <a:latin typeface="Arial" pitchFamily="34" charset="0"/>
                <a:cs typeface="Arial" pitchFamily="34" charset="0"/>
              </a:rPr>
              <a:t>mereka</a:t>
            </a:r>
            <a:r>
              <a:rPr lang="en-US" sz="2400" dirty="0">
                <a:latin typeface="Arial" pitchFamily="34" charset="0"/>
                <a:cs typeface="Arial" pitchFamily="34" charset="0"/>
              </a:rPr>
              <a:t> </a:t>
            </a:r>
            <a:r>
              <a:rPr lang="en-US" sz="2400" dirty="0" err="1">
                <a:latin typeface="Arial" pitchFamily="34" charset="0"/>
                <a:cs typeface="Arial" pitchFamily="34" charset="0"/>
              </a:rPr>
              <a:t>untuk</a:t>
            </a:r>
            <a:r>
              <a:rPr lang="en-US" sz="2400" dirty="0">
                <a:latin typeface="Arial" pitchFamily="34" charset="0"/>
                <a:cs typeface="Arial" pitchFamily="34" charset="0"/>
              </a:rPr>
              <a:t> </a:t>
            </a:r>
            <a:r>
              <a:rPr lang="en-US" sz="2400" dirty="0" err="1">
                <a:latin typeface="Arial" pitchFamily="34" charset="0"/>
                <a:cs typeface="Arial" pitchFamily="34" charset="0"/>
              </a:rPr>
              <a:t>berpartisipasi</a:t>
            </a:r>
            <a:r>
              <a:rPr lang="en-US" sz="2400" dirty="0">
                <a:latin typeface="Arial" pitchFamily="34" charset="0"/>
                <a:cs typeface="Arial" pitchFamily="34" charset="0"/>
              </a:rPr>
              <a:t> </a:t>
            </a:r>
            <a:r>
              <a:rPr lang="en-US" sz="2400" dirty="0" err="1">
                <a:latin typeface="Arial" pitchFamily="34" charset="0"/>
                <a:cs typeface="Arial" pitchFamily="34" charset="0"/>
              </a:rPr>
              <a:t>adalah</a:t>
            </a:r>
            <a:r>
              <a:rPr lang="en-US" sz="2400" dirty="0">
                <a:latin typeface="Arial" pitchFamily="34" charset="0"/>
                <a:cs typeface="Arial" pitchFamily="34" charset="0"/>
              </a:rPr>
              <a:t> </a:t>
            </a:r>
            <a:r>
              <a:rPr lang="en-US" sz="2400" dirty="0" err="1">
                <a:latin typeface="Arial" pitchFamily="34" charset="0"/>
                <a:cs typeface="Arial" pitchFamily="34" charset="0"/>
              </a:rPr>
              <a:t>kenyamanan</a:t>
            </a:r>
            <a:r>
              <a:rPr lang="en-US" sz="2400" dirty="0">
                <a:latin typeface="Arial" pitchFamily="34" charset="0"/>
                <a:cs typeface="Arial" pitchFamily="34" charset="0"/>
              </a:rPr>
              <a:t> </a:t>
            </a:r>
            <a:r>
              <a:rPr lang="en-US" sz="2400" dirty="0" err="1">
                <a:latin typeface="Arial" pitchFamily="34" charset="0"/>
                <a:cs typeface="Arial" pitchFamily="34" charset="0"/>
              </a:rPr>
              <a:t>berbasis</a:t>
            </a:r>
            <a:r>
              <a:rPr lang="en-US" sz="2400" dirty="0">
                <a:latin typeface="Arial" pitchFamily="34" charset="0"/>
                <a:cs typeface="Arial" pitchFamily="34" charset="0"/>
              </a:rPr>
              <a:t>. </a:t>
            </a:r>
            <a:r>
              <a:rPr lang="en-US" sz="2400" dirty="0" err="1">
                <a:latin typeface="Arial" pitchFamily="34" charset="0"/>
                <a:cs typeface="Arial" pitchFamily="34" charset="0"/>
              </a:rPr>
              <a:t>mereka</a:t>
            </a:r>
            <a:r>
              <a:rPr lang="en-US" sz="2400" dirty="0">
                <a:latin typeface="Arial" pitchFamily="34" charset="0"/>
                <a:cs typeface="Arial" pitchFamily="34" charset="0"/>
              </a:rPr>
              <a:t> </a:t>
            </a:r>
            <a:r>
              <a:rPr lang="en-US" sz="2400" dirty="0" err="1">
                <a:latin typeface="Arial" pitchFamily="34" charset="0"/>
                <a:cs typeface="Arial" pitchFamily="34" charset="0"/>
              </a:rPr>
              <a:t>cenderung</a:t>
            </a:r>
            <a:r>
              <a:rPr lang="en-US" sz="2400" dirty="0">
                <a:latin typeface="Arial" pitchFamily="34" charset="0"/>
                <a:cs typeface="Arial" pitchFamily="34" charset="0"/>
              </a:rPr>
              <a:t> </a:t>
            </a:r>
            <a:r>
              <a:rPr lang="en-US" sz="2400" dirty="0" err="1">
                <a:latin typeface="Arial" pitchFamily="34" charset="0"/>
                <a:cs typeface="Arial" pitchFamily="34" charset="0"/>
              </a:rPr>
              <a:t>untuk</a:t>
            </a:r>
            <a:r>
              <a:rPr lang="en-US" sz="2400" dirty="0">
                <a:latin typeface="Arial" pitchFamily="34" charset="0"/>
                <a:cs typeface="Arial" pitchFamily="34" charset="0"/>
              </a:rPr>
              <a:t> </a:t>
            </a:r>
            <a:r>
              <a:rPr lang="en-US" sz="2400" dirty="0" err="1">
                <a:latin typeface="Arial" pitchFamily="34" charset="0"/>
                <a:cs typeface="Arial" pitchFamily="34" charset="0"/>
              </a:rPr>
              <a:t>mengambil</a:t>
            </a:r>
            <a:r>
              <a:rPr lang="en-US" sz="2400" dirty="0">
                <a:latin typeface="Arial" pitchFamily="34" charset="0"/>
                <a:cs typeface="Arial" pitchFamily="34" charset="0"/>
              </a:rPr>
              <a:t> </a:t>
            </a:r>
            <a:r>
              <a:rPr lang="en-US" sz="2400" dirty="0" err="1">
                <a:latin typeface="Arial" pitchFamily="34" charset="0"/>
                <a:cs typeface="Arial" pitchFamily="34" charset="0"/>
              </a:rPr>
              <a:t>perjalanan</a:t>
            </a:r>
            <a:r>
              <a:rPr lang="en-US" sz="2400" dirty="0">
                <a:latin typeface="Arial" pitchFamily="34" charset="0"/>
                <a:cs typeface="Arial" pitchFamily="34" charset="0"/>
              </a:rPr>
              <a:t> </a:t>
            </a:r>
            <a:r>
              <a:rPr lang="en-US" sz="2400" dirty="0" err="1">
                <a:latin typeface="Arial" pitchFamily="34" charset="0"/>
                <a:cs typeface="Arial" pitchFamily="34" charset="0"/>
              </a:rPr>
              <a:t>durasi</a:t>
            </a:r>
            <a:r>
              <a:rPr lang="en-US" sz="2400" dirty="0">
                <a:latin typeface="Arial" pitchFamily="34" charset="0"/>
                <a:cs typeface="Arial" pitchFamily="34" charset="0"/>
              </a:rPr>
              <a:t> </a:t>
            </a:r>
            <a:r>
              <a:rPr lang="en-US" sz="2400" dirty="0" err="1">
                <a:latin typeface="Arial" pitchFamily="34" charset="0"/>
                <a:cs typeface="Arial" pitchFamily="34" charset="0"/>
              </a:rPr>
              <a:t>pendek</a:t>
            </a:r>
            <a:r>
              <a:rPr lang="en-US" sz="2400" dirty="0">
                <a:latin typeface="Arial" pitchFamily="34" charset="0"/>
                <a:cs typeface="Arial" pitchFamily="34" charset="0"/>
              </a:rPr>
              <a:t>, </a:t>
            </a:r>
            <a:r>
              <a:rPr lang="en-US" sz="2400" dirty="0" err="1">
                <a:latin typeface="Arial" pitchFamily="34" charset="0"/>
                <a:cs typeface="Arial" pitchFamily="34" charset="0"/>
              </a:rPr>
              <a:t>memiliki</a:t>
            </a:r>
            <a:r>
              <a:rPr lang="en-US" sz="2400" dirty="0">
                <a:latin typeface="Arial" pitchFamily="34" charset="0"/>
                <a:cs typeface="Arial" pitchFamily="34" charset="0"/>
              </a:rPr>
              <a:t> </a:t>
            </a:r>
            <a:r>
              <a:rPr lang="en-US" sz="2400" dirty="0" err="1">
                <a:latin typeface="Arial" pitchFamily="34" charset="0"/>
                <a:cs typeface="Arial" pitchFamily="34" charset="0"/>
              </a:rPr>
              <a:t>knowladge</a:t>
            </a:r>
            <a:r>
              <a:rPr lang="en-US" sz="2400" dirty="0">
                <a:latin typeface="Arial" pitchFamily="34" charset="0"/>
                <a:cs typeface="Arial" pitchFamily="34" charset="0"/>
              </a:rPr>
              <a:t> </a:t>
            </a:r>
            <a:r>
              <a:rPr lang="en-US" sz="2400" dirty="0" err="1">
                <a:latin typeface="Arial" pitchFamily="34" charset="0"/>
                <a:cs typeface="Arial" pitchFamily="34" charset="0"/>
              </a:rPr>
              <a:t>terbatas</a:t>
            </a:r>
            <a:r>
              <a:rPr lang="en-US" sz="2400" dirty="0">
                <a:latin typeface="Arial" pitchFamily="34" charset="0"/>
                <a:cs typeface="Arial" pitchFamily="34" charset="0"/>
              </a:rPr>
              <a:t> </a:t>
            </a:r>
            <a:r>
              <a:rPr lang="en-US" sz="2400" dirty="0" err="1">
                <a:latin typeface="Arial" pitchFamily="34" charset="0"/>
                <a:cs typeface="Arial" pitchFamily="34" charset="0"/>
              </a:rPr>
              <a:t>tentang</a:t>
            </a:r>
            <a:r>
              <a:rPr lang="en-US" sz="2400" dirty="0">
                <a:latin typeface="Arial" pitchFamily="34" charset="0"/>
                <a:cs typeface="Arial" pitchFamily="34" charset="0"/>
              </a:rPr>
              <a:t> </a:t>
            </a:r>
            <a:r>
              <a:rPr lang="en-US" sz="2400" dirty="0" err="1">
                <a:latin typeface="Arial" pitchFamily="34" charset="0"/>
                <a:cs typeface="Arial" pitchFamily="34" charset="0"/>
              </a:rPr>
              <a:t>daerah</a:t>
            </a:r>
            <a:r>
              <a:rPr lang="en-US" sz="2400" dirty="0">
                <a:latin typeface="Arial" pitchFamily="34" charset="0"/>
                <a:cs typeface="Arial" pitchFamily="34" charset="0"/>
              </a:rPr>
              <a:t> yang </a:t>
            </a:r>
            <a:r>
              <a:rPr lang="en-US" sz="2400" dirty="0" err="1">
                <a:latin typeface="Arial" pitchFamily="34" charset="0"/>
                <a:cs typeface="Arial" pitchFamily="34" charset="0"/>
              </a:rPr>
              <a:t>dikunjungi</a:t>
            </a:r>
            <a:r>
              <a:rPr lang="en-US" sz="2400" dirty="0">
                <a:latin typeface="Arial" pitchFamily="34" charset="0"/>
                <a:cs typeface="Arial" pitchFamily="34" charset="0"/>
              </a:rPr>
              <a:t>, </a:t>
            </a:r>
            <a:r>
              <a:rPr lang="en-US" sz="2400" dirty="0" err="1">
                <a:latin typeface="Arial" pitchFamily="34" charset="0"/>
                <a:cs typeface="Arial" pitchFamily="34" charset="0"/>
              </a:rPr>
              <a:t>boook</a:t>
            </a:r>
            <a:r>
              <a:rPr lang="en-US" sz="2400" dirty="0">
                <a:latin typeface="Arial" pitchFamily="34" charset="0"/>
                <a:cs typeface="Arial" pitchFamily="34" charset="0"/>
              </a:rPr>
              <a:t> </a:t>
            </a:r>
            <a:r>
              <a:rPr lang="en-US" sz="2400" dirty="0" err="1">
                <a:latin typeface="Arial" pitchFamily="34" charset="0"/>
                <a:cs typeface="Arial" pitchFamily="34" charset="0"/>
              </a:rPr>
              <a:t>pada</a:t>
            </a:r>
            <a:r>
              <a:rPr lang="en-US" sz="2400" dirty="0">
                <a:latin typeface="Arial" pitchFamily="34" charset="0"/>
                <a:cs typeface="Arial" pitchFamily="34" charset="0"/>
              </a:rPr>
              <a:t> </a:t>
            </a:r>
            <a:r>
              <a:rPr lang="en-US" sz="2400" dirty="0" err="1">
                <a:latin typeface="Arial" pitchFamily="34" charset="0"/>
                <a:cs typeface="Arial" pitchFamily="34" charset="0"/>
              </a:rPr>
              <a:t>menit</a:t>
            </a:r>
            <a:r>
              <a:rPr lang="en-US" sz="2400" dirty="0">
                <a:latin typeface="Arial" pitchFamily="34" charset="0"/>
                <a:cs typeface="Arial" pitchFamily="34" charset="0"/>
              </a:rPr>
              <a:t> </a:t>
            </a:r>
            <a:r>
              <a:rPr lang="en-US" sz="2400" dirty="0" err="1">
                <a:latin typeface="Arial" pitchFamily="34" charset="0"/>
                <a:cs typeface="Arial" pitchFamily="34" charset="0"/>
              </a:rPr>
              <a:t>terakhir</a:t>
            </a:r>
            <a:r>
              <a:rPr lang="en-US" sz="2400" dirty="0">
                <a:latin typeface="Arial" pitchFamily="34" charset="0"/>
                <a:cs typeface="Arial" pitchFamily="34" charset="0"/>
              </a:rPr>
              <a:t> </a:t>
            </a:r>
            <a:r>
              <a:rPr lang="en-US" sz="2400" dirty="0" err="1">
                <a:latin typeface="Arial" pitchFamily="34" charset="0"/>
                <a:cs typeface="Arial" pitchFamily="34" charset="0"/>
              </a:rPr>
              <a:t>dan</a:t>
            </a:r>
            <a:r>
              <a:rPr lang="en-US" sz="2400" dirty="0">
                <a:latin typeface="Arial" pitchFamily="34" charset="0"/>
                <a:cs typeface="Arial" pitchFamily="34" charset="0"/>
              </a:rPr>
              <a:t> </a:t>
            </a:r>
            <a:r>
              <a:rPr lang="en-US" sz="2400" dirty="0" err="1">
                <a:latin typeface="Arial" pitchFamily="34" charset="0"/>
                <a:cs typeface="Arial" pitchFamily="34" charset="0"/>
              </a:rPr>
              <a:t>mungkin</a:t>
            </a:r>
            <a:r>
              <a:rPr lang="en-US" sz="2400" dirty="0">
                <a:latin typeface="Arial" pitchFamily="34" charset="0"/>
                <a:cs typeface="Arial" pitchFamily="34" charset="0"/>
              </a:rPr>
              <a:t> </a:t>
            </a:r>
            <a:r>
              <a:rPr lang="en-US" sz="2400" dirty="0" err="1">
                <a:latin typeface="Arial" pitchFamily="34" charset="0"/>
                <a:cs typeface="Arial" pitchFamily="34" charset="0"/>
              </a:rPr>
              <a:t>hanya</a:t>
            </a:r>
            <a:r>
              <a:rPr lang="en-US" sz="2400" dirty="0">
                <a:latin typeface="Arial" pitchFamily="34" charset="0"/>
                <a:cs typeface="Arial" pitchFamily="34" charset="0"/>
              </a:rPr>
              <a:t> </a:t>
            </a:r>
            <a:r>
              <a:rPr lang="en-US" sz="2400" dirty="0" err="1">
                <a:latin typeface="Arial" pitchFamily="34" charset="0"/>
                <a:cs typeface="Arial" pitchFamily="34" charset="0"/>
              </a:rPr>
              <a:t>memiliki</a:t>
            </a:r>
            <a:r>
              <a:rPr lang="en-US" sz="2400" dirty="0">
                <a:latin typeface="Arial" pitchFamily="34" charset="0"/>
                <a:cs typeface="Arial" pitchFamily="34" charset="0"/>
              </a:rPr>
              <a:t> </a:t>
            </a:r>
            <a:r>
              <a:rPr lang="en-US" sz="2400" dirty="0" err="1">
                <a:latin typeface="Arial" pitchFamily="34" charset="0"/>
                <a:cs typeface="Arial" pitchFamily="34" charset="0"/>
              </a:rPr>
              <a:t>minat</a:t>
            </a:r>
            <a:r>
              <a:rPr lang="en-US" sz="2400" dirty="0">
                <a:latin typeface="Arial" pitchFamily="34" charset="0"/>
                <a:cs typeface="Arial" pitchFamily="34" charset="0"/>
              </a:rPr>
              <a:t> </a:t>
            </a:r>
            <a:r>
              <a:rPr lang="en-US" sz="2400" dirty="0" err="1">
                <a:latin typeface="Arial" pitchFamily="34" charset="0"/>
                <a:cs typeface="Arial" pitchFamily="34" charset="0"/>
              </a:rPr>
              <a:t>biasa</a:t>
            </a:r>
            <a:r>
              <a:rPr lang="en-US" sz="2400" dirty="0">
                <a:latin typeface="Arial" pitchFamily="34" charset="0"/>
                <a:cs typeface="Arial" pitchFamily="34" charset="0"/>
              </a:rPr>
              <a:t> </a:t>
            </a:r>
            <a:r>
              <a:rPr lang="en-US" sz="2400" dirty="0" err="1">
                <a:latin typeface="Arial" pitchFamily="34" charset="0"/>
                <a:cs typeface="Arial" pitchFamily="34" charset="0"/>
              </a:rPr>
              <a:t>dalam</a:t>
            </a:r>
            <a:r>
              <a:rPr lang="en-US" sz="2400" dirty="0">
                <a:latin typeface="Arial" pitchFamily="34" charset="0"/>
                <a:cs typeface="Arial" pitchFamily="34" charset="0"/>
              </a:rPr>
              <a:t> </a:t>
            </a:r>
            <a:r>
              <a:rPr lang="en-US" sz="2400" dirty="0" err="1">
                <a:latin typeface="Arial" pitchFamily="34" charset="0"/>
                <a:cs typeface="Arial" pitchFamily="34" charset="0"/>
              </a:rPr>
              <a:t>kegiatan</a:t>
            </a:r>
            <a:r>
              <a:rPr lang="en-US" sz="2400" dirty="0">
                <a:latin typeface="Arial" pitchFamily="34" charset="0"/>
                <a:cs typeface="Arial" pitchFamily="34" charset="0"/>
              </a:rPr>
              <a:t> </a:t>
            </a:r>
            <a:r>
              <a:rPr lang="en-US" sz="2400" dirty="0" err="1">
                <a:latin typeface="Arial" pitchFamily="34" charset="0"/>
                <a:cs typeface="Arial" pitchFamily="34" charset="0"/>
              </a:rPr>
              <a:t>ini</a:t>
            </a:r>
            <a:r>
              <a:rPr lang="en-US" sz="2400" dirty="0">
                <a:latin typeface="Arial" pitchFamily="34" charset="0"/>
                <a:cs typeface="Arial" pitchFamily="34" charset="0"/>
              </a:rPr>
              <a:t>. </a:t>
            </a:r>
            <a:r>
              <a:rPr lang="en-US" sz="2400" dirty="0" err="1">
                <a:latin typeface="Arial" pitchFamily="34" charset="0"/>
                <a:cs typeface="Arial" pitchFamily="34" charset="0"/>
              </a:rPr>
              <a:t>ini</a:t>
            </a:r>
            <a:r>
              <a:rPr lang="en-US" sz="2400" dirty="0">
                <a:latin typeface="Arial" pitchFamily="34" charset="0"/>
                <a:cs typeface="Arial" pitchFamily="34" charset="0"/>
              </a:rPr>
              <a:t> </a:t>
            </a:r>
            <a:r>
              <a:rPr lang="en-US" sz="2400" dirty="0" err="1">
                <a:latin typeface="Arial" pitchFamily="34" charset="0"/>
                <a:cs typeface="Arial" pitchFamily="34" charset="0"/>
              </a:rPr>
              <a:t>orang</a:t>
            </a:r>
            <a:r>
              <a:rPr lang="en-US" sz="2400" dirty="0">
                <a:latin typeface="Arial" pitchFamily="34" charset="0"/>
                <a:cs typeface="Arial" pitchFamily="34" charset="0"/>
              </a:rPr>
              <a:t> </a:t>
            </a:r>
            <a:r>
              <a:rPr lang="en-US" sz="2400" dirty="0" err="1">
                <a:latin typeface="Arial" pitchFamily="34" charset="0"/>
                <a:cs typeface="Arial" pitchFamily="34" charset="0"/>
              </a:rPr>
              <a:t>cenderung</a:t>
            </a:r>
            <a:r>
              <a:rPr lang="en-US" sz="2400" dirty="0">
                <a:latin typeface="Arial" pitchFamily="34" charset="0"/>
                <a:cs typeface="Arial" pitchFamily="34" charset="0"/>
              </a:rPr>
              <a:t> </a:t>
            </a:r>
            <a:r>
              <a:rPr lang="en-US" sz="2400" dirty="0" err="1">
                <a:latin typeface="Arial" pitchFamily="34" charset="0"/>
                <a:cs typeface="Arial" pitchFamily="34" charset="0"/>
              </a:rPr>
              <a:t>untuk</a:t>
            </a:r>
            <a:r>
              <a:rPr lang="en-US" sz="2400" dirty="0">
                <a:latin typeface="Arial" pitchFamily="34" charset="0"/>
                <a:cs typeface="Arial" pitchFamily="34" charset="0"/>
              </a:rPr>
              <a:t> </a:t>
            </a:r>
            <a:r>
              <a:rPr lang="en-US" sz="2400" dirty="0" err="1">
                <a:latin typeface="Arial" pitchFamily="34" charset="0"/>
                <a:cs typeface="Arial" pitchFamily="34" charset="0"/>
              </a:rPr>
              <a:t>melakukan</a:t>
            </a:r>
            <a:r>
              <a:rPr lang="en-US" sz="2400" dirty="0">
                <a:latin typeface="Arial" pitchFamily="34" charset="0"/>
                <a:cs typeface="Arial" pitchFamily="34" charset="0"/>
              </a:rPr>
              <a:t> </a:t>
            </a:r>
            <a:r>
              <a:rPr lang="en-US" sz="2400" dirty="0" err="1">
                <a:latin typeface="Arial" pitchFamily="34" charset="0"/>
                <a:cs typeface="Arial" pitchFamily="34" charset="0"/>
              </a:rPr>
              <a:t>perjalanan</a:t>
            </a:r>
            <a:r>
              <a:rPr lang="en-US" sz="2400" dirty="0">
                <a:latin typeface="Arial" pitchFamily="34" charset="0"/>
                <a:cs typeface="Arial" pitchFamily="34" charset="0"/>
              </a:rPr>
              <a:t> </a:t>
            </a:r>
            <a:r>
              <a:rPr lang="en-US" sz="2400" dirty="0" err="1">
                <a:latin typeface="Arial" pitchFamily="34" charset="0"/>
                <a:cs typeface="Arial" pitchFamily="34" charset="0"/>
              </a:rPr>
              <a:t>jarak</a:t>
            </a:r>
            <a:r>
              <a:rPr lang="en-US" sz="2400" dirty="0">
                <a:latin typeface="Arial" pitchFamily="34" charset="0"/>
                <a:cs typeface="Arial" pitchFamily="34" charset="0"/>
              </a:rPr>
              <a:t> </a:t>
            </a:r>
            <a:r>
              <a:rPr lang="en-US" sz="2400" dirty="0" err="1">
                <a:latin typeface="Arial" pitchFamily="34" charset="0"/>
                <a:cs typeface="Arial" pitchFamily="34" charset="0"/>
              </a:rPr>
              <a:t>jauh</a:t>
            </a:r>
            <a:r>
              <a:rPr lang="en-US" sz="2400" dirty="0">
                <a:latin typeface="Arial" pitchFamily="34" charset="0"/>
                <a:cs typeface="Arial" pitchFamily="34" charset="0"/>
              </a:rPr>
              <a:t> </a:t>
            </a:r>
            <a:r>
              <a:rPr lang="en-US" sz="2400" dirty="0" err="1">
                <a:latin typeface="Arial" pitchFamily="34" charset="0"/>
                <a:cs typeface="Arial" pitchFamily="34" charset="0"/>
              </a:rPr>
              <a:t>secara</a:t>
            </a:r>
            <a:r>
              <a:rPr lang="en-US" sz="2400" dirty="0">
                <a:latin typeface="Arial" pitchFamily="34" charset="0"/>
                <a:cs typeface="Arial" pitchFamily="34" charset="0"/>
              </a:rPr>
              <a:t> </a:t>
            </a:r>
            <a:r>
              <a:rPr lang="en-US" sz="2400" dirty="0" err="1">
                <a:latin typeface="Arial" pitchFamily="34" charset="0"/>
                <a:cs typeface="Arial" pitchFamily="34" charset="0"/>
              </a:rPr>
              <a:t>eksplisit</a:t>
            </a:r>
            <a:r>
              <a:rPr lang="en-US" sz="2400" dirty="0">
                <a:latin typeface="Arial" pitchFamily="34" charset="0"/>
                <a:cs typeface="Arial" pitchFamily="34" charset="0"/>
              </a:rPr>
              <a:t> </a:t>
            </a:r>
            <a:r>
              <a:rPr lang="en-US" sz="2400" dirty="0" err="1">
                <a:latin typeface="Arial" pitchFamily="34" charset="0"/>
                <a:cs typeface="Arial" pitchFamily="34" charset="0"/>
              </a:rPr>
              <a:t>untuk</a:t>
            </a:r>
            <a:r>
              <a:rPr lang="en-US" sz="2400" dirty="0">
                <a:latin typeface="Arial" pitchFamily="34" charset="0"/>
                <a:cs typeface="Arial" pitchFamily="34" charset="0"/>
              </a:rPr>
              <a:t> </a:t>
            </a:r>
            <a:r>
              <a:rPr lang="en-US" sz="2400" dirty="0" err="1">
                <a:latin typeface="Arial" pitchFamily="34" charset="0"/>
                <a:cs typeface="Arial" pitchFamily="34" charset="0"/>
              </a:rPr>
              <a:t>pengalaman</a:t>
            </a:r>
            <a:r>
              <a:rPr lang="en-US" sz="2400" dirty="0">
                <a:latin typeface="Arial" pitchFamily="34" charset="0"/>
                <a:cs typeface="Arial" pitchFamily="34" charset="0"/>
              </a:rPr>
              <a:t> </a:t>
            </a:r>
            <a:r>
              <a:rPr lang="en-US" sz="2400" dirty="0" err="1">
                <a:latin typeface="Arial" pitchFamily="34" charset="0"/>
                <a:cs typeface="Arial" pitchFamily="34" charset="0"/>
              </a:rPr>
              <a:t>wisata</a:t>
            </a:r>
            <a:r>
              <a:rPr lang="en-US" sz="2400" dirty="0">
                <a:latin typeface="Arial" pitchFamily="34" charset="0"/>
                <a:cs typeface="Arial" pitchFamily="34" charset="0"/>
              </a:rPr>
              <a:t> </a:t>
            </a:r>
            <a:r>
              <a:rPr lang="en-US" sz="2400" dirty="0" err="1">
                <a:latin typeface="Arial" pitchFamily="34" charset="0"/>
                <a:cs typeface="Arial" pitchFamily="34" charset="0"/>
              </a:rPr>
              <a:t>berbasis</a:t>
            </a:r>
            <a:r>
              <a:rPr lang="en-US" sz="2400" dirty="0">
                <a:latin typeface="Arial" pitchFamily="34" charset="0"/>
                <a:cs typeface="Arial" pitchFamily="34" charset="0"/>
              </a:rPr>
              <a:t> </a:t>
            </a:r>
            <a:r>
              <a:rPr lang="en-US" sz="2400" dirty="0" err="1">
                <a:latin typeface="Arial" pitchFamily="34" charset="0"/>
                <a:cs typeface="Arial" pitchFamily="34" charset="0"/>
              </a:rPr>
              <a:t>alam</a:t>
            </a:r>
            <a:r>
              <a:rPr lang="en-US" sz="2400" dirty="0">
                <a:latin typeface="Arial" pitchFamily="34" charset="0"/>
                <a:cs typeface="Arial" pitchFamily="34" charset="0"/>
              </a:rPr>
              <a:t>, </a:t>
            </a:r>
            <a:r>
              <a:rPr lang="en-US" sz="2400" dirty="0" err="1">
                <a:latin typeface="Arial" pitchFamily="34" charset="0"/>
                <a:cs typeface="Arial" pitchFamily="34" charset="0"/>
              </a:rPr>
              <a:t>tetapi</a:t>
            </a:r>
            <a:r>
              <a:rPr lang="en-US" sz="2400" dirty="0">
                <a:latin typeface="Arial" pitchFamily="34" charset="0"/>
                <a:cs typeface="Arial" pitchFamily="34" charset="0"/>
              </a:rPr>
              <a:t> </a:t>
            </a:r>
            <a:r>
              <a:rPr lang="en-US" sz="2400" dirty="0" err="1">
                <a:latin typeface="Arial" pitchFamily="34" charset="0"/>
                <a:cs typeface="Arial" pitchFamily="34" charset="0"/>
              </a:rPr>
              <a:t>mungkin</a:t>
            </a:r>
            <a:r>
              <a:rPr lang="en-US" sz="2400" dirty="0">
                <a:latin typeface="Arial" pitchFamily="34" charset="0"/>
                <a:cs typeface="Arial" pitchFamily="34" charset="0"/>
              </a:rPr>
              <a:t> </a:t>
            </a:r>
            <a:r>
              <a:rPr lang="en-US" sz="2400" dirty="0" err="1">
                <a:latin typeface="Arial" pitchFamily="34" charset="0"/>
                <a:cs typeface="Arial" pitchFamily="34" charset="0"/>
              </a:rPr>
              <a:t>consamers</a:t>
            </a:r>
            <a:r>
              <a:rPr lang="en-US" sz="2400" dirty="0">
                <a:latin typeface="Arial" pitchFamily="34" charset="0"/>
                <a:cs typeface="Arial" pitchFamily="34" charset="0"/>
              </a:rPr>
              <a:t> </a:t>
            </a:r>
            <a:r>
              <a:rPr lang="en-US" sz="2400" dirty="0" err="1">
                <a:latin typeface="Arial" pitchFamily="34" charset="0"/>
                <a:cs typeface="Arial" pitchFamily="34" charset="0"/>
              </a:rPr>
              <a:t>luar</a:t>
            </a:r>
            <a:r>
              <a:rPr lang="en-US" sz="2400" dirty="0">
                <a:latin typeface="Arial" pitchFamily="34" charset="0"/>
                <a:cs typeface="Arial" pitchFamily="34" charset="0"/>
              </a:rPr>
              <a:t> </a:t>
            </a:r>
            <a:r>
              <a:rPr lang="en-US" sz="2400" dirty="0" err="1">
                <a:latin typeface="Arial" pitchFamily="34" charset="0"/>
                <a:cs typeface="Arial" pitchFamily="34" charset="0"/>
              </a:rPr>
              <a:t>biasa</a:t>
            </a:r>
            <a:r>
              <a:rPr lang="en-US" sz="2400" dirty="0">
                <a:latin typeface="Arial" pitchFamily="34" charset="0"/>
                <a:cs typeface="Arial" pitchFamily="34" charset="0"/>
              </a:rPr>
              <a:t> </a:t>
            </a:r>
            <a:r>
              <a:rPr lang="en-US" sz="2400" dirty="0" err="1">
                <a:latin typeface="Arial" pitchFamily="34" charset="0"/>
                <a:cs typeface="Arial" pitchFamily="34" charset="0"/>
              </a:rPr>
              <a:t>jika</a:t>
            </a:r>
            <a:r>
              <a:rPr lang="en-US" sz="2400" dirty="0">
                <a:latin typeface="Arial" pitchFamily="34" charset="0"/>
                <a:cs typeface="Arial" pitchFamily="34" charset="0"/>
              </a:rPr>
              <a:t> </a:t>
            </a:r>
            <a:r>
              <a:rPr lang="en-US" sz="2400" dirty="0" err="1">
                <a:latin typeface="Arial" pitchFamily="34" charset="0"/>
                <a:cs typeface="Arial" pitchFamily="34" charset="0"/>
              </a:rPr>
              <a:t>sebuah</a:t>
            </a:r>
            <a:r>
              <a:rPr lang="en-US" sz="2400" dirty="0">
                <a:latin typeface="Arial" pitchFamily="34" charset="0"/>
                <a:cs typeface="Arial" pitchFamily="34" charset="0"/>
              </a:rPr>
              <a:t> </a:t>
            </a:r>
            <a:r>
              <a:rPr lang="en-US" sz="2400" dirty="0" err="1">
                <a:latin typeface="Arial" pitchFamily="34" charset="0"/>
                <a:cs typeface="Arial" pitchFamily="34" charset="0"/>
              </a:rPr>
              <a:t>pengalaman</a:t>
            </a:r>
            <a:r>
              <a:rPr lang="en-US" sz="2400" dirty="0">
                <a:latin typeface="Arial" pitchFamily="34" charset="0"/>
                <a:cs typeface="Arial" pitchFamily="34" charset="0"/>
              </a:rPr>
              <a:t> </a:t>
            </a:r>
            <a:r>
              <a:rPr lang="en-US" sz="2400" dirty="0" err="1">
                <a:latin typeface="Arial" pitchFamily="34" charset="0"/>
                <a:cs typeface="Arial" pitchFamily="34" charset="0"/>
              </a:rPr>
              <a:t>mudah</a:t>
            </a:r>
            <a:r>
              <a:rPr lang="en-US" sz="2400" dirty="0">
                <a:latin typeface="Arial" pitchFamily="34" charset="0"/>
                <a:cs typeface="Arial" pitchFamily="34" charset="0"/>
              </a:rPr>
              <a:t> </a:t>
            </a:r>
            <a:r>
              <a:rPr lang="en-US" sz="2400" dirty="0" err="1">
                <a:latin typeface="Arial" pitchFamily="34" charset="0"/>
                <a:cs typeface="Arial" pitchFamily="34" charset="0"/>
              </a:rPr>
              <a:t>mengkonsumsi</a:t>
            </a:r>
            <a:r>
              <a:rPr lang="en-US" sz="2400" dirty="0">
                <a:latin typeface="Arial" pitchFamily="34" charset="0"/>
                <a:cs typeface="Arial" pitchFamily="34" charset="0"/>
              </a:rPr>
              <a:t> </a:t>
            </a:r>
            <a:r>
              <a:rPr lang="en-US" sz="2400" dirty="0" err="1">
                <a:latin typeface="Arial" pitchFamily="34" charset="0"/>
                <a:cs typeface="Arial" pitchFamily="34" charset="0"/>
              </a:rPr>
              <a:t>di</a:t>
            </a:r>
            <a:r>
              <a:rPr lang="en-US" sz="2400" dirty="0">
                <a:latin typeface="Arial" pitchFamily="34" charset="0"/>
                <a:cs typeface="Arial" pitchFamily="34" charset="0"/>
              </a:rPr>
              <a:t> </a:t>
            </a:r>
            <a:r>
              <a:rPr lang="en-US" sz="2400" dirty="0" err="1">
                <a:latin typeface="Arial" pitchFamily="34" charset="0"/>
                <a:cs typeface="Arial" pitchFamily="34" charset="0"/>
              </a:rPr>
              <a:t>dekat</a:t>
            </a:r>
            <a:r>
              <a:rPr lang="en-US" sz="2400" dirty="0">
                <a:latin typeface="Arial" pitchFamily="34" charset="0"/>
                <a:cs typeface="Arial" pitchFamily="34" charset="0"/>
              </a:rPr>
              <a:t> </a:t>
            </a:r>
            <a:r>
              <a:rPr lang="en-US" sz="2400" dirty="0" err="1">
                <a:latin typeface="Arial" pitchFamily="34" charset="0"/>
                <a:cs typeface="Arial" pitchFamily="34" charset="0"/>
              </a:rPr>
              <a:t>ke</a:t>
            </a:r>
            <a:r>
              <a:rPr lang="en-US" sz="2400" dirty="0">
                <a:latin typeface="Arial" pitchFamily="34" charset="0"/>
                <a:cs typeface="Arial" pitchFamily="34" charset="0"/>
              </a:rPr>
              <a:t> </a:t>
            </a:r>
            <a:r>
              <a:rPr lang="en-US" sz="2400" dirty="0" err="1">
                <a:latin typeface="Arial" pitchFamily="34" charset="0"/>
                <a:cs typeface="Arial" pitchFamily="34" charset="0"/>
              </a:rPr>
              <a:t>tujuan</a:t>
            </a:r>
            <a:r>
              <a:rPr lang="en-US" sz="2400" dirty="0">
                <a:latin typeface="Arial" pitchFamily="34" charset="0"/>
                <a:cs typeface="Arial" pitchFamily="34" charset="0"/>
              </a:rPr>
              <a:t> </a:t>
            </a:r>
            <a:r>
              <a:rPr lang="en-US" sz="2400" dirty="0" err="1">
                <a:latin typeface="Arial" pitchFamily="34" charset="0"/>
                <a:cs typeface="Arial" pitchFamily="34" charset="0"/>
              </a:rPr>
              <a:t>mereka</a:t>
            </a:r>
            <a:r>
              <a:rPr lang="en-US" sz="2400" dirty="0">
                <a:latin typeface="Arial" pitchFamily="34" charset="0"/>
                <a:cs typeface="Arial" pitchFamily="34" charset="0"/>
              </a:rPr>
              <a:t> </a:t>
            </a:r>
            <a:r>
              <a:rPr lang="en-US" sz="2400" dirty="0" err="1">
                <a:latin typeface="Arial" pitchFamily="34" charset="0"/>
                <a:cs typeface="Arial" pitchFamily="34" charset="0"/>
              </a:rPr>
              <a:t>saat</a:t>
            </a:r>
            <a:r>
              <a:rPr lang="en-US" sz="2400" dirty="0">
                <a:latin typeface="Arial" pitchFamily="34" charset="0"/>
                <a:cs typeface="Arial" pitchFamily="34" charset="0"/>
              </a:rPr>
              <a:t> </a:t>
            </a:r>
            <a:r>
              <a:rPr lang="en-US" sz="2400" dirty="0" err="1">
                <a:latin typeface="Arial" pitchFamily="34" charset="0"/>
                <a:cs typeface="Arial" pitchFamily="34" charset="0"/>
              </a:rPr>
              <a:t>ini</a:t>
            </a:r>
            <a:endParaRPr lang="en-US" sz="2400"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TotalTime>
  <Words>1344</Words>
  <Application>Microsoft Office PowerPoint</Application>
  <PresentationFormat>On-screen Show (4:3)</PresentationFormat>
  <Paragraphs>73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BISNIS EKOWISATA</vt:lpstr>
      <vt:lpstr>Apakah Ekowisata Industri yang Berkembang??</vt:lpstr>
      <vt:lpstr>Gambaran perencanaan bisnis dan masalah pemasaran ekowisata</vt:lpstr>
      <vt:lpstr>Lanjutan</vt:lpstr>
      <vt:lpstr>Lanjutan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Konseptualisasi 'produk' </vt:lpstr>
      <vt:lpstr>Kualitas Suatu Produk Wisata</vt:lpstr>
      <vt:lpstr>Pertimbangan Bisnis Yang Paling Penting</vt:lpstr>
      <vt:lpstr>Prinsip Dasar Pasar - Produk</vt:lpstr>
      <vt:lpstr> Berpikir secara strategis </vt:lpstr>
      <vt:lpstr>Kesimpulan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BISNIS DARI EKOWISATA</dc:title>
  <dc:creator>Gina</dc:creator>
  <cp:lastModifiedBy>Candra</cp:lastModifiedBy>
  <cp:revision>16</cp:revision>
  <dcterms:created xsi:type="dcterms:W3CDTF">2013-11-12T01:29:57Z</dcterms:created>
  <dcterms:modified xsi:type="dcterms:W3CDTF">2013-11-12T13:58:53Z</dcterms:modified>
</cp:coreProperties>
</file>