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260" r:id="rId9"/>
    <p:sldId id="262" r:id="rId10"/>
    <p:sldId id="266" r:id="rId11"/>
    <p:sldId id="261" r:id="rId12"/>
  </p:sldIdLst>
  <p:sldSz cx="9144000" cy="6858000" type="screen4x3"/>
  <p:notesSz cx="6797675" cy="987425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>
      <p:cViewPr>
        <p:scale>
          <a:sx n="70" d="100"/>
          <a:sy n="70" d="100"/>
        </p:scale>
        <p:origin x="-133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13309"/>
      </p:ext>
    </p:extLst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28370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70113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490928"/>
      </p:ext>
    </p:extLst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45243"/>
      </p:ext>
    </p:extLst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57735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90164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4294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120379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361961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47059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BC8C9-3C23-40EF-BFF8-1689808B639C}" type="datetimeFigureOut">
              <a:rPr lang="en-US" smtClean="0"/>
              <a:t>9/28/2013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4750F-3078-41FC-96EC-29583735F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1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28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7.png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image" Target="../media/image26.emf"/><Relationship Id="rId5" Type="http://schemas.openxmlformats.org/officeDocument/2006/relationships/tags" Target="../tags/tag5.xml"/><Relationship Id="rId10" Type="http://schemas.openxmlformats.org/officeDocument/2006/relationships/oleObject" Target="../embeddings/oleObject1.bin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62000"/>
            <a:ext cx="7772400" cy="993775"/>
          </a:xfrm>
        </p:spPr>
        <p:txBody>
          <a:bodyPr>
            <a:normAutofit/>
          </a:bodyPr>
          <a:lstStyle/>
          <a:p>
            <a:r>
              <a:rPr lang="id-ID" sz="3600" dirty="0" smtClean="0"/>
              <a:t>Inovasi untuk Menciptakan Experient</a:t>
            </a:r>
            <a:r>
              <a:rPr lang="en-US" sz="3600" dirty="0" smtClean="0"/>
              <a:t>i</a:t>
            </a:r>
            <a:r>
              <a:rPr lang="id-ID" sz="3600" dirty="0" smtClean="0"/>
              <a:t>al</a:t>
            </a:r>
            <a:endParaRPr lang="id-ID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5105400"/>
            <a:ext cx="3249525" cy="1066800"/>
          </a:xfrm>
        </p:spPr>
        <p:txBody>
          <a:bodyPr>
            <a:normAutofit/>
          </a:bodyPr>
          <a:lstStyle/>
          <a:p>
            <a:r>
              <a:rPr lang="id-ID" sz="1800" dirty="0" smtClean="0">
                <a:solidFill>
                  <a:schemeClr val="tx1"/>
                </a:solidFill>
              </a:rPr>
              <a:t>Kelompok 10 :</a:t>
            </a:r>
          </a:p>
          <a:p>
            <a:r>
              <a:rPr lang="id-ID" sz="1800" dirty="0">
                <a:solidFill>
                  <a:schemeClr val="tx1"/>
                </a:solidFill>
              </a:rPr>
              <a:t>I Made Aristu A.</a:t>
            </a:r>
          </a:p>
          <a:p>
            <a:r>
              <a:rPr lang="id-ID" sz="1800" dirty="0" smtClean="0">
                <a:solidFill>
                  <a:schemeClr val="tx1"/>
                </a:solidFill>
              </a:rPr>
              <a:t>Meidi Heru W.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828800"/>
            <a:ext cx="36576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41" y="100447"/>
            <a:ext cx="944301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9600" y="3886200"/>
            <a:ext cx="77724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2000" dirty="0" smtClean="0"/>
              <a:t>Marketing Management</a:t>
            </a:r>
          </a:p>
          <a:p>
            <a:r>
              <a:rPr lang="id-ID" sz="2000" dirty="0" smtClean="0"/>
              <a:t>Kelas Eksekutif B 26A</a:t>
            </a:r>
          </a:p>
          <a:p>
            <a:r>
              <a:rPr lang="id-ID" sz="2000" dirty="0" smtClean="0"/>
              <a:t>28 September 2013</a:t>
            </a:r>
            <a:endParaRPr lang="id-ID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76400" y="1600200"/>
            <a:ext cx="1181100" cy="29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 smtClean="0"/>
              <a:t>Kasus :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28600" y="5722865"/>
            <a:ext cx="1181100" cy="29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 smtClean="0"/>
              <a:t>Sponsored by :</a:t>
            </a:r>
            <a:endParaRPr lang="id-ID" sz="1600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96" y="5943600"/>
            <a:ext cx="1432704" cy="83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5757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395480"/>
            <a:ext cx="8305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Kunci</a:t>
            </a:r>
            <a:r>
              <a:rPr lang="en-US" dirty="0" smtClean="0"/>
              <a:t> </a:t>
            </a:r>
            <a:r>
              <a:rPr lang="en-US" dirty="0" err="1" smtClean="0"/>
              <a:t>merebut</a:t>
            </a:r>
            <a:r>
              <a:rPr lang="en-US" dirty="0" smtClean="0"/>
              <a:t> </a:t>
            </a:r>
            <a:r>
              <a:rPr lang="en-US" dirty="0" err="1" smtClean="0"/>
              <a:t>hati</a:t>
            </a:r>
            <a:r>
              <a:rPr lang="en-US" dirty="0" smtClean="0"/>
              <a:t> </a:t>
            </a:r>
            <a:r>
              <a:rPr lang="en-US" dirty="0" err="1" smtClean="0"/>
              <a:t>konsumen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kemampuan</a:t>
            </a:r>
            <a:r>
              <a:rPr lang="en-US" dirty="0" smtClean="0"/>
              <a:t> </a:t>
            </a:r>
            <a:r>
              <a:rPr lang="en-US" dirty="0" err="1" smtClean="0"/>
              <a:t>mengenali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konsumen</a:t>
            </a:r>
            <a:r>
              <a:rPr lang="en-US" dirty="0" smtClean="0"/>
              <a:t> yang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terpenuhi</a:t>
            </a:r>
            <a:r>
              <a:rPr lang="en-US" dirty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err="1" smtClean="0">
                <a:solidFill>
                  <a:srgbClr val="C00000"/>
                </a:solidFill>
                <a:sym typeface="Wingdings" pitchFamily="2" charset="2"/>
              </a:rPr>
              <a:t>inovation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sym typeface="Wingdings" pitchFamily="2" charset="2"/>
              </a:rPr>
              <a:t>dan</a:t>
            </a:r>
            <a:r>
              <a:rPr lang="en-US" b="1" dirty="0" smtClean="0">
                <a:solidFill>
                  <a:srgbClr val="C00000"/>
                </a:solidFill>
                <a:sym typeface="Wingdings" pitchFamily="2" charset="2"/>
              </a:rPr>
              <a:t> </a:t>
            </a:r>
            <a:r>
              <a:rPr lang="en-US" b="1" i="1" dirty="0" smtClean="0">
                <a:solidFill>
                  <a:srgbClr val="C00000"/>
                </a:solidFill>
                <a:sym typeface="Wingdings" pitchFamily="2" charset="2"/>
              </a:rPr>
              <a:t>create demand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>
                <a:sym typeface="Wingdings" pitchFamily="2" charset="2"/>
              </a:rPr>
              <a:t>Memberikan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sesuatu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unik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membentuk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emosional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dengan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konsumen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hingga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terwujud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loyalitas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ujungnya</a:t>
            </a:r>
            <a:r>
              <a:rPr lang="en-US" dirty="0" smtClean="0">
                <a:sym typeface="Wingdings" pitchFamily="2" charset="2"/>
              </a:rPr>
              <a:t> repeat order  </a:t>
            </a:r>
            <a:r>
              <a:rPr lang="en-US" b="1" i="1" dirty="0" smtClean="0">
                <a:solidFill>
                  <a:srgbClr val="C00000"/>
                </a:solidFill>
                <a:sym typeface="Wingdings" pitchFamily="2" charset="2"/>
              </a:rPr>
              <a:t>experiential marketing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entrepreneur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begitu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pasar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digarap</a:t>
            </a:r>
            <a:r>
              <a:rPr lang="en-US" dirty="0" smtClean="0"/>
              <a:t>, </a:t>
            </a:r>
            <a:r>
              <a:rPr lang="en-US" dirty="0" err="1" smtClean="0"/>
              <a:t>kuncinya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>
                <a:solidFill>
                  <a:srgbClr val="C00000"/>
                </a:solidFill>
              </a:rPr>
              <a:t>strategic planning process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pemasaran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: </a:t>
            </a:r>
            <a:r>
              <a:rPr lang="en-US" dirty="0" err="1"/>
              <a:t>menentukan</a:t>
            </a:r>
            <a:r>
              <a:rPr lang="en-US" dirty="0"/>
              <a:t> target market, </a:t>
            </a:r>
            <a:r>
              <a:rPr lang="en-US" dirty="0" err="1"/>
              <a:t>proposisi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ditawarkan</a:t>
            </a:r>
            <a:r>
              <a:rPr lang="en-US" dirty="0"/>
              <a:t>,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peluang</a:t>
            </a:r>
            <a:r>
              <a:rPr lang="en-US" dirty="0"/>
              <a:t> </a:t>
            </a:r>
            <a:r>
              <a:rPr lang="en-US" dirty="0" err="1"/>
              <a:t>pasar</a:t>
            </a:r>
            <a:r>
              <a:rPr lang="en-US" dirty="0"/>
              <a:t> </a:t>
            </a:r>
            <a:r>
              <a:rPr lang="en-US" dirty="0" err="1"/>
              <a:t>terbaik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b="1" i="1" dirty="0">
                <a:solidFill>
                  <a:srgbClr val="C00000"/>
                </a:solidFill>
                <a:sym typeface="Wingdings" pitchFamily="2" charset="2"/>
              </a:rPr>
              <a:t>strategic marketing plan</a:t>
            </a:r>
            <a:endParaRPr lang="en-US" b="1" i="1" dirty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/>
              <a:t>Produsen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dituntut</a:t>
            </a:r>
            <a:r>
              <a:rPr lang="en-US" dirty="0"/>
              <a:t> </a:t>
            </a:r>
            <a:r>
              <a:rPr lang="en-US" dirty="0" err="1" smtClean="0"/>
              <a:t>menspesifikasikan</a:t>
            </a:r>
            <a:r>
              <a:rPr lang="en-US" dirty="0" smtClean="0"/>
              <a:t> </a:t>
            </a:r>
            <a:r>
              <a:rPr lang="en-US" dirty="0" err="1"/>
              <a:t>taktik</a:t>
            </a:r>
            <a:r>
              <a:rPr lang="en-US" dirty="0"/>
              <a:t> </a:t>
            </a:r>
            <a:r>
              <a:rPr lang="en-US" dirty="0" err="1"/>
              <a:t>pemasaran</a:t>
            </a:r>
            <a:r>
              <a:rPr lang="en-US" dirty="0"/>
              <a:t>, </a:t>
            </a:r>
            <a:r>
              <a:rPr lang="en-US" dirty="0" err="1"/>
              <a:t>fitur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, </a:t>
            </a:r>
            <a:r>
              <a:rPr lang="en-US" dirty="0" err="1"/>
              <a:t>promosi</a:t>
            </a:r>
            <a:r>
              <a:rPr lang="en-US" dirty="0"/>
              <a:t>, </a:t>
            </a:r>
            <a:r>
              <a:rPr lang="en-US" dirty="0" err="1"/>
              <a:t>penyediaan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,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, </a:t>
            </a:r>
            <a:r>
              <a:rPr lang="en-US" dirty="0" err="1"/>
              <a:t>saluran</a:t>
            </a:r>
            <a:r>
              <a:rPr lang="en-US" dirty="0"/>
              <a:t> </a:t>
            </a:r>
            <a:r>
              <a:rPr lang="en-US" dirty="0" err="1"/>
              <a:t>penjualan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layanannya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b="1" i="1" dirty="0">
                <a:solidFill>
                  <a:srgbClr val="C00000"/>
                </a:solidFill>
                <a:sym typeface="Wingdings" pitchFamily="2" charset="2"/>
              </a:rPr>
              <a:t>tactical marketing plan</a:t>
            </a:r>
            <a:endParaRPr lang="en-US" b="1" i="1" dirty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belanja</a:t>
            </a:r>
            <a:r>
              <a:rPr lang="en-US" dirty="0" smtClean="0"/>
              <a:t> </a:t>
            </a:r>
            <a:r>
              <a:rPr lang="en-US" dirty="0" err="1" smtClean="0"/>
              <a:t>konsumen</a:t>
            </a:r>
            <a:r>
              <a:rPr lang="en-US" dirty="0" smtClean="0"/>
              <a:t> </a:t>
            </a:r>
            <a:r>
              <a:rPr lang="en-US" dirty="0" err="1" smtClean="0"/>
              <a:t>berubah</a:t>
            </a:r>
            <a:r>
              <a:rPr lang="en-US" dirty="0" smtClean="0"/>
              <a:t>, </a:t>
            </a:r>
            <a:r>
              <a:rPr lang="en-US" dirty="0" err="1" smtClean="0"/>
              <a:t>konsumen</a:t>
            </a:r>
            <a:r>
              <a:rPr lang="en-US" dirty="0" smtClean="0"/>
              <a:t> </a:t>
            </a:r>
            <a:r>
              <a:rPr lang="en-US" dirty="0" err="1" smtClean="0"/>
              <a:t>menengah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bawah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membeli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mencari</a:t>
            </a:r>
            <a:r>
              <a:rPr lang="en-US" dirty="0" smtClean="0"/>
              <a:t> </a:t>
            </a:r>
            <a:r>
              <a:rPr lang="en-US" dirty="0" err="1" smtClean="0"/>
              <a:t>versi</a:t>
            </a:r>
            <a:r>
              <a:rPr lang="en-US" dirty="0" smtClean="0"/>
              <a:t> premium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Konsumen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r>
              <a:rPr lang="en-US" dirty="0" smtClean="0"/>
              <a:t> </a:t>
            </a:r>
            <a:r>
              <a:rPr lang="en-US" dirty="0" err="1" smtClean="0"/>
              <a:t>atas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cukup</a:t>
            </a:r>
            <a:r>
              <a:rPr lang="en-US" dirty="0" smtClean="0"/>
              <a:t> </a:t>
            </a:r>
            <a:r>
              <a:rPr lang="en-US" dirty="0" err="1" smtClean="0"/>
              <a:t>mengonsumsi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reguler</a:t>
            </a:r>
            <a:r>
              <a:rPr lang="en-US" dirty="0" smtClean="0"/>
              <a:t> </a:t>
            </a:r>
            <a:r>
              <a:rPr lang="en-US" dirty="0" err="1" smtClean="0"/>
              <a:t>lagi</a:t>
            </a:r>
            <a:r>
              <a:rPr lang="en-US" dirty="0" smtClean="0"/>
              <a:t>, </a:t>
            </a:r>
            <a:r>
              <a:rPr lang="en-US" dirty="0" err="1" smtClean="0"/>
              <a:t>mereka</a:t>
            </a:r>
            <a:r>
              <a:rPr lang="en-US" dirty="0" smtClean="0"/>
              <a:t> </a:t>
            </a:r>
            <a:r>
              <a:rPr lang="en-US" dirty="0" err="1" smtClean="0"/>
              <a:t>mencari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yang </a:t>
            </a:r>
            <a:r>
              <a:rPr lang="en-US" dirty="0" err="1" smtClean="0"/>
              <a:t>memberikan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</a:t>
            </a:r>
            <a:r>
              <a:rPr lang="en-US" dirty="0" err="1" smtClean="0"/>
              <a:t>lebih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tambah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b="1" i="1" dirty="0" smtClean="0">
                <a:solidFill>
                  <a:srgbClr val="C00000"/>
                </a:solidFill>
                <a:sym typeface="Wingdings" pitchFamily="2" charset="2"/>
              </a:rPr>
              <a:t>value-conscious.</a:t>
            </a:r>
            <a:endParaRPr lang="en-US" b="1" i="1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0969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2600" y="2819400"/>
            <a:ext cx="60198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d-ID" sz="66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Terimakasih</a:t>
            </a:r>
            <a:endParaRPr lang="id-ID" sz="66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7" y="4419600"/>
            <a:ext cx="14319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5997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37623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4800"/>
            <a:ext cx="4114247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297" y="2590800"/>
            <a:ext cx="30289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0800"/>
            <a:ext cx="4619072" cy="249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257800"/>
            <a:ext cx="499110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822" y="4547528"/>
            <a:ext cx="3771900" cy="192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02543"/>
            <a:ext cx="24955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7732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762000"/>
          </a:xfrm>
        </p:spPr>
        <p:txBody>
          <a:bodyPr>
            <a:normAutofit/>
          </a:bodyPr>
          <a:lstStyle/>
          <a:p>
            <a:pPr algn="just"/>
            <a:r>
              <a:rPr lang="id-ID" sz="1800" dirty="0" smtClean="0"/>
              <a:t>Bisnis cinema memang terbilang unik, kendati hanya film dan pengalaman menonton yang ditawarkan</a:t>
            </a:r>
            <a:endParaRPr lang="id-ID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1000" y="12192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d-ID" sz="1800" dirty="0" smtClean="0"/>
              <a:t>Kompetitor dalam bisnis cinema :</a:t>
            </a:r>
            <a:endParaRPr lang="id-ID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933576"/>
            <a:ext cx="2484715" cy="188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7509" y="1104900"/>
            <a:ext cx="329018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58" y="5464318"/>
            <a:ext cx="1450901" cy="129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806" y="3594468"/>
            <a:ext cx="2619319" cy="1663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77206"/>
            <a:ext cx="2209800" cy="165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86" y="5334000"/>
            <a:ext cx="1794047" cy="1357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015" y="5332701"/>
            <a:ext cx="1668110" cy="135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05000"/>
            <a:ext cx="23812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914775"/>
            <a:ext cx="27908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6" y="5707638"/>
            <a:ext cx="1714981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806" y="2113684"/>
            <a:ext cx="2606711" cy="133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5625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70" y="354904"/>
            <a:ext cx="3762375" cy="10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14800"/>
            <a:ext cx="3581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35814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8" r="6010"/>
          <a:stretch/>
        </p:blipFill>
        <p:spPr bwMode="auto">
          <a:xfrm>
            <a:off x="4191000" y="624214"/>
            <a:ext cx="2117942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16"/>
          <a:stretch/>
        </p:blipFill>
        <p:spPr bwMode="auto">
          <a:xfrm>
            <a:off x="6553200" y="624214"/>
            <a:ext cx="20574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6052" y="2491636"/>
            <a:ext cx="2117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Ananda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Siregar</a:t>
            </a:r>
            <a:r>
              <a:rPr lang="en-US" sz="1600" b="1" dirty="0" smtClean="0"/>
              <a:t> – 31 </a:t>
            </a:r>
            <a:r>
              <a:rPr lang="en-US" sz="1600" b="1" dirty="0" err="1" smtClean="0"/>
              <a:t>th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53200" y="2487285"/>
            <a:ext cx="2117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David </a:t>
            </a:r>
            <a:r>
              <a:rPr lang="en-US" sz="1600" b="1" dirty="0" err="1" smtClean="0"/>
              <a:t>Hilman</a:t>
            </a:r>
            <a:r>
              <a:rPr lang="en-US" sz="1600" b="1" dirty="0" smtClean="0"/>
              <a:t> – 40 </a:t>
            </a:r>
            <a:r>
              <a:rPr lang="en-US" sz="1600" b="1" dirty="0" err="1" smtClean="0"/>
              <a:t>th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43400" y="3124200"/>
            <a:ext cx="4267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2000" dirty="0" err="1" smtClean="0"/>
              <a:t>Ananda</a:t>
            </a:r>
            <a:r>
              <a:rPr lang="en-US" sz="2000" dirty="0" smtClean="0"/>
              <a:t> </a:t>
            </a:r>
            <a:r>
              <a:rPr lang="en-US" sz="2000" dirty="0" err="1" smtClean="0"/>
              <a:t>Siregar</a:t>
            </a:r>
            <a:r>
              <a:rPr lang="en-US" sz="2000" dirty="0" smtClean="0"/>
              <a:t> </a:t>
            </a:r>
            <a:r>
              <a:rPr lang="en-US" sz="2000" dirty="0" err="1" smtClean="0"/>
              <a:t>mantan</a:t>
            </a:r>
            <a:r>
              <a:rPr lang="en-US" sz="2000" dirty="0" smtClean="0"/>
              <a:t> </a:t>
            </a:r>
            <a:r>
              <a:rPr lang="en-US" sz="2000" dirty="0" err="1" smtClean="0"/>
              <a:t>profesional</a:t>
            </a:r>
            <a:r>
              <a:rPr lang="en-US" sz="2000" dirty="0" smtClean="0"/>
              <a:t> di </a:t>
            </a:r>
            <a:r>
              <a:rPr lang="en-US" sz="2000" dirty="0" err="1" smtClean="0"/>
              <a:t>Farindo</a:t>
            </a:r>
            <a:r>
              <a:rPr lang="en-US" sz="2000" dirty="0" smtClean="0"/>
              <a:t> Investment Ltd.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2000" dirty="0" err="1" smtClean="0"/>
              <a:t>Bersama</a:t>
            </a:r>
            <a:r>
              <a:rPr lang="en-US" sz="2000" dirty="0" smtClean="0"/>
              <a:t> David </a:t>
            </a:r>
            <a:r>
              <a:rPr lang="en-US" sz="2000" dirty="0" err="1" smtClean="0"/>
              <a:t>Hilman</a:t>
            </a:r>
            <a:r>
              <a:rPr lang="en-US" sz="2000" dirty="0" smtClean="0"/>
              <a:t> </a:t>
            </a:r>
            <a:r>
              <a:rPr lang="en-US" sz="2000" dirty="0" err="1" smtClean="0"/>
              <a:t>memodali</a:t>
            </a:r>
            <a:r>
              <a:rPr lang="en-US" sz="2000" dirty="0" smtClean="0"/>
              <a:t> BM US$ 12 </a:t>
            </a:r>
            <a:r>
              <a:rPr lang="en-US" sz="2000" dirty="0" err="1" smtClean="0"/>
              <a:t>Juta</a:t>
            </a:r>
            <a:r>
              <a:rPr lang="en-US" sz="2000" dirty="0" smtClean="0"/>
              <a:t> (</a:t>
            </a:r>
            <a:r>
              <a:rPr lang="en-US" sz="2000" dirty="0" err="1" smtClean="0"/>
              <a:t>sekitar</a:t>
            </a:r>
            <a:r>
              <a:rPr lang="en-US" sz="2000" dirty="0" smtClean="0"/>
              <a:t> 120 </a:t>
            </a:r>
            <a:r>
              <a:rPr lang="en-US" sz="2000" dirty="0" err="1" smtClean="0"/>
              <a:t>Milyar</a:t>
            </a:r>
            <a:r>
              <a:rPr lang="en-US" sz="2000" dirty="0" smtClean="0"/>
              <a:t>)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2000" dirty="0" err="1" smtClean="0"/>
              <a:t>Mereka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didanai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Quvat</a:t>
            </a:r>
            <a:r>
              <a:rPr lang="en-US" sz="2000" dirty="0" smtClean="0"/>
              <a:t> Management Pte. Ltd. (</a:t>
            </a:r>
            <a:r>
              <a:rPr lang="en-US" sz="2000" dirty="0" err="1" smtClean="0"/>
              <a:t>perusahaan</a:t>
            </a:r>
            <a:r>
              <a:rPr lang="en-US" sz="2000" dirty="0" smtClean="0"/>
              <a:t> </a:t>
            </a:r>
            <a:r>
              <a:rPr lang="en-US" sz="2000" dirty="0" err="1" smtClean="0"/>
              <a:t>investasi</a:t>
            </a:r>
            <a:r>
              <a:rPr lang="en-US" sz="2000" dirty="0" smtClean="0"/>
              <a:t> </a:t>
            </a:r>
            <a:r>
              <a:rPr lang="en-US" sz="2000" dirty="0" err="1" smtClean="0"/>
              <a:t>yg</a:t>
            </a:r>
            <a:r>
              <a:rPr lang="en-US" sz="2000" dirty="0" smtClean="0"/>
              <a:t> </a:t>
            </a:r>
            <a:r>
              <a:rPr lang="en-US" sz="2000" dirty="0" err="1" smtClean="0"/>
              <a:t>dijalankan</a:t>
            </a:r>
            <a:r>
              <a:rPr lang="en-US" sz="2000" dirty="0" smtClean="0"/>
              <a:t> </a:t>
            </a:r>
            <a:r>
              <a:rPr lang="en-US" sz="2000" dirty="0" err="1" smtClean="0"/>
              <a:t>sejumlah</a:t>
            </a:r>
            <a:r>
              <a:rPr lang="en-US" sz="2000" dirty="0" smtClean="0"/>
              <a:t> </a:t>
            </a:r>
            <a:r>
              <a:rPr lang="en-US" sz="2000" dirty="0" err="1" smtClean="0"/>
              <a:t>mantan</a:t>
            </a:r>
            <a:r>
              <a:rPr lang="en-US" sz="2000" dirty="0" smtClean="0"/>
              <a:t> </a:t>
            </a:r>
            <a:r>
              <a:rPr lang="en-US" sz="2000" dirty="0" err="1" smtClean="0"/>
              <a:t>karyawan</a:t>
            </a:r>
            <a:r>
              <a:rPr lang="en-US" sz="2000" dirty="0" smtClean="0"/>
              <a:t> </a:t>
            </a:r>
            <a:r>
              <a:rPr lang="en-US" sz="2000" dirty="0" err="1" smtClean="0"/>
              <a:t>Farallon</a:t>
            </a:r>
            <a:r>
              <a:rPr lang="en-US" sz="2000" dirty="0" smtClean="0"/>
              <a:t> Capital Mgt. LLC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sz="2000" dirty="0" err="1" smtClean="0"/>
              <a:t>Quvat</a:t>
            </a:r>
            <a:r>
              <a:rPr lang="en-US" sz="2000" dirty="0" smtClean="0"/>
              <a:t> Mgt. </a:t>
            </a:r>
            <a:r>
              <a:rPr lang="en-US" sz="2000" dirty="0" err="1" smtClean="0"/>
              <a:t>sebagai</a:t>
            </a:r>
            <a:r>
              <a:rPr lang="en-US" sz="2000" dirty="0" smtClean="0"/>
              <a:t> </a:t>
            </a:r>
            <a:r>
              <a:rPr lang="en-US" sz="2000" dirty="0" err="1" smtClean="0"/>
              <a:t>pemegang</a:t>
            </a:r>
            <a:r>
              <a:rPr lang="en-US" sz="2000" dirty="0" smtClean="0"/>
              <a:t> </a:t>
            </a:r>
            <a:r>
              <a:rPr lang="en-US" sz="2000" dirty="0" err="1" smtClean="0"/>
              <a:t>saham</a:t>
            </a:r>
            <a:r>
              <a:rPr lang="en-US" sz="2000" dirty="0" smtClean="0"/>
              <a:t> </a:t>
            </a:r>
            <a:r>
              <a:rPr lang="en-US" sz="2000" dirty="0" err="1" smtClean="0"/>
              <a:t>juga</a:t>
            </a:r>
            <a:r>
              <a:rPr lang="en-US" sz="2000" dirty="0" smtClean="0"/>
              <a:t> </a:t>
            </a:r>
            <a:r>
              <a:rPr lang="en-US" sz="2000" dirty="0" err="1" smtClean="0"/>
              <a:t>Manajer</a:t>
            </a:r>
            <a:r>
              <a:rPr lang="en-US" sz="2000" dirty="0" smtClean="0"/>
              <a:t> </a:t>
            </a:r>
            <a:r>
              <a:rPr lang="en-US" sz="2000" dirty="0" err="1" smtClean="0"/>
              <a:t>Investasi</a:t>
            </a:r>
            <a:r>
              <a:rPr lang="en-US" sz="2000" dirty="0" smtClean="0"/>
              <a:t> BM.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569552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14014010"/>
              </p:ext>
            </p:ext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99274"/>
            <a:ext cx="8229600" cy="563562"/>
          </a:xfr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Strategic Planning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6" t="22603" r="21154" b="52226"/>
          <a:stretch/>
        </p:blipFill>
        <p:spPr bwMode="auto">
          <a:xfrm>
            <a:off x="1916113" y="778704"/>
            <a:ext cx="6858000" cy="216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84" y="3175567"/>
            <a:ext cx="2033587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57200"/>
            <a:ext cx="1701083" cy="228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>
            <p:custDataLst>
              <p:tags r:id="rId7"/>
            </p:custDataLst>
          </p:nvPr>
        </p:nvSpPr>
        <p:spPr>
          <a:xfrm>
            <a:off x="5105400" y="2947792"/>
            <a:ext cx="3668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The Business Unit Strategic Planning Process, </a:t>
            </a:r>
            <a:r>
              <a:rPr lang="en-US" sz="1200" i="1" dirty="0" err="1" smtClean="0"/>
              <a:t>Kotler</a:t>
            </a:r>
            <a:r>
              <a:rPr lang="en-US" sz="1200" i="1" dirty="0" smtClean="0"/>
              <a:t>.</a:t>
            </a:r>
            <a:endParaRPr lang="en-US" sz="1200" i="1" dirty="0"/>
          </a:p>
        </p:txBody>
      </p:sp>
      <p:sp>
        <p:nvSpPr>
          <p:cNvPr id="4" name="TextBox 3"/>
          <p:cNvSpPr txBox="1"/>
          <p:nvPr>
            <p:custDataLst>
              <p:tags r:id="rId8"/>
            </p:custDataLst>
          </p:nvPr>
        </p:nvSpPr>
        <p:spPr>
          <a:xfrm>
            <a:off x="152400" y="3701628"/>
            <a:ext cx="8915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 err="1" smtClean="0"/>
              <a:t>Misi</a:t>
            </a:r>
            <a:r>
              <a:rPr lang="en-US" b="1" dirty="0" smtClean="0"/>
              <a:t> </a:t>
            </a:r>
            <a:r>
              <a:rPr lang="en-US" b="1" dirty="0" err="1" smtClean="0"/>
              <a:t>Bisnis</a:t>
            </a:r>
            <a:r>
              <a:rPr lang="en-US" b="1" dirty="0" smtClean="0"/>
              <a:t> </a:t>
            </a:r>
            <a:r>
              <a:rPr lang="en-US" dirty="0" smtClean="0"/>
              <a:t>		: One Stop Entertainment </a:t>
            </a:r>
            <a:r>
              <a:rPr lang="en-US" dirty="0" err="1" smtClean="0"/>
              <a:t>ala</a:t>
            </a:r>
            <a:r>
              <a:rPr lang="en-US" dirty="0" smtClean="0"/>
              <a:t> BM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SWOT Analysis</a:t>
            </a:r>
            <a:r>
              <a:rPr lang="en-US" dirty="0" smtClean="0"/>
              <a:t>		: BM </a:t>
            </a:r>
            <a:r>
              <a:rPr lang="en-US" dirty="0" err="1" smtClean="0"/>
              <a:t>mengamati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</a:t>
            </a:r>
            <a:r>
              <a:rPr lang="en-US" dirty="0" err="1" smtClean="0"/>
              <a:t>pemasaran</a:t>
            </a:r>
            <a:r>
              <a:rPr lang="en-US" dirty="0" smtClean="0"/>
              <a:t> </a:t>
            </a:r>
            <a:r>
              <a:rPr lang="en-US" dirty="0" err="1" smtClean="0"/>
              <a:t>eksternal</a:t>
            </a:r>
            <a:r>
              <a:rPr lang="en-US" dirty="0" smtClean="0"/>
              <a:t> &amp; internal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Goal Formulation</a:t>
            </a:r>
            <a:r>
              <a:rPr lang="en-US" dirty="0" smtClean="0"/>
              <a:t>	: 1. </a:t>
            </a:r>
            <a:r>
              <a:rPr lang="en-US" dirty="0" err="1" smtClean="0"/>
              <a:t>Meningkatkan</a:t>
            </a:r>
            <a:r>
              <a:rPr lang="en-US" dirty="0" smtClean="0"/>
              <a:t> market share dg target market: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muda</a:t>
            </a:r>
            <a:r>
              <a:rPr lang="en-US" dirty="0" smtClean="0"/>
              <a:t> (17-24</a:t>
            </a:r>
            <a:r>
              <a:rPr lang="en-US" baseline="30000" dirty="0" smtClean="0"/>
              <a:t>th</a:t>
            </a:r>
            <a:r>
              <a:rPr lang="en-US" dirty="0" smtClean="0"/>
              <a:t>), target </a:t>
            </a:r>
            <a:r>
              <a:rPr lang="en-US" dirty="0" err="1" smtClean="0"/>
              <a:t>sekunder</a:t>
            </a:r>
            <a:r>
              <a:rPr lang="en-US" dirty="0" smtClean="0"/>
              <a:t>: </a:t>
            </a:r>
            <a:r>
              <a:rPr lang="en-US" dirty="0" err="1" smtClean="0"/>
              <a:t>ibu</a:t>
            </a:r>
            <a:r>
              <a:rPr lang="en-US" dirty="0" smtClean="0"/>
              <a:t> RT , anak2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ortu</a:t>
            </a:r>
            <a:r>
              <a:rPr lang="en-US" dirty="0" smtClean="0"/>
              <a:t>. 2. </a:t>
            </a:r>
            <a:r>
              <a:rPr lang="en-US" dirty="0" err="1" smtClean="0"/>
              <a:t>Memperbesar</a:t>
            </a:r>
            <a:r>
              <a:rPr lang="en-US" dirty="0" smtClean="0"/>
              <a:t> BM &amp; </a:t>
            </a:r>
            <a:r>
              <a:rPr lang="en-US" dirty="0" err="1" smtClean="0"/>
              <a:t>ekspansi</a:t>
            </a:r>
            <a:r>
              <a:rPr lang="en-US" dirty="0" smtClean="0"/>
              <a:t> </a:t>
            </a:r>
            <a:r>
              <a:rPr lang="en-US" dirty="0" err="1" smtClean="0"/>
              <a:t>lokasi</a:t>
            </a:r>
            <a:r>
              <a:rPr lang="en-US" dirty="0" smtClean="0"/>
              <a:t>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Strategy Formulation</a:t>
            </a:r>
            <a:r>
              <a:rPr lang="en-US" dirty="0" smtClean="0"/>
              <a:t>	: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b="1" i="1" dirty="0" smtClean="0">
                <a:solidFill>
                  <a:srgbClr val="FF0000"/>
                </a:solidFill>
              </a:rPr>
              <a:t>experiential marketing</a:t>
            </a:r>
            <a:r>
              <a:rPr lang="en-US" i="1" dirty="0" smtClean="0"/>
              <a:t> </a:t>
            </a:r>
            <a:r>
              <a:rPr lang="en-US" i="1" dirty="0" err="1" smtClean="0"/>
              <a:t>yg</a:t>
            </a:r>
            <a:r>
              <a:rPr lang="en-US" i="1" dirty="0" smtClean="0"/>
              <a:t> </a:t>
            </a:r>
            <a:r>
              <a:rPr lang="en-US" i="1" dirty="0" err="1" smtClean="0"/>
              <a:t>mengikat</a:t>
            </a:r>
            <a:r>
              <a:rPr lang="en-US" i="1" dirty="0" smtClean="0"/>
              <a:t> </a:t>
            </a:r>
            <a:r>
              <a:rPr lang="en-US" i="1" dirty="0" err="1" smtClean="0"/>
              <a:t>jangka</a:t>
            </a:r>
            <a:r>
              <a:rPr lang="en-US" i="1" dirty="0" smtClean="0"/>
              <a:t> </a:t>
            </a:r>
            <a:r>
              <a:rPr lang="en-US" i="1" dirty="0" err="1" smtClean="0"/>
              <a:t>panjang</a:t>
            </a:r>
            <a:endParaRPr lang="en-US" i="1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Program Formulation</a:t>
            </a:r>
            <a:r>
              <a:rPr lang="en-US" dirty="0" smtClean="0"/>
              <a:t>	: </a:t>
            </a:r>
            <a:r>
              <a:rPr lang="en-US" dirty="0" err="1" smtClean="0"/>
              <a:t>inovasi</a:t>
            </a:r>
            <a:r>
              <a:rPr lang="en-US" dirty="0" smtClean="0"/>
              <a:t>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divisi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product development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Implementation</a:t>
            </a:r>
            <a:r>
              <a:rPr lang="en-US" dirty="0" smtClean="0"/>
              <a:t>		: Blitz </a:t>
            </a:r>
            <a:r>
              <a:rPr lang="en-US" dirty="0"/>
              <a:t>Card - </a:t>
            </a:r>
            <a:r>
              <a:rPr lang="en-US" dirty="0" err="1"/>
              <a:t>kartu</a:t>
            </a:r>
            <a:r>
              <a:rPr lang="en-US" dirty="0"/>
              <a:t> </a:t>
            </a:r>
            <a:r>
              <a:rPr lang="en-US" dirty="0" err="1"/>
              <a:t>prabayar</a:t>
            </a:r>
            <a:r>
              <a:rPr lang="en-US" dirty="0"/>
              <a:t>, </a:t>
            </a:r>
            <a:r>
              <a:rPr lang="en-US" dirty="0" smtClean="0"/>
              <a:t>Blitz Card Machine, booking via SMS, </a:t>
            </a:r>
            <a:r>
              <a:rPr lang="en-US" dirty="0" err="1" smtClean="0"/>
              <a:t>Megaplex</a:t>
            </a:r>
            <a:r>
              <a:rPr lang="en-US" dirty="0" smtClean="0"/>
              <a:t> </a:t>
            </a:r>
            <a:r>
              <a:rPr lang="en-US" dirty="0"/>
              <a:t>(8 – 11 </a:t>
            </a:r>
            <a:r>
              <a:rPr lang="en-US" dirty="0" err="1"/>
              <a:t>layar</a:t>
            </a:r>
            <a:r>
              <a:rPr lang="en-US" dirty="0"/>
              <a:t>), </a:t>
            </a:r>
            <a:r>
              <a:rPr lang="en-US" dirty="0" smtClean="0"/>
              <a:t>Blitz Velvet, Dining Cinema, </a:t>
            </a:r>
            <a:r>
              <a:rPr lang="en-US" dirty="0" err="1" smtClean="0"/>
              <a:t>konser</a:t>
            </a:r>
            <a:r>
              <a:rPr lang="en-US" dirty="0" smtClean="0"/>
              <a:t> </a:t>
            </a:r>
            <a:r>
              <a:rPr lang="en-US" dirty="0" err="1"/>
              <a:t>musik</a:t>
            </a:r>
            <a:r>
              <a:rPr lang="en-US" dirty="0"/>
              <a:t>, </a:t>
            </a:r>
            <a:r>
              <a:rPr lang="en-US" dirty="0" err="1"/>
              <a:t>nonton</a:t>
            </a:r>
            <a:r>
              <a:rPr lang="en-US" dirty="0"/>
              <a:t> </a:t>
            </a:r>
            <a:r>
              <a:rPr lang="en-US" dirty="0" err="1" smtClean="0"/>
              <a:t>bareng</a:t>
            </a:r>
            <a:r>
              <a:rPr lang="en-US" dirty="0" smtClean="0"/>
              <a:t>, </a:t>
            </a:r>
            <a:r>
              <a:rPr lang="en-US" dirty="0" err="1"/>
              <a:t>dll</a:t>
            </a:r>
            <a:r>
              <a:rPr lang="en-US" dirty="0" smtClean="0"/>
              <a:t>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b="1" dirty="0" smtClean="0"/>
              <a:t>Feedback &amp; Control</a:t>
            </a:r>
            <a:r>
              <a:rPr lang="en-US" dirty="0" smtClean="0"/>
              <a:t>	: </a:t>
            </a:r>
            <a:r>
              <a:rPr lang="id-ID" dirty="0"/>
              <a:t>Customer Satisfaction Survey, Mystery Customer, dan </a:t>
            </a:r>
            <a:r>
              <a:rPr lang="id-ID" dirty="0" smtClean="0"/>
              <a:t>Survey</a:t>
            </a:r>
            <a:r>
              <a:rPr lang="en-US" dirty="0" smtClean="0"/>
              <a:t> </a:t>
            </a:r>
            <a:r>
              <a:rPr lang="id-ID" dirty="0"/>
              <a:t>pertanyaan ke tempat-tempat yang sedang tren</a:t>
            </a:r>
            <a:r>
              <a:rPr lang="id-ID" dirty="0" smtClean="0"/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5670" y="2709798"/>
            <a:ext cx="1547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C00000"/>
                </a:solidFill>
              </a:rPr>
              <a:t>Dian </a:t>
            </a:r>
            <a:r>
              <a:rPr lang="en-US" sz="1100" b="1" dirty="0" err="1" smtClean="0">
                <a:solidFill>
                  <a:srgbClr val="C00000"/>
                </a:solidFill>
              </a:rPr>
              <a:t>Sunardi</a:t>
            </a:r>
            <a:r>
              <a:rPr lang="en-US" sz="1100" b="1" dirty="0" smtClean="0">
                <a:solidFill>
                  <a:srgbClr val="C00000"/>
                </a:solidFill>
              </a:rPr>
              <a:t> </a:t>
            </a:r>
            <a:r>
              <a:rPr lang="en-US" sz="1100" b="1" dirty="0" err="1" smtClean="0">
                <a:solidFill>
                  <a:srgbClr val="C00000"/>
                </a:solidFill>
              </a:rPr>
              <a:t>Munaf</a:t>
            </a:r>
            <a:r>
              <a:rPr lang="en-US" sz="1100" b="1" dirty="0" smtClean="0">
                <a:solidFill>
                  <a:srgbClr val="C00000"/>
                </a:solidFill>
              </a:rPr>
              <a:t>, Marketing Director</a:t>
            </a:r>
            <a:endParaRPr lang="en-US" sz="11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3362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57200" y="99274"/>
            <a:ext cx="8229600" cy="56356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Experiential Marketing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8" t="45630" r="21154" b="42156"/>
          <a:stretch/>
        </p:blipFill>
        <p:spPr bwMode="auto">
          <a:xfrm>
            <a:off x="457200" y="826718"/>
            <a:ext cx="7315200" cy="108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8" t="65436" r="21154" b="21746"/>
          <a:stretch/>
        </p:blipFill>
        <p:spPr bwMode="auto">
          <a:xfrm>
            <a:off x="1524000" y="1972850"/>
            <a:ext cx="7162800" cy="115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24200" y="3370936"/>
            <a:ext cx="571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Blitz </a:t>
            </a:r>
            <a:r>
              <a:rPr lang="en-US" dirty="0" err="1" smtClean="0"/>
              <a:t>memperlakukan</a:t>
            </a:r>
            <a:r>
              <a:rPr lang="en-US" dirty="0" smtClean="0"/>
              <a:t> film-film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meluncurkan</a:t>
            </a:r>
            <a:r>
              <a:rPr lang="en-US" dirty="0" smtClean="0"/>
              <a:t> </a:t>
            </a:r>
            <a:r>
              <a:rPr lang="en-US" dirty="0" err="1" smtClean="0"/>
              <a:t>produk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, </a:t>
            </a: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dirty="0" err="1" smtClean="0"/>
              <a:t>bilboard</a:t>
            </a:r>
            <a:r>
              <a:rPr lang="en-US" dirty="0" smtClean="0"/>
              <a:t>, </a:t>
            </a:r>
            <a:r>
              <a:rPr lang="en-US" dirty="0" err="1" smtClean="0"/>
              <a:t>ulasan</a:t>
            </a:r>
            <a:r>
              <a:rPr lang="en-US" dirty="0" smtClean="0"/>
              <a:t> film, </a:t>
            </a:r>
            <a:r>
              <a:rPr lang="en-US" dirty="0" err="1" smtClean="0"/>
              <a:t>kuis</a:t>
            </a:r>
            <a:r>
              <a:rPr lang="en-US" dirty="0" smtClean="0"/>
              <a:t> radio, </a:t>
            </a:r>
            <a:r>
              <a:rPr lang="en-US" dirty="0" err="1" smtClean="0"/>
              <a:t>wawancara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promosi</a:t>
            </a:r>
            <a:r>
              <a:rPr lang="en-US" dirty="0" smtClean="0"/>
              <a:t> di </a:t>
            </a:r>
            <a:r>
              <a:rPr lang="en-US" dirty="0" err="1" smtClean="0"/>
              <a:t>situs</a:t>
            </a:r>
            <a:r>
              <a:rPr lang="en-US" dirty="0" smtClean="0"/>
              <a:t> web, blog </a:t>
            </a:r>
            <a:r>
              <a:rPr lang="en-US" dirty="0" err="1" smtClean="0"/>
              <a:t>dan</a:t>
            </a:r>
            <a:r>
              <a:rPr lang="en-US" dirty="0" smtClean="0"/>
              <a:t> trailer.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33800" y="4666336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Blitz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mengadakan</a:t>
            </a:r>
            <a:r>
              <a:rPr lang="en-US" dirty="0" smtClean="0"/>
              <a:t> </a:t>
            </a:r>
            <a:r>
              <a:rPr lang="en-US" dirty="0" err="1" smtClean="0"/>
              <a:t>pesta</a:t>
            </a:r>
            <a:r>
              <a:rPr lang="en-US" dirty="0" smtClean="0"/>
              <a:t> </a:t>
            </a:r>
            <a:r>
              <a:rPr lang="en-US" dirty="0" err="1" smtClean="0"/>
              <a:t>kostum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mendesain</a:t>
            </a:r>
            <a:r>
              <a:rPr lang="en-US" dirty="0" smtClean="0"/>
              <a:t> </a:t>
            </a:r>
            <a:r>
              <a:rPr lang="en-US" dirty="0" err="1" smtClean="0"/>
              <a:t>interiornya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tema</a:t>
            </a:r>
            <a:r>
              <a:rPr lang="en-US" dirty="0" smtClean="0"/>
              <a:t> film.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49536" y="5707666"/>
            <a:ext cx="510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C00000"/>
                </a:solidFill>
              </a:rPr>
              <a:t>Tujuannya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memberikan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pengalaman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lengkap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dari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suatu</a:t>
            </a:r>
            <a:r>
              <a:rPr lang="en-US" b="1" dirty="0" smtClean="0">
                <a:solidFill>
                  <a:srgbClr val="C00000"/>
                </a:solidFill>
              </a:rPr>
              <a:t> film </a:t>
            </a:r>
            <a:r>
              <a:rPr lang="en-US" b="1" dirty="0" err="1" smtClean="0">
                <a:solidFill>
                  <a:srgbClr val="C00000"/>
                </a:solidFill>
              </a:rPr>
              <a:t>kepada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indra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pendengaran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b="1" dirty="0" err="1" smtClean="0">
                <a:solidFill>
                  <a:srgbClr val="C00000"/>
                </a:solidFill>
              </a:rPr>
              <a:t>penglihatan</a:t>
            </a:r>
            <a:r>
              <a:rPr lang="en-US" b="1" dirty="0" smtClean="0">
                <a:solidFill>
                  <a:srgbClr val="C00000"/>
                </a:solidFill>
              </a:rPr>
              <a:t>, aroma, </a:t>
            </a:r>
            <a:r>
              <a:rPr lang="en-US" b="1" dirty="0" err="1" smtClean="0">
                <a:solidFill>
                  <a:srgbClr val="C00000"/>
                </a:solidFill>
              </a:rPr>
              <a:t>dan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sentuhan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6800"/>
            <a:ext cx="2895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3302696"/>
            <a:ext cx="2678938" cy="140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50728" y="3096904"/>
            <a:ext cx="38862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http://www.fusemarketing.com/Definition_Experiential_Marketing</a:t>
            </a:r>
          </a:p>
        </p:txBody>
      </p:sp>
    </p:spTree>
    <p:extLst>
      <p:ext uri="{BB962C8B-B14F-4D97-AF65-F5344CB8AC3E}">
        <p14:creationId xmlns:p14="http://schemas.microsoft.com/office/powerpoint/2010/main" val="30793303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974598"/>
            <a:ext cx="533400" cy="549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lowchart: Connector 4"/>
          <p:cNvSpPr/>
          <p:nvPr/>
        </p:nvSpPr>
        <p:spPr>
          <a:xfrm>
            <a:off x="3352800" y="731901"/>
            <a:ext cx="1295400" cy="109689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/>
              <a:t>Exper</a:t>
            </a:r>
            <a:r>
              <a:rPr lang="en-US" sz="1200" dirty="0" smtClean="0"/>
              <a:t>i</a:t>
            </a:r>
            <a:r>
              <a:rPr lang="id-ID" sz="1200" dirty="0" smtClean="0"/>
              <a:t>ential</a:t>
            </a:r>
          </a:p>
          <a:p>
            <a:pPr algn="ctr"/>
            <a:r>
              <a:rPr lang="id-ID" sz="1200" dirty="0" smtClean="0"/>
              <a:t>Promotion</a:t>
            </a:r>
            <a:endParaRPr lang="id-ID" sz="1200" dirty="0"/>
          </a:p>
        </p:txBody>
      </p:sp>
      <p:sp>
        <p:nvSpPr>
          <p:cNvPr id="8" name="Rounded Rectangle 7"/>
          <p:cNvSpPr/>
          <p:nvPr/>
        </p:nvSpPr>
        <p:spPr>
          <a:xfrm>
            <a:off x="228600" y="792099"/>
            <a:ext cx="2133600" cy="9605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/>
              <a:t>Target Utama :</a:t>
            </a:r>
          </a:p>
          <a:p>
            <a:pPr algn="ctr"/>
            <a:r>
              <a:rPr lang="id-ID" sz="1200" dirty="0" smtClean="0"/>
              <a:t>Penjualan Tiket</a:t>
            </a:r>
          </a:p>
          <a:p>
            <a:pPr algn="ctr"/>
            <a:r>
              <a:rPr lang="id-ID" sz="1200" dirty="0" smtClean="0"/>
              <a:t>Penjualan Makanan &amp; Minuman yang ada di bioskop</a:t>
            </a:r>
            <a:endParaRPr lang="id-ID" sz="1200" dirty="0"/>
          </a:p>
        </p:txBody>
      </p:sp>
      <p:sp>
        <p:nvSpPr>
          <p:cNvPr id="9" name="Right Arrow 8"/>
          <p:cNvSpPr/>
          <p:nvPr/>
        </p:nvSpPr>
        <p:spPr>
          <a:xfrm>
            <a:off x="4876800" y="884301"/>
            <a:ext cx="1905000" cy="7920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Emotional Relationship</a:t>
            </a:r>
            <a:endParaRPr lang="en-US" sz="1200" dirty="0"/>
          </a:p>
        </p:txBody>
      </p:sp>
      <p:sp>
        <p:nvSpPr>
          <p:cNvPr id="10" name="Heart 9"/>
          <p:cNvSpPr/>
          <p:nvPr/>
        </p:nvSpPr>
        <p:spPr>
          <a:xfrm>
            <a:off x="7086600" y="727364"/>
            <a:ext cx="1371600" cy="1330036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 smtClean="0"/>
              <a:t>Loyalitas,</a:t>
            </a:r>
          </a:p>
          <a:p>
            <a:pPr algn="ctr"/>
            <a:r>
              <a:rPr lang="id-ID" sz="1200" dirty="0" smtClean="0"/>
              <a:t>Repeat Order</a:t>
            </a:r>
            <a:endParaRPr lang="id-ID" sz="12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28600" y="2057400"/>
            <a:ext cx="6400800" cy="762000"/>
          </a:xfrm>
        </p:spPr>
        <p:txBody>
          <a:bodyPr>
            <a:normAutofit/>
          </a:bodyPr>
          <a:lstStyle/>
          <a:p>
            <a:pPr algn="just"/>
            <a:r>
              <a:rPr lang="id-ID" sz="2400" b="1" dirty="0" smtClean="0"/>
              <a:t>How</a:t>
            </a:r>
            <a:r>
              <a:rPr lang="id-ID" sz="2000" dirty="0" smtClean="0"/>
              <a:t> to give Experential Promotion to Blitz Customer ???</a:t>
            </a:r>
            <a:endParaRPr lang="id-ID" sz="2000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28600" y="5661764"/>
            <a:ext cx="8534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id-ID" sz="2000" dirty="0" smtClean="0"/>
              <a:t>Blitz menawarkan </a:t>
            </a:r>
            <a:r>
              <a:rPr lang="id-ID" sz="2400" b="1" dirty="0" smtClean="0"/>
              <a:t>One Stop Entertainment Center </a:t>
            </a:r>
            <a:endParaRPr lang="en-US" sz="2400" b="1" dirty="0" smtClean="0"/>
          </a:p>
          <a:p>
            <a:pPr algn="just"/>
            <a:r>
              <a:rPr lang="id-ID" sz="2000" dirty="0" smtClean="0"/>
              <a:t>dengan tagline </a:t>
            </a:r>
            <a:r>
              <a:rPr lang="id-ID" sz="2400" b="1" dirty="0" smtClean="0"/>
              <a:t>Beyond Movies</a:t>
            </a:r>
            <a:endParaRPr lang="id-ID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76" y="3352800"/>
            <a:ext cx="2346807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95600"/>
            <a:ext cx="4419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5938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44197"/>
            <a:ext cx="665669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Suguhan film berkualitas</a:t>
            </a:r>
            <a:r>
              <a:rPr lang="en-US" dirty="0"/>
              <a:t>, </a:t>
            </a:r>
            <a:r>
              <a:rPr lang="id-ID" dirty="0"/>
              <a:t>tidak hanya konten Hollywood, tapi juga konten dari</a:t>
            </a:r>
            <a:r>
              <a:rPr lang="en-US" dirty="0"/>
              <a:t> Mandarin, Thailand, </a:t>
            </a:r>
            <a:r>
              <a:rPr lang="en-US" dirty="0" smtClean="0"/>
              <a:t>Korea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Tersedia fasilitas kafe, karaoke, ruang bermain</a:t>
            </a:r>
            <a:r>
              <a:rPr lang="en-US" dirty="0"/>
              <a:t>, hangout venue</a:t>
            </a:r>
            <a:r>
              <a:rPr lang="id-ID" dirty="0"/>
              <a:t>, toko musik </a:t>
            </a:r>
            <a:r>
              <a:rPr lang="en-US" dirty="0"/>
              <a:t>digital, </a:t>
            </a:r>
            <a:r>
              <a:rPr lang="id-ID" dirty="0"/>
              <a:t>tempat</a:t>
            </a:r>
            <a:r>
              <a:rPr lang="en-US" dirty="0"/>
              <a:t> billiard, live music, </a:t>
            </a:r>
            <a:r>
              <a:rPr lang="id-ID" dirty="0"/>
              <a:t>akses</a:t>
            </a:r>
            <a:r>
              <a:rPr lang="en-US" dirty="0"/>
              <a:t> internet, </a:t>
            </a:r>
            <a:r>
              <a:rPr lang="id-ID" dirty="0"/>
              <a:t>toko</a:t>
            </a:r>
            <a:r>
              <a:rPr lang="en-US" dirty="0"/>
              <a:t> </a:t>
            </a:r>
            <a:r>
              <a:rPr lang="en-US" dirty="0" smtClean="0"/>
              <a:t>merchandise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Memperluas jaringan ke Bandung, Jakarta, Bekasi, Tangerang, dan </a:t>
            </a:r>
            <a:r>
              <a:rPr lang="id-ID" dirty="0" smtClean="0"/>
              <a:t>Balikpapan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Menerbitkan Blitz Card, kartu prabayar untuk pembelian tiket, makanan, minuman di Blitz, serta dapat digunakan secara </a:t>
            </a:r>
            <a:r>
              <a:rPr lang="id-ID" dirty="0" smtClean="0"/>
              <a:t>online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Menghadirkan  8 – 11 layar dalam satu bioskop (megaplex</a:t>
            </a:r>
            <a:r>
              <a:rPr lang="id-ID" dirty="0" smtClean="0"/>
              <a:t>)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Penonton tidak hanya berkesempatan menyaksikan film reguler, tetapi juga melihat alternatif konten, seperti menonton pergelaran konser musik, teater, siaran langsung sepak </a:t>
            </a:r>
            <a:r>
              <a:rPr lang="id-ID" dirty="0" smtClean="0"/>
              <a:t>bola</a:t>
            </a:r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16200000">
            <a:off x="-1311781" y="1736219"/>
            <a:ext cx="3431600" cy="563562"/>
          </a:xfr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err="1" smtClean="0"/>
              <a:t>Keunggulan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256" y="376127"/>
            <a:ext cx="18097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00600"/>
            <a:ext cx="2454606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200" y="3886200"/>
            <a:ext cx="6781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Menghadirkan Blitz Velvet, layanan premium untuk menikmati fasilitas sofa beds, bantal, dan selimut dengan konsep menyuguhkan tontonan layar lebar senyaman kamar tidur di rumah</a:t>
            </a:r>
            <a:endParaRPr lang="en-US" dirty="0"/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Menghadirkan Dinning Cinema yang memungkinkan penonton menikmati makanan di restoran sambil menonton dengan harga tiket paket.</a:t>
            </a:r>
            <a:endParaRPr lang="en-US" dirty="0"/>
          </a:p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Membuat kompetisi film pendek atau Blitz Movie Award</a:t>
            </a:r>
            <a:r>
              <a:rPr lang="en-US" dirty="0"/>
              <a:t>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/>
              <a:t>Blitz </a:t>
            </a:r>
            <a:r>
              <a:rPr lang="id-ID" dirty="0"/>
              <a:t>bekerjasama dengan pusat kebudayaan Perancis, Turki, Cina, Jerman, dan Korea, untuk secara reguler menampilkan film-film negara mereka.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5300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5112" y="606416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000" b="1" dirty="0" smtClean="0">
                <a:solidFill>
                  <a:srgbClr val="C00000"/>
                </a:solidFill>
              </a:rPr>
              <a:t>Market Share :</a:t>
            </a:r>
            <a:endParaRPr lang="id-ID" sz="2000" b="1" dirty="0" smtClean="0">
              <a:solidFill>
                <a:srgbClr val="C00000"/>
              </a:solidFill>
            </a:endParaRPr>
          </a:p>
          <a:p>
            <a:pPr algn="l"/>
            <a:r>
              <a:rPr lang="id-ID" sz="1600" dirty="0" smtClean="0"/>
              <a:t>Menurut data Mei 2007, Blitz Grand Indonesia mendapat 57.87% pangsa pasar, dan di Bandung meraih 46.38 % pangsa pasar.</a:t>
            </a:r>
            <a:endParaRPr lang="id-ID" sz="1600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457200" y="274638"/>
            <a:ext cx="8077200" cy="563562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Target Market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7798" y="1028127"/>
            <a:ext cx="5331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Target Market </a:t>
            </a:r>
            <a:r>
              <a:rPr lang="en-US" b="1" dirty="0" err="1" smtClean="0"/>
              <a:t>Utama</a:t>
            </a:r>
            <a:r>
              <a:rPr lang="en-US" b="1" dirty="0" smtClean="0"/>
              <a:t> : </a:t>
            </a:r>
            <a:r>
              <a:rPr lang="en-US" b="1" dirty="0" err="1" smtClean="0"/>
              <a:t>Kawula</a:t>
            </a:r>
            <a:r>
              <a:rPr lang="en-US" b="1" dirty="0" smtClean="0"/>
              <a:t> </a:t>
            </a:r>
            <a:r>
              <a:rPr lang="en-US" b="1" dirty="0" err="1" smtClean="0"/>
              <a:t>Muda</a:t>
            </a:r>
            <a:r>
              <a:rPr lang="en-US" b="1" dirty="0" smtClean="0"/>
              <a:t> 17 – 24 </a:t>
            </a:r>
            <a:r>
              <a:rPr lang="en-US" b="1" dirty="0" err="1" smtClean="0"/>
              <a:t>Tahun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7798" y="1350109"/>
            <a:ext cx="599710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id-ID" dirty="0"/>
              <a:t>Menerapkan tarif pelajar setiap hari kerja sebelum pukul 5 </a:t>
            </a:r>
            <a:r>
              <a:rPr lang="id-ID" dirty="0" smtClean="0"/>
              <a:t>sore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enetapkan </a:t>
            </a:r>
            <a:r>
              <a:rPr lang="id-ID" dirty="0"/>
              <a:t>tiket separuh harga di hari </a:t>
            </a:r>
            <a:r>
              <a:rPr lang="id-ID" dirty="0" smtClean="0"/>
              <a:t>senin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enayangkan </a:t>
            </a:r>
            <a:r>
              <a:rPr lang="id-ID" dirty="0"/>
              <a:t>midnight pada jumat malam dari yang biasanya hanya sabtu </a:t>
            </a:r>
            <a:r>
              <a:rPr lang="id-ID" dirty="0" smtClean="0"/>
              <a:t>malam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embuat </a:t>
            </a:r>
            <a:r>
              <a:rPr lang="id-ID" dirty="0"/>
              <a:t>event khusus seperti pekan film horor, valentine, menyelenggarakan konser musik, fashion show, nonton bareng </a:t>
            </a:r>
            <a:r>
              <a:rPr lang="id-ID" dirty="0" smtClean="0"/>
              <a:t>F1</a:t>
            </a:r>
            <a:r>
              <a:rPr lang="en-US" dirty="0" smtClean="0"/>
              <a:t>, </a:t>
            </a:r>
            <a:r>
              <a:rPr lang="id-ID" dirty="0" smtClean="0"/>
              <a:t>bola</a:t>
            </a:r>
            <a:r>
              <a:rPr lang="en-US" dirty="0" smtClean="0"/>
              <a:t>, </a:t>
            </a:r>
            <a:r>
              <a:rPr lang="en-US" dirty="0" err="1" smtClean="0"/>
              <a:t>dll</a:t>
            </a:r>
            <a:r>
              <a:rPr lang="en-US" dirty="0" smtClean="0"/>
              <a:t>.</a:t>
            </a:r>
            <a:r>
              <a:rPr lang="id-ID" dirty="0"/>
              <a:t/>
            </a:r>
            <a:br>
              <a:rPr lang="id-ID" dirty="0"/>
            </a:b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252" y="3899223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Target Market </a:t>
            </a:r>
            <a:r>
              <a:rPr lang="en-US" b="1" dirty="0" err="1" smtClean="0"/>
              <a:t>Sekunder</a:t>
            </a:r>
            <a:r>
              <a:rPr lang="en-US" b="1" dirty="0" smtClean="0"/>
              <a:t> : </a:t>
            </a:r>
            <a:r>
              <a:rPr lang="en-US" b="1" dirty="0" err="1" smtClean="0"/>
              <a:t>Ibu</a:t>
            </a:r>
            <a:r>
              <a:rPr lang="en-US" b="1" dirty="0" smtClean="0"/>
              <a:t> </a:t>
            </a:r>
            <a:r>
              <a:rPr lang="en-US" b="1" dirty="0" err="1" smtClean="0"/>
              <a:t>Rumah</a:t>
            </a:r>
            <a:r>
              <a:rPr lang="en-US" b="1" dirty="0" smtClean="0"/>
              <a:t> </a:t>
            </a:r>
            <a:r>
              <a:rPr lang="en-US" b="1" dirty="0" err="1" smtClean="0"/>
              <a:t>Tangga</a:t>
            </a:r>
            <a:r>
              <a:rPr lang="en-US" b="1" dirty="0" smtClean="0"/>
              <a:t>, </a:t>
            </a:r>
            <a:r>
              <a:rPr lang="en-US" b="1" dirty="0" err="1" smtClean="0"/>
              <a:t>anak-anak</a:t>
            </a:r>
            <a:r>
              <a:rPr lang="en-US" b="1" dirty="0" smtClean="0"/>
              <a:t>, Orang </a:t>
            </a:r>
            <a:r>
              <a:rPr lang="en-US" b="1" dirty="0" err="1" smtClean="0"/>
              <a:t>Tua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1639" y="4173019"/>
            <a:ext cx="60232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embuat </a:t>
            </a:r>
            <a:r>
              <a:rPr lang="id-ID" dirty="0"/>
              <a:t>paket arisan untuk nonton bareng group,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emutar </a:t>
            </a:r>
            <a:r>
              <a:rPr lang="id-ID" dirty="0"/>
              <a:t>film di pagi hari dan siang hari,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M</a:t>
            </a:r>
            <a:r>
              <a:rPr lang="id-ID" dirty="0" smtClean="0"/>
              <a:t>engijinkan </a:t>
            </a:r>
            <a:r>
              <a:rPr lang="id-ID" dirty="0"/>
              <a:t>para orangtua membawa anak (gratis),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O</a:t>
            </a:r>
            <a:r>
              <a:rPr lang="id-ID" dirty="0" smtClean="0"/>
              <a:t>rang </a:t>
            </a:r>
            <a:r>
              <a:rPr lang="id-ID" dirty="0"/>
              <a:t>tua dipilihkan film dan waktu tayang eksklusif, </a:t>
            </a:r>
            <a:endParaRPr lang="en-US" dirty="0" smtClean="0"/>
          </a:p>
          <a:p>
            <a:pPr marL="285750" indent="-285750">
              <a:buFont typeface="Wingdings" pitchFamily="2" charset="2"/>
              <a:buChar char="q"/>
            </a:pPr>
            <a:r>
              <a:rPr lang="en-US" dirty="0" err="1" smtClean="0"/>
              <a:t>Tur</a:t>
            </a:r>
            <a:r>
              <a:rPr lang="en-US" dirty="0" smtClean="0"/>
              <a:t> </a:t>
            </a:r>
            <a:r>
              <a:rPr lang="id-ID" dirty="0" smtClean="0"/>
              <a:t>sekolah </a:t>
            </a:r>
            <a:r>
              <a:rPr lang="id-ID" dirty="0"/>
              <a:t>ke Blitz untuk mengamati pengoperasian bioskop dan melihat film pendek untuk </a:t>
            </a:r>
            <a:r>
              <a:rPr lang="id-ID" dirty="0" smtClean="0"/>
              <a:t>anak-anak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7012858" y="2945915"/>
            <a:ext cx="1524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907" y="1028127"/>
            <a:ext cx="2806391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298" y="4641937"/>
            <a:ext cx="3048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97987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S3SFxCAU28IZ0W3HnGF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Nv8YJE9akW7JylowRSG3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1IPjP0hjE2aK6dW2sZ2g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M4NgVGmBUS8cu4snDUmF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4rUyYfuS0aWouH_rGHxC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2O7nn0scUG6O.JL5a31X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lS3SFxCAU28IZ0W3HnGF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</TotalTime>
  <Words>763</Words>
  <Application>Microsoft Office PowerPoint</Application>
  <PresentationFormat>On-screen Show (4:3)</PresentationFormat>
  <Paragraphs>77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think-cell Slide</vt:lpstr>
      <vt:lpstr>Inovasi untuk Menciptakan Experiential</vt:lpstr>
      <vt:lpstr>PowerPoint Presentation</vt:lpstr>
      <vt:lpstr>Bisnis cinema memang terbilang unik, kendati hanya film dan pengalaman menonton yang ditawarkan</vt:lpstr>
      <vt:lpstr>PowerPoint Presentation</vt:lpstr>
      <vt:lpstr>Strategic Planning</vt:lpstr>
      <vt:lpstr>PowerPoint Presentation</vt:lpstr>
      <vt:lpstr>How to give Experential Promotion to Blitz Customer ???</vt:lpstr>
      <vt:lpstr>Keunggulan 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Inovasi untuk Menciptakan Experiental</dc:title>
  <dc:creator>I MADE ARISTU ARIMBAWA - FINANCE</dc:creator>
  <cp:lastModifiedBy>Meidi Heru Wahyudi</cp:lastModifiedBy>
  <cp:revision>59</cp:revision>
  <cp:lastPrinted>2013-09-26T01:02:25Z</cp:lastPrinted>
  <dcterms:created xsi:type="dcterms:W3CDTF">2013-09-21T05:23:28Z</dcterms:created>
  <dcterms:modified xsi:type="dcterms:W3CDTF">2013-09-28T09:20:09Z</dcterms:modified>
</cp:coreProperties>
</file>