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256" r:id="rId2"/>
    <p:sldId id="282" r:id="rId3"/>
    <p:sldId id="283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84" r:id="rId14"/>
    <p:sldId id="273" r:id="rId15"/>
    <p:sldId id="285" r:id="rId16"/>
    <p:sldId id="286" r:id="rId17"/>
    <p:sldId id="287" r:id="rId18"/>
    <p:sldId id="277" r:id="rId19"/>
    <p:sldId id="278" r:id="rId20"/>
    <p:sldId id="279" r:id="rId21"/>
    <p:sldId id="280" r:id="rId22"/>
    <p:sldId id="281" r:id="rId23"/>
    <p:sldId id="259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2F541-A8E0-42A8-BB4B-16FD422135FD}" type="datetimeFigureOut">
              <a:rPr lang="pt-BR" smtClean="0"/>
              <a:t>22/07/2012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C5392-5EAE-45C9-80CE-77CE27B8F58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5383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6A05-E9B4-420D-AF21-E7EECE03DB97}" type="datetimeFigureOut">
              <a:rPr lang="pt-BR" smtClean="0"/>
              <a:t>22/07/2012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6D8-E0FD-484C-9A6A-311C5D4CCF7B}" type="slidenum">
              <a:rPr lang="pt-BR" smtClean="0"/>
              <a:t>‹nº›</a:t>
            </a:fld>
            <a:endParaRPr lang="pt-BR"/>
          </a:p>
        </p:txBody>
      </p:sp>
      <p:pic>
        <p:nvPicPr>
          <p:cNvPr id="1026" name="Picture 2" descr="C:\Documents and Settings\maria.gomes\Desktop\PPT\PPT Veris\ppt_metrocamp_veris_po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6A05-E9B4-420D-AF21-E7EECE03DB97}" type="datetimeFigureOut">
              <a:rPr lang="pt-BR" smtClean="0"/>
              <a:t>22/07/2012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6D8-E0FD-484C-9A6A-311C5D4CCF7B}" type="slidenum">
              <a:rPr lang="pt-BR" smtClean="0"/>
              <a:t>‹nº›</a:t>
            </a:fld>
            <a:endParaRPr lang="pt-BR"/>
          </a:p>
        </p:txBody>
      </p:sp>
      <p:pic>
        <p:nvPicPr>
          <p:cNvPr id="2050" name="Picture 2" descr="C:\Documents and Settings\maria.gomes\Desktop\PPT\PPT Veris\ppt_metrocamp_veris_miolo_0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6A05-E9B4-420D-AF21-E7EECE03DB97}" type="datetimeFigureOut">
              <a:rPr lang="pt-BR" smtClean="0"/>
              <a:t>22/07/2012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A96D8-E0FD-484C-9A6A-311C5D4CCF7B}" type="slidenum">
              <a:rPr lang="pt-BR" smtClean="0"/>
              <a:t>‹nº›</a:t>
            </a:fld>
            <a:endParaRPr lang="pt-BR"/>
          </a:p>
        </p:txBody>
      </p:sp>
      <p:pic>
        <p:nvPicPr>
          <p:cNvPr id="3074" name="Picture 2" descr="C:\Documents and Settings\maria.gomes\Desktop\PPT\PPT Veris\ppt_metrocamp_veris_neutr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76A05-E9B4-420D-AF21-E7EECE03DB97}" type="datetimeFigureOut">
              <a:rPr lang="pt-BR" smtClean="0"/>
              <a:t>22/07/2012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A96D8-E0FD-484C-9A6A-311C5D4CCF7B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bg1"/>
                </a:solidFill>
              </a:rPr>
              <a:t>Simulação de Projetos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Pós-graduação em Gestão de Projetos em TI</a:t>
            </a:r>
          </a:p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Abordagem PMI</a:t>
            </a:r>
          </a:p>
          <a:p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Turma </a:t>
            </a:r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PMI4435 </a:t>
            </a:r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CAMPINAS– </a:t>
            </a:r>
            <a:r>
              <a:rPr lang="pt-B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Jul</a:t>
            </a:r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/Set 2012</a:t>
            </a:r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Atividades do 6º. Encontro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9600" y="1071563"/>
            <a:ext cx="8382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2800" b="0" kern="0" dirty="0">
                <a:latin typeface="+mn-lt"/>
              </a:rPr>
              <a:t>Execução da Rodada 5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189262"/>
              </p:ext>
            </p:extLst>
          </p:nvPr>
        </p:nvGraphicFramePr>
        <p:xfrm>
          <a:off x="571500" y="2071688"/>
          <a:ext cx="792959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22"/>
                <a:gridCol w="61436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Horário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Atividade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19:30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Avaliação</a:t>
                      </a:r>
                      <a:r>
                        <a:rPr lang="pt-BR" baseline="0" dirty="0" smtClean="0"/>
                        <a:t> dos resultados da rodada anterior e feedback aos grupos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20:00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Simulação</a:t>
                      </a:r>
                      <a:r>
                        <a:rPr lang="pt-BR" baseline="0" dirty="0" smtClean="0"/>
                        <a:t> das Semanas 40 a 85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22:00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Fechamento da Rodada (5)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9125" y="5214938"/>
            <a:ext cx="8382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b="0" kern="0" dirty="0"/>
              <a:t>(1) Do total de decisões tomadas pelo grupo, devem ser documentadas ao menos 10 decisões e seus racionais/explicações. </a:t>
            </a:r>
          </a:p>
        </p:txBody>
      </p:sp>
    </p:spTree>
    <p:extLst>
      <p:ext uri="{BB962C8B-B14F-4D97-AF65-F5344CB8AC3E}">
        <p14:creationId xmlns:p14="http://schemas.microsoft.com/office/powerpoint/2010/main" val="13931854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Atividades do 7º. Encontro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9600" y="1071563"/>
            <a:ext cx="8382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2800" b="0" kern="0" dirty="0">
                <a:latin typeface="+mn-lt"/>
              </a:rPr>
              <a:t>Reunião de Fechamento do Projeto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537947"/>
              </p:ext>
            </p:extLst>
          </p:nvPr>
        </p:nvGraphicFramePr>
        <p:xfrm>
          <a:off x="571500" y="2071688"/>
          <a:ext cx="792959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294"/>
                <a:gridCol w="65722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Horário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Atividade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19:30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Avaliação</a:t>
                      </a:r>
                      <a:r>
                        <a:rPr lang="pt-BR" baseline="0" dirty="0" smtClean="0"/>
                        <a:t> dos resultados da rodada anterior, feedback aos grupos e divulgação do grupo vencedor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20:00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Entrega dos trabalhos individuais pelos alunos. Haverá vista dos trabalhos</a:t>
                      </a:r>
                      <a:r>
                        <a:rPr lang="pt-BR" baseline="0" dirty="0" smtClean="0"/>
                        <a:t> individuais para eliminar eventuais dúvidas.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9125" y="4643446"/>
            <a:ext cx="8382000" cy="121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b="0" kern="0" dirty="0" smtClean="0"/>
              <a:t>Nesta data DEVEM ser entregues os trabalhos individuais para análise pelos professores – DUAS (2) copias impressas em encadernação sim</a:t>
            </a:r>
            <a:r>
              <a:rPr lang="pt-BR" sz="1400" kern="0" dirty="0" smtClean="0"/>
              <a:t>ples (espiral), já no formato final.</a:t>
            </a:r>
          </a:p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endParaRPr lang="pt-BR" sz="1400" b="0" kern="0" dirty="0"/>
          </a:p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kern="0" dirty="0" smtClean="0"/>
              <a:t>Esta data poderá ser utilizada como alternativa - do professor  - no caso de problemas no </a:t>
            </a:r>
            <a:r>
              <a:rPr lang="pt-BR" sz="1400" kern="0" dirty="0" smtClean="0"/>
              <a:t>software </a:t>
            </a:r>
            <a:r>
              <a:rPr lang="pt-BR" sz="1400" kern="0" dirty="0" smtClean="0"/>
              <a:t>de simulação.</a:t>
            </a:r>
            <a:endParaRPr lang="pt-BR" sz="1400" b="0" kern="0" dirty="0"/>
          </a:p>
        </p:txBody>
      </p:sp>
    </p:spTree>
    <p:extLst>
      <p:ext uri="{BB962C8B-B14F-4D97-AF65-F5344CB8AC3E}">
        <p14:creationId xmlns:p14="http://schemas.microsoft.com/office/powerpoint/2010/main" val="383172937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Atividades do 8º. Encontro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9600" y="1071563"/>
            <a:ext cx="8382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2800" b="0" kern="0" dirty="0">
                <a:latin typeface="+mn-lt"/>
              </a:rPr>
              <a:t>Entrega final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078821"/>
              </p:ext>
            </p:extLst>
          </p:nvPr>
        </p:nvGraphicFramePr>
        <p:xfrm>
          <a:off x="571500" y="2071688"/>
          <a:ext cx="792959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294"/>
                <a:gridCol w="65722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Horário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Atividade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19:30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Avaliação</a:t>
                      </a:r>
                      <a:r>
                        <a:rPr lang="pt-BR" baseline="0" dirty="0" smtClean="0"/>
                        <a:t> dos trabalhos, feedback aos indivíduos e divulgação das notas e ajustes necessários para entrega final do TCC.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20:30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Apresentação dos resultados dos projetos e lições aprendidas (cada grupo terá 10 minutos de apresentação)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22:00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Encerramento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63852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dirty="0" smtClean="0"/>
              <a:t>Dinâmica - Calendário</a:t>
            </a:r>
            <a:endParaRPr lang="pt-BR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71563"/>
            <a:ext cx="8382000" cy="642937"/>
          </a:xfrm>
        </p:spPr>
        <p:txBody>
          <a:bodyPr/>
          <a:lstStyle/>
          <a:p>
            <a:pPr eaLnBrk="1" hangingPunct="1"/>
            <a:r>
              <a:rPr lang="pt-BR" smtClean="0"/>
              <a:t>O Business Game é executado em 8 encontros: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530458"/>
              </p:ext>
            </p:extLst>
          </p:nvPr>
        </p:nvGraphicFramePr>
        <p:xfrm>
          <a:off x="500063" y="1714500"/>
          <a:ext cx="8143932" cy="4857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6429420"/>
              </a:tblGrid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Encontro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Conteúdo</a:t>
                      </a:r>
                      <a:endParaRPr lang="pt-BR" dirty="0"/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 </a:t>
                      </a:r>
                      <a:r>
                        <a:rPr lang="pt-BR" dirty="0" smtClean="0"/>
                        <a:t>(24jul)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Reunião de “</a:t>
                      </a:r>
                      <a:r>
                        <a:rPr lang="pt-BR" dirty="0" err="1" smtClean="0"/>
                        <a:t>Kick-off</a:t>
                      </a:r>
                      <a:r>
                        <a:rPr lang="pt-BR" dirty="0" smtClean="0"/>
                        <a:t>” do Projeto e Instruções gerais</a:t>
                      </a:r>
                      <a:endParaRPr lang="pt-BR" dirty="0"/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 </a:t>
                      </a:r>
                      <a:r>
                        <a:rPr lang="pt-BR" dirty="0" smtClean="0"/>
                        <a:t>(31jul)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Execução da Rodada 1</a:t>
                      </a:r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 </a:t>
                      </a:r>
                      <a:r>
                        <a:rPr lang="pt-BR" dirty="0" smtClean="0"/>
                        <a:t>(07ago)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Execução da Rodada 2</a:t>
                      </a:r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 </a:t>
                      </a:r>
                      <a:r>
                        <a:rPr lang="pt-BR" dirty="0" smtClean="0"/>
                        <a:t>(14ago)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Execução da Rodada </a:t>
                      </a:r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 </a:t>
                      </a:r>
                      <a:r>
                        <a:rPr lang="pt-BR" dirty="0" smtClean="0"/>
                        <a:t>(21ago)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Execução</a:t>
                      </a:r>
                      <a:r>
                        <a:rPr lang="pt-BR" baseline="0" dirty="0" smtClean="0"/>
                        <a:t> da Rodada 4</a:t>
                      </a:r>
                      <a:endParaRPr lang="pt-BR" dirty="0"/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6 </a:t>
                      </a:r>
                      <a:r>
                        <a:rPr lang="pt-BR" dirty="0" smtClean="0"/>
                        <a:t>(28ago)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Execução da Rodada 5</a:t>
                      </a:r>
                      <a:endParaRPr lang="pt-BR" dirty="0"/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7 </a:t>
                      </a:r>
                      <a:r>
                        <a:rPr lang="pt-BR" dirty="0" smtClean="0"/>
                        <a:t>(30ago)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Reunião de Fechamento do Projeto</a:t>
                      </a:r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8 </a:t>
                      </a:r>
                      <a:r>
                        <a:rPr lang="pt-BR" dirty="0" smtClean="0"/>
                        <a:t>(13set)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Entrega</a:t>
                      </a:r>
                      <a:r>
                        <a:rPr lang="pt-BR" baseline="0" dirty="0" smtClean="0"/>
                        <a:t> dos trabalhos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eta para a esquerda 1"/>
          <p:cNvSpPr/>
          <p:nvPr/>
        </p:nvSpPr>
        <p:spPr>
          <a:xfrm>
            <a:off x="6012160" y="3789040"/>
            <a:ext cx="3024336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Iniciar </a:t>
            </a:r>
            <a:r>
              <a:rPr lang="pt-BR" dirty="0" err="1" smtClean="0">
                <a:solidFill>
                  <a:schemeClr val="tx1"/>
                </a:solidFill>
              </a:rPr>
              <a:t>TCCs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7" name="Seta para a esquerda 6"/>
          <p:cNvSpPr/>
          <p:nvPr/>
        </p:nvSpPr>
        <p:spPr>
          <a:xfrm>
            <a:off x="6012160" y="4869160"/>
            <a:ext cx="3024336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Ultima vista rascunhos TCC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8" name="Seta para a esquerda 7"/>
          <p:cNvSpPr/>
          <p:nvPr/>
        </p:nvSpPr>
        <p:spPr>
          <a:xfrm>
            <a:off x="6012160" y="5445224"/>
            <a:ext cx="3024336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Entrega final rascunhos TCC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9" name="Seta para a esquerda 8"/>
          <p:cNvSpPr/>
          <p:nvPr/>
        </p:nvSpPr>
        <p:spPr>
          <a:xfrm>
            <a:off x="6012160" y="6021288"/>
            <a:ext cx="3024336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Apresentação e entrega TCC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65253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18864" y="274638"/>
            <a:ext cx="8229600" cy="1143000"/>
          </a:xfrm>
        </p:spPr>
        <p:txBody>
          <a:bodyPr/>
          <a:lstStyle/>
          <a:p>
            <a:pPr eaLnBrk="1" hangingPunct="1"/>
            <a:r>
              <a:rPr lang="pt-BR" dirty="0" smtClean="0"/>
              <a:t>Laboratórios</a:t>
            </a:r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9552" y="1700808"/>
            <a:ext cx="7391424" cy="33718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dirty="0" smtClean="0"/>
              <a:t>Todas as aulas de Business Game serão executadas nos computadores e notebooks disponibilizados nos laboratórios da VERIS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pt-BR" dirty="0" smtClean="0"/>
              <a:t>	</a:t>
            </a:r>
          </a:p>
        </p:txBody>
      </p:sp>
      <p:pic>
        <p:nvPicPr>
          <p:cNvPr id="17415" name="Picture 1031" descr="DSC_7088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468" y="3857626"/>
            <a:ext cx="3614498" cy="235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032" descr="DSC_7033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786188"/>
            <a:ext cx="3724028" cy="242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831757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Avaliação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2000" dirty="0"/>
              <a:t>No total, os grupos realizarão </a:t>
            </a:r>
            <a:r>
              <a:rPr lang="pt-BR" sz="2000" b="1" u="sng" dirty="0"/>
              <a:t>7 entregas </a:t>
            </a:r>
            <a:r>
              <a:rPr lang="pt-BR" sz="2000" dirty="0"/>
              <a:t>durante o Business Game:</a:t>
            </a:r>
          </a:p>
          <a:p>
            <a:pPr lvl="1"/>
            <a:r>
              <a:rPr lang="pt-BR" sz="2000" dirty="0"/>
              <a:t>Relatório </a:t>
            </a:r>
            <a:r>
              <a:rPr lang="pt-BR" sz="2000" dirty="0" smtClean="0"/>
              <a:t>(semanal) das </a:t>
            </a:r>
            <a:r>
              <a:rPr lang="pt-BR" sz="2000" dirty="0"/>
              <a:t>decisões tomadas durante as 5 rodadas, representando a perda de 1 ponto por cada entrega perdida, por grupo (qualidade do trabalho </a:t>
            </a:r>
            <a:r>
              <a:rPr lang="pt-BR" sz="2000" dirty="0" smtClean="0"/>
              <a:t>conta);</a:t>
            </a:r>
            <a:endParaRPr lang="pt-BR" sz="2000" dirty="0"/>
          </a:p>
          <a:p>
            <a:pPr lvl="1"/>
            <a:r>
              <a:rPr lang="pt-BR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Apresentação</a:t>
            </a:r>
            <a:r>
              <a:rPr lang="pt-BR" sz="2000" dirty="0"/>
              <a:t> das estratégias e resultados de cada </a:t>
            </a:r>
            <a:r>
              <a:rPr lang="pt-BR" sz="2000" dirty="0" smtClean="0"/>
              <a:t>grupo (apresentação final), </a:t>
            </a:r>
            <a:r>
              <a:rPr lang="pt-BR" sz="2000" dirty="0"/>
              <a:t>representando 30% da nota individual</a:t>
            </a:r>
            <a:r>
              <a:rPr lang="pt-BR" sz="2000" dirty="0" smtClean="0"/>
              <a:t>. </a:t>
            </a:r>
            <a:endParaRPr lang="pt-BR" sz="2000" dirty="0"/>
          </a:p>
          <a:p>
            <a:pPr lvl="1"/>
            <a:r>
              <a:rPr lang="pt-BR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Artigo</a:t>
            </a:r>
            <a:r>
              <a:rPr lang="pt-BR" sz="2000" dirty="0"/>
              <a:t> no formato de </a:t>
            </a:r>
            <a:r>
              <a:rPr lang="pt-BR" sz="2000" b="1" u="sng" dirty="0"/>
              <a:t>Relato de Experiência </a:t>
            </a:r>
            <a:r>
              <a:rPr lang="pt-BR" sz="2000" dirty="0"/>
              <a:t>ao fim do Business Game, representando 70% da nota final, individual</a:t>
            </a:r>
            <a:r>
              <a:rPr lang="pt-BR" sz="2000" dirty="0" smtClean="0"/>
              <a:t>.</a:t>
            </a:r>
            <a:endParaRPr lang="pt-BR" sz="2000" dirty="0"/>
          </a:p>
          <a:p>
            <a:pPr>
              <a:buClr>
                <a:srgbClr val="000000"/>
              </a:buClr>
            </a:pPr>
            <a:endParaRPr lang="pt-BR" sz="2000" dirty="0"/>
          </a:p>
          <a:p>
            <a:pPr>
              <a:buClr>
                <a:srgbClr val="000000"/>
              </a:buClr>
            </a:pPr>
            <a:r>
              <a:rPr lang="pt-BR" sz="2000" dirty="0"/>
              <a:t>O grupo vencedor do Business Game (segundo avaliação do acompanhamento da própria ferramenta) terá somada à sua nota final 1 (um) ponto. Idem para o grupo vencedor da Torre Lego. – Nota máxima 10</a:t>
            </a:r>
            <a:r>
              <a:rPr lang="pt-BR" sz="2000" dirty="0" smtClean="0"/>
              <a:t>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588326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Lembretes Importantes !!!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pt-BR" dirty="0"/>
              <a:t>Será utilizado o PMBOK como fonte de referência a tomada de decisão durante as rodadas, portanto é imprescindível que cada grupo traga ao menos uma cópia para consulta – o mesmo deverá ser referenciado nos trabalhos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Para a instalação e uso do TOPSIM serão distribuídos “</a:t>
            </a:r>
            <a:r>
              <a:rPr lang="pt-BR" dirty="0" err="1"/>
              <a:t>pendrives</a:t>
            </a:r>
            <a:r>
              <a:rPr lang="pt-BR" dirty="0"/>
              <a:t>” pela VERIS. Ao final de cada jogada os “</a:t>
            </a:r>
            <a:r>
              <a:rPr lang="pt-BR" dirty="0" err="1"/>
              <a:t>pendrives</a:t>
            </a:r>
            <a:r>
              <a:rPr lang="pt-BR" dirty="0"/>
              <a:t>” </a:t>
            </a:r>
            <a:r>
              <a:rPr lang="pt-BR" b="1" u="sng" dirty="0"/>
              <a:t>deverão ser devolvidos </a:t>
            </a:r>
            <a:r>
              <a:rPr lang="pt-BR" dirty="0"/>
              <a:t>ao instrutor do jogo para processamento das rodadas. (Propriedade da VERIS) – A não devolução até o horário acordado incorre na perda da “rodada” pelo grupo.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Serão realizadas chamadas à cada aula, sendo obrigatório no mínimo 75% de </a:t>
            </a:r>
            <a:r>
              <a:rPr lang="pt-BR" dirty="0" smtClean="0"/>
              <a:t>presença.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29852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Picture 2" descr="C:\Users\John\AppData\Local\Microsoft\Windows\Temporary Internet Files\Content.IE5\W4NE77KN\MP90016368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7881" y="620688"/>
            <a:ext cx="3586287" cy="56182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4705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pt-BR" sz="3200" dirty="0" smtClean="0"/>
              <a:t>Construindo uma Torre</a:t>
            </a: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231155"/>
            <a:ext cx="1449388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3013" y="5017343"/>
            <a:ext cx="126523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714500" y="1361288"/>
            <a:ext cx="6072188" cy="523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pt-BR" sz="1800" b="0" kern="0" dirty="0">
                <a:latin typeface="+mn-lt"/>
              </a:rPr>
              <a:t>Cada grupo deve construir uma torre usando blocos de Lego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pt-BR" sz="1800" b="0" kern="0" dirty="0">
                <a:latin typeface="+mn-lt"/>
              </a:rPr>
              <a:t>São requisitos deste projeto: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pt-BR" sz="1800" b="0" kern="0" dirty="0">
                <a:latin typeface="+mn-lt"/>
              </a:rPr>
              <a:t>O cliente espera uma torre futurística, com </a:t>
            </a:r>
            <a:r>
              <a:rPr lang="pt-BR" sz="1800" b="0" kern="0" dirty="0" smtClean="0">
                <a:latin typeface="+mn-lt"/>
              </a:rPr>
              <a:t>no mínimo </a:t>
            </a:r>
            <a:r>
              <a:rPr lang="pt-BR" sz="1800" b="0" kern="0" dirty="0" smtClean="0">
                <a:latin typeface="+mn-lt"/>
              </a:rPr>
              <a:t>UM </a:t>
            </a:r>
            <a:r>
              <a:rPr lang="pt-BR" sz="1800" b="0" kern="0" dirty="0">
                <a:latin typeface="+mn-lt"/>
              </a:rPr>
              <a:t>metro de altura e prefere que sejam usados os blocos mais escuros na base da torre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pt-BR" sz="1800" b="0" kern="0" dirty="0">
                <a:latin typeface="+mn-lt"/>
              </a:rPr>
              <a:t>A estabilidade da torre é importante e deve permanecer em pé pelo menos 1 minuto após construída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pt-BR" sz="1800" b="0" kern="0" dirty="0">
                <a:latin typeface="+mn-lt"/>
              </a:rPr>
              <a:t>O objetivo do cliente é otimizar lucratividade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pt-BR" sz="1800" b="0" kern="0" dirty="0">
                <a:latin typeface="+mn-lt"/>
              </a:rPr>
              <a:t>O projeto consiste de 2 fases: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pt-BR" sz="1800" b="0" kern="0" dirty="0">
                <a:latin typeface="+mn-lt"/>
              </a:rPr>
              <a:t>Planejamento do projeto (máximo de 20 minutos) e execução do projeto (máximo de 5 minutos)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pt-BR" sz="1800" b="0" kern="0" dirty="0">
                <a:latin typeface="+mn-lt"/>
              </a:rPr>
              <a:t>A lucratividade (resultado) será avaliada através de (previsto X realizado):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pt-BR" sz="1800" b="0" kern="0" dirty="0">
                <a:latin typeface="+mn-lt"/>
              </a:rPr>
              <a:t>Tempo de execução (em minutos)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pt-BR" sz="1800" b="0" kern="0" dirty="0">
                <a:latin typeface="+mn-lt"/>
              </a:rPr>
              <a:t>Número de blocos usados (em peças)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pt-BR" sz="1800" b="0" kern="0" dirty="0">
                <a:latin typeface="+mn-lt"/>
              </a:rPr>
              <a:t>Altura da torre (em centímetros</a:t>
            </a:r>
            <a:r>
              <a:rPr lang="pt-BR" sz="1800" b="0" kern="0" dirty="0" smtClean="0">
                <a:latin typeface="+mn-lt"/>
              </a:rPr>
              <a:t>)</a:t>
            </a:r>
            <a:endParaRPr lang="pt-BR" sz="1800" b="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020582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2800" smtClean="0"/>
              <a:t>Construindo uma Torre</a:t>
            </a: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143000"/>
            <a:ext cx="1449388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3013" y="4929188"/>
            <a:ext cx="126523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714500" y="857232"/>
            <a:ext cx="6072188" cy="574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800" b="0" kern="0" dirty="0">
                <a:solidFill>
                  <a:schemeClr val="bg1"/>
                </a:solidFill>
                <a:latin typeface="+mn-lt"/>
              </a:rPr>
              <a:t>Cada grupo deve construir uma torre usando blocos de Lego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800" b="0" kern="0" dirty="0">
                <a:solidFill>
                  <a:schemeClr val="bg1"/>
                </a:solidFill>
                <a:latin typeface="+mn-lt"/>
              </a:rPr>
              <a:t>São requisitos deste projeto: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800" b="0" kern="0" dirty="0">
                <a:solidFill>
                  <a:schemeClr val="bg1"/>
                </a:solidFill>
                <a:latin typeface="+mn-lt"/>
              </a:rPr>
              <a:t>O cliente espera uma torre futurística, com pelo menos meio metro de altura e prefere que sejam usados os blocos mais escuros na base da torre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800" b="0" kern="0" dirty="0">
                <a:solidFill>
                  <a:schemeClr val="bg1"/>
                </a:solidFill>
                <a:latin typeface="+mn-lt"/>
              </a:rPr>
              <a:t>A estabilidade da torre é importante e deve permanecer em pé pelo menos 1 minuto após construída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800" b="0" kern="0" dirty="0">
                <a:solidFill>
                  <a:schemeClr val="bg1"/>
                </a:solidFill>
                <a:latin typeface="+mn-lt"/>
              </a:rPr>
              <a:t>O objetivo do cliente é otimizar lucratividade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800" b="0" kern="0" dirty="0">
                <a:solidFill>
                  <a:schemeClr val="bg1"/>
                </a:solidFill>
                <a:latin typeface="+mn-lt"/>
              </a:rPr>
              <a:t>O projeto consiste de 2 fases: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800" b="0" kern="0" dirty="0">
                <a:solidFill>
                  <a:schemeClr val="bg1"/>
                </a:solidFill>
                <a:latin typeface="+mn-lt"/>
              </a:rPr>
              <a:t>Planejamento do projeto (máximo de 20 minutos) e execução do projeto (máximo de 5 minutos)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800" b="0" kern="0" dirty="0">
                <a:solidFill>
                  <a:schemeClr val="bg1"/>
                </a:solidFill>
                <a:latin typeface="+mn-lt"/>
              </a:rPr>
              <a:t>A lucratividade (resultado) será avaliada através de (previsto X realizado):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800" b="0" kern="0" dirty="0">
                <a:solidFill>
                  <a:schemeClr val="bg1"/>
                </a:solidFill>
                <a:latin typeface="+mn-lt"/>
              </a:rPr>
              <a:t>Tempo de execução (em minutos)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800" b="0" kern="0" dirty="0">
                <a:solidFill>
                  <a:schemeClr val="bg1"/>
                </a:solidFill>
                <a:latin typeface="+mn-lt"/>
              </a:rPr>
              <a:t>Número de blocos usados (em peças)</a:t>
            </a:r>
          </a:p>
          <a:p>
            <a:pPr marL="800100" lvl="1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800" b="0" kern="0" dirty="0">
                <a:solidFill>
                  <a:schemeClr val="bg1"/>
                </a:solidFill>
                <a:latin typeface="+mn-lt"/>
              </a:rPr>
              <a:t>Altura da torre (em centímetros)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defRPr/>
            </a:pPr>
            <a:endParaRPr lang="pt-BR" sz="1800" b="0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Retângulo 5"/>
          <p:cNvSpPr/>
          <p:nvPr/>
        </p:nvSpPr>
        <p:spPr>
          <a:xfrm rot="19649746">
            <a:off x="-66444" y="2967335"/>
            <a:ext cx="9276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Quanto mais alto – melhor!</a:t>
            </a:r>
            <a:endParaRPr lang="pt-BR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879640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sz="3500" dirty="0"/>
              <a:t>O Business Game tem por objetivos:</a:t>
            </a:r>
          </a:p>
          <a:p>
            <a:pPr lvl="1"/>
            <a:endParaRPr lang="pt-BR" dirty="0"/>
          </a:p>
          <a:p>
            <a:pPr lvl="1"/>
            <a:r>
              <a:rPr lang="pt-BR" dirty="0"/>
              <a:t>Simular através de aplicação de software a execução das boas práticas de gestão de projeto segundo a abordagem do PMBOK</a:t>
            </a:r>
          </a:p>
          <a:p>
            <a:pPr lvl="1"/>
            <a:endParaRPr lang="pt-BR" dirty="0"/>
          </a:p>
          <a:p>
            <a:pPr lvl="1"/>
            <a:r>
              <a:rPr lang="pt-BR" dirty="0"/>
              <a:t>Propiciar aos participantes a experiência de tomar decisões em um projeto em tempo de execução</a:t>
            </a:r>
          </a:p>
          <a:p>
            <a:pPr lvl="1"/>
            <a:endParaRPr lang="pt-BR" dirty="0"/>
          </a:p>
          <a:p>
            <a:pPr lvl="1"/>
            <a:r>
              <a:rPr lang="pt-BR" dirty="0"/>
              <a:t>Prover base para a elaboração do Trabalho de Conclusão de Curso (TCC) da pós-graduação em um formato de </a:t>
            </a:r>
            <a:r>
              <a:rPr lang="pt-BR" b="1" u="sng" dirty="0"/>
              <a:t>Relato de Experiência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69107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Construindo uma Torre</a:t>
            </a: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143000"/>
            <a:ext cx="1449388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3013" y="4929188"/>
            <a:ext cx="126523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70075" y="1814513"/>
            <a:ext cx="5487988" cy="420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89649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Título da apresentação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FAB941-9759-488F-98C4-84C62BAE000C}" type="slidenum">
              <a:rPr lang="en-US"/>
              <a:pPr/>
              <a:t>21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1060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Simulação - Vencedor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dirty="0" smtClean="0"/>
              <a:t>O que define o SUCESSO no projeto?</a:t>
            </a:r>
          </a:p>
          <a:p>
            <a:endParaRPr lang="pt-BR" sz="2400" dirty="0" smtClean="0"/>
          </a:p>
          <a:p>
            <a:r>
              <a:rPr lang="pt-BR" sz="2400" dirty="0" smtClean="0"/>
              <a:t>Qual o critério utilizado para definir o GRUPO VENCEDOR?</a:t>
            </a:r>
          </a:p>
          <a:p>
            <a:endParaRPr lang="pt-BR" sz="2400" dirty="0" smtClean="0"/>
          </a:p>
          <a:p>
            <a:r>
              <a:rPr lang="pt-BR" sz="2400" dirty="0" smtClean="0"/>
              <a:t>Qual o GRUPO VENCEDOR?</a:t>
            </a:r>
            <a:endParaRPr lang="pt-BR" sz="2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Título da apresentação</a:t>
            </a:r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EFFFA-BDE8-4850-8A2E-6317BCA82FF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012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Simulação de Projetos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Pós-graduação em Gestão de Projetos em TI</a:t>
            </a:r>
          </a:p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Abordagem PMI</a:t>
            </a:r>
          </a:p>
          <a:p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Turma </a:t>
            </a:r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PMI4435 CAMPINAS– </a:t>
            </a:r>
            <a:r>
              <a:rPr lang="pt-BR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Jul</a:t>
            </a:r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/Set </a:t>
            </a:r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</a:t>
            </a:r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TOPSIM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64008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BR" sz="2400" dirty="0"/>
              <a:t>Em parceria com a </a:t>
            </a:r>
            <a:r>
              <a:rPr lang="pt-BR" sz="2400" dirty="0" err="1"/>
              <a:t>TecTrain</a:t>
            </a:r>
            <a:r>
              <a:rPr lang="pt-BR" sz="2400" dirty="0"/>
              <a:t>, a Faculdade IBTA tem oferecido em seus cursos de graduação e de pós a simulação de jogos empresariais:</a:t>
            </a:r>
          </a:p>
          <a:p>
            <a:pPr lvl="1">
              <a:lnSpc>
                <a:spcPct val="90000"/>
              </a:lnSpc>
            </a:pPr>
            <a:r>
              <a:rPr lang="pt-BR" sz="2400" i="1" dirty="0"/>
              <a:t>Market </a:t>
            </a:r>
            <a:r>
              <a:rPr lang="pt-BR" sz="2400" i="1" dirty="0" err="1"/>
              <a:t>Place</a:t>
            </a:r>
            <a:r>
              <a:rPr lang="pt-BR" sz="2400" i="1" dirty="0"/>
              <a:t> – Ambiente de Negócios</a:t>
            </a:r>
          </a:p>
          <a:p>
            <a:pPr lvl="1">
              <a:lnSpc>
                <a:spcPct val="90000"/>
              </a:lnSpc>
            </a:pPr>
            <a:r>
              <a:rPr lang="pt-BR" sz="2400" i="1" dirty="0"/>
              <a:t>TOPSIM – Simulador de Projetos</a:t>
            </a:r>
          </a:p>
          <a:p>
            <a:pPr>
              <a:lnSpc>
                <a:spcPct val="90000"/>
              </a:lnSpc>
              <a:buClr>
                <a:srgbClr val="000000"/>
              </a:buClr>
            </a:pPr>
            <a:endParaRPr lang="pt-BR" sz="2400" dirty="0"/>
          </a:p>
          <a:p>
            <a:pPr>
              <a:lnSpc>
                <a:spcPct val="90000"/>
              </a:lnSpc>
              <a:buClr>
                <a:srgbClr val="000000"/>
              </a:buClr>
            </a:pPr>
            <a:r>
              <a:rPr lang="pt-BR" sz="2400" dirty="0"/>
              <a:t>A ferramenta TOPSIM é uma ferramenta desenvolvida pela Tata Systems da Alemanha e tem por objetivo simular um cenário de projeto</a:t>
            </a:r>
          </a:p>
          <a:p>
            <a:pPr>
              <a:lnSpc>
                <a:spcPct val="90000"/>
              </a:lnSpc>
              <a:buClr>
                <a:srgbClr val="000000"/>
              </a:buClr>
            </a:pPr>
            <a:endParaRPr lang="pt-BR" sz="2400" dirty="0"/>
          </a:p>
          <a:p>
            <a:pPr>
              <a:lnSpc>
                <a:spcPct val="90000"/>
              </a:lnSpc>
              <a:buClr>
                <a:srgbClr val="000000"/>
              </a:buClr>
            </a:pPr>
            <a:r>
              <a:rPr lang="pt-BR" sz="2400" dirty="0"/>
              <a:t>No TOPSIM são usados os conceitos, técnicas e ferramentas propostos pelo PMBOK </a:t>
            </a:r>
            <a:r>
              <a:rPr lang="pt-BR" sz="2400" dirty="0" err="1" smtClean="0"/>
              <a:t>Guide</a:t>
            </a:r>
            <a:endParaRPr lang="pt-BR" sz="2400" dirty="0"/>
          </a:p>
        </p:txBody>
      </p:sp>
      <p:pic>
        <p:nvPicPr>
          <p:cNvPr id="4" name="Picture 1028" descr="193069945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732519" y="4005064"/>
            <a:ext cx="1214438" cy="1728787"/>
          </a:xfrm>
          <a:prstGeom prst="rect">
            <a:avLst/>
          </a:prstGeom>
          <a:noFill/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9170" y="2428875"/>
            <a:ext cx="13477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72591" y="1507654"/>
            <a:ext cx="1828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3222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Dinâmica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71563"/>
            <a:ext cx="8382000" cy="642937"/>
          </a:xfrm>
        </p:spPr>
        <p:txBody>
          <a:bodyPr/>
          <a:lstStyle/>
          <a:p>
            <a:pPr eaLnBrk="1" hangingPunct="1"/>
            <a:r>
              <a:rPr lang="pt-BR" smtClean="0"/>
              <a:t>O Business Game é executado em 8 encontros: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691051"/>
              </p:ext>
            </p:extLst>
          </p:nvPr>
        </p:nvGraphicFramePr>
        <p:xfrm>
          <a:off x="500063" y="1714500"/>
          <a:ext cx="8143932" cy="4857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6429420"/>
              </a:tblGrid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Encontro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Conteúdo</a:t>
                      </a:r>
                      <a:endParaRPr lang="pt-BR" dirty="0"/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 </a:t>
                      </a:r>
                      <a:r>
                        <a:rPr lang="pt-BR" dirty="0" smtClean="0"/>
                        <a:t>(24jul)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Reunião de “</a:t>
                      </a:r>
                      <a:r>
                        <a:rPr lang="pt-BR" dirty="0" err="1" smtClean="0"/>
                        <a:t>Kick-off</a:t>
                      </a:r>
                      <a:r>
                        <a:rPr lang="pt-BR" dirty="0" smtClean="0"/>
                        <a:t>” do Projeto e Instruções gerais</a:t>
                      </a:r>
                      <a:endParaRPr lang="pt-BR" dirty="0"/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 </a:t>
                      </a:r>
                      <a:r>
                        <a:rPr lang="pt-BR" dirty="0" smtClean="0"/>
                        <a:t>(31jul)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Execução da Rodada 1</a:t>
                      </a:r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 </a:t>
                      </a:r>
                      <a:r>
                        <a:rPr lang="pt-BR" dirty="0" smtClean="0"/>
                        <a:t>(07ago)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Execução da Rodada 2</a:t>
                      </a:r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 </a:t>
                      </a:r>
                      <a:r>
                        <a:rPr lang="pt-BR" dirty="0" smtClean="0"/>
                        <a:t>(14ago)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Execução da Rodada 3</a:t>
                      </a:r>
                      <a:endParaRPr lang="pt-BR" dirty="0"/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 </a:t>
                      </a:r>
                      <a:r>
                        <a:rPr lang="pt-BR" dirty="0" smtClean="0"/>
                        <a:t>(21ago)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Execução</a:t>
                      </a:r>
                      <a:r>
                        <a:rPr lang="pt-BR" baseline="0" dirty="0" smtClean="0"/>
                        <a:t> da Rodada 4</a:t>
                      </a:r>
                      <a:endParaRPr lang="pt-BR" dirty="0"/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6 </a:t>
                      </a:r>
                      <a:r>
                        <a:rPr lang="pt-BR" dirty="0" smtClean="0"/>
                        <a:t>(28ago)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Execução da Rodada 5</a:t>
                      </a:r>
                      <a:endParaRPr lang="pt-BR" dirty="0"/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7 </a:t>
                      </a:r>
                      <a:r>
                        <a:rPr lang="pt-BR" dirty="0" smtClean="0"/>
                        <a:t>(30ago)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Reunião de Fechamento do Projeto</a:t>
                      </a:r>
                    </a:p>
                  </a:txBody>
                  <a:tcPr/>
                </a:tc>
              </a:tr>
              <a:tr h="53975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8 </a:t>
                      </a:r>
                      <a:r>
                        <a:rPr lang="pt-BR" dirty="0" smtClean="0"/>
                        <a:t>(13set)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Entrega</a:t>
                      </a:r>
                      <a:r>
                        <a:rPr lang="pt-BR" baseline="0" dirty="0" smtClean="0"/>
                        <a:t> dos trabalhos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273938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Atividades do 1º. Encontro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9600" y="1071563"/>
            <a:ext cx="8382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2800" b="0" kern="0" dirty="0">
                <a:latin typeface="+mn-lt"/>
              </a:rPr>
              <a:t>Reunião de </a:t>
            </a:r>
            <a:r>
              <a:rPr lang="pt-BR" sz="2800" b="0" kern="0" dirty="0" err="1">
                <a:latin typeface="+mn-lt"/>
              </a:rPr>
              <a:t>Kick-off</a:t>
            </a:r>
            <a:r>
              <a:rPr lang="pt-BR" sz="2800" b="0" kern="0" dirty="0">
                <a:latin typeface="+mn-lt"/>
              </a:rPr>
              <a:t> do Projeto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572903"/>
              </p:ext>
            </p:extLst>
          </p:nvPr>
        </p:nvGraphicFramePr>
        <p:xfrm>
          <a:off x="571500" y="1695450"/>
          <a:ext cx="8001056" cy="2884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5218"/>
                <a:gridCol w="5345838"/>
              </a:tblGrid>
              <a:tr h="34810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Horário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Atividade</a:t>
                      </a:r>
                      <a:endParaRPr lang="pt-BR" dirty="0"/>
                    </a:p>
                  </a:txBody>
                  <a:tcPr/>
                </a:tc>
              </a:tr>
              <a:tr h="609184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19:30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Apresentação das informações gerais sobre o Business</a:t>
                      </a:r>
                      <a:r>
                        <a:rPr lang="pt-BR" sz="1600" baseline="0" dirty="0" smtClean="0"/>
                        <a:t> Game (1)</a:t>
                      </a:r>
                      <a:endParaRPr lang="pt-BR" sz="1600" dirty="0"/>
                    </a:p>
                  </a:txBody>
                  <a:tcPr/>
                </a:tc>
              </a:tr>
              <a:tr h="348105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20:00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Divisão dos grupos (</a:t>
                      </a:r>
                      <a:r>
                        <a:rPr lang="pt-BR" sz="1600" baseline="0" dirty="0" smtClean="0"/>
                        <a:t>3 participantes por grupo</a:t>
                      </a:r>
                      <a:r>
                        <a:rPr lang="pt-BR" sz="1600" dirty="0" smtClean="0"/>
                        <a:t>) e atribuições das áreas de conhecimento por Gerente de Projeto.</a:t>
                      </a:r>
                      <a:endParaRPr lang="pt-BR" sz="1600" dirty="0"/>
                    </a:p>
                  </a:txBody>
                  <a:tcPr/>
                </a:tc>
              </a:tr>
              <a:tr h="248575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20:15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Apresentação sobre o</a:t>
                      </a:r>
                      <a:r>
                        <a:rPr lang="pt-BR" sz="1600" baseline="0" dirty="0" smtClean="0"/>
                        <a:t> cenário de projeto do TOPSIM (2)</a:t>
                      </a:r>
                      <a:endParaRPr lang="pt-BR" sz="1600" dirty="0"/>
                    </a:p>
                  </a:txBody>
                  <a:tcPr/>
                </a:tc>
              </a:tr>
              <a:tr h="386184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20:30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Exercício: Construção</a:t>
                      </a:r>
                      <a:r>
                        <a:rPr lang="pt-BR" sz="1600" baseline="0" dirty="0" smtClean="0"/>
                        <a:t> da Torre de Lego</a:t>
                      </a:r>
                      <a:endParaRPr lang="pt-BR" sz="1600" dirty="0" smtClean="0"/>
                    </a:p>
                  </a:txBody>
                  <a:tcPr/>
                </a:tc>
              </a:tr>
              <a:tr h="609184">
                <a:tc>
                  <a:txBody>
                    <a:bodyPr/>
                    <a:lstStyle/>
                    <a:p>
                      <a:pPr algn="ctr"/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21:30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Orientação sobre formato de elaboração dos </a:t>
                      </a:r>
                      <a:r>
                        <a:rPr lang="pt-BR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TCCs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 discussão de dúvidas (3)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19125" y="5072074"/>
            <a:ext cx="8382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b="0" kern="0" dirty="0">
                <a:latin typeface="+mn-lt"/>
              </a:rPr>
              <a:t>(1) Conforme descrito na Apresentação do Business Game</a:t>
            </a:r>
          </a:p>
          <a:p>
            <a:pPr marL="342900" lvl="1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b="0" kern="0" dirty="0"/>
              <a:t>(2) Conforme descrito na :</a:t>
            </a:r>
          </a:p>
          <a:p>
            <a:pPr marL="800100" lvl="1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b="0" kern="0" dirty="0"/>
              <a:t>(a) Apresentação sobre TOPSIM </a:t>
            </a:r>
          </a:p>
          <a:p>
            <a:pPr marL="800100" lvl="1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b="0" kern="0" dirty="0"/>
              <a:t>(b) Manual do Participante – parte 1</a:t>
            </a:r>
          </a:p>
          <a:p>
            <a:pPr marL="800100" lvl="1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b="0" kern="0" dirty="0"/>
              <a:t>(c) Manual de Operação(1) </a:t>
            </a:r>
          </a:p>
          <a:p>
            <a:pPr marL="342900" lvl="1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b="0" kern="0" dirty="0"/>
              <a:t>(3) Conforme descrito no (a) Regras para Formatação de TCC e (b) </a:t>
            </a:r>
            <a:r>
              <a:rPr lang="pt-BR" sz="1400" b="0" kern="0" dirty="0" err="1"/>
              <a:t>Template</a:t>
            </a:r>
            <a:r>
              <a:rPr lang="pt-BR" sz="1400" b="0" kern="0" dirty="0"/>
              <a:t> de Artigos Técnicos</a:t>
            </a:r>
          </a:p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endParaRPr lang="pt-BR" sz="1400" b="0" kern="0" dirty="0"/>
          </a:p>
          <a:p>
            <a:pPr marL="800100" lvl="1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endParaRPr lang="pt-BR" sz="1400" b="0" kern="0" dirty="0"/>
          </a:p>
        </p:txBody>
      </p:sp>
    </p:spTree>
    <p:extLst>
      <p:ext uri="{BB962C8B-B14F-4D97-AF65-F5344CB8AC3E}">
        <p14:creationId xmlns:p14="http://schemas.microsoft.com/office/powerpoint/2010/main" val="347257454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Atividades do 2º. Encontro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9600" y="1071563"/>
            <a:ext cx="8382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2800" b="0" kern="0" dirty="0">
                <a:latin typeface="+mn-lt"/>
              </a:rPr>
              <a:t>Execução da Rodada 1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77441"/>
              </p:ext>
            </p:extLst>
          </p:nvPr>
        </p:nvGraphicFramePr>
        <p:xfrm>
          <a:off x="571500" y="2071688"/>
          <a:ext cx="8001028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46"/>
                <a:gridCol w="63579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Horário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Atividade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19:30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Instruções sobre como executar a simulação (1) e instalação da ferramenta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20:00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Simulação</a:t>
                      </a:r>
                      <a:r>
                        <a:rPr lang="pt-BR" baseline="0" dirty="0" smtClean="0"/>
                        <a:t> da Semana 1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22:00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Fechamento da Rodada (1)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9125" y="5214938"/>
            <a:ext cx="8382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b="0" kern="0" dirty="0"/>
              <a:t>(1) Conforme descrito no (a) Manual do Participante – parte  2 e em (b) Folhas de Decisão</a:t>
            </a:r>
          </a:p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endParaRPr lang="pt-BR" sz="1400" b="0" kern="0" dirty="0"/>
          </a:p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b="0" kern="0" dirty="0"/>
              <a:t>(2) Do total de decisões tomadas pelo grupo, devem ser documentadas ao menos 5 decisões e seus racionais/explicações. </a:t>
            </a:r>
          </a:p>
        </p:txBody>
      </p:sp>
    </p:spTree>
    <p:extLst>
      <p:ext uri="{BB962C8B-B14F-4D97-AF65-F5344CB8AC3E}">
        <p14:creationId xmlns:p14="http://schemas.microsoft.com/office/powerpoint/2010/main" val="266589729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Atividades do 3º. Encontro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9600" y="1071563"/>
            <a:ext cx="8382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2800" b="0" kern="0" dirty="0">
                <a:latin typeface="+mn-lt"/>
              </a:rPr>
              <a:t>Execução da Rodada 2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011583"/>
              </p:ext>
            </p:extLst>
          </p:nvPr>
        </p:nvGraphicFramePr>
        <p:xfrm>
          <a:off x="571500" y="2071688"/>
          <a:ext cx="807246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08"/>
                <a:gridCol w="650085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Horário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Atividade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19:30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Avaliação</a:t>
                      </a:r>
                      <a:r>
                        <a:rPr lang="pt-BR" baseline="0" dirty="0" smtClean="0"/>
                        <a:t> dos resultados da rodada anterior e feedback aos grupos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20:00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Simulação</a:t>
                      </a:r>
                      <a:r>
                        <a:rPr lang="pt-BR" baseline="0" dirty="0" smtClean="0"/>
                        <a:t> das Semanas 2 a 14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22:00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Fechamento da Rodada (2)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9125" y="5214938"/>
            <a:ext cx="8382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b="0" kern="0" dirty="0"/>
              <a:t>(1) Do total de decisões tomadas pelo grupo, devem ser documentadas ao menos 10 decisões e seus racionais/explicações. </a:t>
            </a:r>
          </a:p>
        </p:txBody>
      </p:sp>
    </p:spTree>
    <p:extLst>
      <p:ext uri="{BB962C8B-B14F-4D97-AF65-F5344CB8AC3E}">
        <p14:creationId xmlns:p14="http://schemas.microsoft.com/office/powerpoint/2010/main" val="364090126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Atividades do 4º. Encontro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9600" y="1071563"/>
            <a:ext cx="8382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2800" b="0" kern="0" dirty="0">
                <a:latin typeface="+mn-lt"/>
              </a:rPr>
              <a:t>Execução da Rodada 3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311259"/>
              </p:ext>
            </p:extLst>
          </p:nvPr>
        </p:nvGraphicFramePr>
        <p:xfrm>
          <a:off x="571500" y="2071688"/>
          <a:ext cx="800102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70"/>
                <a:gridCol w="650085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Horário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Atividade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19:30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Avaliação</a:t>
                      </a:r>
                      <a:r>
                        <a:rPr lang="pt-BR" baseline="0" dirty="0" smtClean="0"/>
                        <a:t> dos resultados da rodada anterior e feedback aos grupos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20:00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Simulação</a:t>
                      </a:r>
                      <a:r>
                        <a:rPr lang="pt-BR" baseline="0" dirty="0" smtClean="0"/>
                        <a:t> das Semanas 15 a 19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22:00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Fechamento da Rodada (3)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9125" y="5214938"/>
            <a:ext cx="8382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b="0" kern="0" dirty="0"/>
              <a:t>(1) Do total de decisões tomadas pelo grupo, devem ser documentadas ao menos 10 decisões e seus racionais/explicações. </a:t>
            </a:r>
          </a:p>
        </p:txBody>
      </p:sp>
    </p:spTree>
    <p:extLst>
      <p:ext uri="{BB962C8B-B14F-4D97-AF65-F5344CB8AC3E}">
        <p14:creationId xmlns:p14="http://schemas.microsoft.com/office/powerpoint/2010/main" val="1455070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Atividades do 5º. Encontro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9600" y="1071563"/>
            <a:ext cx="8382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2800" b="0" kern="0" dirty="0">
                <a:latin typeface="+mn-lt"/>
              </a:rPr>
              <a:t>Execução da Rodada 4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151274"/>
              </p:ext>
            </p:extLst>
          </p:nvPr>
        </p:nvGraphicFramePr>
        <p:xfrm>
          <a:off x="571500" y="2071688"/>
          <a:ext cx="792959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46"/>
                <a:gridCol w="62865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Horário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Atividade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19:30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Avaliação</a:t>
                      </a:r>
                      <a:r>
                        <a:rPr lang="pt-BR" baseline="0" dirty="0" smtClean="0"/>
                        <a:t> dos resultados da rodada anterior e feedback aos grupos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20:00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Simulação</a:t>
                      </a:r>
                      <a:r>
                        <a:rPr lang="pt-BR" baseline="0" dirty="0" smtClean="0"/>
                        <a:t> das Semanas 20 a 39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22:00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Fechamento da Rodada (4)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9125" y="5214938"/>
            <a:ext cx="8382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Tx/>
              <a:buChar char="•"/>
              <a:defRPr/>
            </a:pPr>
            <a:r>
              <a:rPr lang="pt-BR" sz="1400" b="0" kern="0" dirty="0"/>
              <a:t>(1) Do total de decisões tomadas pelo grupo, devem ser documentadas ao menos 10 decisões e seus racionais/explicações. </a:t>
            </a:r>
          </a:p>
        </p:txBody>
      </p:sp>
    </p:spTree>
    <p:extLst>
      <p:ext uri="{BB962C8B-B14F-4D97-AF65-F5344CB8AC3E}">
        <p14:creationId xmlns:p14="http://schemas.microsoft.com/office/powerpoint/2010/main" val="397453675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1520</Words>
  <Application>Microsoft Office PowerPoint</Application>
  <PresentationFormat>Apresentação na tela (4:3)</PresentationFormat>
  <Paragraphs>219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Tema do Office</vt:lpstr>
      <vt:lpstr>Simulação de Projetos</vt:lpstr>
      <vt:lpstr>Objetivos</vt:lpstr>
      <vt:lpstr>TOPSIM</vt:lpstr>
      <vt:lpstr>Dinâmica</vt:lpstr>
      <vt:lpstr>Atividades do 1º. Encontro</vt:lpstr>
      <vt:lpstr>Atividades do 2º. Encontro</vt:lpstr>
      <vt:lpstr>Atividades do 3º. Encontro</vt:lpstr>
      <vt:lpstr>Atividades do 4º. Encontro</vt:lpstr>
      <vt:lpstr>Atividades do 5º. Encontro</vt:lpstr>
      <vt:lpstr>Atividades do 6º. Encontro</vt:lpstr>
      <vt:lpstr>Atividades do 7º. Encontro</vt:lpstr>
      <vt:lpstr>Atividades do 8º. Encontro</vt:lpstr>
      <vt:lpstr>Dinâmica - Calendário</vt:lpstr>
      <vt:lpstr>Laboratórios</vt:lpstr>
      <vt:lpstr>Avaliação</vt:lpstr>
      <vt:lpstr>Lembretes Importantes !!!</vt:lpstr>
      <vt:lpstr>Apresentação do PowerPoint</vt:lpstr>
      <vt:lpstr>Construindo uma Torre</vt:lpstr>
      <vt:lpstr>Construindo uma Torre</vt:lpstr>
      <vt:lpstr>Construindo uma Torre</vt:lpstr>
      <vt:lpstr>Apresentação do PowerPoint</vt:lpstr>
      <vt:lpstr>Simulação - Vencedor</vt:lpstr>
      <vt:lpstr>Simulação de Projetos</vt:lpstr>
    </vt:vector>
  </TitlesOfParts>
  <Company>Veris Faculdades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Gestão de Marketing</dc:title>
  <dc:creator>Veris Faculdades</dc:creator>
  <cp:lastModifiedBy>DALE</cp:lastModifiedBy>
  <cp:revision>4</cp:revision>
  <dcterms:created xsi:type="dcterms:W3CDTF">2012-07-13T14:20:52Z</dcterms:created>
  <dcterms:modified xsi:type="dcterms:W3CDTF">2012-07-22T20:17:37Z</dcterms:modified>
</cp:coreProperties>
</file>