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theme/theme14.xml" ContentType="application/vnd.openxmlformats-officedocument.theme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158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65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61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50.xml" ContentType="application/vnd.openxmlformats-officedocument.presentationml.slideLayout+xml"/>
  <Override PartName="/docProps/app.xml" ContentType="application/vnd.openxmlformats-officedocument.extended-properties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59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62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  <p:sldMasterId id="2147483659" r:id="rId12"/>
    <p:sldMasterId id="2147483660" r:id="rId13"/>
    <p:sldMasterId id="2147483661" r:id="rId14"/>
    <p:sldMasterId id="2147483816" r:id="rId15"/>
  </p:sldMasterIdLst>
  <p:notesMasterIdLst>
    <p:notesMasterId r:id="rId24"/>
  </p:notesMasterIdLst>
  <p:sldIdLst>
    <p:sldId id="268" r:id="rId16"/>
    <p:sldId id="270" r:id="rId17"/>
    <p:sldId id="273" r:id="rId18"/>
    <p:sldId id="269" r:id="rId19"/>
    <p:sldId id="256" r:id="rId20"/>
    <p:sldId id="261" r:id="rId21"/>
    <p:sldId id="266" r:id="rId22"/>
    <p:sldId id="272" r:id="rId23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30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30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30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30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30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5pPr>
    <a:lvl6pPr marL="2286000" algn="l" defTabSz="914400" rtl="0" eaLnBrk="1" latinLnBrk="0" hangingPunct="1">
      <a:defRPr sz="30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6pPr>
    <a:lvl7pPr marL="2743200" algn="l" defTabSz="914400" rtl="0" eaLnBrk="1" latinLnBrk="0" hangingPunct="1">
      <a:defRPr sz="30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7pPr>
    <a:lvl8pPr marL="3200400" algn="l" defTabSz="914400" rtl="0" eaLnBrk="1" latinLnBrk="0" hangingPunct="1">
      <a:defRPr sz="30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8pPr>
    <a:lvl9pPr marL="3657600" algn="l" defTabSz="914400" rtl="0" eaLnBrk="1" latinLnBrk="0" hangingPunct="1">
      <a:defRPr sz="30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135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Estilo Claro 3 - Ênfase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2" autoAdjust="0"/>
    <p:restoredTop sz="94660"/>
  </p:normalViewPr>
  <p:slideViewPr>
    <p:cSldViewPr>
      <p:cViewPr varScale="1">
        <p:scale>
          <a:sx n="79" d="100"/>
          <a:sy n="79" d="100"/>
        </p:scale>
        <p:origin x="-88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1474F2C-30B4-40AB-81B7-E7896EC10B00}" type="datetime1">
              <a:rPr lang="en-US"/>
              <a:pPr/>
              <a:t>11/8/2011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EA7C33D-103B-4294-A711-0455831C850F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560541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5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75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8D3BF5D-89C2-42B8-A2D2-B002A92CA8EE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5.xml"/><Relationship Id="rId4" Type="http://schemas.openxmlformats.org/officeDocument/2006/relationships/image" Target="../media/image6.png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15400" y="444500"/>
            <a:ext cx="2819400" cy="5715000"/>
          </a:xfr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44500"/>
            <a:ext cx="8305800" cy="5715000"/>
          </a:xfr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 lIns="50800" tIns="50800" rIns="50800" bIns="5080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 lIns="50800" tIns="50800" rIns="50800" bIns="5080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72400" y="2768600"/>
            <a:ext cx="19050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829800" y="2768600"/>
            <a:ext cx="19050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 lIns="50800" tIns="50800" rIns="50800" bIns="5080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 lIns="50800" tIns="50800" rIns="50800" bIns="5080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apresentacao_foto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logo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8913"/>
            <a:ext cx="9145588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381000" y="1700213"/>
            <a:ext cx="8382000" cy="60166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251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381000" y="2309813"/>
            <a:ext cx="8382000" cy="304800"/>
          </a:xfrm>
        </p:spPr>
        <p:txBody>
          <a:bodyPr/>
          <a:lstStyle>
            <a:lvl1pPr marL="0" indent="0">
              <a:buFont typeface="Times" pitchFamily="96" charset="0"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381000" y="2767013"/>
            <a:ext cx="4191000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  <a:latin typeface="+mn-lt"/>
                <a:ea typeface="ＭＳ Ｐゴシック" pitchFamily="96" charset="-128"/>
              </a:defRPr>
            </a:lvl1pPr>
          </a:lstStyle>
          <a:p>
            <a:pPr algn="l" eaLnBrk="0" hangingPunct="0">
              <a:defRPr/>
            </a:pPr>
            <a:r>
              <a:rPr lang="pt-BR">
                <a:solidFill>
                  <a:srgbClr val="FFFFFF"/>
                </a:solidFill>
              </a:rPr>
              <a:t>5.5.2009</a:t>
            </a:r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 userDrawn="1"/>
        </p:nvSpPr>
        <p:spPr>
          <a:xfrm>
            <a:off x="7740650" y="6583363"/>
            <a:ext cx="899605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eaLnBrk="0" hangingPunct="0">
              <a:defRPr/>
            </a:pPr>
            <a:r>
              <a:rPr lang="pt-BR" sz="1100" dirty="0">
                <a:latin typeface="Arial" charset="0"/>
                <a:ea typeface="ＭＳ Ｐゴシック" pitchFamily="96" charset="-128"/>
              </a:rPr>
              <a:t>E-Business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7C791-A924-4239-8A2F-D708E244F8D6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Título da apresentação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463A0-90A1-4E02-A909-AD01840D0395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228600" y="1447800"/>
            <a:ext cx="3714750" cy="4860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095750" y="1447800"/>
            <a:ext cx="3716338" cy="4860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Título da apresentação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D9E7B2-4649-4E31-88F0-49DB2209108D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Título da apresentação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BE5A4-30A5-41AB-B12A-FB5E85228263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Título da apresentação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7A19C-BFCB-4B47-8817-A2C803FCAF53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Título da apresentação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597BC-491B-4458-8ADF-0C39AB4FEBCF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Título da apresentação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ED6B4-C474-4AD3-B07A-29628D835B23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Título da apresentação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2548D-6E73-4BEE-867F-F50C513679E5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Título da apresentação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2947B-5959-462E-BE35-22B6E10DC31F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5916613" y="228600"/>
            <a:ext cx="1895475" cy="60801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5535613" cy="60801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Título da apresentação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B74AF-24E1-42B6-8F3D-9B0176D88E7C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2900"/>
            <a:ext cx="9144000" cy="707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42976" y="2214554"/>
            <a:ext cx="6929486" cy="1371600"/>
          </a:xfrm>
          <a:effectLst>
            <a:outerShdw blurRad="508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lang="pt-BR" sz="4400" b="0" dirty="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>
            <a:off x="685800" y="1828800"/>
            <a:ext cx="7772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spcBef>
                <a:spcPct val="20000"/>
              </a:spcBef>
            </a:pPr>
            <a:endParaRPr lang="pt-BR" sz="2000">
              <a:solidFill>
                <a:srgbClr val="4D4D4D"/>
              </a:solidFill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 userDrawn="1"/>
        </p:nvSpPr>
        <p:spPr bwMode="auto">
          <a:xfrm>
            <a:off x="71406" y="6588720"/>
            <a:ext cx="4392613" cy="269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  <a:defRPr/>
            </a:pPr>
            <a:r>
              <a:rPr lang="en-US" sz="1100" dirty="0" err="1">
                <a:solidFill>
                  <a:srgbClr val="FFFFFF"/>
                </a:solidFill>
                <a:latin typeface="Verdana" pitchFamily="34" charset="0"/>
                <a:ea typeface="ＭＳ Ｐゴシック" pitchFamily="34" charset="-128"/>
              </a:rPr>
              <a:t>confidencial</a:t>
            </a:r>
            <a:r>
              <a:rPr lang="en-US" sz="1100" dirty="0">
                <a:solidFill>
                  <a:srgbClr val="FFFFFF"/>
                </a:solidFill>
                <a:latin typeface="Verdana" pitchFamily="34" charset="0"/>
                <a:ea typeface="ＭＳ Ｐゴシック" pitchFamily="34" charset="-128"/>
              </a:rPr>
              <a:t> | www.sensedia.com/br | </a:t>
            </a:r>
            <a:fld id="{83A0C7A3-5ADA-40A5-A5BB-A129775AF917}" type="slidenum">
              <a:rPr lang="en-US" sz="1100">
                <a:solidFill>
                  <a:srgbClr val="FFFFFF"/>
                </a:solidFill>
                <a:latin typeface="Verdana" pitchFamily="34" charset="0"/>
                <a:ea typeface="ＭＳ Ｐゴシック" pitchFamily="34" charset="-128"/>
              </a:rPr>
              <a:pPr algn="l" eaLnBrk="0" hangingPunct="0">
                <a:spcBef>
                  <a:spcPct val="50000"/>
                </a:spcBef>
                <a:defRPr/>
              </a:pPr>
              <a:t>‹nº›</a:t>
            </a:fld>
            <a:endParaRPr lang="en-US" sz="1100" dirty="0">
              <a:solidFill>
                <a:srgbClr val="FFFFFF"/>
              </a:solidFill>
              <a:latin typeface="Verdana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 lIns="50800" tIns="50800" rIns="50800" bIns="5080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435725"/>
          </a:xfr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270000"/>
            <a:ext cx="5156200" cy="721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270000"/>
            <a:ext cx="5156200" cy="721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2800" y="457200"/>
            <a:ext cx="10464800" cy="787400"/>
          </a:xfrm>
        </p:spPr>
        <p:txBody>
          <a:bodyPr/>
          <a:lstStyle>
            <a:lvl1pPr algn="ctr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113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113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 lIns="50800" tIns="50800" rIns="50800" bIns="5080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093075"/>
          </a:xfrm>
          <a:prstGeom prst="rect">
            <a:avLst/>
          </a:prstGeo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093075"/>
          </a:xfr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47879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47879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 lIns="50800" tIns="50800" rIns="50800" bIns="5080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1409700"/>
            <a:ext cx="1466850" cy="6680200"/>
          </a:xfr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1409700"/>
            <a:ext cx="4248150" cy="6680200"/>
          </a:xfr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47879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47879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 lIns="50800" tIns="50800" rIns="50800" bIns="5080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1409700"/>
            <a:ext cx="1466850" cy="6680200"/>
          </a:xfr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1409700"/>
            <a:ext cx="4248150" cy="6680200"/>
          </a:xfr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 lIns="50800" tIns="50800" rIns="50800" bIns="5080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54000"/>
            <a:ext cx="2925762" cy="8458200"/>
          </a:xfr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54000"/>
            <a:ext cx="8624888" cy="8458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slideLayout" Target="../slideLayouts/slideLayout166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3536950"/>
            <a:ext cx="7358062" cy="793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charset="0"/>
              </a:rPr>
              <a:t>Second level</a:t>
            </a:r>
          </a:p>
          <a:p>
            <a:pPr lvl="2"/>
            <a:r>
              <a:rPr lang="en-US" smtClean="0">
                <a:sym typeface="Gill Sans" charset="0"/>
              </a:rPr>
              <a:t>Third level</a:t>
            </a:r>
          </a:p>
          <a:p>
            <a:pPr lvl="3"/>
            <a:r>
              <a:rPr lang="en-US" smtClean="0">
                <a:sym typeface="Gill Sans" charset="0"/>
              </a:rPr>
              <a:t>Fourth level</a:t>
            </a:r>
          </a:p>
          <a:p>
            <a:pPr lvl="4"/>
            <a:r>
              <a:rPr lang="en-US" smtClean="0">
                <a:sym typeface="Gill Sans" charset="0"/>
              </a:rPr>
              <a:t>Fifth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465263" y="322263"/>
            <a:ext cx="7358062" cy="552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Verdana" pitchFamily="34" charset="0"/>
              </a:rPr>
              <a:t>Click to edit Master title style</a:t>
            </a:r>
          </a:p>
        </p:txBody>
      </p:sp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5768975" y="6537325"/>
            <a:ext cx="337502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4291" tIns="32146" rIns="64291" bIns="32146">
            <a:spAutoFit/>
          </a:bodyPr>
          <a:lstStyle/>
          <a:p>
            <a:pPr defTabSz="642938"/>
            <a:r>
              <a:rPr lang="en-US" sz="1300">
                <a:solidFill>
                  <a:srgbClr val="404040"/>
                </a:solidFill>
                <a:latin typeface="Verdana" pitchFamily="34" charset="0"/>
              </a:rPr>
              <a:t>More info: boardofinnovation.com</a:t>
            </a:r>
          </a:p>
        </p:txBody>
      </p:sp>
      <p:pic>
        <p:nvPicPr>
          <p:cNvPr id="1029" name="Picture 5"/>
          <p:cNvPicPr>
            <a:picLocks noChangeAspect="1"/>
          </p:cNvPicPr>
          <p:nvPr/>
        </p:nvPicPr>
        <p:blipFill>
          <a:blip r:embed="rId13"/>
          <a:srcRect l="35359" t="2165"/>
          <a:stretch>
            <a:fillRect/>
          </a:stretch>
        </p:blipFill>
        <p:spPr bwMode="auto">
          <a:xfrm>
            <a:off x="0" y="0"/>
            <a:ext cx="10445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/>
  <p:timing>
    <p:tnLst>
      <p:par>
        <p:cTn id="1" dur="indefinite" restart="never" nodeType="tmRoot"/>
      </p:par>
    </p:tnLst>
  </p:timing>
  <p:txStyles>
    <p:titleStyle>
      <a:lvl1pPr algn="l" defTabSz="642938" rtl="0" eaLnBrk="0" fontAlgn="base" hangingPunct="0">
        <a:spcBef>
          <a:spcPct val="0"/>
        </a:spcBef>
        <a:spcAft>
          <a:spcPct val="0"/>
        </a:spcAft>
        <a:defRPr sz="2800">
          <a:solidFill>
            <a:srgbClr val="262626"/>
          </a:solidFill>
          <a:latin typeface="+mj-lt"/>
          <a:ea typeface="+mj-ea"/>
          <a:cs typeface="+mj-cs"/>
          <a:sym typeface="Verdana" pitchFamily="34" charset="0"/>
        </a:defRPr>
      </a:lvl1pPr>
      <a:lvl2pPr algn="l" defTabSz="642938" rtl="0" eaLnBrk="0" fontAlgn="base" hangingPunct="0">
        <a:spcBef>
          <a:spcPct val="0"/>
        </a:spcBef>
        <a:spcAft>
          <a:spcPct val="0"/>
        </a:spcAft>
        <a:defRPr sz="2800">
          <a:solidFill>
            <a:srgbClr val="262626"/>
          </a:solidFill>
          <a:latin typeface="Verdana" charset="0"/>
          <a:ea typeface="ヒラギノ角ゴ ProN W3" charset="-128"/>
          <a:cs typeface="ヒラギノ角ゴ ProN W3" charset="-128"/>
          <a:sym typeface="Verdana" pitchFamily="34" charset="0"/>
        </a:defRPr>
      </a:lvl2pPr>
      <a:lvl3pPr algn="l" defTabSz="642938" rtl="0" eaLnBrk="0" fontAlgn="base" hangingPunct="0">
        <a:spcBef>
          <a:spcPct val="0"/>
        </a:spcBef>
        <a:spcAft>
          <a:spcPct val="0"/>
        </a:spcAft>
        <a:defRPr sz="2800">
          <a:solidFill>
            <a:srgbClr val="262626"/>
          </a:solidFill>
          <a:latin typeface="Verdana" charset="0"/>
          <a:ea typeface="ヒラギノ角ゴ ProN W3" charset="-128"/>
          <a:cs typeface="ヒラギノ角ゴ ProN W3" charset="-128"/>
          <a:sym typeface="Verdana" pitchFamily="34" charset="0"/>
        </a:defRPr>
      </a:lvl3pPr>
      <a:lvl4pPr algn="l" defTabSz="642938" rtl="0" eaLnBrk="0" fontAlgn="base" hangingPunct="0">
        <a:spcBef>
          <a:spcPct val="0"/>
        </a:spcBef>
        <a:spcAft>
          <a:spcPct val="0"/>
        </a:spcAft>
        <a:defRPr sz="2800">
          <a:solidFill>
            <a:srgbClr val="262626"/>
          </a:solidFill>
          <a:latin typeface="Verdana" charset="0"/>
          <a:ea typeface="ヒラギノ角ゴ ProN W3" charset="-128"/>
          <a:cs typeface="ヒラギノ角ゴ ProN W3" charset="-128"/>
          <a:sym typeface="Verdana" pitchFamily="34" charset="0"/>
        </a:defRPr>
      </a:lvl4pPr>
      <a:lvl5pPr algn="l" defTabSz="642938" rtl="0" eaLnBrk="0" fontAlgn="base" hangingPunct="0">
        <a:spcBef>
          <a:spcPct val="0"/>
        </a:spcBef>
        <a:spcAft>
          <a:spcPct val="0"/>
        </a:spcAft>
        <a:defRPr sz="2800">
          <a:solidFill>
            <a:srgbClr val="262626"/>
          </a:solidFill>
          <a:latin typeface="Verdana" charset="0"/>
          <a:ea typeface="ヒラギノ角ゴ ProN W3" charset="-128"/>
          <a:cs typeface="ヒラギノ角ゴ ProN W3" charset="-128"/>
          <a:sym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FEFCFC"/>
          </a:solidFill>
          <a:latin typeface="Verdana" charset="0"/>
          <a:ea typeface="ヒラギノ角ゴ ProN W3" charset="-128"/>
          <a:cs typeface="ヒラギノ角ゴ ProN W3" charset="-128"/>
          <a:sym typeface="Verdan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FEFCFC"/>
          </a:solidFill>
          <a:latin typeface="Verdana" charset="0"/>
          <a:ea typeface="ヒラギノ角ゴ ProN W3" charset="-128"/>
          <a:cs typeface="ヒラギノ角ゴ ProN W3" charset="-128"/>
          <a:sym typeface="Verdan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FEFCFC"/>
          </a:solidFill>
          <a:latin typeface="Verdana" charset="0"/>
          <a:ea typeface="ヒラギノ角ゴ ProN W3" charset="-128"/>
          <a:cs typeface="ヒラギノ角ゴ ProN W3" charset="-128"/>
          <a:sym typeface="Verdan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FEFCFC"/>
          </a:solidFill>
          <a:latin typeface="Verdana" charset="0"/>
          <a:ea typeface="ヒラギノ角ゴ ProN W3" charset="-128"/>
          <a:cs typeface="ヒラギノ角ゴ ProN W3" charset="-128"/>
          <a:sym typeface="Verdana" charset="0"/>
        </a:defRPr>
      </a:lvl9pPr>
    </p:titleStyle>
    <p:bodyStyle>
      <a:lvl1pPr marL="241300" indent="-241300"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522288" indent="-201613"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803275" indent="-160338"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125538" indent="-161925"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446213" indent="-160338"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ransition/>
  <p:txStyles>
    <p:titleStyle>
      <a:lvl1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625475" indent="-401638" algn="l" defTabSz="642938" rtl="0" eaLnBrk="0" fontAlgn="base" hangingPunct="0">
        <a:spcBef>
          <a:spcPts val="1688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938213" indent="-403225" algn="l" defTabSz="642938" rtl="0" eaLnBrk="0" fontAlgn="base" hangingPunct="0">
        <a:spcBef>
          <a:spcPts val="1688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249363" indent="-401638" algn="l" defTabSz="642938" rtl="0" eaLnBrk="0" fontAlgn="base" hangingPunct="0">
        <a:spcBef>
          <a:spcPts val="1688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562100" indent="-401638" algn="l" defTabSz="642938" rtl="0" eaLnBrk="0" fontAlgn="base" hangingPunct="0">
        <a:spcBef>
          <a:spcPts val="1688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874838" indent="-401638" algn="l" defTabSz="642938" rtl="0" eaLnBrk="0" fontAlgn="base" hangingPunct="0">
        <a:spcBef>
          <a:spcPts val="1688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93763" y="179388"/>
            <a:ext cx="7358062" cy="1714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title style</a:t>
            </a:r>
          </a:p>
        </p:txBody>
      </p:sp>
      <p:sp>
        <p:nvSpPr>
          <p:cNvPr id="12390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1946275"/>
            <a:ext cx="3544887" cy="401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charset="0"/>
              </a:rPr>
              <a:t>Second level</a:t>
            </a:r>
          </a:p>
          <a:p>
            <a:pPr lvl="2"/>
            <a:r>
              <a:rPr lang="en-US" smtClean="0">
                <a:sym typeface="Gill Sans" charset="0"/>
              </a:rPr>
              <a:t>Third level</a:t>
            </a:r>
          </a:p>
          <a:p>
            <a:pPr lvl="3"/>
            <a:r>
              <a:rPr lang="en-US" smtClean="0">
                <a:sym typeface="Gill Sans" charset="0"/>
              </a:rPr>
              <a:t>Fourth level</a:t>
            </a:r>
          </a:p>
          <a:p>
            <a:pPr lvl="4"/>
            <a:r>
              <a:rPr lang="en-US" smtClean="0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transition/>
  <p:txStyles>
    <p:titleStyle>
      <a:lvl1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534988" indent="-347663" algn="l" defTabSz="642938" rtl="0" eaLnBrk="0" fontAlgn="base" hangingPunct="0">
        <a:spcBef>
          <a:spcPts val="2675"/>
        </a:spcBef>
        <a:spcAft>
          <a:spcPct val="0"/>
        </a:spcAft>
        <a:buSzPct val="171000"/>
        <a:buFont typeface="Gill Sans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847725" indent="-347663" algn="l" defTabSz="642938" rtl="0" eaLnBrk="0" fontAlgn="base" hangingPunct="0">
        <a:spcBef>
          <a:spcPts val="2675"/>
        </a:spcBef>
        <a:spcAft>
          <a:spcPct val="0"/>
        </a:spcAft>
        <a:buSzPct val="171000"/>
        <a:buFont typeface="Gill Sans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60463" indent="-347663" algn="l" defTabSz="642938" rtl="0" eaLnBrk="0" fontAlgn="base" hangingPunct="0">
        <a:spcBef>
          <a:spcPts val="2675"/>
        </a:spcBef>
        <a:spcAft>
          <a:spcPct val="0"/>
        </a:spcAft>
        <a:buSzPct val="171000"/>
        <a:buFont typeface="Gill Sans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471613" indent="-346075" algn="l" defTabSz="642938" rtl="0" eaLnBrk="0" fontAlgn="base" hangingPunct="0">
        <a:spcBef>
          <a:spcPts val="2675"/>
        </a:spcBef>
        <a:spcAft>
          <a:spcPct val="0"/>
        </a:spcAft>
        <a:buSzPct val="171000"/>
        <a:buFont typeface="Gill Sans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784350" indent="-346075" algn="l" defTabSz="642938" rtl="0" eaLnBrk="0" fontAlgn="base" hangingPunct="0">
        <a:spcBef>
          <a:spcPts val="2675"/>
        </a:spcBef>
        <a:spcAft>
          <a:spcPct val="0"/>
        </a:spcAft>
        <a:buSzPct val="171000"/>
        <a:buFont typeface="Gill Sans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93763" y="179388"/>
            <a:ext cx="7358062" cy="1714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title style</a:t>
            </a:r>
          </a:p>
        </p:txBody>
      </p:sp>
      <p:sp>
        <p:nvSpPr>
          <p:cNvPr id="13619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1946275"/>
            <a:ext cx="7358062" cy="401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charset="0"/>
              </a:rPr>
              <a:t>Second level</a:t>
            </a:r>
          </a:p>
          <a:p>
            <a:pPr lvl="2"/>
            <a:r>
              <a:rPr lang="en-US" smtClean="0">
                <a:sym typeface="Gill Sans" charset="0"/>
              </a:rPr>
              <a:t>Third level</a:t>
            </a:r>
          </a:p>
          <a:p>
            <a:pPr lvl="3"/>
            <a:r>
              <a:rPr lang="en-US" smtClean="0">
                <a:sym typeface="Gill Sans" charset="0"/>
              </a:rPr>
              <a:t>Fourth level</a:t>
            </a:r>
          </a:p>
          <a:p>
            <a:pPr lvl="4"/>
            <a:r>
              <a:rPr lang="en-US" smtClean="0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ransition/>
  <p:txStyles>
    <p:titleStyle>
      <a:lvl1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534988" indent="-347663" algn="l" defTabSz="642938" rtl="0" eaLnBrk="0" fontAlgn="base" hangingPunct="0">
        <a:spcBef>
          <a:spcPts val="2675"/>
        </a:spcBef>
        <a:spcAft>
          <a:spcPct val="0"/>
        </a:spcAft>
        <a:buSzPct val="171000"/>
        <a:buFont typeface="Gill Sans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847725" indent="-347663" algn="l" defTabSz="642938" rtl="0" eaLnBrk="0" fontAlgn="base" hangingPunct="0">
        <a:spcBef>
          <a:spcPts val="2675"/>
        </a:spcBef>
        <a:spcAft>
          <a:spcPct val="0"/>
        </a:spcAft>
        <a:buSzPct val="171000"/>
        <a:buFont typeface="Gill Sans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60463" indent="-347663" algn="l" defTabSz="642938" rtl="0" eaLnBrk="0" fontAlgn="base" hangingPunct="0">
        <a:spcBef>
          <a:spcPts val="2675"/>
        </a:spcBef>
        <a:spcAft>
          <a:spcPct val="0"/>
        </a:spcAft>
        <a:buSzPct val="171000"/>
        <a:buFont typeface="Gill Sans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471613" indent="-346075" algn="l" defTabSz="642938" rtl="0" eaLnBrk="0" fontAlgn="base" hangingPunct="0">
        <a:spcBef>
          <a:spcPts val="2675"/>
        </a:spcBef>
        <a:spcAft>
          <a:spcPct val="0"/>
        </a:spcAft>
        <a:buSzPct val="171000"/>
        <a:buFont typeface="Gill Sans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784350" indent="-346075" algn="l" defTabSz="642938" rtl="0" eaLnBrk="0" fontAlgn="base" hangingPunct="0">
        <a:spcBef>
          <a:spcPts val="2675"/>
        </a:spcBef>
        <a:spcAft>
          <a:spcPct val="0"/>
        </a:spcAft>
        <a:buSzPct val="171000"/>
        <a:buFont typeface="Gill Sans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93763" y="179388"/>
            <a:ext cx="7358062" cy="1714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title style</a:t>
            </a:r>
          </a:p>
        </p:txBody>
      </p:sp>
      <p:sp>
        <p:nvSpPr>
          <p:cNvPr id="14848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465763" y="1946275"/>
            <a:ext cx="2786062" cy="401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charset="0"/>
              </a:rPr>
              <a:t>Second level</a:t>
            </a:r>
          </a:p>
          <a:p>
            <a:pPr lvl="2"/>
            <a:r>
              <a:rPr lang="en-US" smtClean="0">
                <a:sym typeface="Gill Sans" charset="0"/>
              </a:rPr>
              <a:t>Third level</a:t>
            </a:r>
          </a:p>
          <a:p>
            <a:pPr lvl="3"/>
            <a:r>
              <a:rPr lang="en-US" smtClean="0">
                <a:sym typeface="Gill Sans" charset="0"/>
              </a:rPr>
              <a:t>Fourth level</a:t>
            </a:r>
          </a:p>
          <a:p>
            <a:pPr lvl="4"/>
            <a:r>
              <a:rPr lang="en-US" smtClean="0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</p:sldLayoutIdLst>
  <p:transition/>
  <p:txStyles>
    <p:titleStyle>
      <a:lvl1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534988" indent="-347663" algn="l" defTabSz="642938" rtl="0" eaLnBrk="0" fontAlgn="base" hangingPunct="0">
        <a:spcBef>
          <a:spcPts val="2675"/>
        </a:spcBef>
        <a:spcAft>
          <a:spcPct val="0"/>
        </a:spcAft>
        <a:buSzPct val="171000"/>
        <a:buFont typeface="Gill Sans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847725" indent="-347663" algn="l" defTabSz="642938" rtl="0" eaLnBrk="0" fontAlgn="base" hangingPunct="0">
        <a:spcBef>
          <a:spcPts val="2675"/>
        </a:spcBef>
        <a:spcAft>
          <a:spcPct val="0"/>
        </a:spcAft>
        <a:buSzPct val="171000"/>
        <a:buFont typeface="Gill Sans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60463" indent="-347663" algn="l" defTabSz="642938" rtl="0" eaLnBrk="0" fontAlgn="base" hangingPunct="0">
        <a:spcBef>
          <a:spcPts val="2675"/>
        </a:spcBef>
        <a:spcAft>
          <a:spcPct val="0"/>
        </a:spcAft>
        <a:buSzPct val="171000"/>
        <a:buFont typeface="Gill Sans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471613" indent="-346075" algn="l" defTabSz="642938" rtl="0" eaLnBrk="0" fontAlgn="base" hangingPunct="0">
        <a:spcBef>
          <a:spcPts val="2675"/>
        </a:spcBef>
        <a:spcAft>
          <a:spcPct val="0"/>
        </a:spcAft>
        <a:buSzPct val="171000"/>
        <a:buFont typeface="Gill Sans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784350" indent="-346075" algn="l" defTabSz="642938" rtl="0" eaLnBrk="0" fontAlgn="base" hangingPunct="0">
        <a:spcBef>
          <a:spcPts val="2675"/>
        </a:spcBef>
        <a:spcAft>
          <a:spcPct val="0"/>
        </a:spcAft>
        <a:buSzPct val="171000"/>
        <a:buFont typeface="Gill Sans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93763" y="179388"/>
            <a:ext cx="7358062" cy="1714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title style</a:t>
            </a:r>
          </a:p>
        </p:txBody>
      </p:sp>
      <p:sp>
        <p:nvSpPr>
          <p:cNvPr id="16077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1946275"/>
            <a:ext cx="3544887" cy="401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charset="0"/>
              </a:rPr>
              <a:t>Second level</a:t>
            </a:r>
          </a:p>
          <a:p>
            <a:pPr lvl="2"/>
            <a:r>
              <a:rPr lang="en-US" smtClean="0">
                <a:sym typeface="Gill Sans" charset="0"/>
              </a:rPr>
              <a:t>Third level</a:t>
            </a:r>
          </a:p>
          <a:p>
            <a:pPr lvl="3"/>
            <a:r>
              <a:rPr lang="en-US" smtClean="0">
                <a:sym typeface="Gill Sans" charset="0"/>
              </a:rPr>
              <a:t>Fourth level</a:t>
            </a:r>
          </a:p>
          <a:p>
            <a:pPr lvl="4"/>
            <a:r>
              <a:rPr lang="en-US" smtClean="0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/>
  <p:txStyles>
    <p:titleStyle>
      <a:lvl1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534988" indent="-347663" algn="l" defTabSz="642938" rtl="0" eaLnBrk="0" fontAlgn="base" hangingPunct="0">
        <a:spcBef>
          <a:spcPts val="2675"/>
        </a:spcBef>
        <a:spcAft>
          <a:spcPct val="0"/>
        </a:spcAft>
        <a:buSzPct val="171000"/>
        <a:buFont typeface="Gill Sans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847725" indent="-347663" algn="l" defTabSz="642938" rtl="0" eaLnBrk="0" fontAlgn="base" hangingPunct="0">
        <a:spcBef>
          <a:spcPts val="2675"/>
        </a:spcBef>
        <a:spcAft>
          <a:spcPct val="0"/>
        </a:spcAft>
        <a:buSzPct val="171000"/>
        <a:buFont typeface="Gill Sans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60463" indent="-347663" algn="l" defTabSz="642938" rtl="0" eaLnBrk="0" fontAlgn="base" hangingPunct="0">
        <a:spcBef>
          <a:spcPts val="2675"/>
        </a:spcBef>
        <a:spcAft>
          <a:spcPct val="0"/>
        </a:spcAft>
        <a:buSzPct val="171000"/>
        <a:buFont typeface="Gill Sans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471613" indent="-346075" algn="l" defTabSz="642938" rtl="0" eaLnBrk="0" fontAlgn="base" hangingPunct="0">
        <a:spcBef>
          <a:spcPts val="2675"/>
        </a:spcBef>
        <a:spcAft>
          <a:spcPct val="0"/>
        </a:spcAft>
        <a:buSzPct val="171000"/>
        <a:buFont typeface="Gill Sans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784350" indent="-346075" algn="l" defTabSz="642938" rtl="0" eaLnBrk="0" fontAlgn="base" hangingPunct="0">
        <a:spcBef>
          <a:spcPts val="2675"/>
        </a:spcBef>
        <a:spcAft>
          <a:spcPct val="0"/>
        </a:spcAft>
        <a:buSzPct val="171000"/>
        <a:buFont typeface="Gill Sans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75834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447800"/>
            <a:ext cx="7583488" cy="486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251450" y="6588125"/>
            <a:ext cx="3352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  <a:ea typeface="ＭＳ Ｐゴシック" pitchFamily="96" charset="-128"/>
              </a:defRPr>
            </a:lvl1pPr>
          </a:lstStyle>
          <a:p>
            <a:pPr eaLnBrk="0" hangingPunct="0">
              <a:defRPr/>
            </a:pPr>
            <a:r>
              <a:rPr lang="en-US" dirty="0" smtClean="0"/>
              <a:t>E-Business</a:t>
            </a:r>
            <a:endParaRPr lang="en-US" dirty="0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67775" y="6584950"/>
            <a:ext cx="457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  <a:ea typeface="ＭＳ Ｐゴシック" pitchFamily="96" charset="-128"/>
              </a:defRPr>
            </a:lvl1pPr>
          </a:lstStyle>
          <a:p>
            <a:pPr algn="l" eaLnBrk="0" hangingPunct="0">
              <a:defRPr/>
            </a:pPr>
            <a:fld id="{8826919C-781F-445A-AE71-0570A68FB9B3}" type="slidenum">
              <a:rPr lang="en-US"/>
              <a:pPr algn="l" eaLnBrk="0" hangingPunct="0"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96" charset="0"/>
          <a:ea typeface="ＭＳ Ｐゴシック" pitchFamily="9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96" charset="0"/>
          <a:ea typeface="ＭＳ Ｐゴシック" pitchFamily="9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96" charset="0"/>
          <a:ea typeface="ＭＳ Ｐゴシック" pitchFamily="9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96" charset="0"/>
          <a:ea typeface="ＭＳ Ｐゴシック" pitchFamily="9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96" charset="0"/>
          <a:ea typeface="ＭＳ Ｐゴシック" pitchFamily="96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96" charset="0"/>
          <a:ea typeface="ＭＳ Ｐゴシック" pitchFamily="96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96" charset="0"/>
          <a:ea typeface="ＭＳ Ｐゴシック" pitchFamily="96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96" charset="0"/>
          <a:ea typeface="ＭＳ Ｐゴシック" pitchFamily="96" charset="-128"/>
        </a:defRPr>
      </a:lvl9pPr>
    </p:titleStyle>
    <p:bodyStyle>
      <a:lvl1pPr marL="114300" indent="-1143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indent="-1143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2pPr>
      <a:lvl3pPr marL="800100" indent="-1143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3pPr>
      <a:lvl4pPr marL="1143000" indent="-1143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1485900" indent="-1143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1943100" indent="-114300" algn="l" rtl="0" fontAlgn="base">
        <a:spcBef>
          <a:spcPct val="20000"/>
        </a:spcBef>
        <a:spcAft>
          <a:spcPct val="0"/>
        </a:spcAft>
        <a:buFont typeface="Times" pitchFamily="96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400300" indent="-114300" algn="l" rtl="0" fontAlgn="base">
        <a:spcBef>
          <a:spcPct val="20000"/>
        </a:spcBef>
        <a:spcAft>
          <a:spcPct val="0"/>
        </a:spcAft>
        <a:buFont typeface="Times" pitchFamily="96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2857500" indent="-114300" algn="l" rtl="0" fontAlgn="base">
        <a:spcBef>
          <a:spcPct val="20000"/>
        </a:spcBef>
        <a:spcAft>
          <a:spcPct val="0"/>
        </a:spcAft>
        <a:buFont typeface="Times" pitchFamily="96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314700" indent="-114300" algn="l" rtl="0" fontAlgn="base">
        <a:spcBef>
          <a:spcPct val="20000"/>
        </a:spcBef>
        <a:spcAft>
          <a:spcPct val="0"/>
        </a:spcAft>
        <a:buFont typeface="Times" pitchFamily="96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93763" y="179388"/>
            <a:ext cx="7358062" cy="1714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title style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1946275"/>
            <a:ext cx="7358062" cy="401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charset="0"/>
              </a:rPr>
              <a:t>Second level</a:t>
            </a:r>
          </a:p>
          <a:p>
            <a:pPr lvl="2"/>
            <a:r>
              <a:rPr lang="en-US" smtClean="0">
                <a:sym typeface="Gill Sans" charset="0"/>
              </a:rPr>
              <a:t>Third level</a:t>
            </a:r>
          </a:p>
          <a:p>
            <a:pPr lvl="3"/>
            <a:r>
              <a:rPr lang="en-US" smtClean="0">
                <a:sym typeface="Gill Sans" charset="0"/>
              </a:rPr>
              <a:t>Fourth level</a:t>
            </a:r>
          </a:p>
          <a:p>
            <a:pPr lvl="4"/>
            <a:r>
              <a:rPr lang="en-US" smtClean="0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588963" indent="-401638" algn="l" defTabSz="642938" rtl="0" eaLnBrk="0" fontAlgn="base" hangingPunct="0">
        <a:spcBef>
          <a:spcPts val="1688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901700" indent="-401638" algn="l" defTabSz="642938" rtl="0" eaLnBrk="0" fontAlgn="base" hangingPunct="0">
        <a:spcBef>
          <a:spcPts val="1688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214438" indent="-401638" algn="l" defTabSz="642938" rtl="0" eaLnBrk="0" fontAlgn="base" hangingPunct="0">
        <a:spcBef>
          <a:spcPts val="1688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527175" indent="-401638" algn="l" defTabSz="642938" rtl="0" eaLnBrk="0" fontAlgn="base" hangingPunct="0">
        <a:spcBef>
          <a:spcPts val="1688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839913" indent="-401638" algn="l" defTabSz="642938" rtl="0" eaLnBrk="0" fontAlgn="base" hangingPunct="0">
        <a:spcBef>
          <a:spcPts val="1688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073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30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87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45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93763" y="2089150"/>
            <a:ext cx="7358062" cy="2679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/>
  <p:txStyles>
    <p:titleStyle>
      <a:lvl1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241300" indent="-241300"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522288" indent="-201613"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803275" indent="-160338"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125538" indent="-161925"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446213" indent="-160338"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893763"/>
            <a:ext cx="7358062" cy="5072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charset="0"/>
              </a:rPr>
              <a:t>Second level</a:t>
            </a:r>
          </a:p>
          <a:p>
            <a:pPr lvl="2"/>
            <a:r>
              <a:rPr lang="en-US" smtClean="0">
                <a:sym typeface="Gill Sans" charset="0"/>
              </a:rPr>
              <a:t>Third level</a:t>
            </a:r>
          </a:p>
          <a:p>
            <a:pPr lvl="3"/>
            <a:r>
              <a:rPr lang="en-US" smtClean="0">
                <a:sym typeface="Gill Sans" charset="0"/>
              </a:rPr>
              <a:t>Fourth level</a:t>
            </a:r>
          </a:p>
          <a:p>
            <a:pPr lvl="4"/>
            <a:r>
              <a:rPr lang="en-US" smtClean="0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ransition/>
  <p:txStyles>
    <p:titleStyle>
      <a:lvl1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588963" indent="-401638" algn="l" defTabSz="642938" rtl="0" eaLnBrk="0" fontAlgn="base" hangingPunct="0">
        <a:spcBef>
          <a:spcPts val="3375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901700" indent="-401638" algn="l" defTabSz="642938" rtl="0" eaLnBrk="0" fontAlgn="base" hangingPunct="0">
        <a:spcBef>
          <a:spcPts val="3375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214438" indent="-401638" algn="l" defTabSz="642938" rtl="0" eaLnBrk="0" fontAlgn="base" hangingPunct="0">
        <a:spcBef>
          <a:spcPts val="3375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527175" indent="-401638" algn="l" defTabSz="642938" rtl="0" eaLnBrk="0" fontAlgn="base" hangingPunct="0">
        <a:spcBef>
          <a:spcPts val="3375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839913" indent="-401638" algn="l" defTabSz="642938" rtl="0" eaLnBrk="0" fontAlgn="base" hangingPunct="0">
        <a:spcBef>
          <a:spcPts val="3375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073400" indent="-571500" algn="l" rtl="0" fontAlgn="base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30600" indent="-571500" algn="l" rtl="0" fontAlgn="base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87800" indent="-571500" algn="l" rtl="0" fontAlgn="base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45000" indent="-571500" algn="l" rtl="0" fontAlgn="base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93763" y="5180013"/>
            <a:ext cx="7358062" cy="11953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ransition/>
  <p:txStyles>
    <p:titleStyle>
      <a:lvl1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241300" indent="-241300"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522288" indent="-201613"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803275" indent="-160338"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125538" indent="-161925"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446213" indent="-160338"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93763" y="5180013"/>
            <a:ext cx="7358062" cy="11953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ransition/>
  <p:txStyles>
    <p:titleStyle>
      <a:lvl1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241300" indent="-241300"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522288" indent="-201613"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803275" indent="-160338"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125538" indent="-161925"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446213" indent="-160338" algn="ctr" defTabSz="642938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6088" y="3367088"/>
            <a:ext cx="4125912" cy="23209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charset="0"/>
              </a:rPr>
              <a:t>Second level</a:t>
            </a:r>
          </a:p>
          <a:p>
            <a:pPr lvl="2"/>
            <a:r>
              <a:rPr lang="en-US" smtClean="0">
                <a:sym typeface="Gill Sans" charset="0"/>
              </a:rPr>
              <a:t>Third level</a:t>
            </a:r>
          </a:p>
          <a:p>
            <a:pPr lvl="3"/>
            <a:r>
              <a:rPr lang="en-US" smtClean="0">
                <a:sym typeface="Gill Sans" charset="0"/>
              </a:rPr>
              <a:t>Fourth level</a:t>
            </a:r>
          </a:p>
          <a:p>
            <a:pPr lvl="4"/>
            <a:r>
              <a:rPr lang="en-US" smtClean="0">
                <a:sym typeface="Gill Sans" charset="0"/>
              </a:rPr>
              <a:t>Fifth level</a:t>
            </a:r>
          </a:p>
        </p:txBody>
      </p:sp>
      <p:sp>
        <p:nvSpPr>
          <p:cNvPr id="7475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46088" y="990600"/>
            <a:ext cx="4125912" cy="23225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ransition/>
  <p:txStyles>
    <p:titleStyle>
      <a:lvl1pPr algn="ctr" defTabSz="642938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defTabSz="642938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defTabSz="642938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defTabSz="642938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defTabSz="642938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241300" indent="-241300" algn="ctr" defTabSz="642938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522288" indent="-201613" algn="ctr" defTabSz="642938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803275" indent="-160338" algn="ctr" defTabSz="642938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125538" indent="-161925" algn="ctr" defTabSz="642938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446213" indent="-160338" algn="ctr" defTabSz="642938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6088" y="3367088"/>
            <a:ext cx="4125912" cy="23209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charset="0"/>
              </a:rPr>
              <a:t>Second level</a:t>
            </a:r>
          </a:p>
          <a:p>
            <a:pPr lvl="2"/>
            <a:r>
              <a:rPr lang="en-US" smtClean="0">
                <a:sym typeface="Gill Sans" charset="0"/>
              </a:rPr>
              <a:t>Third level</a:t>
            </a:r>
          </a:p>
          <a:p>
            <a:pPr lvl="3"/>
            <a:r>
              <a:rPr lang="en-US" smtClean="0">
                <a:sym typeface="Gill Sans" charset="0"/>
              </a:rPr>
              <a:t>Fourth level</a:t>
            </a:r>
          </a:p>
          <a:p>
            <a:pPr lvl="4"/>
            <a:r>
              <a:rPr lang="en-US" smtClean="0">
                <a:sym typeface="Gill Sans" charset="0"/>
              </a:rPr>
              <a:t>Fifth level</a:t>
            </a:r>
          </a:p>
        </p:txBody>
      </p:sp>
      <p:sp>
        <p:nvSpPr>
          <p:cNvPr id="8704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46088" y="990600"/>
            <a:ext cx="4125912" cy="23225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ransition/>
  <p:txStyles>
    <p:titleStyle>
      <a:lvl1pPr algn="ctr" defTabSz="642938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defTabSz="642938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defTabSz="642938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defTabSz="642938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defTabSz="642938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241300" indent="-241300" algn="ctr" defTabSz="642938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522288" indent="-201613" algn="ctr" defTabSz="642938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803275" indent="-160338" algn="ctr" defTabSz="642938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125538" indent="-161925" algn="ctr" defTabSz="642938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446213" indent="-160338" algn="ctr" defTabSz="642938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93763" y="179388"/>
            <a:ext cx="7358062" cy="1714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5717" tIns="35717" rIns="35717" bIns="3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ransition/>
  <p:txStyles>
    <p:titleStyle>
      <a:lvl1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defTabSz="642938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625475" indent="-401638" algn="l" defTabSz="642938" rtl="0" eaLnBrk="0" fontAlgn="base" hangingPunct="0">
        <a:spcBef>
          <a:spcPts val="1688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938213" indent="-403225" algn="l" defTabSz="642938" rtl="0" eaLnBrk="0" fontAlgn="base" hangingPunct="0">
        <a:spcBef>
          <a:spcPts val="1688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249363" indent="-401638" algn="l" defTabSz="642938" rtl="0" eaLnBrk="0" fontAlgn="base" hangingPunct="0">
        <a:spcBef>
          <a:spcPts val="1688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562100" indent="-401638" algn="l" defTabSz="642938" rtl="0" eaLnBrk="0" fontAlgn="base" hangingPunct="0">
        <a:spcBef>
          <a:spcPts val="1688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874838" indent="-401638" algn="l" defTabSz="642938" rtl="0" eaLnBrk="0" fontAlgn="base" hangingPunct="0">
        <a:spcBef>
          <a:spcPts val="1688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oardofinnovation.com/business-model-templates-tools/" TargetMode="External"/><Relationship Id="rId1" Type="http://schemas.openxmlformats.org/officeDocument/2006/relationships/slideLayout" Target="../slideLayouts/slideLayout15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26.png"/><Relationship Id="rId2" Type="http://schemas.openxmlformats.org/officeDocument/2006/relationships/image" Target="../media/image11.png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ardofinnovation.com/business-model-templates-tools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cs.google.com/embeddedtemplate?id=1U98Rco7ClaUvDcbVVG2Cg_6H-57627i2YtkWs7bRGaw" TargetMode="External"/><Relationship Id="rId5" Type="http://schemas.openxmlformats.org/officeDocument/2006/relationships/hyperlink" Target="http://www.slideshare.net/boardofinnovation/business-model-template-design-with-blocks" TargetMode="External"/><Relationship Id="rId4" Type="http://schemas.openxmlformats.org/officeDocument/2006/relationships/hyperlink" Target="http://www.boardofinnovation.com/templates/business_model_template.ppt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5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1628775"/>
            <a:ext cx="8382000" cy="504825"/>
          </a:xfrm>
        </p:spPr>
        <p:txBody>
          <a:bodyPr/>
          <a:lstStyle/>
          <a:p>
            <a:pPr eaLnBrk="1" hangingPunct="1"/>
            <a:r>
              <a:rPr lang="en-US" dirty="0" smtClean="0"/>
              <a:t>E-Business</a:t>
            </a:r>
            <a:br>
              <a:rPr lang="en-US" dirty="0" smtClean="0"/>
            </a:br>
            <a:r>
              <a:rPr lang="en-US" sz="2400" i="1" dirty="0" err="1" smtClean="0"/>
              <a:t>Meu</a:t>
            </a:r>
            <a:r>
              <a:rPr lang="en-US" sz="2400" i="1" dirty="0" smtClean="0"/>
              <a:t> E-business</a:t>
            </a:r>
            <a:endParaRPr lang="en-US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43125" y="4929188"/>
            <a:ext cx="4786313" cy="785812"/>
          </a:xfrm>
        </p:spPr>
        <p:txBody>
          <a:bodyPr/>
          <a:lstStyle/>
          <a:p>
            <a:pPr eaLnBrk="1" hangingPunct="1">
              <a:buFont typeface="Times" pitchFamily="18" charset="0"/>
              <a:buNone/>
            </a:pPr>
            <a:r>
              <a:rPr lang="pt-BR" sz="2400" b="1" dirty="0" smtClean="0"/>
              <a:t>Prof. Marcílio Oliveira</a:t>
            </a:r>
          </a:p>
          <a:p>
            <a:pPr eaLnBrk="1" hangingPunct="1">
              <a:buFont typeface="Times" pitchFamily="18" charset="0"/>
              <a:buNone/>
            </a:pPr>
            <a:r>
              <a:rPr lang="pt-BR" sz="2400" dirty="0" smtClean="0"/>
              <a:t>marcilio.oliveira@gmail.com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b="1" dirty="0" smtClean="0"/>
              <a:t>Meu e-business</a:t>
            </a:r>
            <a:endParaRPr lang="en-US" b="1" dirty="0" smtClean="0"/>
          </a:p>
        </p:txBody>
      </p:sp>
      <p:sp>
        <p:nvSpPr>
          <p:cNvPr id="1536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pt-BR" sz="2800" b="1" dirty="0" smtClean="0"/>
              <a:t>Etapas</a:t>
            </a:r>
          </a:p>
          <a:p>
            <a:pPr eaLnBrk="1" hangingPunct="1"/>
            <a:endParaRPr lang="pt-BR" dirty="0" smtClean="0"/>
          </a:p>
          <a:p>
            <a:pPr lvl="1" eaLnBrk="1" hangingPunct="1"/>
            <a:r>
              <a:rPr lang="pt-BR" sz="2400" dirty="0" smtClean="0"/>
              <a:t>Pesquisa de casos de E-Business inovadores</a:t>
            </a:r>
          </a:p>
          <a:p>
            <a:pPr lvl="2" eaLnBrk="1" hangingPunct="1"/>
            <a:r>
              <a:rPr lang="pt-BR" dirty="0" smtClean="0"/>
              <a:t>Visão de cases de E-Business inovadores</a:t>
            </a:r>
            <a:endParaRPr lang="pt-BR" sz="1400" i="1" dirty="0" smtClean="0"/>
          </a:p>
          <a:p>
            <a:pPr lvl="2" eaLnBrk="1" hangingPunct="1"/>
            <a:endParaRPr lang="pt-BR" dirty="0" smtClean="0"/>
          </a:p>
          <a:p>
            <a:pPr lvl="1" eaLnBrk="1" hangingPunct="1"/>
            <a:r>
              <a:rPr lang="pt-BR" sz="2400" dirty="0" smtClean="0"/>
              <a:t> Desenvolvendo um E-Business</a:t>
            </a:r>
          </a:p>
          <a:p>
            <a:pPr lvl="2" eaLnBrk="1" hangingPunct="1"/>
            <a:r>
              <a:rPr lang="pt-BR" dirty="0" smtClean="0"/>
              <a:t>Desenho de um novo modelo de E-Business</a:t>
            </a:r>
            <a:endParaRPr lang="pt-BR" sz="1600" b="1" dirty="0" smtClean="0"/>
          </a:p>
          <a:p>
            <a:pPr lvl="2" eaLnBrk="1" hangingPunct="1"/>
            <a:endParaRPr lang="pt-BR" dirty="0" smtClean="0"/>
          </a:p>
          <a:p>
            <a:pPr lvl="1" eaLnBrk="1" hangingPunct="1"/>
            <a:r>
              <a:rPr lang="pt-BR" sz="2400" dirty="0" smtClean="0"/>
              <a:t>Apresentação de um caso de </a:t>
            </a:r>
            <a:r>
              <a:rPr lang="pt-BR" sz="2400" dirty="0" err="1" smtClean="0"/>
              <a:t>E-Business</a:t>
            </a:r>
            <a:endParaRPr lang="pt-BR" sz="2400" dirty="0" smtClean="0"/>
          </a:p>
          <a:p>
            <a:pPr lvl="2" eaLnBrk="1" hangingPunct="1"/>
            <a:r>
              <a:rPr lang="pt-BR" dirty="0" smtClean="0"/>
              <a:t>Novo modelo ou modelo inovador existente – </a:t>
            </a:r>
            <a:r>
              <a:rPr lang="pt-BR" sz="1400" i="1" dirty="0" smtClean="0"/>
              <a:t>apresentação</a:t>
            </a:r>
            <a:endParaRPr lang="pt-BR" sz="1600" b="1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EED1599-E2FB-47F9-B62E-3EF6A84E93BB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Qual a </a:t>
            </a:r>
            <a:r>
              <a:rPr lang="pt-BR" dirty="0" err="1" smtClean="0"/>
              <a:t>idéia</a:t>
            </a:r>
            <a:r>
              <a:rPr lang="pt-BR" dirty="0" smtClean="0"/>
              <a:t>???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67C791-A924-4239-8A2F-D708E244F8D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3333750" cy="294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573016"/>
            <a:ext cx="2466975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16662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Estrutura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pt-BR" sz="2400" dirty="0" smtClean="0"/>
              <a:t>Classificação do e-business</a:t>
            </a:r>
          </a:p>
          <a:p>
            <a:pPr lvl="1"/>
            <a:r>
              <a:rPr lang="pt-BR" sz="2400" dirty="0" smtClean="0"/>
              <a:t>Motivação e cenário</a:t>
            </a:r>
          </a:p>
          <a:p>
            <a:pPr lvl="1"/>
            <a:r>
              <a:rPr lang="pt-BR" sz="2400" dirty="0" smtClean="0"/>
              <a:t>Descrição do negócio (usar </a:t>
            </a:r>
            <a:r>
              <a:rPr lang="pt-BR" sz="2400" u="sng" dirty="0" err="1" smtClean="0"/>
              <a:t>template</a:t>
            </a:r>
            <a:r>
              <a:rPr lang="pt-BR" sz="1100" dirty="0" smtClean="0"/>
              <a:t> *</a:t>
            </a:r>
            <a:r>
              <a:rPr lang="pt-BR" sz="2400" dirty="0" smtClean="0"/>
              <a:t>)</a:t>
            </a:r>
          </a:p>
          <a:p>
            <a:pPr lvl="1"/>
            <a:r>
              <a:rPr lang="pt-BR" sz="2400" dirty="0" smtClean="0"/>
              <a:t>Facilitadores de TI</a:t>
            </a:r>
          </a:p>
          <a:p>
            <a:pPr lvl="1"/>
            <a:r>
              <a:rPr lang="pt-BR" sz="2400" dirty="0" err="1" smtClean="0"/>
              <a:t>Dificultadores</a:t>
            </a:r>
            <a:r>
              <a:rPr lang="pt-BR" sz="2400" dirty="0" smtClean="0"/>
              <a:t> de TI</a:t>
            </a:r>
          </a:p>
          <a:p>
            <a:pPr lvl="1"/>
            <a:r>
              <a:rPr lang="pt-BR" sz="2400" dirty="0" smtClean="0"/>
              <a:t>Investimentos</a:t>
            </a:r>
          </a:p>
          <a:p>
            <a:pPr lvl="1"/>
            <a:r>
              <a:rPr lang="pt-BR" sz="2400" dirty="0" smtClean="0"/>
              <a:t>Riscos</a:t>
            </a:r>
          </a:p>
          <a:p>
            <a:pPr lvl="1"/>
            <a:r>
              <a:rPr lang="pt-BR" sz="2400" dirty="0" smtClean="0"/>
              <a:t>Fatores de sucesso</a:t>
            </a:r>
          </a:p>
          <a:p>
            <a:pPr lvl="1"/>
            <a:r>
              <a:rPr lang="pt-BR" sz="2400" dirty="0" smtClean="0"/>
              <a:t>Similares e diferenciais...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67C791-A924-4239-8A2F-D708E244F8D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395536" y="6237312"/>
            <a:ext cx="63972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pt-BR" sz="1400" dirty="0" smtClean="0">
                <a:hlinkClick r:id="rId2"/>
              </a:rPr>
              <a:t>http</a:t>
            </a:r>
            <a:r>
              <a:rPr lang="pt-BR" sz="1400" dirty="0">
                <a:hlinkClick r:id="rId2"/>
              </a:rPr>
              <a:t>://www.boardofinnovation.com/business-model-templates-tools/</a:t>
            </a:r>
            <a:endParaRPr lang="pt-BR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84" name="Picture 3" descr="headliner.fm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43325" y="3054350"/>
            <a:ext cx="5094288" cy="340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082" name="Rectangle 35"/>
          <p:cNvSpPr>
            <a:spLocks/>
          </p:cNvSpPr>
          <p:nvPr/>
        </p:nvSpPr>
        <p:spPr bwMode="auto">
          <a:xfrm>
            <a:off x="1679575" y="1393825"/>
            <a:ext cx="3919538" cy="2232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l" defTabSz="642938"/>
            <a:r>
              <a:rPr lang="en-US" sz="1300">
                <a:solidFill>
                  <a:schemeClr val="tx1"/>
                </a:solidFill>
                <a:latin typeface="Verdana Bold" charset="0"/>
                <a:sym typeface="Verdana Bold" charset="0"/>
              </a:rPr>
              <a:t>eBay, Zopa, Skype, free newspapers, RyanAir, RadioHead… A lot of success stories are based on new business models.</a:t>
            </a:r>
          </a:p>
          <a:p>
            <a:pPr algn="l" defTabSz="642938"/>
            <a:endParaRPr lang="en-US" sz="1300">
              <a:solidFill>
                <a:schemeClr val="tx1"/>
              </a:solidFill>
              <a:latin typeface="Verdana Bold" charset="0"/>
              <a:sym typeface="Verdana Bold" charset="0"/>
            </a:endParaRPr>
          </a:p>
          <a:p>
            <a:pPr algn="l" defTabSz="642938"/>
            <a:r>
              <a:rPr lang="en-US" sz="1300">
                <a:solidFill>
                  <a:schemeClr val="tx1"/>
                </a:solidFill>
                <a:latin typeface="Verdana Bold" charset="0"/>
                <a:sym typeface="Verdana Bold" charset="0"/>
              </a:rPr>
              <a:t>Design your own business ideas with these building blocks, and find inspiration in other innovative business concepts. Example below: headliner.fm</a:t>
            </a:r>
          </a:p>
          <a:p>
            <a:pPr algn="l" defTabSz="642938"/>
            <a:endParaRPr lang="en-US" sz="1300">
              <a:solidFill>
                <a:schemeClr val="tx1"/>
              </a:solidFill>
              <a:latin typeface="Verdana Bold" charset="0"/>
              <a:sym typeface="Verdana Bold" charset="0"/>
            </a:endParaRPr>
          </a:p>
          <a:p>
            <a:pPr defTabSz="642938"/>
            <a:endParaRPr lang="en-US" sz="1300">
              <a:solidFill>
                <a:schemeClr val="tx1"/>
              </a:solidFill>
              <a:latin typeface="Verdana Bold" charset="0"/>
              <a:sym typeface="Verdana Bold" charset="0"/>
            </a:endParaRPr>
          </a:p>
        </p:txBody>
      </p:sp>
      <p:sp>
        <p:nvSpPr>
          <p:cNvPr id="1740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Business Model Design made easy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Curved Connector 16"/>
          <p:cNvCxnSpPr/>
          <p:nvPr/>
        </p:nvCxnSpPr>
        <p:spPr>
          <a:xfrm flipV="1">
            <a:off x="2771775" y="5635625"/>
            <a:ext cx="1752600" cy="457200"/>
          </a:xfrm>
          <a:prstGeom prst="straightConnector1">
            <a:avLst/>
          </a:prstGeom>
          <a:ln w="38100" cap="rnd">
            <a:solidFill>
              <a:schemeClr val="accent4">
                <a:lumMod val="95000"/>
                <a:lumOff val="5000"/>
              </a:schemeClr>
            </a:solidFill>
            <a:round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76172" name="Group 44"/>
          <p:cNvGrpSpPr>
            <a:grpSpLocks/>
          </p:cNvGrpSpPr>
          <p:nvPr/>
        </p:nvGrpSpPr>
        <p:grpSpPr bwMode="auto">
          <a:xfrm>
            <a:off x="3340100" y="2286000"/>
            <a:ext cx="857250" cy="768350"/>
            <a:chOff x="2992" y="2200"/>
            <a:chExt cx="768" cy="688"/>
          </a:xfrm>
        </p:grpSpPr>
        <p:pic>
          <p:nvPicPr>
            <p:cNvPr id="176131" name="Picture 10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032" y="2200"/>
              <a:ext cx="688" cy="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TextBox 21"/>
            <p:cNvSpPr txBox="1">
              <a:spLocks noChangeArrowheads="1"/>
            </p:cNvSpPr>
            <p:nvPr/>
          </p:nvSpPr>
          <p:spPr bwMode="auto">
            <a:xfrm>
              <a:off x="2992" y="2658"/>
              <a:ext cx="768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4291" tIns="32146" rIns="64291" bIns="32146">
              <a:spAutoFit/>
            </a:bodyPr>
            <a:lstStyle/>
            <a:p>
              <a:pPr defTabSz="642938"/>
              <a:r>
                <a:rPr lang="en-US" sz="800">
                  <a:solidFill>
                    <a:srgbClr val="0D0D0D"/>
                  </a:solidFill>
                </a:rPr>
                <a:t>Company</a:t>
              </a:r>
            </a:p>
          </p:txBody>
        </p:sp>
      </p:grpSp>
      <p:grpSp>
        <p:nvGrpSpPr>
          <p:cNvPr id="176173" name="Group 45"/>
          <p:cNvGrpSpPr>
            <a:grpSpLocks/>
          </p:cNvGrpSpPr>
          <p:nvPr/>
        </p:nvGrpSpPr>
        <p:grpSpPr bwMode="auto">
          <a:xfrm>
            <a:off x="2428875" y="2295525"/>
            <a:ext cx="857250" cy="766763"/>
            <a:chOff x="2176" y="2208"/>
            <a:chExt cx="768" cy="688"/>
          </a:xfrm>
        </p:grpSpPr>
        <p:pic>
          <p:nvPicPr>
            <p:cNvPr id="176132" name="Picture 11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24" y="2208"/>
              <a:ext cx="688" cy="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TextBox 22"/>
            <p:cNvSpPr txBox="1">
              <a:spLocks noChangeArrowheads="1"/>
            </p:cNvSpPr>
            <p:nvPr/>
          </p:nvSpPr>
          <p:spPr bwMode="auto">
            <a:xfrm>
              <a:off x="2176" y="2658"/>
              <a:ext cx="768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4291" tIns="32146" rIns="64291" bIns="32146">
              <a:spAutoFit/>
            </a:bodyPr>
            <a:lstStyle/>
            <a:p>
              <a:pPr defTabSz="642938"/>
              <a:r>
                <a:rPr lang="en-US" sz="800">
                  <a:solidFill>
                    <a:srgbClr val="0D0D0D"/>
                  </a:solidFill>
                </a:rPr>
                <a:t>My company</a:t>
              </a:r>
            </a:p>
          </p:txBody>
        </p:sp>
      </p:grpSp>
      <p:grpSp>
        <p:nvGrpSpPr>
          <p:cNvPr id="176171" name="Group 43"/>
          <p:cNvGrpSpPr>
            <a:grpSpLocks/>
          </p:cNvGrpSpPr>
          <p:nvPr/>
        </p:nvGrpSpPr>
        <p:grpSpPr bwMode="auto">
          <a:xfrm>
            <a:off x="4251325" y="2295525"/>
            <a:ext cx="857250" cy="766763"/>
            <a:chOff x="3808" y="2208"/>
            <a:chExt cx="768" cy="688"/>
          </a:xfrm>
        </p:grpSpPr>
        <p:pic>
          <p:nvPicPr>
            <p:cNvPr id="176133" name="Picture 12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56" y="2208"/>
              <a:ext cx="688" cy="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extBox 23"/>
            <p:cNvSpPr txBox="1">
              <a:spLocks noChangeArrowheads="1"/>
            </p:cNvSpPr>
            <p:nvPr/>
          </p:nvSpPr>
          <p:spPr bwMode="auto">
            <a:xfrm>
              <a:off x="3808" y="2658"/>
              <a:ext cx="768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4291" tIns="32146" rIns="64291" bIns="32146">
              <a:spAutoFit/>
            </a:bodyPr>
            <a:lstStyle/>
            <a:p>
              <a:pPr defTabSz="642938"/>
              <a:r>
                <a:rPr lang="en-US" sz="800">
                  <a:solidFill>
                    <a:srgbClr val="0D0D0D"/>
                  </a:solidFill>
                </a:rPr>
                <a:t>Consumer</a:t>
              </a:r>
            </a:p>
          </p:txBody>
        </p:sp>
      </p:grpSp>
      <p:grpSp>
        <p:nvGrpSpPr>
          <p:cNvPr id="176170" name="Group 42"/>
          <p:cNvGrpSpPr>
            <a:grpSpLocks/>
          </p:cNvGrpSpPr>
          <p:nvPr/>
        </p:nvGrpSpPr>
        <p:grpSpPr bwMode="auto">
          <a:xfrm>
            <a:off x="5160963" y="2295525"/>
            <a:ext cx="857250" cy="766763"/>
            <a:chOff x="4624" y="2208"/>
            <a:chExt cx="768" cy="688"/>
          </a:xfrm>
        </p:grpSpPr>
        <p:pic>
          <p:nvPicPr>
            <p:cNvPr id="176134" name="Picture 13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672" y="2208"/>
              <a:ext cx="688" cy="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" name="TextBox 24"/>
            <p:cNvSpPr txBox="1">
              <a:spLocks noChangeArrowheads="1"/>
            </p:cNvSpPr>
            <p:nvPr/>
          </p:nvSpPr>
          <p:spPr bwMode="auto">
            <a:xfrm>
              <a:off x="4624" y="2658"/>
              <a:ext cx="768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4291" tIns="32146" rIns="64291" bIns="32146">
              <a:spAutoFit/>
            </a:bodyPr>
            <a:lstStyle/>
            <a:p>
              <a:pPr defTabSz="642938"/>
              <a:r>
                <a:rPr lang="en-US" sz="800">
                  <a:solidFill>
                    <a:srgbClr val="0D0D0D"/>
                  </a:solidFill>
                </a:rPr>
                <a:t>Supplier</a:t>
              </a:r>
            </a:p>
          </p:txBody>
        </p:sp>
      </p:grpSp>
      <p:grpSp>
        <p:nvGrpSpPr>
          <p:cNvPr id="176169" name="Group 41"/>
          <p:cNvGrpSpPr>
            <a:grpSpLocks/>
          </p:cNvGrpSpPr>
          <p:nvPr/>
        </p:nvGrpSpPr>
        <p:grpSpPr bwMode="auto">
          <a:xfrm>
            <a:off x="6126163" y="2295525"/>
            <a:ext cx="857250" cy="766763"/>
            <a:chOff x="5488" y="2208"/>
            <a:chExt cx="768" cy="688"/>
          </a:xfrm>
        </p:grpSpPr>
        <p:pic>
          <p:nvPicPr>
            <p:cNvPr id="176135" name="Picture 14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520" y="2208"/>
              <a:ext cx="688" cy="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TextBox 25"/>
            <p:cNvSpPr txBox="1">
              <a:spLocks noChangeArrowheads="1"/>
            </p:cNvSpPr>
            <p:nvPr/>
          </p:nvSpPr>
          <p:spPr bwMode="auto">
            <a:xfrm>
              <a:off x="5488" y="2658"/>
              <a:ext cx="768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4291" tIns="32146" rIns="64291" bIns="32146">
              <a:spAutoFit/>
            </a:bodyPr>
            <a:lstStyle/>
            <a:p>
              <a:pPr defTabSz="642938"/>
              <a:r>
                <a:rPr lang="en-US" sz="800">
                  <a:solidFill>
                    <a:srgbClr val="0D0D0D"/>
                  </a:solidFill>
                </a:rPr>
                <a:t>Non-profit</a:t>
              </a:r>
            </a:p>
          </p:txBody>
        </p:sp>
      </p:grpSp>
      <p:grpSp>
        <p:nvGrpSpPr>
          <p:cNvPr id="176168" name="Group 40"/>
          <p:cNvGrpSpPr>
            <a:grpSpLocks/>
          </p:cNvGrpSpPr>
          <p:nvPr/>
        </p:nvGrpSpPr>
        <p:grpSpPr bwMode="auto">
          <a:xfrm>
            <a:off x="7037388" y="2295525"/>
            <a:ext cx="857250" cy="766763"/>
            <a:chOff x="6304" y="2208"/>
            <a:chExt cx="768" cy="688"/>
          </a:xfrm>
        </p:grpSpPr>
        <p:pic>
          <p:nvPicPr>
            <p:cNvPr id="176136" name="Picture 15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6352" y="2208"/>
              <a:ext cx="688" cy="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TextBox 26"/>
            <p:cNvSpPr txBox="1">
              <a:spLocks noChangeArrowheads="1"/>
            </p:cNvSpPr>
            <p:nvPr/>
          </p:nvSpPr>
          <p:spPr bwMode="auto">
            <a:xfrm>
              <a:off x="6304" y="2658"/>
              <a:ext cx="768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4291" tIns="32146" rIns="64291" bIns="32146">
              <a:spAutoFit/>
            </a:bodyPr>
            <a:lstStyle/>
            <a:p>
              <a:pPr defTabSz="642938"/>
              <a:r>
                <a:rPr lang="en-US" sz="800">
                  <a:solidFill>
                    <a:srgbClr val="0D0D0D"/>
                  </a:solidFill>
                </a:rPr>
                <a:t>Government</a:t>
              </a:r>
            </a:p>
          </p:txBody>
        </p:sp>
      </p:grp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1571625" y="2509838"/>
            <a:ext cx="85725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4291" tIns="32146" rIns="64291" bIns="32146">
            <a:spAutoFit/>
          </a:bodyPr>
          <a:lstStyle/>
          <a:p>
            <a:pPr defTabSz="642938"/>
            <a:r>
              <a:rPr lang="en-US" sz="1200">
                <a:solidFill>
                  <a:srgbClr val="0D0D0D"/>
                </a:solidFill>
                <a:latin typeface="Verdana" pitchFamily="34" charset="0"/>
              </a:rPr>
              <a:t>6 players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1303338" y="3649663"/>
            <a:ext cx="139382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4291" tIns="32146" rIns="64291" bIns="32146">
            <a:spAutoFit/>
          </a:bodyPr>
          <a:lstStyle/>
          <a:p>
            <a:pPr defTabSz="642938"/>
            <a:r>
              <a:rPr lang="en-US" sz="1200">
                <a:solidFill>
                  <a:srgbClr val="0D0D0D"/>
                </a:solidFill>
                <a:latin typeface="Verdana" pitchFamily="34" charset="0"/>
              </a:rPr>
              <a:t>10 objects</a:t>
            </a:r>
          </a:p>
          <a:p>
            <a:pPr defTabSz="642938"/>
            <a:r>
              <a:rPr lang="en-US" sz="1200">
                <a:solidFill>
                  <a:srgbClr val="0D0D0D"/>
                </a:solidFill>
                <a:latin typeface="Verdana" pitchFamily="34" charset="0"/>
              </a:rPr>
              <a:t>to exchange</a:t>
            </a:r>
          </a:p>
        </p:txBody>
      </p:sp>
      <p:grpSp>
        <p:nvGrpSpPr>
          <p:cNvPr id="176179" name="Group 51"/>
          <p:cNvGrpSpPr>
            <a:grpSpLocks/>
          </p:cNvGrpSpPr>
          <p:nvPr/>
        </p:nvGrpSpPr>
        <p:grpSpPr bwMode="auto">
          <a:xfrm>
            <a:off x="2751138" y="3633788"/>
            <a:ext cx="588962" cy="474662"/>
            <a:chOff x="2464" y="3408"/>
            <a:chExt cx="528" cy="425"/>
          </a:xfrm>
        </p:grpSpPr>
        <p:pic>
          <p:nvPicPr>
            <p:cNvPr id="176137" name="Picture 17"/>
            <p:cNvPicPr preferRelativeResize="0"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560" y="3408"/>
              <a:ext cx="336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" name="TextBox 30"/>
            <p:cNvSpPr txBox="1">
              <a:spLocks noChangeArrowheads="1"/>
            </p:cNvSpPr>
            <p:nvPr/>
          </p:nvSpPr>
          <p:spPr bwMode="auto">
            <a:xfrm>
              <a:off x="2464" y="3667"/>
              <a:ext cx="528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656" tIns="32146" rIns="12656" bIns="32146">
              <a:spAutoFit/>
            </a:bodyPr>
            <a:lstStyle/>
            <a:p>
              <a:pPr defTabSz="642938"/>
              <a:r>
                <a:rPr lang="en-US" sz="800">
                  <a:solidFill>
                    <a:srgbClr val="0D0D0D"/>
                  </a:solidFill>
                </a:rPr>
                <a:t>product</a:t>
              </a:r>
            </a:p>
          </p:txBody>
        </p:sp>
      </p:grpSp>
      <p:grpSp>
        <p:nvGrpSpPr>
          <p:cNvPr id="176180" name="Group 52"/>
          <p:cNvGrpSpPr>
            <a:grpSpLocks/>
          </p:cNvGrpSpPr>
          <p:nvPr/>
        </p:nvGrpSpPr>
        <p:grpSpPr bwMode="auto">
          <a:xfrm>
            <a:off x="3554413" y="3687763"/>
            <a:ext cx="588962" cy="420687"/>
            <a:chOff x="3184" y="3456"/>
            <a:chExt cx="528" cy="377"/>
          </a:xfrm>
        </p:grpSpPr>
        <p:pic>
          <p:nvPicPr>
            <p:cNvPr id="176138" name="Picture 18"/>
            <p:cNvPicPr preferRelativeResize="0">
              <a:picLocks noChangeAspect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280" y="3456"/>
              <a:ext cx="344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" name="TextBox 32"/>
            <p:cNvSpPr txBox="1">
              <a:spLocks noChangeArrowheads="1"/>
            </p:cNvSpPr>
            <p:nvPr/>
          </p:nvSpPr>
          <p:spPr bwMode="auto">
            <a:xfrm>
              <a:off x="3184" y="3666"/>
              <a:ext cx="528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656" tIns="32146" rIns="12656" bIns="32146">
              <a:spAutoFit/>
            </a:bodyPr>
            <a:lstStyle/>
            <a:p>
              <a:pPr defTabSz="642938"/>
              <a:r>
                <a:rPr lang="en-US" sz="800">
                  <a:solidFill>
                    <a:srgbClr val="0D0D0D"/>
                  </a:solidFill>
                </a:rPr>
                <a:t>service</a:t>
              </a:r>
            </a:p>
          </p:txBody>
        </p:sp>
      </p:grpSp>
      <p:grpSp>
        <p:nvGrpSpPr>
          <p:cNvPr id="176181" name="Group 53"/>
          <p:cNvGrpSpPr>
            <a:grpSpLocks/>
          </p:cNvGrpSpPr>
          <p:nvPr/>
        </p:nvGrpSpPr>
        <p:grpSpPr bwMode="auto">
          <a:xfrm>
            <a:off x="4251325" y="3581400"/>
            <a:ext cx="695325" cy="527050"/>
            <a:chOff x="3808" y="3360"/>
            <a:chExt cx="624" cy="473"/>
          </a:xfrm>
        </p:grpSpPr>
        <p:pic>
          <p:nvPicPr>
            <p:cNvPr id="176139" name="Picture 19"/>
            <p:cNvPicPr preferRelativeResize="0">
              <a:picLocks noChangeAspect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4000" y="3360"/>
              <a:ext cx="248" cy="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" name="TextBox 33"/>
            <p:cNvSpPr txBox="1">
              <a:spLocks noChangeArrowheads="1"/>
            </p:cNvSpPr>
            <p:nvPr/>
          </p:nvSpPr>
          <p:spPr bwMode="auto">
            <a:xfrm>
              <a:off x="3808" y="3666"/>
              <a:ext cx="624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656" tIns="32146" rIns="12656" bIns="32146">
              <a:spAutoFit/>
            </a:bodyPr>
            <a:lstStyle/>
            <a:p>
              <a:pPr defTabSz="642938"/>
              <a:r>
                <a:rPr lang="en-US" sz="800">
                  <a:solidFill>
                    <a:srgbClr val="0D0D0D"/>
                  </a:solidFill>
                </a:rPr>
                <a:t>experience</a:t>
              </a:r>
            </a:p>
          </p:txBody>
        </p:sp>
      </p:grpSp>
      <p:grpSp>
        <p:nvGrpSpPr>
          <p:cNvPr id="176182" name="Group 54"/>
          <p:cNvGrpSpPr>
            <a:grpSpLocks/>
          </p:cNvGrpSpPr>
          <p:nvPr/>
        </p:nvGrpSpPr>
        <p:grpSpPr bwMode="auto">
          <a:xfrm>
            <a:off x="5108575" y="3581400"/>
            <a:ext cx="588963" cy="527050"/>
            <a:chOff x="4576" y="3360"/>
            <a:chExt cx="528" cy="473"/>
          </a:xfrm>
        </p:grpSpPr>
        <p:pic>
          <p:nvPicPr>
            <p:cNvPr id="176140" name="Picture 20"/>
            <p:cNvPicPr preferRelativeResize="0">
              <a:picLocks noChangeAspect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4720" y="3360"/>
              <a:ext cx="272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" name="TextBox 34"/>
            <p:cNvSpPr txBox="1">
              <a:spLocks noChangeArrowheads="1"/>
            </p:cNvSpPr>
            <p:nvPr/>
          </p:nvSpPr>
          <p:spPr bwMode="auto">
            <a:xfrm>
              <a:off x="4576" y="3666"/>
              <a:ext cx="528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656" tIns="32146" rIns="12656" bIns="32146">
              <a:spAutoFit/>
            </a:bodyPr>
            <a:lstStyle/>
            <a:p>
              <a:pPr defTabSz="642938"/>
              <a:r>
                <a:rPr lang="en-US" sz="800">
                  <a:solidFill>
                    <a:srgbClr val="0D0D0D"/>
                  </a:solidFill>
                </a:rPr>
                <a:t>exposure</a:t>
              </a:r>
            </a:p>
          </p:txBody>
        </p:sp>
      </p:grpSp>
      <p:grpSp>
        <p:nvGrpSpPr>
          <p:cNvPr id="176183" name="Group 55"/>
          <p:cNvGrpSpPr>
            <a:grpSpLocks/>
          </p:cNvGrpSpPr>
          <p:nvPr/>
        </p:nvGrpSpPr>
        <p:grpSpPr bwMode="auto">
          <a:xfrm>
            <a:off x="5888038" y="3687763"/>
            <a:ext cx="588962" cy="419100"/>
            <a:chOff x="5275" y="3456"/>
            <a:chExt cx="528" cy="376"/>
          </a:xfrm>
        </p:grpSpPr>
        <p:pic>
          <p:nvPicPr>
            <p:cNvPr id="176144" name="Picture 26"/>
            <p:cNvPicPr preferRelativeResize="0">
              <a:picLocks noChangeAspect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5376" y="3456"/>
              <a:ext cx="3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" name="TextBox 35"/>
            <p:cNvSpPr txBox="1">
              <a:spLocks noChangeArrowheads="1"/>
            </p:cNvSpPr>
            <p:nvPr/>
          </p:nvSpPr>
          <p:spPr bwMode="auto">
            <a:xfrm>
              <a:off x="5275" y="3665"/>
              <a:ext cx="528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656" tIns="32146" rIns="12656" bIns="32146">
              <a:spAutoFit/>
            </a:bodyPr>
            <a:lstStyle/>
            <a:p>
              <a:pPr defTabSz="642938"/>
              <a:r>
                <a:rPr lang="en-US" sz="800">
                  <a:solidFill>
                    <a:srgbClr val="0D0D0D"/>
                  </a:solidFill>
                </a:rPr>
                <a:t>reputation</a:t>
              </a:r>
            </a:p>
          </p:txBody>
        </p:sp>
      </p:grpSp>
      <p:grpSp>
        <p:nvGrpSpPr>
          <p:cNvPr id="176178" name="Group 50"/>
          <p:cNvGrpSpPr>
            <a:grpSpLocks/>
          </p:cNvGrpSpPr>
          <p:nvPr/>
        </p:nvGrpSpPr>
        <p:grpSpPr bwMode="auto">
          <a:xfrm>
            <a:off x="2751138" y="4652963"/>
            <a:ext cx="588962" cy="506412"/>
            <a:chOff x="2464" y="4320"/>
            <a:chExt cx="528" cy="455"/>
          </a:xfrm>
        </p:grpSpPr>
        <p:pic>
          <p:nvPicPr>
            <p:cNvPr id="176141" name="Picture 21"/>
            <p:cNvPicPr preferRelativeResize="0">
              <a:picLocks noChangeAspect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2512" y="4320"/>
              <a:ext cx="368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" name="TextBox 36"/>
            <p:cNvSpPr txBox="1">
              <a:spLocks noChangeArrowheads="1"/>
            </p:cNvSpPr>
            <p:nvPr/>
          </p:nvSpPr>
          <p:spPr bwMode="auto">
            <a:xfrm>
              <a:off x="2464" y="4608"/>
              <a:ext cx="528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656" tIns="32146" rIns="12656" bIns="32146">
              <a:spAutoFit/>
            </a:bodyPr>
            <a:lstStyle/>
            <a:p>
              <a:pPr defTabSz="642938"/>
              <a:r>
                <a:rPr lang="en-US" sz="800">
                  <a:solidFill>
                    <a:srgbClr val="0D0D0D"/>
                  </a:solidFill>
                </a:rPr>
                <a:t>money</a:t>
              </a:r>
            </a:p>
          </p:txBody>
        </p:sp>
      </p:grpSp>
      <p:grpSp>
        <p:nvGrpSpPr>
          <p:cNvPr id="176177" name="Group 49"/>
          <p:cNvGrpSpPr>
            <a:grpSpLocks/>
          </p:cNvGrpSpPr>
          <p:nvPr/>
        </p:nvGrpSpPr>
        <p:grpSpPr bwMode="auto">
          <a:xfrm>
            <a:off x="3394075" y="4616450"/>
            <a:ext cx="803275" cy="542925"/>
            <a:chOff x="3040" y="4288"/>
            <a:chExt cx="720" cy="487"/>
          </a:xfrm>
        </p:grpSpPr>
        <p:pic>
          <p:nvPicPr>
            <p:cNvPr id="176142" name="Picture 22"/>
            <p:cNvPicPr preferRelativeResize="0">
              <a:picLocks noChangeAspect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232" y="4288"/>
              <a:ext cx="336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" name="TextBox 37"/>
            <p:cNvSpPr txBox="1">
              <a:spLocks noChangeArrowheads="1"/>
            </p:cNvSpPr>
            <p:nvPr/>
          </p:nvSpPr>
          <p:spPr bwMode="auto">
            <a:xfrm>
              <a:off x="3040" y="4608"/>
              <a:ext cx="720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656" tIns="32146" rIns="12656" bIns="32146">
              <a:spAutoFit/>
            </a:bodyPr>
            <a:lstStyle/>
            <a:p>
              <a:pPr defTabSz="642938"/>
              <a:r>
                <a:rPr lang="en-US" sz="800">
                  <a:solidFill>
                    <a:srgbClr val="0D0D0D"/>
                  </a:solidFill>
                </a:rPr>
                <a:t>less money</a:t>
              </a:r>
            </a:p>
          </p:txBody>
        </p:sp>
      </p:grpSp>
      <p:grpSp>
        <p:nvGrpSpPr>
          <p:cNvPr id="176176" name="Group 48"/>
          <p:cNvGrpSpPr>
            <a:grpSpLocks/>
          </p:cNvGrpSpPr>
          <p:nvPr/>
        </p:nvGrpSpPr>
        <p:grpSpPr bwMode="auto">
          <a:xfrm>
            <a:off x="4251325" y="4652963"/>
            <a:ext cx="695325" cy="506412"/>
            <a:chOff x="3808" y="4320"/>
            <a:chExt cx="624" cy="455"/>
          </a:xfrm>
        </p:grpSpPr>
        <p:sp>
          <p:nvSpPr>
            <p:cNvPr id="39" name="TextBox 38"/>
            <p:cNvSpPr txBox="1">
              <a:spLocks noChangeArrowheads="1"/>
            </p:cNvSpPr>
            <p:nvPr/>
          </p:nvSpPr>
          <p:spPr bwMode="auto">
            <a:xfrm>
              <a:off x="3808" y="4608"/>
              <a:ext cx="624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656" tIns="32146" rIns="12656" bIns="32146">
              <a:spAutoFit/>
            </a:bodyPr>
            <a:lstStyle/>
            <a:p>
              <a:pPr defTabSz="642938"/>
              <a:r>
                <a:rPr lang="en-US" sz="800">
                  <a:solidFill>
                    <a:srgbClr val="0D0D0D"/>
                  </a:solidFill>
                </a:rPr>
                <a:t>data</a:t>
              </a:r>
            </a:p>
          </p:txBody>
        </p:sp>
        <p:pic>
          <p:nvPicPr>
            <p:cNvPr id="176162" name="Picture 39"/>
            <p:cNvPicPr preferRelativeResize="0">
              <a:picLocks noChangeAspect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52" y="4320"/>
              <a:ext cx="312" cy="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76175" name="Group 47"/>
          <p:cNvGrpSpPr>
            <a:grpSpLocks/>
          </p:cNvGrpSpPr>
          <p:nvPr/>
        </p:nvGrpSpPr>
        <p:grpSpPr bwMode="auto">
          <a:xfrm>
            <a:off x="5160963" y="4652963"/>
            <a:ext cx="482600" cy="527050"/>
            <a:chOff x="4624" y="4320"/>
            <a:chExt cx="432" cy="473"/>
          </a:xfrm>
        </p:grpSpPr>
        <p:pic>
          <p:nvPicPr>
            <p:cNvPr id="176143" name="Picture 25"/>
            <p:cNvPicPr preferRelativeResize="0">
              <a:picLocks noChangeAspect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720" y="4320"/>
              <a:ext cx="216" cy="4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" name="TextBox 40"/>
            <p:cNvSpPr txBox="1">
              <a:spLocks noChangeArrowheads="1"/>
            </p:cNvSpPr>
            <p:nvPr/>
          </p:nvSpPr>
          <p:spPr bwMode="auto">
            <a:xfrm>
              <a:off x="4624" y="4626"/>
              <a:ext cx="432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656" tIns="32146" rIns="12656" bIns="32146">
              <a:spAutoFit/>
            </a:bodyPr>
            <a:lstStyle/>
            <a:p>
              <a:pPr defTabSz="642938"/>
              <a:r>
                <a:rPr lang="en-US" sz="800">
                  <a:solidFill>
                    <a:srgbClr val="0D0D0D"/>
                  </a:solidFill>
                </a:rPr>
                <a:t>right</a:t>
              </a:r>
            </a:p>
          </p:txBody>
        </p:sp>
      </p:grpSp>
      <p:grpSp>
        <p:nvGrpSpPr>
          <p:cNvPr id="176174" name="Group 46"/>
          <p:cNvGrpSpPr>
            <a:grpSpLocks/>
          </p:cNvGrpSpPr>
          <p:nvPr/>
        </p:nvGrpSpPr>
        <p:grpSpPr bwMode="auto">
          <a:xfrm>
            <a:off x="5911850" y="4598988"/>
            <a:ext cx="482600" cy="581025"/>
            <a:chOff x="5296" y="4272"/>
            <a:chExt cx="432" cy="521"/>
          </a:xfrm>
        </p:grpSpPr>
        <p:pic>
          <p:nvPicPr>
            <p:cNvPr id="176164" name="Picture 42"/>
            <p:cNvPicPr preferRelativeResize="0">
              <a:picLocks noChangeAspect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5344" y="4272"/>
              <a:ext cx="384" cy="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" name="TextBox 43"/>
            <p:cNvSpPr txBox="1">
              <a:spLocks noChangeArrowheads="1"/>
            </p:cNvSpPr>
            <p:nvPr/>
          </p:nvSpPr>
          <p:spPr bwMode="auto">
            <a:xfrm>
              <a:off x="5296" y="4626"/>
              <a:ext cx="432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656" tIns="32146" rIns="12656" bIns="32146">
              <a:spAutoFit/>
            </a:bodyPr>
            <a:lstStyle/>
            <a:p>
              <a:pPr defTabSz="642938"/>
              <a:r>
                <a:rPr lang="en-US" sz="800">
                  <a:solidFill>
                    <a:srgbClr val="0D0D0D"/>
                  </a:solidFill>
                </a:rPr>
                <a:t>credits</a:t>
              </a:r>
            </a:p>
          </p:txBody>
        </p:sp>
      </p:grpSp>
      <p:cxnSp>
        <p:nvCxnSpPr>
          <p:cNvPr id="45" name="Curved Connector 16"/>
          <p:cNvCxnSpPr/>
          <p:nvPr/>
        </p:nvCxnSpPr>
        <p:spPr>
          <a:xfrm flipV="1">
            <a:off x="4676775" y="5635625"/>
            <a:ext cx="1752600" cy="457200"/>
          </a:xfrm>
          <a:prstGeom prst="straightConnector1">
            <a:avLst/>
          </a:prstGeom>
          <a:ln w="38100" cap="rnd">
            <a:solidFill>
              <a:schemeClr val="accent4">
                <a:lumMod val="95000"/>
                <a:lumOff val="5000"/>
              </a:schemeClr>
            </a:solidFill>
            <a:prstDash val="sysDash"/>
            <a:round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6167" name="Title 1"/>
          <p:cNvSpPr>
            <a:spLocks/>
          </p:cNvSpPr>
          <p:nvPr/>
        </p:nvSpPr>
        <p:spPr bwMode="auto">
          <a:xfrm>
            <a:off x="1465263" y="322263"/>
            <a:ext cx="7358062" cy="552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35717" tIns="35717" rIns="35717" bIns="35717"/>
          <a:lstStyle/>
          <a:p>
            <a:pPr algn="l" defTabSz="642938"/>
            <a:r>
              <a:rPr lang="en-US" sz="2800">
                <a:solidFill>
                  <a:srgbClr val="262626"/>
                </a:solidFill>
                <a:latin typeface="Verdana" pitchFamily="34" charset="0"/>
                <a:sym typeface="Verdana" pitchFamily="34" charset="0"/>
              </a:rPr>
              <a:t>Build your business model with </a:t>
            </a:r>
            <a:br>
              <a:rPr lang="en-US" sz="2800">
                <a:solidFill>
                  <a:srgbClr val="262626"/>
                </a:solidFill>
                <a:latin typeface="Verdana" pitchFamily="34" charset="0"/>
                <a:sym typeface="Verdana" pitchFamily="34" charset="0"/>
              </a:rPr>
            </a:br>
            <a:r>
              <a:rPr lang="en-US" sz="2800">
                <a:solidFill>
                  <a:srgbClr val="262626"/>
                </a:solidFill>
                <a:latin typeface="Verdana" pitchFamily="34" charset="0"/>
                <a:sym typeface="Verdana" pitchFamily="34" charset="0"/>
              </a:rPr>
              <a:t>these 16 blocks</a:t>
            </a:r>
            <a:br>
              <a:rPr lang="en-US" sz="2800">
                <a:solidFill>
                  <a:srgbClr val="262626"/>
                </a:solidFill>
                <a:latin typeface="Verdana" pitchFamily="34" charset="0"/>
                <a:sym typeface="Verdana" pitchFamily="34" charset="0"/>
              </a:rPr>
            </a:br>
            <a:r>
              <a:rPr lang="en-US" sz="1700">
                <a:solidFill>
                  <a:srgbClr val="262626"/>
                </a:solidFill>
                <a:latin typeface="Verdana" pitchFamily="34" charset="0"/>
                <a:sym typeface="Verdana" pitchFamily="34" charset="0"/>
              </a:rPr>
              <a:t>(download this file to edit)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Download this file &amp; try it yourself!</a:t>
            </a:r>
          </a:p>
        </p:txBody>
      </p:sp>
      <p:grpSp>
        <p:nvGrpSpPr>
          <p:cNvPr id="180230" name="Group 6"/>
          <p:cNvGrpSpPr>
            <a:grpSpLocks/>
          </p:cNvGrpSpPr>
          <p:nvPr/>
        </p:nvGrpSpPr>
        <p:grpSpPr bwMode="auto">
          <a:xfrm>
            <a:off x="3563938" y="1412776"/>
            <a:ext cx="857250" cy="766763"/>
            <a:chOff x="1530" y="1553"/>
            <a:chExt cx="540" cy="483"/>
          </a:xfrm>
        </p:grpSpPr>
        <p:pic>
          <p:nvPicPr>
            <p:cNvPr id="180227" name="Picture 11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564" y="1553"/>
              <a:ext cx="484" cy="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4"/>
            <p:cNvSpPr txBox="1">
              <a:spLocks noChangeArrowheads="1"/>
            </p:cNvSpPr>
            <p:nvPr/>
          </p:nvSpPr>
          <p:spPr bwMode="auto">
            <a:xfrm>
              <a:off x="1530" y="1869"/>
              <a:ext cx="540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4291" tIns="32146" rIns="64291" bIns="32146">
              <a:spAutoFit/>
            </a:bodyPr>
            <a:lstStyle/>
            <a:p>
              <a:pPr defTabSz="642938"/>
              <a:r>
                <a:rPr lang="en-US" sz="800">
                  <a:solidFill>
                    <a:srgbClr val="0D0D0D"/>
                  </a:solidFill>
                </a:rPr>
                <a:t>My company</a:t>
              </a:r>
            </a:p>
          </p:txBody>
        </p:sp>
      </p:grpSp>
      <p:cxnSp>
        <p:nvCxnSpPr>
          <p:cNvPr id="6" name="Curved Connector 16"/>
          <p:cNvCxnSpPr/>
          <p:nvPr/>
        </p:nvCxnSpPr>
        <p:spPr>
          <a:xfrm>
            <a:off x="4572000" y="1773139"/>
            <a:ext cx="1752600" cy="1587"/>
          </a:xfrm>
          <a:prstGeom prst="straightConnector1">
            <a:avLst/>
          </a:prstGeom>
          <a:ln w="38100" cap="rnd">
            <a:solidFill>
              <a:schemeClr val="accent4">
                <a:lumMod val="95000"/>
                <a:lumOff val="5000"/>
              </a:schemeClr>
            </a:solidFill>
            <a:round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tângulo 1"/>
          <p:cNvSpPr/>
          <p:nvPr/>
        </p:nvSpPr>
        <p:spPr>
          <a:xfrm>
            <a:off x="1619672" y="2214736"/>
            <a:ext cx="63972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dirty="0">
                <a:hlinkClick r:id="rId3"/>
              </a:rPr>
              <a:t>http://www.boardofinnovation.com/business-model-templates-tools/</a:t>
            </a:r>
            <a:endParaRPr lang="pt-BR" sz="1400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865563" y="3536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945952" y="2852936"/>
            <a:ext cx="799288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 algn="l">
              <a:buFont typeface="Arial"/>
              <a:buChar char="•"/>
            </a:pPr>
            <a:r>
              <a:rPr lang="en-US" sz="3200" b="1" dirty="0">
                <a:latin typeface="Calibri" pitchFamily="34" charset="0"/>
                <a:cs typeface="Calibri" pitchFamily="34" charset="0"/>
              </a:rPr>
              <a:t>Downloads de </a:t>
            </a:r>
            <a:r>
              <a:rPr lang="en-US" sz="3200" b="1" dirty="0" err="1" smtClean="0">
                <a:latin typeface="Calibri" pitchFamily="34" charset="0"/>
                <a:cs typeface="Calibri" pitchFamily="34" charset="0"/>
              </a:rPr>
              <a:t>apoio</a:t>
            </a:r>
            <a:endParaRPr lang="en-US" sz="3200" b="1" dirty="0" smtClean="0">
              <a:latin typeface="Calibri" pitchFamily="34" charset="0"/>
              <a:cs typeface="Calibri" pitchFamily="34" charset="0"/>
            </a:endParaRPr>
          </a:p>
          <a:p>
            <a:pPr marL="354013" algn="l">
              <a:buFont typeface="Arial"/>
              <a:buChar char="•"/>
            </a:pPr>
            <a:endParaRPr lang="en-US" sz="3200" b="1" dirty="0">
              <a:latin typeface="Calibri" pitchFamily="34" charset="0"/>
              <a:cs typeface="Calibri" pitchFamily="34" charset="0"/>
            </a:endParaRPr>
          </a:p>
          <a:p>
            <a:pPr marL="811213" lvl="1" algn="l">
              <a:buFont typeface="Arial"/>
              <a:buChar char="•"/>
            </a:pPr>
            <a:r>
              <a:rPr lang="en-US" sz="2400" dirty="0" err="1" smtClean="0">
                <a:latin typeface="Calibri" pitchFamily="34" charset="0"/>
                <a:cs typeface="Calibri" pitchFamily="34" charset="0"/>
                <a:hlinkClick r:id="rId4"/>
              </a:rPr>
              <a:t>Powerpoint</a:t>
            </a:r>
            <a:r>
              <a:rPr lang="en-US" sz="2400" dirty="0" smtClean="0">
                <a:latin typeface="Calibri" pitchFamily="34" charset="0"/>
                <a:cs typeface="Calibri" pitchFamily="34" charset="0"/>
                <a:hlinkClick r:id="rId4"/>
              </a:rPr>
              <a:t> template </a:t>
            </a:r>
            <a:r>
              <a:rPr lang="en-US" sz="1800" dirty="0" smtClean="0">
                <a:latin typeface="Calibri" pitchFamily="34" charset="0"/>
                <a:cs typeface="Calibri" pitchFamily="34" charset="0"/>
                <a:hlinkClick r:id="rId4"/>
              </a:rPr>
              <a:t>(link)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  <a:p>
            <a:pPr marL="989013" lvl="2" algn="l"/>
            <a:r>
              <a:rPr lang="en-US" sz="1200" dirty="0">
                <a:latin typeface="Calibri" pitchFamily="34" charset="0"/>
                <a:cs typeface="Calibri" pitchFamily="34" charset="0"/>
                <a:hlinkClick r:id="rId4"/>
              </a:rPr>
              <a:t>http://</a:t>
            </a:r>
            <a:r>
              <a:rPr lang="en-US" sz="1200" dirty="0" smtClean="0">
                <a:latin typeface="Calibri" pitchFamily="34" charset="0"/>
                <a:cs typeface="Calibri" pitchFamily="34" charset="0"/>
                <a:hlinkClick r:id="rId4"/>
              </a:rPr>
              <a:t>www.boardofinnovation.com/templates/business_model_template.ppt</a:t>
            </a:r>
            <a:endParaRPr lang="en-US" sz="1200" dirty="0" smtClean="0">
              <a:latin typeface="Calibri" pitchFamily="34" charset="0"/>
              <a:cs typeface="Calibri" pitchFamily="34" charset="0"/>
            </a:endParaRPr>
          </a:p>
          <a:p>
            <a:pPr marL="989013" lvl="2" algn="l"/>
            <a:endParaRPr lang="en-US" sz="1200" dirty="0">
              <a:latin typeface="Calibri" pitchFamily="34" charset="0"/>
              <a:cs typeface="Calibri" pitchFamily="34" charset="0"/>
            </a:endParaRPr>
          </a:p>
          <a:p>
            <a:pPr marL="811213" lvl="1" algn="l">
              <a:buFont typeface="Arial"/>
              <a:buChar char="•"/>
            </a:pPr>
            <a:r>
              <a:rPr lang="en-US" sz="2400" dirty="0" err="1" smtClean="0">
                <a:latin typeface="Calibri" pitchFamily="34" charset="0"/>
                <a:cs typeface="Calibri" pitchFamily="34" charset="0"/>
                <a:hlinkClick r:id="rId5"/>
              </a:rPr>
              <a:t>Slideshare</a:t>
            </a:r>
            <a:r>
              <a:rPr lang="en-US" sz="2400" dirty="0" smtClean="0">
                <a:latin typeface="Calibri" pitchFamily="34" charset="0"/>
                <a:cs typeface="Calibri" pitchFamily="34" charset="0"/>
                <a:hlinkClick r:id="rId5"/>
              </a:rPr>
              <a:t> </a:t>
            </a:r>
            <a:r>
              <a:rPr lang="en-US" sz="1800" dirty="0" smtClean="0">
                <a:latin typeface="Calibri" pitchFamily="34" charset="0"/>
                <a:cs typeface="Calibri" pitchFamily="34" charset="0"/>
                <a:hlinkClick r:id="rId5"/>
              </a:rPr>
              <a:t>(link)</a:t>
            </a:r>
            <a:endParaRPr lang="en-US" sz="2400" dirty="0" smtClean="0">
              <a:latin typeface="Calibri" pitchFamily="34" charset="0"/>
              <a:cs typeface="Calibri" pitchFamily="34" charset="0"/>
            </a:endParaRPr>
          </a:p>
          <a:p>
            <a:pPr marL="989013" lvl="2" algn="l"/>
            <a:r>
              <a:rPr lang="en-US" sz="1200" dirty="0">
                <a:latin typeface="Calibri" pitchFamily="34" charset="0"/>
                <a:cs typeface="Calibri" pitchFamily="34" charset="0"/>
                <a:hlinkClick r:id="rId5"/>
              </a:rPr>
              <a:t>http://</a:t>
            </a:r>
            <a:r>
              <a:rPr lang="en-US" sz="1200" dirty="0" smtClean="0">
                <a:latin typeface="Calibri" pitchFamily="34" charset="0"/>
                <a:cs typeface="Calibri" pitchFamily="34" charset="0"/>
                <a:hlinkClick r:id="rId5"/>
              </a:rPr>
              <a:t>www.slideshare.net/boardofinnovation/business-model-template-design-with-blocks</a:t>
            </a:r>
            <a:endParaRPr lang="en-US" sz="1200" dirty="0" smtClean="0">
              <a:latin typeface="Calibri" pitchFamily="34" charset="0"/>
              <a:cs typeface="Calibri" pitchFamily="34" charset="0"/>
            </a:endParaRPr>
          </a:p>
          <a:p>
            <a:pPr marL="989013" lvl="2" algn="l"/>
            <a:endParaRPr lang="en-US" sz="1200" dirty="0">
              <a:latin typeface="Calibri" pitchFamily="34" charset="0"/>
              <a:cs typeface="Calibri" pitchFamily="34" charset="0"/>
            </a:endParaRPr>
          </a:p>
          <a:p>
            <a:pPr marL="811213" lvl="1" algn="l">
              <a:buFont typeface="Arial"/>
              <a:buChar char="•"/>
            </a:pPr>
            <a:r>
              <a:rPr lang="en-US" sz="2400" dirty="0">
                <a:latin typeface="Calibri" pitchFamily="34" charset="0"/>
                <a:cs typeface="Calibri" pitchFamily="34" charset="0"/>
                <a:hlinkClick r:id="rId6"/>
              </a:rPr>
              <a:t>Google </a:t>
            </a:r>
            <a:r>
              <a:rPr lang="en-US" sz="2400" dirty="0" smtClean="0">
                <a:latin typeface="Calibri" pitchFamily="34" charset="0"/>
                <a:cs typeface="Calibri" pitchFamily="34" charset="0"/>
                <a:hlinkClick r:id="rId6"/>
              </a:rPr>
              <a:t>Drawer </a:t>
            </a:r>
            <a:r>
              <a:rPr lang="en-US" sz="1800" dirty="0" smtClean="0">
                <a:latin typeface="Calibri" pitchFamily="34" charset="0"/>
                <a:cs typeface="Calibri" pitchFamily="34" charset="0"/>
                <a:hlinkClick r:id="rId6"/>
              </a:rPr>
              <a:t>(link)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pPr marL="989013" lvl="2" algn="l"/>
            <a:r>
              <a:rPr lang="en-US" sz="1200" dirty="0">
                <a:latin typeface="Calibri" pitchFamily="34" charset="0"/>
                <a:cs typeface="Calibri" pitchFamily="34" charset="0"/>
                <a:hlinkClick r:id="rId6"/>
              </a:rPr>
              <a:t>https://</a:t>
            </a:r>
            <a:r>
              <a:rPr lang="en-US" sz="1200" dirty="0" smtClean="0">
                <a:latin typeface="Calibri" pitchFamily="34" charset="0"/>
                <a:cs typeface="Calibri" pitchFamily="34" charset="0"/>
                <a:hlinkClick r:id="rId6"/>
              </a:rPr>
              <a:t>docs.google.com/embeddedtemplate?id=1U98Rco7ClaUvDcbVVG2Cg_6H-57627i2YtkWs7bRGaw</a:t>
            </a:r>
            <a:endParaRPr lang="en-US" sz="1200" dirty="0" smtClean="0">
              <a:latin typeface="Calibri" pitchFamily="34" charset="0"/>
              <a:cs typeface="Calibri" pitchFamily="34" charset="0"/>
            </a:endParaRPr>
          </a:p>
          <a:p>
            <a:pPr marL="989013" lvl="2" algn="l"/>
            <a:endParaRPr lang="en-US" sz="12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1628775"/>
            <a:ext cx="8382000" cy="504825"/>
          </a:xfrm>
        </p:spPr>
        <p:txBody>
          <a:bodyPr/>
          <a:lstStyle/>
          <a:p>
            <a:pPr eaLnBrk="1" hangingPunct="1"/>
            <a:r>
              <a:rPr lang="en-US" dirty="0" smtClean="0"/>
              <a:t>E-Business</a:t>
            </a:r>
            <a:br>
              <a:rPr lang="en-US" dirty="0" smtClean="0"/>
            </a:br>
            <a:r>
              <a:rPr lang="en-US" sz="2400" i="1" dirty="0" err="1" smtClean="0"/>
              <a:t>Meu</a:t>
            </a:r>
            <a:r>
              <a:rPr lang="en-US" sz="2400" i="1" dirty="0" smtClean="0"/>
              <a:t> E-business</a:t>
            </a:r>
            <a:endParaRPr lang="en-US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43125" y="4929188"/>
            <a:ext cx="4786313" cy="785812"/>
          </a:xfrm>
        </p:spPr>
        <p:txBody>
          <a:bodyPr/>
          <a:lstStyle/>
          <a:p>
            <a:pPr eaLnBrk="1" hangingPunct="1">
              <a:buFont typeface="Times" pitchFamily="18" charset="0"/>
              <a:buNone/>
            </a:pPr>
            <a:r>
              <a:rPr lang="pt-BR" sz="2400" b="1" dirty="0" smtClean="0"/>
              <a:t>Prof. Marcílio Oliveira</a:t>
            </a:r>
          </a:p>
          <a:p>
            <a:pPr eaLnBrk="1" hangingPunct="1">
              <a:buFont typeface="Times" pitchFamily="18" charset="0"/>
              <a:buNone/>
            </a:pPr>
            <a:r>
              <a:rPr lang="pt-BR" sz="2400" dirty="0" smtClean="0"/>
              <a:t>marcilio.oliveira@gmail.com</a:t>
            </a:r>
            <a:endParaRPr lang="en-US" sz="2400" dirty="0" smtClean="0"/>
          </a:p>
        </p:txBody>
      </p:sp>
      <p:grpSp>
        <p:nvGrpSpPr>
          <p:cNvPr id="4" name="Grupo 3"/>
          <p:cNvGrpSpPr/>
          <p:nvPr/>
        </p:nvGrpSpPr>
        <p:grpSpPr>
          <a:xfrm>
            <a:off x="3894949" y="1124744"/>
            <a:ext cx="5071293" cy="2708920"/>
            <a:chOff x="4763" y="1"/>
            <a:chExt cx="5071293" cy="2708920"/>
          </a:xfrm>
        </p:grpSpPr>
        <p:pic>
          <p:nvPicPr>
            <p:cNvPr id="5" name="Picture 3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763" y="1"/>
              <a:ext cx="5071293" cy="2708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4"/>
            <p:cNvPicPr>
              <a:picLocks noChangeAspect="1"/>
            </p:cNvPicPr>
            <p:nvPr/>
          </p:nvPicPr>
          <p:blipFill rotWithShape="1">
            <a:blip r:embed="rId3"/>
            <a:srcRect b="37612"/>
            <a:stretch/>
          </p:blipFill>
          <p:spPr bwMode="auto">
            <a:xfrm>
              <a:off x="323528" y="332656"/>
              <a:ext cx="4608512" cy="2233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xmlns="" val="401868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Verdana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_Blank Presentation">
  <a:themeElements>
    <a:clrScheme name="1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lank Presentation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9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96" charset="-128"/>
          </a:defRPr>
        </a:defPPr>
      </a:lstStyle>
    </a:lnDef>
  </a:objectDefaults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- Center">
  <a:themeElements>
    <a:clrScheme name="Title - Cen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Photo - Horizontal Reflection">
  <a:themeElements>
    <a:clrScheme name="Photo - Horizontal Reflec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Photo - Horizont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Photo - Vertical Reflection">
  <a:themeElements>
    <a:clrScheme name="Photo - Vertical Reflec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Photo - Vertic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6283</TotalTime>
  <Pages>0</Pages>
  <Words>215</Words>
  <Characters>0</Characters>
  <Application>Microsoft Office PowerPoint</Application>
  <PresentationFormat>Apresentação na tela (4:3)</PresentationFormat>
  <Lines>0</Lines>
  <Paragraphs>70</Paragraphs>
  <Slides>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15</vt:i4>
      </vt:variant>
      <vt:variant>
        <vt:lpstr>Títulos de slides</vt:lpstr>
      </vt:variant>
      <vt:variant>
        <vt:i4>8</vt:i4>
      </vt:variant>
    </vt:vector>
  </HeadingPairs>
  <TitlesOfParts>
    <vt:vector size="23" baseType="lpstr">
      <vt:lpstr>Title &amp; Subtitle</vt:lpstr>
      <vt:lpstr>Title &amp; Bullets</vt:lpstr>
      <vt:lpstr>Title - Center</vt:lpstr>
      <vt:lpstr>Bullets</vt:lpstr>
      <vt:lpstr>Photo - Horizontal</vt:lpstr>
      <vt:lpstr>Photo - Horizontal Reflection</vt:lpstr>
      <vt:lpstr>Photo - Vertical</vt:lpstr>
      <vt:lpstr>Photo - Vertical Reflection</vt:lpstr>
      <vt:lpstr>Title - Top</vt:lpstr>
      <vt:lpstr>Blank</vt:lpstr>
      <vt:lpstr>Title &amp; Bullets - Left</vt:lpstr>
      <vt:lpstr>Title &amp; Bullets - 2 Column</vt:lpstr>
      <vt:lpstr>Title &amp; Bullets - Right</vt:lpstr>
      <vt:lpstr>Title, Bullets &amp; Photo</vt:lpstr>
      <vt:lpstr>1_Blank Presentation</vt:lpstr>
      <vt:lpstr>E-Business Meu E-business</vt:lpstr>
      <vt:lpstr>Meu e-business</vt:lpstr>
      <vt:lpstr>Qual a idéia???</vt:lpstr>
      <vt:lpstr>Estrutura</vt:lpstr>
      <vt:lpstr>Business Model Design made easy</vt:lpstr>
      <vt:lpstr>Slide 6</vt:lpstr>
      <vt:lpstr>Download this file &amp; try it yourself!</vt:lpstr>
      <vt:lpstr>E-Business Meu E-business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 business model blocks</dc:title>
  <dc:creator>Marcilio da Silva Oliveira</dc:creator>
  <cp:lastModifiedBy>Veris</cp:lastModifiedBy>
  <cp:revision>22</cp:revision>
  <dcterms:created xsi:type="dcterms:W3CDTF">2010-08-26T19:09:23Z</dcterms:created>
  <dcterms:modified xsi:type="dcterms:W3CDTF">2011-11-08T21:16:02Z</dcterms:modified>
</cp:coreProperties>
</file>