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handoutMasterIdLst>
    <p:handoutMasterId r:id="rId38"/>
  </p:handoutMasterIdLst>
  <p:sldIdLst>
    <p:sldId id="256" r:id="rId2"/>
    <p:sldId id="290" r:id="rId3"/>
    <p:sldId id="289" r:id="rId4"/>
    <p:sldId id="292" r:id="rId5"/>
    <p:sldId id="282" r:id="rId6"/>
    <p:sldId id="261" r:id="rId7"/>
    <p:sldId id="285" r:id="rId8"/>
    <p:sldId id="264" r:id="rId9"/>
    <p:sldId id="265" r:id="rId10"/>
    <p:sldId id="266" r:id="rId11"/>
    <p:sldId id="268" r:id="rId12"/>
    <p:sldId id="267" r:id="rId13"/>
    <p:sldId id="283" r:id="rId14"/>
    <p:sldId id="284" r:id="rId15"/>
    <p:sldId id="270" r:id="rId16"/>
    <p:sldId id="262" r:id="rId17"/>
    <p:sldId id="263" r:id="rId18"/>
    <p:sldId id="257" r:id="rId19"/>
    <p:sldId id="258" r:id="rId20"/>
    <p:sldId id="271" r:id="rId21"/>
    <p:sldId id="279" r:id="rId22"/>
    <p:sldId id="273" r:id="rId23"/>
    <p:sldId id="281" r:id="rId24"/>
    <p:sldId id="278" r:id="rId25"/>
    <p:sldId id="280" r:id="rId26"/>
    <p:sldId id="274" r:id="rId27"/>
    <p:sldId id="277" r:id="rId28"/>
    <p:sldId id="259" r:id="rId29"/>
    <p:sldId id="260" r:id="rId30"/>
    <p:sldId id="275" r:id="rId31"/>
    <p:sldId id="286" r:id="rId32"/>
    <p:sldId id="287" r:id="rId33"/>
    <p:sldId id="276" r:id="rId34"/>
    <p:sldId id="291" r:id="rId35"/>
    <p:sldId id="288" r:id="rId36"/>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664" autoAdjust="0"/>
  </p:normalViewPr>
  <p:slideViewPr>
    <p:cSldViewPr>
      <p:cViewPr varScale="1">
        <p:scale>
          <a:sx n="48" d="100"/>
          <a:sy n="48" d="100"/>
        </p:scale>
        <p:origin x="-114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2662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662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662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76D7506-BCAB-486C-89DF-B90A3583784D}"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2355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35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355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355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FE1D753-86DA-4445-AA45-471CDB6E73B7}"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63A5B4-C6FD-4E50-A1BE-761CA2E61299}" type="slidenum">
              <a:rPr lang="en-US"/>
              <a:pPr/>
              <a:t>1</a:t>
            </a:fld>
            <a:endParaRPr lang="en-US"/>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A39A01-C0EB-4DA9-9602-A4FDE5F6FCCB}" type="slidenum">
              <a:rPr lang="en-US"/>
              <a:pPr/>
              <a:t>6</a:t>
            </a:fld>
            <a:endParaRPr lang="en-US"/>
          </a:p>
        </p:txBody>
      </p:sp>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B413CD-92B2-44F9-84B3-796B66E5C3BE}" type="slidenum">
              <a:rPr lang="en-US"/>
              <a:pPr/>
              <a:t>9</a:t>
            </a:fld>
            <a:endParaRPr lang="en-US"/>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8E2068-6086-4FC9-8E3F-44F3ED1B35DF}" type="slidenum">
              <a:rPr lang="en-US"/>
              <a:pPr/>
              <a:t>19</a:t>
            </a:fld>
            <a:endParaRPr lang="en-US"/>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535DD3-8B31-4275-A47B-5423FCA7F6E2}" type="slidenum">
              <a:rPr lang="en-US"/>
              <a:pPr/>
              <a:t>21</a:t>
            </a:fld>
            <a:endParaRPr lang="en-US"/>
          </a:p>
        </p:txBody>
      </p:sp>
      <p:sp>
        <p:nvSpPr>
          <p:cNvPr id="3686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686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The 3th Consortium of Accounting FE-UB Postgraduate Program </a:t>
            </a:r>
          </a:p>
        </p:txBody>
      </p:sp>
      <p:sp>
        <p:nvSpPr>
          <p:cNvPr id="6" name="Slide Number Placeholder 5"/>
          <p:cNvSpPr>
            <a:spLocks noGrp="1"/>
          </p:cNvSpPr>
          <p:nvPr>
            <p:ph type="sldNum" sz="quarter" idx="12"/>
          </p:nvPr>
        </p:nvSpPr>
        <p:spPr/>
        <p:txBody>
          <a:bodyPr/>
          <a:lstStyle>
            <a:lvl1pPr>
              <a:defRPr/>
            </a:lvl1pPr>
          </a:lstStyle>
          <a:p>
            <a:fld id="{F06F7FC8-00CE-44E8-85A3-FE79FEBA6265}"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The 3th Consortium of Accounting FE-UB Postgraduate Program </a:t>
            </a:r>
          </a:p>
        </p:txBody>
      </p:sp>
      <p:sp>
        <p:nvSpPr>
          <p:cNvPr id="6" name="Slide Number Placeholder 5"/>
          <p:cNvSpPr>
            <a:spLocks noGrp="1"/>
          </p:cNvSpPr>
          <p:nvPr>
            <p:ph type="sldNum" sz="quarter" idx="12"/>
          </p:nvPr>
        </p:nvSpPr>
        <p:spPr/>
        <p:txBody>
          <a:bodyPr/>
          <a:lstStyle>
            <a:lvl1pPr>
              <a:defRPr/>
            </a:lvl1pPr>
          </a:lstStyle>
          <a:p>
            <a:fld id="{AB2F7A3A-1E3E-4A8F-BCFE-A75ACF0E98F1}"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The 3th Consortium of Accounting FE-UB Postgraduate Program </a:t>
            </a:r>
          </a:p>
        </p:txBody>
      </p:sp>
      <p:sp>
        <p:nvSpPr>
          <p:cNvPr id="6" name="Slide Number Placeholder 5"/>
          <p:cNvSpPr>
            <a:spLocks noGrp="1"/>
          </p:cNvSpPr>
          <p:nvPr>
            <p:ph type="sldNum" sz="quarter" idx="12"/>
          </p:nvPr>
        </p:nvSpPr>
        <p:spPr/>
        <p:txBody>
          <a:bodyPr/>
          <a:lstStyle>
            <a:lvl1pPr>
              <a:defRPr/>
            </a:lvl1pPr>
          </a:lstStyle>
          <a:p>
            <a:fld id="{0329FD66-04CA-4EC5-A8A9-DD633DD11265}"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The 3th Consortium of Accounting FE-UB Postgraduate Program </a:t>
            </a:r>
          </a:p>
        </p:txBody>
      </p:sp>
      <p:sp>
        <p:nvSpPr>
          <p:cNvPr id="6" name="Slide Number Placeholder 5"/>
          <p:cNvSpPr>
            <a:spLocks noGrp="1"/>
          </p:cNvSpPr>
          <p:nvPr>
            <p:ph type="sldNum" sz="quarter" idx="12"/>
          </p:nvPr>
        </p:nvSpPr>
        <p:spPr/>
        <p:txBody>
          <a:bodyPr/>
          <a:lstStyle>
            <a:lvl1pPr>
              <a:defRPr/>
            </a:lvl1pPr>
          </a:lstStyle>
          <a:p>
            <a:fld id="{132A969F-B427-48FA-9CA1-C4CDFC7BB528}"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The 3th Consortium of Accounting FE-UB Postgraduate Program </a:t>
            </a:r>
          </a:p>
        </p:txBody>
      </p:sp>
      <p:sp>
        <p:nvSpPr>
          <p:cNvPr id="6" name="Slide Number Placeholder 5"/>
          <p:cNvSpPr>
            <a:spLocks noGrp="1"/>
          </p:cNvSpPr>
          <p:nvPr>
            <p:ph type="sldNum" sz="quarter" idx="12"/>
          </p:nvPr>
        </p:nvSpPr>
        <p:spPr/>
        <p:txBody>
          <a:bodyPr/>
          <a:lstStyle>
            <a:lvl1pPr>
              <a:defRPr/>
            </a:lvl1pPr>
          </a:lstStyle>
          <a:p>
            <a:fld id="{77327F73-4E4C-407E-98BE-FBA00186D3CF}"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The 3th Consortium of Accounting FE-UB Postgraduate Program </a:t>
            </a:r>
          </a:p>
        </p:txBody>
      </p:sp>
      <p:sp>
        <p:nvSpPr>
          <p:cNvPr id="7" name="Slide Number Placeholder 6"/>
          <p:cNvSpPr>
            <a:spLocks noGrp="1"/>
          </p:cNvSpPr>
          <p:nvPr>
            <p:ph type="sldNum" sz="quarter" idx="12"/>
          </p:nvPr>
        </p:nvSpPr>
        <p:spPr/>
        <p:txBody>
          <a:bodyPr/>
          <a:lstStyle>
            <a:lvl1pPr>
              <a:defRPr/>
            </a:lvl1pPr>
          </a:lstStyle>
          <a:p>
            <a:fld id="{2C1C6890-AE6C-4D60-9A31-8D69D86D340C}"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The 3th Consortium of Accounting FE-UB Postgraduate Program </a:t>
            </a:r>
          </a:p>
        </p:txBody>
      </p:sp>
      <p:sp>
        <p:nvSpPr>
          <p:cNvPr id="9" name="Slide Number Placeholder 8"/>
          <p:cNvSpPr>
            <a:spLocks noGrp="1"/>
          </p:cNvSpPr>
          <p:nvPr>
            <p:ph type="sldNum" sz="quarter" idx="12"/>
          </p:nvPr>
        </p:nvSpPr>
        <p:spPr/>
        <p:txBody>
          <a:bodyPr/>
          <a:lstStyle>
            <a:lvl1pPr>
              <a:defRPr/>
            </a:lvl1pPr>
          </a:lstStyle>
          <a:p>
            <a:fld id="{8A9136BE-5DCD-469A-8856-43598EB379E5}"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The 3th Consortium of Accounting FE-UB Postgraduate Program </a:t>
            </a:r>
          </a:p>
        </p:txBody>
      </p:sp>
      <p:sp>
        <p:nvSpPr>
          <p:cNvPr id="5" name="Slide Number Placeholder 4"/>
          <p:cNvSpPr>
            <a:spLocks noGrp="1"/>
          </p:cNvSpPr>
          <p:nvPr>
            <p:ph type="sldNum" sz="quarter" idx="12"/>
          </p:nvPr>
        </p:nvSpPr>
        <p:spPr/>
        <p:txBody>
          <a:bodyPr/>
          <a:lstStyle>
            <a:lvl1pPr>
              <a:defRPr/>
            </a:lvl1pPr>
          </a:lstStyle>
          <a:p>
            <a:fld id="{73B7D81F-5535-4EF2-A381-F2D1F4C3B1F7}"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The 3th Consortium of Accounting FE-UB Postgraduate Program </a:t>
            </a:r>
          </a:p>
        </p:txBody>
      </p:sp>
      <p:sp>
        <p:nvSpPr>
          <p:cNvPr id="4" name="Slide Number Placeholder 3"/>
          <p:cNvSpPr>
            <a:spLocks noGrp="1"/>
          </p:cNvSpPr>
          <p:nvPr>
            <p:ph type="sldNum" sz="quarter" idx="12"/>
          </p:nvPr>
        </p:nvSpPr>
        <p:spPr/>
        <p:txBody>
          <a:bodyPr/>
          <a:lstStyle>
            <a:lvl1pPr>
              <a:defRPr/>
            </a:lvl1pPr>
          </a:lstStyle>
          <a:p>
            <a:fld id="{B0B076F3-BC59-4695-8294-ABAD2658AB16}"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The 3th Consortium of Accounting FE-UB Postgraduate Program </a:t>
            </a:r>
          </a:p>
        </p:txBody>
      </p:sp>
      <p:sp>
        <p:nvSpPr>
          <p:cNvPr id="7" name="Slide Number Placeholder 6"/>
          <p:cNvSpPr>
            <a:spLocks noGrp="1"/>
          </p:cNvSpPr>
          <p:nvPr>
            <p:ph type="sldNum" sz="quarter" idx="12"/>
          </p:nvPr>
        </p:nvSpPr>
        <p:spPr/>
        <p:txBody>
          <a:bodyPr/>
          <a:lstStyle>
            <a:lvl1pPr>
              <a:defRPr/>
            </a:lvl1pPr>
          </a:lstStyle>
          <a:p>
            <a:fld id="{1FA12CEF-5A7A-48C5-9C1F-3FAB931F6751}"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The 3th Consortium of Accounting FE-UB Postgraduate Program </a:t>
            </a:r>
          </a:p>
        </p:txBody>
      </p:sp>
      <p:sp>
        <p:nvSpPr>
          <p:cNvPr id="7" name="Slide Number Placeholder 6"/>
          <p:cNvSpPr>
            <a:spLocks noGrp="1"/>
          </p:cNvSpPr>
          <p:nvPr>
            <p:ph type="sldNum" sz="quarter" idx="12"/>
          </p:nvPr>
        </p:nvSpPr>
        <p:spPr/>
        <p:txBody>
          <a:bodyPr/>
          <a:lstStyle>
            <a:lvl1pPr>
              <a:defRPr/>
            </a:lvl1pPr>
          </a:lstStyle>
          <a:p>
            <a:fld id="{8E7A7EE3-418D-4D49-8032-AFCCD783E3E1}"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9900"/>
            </a:gs>
            <a:gs pos="100000">
              <a:schemeClr val="accent2"/>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r>
              <a:rPr lang="en-US"/>
              <a:t>The 3th Consortium of Accounting FE-UB Postgraduate Program </a:t>
            </a: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0ACCCFD6-C8F1-4655-88E1-3FBBD795C3B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084E1AC7-1398-4975-ABD0-860ECEE213A0}" type="slidenum">
              <a:rPr lang="en-US"/>
              <a:pPr/>
              <a:t>1</a:t>
            </a:fld>
            <a:endParaRPr lang="en-US"/>
          </a:p>
        </p:txBody>
      </p:sp>
      <p:sp>
        <p:nvSpPr>
          <p:cNvPr id="5123" name="Rectangle 3"/>
          <p:cNvSpPr>
            <a:spLocks noGrp="1" noChangeArrowheads="1"/>
          </p:cNvSpPr>
          <p:nvPr>
            <p:ph type="subTitle" idx="1"/>
          </p:nvPr>
        </p:nvSpPr>
        <p:spPr>
          <a:xfrm>
            <a:off x="3048000" y="4191000"/>
            <a:ext cx="5638800" cy="1981200"/>
          </a:xfrm>
        </p:spPr>
        <p:txBody>
          <a:bodyPr/>
          <a:lstStyle/>
          <a:p>
            <a:pPr algn="r"/>
            <a:r>
              <a:rPr lang="en-US" sz="2400" dirty="0" err="1" smtClean="0">
                <a:solidFill>
                  <a:schemeClr val="bg1"/>
                </a:solidFill>
              </a:rPr>
              <a:t>Oleh</a:t>
            </a:r>
            <a:r>
              <a:rPr lang="en-US" sz="2400" dirty="0" smtClean="0">
                <a:solidFill>
                  <a:schemeClr val="bg1"/>
                </a:solidFill>
              </a:rPr>
              <a:t>:</a:t>
            </a:r>
          </a:p>
          <a:p>
            <a:pPr algn="r"/>
            <a:r>
              <a:rPr lang="en-US" sz="2400" dirty="0" smtClean="0">
                <a:solidFill>
                  <a:schemeClr val="bg1"/>
                </a:solidFill>
              </a:rPr>
              <a:t>Dr</a:t>
            </a:r>
            <a:r>
              <a:rPr lang="en-US" sz="2400" dirty="0">
                <a:solidFill>
                  <a:schemeClr val="bg1"/>
                </a:solidFill>
              </a:rPr>
              <a:t>. </a:t>
            </a:r>
            <a:r>
              <a:rPr lang="en-US" sz="2400" dirty="0" err="1">
                <a:solidFill>
                  <a:schemeClr val="bg1"/>
                </a:solidFill>
              </a:rPr>
              <a:t>Unti</a:t>
            </a:r>
            <a:r>
              <a:rPr lang="en-US" sz="2400" dirty="0">
                <a:solidFill>
                  <a:schemeClr val="bg1"/>
                </a:solidFill>
              </a:rPr>
              <a:t> </a:t>
            </a:r>
            <a:r>
              <a:rPr lang="en-US" sz="2400" dirty="0" err="1">
                <a:solidFill>
                  <a:schemeClr val="bg1"/>
                </a:solidFill>
              </a:rPr>
              <a:t>Ludigdo</a:t>
            </a:r>
            <a:r>
              <a:rPr lang="en-US" sz="2400" dirty="0">
                <a:solidFill>
                  <a:schemeClr val="bg1"/>
                </a:solidFill>
              </a:rPr>
              <a:t>, </a:t>
            </a:r>
            <a:r>
              <a:rPr lang="en-US" sz="2400" dirty="0" err="1" smtClean="0">
                <a:solidFill>
                  <a:schemeClr val="bg1"/>
                </a:solidFill>
              </a:rPr>
              <a:t>Ak</a:t>
            </a:r>
            <a:endParaRPr lang="en-US" sz="2400" dirty="0" smtClean="0">
              <a:solidFill>
                <a:schemeClr val="bg1"/>
              </a:solidFill>
            </a:endParaRPr>
          </a:p>
          <a:p>
            <a:pPr algn="r"/>
            <a:r>
              <a:rPr lang="en-US" sz="2400" dirty="0" err="1" smtClean="0">
                <a:solidFill>
                  <a:schemeClr val="bg1"/>
                </a:solidFill>
              </a:rPr>
              <a:t>Fakultas</a:t>
            </a:r>
            <a:r>
              <a:rPr lang="en-US" sz="2400" dirty="0" smtClean="0">
                <a:solidFill>
                  <a:schemeClr val="bg1"/>
                </a:solidFill>
              </a:rPr>
              <a:t> </a:t>
            </a:r>
            <a:r>
              <a:rPr lang="en-US" sz="2400" dirty="0" err="1" smtClean="0">
                <a:solidFill>
                  <a:schemeClr val="bg1"/>
                </a:solidFill>
              </a:rPr>
              <a:t>Ekonomi</a:t>
            </a:r>
            <a:r>
              <a:rPr lang="en-US" sz="2400" dirty="0" smtClean="0">
                <a:solidFill>
                  <a:schemeClr val="bg1"/>
                </a:solidFill>
              </a:rPr>
              <a:t> </a:t>
            </a:r>
            <a:r>
              <a:rPr lang="en-US" sz="2400" dirty="0" err="1" smtClean="0">
                <a:solidFill>
                  <a:schemeClr val="bg1"/>
                </a:solidFill>
              </a:rPr>
              <a:t>dan</a:t>
            </a:r>
            <a:r>
              <a:rPr lang="en-US" sz="2400" dirty="0" smtClean="0">
                <a:solidFill>
                  <a:schemeClr val="bg1"/>
                </a:solidFill>
              </a:rPr>
              <a:t> </a:t>
            </a:r>
            <a:r>
              <a:rPr lang="en-US" sz="2400" dirty="0" err="1" smtClean="0">
                <a:solidFill>
                  <a:schemeClr val="bg1"/>
                </a:solidFill>
              </a:rPr>
              <a:t>Bisnis</a:t>
            </a:r>
            <a:r>
              <a:rPr lang="en-US" sz="2400" dirty="0" smtClean="0">
                <a:solidFill>
                  <a:schemeClr val="bg1"/>
                </a:solidFill>
              </a:rPr>
              <a:t> </a:t>
            </a:r>
          </a:p>
          <a:p>
            <a:pPr algn="r"/>
            <a:r>
              <a:rPr lang="en-US" sz="2400" dirty="0" err="1" smtClean="0">
                <a:solidFill>
                  <a:schemeClr val="bg1"/>
                </a:solidFill>
              </a:rPr>
              <a:t>Universitas</a:t>
            </a:r>
            <a:r>
              <a:rPr lang="en-US" sz="2400" dirty="0" smtClean="0">
                <a:solidFill>
                  <a:schemeClr val="bg1"/>
                </a:solidFill>
              </a:rPr>
              <a:t> </a:t>
            </a:r>
            <a:r>
              <a:rPr lang="en-US" sz="2400" dirty="0" err="1" smtClean="0">
                <a:solidFill>
                  <a:schemeClr val="bg1"/>
                </a:solidFill>
              </a:rPr>
              <a:t>Brawijaya</a:t>
            </a:r>
            <a:endParaRPr lang="en-US" sz="2400" dirty="0">
              <a:solidFill>
                <a:schemeClr val="bg1"/>
              </a:solidFill>
            </a:endParaRPr>
          </a:p>
        </p:txBody>
      </p:sp>
      <p:sp>
        <p:nvSpPr>
          <p:cNvPr id="5124" name="Rectangle 4"/>
          <p:cNvSpPr>
            <a:spLocks noChangeArrowheads="1"/>
          </p:cNvSpPr>
          <p:nvPr/>
        </p:nvSpPr>
        <p:spPr bwMode="auto">
          <a:xfrm>
            <a:off x="685800" y="685800"/>
            <a:ext cx="7772400" cy="1524000"/>
          </a:xfrm>
          <a:prstGeom prst="rect">
            <a:avLst/>
          </a:prstGeom>
          <a:noFill/>
          <a:ln w="9525">
            <a:noFill/>
            <a:miter lim="800000"/>
            <a:headEnd/>
            <a:tailEnd/>
          </a:ln>
          <a:effectLst/>
        </p:spPr>
        <p:txBody>
          <a:bodyPr anchor="ctr"/>
          <a:lstStyle/>
          <a:p>
            <a:pPr algn="ctr"/>
            <a:r>
              <a:rPr lang="nl-NL" sz="2800" b="1" dirty="0" smtClean="0">
                <a:solidFill>
                  <a:schemeClr val="bg1"/>
                </a:solidFill>
              </a:rPr>
              <a:t>RISET </a:t>
            </a:r>
            <a:r>
              <a:rPr lang="nl-NL" sz="2800" b="1" dirty="0">
                <a:solidFill>
                  <a:schemeClr val="bg1"/>
                </a:solidFill>
              </a:rPr>
              <a:t>KUALITATIF </a:t>
            </a:r>
            <a:r>
              <a:rPr lang="nl-NL" sz="2800" b="1" dirty="0" smtClean="0">
                <a:solidFill>
                  <a:schemeClr val="bg1"/>
                </a:solidFill>
              </a:rPr>
              <a:t>NON-POSITIVISTIK</a:t>
            </a:r>
          </a:p>
          <a:p>
            <a:pPr algn="ctr"/>
            <a:r>
              <a:rPr lang="nl-NL" sz="2800" b="1" dirty="0" smtClean="0">
                <a:solidFill>
                  <a:schemeClr val="bg1"/>
                </a:solidFill>
              </a:rPr>
              <a:t>Dalam Akuntansi dan Bisnis</a:t>
            </a:r>
            <a:r>
              <a:rPr lang="en-US" sz="2800" dirty="0">
                <a:solidFill>
                  <a:schemeClr val="bg1"/>
                </a:solidFill>
              </a:rPr>
              <a:t/>
            </a:r>
            <a:br>
              <a:rPr lang="en-US" sz="2800" dirty="0">
                <a:solidFill>
                  <a:schemeClr val="bg1"/>
                </a:solidFill>
              </a:rPr>
            </a:br>
            <a:endParaRPr lang="en-US" sz="2800" dirty="0">
              <a:solidFill>
                <a:schemeClr val="bg1"/>
              </a:solidFill>
            </a:endParaRPr>
          </a:p>
        </p:txBody>
      </p:sp>
      <p:sp>
        <p:nvSpPr>
          <p:cNvPr id="5126" name="Rectangle 6"/>
          <p:cNvSpPr>
            <a:spLocks noChangeArrowheads="1"/>
          </p:cNvSpPr>
          <p:nvPr/>
        </p:nvSpPr>
        <p:spPr bwMode="auto">
          <a:xfrm>
            <a:off x="533400" y="2362200"/>
            <a:ext cx="4495800" cy="1295400"/>
          </a:xfrm>
          <a:prstGeom prst="rect">
            <a:avLst/>
          </a:prstGeom>
          <a:noFill/>
          <a:ln w="9525">
            <a:noFill/>
            <a:miter lim="800000"/>
            <a:headEnd/>
            <a:tailEnd/>
          </a:ln>
          <a:effectLst/>
        </p:spPr>
        <p:txBody>
          <a:bodyPr/>
          <a:lstStyle/>
          <a:p>
            <a:pPr>
              <a:lnSpc>
                <a:spcPct val="90000"/>
              </a:lnSpc>
              <a:spcBef>
                <a:spcPct val="20000"/>
              </a:spcBef>
            </a:pPr>
            <a:r>
              <a:rPr lang="en-US" dirty="0" err="1" smtClean="0">
                <a:solidFill>
                  <a:schemeClr val="bg1"/>
                </a:solidFill>
              </a:rPr>
              <a:t>Disampaikan</a:t>
            </a:r>
            <a:r>
              <a:rPr lang="en-US" dirty="0" smtClean="0">
                <a:solidFill>
                  <a:schemeClr val="bg1"/>
                </a:solidFill>
              </a:rPr>
              <a:t> </a:t>
            </a:r>
            <a:r>
              <a:rPr lang="en-US" dirty="0" err="1" smtClean="0">
                <a:solidFill>
                  <a:schemeClr val="bg1"/>
                </a:solidFill>
              </a:rPr>
              <a:t>pada</a:t>
            </a:r>
            <a:r>
              <a:rPr lang="en-US" dirty="0" smtClean="0">
                <a:solidFill>
                  <a:schemeClr val="bg1"/>
                </a:solidFill>
              </a:rPr>
              <a:t> </a:t>
            </a:r>
            <a:r>
              <a:rPr lang="en-US" dirty="0" err="1" smtClean="0">
                <a:solidFill>
                  <a:schemeClr val="bg1"/>
                </a:solidFill>
              </a:rPr>
              <a:t>Kuliah</a:t>
            </a:r>
            <a:r>
              <a:rPr lang="en-US" dirty="0" smtClean="0">
                <a:solidFill>
                  <a:schemeClr val="bg1"/>
                </a:solidFill>
              </a:rPr>
              <a:t> </a:t>
            </a:r>
            <a:r>
              <a:rPr lang="en-US" dirty="0" err="1" smtClean="0">
                <a:solidFill>
                  <a:schemeClr val="bg1"/>
                </a:solidFill>
              </a:rPr>
              <a:t>Tamu</a:t>
            </a:r>
            <a:r>
              <a:rPr lang="en-US" dirty="0" smtClean="0">
                <a:solidFill>
                  <a:schemeClr val="bg1"/>
                </a:solidFill>
              </a:rPr>
              <a:t>  </a:t>
            </a:r>
            <a:r>
              <a:rPr lang="en-US" dirty="0" err="1">
                <a:solidFill>
                  <a:schemeClr val="bg1"/>
                </a:solidFill>
              </a:rPr>
              <a:t>Pascasarjana</a:t>
            </a:r>
            <a:r>
              <a:rPr lang="en-US" dirty="0">
                <a:solidFill>
                  <a:schemeClr val="bg1"/>
                </a:solidFill>
              </a:rPr>
              <a:t> </a:t>
            </a:r>
            <a:r>
              <a:rPr lang="en-US" dirty="0" err="1">
                <a:solidFill>
                  <a:schemeClr val="bg1"/>
                </a:solidFill>
              </a:rPr>
              <a:t>Akuntansi</a:t>
            </a:r>
            <a:r>
              <a:rPr lang="en-US" dirty="0">
                <a:solidFill>
                  <a:schemeClr val="bg1"/>
                </a:solidFill>
              </a:rPr>
              <a:t> </a:t>
            </a:r>
            <a:r>
              <a:rPr lang="en-US" dirty="0" smtClean="0">
                <a:solidFill>
                  <a:schemeClr val="bg1"/>
                </a:solidFill>
              </a:rPr>
              <a:t>FE-UMB</a:t>
            </a:r>
          </a:p>
          <a:p>
            <a:pPr>
              <a:lnSpc>
                <a:spcPct val="90000"/>
              </a:lnSpc>
              <a:spcBef>
                <a:spcPct val="20000"/>
              </a:spcBef>
            </a:pPr>
            <a:r>
              <a:rPr lang="en-US" dirty="0" smtClean="0">
                <a:solidFill>
                  <a:schemeClr val="bg1"/>
                </a:solidFill>
              </a:rPr>
              <a:t>Jakarta, 01 Mei 2011</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00365AB1-793E-4198-B5FD-018A010230AC}" type="slidenum">
              <a:rPr lang="en-US"/>
              <a:pPr/>
              <a:t>10</a:t>
            </a:fld>
            <a:endParaRPr lang="en-US"/>
          </a:p>
        </p:txBody>
      </p:sp>
      <p:sp>
        <p:nvSpPr>
          <p:cNvPr id="15362" name="Rectangle 2"/>
          <p:cNvSpPr>
            <a:spLocks noGrp="1" noChangeArrowheads="1"/>
          </p:cNvSpPr>
          <p:nvPr>
            <p:ph type="title"/>
          </p:nvPr>
        </p:nvSpPr>
        <p:spPr>
          <a:xfrm>
            <a:off x="304800" y="304800"/>
            <a:ext cx="5334000" cy="1447800"/>
          </a:xfrm>
        </p:spPr>
        <p:txBody>
          <a:bodyPr/>
          <a:lstStyle/>
          <a:p>
            <a:r>
              <a:rPr lang="en-US">
                <a:solidFill>
                  <a:schemeClr val="bg1"/>
                </a:solidFill>
              </a:rPr>
              <a:t>Fenomena Sosial yang Bagaimana (?)</a:t>
            </a:r>
          </a:p>
        </p:txBody>
      </p:sp>
      <p:sp>
        <p:nvSpPr>
          <p:cNvPr id="15363" name="Rectangle 3"/>
          <p:cNvSpPr>
            <a:spLocks noGrp="1" noChangeArrowheads="1"/>
          </p:cNvSpPr>
          <p:nvPr>
            <p:ph type="body" idx="1"/>
          </p:nvPr>
        </p:nvSpPr>
        <p:spPr>
          <a:xfrm>
            <a:off x="228600" y="1981200"/>
            <a:ext cx="7924800" cy="4114800"/>
          </a:xfrm>
        </p:spPr>
        <p:txBody>
          <a:bodyPr/>
          <a:lstStyle/>
          <a:p>
            <a:pPr>
              <a:lnSpc>
                <a:spcPct val="80000"/>
              </a:lnSpc>
            </a:pPr>
            <a:r>
              <a:rPr lang="en-US" sz="2800" dirty="0" err="1">
                <a:solidFill>
                  <a:schemeClr val="bg1"/>
                </a:solidFill>
              </a:rPr>
              <a:t>Mengisyaratkan</a:t>
            </a:r>
            <a:r>
              <a:rPr lang="en-US" sz="2800" dirty="0">
                <a:solidFill>
                  <a:schemeClr val="bg1"/>
                </a:solidFill>
              </a:rPr>
              <a:t> </a:t>
            </a:r>
            <a:r>
              <a:rPr lang="en-US" sz="2800" dirty="0" err="1">
                <a:solidFill>
                  <a:schemeClr val="bg1"/>
                </a:solidFill>
              </a:rPr>
              <a:t>nilai</a:t>
            </a:r>
            <a:r>
              <a:rPr lang="en-US" sz="2800" dirty="0">
                <a:solidFill>
                  <a:schemeClr val="bg1"/>
                </a:solidFill>
              </a:rPr>
              <a:t> </a:t>
            </a:r>
            <a:r>
              <a:rPr lang="en-US" sz="2800" dirty="0" err="1">
                <a:solidFill>
                  <a:schemeClr val="bg1"/>
                </a:solidFill>
              </a:rPr>
              <a:t>temuan</a:t>
            </a:r>
            <a:r>
              <a:rPr lang="en-US" sz="2800" dirty="0">
                <a:solidFill>
                  <a:schemeClr val="bg1"/>
                </a:solidFill>
              </a:rPr>
              <a:t> yang </a:t>
            </a:r>
            <a:r>
              <a:rPr lang="en-US" sz="2800" dirty="0" err="1">
                <a:solidFill>
                  <a:schemeClr val="bg1"/>
                </a:solidFill>
              </a:rPr>
              <a:t>signifikan</a:t>
            </a:r>
            <a:r>
              <a:rPr lang="en-US" sz="2800" dirty="0">
                <a:solidFill>
                  <a:schemeClr val="bg1"/>
                </a:solidFill>
              </a:rPr>
              <a:t> </a:t>
            </a:r>
            <a:r>
              <a:rPr lang="en-US" sz="2800" dirty="0" err="1">
                <a:solidFill>
                  <a:schemeClr val="bg1"/>
                </a:solidFill>
              </a:rPr>
              <a:t>dan</a:t>
            </a:r>
            <a:r>
              <a:rPr lang="en-US" sz="2800" dirty="0">
                <a:solidFill>
                  <a:schemeClr val="bg1"/>
                </a:solidFill>
              </a:rPr>
              <a:t> </a:t>
            </a:r>
            <a:r>
              <a:rPr lang="en-US" sz="2800" dirty="0" err="1">
                <a:solidFill>
                  <a:schemeClr val="bg1"/>
                </a:solidFill>
              </a:rPr>
              <a:t>bermanfaat</a:t>
            </a:r>
            <a:r>
              <a:rPr lang="en-US" sz="2800" dirty="0">
                <a:solidFill>
                  <a:schemeClr val="bg1"/>
                </a:solidFill>
              </a:rPr>
              <a:t> </a:t>
            </a:r>
            <a:r>
              <a:rPr lang="en-US" sz="2800" dirty="0" err="1">
                <a:solidFill>
                  <a:schemeClr val="bg1"/>
                </a:solidFill>
              </a:rPr>
              <a:t>bagi</a:t>
            </a:r>
            <a:r>
              <a:rPr lang="en-US" sz="2800" dirty="0">
                <a:solidFill>
                  <a:schemeClr val="bg1"/>
                </a:solidFill>
              </a:rPr>
              <a:t> </a:t>
            </a:r>
            <a:r>
              <a:rPr lang="en-US" sz="2800" dirty="0" err="1">
                <a:solidFill>
                  <a:schemeClr val="bg1"/>
                </a:solidFill>
              </a:rPr>
              <a:t>pengembangan</a:t>
            </a:r>
            <a:r>
              <a:rPr lang="en-US" sz="2800" dirty="0">
                <a:solidFill>
                  <a:schemeClr val="bg1"/>
                </a:solidFill>
              </a:rPr>
              <a:t> </a:t>
            </a:r>
            <a:r>
              <a:rPr lang="en-US" sz="2800" dirty="0" err="1">
                <a:solidFill>
                  <a:schemeClr val="bg1"/>
                </a:solidFill>
              </a:rPr>
              <a:t>ilmu</a:t>
            </a:r>
            <a:r>
              <a:rPr lang="en-US" sz="2800" dirty="0">
                <a:solidFill>
                  <a:schemeClr val="bg1"/>
                </a:solidFill>
              </a:rPr>
              <a:t> </a:t>
            </a:r>
            <a:r>
              <a:rPr lang="en-US" sz="2800" dirty="0" err="1">
                <a:solidFill>
                  <a:schemeClr val="bg1"/>
                </a:solidFill>
              </a:rPr>
              <a:t>pengetahuan</a:t>
            </a:r>
            <a:r>
              <a:rPr lang="en-US" sz="2800" dirty="0">
                <a:solidFill>
                  <a:schemeClr val="bg1"/>
                </a:solidFill>
              </a:rPr>
              <a:t> </a:t>
            </a:r>
            <a:r>
              <a:rPr lang="en-US" sz="2800" dirty="0" err="1">
                <a:solidFill>
                  <a:schemeClr val="bg1"/>
                </a:solidFill>
              </a:rPr>
              <a:t>maupun</a:t>
            </a:r>
            <a:r>
              <a:rPr lang="en-US" sz="2800" dirty="0">
                <a:solidFill>
                  <a:schemeClr val="bg1"/>
                </a:solidFill>
              </a:rPr>
              <a:t> </a:t>
            </a:r>
            <a:r>
              <a:rPr lang="en-US" sz="2800" dirty="0" err="1">
                <a:solidFill>
                  <a:schemeClr val="bg1"/>
                </a:solidFill>
              </a:rPr>
              <a:t>pemecahan</a:t>
            </a:r>
            <a:r>
              <a:rPr lang="en-US" sz="2800" dirty="0">
                <a:solidFill>
                  <a:schemeClr val="bg1"/>
                </a:solidFill>
              </a:rPr>
              <a:t> </a:t>
            </a:r>
            <a:r>
              <a:rPr lang="en-US" sz="2800" dirty="0" err="1">
                <a:solidFill>
                  <a:schemeClr val="bg1"/>
                </a:solidFill>
              </a:rPr>
              <a:t>masalah</a:t>
            </a:r>
            <a:r>
              <a:rPr lang="en-US" sz="2800" dirty="0">
                <a:solidFill>
                  <a:schemeClr val="bg1"/>
                </a:solidFill>
              </a:rPr>
              <a:t> </a:t>
            </a:r>
            <a:r>
              <a:rPr lang="en-US" sz="2800" dirty="0" err="1">
                <a:solidFill>
                  <a:schemeClr val="bg1"/>
                </a:solidFill>
              </a:rPr>
              <a:t>dalam</a:t>
            </a:r>
            <a:r>
              <a:rPr lang="en-US" sz="2800" dirty="0">
                <a:solidFill>
                  <a:schemeClr val="bg1"/>
                </a:solidFill>
              </a:rPr>
              <a:t> </a:t>
            </a:r>
            <a:r>
              <a:rPr lang="en-US" sz="2800" dirty="0" err="1">
                <a:solidFill>
                  <a:schemeClr val="bg1"/>
                </a:solidFill>
              </a:rPr>
              <a:t>suatu</a:t>
            </a:r>
            <a:r>
              <a:rPr lang="en-US" sz="2800" dirty="0">
                <a:solidFill>
                  <a:schemeClr val="bg1"/>
                </a:solidFill>
              </a:rPr>
              <a:t> </a:t>
            </a:r>
            <a:r>
              <a:rPr lang="en-US" sz="2800" dirty="0" err="1">
                <a:solidFill>
                  <a:schemeClr val="bg1"/>
                </a:solidFill>
              </a:rPr>
              <a:t>masyarakat</a:t>
            </a:r>
            <a:endParaRPr lang="en-US" sz="2800" dirty="0">
              <a:solidFill>
                <a:schemeClr val="bg1"/>
              </a:solidFill>
            </a:endParaRPr>
          </a:p>
          <a:p>
            <a:pPr>
              <a:lnSpc>
                <a:spcPct val="80000"/>
              </a:lnSpc>
            </a:pPr>
            <a:r>
              <a:rPr lang="en-US" sz="2800" dirty="0" err="1">
                <a:solidFill>
                  <a:schemeClr val="bg1"/>
                </a:solidFill>
              </a:rPr>
              <a:t>Merupakan</a:t>
            </a:r>
            <a:r>
              <a:rPr lang="en-US" sz="2800" dirty="0">
                <a:solidFill>
                  <a:schemeClr val="bg1"/>
                </a:solidFill>
              </a:rPr>
              <a:t> </a:t>
            </a:r>
            <a:r>
              <a:rPr lang="en-US" sz="2800" dirty="0" err="1">
                <a:solidFill>
                  <a:schemeClr val="bg1"/>
                </a:solidFill>
              </a:rPr>
              <a:t>fenomena</a:t>
            </a:r>
            <a:r>
              <a:rPr lang="en-US" sz="2800" dirty="0">
                <a:solidFill>
                  <a:schemeClr val="bg1"/>
                </a:solidFill>
              </a:rPr>
              <a:t> </a:t>
            </a:r>
            <a:r>
              <a:rPr lang="en-US" sz="2800" dirty="0" err="1">
                <a:solidFill>
                  <a:schemeClr val="bg1"/>
                </a:solidFill>
              </a:rPr>
              <a:t>baru</a:t>
            </a:r>
            <a:r>
              <a:rPr lang="en-US" sz="2800" dirty="0">
                <a:solidFill>
                  <a:schemeClr val="bg1"/>
                </a:solidFill>
              </a:rPr>
              <a:t> yang </a:t>
            </a:r>
            <a:r>
              <a:rPr lang="en-US" sz="2800" dirty="0" err="1">
                <a:solidFill>
                  <a:schemeClr val="bg1"/>
                </a:solidFill>
              </a:rPr>
              <a:t>unik</a:t>
            </a:r>
            <a:r>
              <a:rPr lang="en-US" sz="2800" dirty="0">
                <a:solidFill>
                  <a:schemeClr val="bg1"/>
                </a:solidFill>
              </a:rPr>
              <a:t> </a:t>
            </a:r>
          </a:p>
          <a:p>
            <a:pPr>
              <a:lnSpc>
                <a:spcPct val="80000"/>
              </a:lnSpc>
            </a:pPr>
            <a:r>
              <a:rPr lang="en-US" sz="2800" dirty="0" err="1">
                <a:solidFill>
                  <a:schemeClr val="bg1"/>
                </a:solidFill>
              </a:rPr>
              <a:t>Mengisyaratkan</a:t>
            </a:r>
            <a:r>
              <a:rPr lang="en-US" sz="2800" dirty="0">
                <a:solidFill>
                  <a:schemeClr val="bg1"/>
                </a:solidFill>
              </a:rPr>
              <a:t> </a:t>
            </a:r>
            <a:r>
              <a:rPr lang="en-US" sz="2800" dirty="0" err="1">
                <a:solidFill>
                  <a:schemeClr val="bg1"/>
                </a:solidFill>
              </a:rPr>
              <a:t>adanya</a:t>
            </a:r>
            <a:r>
              <a:rPr lang="en-US" sz="2800" dirty="0">
                <a:solidFill>
                  <a:schemeClr val="bg1"/>
                </a:solidFill>
              </a:rPr>
              <a:t> </a:t>
            </a:r>
            <a:r>
              <a:rPr lang="en-US" sz="2800" dirty="0" err="1">
                <a:solidFill>
                  <a:schemeClr val="bg1"/>
                </a:solidFill>
              </a:rPr>
              <a:t>ketidakberesan</a:t>
            </a:r>
            <a:r>
              <a:rPr lang="en-US" sz="2800" dirty="0">
                <a:solidFill>
                  <a:schemeClr val="bg1"/>
                </a:solidFill>
              </a:rPr>
              <a:t> </a:t>
            </a:r>
            <a:r>
              <a:rPr lang="en-US" sz="2800" dirty="0" err="1">
                <a:solidFill>
                  <a:schemeClr val="bg1"/>
                </a:solidFill>
              </a:rPr>
              <a:t>sosial</a:t>
            </a:r>
            <a:endParaRPr lang="en-US" sz="2800" dirty="0">
              <a:solidFill>
                <a:schemeClr val="bg1"/>
              </a:solidFill>
            </a:endParaRPr>
          </a:p>
          <a:p>
            <a:pPr>
              <a:lnSpc>
                <a:spcPct val="80000"/>
              </a:lnSpc>
            </a:pPr>
            <a:r>
              <a:rPr lang="en-US" sz="2800" dirty="0" err="1">
                <a:solidFill>
                  <a:schemeClr val="bg1"/>
                </a:solidFill>
              </a:rPr>
              <a:t>Fenomena</a:t>
            </a:r>
            <a:r>
              <a:rPr lang="en-US" sz="2800" dirty="0">
                <a:solidFill>
                  <a:schemeClr val="bg1"/>
                </a:solidFill>
              </a:rPr>
              <a:t> </a:t>
            </a:r>
            <a:r>
              <a:rPr lang="en-US" sz="2800" dirty="0" err="1">
                <a:solidFill>
                  <a:schemeClr val="bg1"/>
                </a:solidFill>
              </a:rPr>
              <a:t>sosial</a:t>
            </a:r>
            <a:r>
              <a:rPr lang="en-US" sz="2800" dirty="0">
                <a:solidFill>
                  <a:schemeClr val="bg1"/>
                </a:solidFill>
              </a:rPr>
              <a:t> </a:t>
            </a:r>
            <a:r>
              <a:rPr lang="en-US" sz="2800" dirty="0" err="1">
                <a:solidFill>
                  <a:schemeClr val="bg1"/>
                </a:solidFill>
              </a:rPr>
              <a:t>tersebut</a:t>
            </a:r>
            <a:r>
              <a:rPr lang="en-US" sz="2800" dirty="0">
                <a:solidFill>
                  <a:schemeClr val="bg1"/>
                </a:solidFill>
              </a:rPr>
              <a:t> </a:t>
            </a:r>
            <a:r>
              <a:rPr lang="en-US" sz="2800" dirty="0" err="1">
                <a:solidFill>
                  <a:schemeClr val="bg1"/>
                </a:solidFill>
              </a:rPr>
              <a:t>dimungkinkan</a:t>
            </a:r>
            <a:r>
              <a:rPr lang="en-US" sz="2800" dirty="0">
                <a:solidFill>
                  <a:schemeClr val="bg1"/>
                </a:solidFill>
              </a:rPr>
              <a:t> </a:t>
            </a:r>
            <a:r>
              <a:rPr lang="en-US" sz="2800" dirty="0" err="1">
                <a:solidFill>
                  <a:schemeClr val="bg1"/>
                </a:solidFill>
              </a:rPr>
              <a:t>untuk</a:t>
            </a:r>
            <a:r>
              <a:rPr lang="en-US" sz="2800" dirty="0">
                <a:solidFill>
                  <a:schemeClr val="bg1"/>
                </a:solidFill>
              </a:rPr>
              <a:t> </a:t>
            </a:r>
            <a:r>
              <a:rPr lang="en-US" sz="2800" dirty="0" err="1">
                <a:solidFill>
                  <a:schemeClr val="bg1"/>
                </a:solidFill>
              </a:rPr>
              <a:t>diteliti</a:t>
            </a:r>
            <a:r>
              <a:rPr lang="en-US" sz="2800" dirty="0">
                <a:solidFill>
                  <a:schemeClr val="bg1"/>
                </a:solidFill>
              </a:rPr>
              <a:t> (= </a:t>
            </a:r>
            <a:r>
              <a:rPr lang="en-US" sz="2800" dirty="0" err="1">
                <a:solidFill>
                  <a:schemeClr val="bg1"/>
                </a:solidFill>
              </a:rPr>
              <a:t>waktu</a:t>
            </a:r>
            <a:r>
              <a:rPr lang="en-US" sz="2800" dirty="0">
                <a:solidFill>
                  <a:schemeClr val="bg1"/>
                </a:solidFill>
              </a:rPr>
              <a:t>, </a:t>
            </a:r>
            <a:r>
              <a:rPr lang="en-US" sz="2800" dirty="0" err="1">
                <a:solidFill>
                  <a:schemeClr val="bg1"/>
                </a:solidFill>
              </a:rPr>
              <a:t>biaya</a:t>
            </a:r>
            <a:r>
              <a:rPr lang="en-US" sz="2800" dirty="0">
                <a:solidFill>
                  <a:schemeClr val="bg1"/>
                </a:solidFill>
              </a:rPr>
              <a:t>, </a:t>
            </a:r>
            <a:r>
              <a:rPr lang="en-US" sz="2800" dirty="0" err="1">
                <a:solidFill>
                  <a:schemeClr val="bg1"/>
                </a:solidFill>
              </a:rPr>
              <a:t>kapasitas</a:t>
            </a:r>
            <a:r>
              <a:rPr lang="en-US" sz="2800" dirty="0">
                <a:solidFill>
                  <a:schemeClr val="bg1"/>
                </a:solidFill>
              </a:rPr>
              <a:t> </a:t>
            </a:r>
            <a:r>
              <a:rPr lang="en-US" sz="2800" dirty="0" err="1">
                <a:solidFill>
                  <a:schemeClr val="bg1"/>
                </a:solidFill>
              </a:rPr>
              <a:t>diri</a:t>
            </a:r>
            <a:r>
              <a:rPr lang="en-US" sz="2800" dirty="0">
                <a:solidFill>
                  <a:schemeClr val="bg1"/>
                </a:solidFill>
              </a:rPr>
              <a:t> </a:t>
            </a:r>
            <a:r>
              <a:rPr lang="en-US" sz="2800" dirty="0" err="1">
                <a:solidFill>
                  <a:schemeClr val="bg1"/>
                </a:solidFill>
              </a:rPr>
              <a:t>peneliti</a:t>
            </a:r>
            <a:r>
              <a:rPr lang="en-US" sz="2800" dirty="0">
                <a:solidFill>
                  <a:schemeClr val="bg1"/>
                </a:solidFill>
              </a:rPr>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F16F133D-D579-4E96-89BB-04D43E4A8B17}" type="slidenum">
              <a:rPr lang="en-US"/>
              <a:pPr/>
              <a:t>11</a:t>
            </a:fld>
            <a:endParaRPr lang="en-US"/>
          </a:p>
        </p:txBody>
      </p:sp>
      <p:sp>
        <p:nvSpPr>
          <p:cNvPr id="17410" name="Rectangle 2"/>
          <p:cNvSpPr>
            <a:spLocks noGrp="1" noChangeArrowheads="1"/>
          </p:cNvSpPr>
          <p:nvPr>
            <p:ph type="title"/>
          </p:nvPr>
        </p:nvSpPr>
        <p:spPr>
          <a:xfrm>
            <a:off x="2590800" y="609600"/>
            <a:ext cx="5867400" cy="1143000"/>
          </a:xfrm>
        </p:spPr>
        <p:txBody>
          <a:bodyPr/>
          <a:lstStyle/>
          <a:p>
            <a:r>
              <a:rPr lang="en-US">
                <a:solidFill>
                  <a:schemeClr val="bg1"/>
                </a:solidFill>
              </a:rPr>
              <a:t>Ruang Lingkup Riset</a:t>
            </a:r>
          </a:p>
        </p:txBody>
      </p:sp>
      <p:sp>
        <p:nvSpPr>
          <p:cNvPr id="17411" name="Rectangle 3"/>
          <p:cNvSpPr>
            <a:spLocks noGrp="1" noChangeArrowheads="1"/>
          </p:cNvSpPr>
          <p:nvPr>
            <p:ph type="body" idx="1"/>
          </p:nvPr>
        </p:nvSpPr>
        <p:spPr>
          <a:xfrm>
            <a:off x="533400" y="1981200"/>
            <a:ext cx="7924800" cy="4114800"/>
          </a:xfrm>
        </p:spPr>
        <p:txBody>
          <a:bodyPr/>
          <a:lstStyle/>
          <a:p>
            <a:pPr marL="401638" indent="-401638" defTabSz="684213">
              <a:lnSpc>
                <a:spcPct val="80000"/>
              </a:lnSpc>
            </a:pPr>
            <a:r>
              <a:rPr lang="en-US" sz="2800" dirty="0" err="1">
                <a:solidFill>
                  <a:schemeClr val="bg1"/>
                </a:solidFill>
              </a:rPr>
              <a:t>Sebaiknya</a:t>
            </a:r>
            <a:r>
              <a:rPr lang="en-US" sz="2800" dirty="0">
                <a:solidFill>
                  <a:schemeClr val="bg1"/>
                </a:solidFill>
              </a:rPr>
              <a:t> </a:t>
            </a:r>
            <a:r>
              <a:rPr lang="en-US" sz="2800" dirty="0" err="1">
                <a:solidFill>
                  <a:schemeClr val="bg1"/>
                </a:solidFill>
              </a:rPr>
              <a:t>dibatasi</a:t>
            </a:r>
            <a:r>
              <a:rPr lang="en-US" sz="2800" dirty="0">
                <a:solidFill>
                  <a:schemeClr val="bg1"/>
                </a:solidFill>
              </a:rPr>
              <a:t> </a:t>
            </a:r>
            <a:r>
              <a:rPr lang="en-US" sz="2800" dirty="0" err="1">
                <a:solidFill>
                  <a:schemeClr val="bg1"/>
                </a:solidFill>
              </a:rPr>
              <a:t>pada</a:t>
            </a:r>
            <a:r>
              <a:rPr lang="en-US" sz="2800" dirty="0">
                <a:solidFill>
                  <a:schemeClr val="bg1"/>
                </a:solidFill>
              </a:rPr>
              <a:t> </a:t>
            </a:r>
            <a:r>
              <a:rPr lang="en-US" sz="2800" dirty="0" err="1">
                <a:solidFill>
                  <a:schemeClr val="bg1"/>
                </a:solidFill>
              </a:rPr>
              <a:t>aspek-aspek</a:t>
            </a:r>
            <a:r>
              <a:rPr lang="en-US" sz="2800" dirty="0">
                <a:solidFill>
                  <a:schemeClr val="bg1"/>
                </a:solidFill>
              </a:rPr>
              <a:t> </a:t>
            </a:r>
            <a:r>
              <a:rPr lang="en-US" sz="2800" dirty="0" err="1">
                <a:solidFill>
                  <a:schemeClr val="bg1"/>
                </a:solidFill>
              </a:rPr>
              <a:t>tertentu</a:t>
            </a:r>
            <a:r>
              <a:rPr lang="en-US" sz="2800" dirty="0">
                <a:solidFill>
                  <a:schemeClr val="bg1"/>
                </a:solidFill>
              </a:rPr>
              <a:t> </a:t>
            </a:r>
            <a:r>
              <a:rPr lang="en-US" sz="2800" dirty="0" err="1">
                <a:solidFill>
                  <a:schemeClr val="bg1"/>
                </a:solidFill>
              </a:rPr>
              <a:t>dari</a:t>
            </a:r>
            <a:r>
              <a:rPr lang="en-US" sz="2800" dirty="0">
                <a:solidFill>
                  <a:schemeClr val="bg1"/>
                </a:solidFill>
              </a:rPr>
              <a:t> </a:t>
            </a:r>
            <a:r>
              <a:rPr lang="en-US" sz="2800" dirty="0" err="1">
                <a:solidFill>
                  <a:schemeClr val="bg1"/>
                </a:solidFill>
              </a:rPr>
              <a:t>sebuah</a:t>
            </a:r>
            <a:r>
              <a:rPr lang="en-US" sz="2800" dirty="0">
                <a:solidFill>
                  <a:schemeClr val="bg1"/>
                </a:solidFill>
              </a:rPr>
              <a:t> </a:t>
            </a:r>
            <a:r>
              <a:rPr lang="en-US" sz="2800" dirty="0" err="1">
                <a:solidFill>
                  <a:schemeClr val="bg1"/>
                </a:solidFill>
              </a:rPr>
              <a:t>fenomena</a:t>
            </a:r>
            <a:r>
              <a:rPr lang="en-US" sz="2800" dirty="0">
                <a:solidFill>
                  <a:schemeClr val="bg1"/>
                </a:solidFill>
              </a:rPr>
              <a:t> (</a:t>
            </a:r>
            <a:r>
              <a:rPr lang="en-US" sz="2800" dirty="0" err="1">
                <a:solidFill>
                  <a:schemeClr val="bg1"/>
                </a:solidFill>
              </a:rPr>
              <a:t>akuntansi</a:t>
            </a:r>
            <a:r>
              <a:rPr lang="en-US" sz="2800" dirty="0">
                <a:solidFill>
                  <a:schemeClr val="bg1"/>
                </a:solidFill>
              </a:rPr>
              <a:t> </a:t>
            </a:r>
            <a:r>
              <a:rPr lang="en-US" sz="2800" dirty="0" err="1">
                <a:solidFill>
                  <a:schemeClr val="bg1"/>
                </a:solidFill>
              </a:rPr>
              <a:t>atau</a:t>
            </a:r>
            <a:r>
              <a:rPr lang="en-US" sz="2800" dirty="0">
                <a:solidFill>
                  <a:schemeClr val="bg1"/>
                </a:solidFill>
              </a:rPr>
              <a:t>) </a:t>
            </a:r>
            <a:r>
              <a:rPr lang="en-US" sz="2800" dirty="0" err="1">
                <a:solidFill>
                  <a:schemeClr val="bg1"/>
                </a:solidFill>
              </a:rPr>
              <a:t>kehidupan</a:t>
            </a:r>
            <a:r>
              <a:rPr lang="en-US" sz="2800" dirty="0">
                <a:solidFill>
                  <a:schemeClr val="bg1"/>
                </a:solidFill>
              </a:rPr>
              <a:t> </a:t>
            </a:r>
            <a:r>
              <a:rPr lang="en-US" sz="2800" dirty="0" err="1">
                <a:solidFill>
                  <a:schemeClr val="bg1"/>
                </a:solidFill>
              </a:rPr>
              <a:t>sosial</a:t>
            </a:r>
            <a:r>
              <a:rPr lang="en-US" sz="2800" dirty="0">
                <a:solidFill>
                  <a:schemeClr val="bg1"/>
                </a:solidFill>
              </a:rPr>
              <a:t> yang </a:t>
            </a:r>
            <a:r>
              <a:rPr lang="en-US" sz="2800" dirty="0" err="1">
                <a:solidFill>
                  <a:schemeClr val="bg1"/>
                </a:solidFill>
              </a:rPr>
              <a:t>luas</a:t>
            </a:r>
            <a:endParaRPr lang="en-US" sz="2800" dirty="0">
              <a:solidFill>
                <a:schemeClr val="bg1"/>
              </a:solidFill>
            </a:endParaRPr>
          </a:p>
          <a:p>
            <a:pPr marL="401638" indent="-401638" defTabSz="684213">
              <a:lnSpc>
                <a:spcPct val="80000"/>
              </a:lnSpc>
            </a:pPr>
            <a:r>
              <a:rPr lang="en-US" sz="2800" dirty="0">
                <a:solidFill>
                  <a:schemeClr val="bg1"/>
                </a:solidFill>
              </a:rPr>
              <a:t>Yang </a:t>
            </a:r>
            <a:r>
              <a:rPr lang="en-US" sz="2800" dirty="0" err="1">
                <a:solidFill>
                  <a:schemeClr val="bg1"/>
                </a:solidFill>
              </a:rPr>
              <a:t>perlu</a:t>
            </a:r>
            <a:r>
              <a:rPr lang="en-US" sz="2800" dirty="0">
                <a:solidFill>
                  <a:schemeClr val="bg1"/>
                </a:solidFill>
              </a:rPr>
              <a:t> </a:t>
            </a:r>
            <a:r>
              <a:rPr lang="en-US" sz="2800" dirty="0" err="1">
                <a:solidFill>
                  <a:schemeClr val="bg1"/>
                </a:solidFill>
              </a:rPr>
              <a:t>dipertimbangkan</a:t>
            </a:r>
            <a:r>
              <a:rPr lang="en-US" sz="2800" dirty="0">
                <a:solidFill>
                  <a:schemeClr val="bg1"/>
                </a:solidFill>
              </a:rPr>
              <a:t>:</a:t>
            </a:r>
          </a:p>
          <a:p>
            <a:pPr marL="401638" indent="-401638" defTabSz="684213">
              <a:lnSpc>
                <a:spcPct val="80000"/>
              </a:lnSpc>
              <a:buFontTx/>
              <a:buNone/>
            </a:pPr>
            <a:r>
              <a:rPr lang="en-US" sz="2800" dirty="0">
                <a:solidFill>
                  <a:schemeClr val="bg1"/>
                </a:solidFill>
              </a:rPr>
              <a:t>	- </a:t>
            </a:r>
            <a:r>
              <a:rPr lang="en-US" sz="2800" dirty="0" err="1">
                <a:solidFill>
                  <a:schemeClr val="bg1"/>
                </a:solidFill>
              </a:rPr>
              <a:t>Maksud</a:t>
            </a:r>
            <a:r>
              <a:rPr lang="en-US" sz="2800" dirty="0">
                <a:solidFill>
                  <a:schemeClr val="bg1"/>
                </a:solidFill>
              </a:rPr>
              <a:t> </a:t>
            </a:r>
            <a:r>
              <a:rPr lang="en-US" sz="2800" dirty="0" err="1">
                <a:solidFill>
                  <a:schemeClr val="bg1"/>
                </a:solidFill>
              </a:rPr>
              <a:t>dan</a:t>
            </a:r>
            <a:r>
              <a:rPr lang="en-US" sz="2800" dirty="0">
                <a:solidFill>
                  <a:schemeClr val="bg1"/>
                </a:solidFill>
              </a:rPr>
              <a:t> </a:t>
            </a:r>
            <a:r>
              <a:rPr lang="en-US" sz="2800" dirty="0" err="1">
                <a:solidFill>
                  <a:schemeClr val="bg1"/>
                </a:solidFill>
              </a:rPr>
              <a:t>perhatian</a:t>
            </a:r>
            <a:r>
              <a:rPr lang="en-US" sz="2800" dirty="0">
                <a:solidFill>
                  <a:schemeClr val="bg1"/>
                </a:solidFill>
              </a:rPr>
              <a:t> </a:t>
            </a:r>
            <a:r>
              <a:rPr lang="en-US" sz="2800" dirty="0" err="1">
                <a:solidFill>
                  <a:schemeClr val="bg1"/>
                </a:solidFill>
              </a:rPr>
              <a:t>peneliti</a:t>
            </a:r>
            <a:endParaRPr lang="en-US" sz="2800" dirty="0">
              <a:solidFill>
                <a:schemeClr val="bg1"/>
              </a:solidFill>
            </a:endParaRPr>
          </a:p>
          <a:p>
            <a:pPr marL="401638" indent="-401638" defTabSz="684213">
              <a:lnSpc>
                <a:spcPct val="80000"/>
              </a:lnSpc>
              <a:buFontTx/>
              <a:buNone/>
            </a:pPr>
            <a:r>
              <a:rPr lang="en-US" sz="2800" dirty="0">
                <a:solidFill>
                  <a:schemeClr val="bg1"/>
                </a:solidFill>
              </a:rPr>
              <a:t>	- </a:t>
            </a:r>
            <a:r>
              <a:rPr lang="en-US" sz="2800" dirty="0" err="1">
                <a:solidFill>
                  <a:schemeClr val="bg1"/>
                </a:solidFill>
              </a:rPr>
              <a:t>Bahan</a:t>
            </a:r>
            <a:r>
              <a:rPr lang="en-US" sz="2800" dirty="0">
                <a:solidFill>
                  <a:schemeClr val="bg1"/>
                </a:solidFill>
              </a:rPr>
              <a:t> yang </a:t>
            </a:r>
            <a:r>
              <a:rPr lang="en-US" sz="2800" dirty="0" err="1">
                <a:solidFill>
                  <a:schemeClr val="bg1"/>
                </a:solidFill>
              </a:rPr>
              <a:t>ada</a:t>
            </a:r>
            <a:r>
              <a:rPr lang="en-US" sz="2800" dirty="0">
                <a:solidFill>
                  <a:schemeClr val="bg1"/>
                </a:solidFill>
              </a:rPr>
              <a:t> </a:t>
            </a:r>
            <a:r>
              <a:rPr lang="en-US" sz="2800" dirty="0" err="1">
                <a:solidFill>
                  <a:schemeClr val="bg1"/>
                </a:solidFill>
              </a:rPr>
              <a:t>mengenai</a:t>
            </a:r>
            <a:r>
              <a:rPr lang="en-US" sz="2800" dirty="0">
                <a:solidFill>
                  <a:schemeClr val="bg1"/>
                </a:solidFill>
              </a:rPr>
              <a:t> </a:t>
            </a:r>
            <a:r>
              <a:rPr lang="en-US" sz="2800" dirty="0" err="1">
                <a:solidFill>
                  <a:schemeClr val="bg1"/>
                </a:solidFill>
              </a:rPr>
              <a:t>suatu</a:t>
            </a:r>
            <a:r>
              <a:rPr lang="en-US" sz="2800" dirty="0">
                <a:solidFill>
                  <a:schemeClr val="bg1"/>
                </a:solidFill>
              </a:rPr>
              <a:t>              	</a:t>
            </a:r>
            <a:r>
              <a:rPr lang="en-US" sz="2800" dirty="0" err="1">
                <a:solidFill>
                  <a:schemeClr val="bg1"/>
                </a:solidFill>
              </a:rPr>
              <a:t>masalah</a:t>
            </a:r>
            <a:r>
              <a:rPr lang="en-US" sz="2800" dirty="0">
                <a:solidFill>
                  <a:schemeClr val="bg1"/>
                </a:solidFill>
              </a:rPr>
              <a:t>/</a:t>
            </a:r>
            <a:r>
              <a:rPr lang="en-US" sz="2800" dirty="0" err="1">
                <a:solidFill>
                  <a:schemeClr val="bg1"/>
                </a:solidFill>
              </a:rPr>
              <a:t>fenomena</a:t>
            </a:r>
            <a:endParaRPr lang="en-US" sz="2800" dirty="0">
              <a:solidFill>
                <a:schemeClr val="bg1"/>
              </a:solidFill>
            </a:endParaRPr>
          </a:p>
          <a:p>
            <a:pPr marL="401638" indent="-401638" defTabSz="684213">
              <a:lnSpc>
                <a:spcPct val="80000"/>
              </a:lnSpc>
              <a:buFontTx/>
              <a:buNone/>
            </a:pPr>
            <a:r>
              <a:rPr lang="en-US" sz="2800" dirty="0">
                <a:solidFill>
                  <a:schemeClr val="bg1"/>
                </a:solidFill>
              </a:rPr>
              <a:t>	- </a:t>
            </a:r>
            <a:r>
              <a:rPr lang="en-US" sz="2800" dirty="0" err="1">
                <a:solidFill>
                  <a:schemeClr val="bg1"/>
                </a:solidFill>
              </a:rPr>
              <a:t>Pengalaman</a:t>
            </a:r>
            <a:r>
              <a:rPr lang="en-US" sz="2800" dirty="0">
                <a:solidFill>
                  <a:schemeClr val="bg1"/>
                </a:solidFill>
              </a:rPr>
              <a:t> </a:t>
            </a:r>
            <a:r>
              <a:rPr lang="en-US" sz="2800" dirty="0" err="1">
                <a:solidFill>
                  <a:schemeClr val="bg1"/>
                </a:solidFill>
              </a:rPr>
              <a:t>riset</a:t>
            </a:r>
            <a:r>
              <a:rPr lang="en-US" sz="2800" dirty="0">
                <a:solidFill>
                  <a:schemeClr val="bg1"/>
                </a:solidFill>
              </a:rPr>
              <a:t> </a:t>
            </a:r>
            <a:r>
              <a:rPr lang="en-US" sz="2800" dirty="0" err="1">
                <a:solidFill>
                  <a:schemeClr val="bg1"/>
                </a:solidFill>
              </a:rPr>
              <a:t>sebelumnya</a:t>
            </a:r>
            <a:endParaRPr lang="en-US" sz="2800" dirty="0">
              <a:solidFill>
                <a:schemeClr val="bg1"/>
              </a:solidFill>
            </a:endParaRPr>
          </a:p>
          <a:p>
            <a:pPr marL="401638" indent="-401638" defTabSz="684213">
              <a:lnSpc>
                <a:spcPct val="80000"/>
              </a:lnSpc>
              <a:buFontTx/>
              <a:buNone/>
            </a:pPr>
            <a:r>
              <a:rPr lang="en-US" sz="2800" dirty="0">
                <a:solidFill>
                  <a:schemeClr val="bg1"/>
                </a:solidFill>
              </a:rPr>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4008290D-4BD6-46F9-858B-27536277DFB9}" type="slidenum">
              <a:rPr lang="en-US"/>
              <a:pPr/>
              <a:t>12</a:t>
            </a:fld>
            <a:endParaRPr lang="en-US"/>
          </a:p>
        </p:txBody>
      </p:sp>
      <p:sp>
        <p:nvSpPr>
          <p:cNvPr id="16386" name="Rectangle 2"/>
          <p:cNvSpPr>
            <a:spLocks noGrp="1" noChangeArrowheads="1"/>
          </p:cNvSpPr>
          <p:nvPr>
            <p:ph type="title"/>
          </p:nvPr>
        </p:nvSpPr>
        <p:spPr>
          <a:xfrm>
            <a:off x="3581400" y="228600"/>
            <a:ext cx="5105400" cy="1143000"/>
          </a:xfrm>
        </p:spPr>
        <p:txBody>
          <a:bodyPr/>
          <a:lstStyle/>
          <a:p>
            <a:r>
              <a:rPr lang="en-US">
                <a:solidFill>
                  <a:schemeClr val="bg1"/>
                </a:solidFill>
              </a:rPr>
              <a:t>Tujuan Riset </a:t>
            </a:r>
            <a:r>
              <a:rPr lang="en-US" sz="2800">
                <a:solidFill>
                  <a:schemeClr val="bg1"/>
                </a:solidFill>
              </a:rPr>
              <a:t>(1)</a:t>
            </a:r>
          </a:p>
        </p:txBody>
      </p:sp>
      <p:sp>
        <p:nvSpPr>
          <p:cNvPr id="16387" name="Rectangle 3"/>
          <p:cNvSpPr>
            <a:spLocks noGrp="1" noChangeArrowheads="1"/>
          </p:cNvSpPr>
          <p:nvPr>
            <p:ph type="body" idx="1"/>
          </p:nvPr>
        </p:nvSpPr>
        <p:spPr>
          <a:xfrm>
            <a:off x="381000" y="1676400"/>
            <a:ext cx="8534400" cy="4648200"/>
          </a:xfrm>
        </p:spPr>
        <p:txBody>
          <a:bodyPr/>
          <a:lstStyle/>
          <a:p>
            <a:r>
              <a:rPr lang="en-US" sz="2800" dirty="0" err="1">
                <a:solidFill>
                  <a:schemeClr val="bg1"/>
                </a:solidFill>
              </a:rPr>
              <a:t>Tujuan</a:t>
            </a:r>
            <a:r>
              <a:rPr lang="en-US" sz="2800" dirty="0">
                <a:solidFill>
                  <a:schemeClr val="bg1"/>
                </a:solidFill>
              </a:rPr>
              <a:t> </a:t>
            </a:r>
            <a:r>
              <a:rPr lang="en-US" sz="2800" dirty="0" err="1">
                <a:solidFill>
                  <a:schemeClr val="bg1"/>
                </a:solidFill>
              </a:rPr>
              <a:t>riset</a:t>
            </a:r>
            <a:r>
              <a:rPr lang="en-US" sz="2800" dirty="0">
                <a:solidFill>
                  <a:schemeClr val="bg1"/>
                </a:solidFill>
              </a:rPr>
              <a:t> </a:t>
            </a:r>
            <a:r>
              <a:rPr lang="en-US" sz="3600" dirty="0" err="1">
                <a:solidFill>
                  <a:schemeClr val="bg1"/>
                </a:solidFill>
              </a:rPr>
              <a:t>interpretivisme</a:t>
            </a:r>
            <a:r>
              <a:rPr lang="en-US" sz="2800" dirty="0">
                <a:solidFill>
                  <a:schemeClr val="bg1"/>
                </a:solidFill>
              </a:rPr>
              <a:t> </a:t>
            </a:r>
            <a:r>
              <a:rPr lang="en-US" sz="2800" dirty="0" err="1">
                <a:solidFill>
                  <a:schemeClr val="bg1"/>
                </a:solidFill>
              </a:rPr>
              <a:t>adalah</a:t>
            </a:r>
            <a:r>
              <a:rPr lang="en-US" sz="2800" dirty="0">
                <a:solidFill>
                  <a:schemeClr val="bg1"/>
                </a:solidFill>
              </a:rPr>
              <a:t> </a:t>
            </a:r>
            <a:r>
              <a:rPr lang="en-US" sz="2800" dirty="0" err="1">
                <a:solidFill>
                  <a:schemeClr val="bg1"/>
                </a:solidFill>
              </a:rPr>
              <a:t>memahami</a:t>
            </a:r>
            <a:r>
              <a:rPr lang="en-US" sz="2800" dirty="0">
                <a:solidFill>
                  <a:schemeClr val="bg1"/>
                </a:solidFill>
              </a:rPr>
              <a:t> (</a:t>
            </a:r>
            <a:r>
              <a:rPr lang="en-US" sz="2800" i="1" dirty="0">
                <a:solidFill>
                  <a:schemeClr val="bg1"/>
                </a:solidFill>
              </a:rPr>
              <a:t>understanding/</a:t>
            </a:r>
            <a:r>
              <a:rPr lang="en-US" sz="2800" i="1" dirty="0" err="1">
                <a:solidFill>
                  <a:schemeClr val="bg1"/>
                </a:solidFill>
              </a:rPr>
              <a:t>verstehen</a:t>
            </a:r>
            <a:r>
              <a:rPr lang="en-US" sz="2800" dirty="0">
                <a:solidFill>
                  <a:schemeClr val="bg1"/>
                </a:solidFill>
              </a:rPr>
              <a:t>) </a:t>
            </a:r>
            <a:r>
              <a:rPr lang="en-US" sz="2800" dirty="0" err="1">
                <a:solidFill>
                  <a:schemeClr val="bg1"/>
                </a:solidFill>
              </a:rPr>
              <a:t>suatu</a:t>
            </a:r>
            <a:r>
              <a:rPr lang="en-US" sz="2800" dirty="0">
                <a:solidFill>
                  <a:schemeClr val="bg1"/>
                </a:solidFill>
              </a:rPr>
              <a:t> </a:t>
            </a:r>
            <a:r>
              <a:rPr lang="en-US" sz="2800" dirty="0" err="1">
                <a:solidFill>
                  <a:schemeClr val="bg1"/>
                </a:solidFill>
              </a:rPr>
              <a:t>fenomena</a:t>
            </a:r>
            <a:r>
              <a:rPr lang="en-US" sz="2800" dirty="0">
                <a:solidFill>
                  <a:schemeClr val="bg1"/>
                </a:solidFill>
              </a:rPr>
              <a:t> </a:t>
            </a:r>
            <a:r>
              <a:rPr lang="en-US" sz="2800" dirty="0" err="1">
                <a:solidFill>
                  <a:schemeClr val="bg1"/>
                </a:solidFill>
              </a:rPr>
              <a:t>sosial</a:t>
            </a:r>
            <a:endParaRPr lang="en-US" sz="2800" dirty="0">
              <a:solidFill>
                <a:schemeClr val="bg1"/>
              </a:solidFill>
            </a:endParaRPr>
          </a:p>
          <a:p>
            <a:r>
              <a:rPr lang="en-US" sz="2800" dirty="0" err="1">
                <a:solidFill>
                  <a:schemeClr val="bg1"/>
                </a:solidFill>
              </a:rPr>
              <a:t>Tujuan</a:t>
            </a:r>
            <a:r>
              <a:rPr lang="en-US" sz="2800" dirty="0">
                <a:solidFill>
                  <a:schemeClr val="bg1"/>
                </a:solidFill>
              </a:rPr>
              <a:t> </a:t>
            </a:r>
            <a:r>
              <a:rPr lang="en-US" sz="2800" dirty="0" err="1">
                <a:solidFill>
                  <a:schemeClr val="bg1"/>
                </a:solidFill>
              </a:rPr>
              <a:t>riset</a:t>
            </a:r>
            <a:r>
              <a:rPr lang="en-US" sz="2800" dirty="0">
                <a:solidFill>
                  <a:schemeClr val="bg1"/>
                </a:solidFill>
              </a:rPr>
              <a:t> </a:t>
            </a:r>
            <a:r>
              <a:rPr lang="en-US" sz="3600" dirty="0" err="1">
                <a:solidFill>
                  <a:schemeClr val="bg1"/>
                </a:solidFill>
              </a:rPr>
              <a:t>kritisisme</a:t>
            </a:r>
            <a:r>
              <a:rPr lang="en-US" sz="2800" dirty="0">
                <a:solidFill>
                  <a:schemeClr val="bg1"/>
                </a:solidFill>
              </a:rPr>
              <a:t> </a:t>
            </a:r>
            <a:r>
              <a:rPr lang="en-US" sz="2800" dirty="0" err="1">
                <a:solidFill>
                  <a:schemeClr val="bg1"/>
                </a:solidFill>
              </a:rPr>
              <a:t>adalah</a:t>
            </a:r>
            <a:r>
              <a:rPr lang="en-US" sz="2800" dirty="0">
                <a:solidFill>
                  <a:schemeClr val="bg1"/>
                </a:solidFill>
              </a:rPr>
              <a:t> </a:t>
            </a:r>
            <a:r>
              <a:rPr lang="en-US" sz="2800" dirty="0" err="1">
                <a:solidFill>
                  <a:schemeClr val="bg1"/>
                </a:solidFill>
              </a:rPr>
              <a:t>mengkritik</a:t>
            </a:r>
            <a:r>
              <a:rPr lang="en-US" sz="2800" dirty="0">
                <a:solidFill>
                  <a:schemeClr val="bg1"/>
                </a:solidFill>
              </a:rPr>
              <a:t> </a:t>
            </a:r>
            <a:r>
              <a:rPr lang="en-US" sz="2800" dirty="0" err="1">
                <a:solidFill>
                  <a:schemeClr val="bg1"/>
                </a:solidFill>
              </a:rPr>
              <a:t>suatu</a:t>
            </a:r>
            <a:r>
              <a:rPr lang="en-US" sz="2800" dirty="0">
                <a:solidFill>
                  <a:schemeClr val="bg1"/>
                </a:solidFill>
              </a:rPr>
              <a:t> </a:t>
            </a:r>
            <a:r>
              <a:rPr lang="en-US" sz="2800" dirty="0" err="1">
                <a:solidFill>
                  <a:schemeClr val="bg1"/>
                </a:solidFill>
              </a:rPr>
              <a:t>fenomena</a:t>
            </a:r>
            <a:r>
              <a:rPr lang="en-US" sz="2800" dirty="0">
                <a:solidFill>
                  <a:schemeClr val="bg1"/>
                </a:solidFill>
              </a:rPr>
              <a:t> </a:t>
            </a:r>
            <a:r>
              <a:rPr lang="en-US" sz="2800" dirty="0" err="1">
                <a:solidFill>
                  <a:schemeClr val="bg1"/>
                </a:solidFill>
              </a:rPr>
              <a:t>sosial</a:t>
            </a:r>
            <a:r>
              <a:rPr lang="en-US" sz="2800" dirty="0">
                <a:solidFill>
                  <a:schemeClr val="bg1"/>
                </a:solidFill>
              </a:rPr>
              <a:t> yang </a:t>
            </a:r>
            <a:r>
              <a:rPr lang="en-US" sz="2800" dirty="0" err="1">
                <a:solidFill>
                  <a:schemeClr val="bg1"/>
                </a:solidFill>
              </a:rPr>
              <a:t>dianggap</a:t>
            </a:r>
            <a:r>
              <a:rPr lang="en-US" sz="2800" dirty="0">
                <a:solidFill>
                  <a:schemeClr val="bg1"/>
                </a:solidFill>
              </a:rPr>
              <a:t> </a:t>
            </a:r>
            <a:r>
              <a:rPr lang="en-US" sz="2800" dirty="0" err="1">
                <a:solidFill>
                  <a:schemeClr val="bg1"/>
                </a:solidFill>
              </a:rPr>
              <a:t>mapan</a:t>
            </a:r>
            <a:endParaRPr lang="en-US" sz="2800" dirty="0">
              <a:solidFill>
                <a:schemeClr val="bg1"/>
              </a:solidFill>
            </a:endParaRPr>
          </a:p>
          <a:p>
            <a:r>
              <a:rPr lang="en-US" sz="2800" dirty="0" err="1">
                <a:solidFill>
                  <a:schemeClr val="bg1"/>
                </a:solidFill>
              </a:rPr>
              <a:t>Tujuan</a:t>
            </a:r>
            <a:r>
              <a:rPr lang="en-US" sz="2800" dirty="0">
                <a:solidFill>
                  <a:schemeClr val="bg1"/>
                </a:solidFill>
              </a:rPr>
              <a:t> </a:t>
            </a:r>
            <a:r>
              <a:rPr lang="en-US" sz="2800" dirty="0" err="1">
                <a:solidFill>
                  <a:schemeClr val="bg1"/>
                </a:solidFill>
              </a:rPr>
              <a:t>riset</a:t>
            </a:r>
            <a:r>
              <a:rPr lang="en-US" sz="2800" dirty="0">
                <a:solidFill>
                  <a:schemeClr val="bg1"/>
                </a:solidFill>
              </a:rPr>
              <a:t> </a:t>
            </a:r>
            <a:r>
              <a:rPr lang="en-US" sz="3600" dirty="0" err="1">
                <a:solidFill>
                  <a:schemeClr val="bg1"/>
                </a:solidFill>
              </a:rPr>
              <a:t>posmodernisme</a:t>
            </a:r>
            <a:r>
              <a:rPr lang="en-US" sz="2800" dirty="0">
                <a:solidFill>
                  <a:schemeClr val="bg1"/>
                </a:solidFill>
              </a:rPr>
              <a:t> </a:t>
            </a:r>
            <a:r>
              <a:rPr lang="en-US" sz="2800" dirty="0" err="1">
                <a:solidFill>
                  <a:schemeClr val="bg1"/>
                </a:solidFill>
              </a:rPr>
              <a:t>adalah</a:t>
            </a:r>
            <a:r>
              <a:rPr lang="en-US" sz="2800" dirty="0">
                <a:solidFill>
                  <a:schemeClr val="bg1"/>
                </a:solidFill>
              </a:rPr>
              <a:t> </a:t>
            </a:r>
            <a:r>
              <a:rPr lang="en-US" sz="2800" dirty="0" err="1">
                <a:solidFill>
                  <a:schemeClr val="bg1"/>
                </a:solidFill>
              </a:rPr>
              <a:t>mendekonstruksi</a:t>
            </a:r>
            <a:r>
              <a:rPr lang="en-US" sz="2800" dirty="0">
                <a:solidFill>
                  <a:schemeClr val="bg1"/>
                </a:solidFill>
              </a:rPr>
              <a:t> </a:t>
            </a:r>
            <a:r>
              <a:rPr lang="en-US" sz="2800" dirty="0" err="1">
                <a:solidFill>
                  <a:schemeClr val="bg1"/>
                </a:solidFill>
              </a:rPr>
              <a:t>atau</a:t>
            </a:r>
            <a:r>
              <a:rPr lang="en-US" sz="2800" dirty="0">
                <a:solidFill>
                  <a:schemeClr val="bg1"/>
                </a:solidFill>
              </a:rPr>
              <a:t> </a:t>
            </a:r>
            <a:r>
              <a:rPr lang="en-US" sz="2800" dirty="0" err="1">
                <a:solidFill>
                  <a:schemeClr val="bg1"/>
                </a:solidFill>
              </a:rPr>
              <a:t>menata-ulang</a:t>
            </a:r>
            <a:r>
              <a:rPr lang="en-US" sz="2800" dirty="0">
                <a:solidFill>
                  <a:schemeClr val="bg1"/>
                </a:solidFill>
              </a:rPr>
              <a:t> </a:t>
            </a:r>
            <a:r>
              <a:rPr lang="en-US" sz="2800" dirty="0" err="1">
                <a:solidFill>
                  <a:schemeClr val="bg1"/>
                </a:solidFill>
              </a:rPr>
              <a:t>bangunan</a:t>
            </a:r>
            <a:r>
              <a:rPr lang="en-US" sz="2800" dirty="0">
                <a:solidFill>
                  <a:schemeClr val="bg1"/>
                </a:solidFill>
              </a:rPr>
              <a:t> </a:t>
            </a:r>
            <a:r>
              <a:rPr lang="en-US" sz="2800" dirty="0" err="1">
                <a:solidFill>
                  <a:schemeClr val="bg1"/>
                </a:solidFill>
              </a:rPr>
              <a:t>sosial</a:t>
            </a:r>
            <a:r>
              <a:rPr lang="en-US" sz="2800" dirty="0">
                <a:solidFill>
                  <a:schemeClr val="bg1"/>
                </a:solidFill>
              </a:rPr>
              <a:t>/</a:t>
            </a:r>
            <a:r>
              <a:rPr lang="en-US" sz="2800" dirty="0" err="1">
                <a:solidFill>
                  <a:schemeClr val="bg1"/>
                </a:solidFill>
              </a:rPr>
              <a:t>budaya</a:t>
            </a:r>
            <a:r>
              <a:rPr lang="en-US" sz="2800" dirty="0">
                <a:solidFill>
                  <a:schemeClr val="bg1"/>
                </a:solidFill>
              </a:rPr>
              <a:t> </a:t>
            </a:r>
            <a:r>
              <a:rPr lang="en-US" sz="2800" dirty="0" err="1">
                <a:solidFill>
                  <a:schemeClr val="bg1"/>
                </a:solidFill>
              </a:rPr>
              <a:t>tertentu</a:t>
            </a:r>
            <a:r>
              <a:rPr lang="en-US" sz="2800" dirty="0">
                <a:solidFill>
                  <a:schemeClr val="bg1"/>
                </a:solidFill>
              </a:rPr>
              <a:t> </a:t>
            </a:r>
          </a:p>
          <a:p>
            <a:endParaRPr lang="en-US" sz="2800" dirty="0">
              <a:solidFill>
                <a:schemeClr val="bg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680D3E9-43FE-4B55-A676-9CE514D7BF21}" type="slidenum">
              <a:rPr lang="en-US"/>
              <a:pPr/>
              <a:t>13</a:t>
            </a:fld>
            <a:endParaRPr lang="en-US"/>
          </a:p>
        </p:txBody>
      </p:sp>
      <p:sp>
        <p:nvSpPr>
          <p:cNvPr id="46095" name="Rectangle 15"/>
          <p:cNvSpPr>
            <a:spLocks noChangeArrowheads="1"/>
          </p:cNvSpPr>
          <p:nvPr/>
        </p:nvSpPr>
        <p:spPr bwMode="auto">
          <a:xfrm>
            <a:off x="3429000" y="762000"/>
            <a:ext cx="5181600" cy="1143000"/>
          </a:xfrm>
          <a:prstGeom prst="rect">
            <a:avLst/>
          </a:prstGeom>
          <a:noFill/>
          <a:ln w="9525">
            <a:noFill/>
            <a:miter lim="800000"/>
            <a:headEnd/>
            <a:tailEnd/>
          </a:ln>
          <a:effectLst/>
        </p:spPr>
        <p:txBody>
          <a:bodyPr anchor="ctr"/>
          <a:lstStyle/>
          <a:p>
            <a:pPr algn="ctr"/>
            <a:r>
              <a:rPr lang="en-US" sz="4400">
                <a:solidFill>
                  <a:schemeClr val="bg1"/>
                </a:solidFill>
              </a:rPr>
              <a:t>Tujuan Riset </a:t>
            </a:r>
            <a:r>
              <a:rPr lang="en-US" sz="2800">
                <a:solidFill>
                  <a:schemeClr val="bg1"/>
                </a:solidFill>
              </a:rPr>
              <a:t>(2)</a:t>
            </a:r>
          </a:p>
        </p:txBody>
      </p:sp>
      <p:sp>
        <p:nvSpPr>
          <p:cNvPr id="46096" name="Rectangle 16"/>
          <p:cNvSpPr>
            <a:spLocks noChangeArrowheads="1"/>
          </p:cNvSpPr>
          <p:nvPr/>
        </p:nvSpPr>
        <p:spPr bwMode="auto">
          <a:xfrm>
            <a:off x="838200" y="2971800"/>
            <a:ext cx="7772400" cy="3276600"/>
          </a:xfrm>
          <a:prstGeom prst="rect">
            <a:avLst/>
          </a:prstGeom>
          <a:noFill/>
          <a:ln w="9525">
            <a:noFill/>
            <a:miter lim="800000"/>
            <a:headEnd/>
            <a:tailEnd/>
          </a:ln>
          <a:effectLst/>
        </p:spPr>
        <p:txBody>
          <a:bodyPr/>
          <a:lstStyle/>
          <a:p>
            <a:pPr marL="342900" indent="-342900">
              <a:spcBef>
                <a:spcPct val="20000"/>
              </a:spcBef>
              <a:buFontTx/>
              <a:buChar char="•"/>
            </a:pPr>
            <a:r>
              <a:rPr lang="en-US" sz="3200">
                <a:solidFill>
                  <a:schemeClr val="bg1"/>
                </a:solidFill>
              </a:rPr>
              <a:t>Perlu dinyatakan secara tegas, jelas dan eksplisit</a:t>
            </a:r>
          </a:p>
          <a:p>
            <a:pPr marL="342900" indent="-342900">
              <a:spcBef>
                <a:spcPct val="20000"/>
              </a:spcBef>
              <a:buFontTx/>
              <a:buChar char="•"/>
            </a:pPr>
            <a:r>
              <a:rPr lang="en-US" sz="3200">
                <a:solidFill>
                  <a:schemeClr val="bg1"/>
                </a:solidFill>
              </a:rPr>
              <a:t>Merupakan keterkaitan logis dengan fokus riset dan kesimpulan yang ditarik ketika riset selesai dilakukan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535E239-CE6F-4869-B923-A370F421E366}" type="slidenum">
              <a:rPr lang="en-US"/>
              <a:pPr/>
              <a:t>14</a:t>
            </a:fld>
            <a:endParaRPr lang="en-US"/>
          </a:p>
        </p:txBody>
      </p:sp>
      <p:sp>
        <p:nvSpPr>
          <p:cNvPr id="47106" name="Rectangle 2"/>
          <p:cNvSpPr>
            <a:spLocks noGrp="1" noChangeArrowheads="1"/>
          </p:cNvSpPr>
          <p:nvPr>
            <p:ph type="title"/>
          </p:nvPr>
        </p:nvSpPr>
        <p:spPr>
          <a:xfrm>
            <a:off x="685800" y="457200"/>
            <a:ext cx="7772400" cy="914400"/>
          </a:xfrm>
        </p:spPr>
        <p:txBody>
          <a:bodyPr/>
          <a:lstStyle/>
          <a:p>
            <a:r>
              <a:rPr lang="en-US">
                <a:solidFill>
                  <a:schemeClr val="bg1"/>
                </a:solidFill>
              </a:rPr>
              <a:t>Pengertian Teori</a:t>
            </a:r>
          </a:p>
        </p:txBody>
      </p:sp>
      <p:sp>
        <p:nvSpPr>
          <p:cNvPr id="47107" name="Rectangle 3"/>
          <p:cNvSpPr>
            <a:spLocks noGrp="1" noChangeArrowheads="1"/>
          </p:cNvSpPr>
          <p:nvPr>
            <p:ph type="body" idx="1"/>
          </p:nvPr>
        </p:nvSpPr>
        <p:spPr>
          <a:xfrm>
            <a:off x="685800" y="1676400"/>
            <a:ext cx="7772400" cy="4419600"/>
          </a:xfrm>
        </p:spPr>
        <p:txBody>
          <a:bodyPr/>
          <a:lstStyle/>
          <a:p>
            <a:pPr>
              <a:lnSpc>
                <a:spcPct val="80000"/>
              </a:lnSpc>
            </a:pPr>
            <a:r>
              <a:rPr lang="en-US" sz="2800">
                <a:solidFill>
                  <a:schemeClr val="bg1"/>
                </a:solidFill>
              </a:rPr>
              <a:t>(Dalam perspektif non-positivistik) adalah “</a:t>
            </a:r>
            <a:r>
              <a:rPr lang="en-US" sz="2800" i="1">
                <a:solidFill>
                  <a:schemeClr val="bg1"/>
                </a:solidFill>
              </a:rPr>
              <a:t>a system of interconnected abstractions or ideas that condenses and organizes knowledge about the social world” </a:t>
            </a:r>
            <a:r>
              <a:rPr lang="en-US" sz="2800">
                <a:solidFill>
                  <a:schemeClr val="bg1"/>
                </a:solidFill>
              </a:rPr>
              <a:t> (Neuman,2000; h. 40).</a:t>
            </a:r>
          </a:p>
          <a:p>
            <a:pPr>
              <a:lnSpc>
                <a:spcPct val="80000"/>
              </a:lnSpc>
              <a:buFontTx/>
              <a:buNone/>
            </a:pPr>
            <a:endParaRPr lang="en-US" sz="2800">
              <a:solidFill>
                <a:schemeClr val="bg1"/>
              </a:solidFill>
            </a:endParaRPr>
          </a:p>
          <a:p>
            <a:pPr>
              <a:lnSpc>
                <a:spcPct val="80000"/>
              </a:lnSpc>
            </a:pPr>
            <a:r>
              <a:rPr lang="nl-NL" sz="2800">
                <a:solidFill>
                  <a:schemeClr val="bg1"/>
                </a:solidFill>
              </a:rPr>
              <a:t>(Dalam perspektif positivistik) adalah “</a:t>
            </a:r>
            <a:r>
              <a:rPr lang="nl-NL" sz="2800" i="1">
                <a:solidFill>
                  <a:schemeClr val="bg1"/>
                </a:solidFill>
              </a:rPr>
              <a:t>a set of interrel</a:t>
            </a:r>
            <a:r>
              <a:rPr lang="en-GB" sz="2800" i="1">
                <a:solidFill>
                  <a:schemeClr val="bg1"/>
                </a:solidFill>
              </a:rPr>
              <a:t>ated constructs (concepts), definitions, and propositions that present a systematic view of phenomena by specifying relations among variables, with the purpose of explaining and predicting phenomena</a:t>
            </a:r>
            <a:r>
              <a:rPr lang="en-GB" sz="2800">
                <a:solidFill>
                  <a:schemeClr val="bg1"/>
                </a:solidFill>
              </a:rPr>
              <a:t>” (Kerlinger dalam</a:t>
            </a:r>
            <a:r>
              <a:rPr lang="nl-NL" sz="2800">
                <a:solidFill>
                  <a:schemeClr val="bg1"/>
                </a:solidFill>
              </a:rPr>
              <a:t> van der Bruggen, 2005</a:t>
            </a:r>
            <a:r>
              <a:rPr lang="en-GB" sz="2800">
                <a:solidFill>
                  <a:schemeClr val="bg1"/>
                </a:solidFill>
              </a:rPr>
              <a:t>) </a:t>
            </a:r>
            <a:endParaRPr lang="en-US" sz="2800">
              <a:solidFill>
                <a:schemeClr val="bg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B9DE46EB-D864-4071-AF00-B83DED60E61E}" type="slidenum">
              <a:rPr lang="en-US"/>
              <a:pPr/>
              <a:t>15</a:t>
            </a:fld>
            <a:endParaRPr lang="en-US"/>
          </a:p>
        </p:txBody>
      </p:sp>
      <p:sp>
        <p:nvSpPr>
          <p:cNvPr id="20482" name="Rectangle 2"/>
          <p:cNvSpPr>
            <a:spLocks noGrp="1" noChangeArrowheads="1"/>
          </p:cNvSpPr>
          <p:nvPr>
            <p:ph type="title"/>
          </p:nvPr>
        </p:nvSpPr>
        <p:spPr>
          <a:xfrm>
            <a:off x="685800" y="381000"/>
            <a:ext cx="7772400" cy="533400"/>
          </a:xfrm>
        </p:spPr>
        <p:txBody>
          <a:bodyPr/>
          <a:lstStyle/>
          <a:p>
            <a:r>
              <a:rPr lang="en-US" sz="3600">
                <a:solidFill>
                  <a:schemeClr val="bg1"/>
                </a:solidFill>
              </a:rPr>
              <a:t>DISKUSI TENTANG “TEORI”</a:t>
            </a:r>
          </a:p>
        </p:txBody>
      </p:sp>
      <p:sp>
        <p:nvSpPr>
          <p:cNvPr id="20483" name="Rectangle 3"/>
          <p:cNvSpPr>
            <a:spLocks noGrp="1" noChangeArrowheads="1"/>
          </p:cNvSpPr>
          <p:nvPr>
            <p:ph type="body" idx="1"/>
          </p:nvPr>
        </p:nvSpPr>
        <p:spPr>
          <a:xfrm>
            <a:off x="609600" y="1143000"/>
            <a:ext cx="7772400" cy="4114800"/>
          </a:xfrm>
        </p:spPr>
        <p:txBody>
          <a:bodyPr/>
          <a:lstStyle/>
          <a:p>
            <a:pPr>
              <a:lnSpc>
                <a:spcPct val="90000"/>
              </a:lnSpc>
            </a:pPr>
            <a:r>
              <a:rPr lang="en-US" sz="2800">
                <a:solidFill>
                  <a:schemeClr val="bg1"/>
                </a:solidFill>
              </a:rPr>
              <a:t>Teori sebagai suatu perspektif</a:t>
            </a:r>
          </a:p>
          <a:p>
            <a:pPr>
              <a:lnSpc>
                <a:spcPct val="90000"/>
              </a:lnSpc>
              <a:buFontTx/>
              <a:buNone/>
            </a:pPr>
            <a:r>
              <a:rPr lang="en-US" sz="2800">
                <a:solidFill>
                  <a:schemeClr val="bg1"/>
                </a:solidFill>
              </a:rPr>
              <a:t>	- Untuk menyelami fenomena</a:t>
            </a:r>
          </a:p>
          <a:p>
            <a:pPr>
              <a:lnSpc>
                <a:spcPct val="90000"/>
              </a:lnSpc>
              <a:buFontTx/>
              <a:buNone/>
            </a:pPr>
            <a:r>
              <a:rPr lang="en-US" sz="2800">
                <a:solidFill>
                  <a:schemeClr val="bg1"/>
                </a:solidFill>
              </a:rPr>
              <a:t>	- Untuk menganalisis fenomena</a:t>
            </a:r>
          </a:p>
          <a:p>
            <a:pPr>
              <a:lnSpc>
                <a:spcPct val="90000"/>
              </a:lnSpc>
              <a:buFontTx/>
              <a:buNone/>
            </a:pPr>
            <a:endParaRPr lang="en-US" sz="2800">
              <a:solidFill>
                <a:schemeClr val="bg1"/>
              </a:solidFill>
            </a:endParaRPr>
          </a:p>
          <a:p>
            <a:pPr>
              <a:lnSpc>
                <a:spcPct val="90000"/>
              </a:lnSpc>
            </a:pPr>
            <a:r>
              <a:rPr lang="en-US" sz="2800">
                <a:solidFill>
                  <a:schemeClr val="bg1"/>
                </a:solidFill>
              </a:rPr>
              <a:t>Teori sebagai bahan pengkayaan intelektual</a:t>
            </a:r>
          </a:p>
          <a:p>
            <a:pPr>
              <a:lnSpc>
                <a:spcPct val="90000"/>
              </a:lnSpc>
              <a:buFontTx/>
              <a:buNone/>
            </a:pPr>
            <a:r>
              <a:rPr lang="en-US" sz="2800">
                <a:solidFill>
                  <a:schemeClr val="bg1"/>
                </a:solidFill>
              </a:rPr>
              <a:t>	- Sering disebut sebagai kajian pustaka</a:t>
            </a:r>
          </a:p>
          <a:p>
            <a:pPr>
              <a:lnSpc>
                <a:spcPct val="90000"/>
              </a:lnSpc>
              <a:buFontTx/>
              <a:buNone/>
            </a:pPr>
            <a:r>
              <a:rPr lang="en-US" sz="2800">
                <a:solidFill>
                  <a:schemeClr val="bg1"/>
                </a:solidFill>
              </a:rPr>
              <a:t>	- Berguna untuk menjelaskan posisi fenomena</a:t>
            </a:r>
          </a:p>
          <a:p>
            <a:pPr>
              <a:lnSpc>
                <a:spcPct val="90000"/>
              </a:lnSpc>
              <a:buFontTx/>
              <a:buNone/>
            </a:pPr>
            <a:r>
              <a:rPr lang="en-US" sz="2800">
                <a:solidFill>
                  <a:schemeClr val="bg1"/>
                </a:solidFill>
              </a:rPr>
              <a:t>	   yang diteliti</a:t>
            </a:r>
          </a:p>
          <a:p>
            <a:pPr>
              <a:lnSpc>
                <a:spcPct val="90000"/>
              </a:lnSpc>
              <a:buFontTx/>
              <a:buNone/>
            </a:pPr>
            <a:r>
              <a:rPr lang="en-US" sz="2800">
                <a:solidFill>
                  <a:schemeClr val="bg1"/>
                </a:solidFill>
              </a:rPr>
              <a:t>	- Terutama dibangun dari bidang spesifik yang  </a:t>
            </a:r>
          </a:p>
          <a:p>
            <a:pPr>
              <a:lnSpc>
                <a:spcPct val="90000"/>
              </a:lnSpc>
              <a:buFontTx/>
              <a:buNone/>
            </a:pPr>
            <a:r>
              <a:rPr lang="en-US" sz="2800">
                <a:solidFill>
                  <a:schemeClr val="bg1"/>
                </a:solidFill>
              </a:rPr>
              <a:t>	   diteliti (Akuntansi?, Auditing?, Sistem </a:t>
            </a:r>
          </a:p>
          <a:p>
            <a:pPr>
              <a:lnSpc>
                <a:spcPct val="90000"/>
              </a:lnSpc>
              <a:buFontTx/>
              <a:buNone/>
            </a:pPr>
            <a:r>
              <a:rPr lang="en-US" sz="2800">
                <a:solidFill>
                  <a:schemeClr val="bg1"/>
                </a:solidFill>
              </a:rPr>
              <a:t>	   Informasi?)</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F393387C-FE3E-4842-9F11-3B82BC5CC036}" type="slidenum">
              <a:rPr lang="en-US"/>
              <a:pPr/>
              <a:t>16</a:t>
            </a:fld>
            <a:endParaRPr lang="en-US"/>
          </a:p>
        </p:txBody>
      </p:sp>
      <p:sp>
        <p:nvSpPr>
          <p:cNvPr id="11266" name="Rectangle 2"/>
          <p:cNvSpPr>
            <a:spLocks noGrp="1" noChangeArrowheads="1"/>
          </p:cNvSpPr>
          <p:nvPr>
            <p:ph type="title"/>
          </p:nvPr>
        </p:nvSpPr>
        <p:spPr>
          <a:xfrm>
            <a:off x="2057400" y="609600"/>
            <a:ext cx="6400800" cy="1143000"/>
          </a:xfrm>
        </p:spPr>
        <p:txBody>
          <a:bodyPr/>
          <a:lstStyle/>
          <a:p>
            <a:r>
              <a:rPr lang="en-US">
                <a:solidFill>
                  <a:schemeClr val="bg1"/>
                </a:solidFill>
              </a:rPr>
              <a:t>Perspektif Teoritik </a:t>
            </a:r>
          </a:p>
        </p:txBody>
      </p:sp>
      <p:sp>
        <p:nvSpPr>
          <p:cNvPr id="11267" name="Rectangle 3"/>
          <p:cNvSpPr>
            <a:spLocks noGrp="1" noChangeArrowheads="1"/>
          </p:cNvSpPr>
          <p:nvPr>
            <p:ph type="body" idx="1"/>
          </p:nvPr>
        </p:nvSpPr>
        <p:spPr>
          <a:xfrm>
            <a:off x="685800" y="2286000"/>
            <a:ext cx="7772400" cy="3810000"/>
          </a:xfrm>
        </p:spPr>
        <p:txBody>
          <a:bodyPr/>
          <a:lstStyle/>
          <a:p>
            <a:r>
              <a:rPr lang="en-US" sz="2800">
                <a:solidFill>
                  <a:schemeClr val="bg1"/>
                </a:solidFill>
              </a:rPr>
              <a:t>Digunakan untuk membantu memahami atau menjelaskan fenomena sosial yang diteliti</a:t>
            </a:r>
          </a:p>
          <a:p>
            <a:r>
              <a:rPr lang="en-US" sz="2800">
                <a:solidFill>
                  <a:schemeClr val="bg1"/>
                </a:solidFill>
              </a:rPr>
              <a:t>Bukan sebagai jawaban atas fenomena, tetapi sebagai perspektif</a:t>
            </a:r>
          </a:p>
          <a:p>
            <a:r>
              <a:rPr lang="en-US" sz="2800">
                <a:solidFill>
                  <a:schemeClr val="bg1"/>
                </a:solidFill>
              </a:rPr>
              <a:t>Pemilihan dan penggunaannya harus luwes sesuai konteks lapangan</a:t>
            </a:r>
          </a:p>
          <a:p>
            <a:r>
              <a:rPr lang="en-US" sz="2800">
                <a:solidFill>
                  <a:schemeClr val="bg1"/>
                </a:solidFill>
              </a:rPr>
              <a:t>Bersifat pasif dan tidak mengintervensi realitas alamiah atas fenomena sosial yang diteliti</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BA3243E3-A1E8-4E6B-9DDD-DBE59B06FC38}" type="slidenum">
              <a:rPr lang="en-US"/>
              <a:pPr/>
              <a:t>17</a:t>
            </a:fld>
            <a:endParaRPr lang="en-US"/>
          </a:p>
        </p:txBody>
      </p:sp>
      <p:sp>
        <p:nvSpPr>
          <p:cNvPr id="12290" name="Rectangle 2"/>
          <p:cNvSpPr>
            <a:spLocks noGrp="1" noChangeArrowheads="1"/>
          </p:cNvSpPr>
          <p:nvPr>
            <p:ph type="title"/>
          </p:nvPr>
        </p:nvSpPr>
        <p:spPr/>
        <p:txBody>
          <a:bodyPr/>
          <a:lstStyle/>
          <a:p>
            <a:r>
              <a:rPr lang="en-US">
                <a:solidFill>
                  <a:schemeClr val="bg1"/>
                </a:solidFill>
              </a:rPr>
              <a:t>Pentingnya Perspektif Teoritik </a:t>
            </a:r>
          </a:p>
        </p:txBody>
      </p:sp>
      <p:sp>
        <p:nvSpPr>
          <p:cNvPr id="12291" name="Rectangle 3"/>
          <p:cNvSpPr>
            <a:spLocks noGrp="1" noChangeArrowheads="1"/>
          </p:cNvSpPr>
          <p:nvPr>
            <p:ph type="body" idx="1"/>
          </p:nvPr>
        </p:nvSpPr>
        <p:spPr/>
        <p:txBody>
          <a:bodyPr/>
          <a:lstStyle/>
          <a:p>
            <a:r>
              <a:rPr lang="en-US" dirty="0" err="1">
                <a:solidFill>
                  <a:schemeClr val="bg1"/>
                </a:solidFill>
              </a:rPr>
              <a:t>Sebagai</a:t>
            </a:r>
            <a:r>
              <a:rPr lang="en-US" dirty="0">
                <a:solidFill>
                  <a:schemeClr val="bg1"/>
                </a:solidFill>
              </a:rPr>
              <a:t> </a:t>
            </a:r>
            <a:r>
              <a:rPr lang="en-US" dirty="0" err="1">
                <a:solidFill>
                  <a:schemeClr val="bg1"/>
                </a:solidFill>
              </a:rPr>
              <a:t>dasar</a:t>
            </a:r>
            <a:r>
              <a:rPr lang="en-US" dirty="0">
                <a:solidFill>
                  <a:schemeClr val="bg1"/>
                </a:solidFill>
              </a:rPr>
              <a:t> </a:t>
            </a:r>
            <a:r>
              <a:rPr lang="en-US" dirty="0" err="1" smtClean="0">
                <a:solidFill>
                  <a:schemeClr val="bg1"/>
                </a:solidFill>
              </a:rPr>
              <a:t>memahami</a:t>
            </a:r>
            <a:r>
              <a:rPr lang="en-US" dirty="0" smtClean="0">
                <a:solidFill>
                  <a:schemeClr val="bg1"/>
                </a:solidFill>
              </a:rPr>
              <a:t>/</a:t>
            </a:r>
            <a:r>
              <a:rPr lang="en-US" dirty="0" err="1" smtClean="0">
                <a:solidFill>
                  <a:schemeClr val="bg1"/>
                </a:solidFill>
              </a:rPr>
              <a:t>mengkritik</a:t>
            </a:r>
            <a:r>
              <a:rPr lang="en-US" dirty="0" smtClean="0">
                <a:solidFill>
                  <a:schemeClr val="bg1"/>
                </a:solidFill>
              </a:rPr>
              <a:t>/</a:t>
            </a:r>
            <a:r>
              <a:rPr lang="en-US" dirty="0" err="1" smtClean="0">
                <a:solidFill>
                  <a:schemeClr val="bg1"/>
                </a:solidFill>
              </a:rPr>
              <a:t>mendekonstruksi</a:t>
            </a:r>
            <a:r>
              <a:rPr lang="en-US" dirty="0" smtClean="0">
                <a:solidFill>
                  <a:schemeClr val="bg1"/>
                </a:solidFill>
              </a:rPr>
              <a:t> </a:t>
            </a:r>
            <a:r>
              <a:rPr lang="en-US" dirty="0" err="1">
                <a:solidFill>
                  <a:schemeClr val="bg1"/>
                </a:solidFill>
              </a:rPr>
              <a:t>fenomena</a:t>
            </a:r>
            <a:r>
              <a:rPr lang="en-US" dirty="0">
                <a:solidFill>
                  <a:schemeClr val="bg1"/>
                </a:solidFill>
              </a:rPr>
              <a:t> </a:t>
            </a:r>
            <a:r>
              <a:rPr lang="en-US" dirty="0" err="1">
                <a:solidFill>
                  <a:schemeClr val="bg1"/>
                </a:solidFill>
              </a:rPr>
              <a:t>sosial</a:t>
            </a:r>
            <a:endParaRPr lang="en-US" dirty="0">
              <a:solidFill>
                <a:schemeClr val="bg1"/>
              </a:solidFill>
            </a:endParaRPr>
          </a:p>
          <a:p>
            <a:r>
              <a:rPr lang="en-US" dirty="0" err="1">
                <a:solidFill>
                  <a:schemeClr val="bg1"/>
                </a:solidFill>
              </a:rPr>
              <a:t>Dapat</a:t>
            </a:r>
            <a:r>
              <a:rPr lang="en-US" dirty="0">
                <a:solidFill>
                  <a:schemeClr val="bg1"/>
                </a:solidFill>
              </a:rPr>
              <a:t> </a:t>
            </a:r>
            <a:r>
              <a:rPr lang="en-US" dirty="0" err="1">
                <a:solidFill>
                  <a:schemeClr val="bg1"/>
                </a:solidFill>
              </a:rPr>
              <a:t>sebagai</a:t>
            </a:r>
            <a:r>
              <a:rPr lang="en-US" dirty="0">
                <a:solidFill>
                  <a:schemeClr val="bg1"/>
                </a:solidFill>
              </a:rPr>
              <a:t> </a:t>
            </a:r>
            <a:r>
              <a:rPr lang="en-US" dirty="0" err="1">
                <a:solidFill>
                  <a:schemeClr val="bg1"/>
                </a:solidFill>
              </a:rPr>
              <a:t>kerangka</a:t>
            </a:r>
            <a:r>
              <a:rPr lang="en-US" dirty="0">
                <a:solidFill>
                  <a:schemeClr val="bg1"/>
                </a:solidFill>
              </a:rPr>
              <a:t> </a:t>
            </a:r>
            <a:r>
              <a:rPr lang="en-US" dirty="0" err="1">
                <a:solidFill>
                  <a:schemeClr val="bg1"/>
                </a:solidFill>
              </a:rPr>
              <a:t>konsepsional</a:t>
            </a:r>
            <a:r>
              <a:rPr lang="en-US" dirty="0">
                <a:solidFill>
                  <a:schemeClr val="bg1"/>
                </a:solidFill>
              </a:rPr>
              <a:t> </a:t>
            </a:r>
            <a:r>
              <a:rPr lang="en-US" dirty="0" err="1">
                <a:solidFill>
                  <a:schemeClr val="bg1"/>
                </a:solidFill>
              </a:rPr>
              <a:t>riset</a:t>
            </a:r>
            <a:endParaRPr lang="en-US" dirty="0">
              <a:solidFill>
                <a:schemeClr val="bg1"/>
              </a:solidFill>
            </a:endParaRPr>
          </a:p>
          <a:p>
            <a:r>
              <a:rPr lang="en-US" dirty="0" err="1">
                <a:solidFill>
                  <a:schemeClr val="bg1"/>
                </a:solidFill>
              </a:rPr>
              <a:t>Sebagai</a:t>
            </a:r>
            <a:r>
              <a:rPr lang="en-US" dirty="0">
                <a:solidFill>
                  <a:schemeClr val="bg1"/>
                </a:solidFill>
              </a:rPr>
              <a:t> </a:t>
            </a:r>
            <a:r>
              <a:rPr lang="en-US" dirty="0" err="1">
                <a:solidFill>
                  <a:schemeClr val="bg1"/>
                </a:solidFill>
              </a:rPr>
              <a:t>dasar</a:t>
            </a:r>
            <a:r>
              <a:rPr lang="en-US" dirty="0">
                <a:solidFill>
                  <a:schemeClr val="bg1"/>
                </a:solidFill>
              </a:rPr>
              <a:t> </a:t>
            </a:r>
            <a:r>
              <a:rPr lang="en-US" dirty="0" err="1">
                <a:solidFill>
                  <a:schemeClr val="bg1"/>
                </a:solidFill>
              </a:rPr>
              <a:t>keyakinan</a:t>
            </a:r>
            <a:r>
              <a:rPr lang="en-US" dirty="0">
                <a:solidFill>
                  <a:schemeClr val="bg1"/>
                </a:solidFill>
              </a:rPr>
              <a:t> </a:t>
            </a:r>
            <a:r>
              <a:rPr lang="en-US" dirty="0" err="1">
                <a:solidFill>
                  <a:schemeClr val="bg1"/>
                </a:solidFill>
              </a:rPr>
              <a:t>untuk</a:t>
            </a:r>
            <a:r>
              <a:rPr lang="en-US" dirty="0">
                <a:solidFill>
                  <a:schemeClr val="bg1"/>
                </a:solidFill>
              </a:rPr>
              <a:t> </a:t>
            </a:r>
            <a:r>
              <a:rPr lang="en-US" dirty="0" err="1">
                <a:solidFill>
                  <a:schemeClr val="bg1"/>
                </a:solidFill>
              </a:rPr>
              <a:t>memastikan</a:t>
            </a:r>
            <a:r>
              <a:rPr lang="en-US" dirty="0">
                <a:solidFill>
                  <a:schemeClr val="bg1"/>
                </a:solidFill>
              </a:rPr>
              <a:t> </a:t>
            </a:r>
            <a:r>
              <a:rPr lang="en-US" dirty="0" err="1">
                <a:solidFill>
                  <a:schemeClr val="bg1"/>
                </a:solidFill>
              </a:rPr>
              <a:t>bahwa</a:t>
            </a:r>
            <a:r>
              <a:rPr lang="en-US" dirty="0">
                <a:solidFill>
                  <a:schemeClr val="bg1"/>
                </a:solidFill>
              </a:rPr>
              <a:t> </a:t>
            </a:r>
            <a:r>
              <a:rPr lang="en-US" dirty="0" err="1">
                <a:solidFill>
                  <a:schemeClr val="bg1"/>
                </a:solidFill>
              </a:rPr>
              <a:t>riset</a:t>
            </a:r>
            <a:r>
              <a:rPr lang="en-US" dirty="0">
                <a:solidFill>
                  <a:schemeClr val="bg1"/>
                </a:solidFill>
              </a:rPr>
              <a:t> yang </a:t>
            </a:r>
            <a:r>
              <a:rPr lang="en-US" dirty="0" err="1">
                <a:solidFill>
                  <a:schemeClr val="bg1"/>
                </a:solidFill>
              </a:rPr>
              <a:t>dilakukan</a:t>
            </a:r>
            <a:r>
              <a:rPr lang="en-US" dirty="0">
                <a:solidFill>
                  <a:schemeClr val="bg1"/>
                </a:solidFill>
              </a:rPr>
              <a:t> </a:t>
            </a:r>
            <a:r>
              <a:rPr lang="en-US" dirty="0" err="1">
                <a:solidFill>
                  <a:schemeClr val="bg1"/>
                </a:solidFill>
              </a:rPr>
              <a:t>menemukan</a:t>
            </a:r>
            <a:r>
              <a:rPr lang="en-US" dirty="0">
                <a:solidFill>
                  <a:schemeClr val="bg1"/>
                </a:solidFill>
              </a:rPr>
              <a:t> </a:t>
            </a:r>
            <a:r>
              <a:rPr lang="en-US" dirty="0" err="1">
                <a:solidFill>
                  <a:schemeClr val="bg1"/>
                </a:solidFill>
              </a:rPr>
              <a:t>relevansi</a:t>
            </a:r>
            <a:r>
              <a:rPr lang="en-US" dirty="0">
                <a:solidFill>
                  <a:schemeClr val="bg1"/>
                </a:solidFill>
              </a:rPr>
              <a:t> </a:t>
            </a:r>
            <a:r>
              <a:rPr lang="en-US" dirty="0" err="1">
                <a:solidFill>
                  <a:schemeClr val="bg1"/>
                </a:solidFill>
              </a:rPr>
              <a:t>logika</a:t>
            </a:r>
            <a:r>
              <a:rPr lang="en-US" dirty="0">
                <a:solidFill>
                  <a:schemeClr val="bg1"/>
                </a:solidFill>
              </a:rPr>
              <a:t> </a:t>
            </a:r>
            <a:r>
              <a:rPr lang="en-US" dirty="0" err="1">
                <a:solidFill>
                  <a:schemeClr val="bg1"/>
                </a:solidFill>
              </a:rPr>
              <a:t>dengan</a:t>
            </a:r>
            <a:r>
              <a:rPr lang="en-US" dirty="0">
                <a:solidFill>
                  <a:schemeClr val="bg1"/>
                </a:solidFill>
              </a:rPr>
              <a:t> </a:t>
            </a:r>
            <a:r>
              <a:rPr lang="en-US" dirty="0" err="1">
                <a:solidFill>
                  <a:schemeClr val="bg1"/>
                </a:solidFill>
              </a:rPr>
              <a:t>teori</a:t>
            </a:r>
            <a:r>
              <a:rPr lang="en-US" dirty="0">
                <a:solidFill>
                  <a:schemeClr val="bg1"/>
                </a:solidFill>
              </a:rPr>
              <a:t> </a:t>
            </a:r>
            <a:r>
              <a:rPr lang="en-US" dirty="0" err="1">
                <a:solidFill>
                  <a:schemeClr val="bg1"/>
                </a:solidFill>
              </a:rPr>
              <a:t>tertentu</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F92A658D-05D3-4B25-8A66-E0E0C79ACE35}" type="slidenum">
              <a:rPr lang="en-US"/>
              <a:pPr/>
              <a:t>18</a:t>
            </a:fld>
            <a:endParaRPr lang="en-US"/>
          </a:p>
        </p:txBody>
      </p:sp>
      <p:sp>
        <p:nvSpPr>
          <p:cNvPr id="6146" name="Rectangle 2"/>
          <p:cNvSpPr>
            <a:spLocks noGrp="1" noChangeArrowheads="1"/>
          </p:cNvSpPr>
          <p:nvPr>
            <p:ph type="title"/>
          </p:nvPr>
        </p:nvSpPr>
        <p:spPr/>
        <p:txBody>
          <a:bodyPr/>
          <a:lstStyle/>
          <a:p>
            <a:r>
              <a:rPr lang="en-US">
                <a:solidFill>
                  <a:schemeClr val="bg1"/>
                </a:solidFill>
              </a:rPr>
              <a:t>Desain Riset</a:t>
            </a:r>
          </a:p>
        </p:txBody>
      </p:sp>
      <p:sp>
        <p:nvSpPr>
          <p:cNvPr id="6147" name="Rectangle 3"/>
          <p:cNvSpPr>
            <a:spLocks noGrp="1" noChangeArrowheads="1"/>
          </p:cNvSpPr>
          <p:nvPr>
            <p:ph type="body" idx="1"/>
          </p:nvPr>
        </p:nvSpPr>
        <p:spPr/>
        <p:txBody>
          <a:bodyPr/>
          <a:lstStyle/>
          <a:p>
            <a:r>
              <a:rPr lang="en-US">
                <a:solidFill>
                  <a:schemeClr val="bg1"/>
                </a:solidFill>
              </a:rPr>
              <a:t>Pengumpulan data</a:t>
            </a:r>
          </a:p>
          <a:p>
            <a:r>
              <a:rPr lang="en-US">
                <a:solidFill>
                  <a:schemeClr val="bg1"/>
                </a:solidFill>
              </a:rPr>
              <a:t>Keabsahan data</a:t>
            </a:r>
          </a:p>
          <a:p>
            <a:r>
              <a:rPr lang="en-US">
                <a:solidFill>
                  <a:schemeClr val="bg1"/>
                </a:solidFill>
              </a:rPr>
              <a:t>Analisis data</a:t>
            </a:r>
          </a:p>
          <a:p>
            <a:r>
              <a:rPr lang="en-US">
                <a:solidFill>
                  <a:schemeClr val="bg1"/>
                </a:solidFill>
              </a:rPr>
              <a:t>Penyajian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4EFDE9D9-6C68-43C9-99B4-C8E0A0CCDDA0}" type="slidenum">
              <a:rPr lang="en-US"/>
              <a:pPr/>
              <a:t>19</a:t>
            </a:fld>
            <a:endParaRPr lang="en-US"/>
          </a:p>
        </p:txBody>
      </p:sp>
      <p:sp>
        <p:nvSpPr>
          <p:cNvPr id="7170" name="Rectangle 2"/>
          <p:cNvSpPr>
            <a:spLocks noGrp="1" noChangeArrowheads="1"/>
          </p:cNvSpPr>
          <p:nvPr>
            <p:ph type="title"/>
          </p:nvPr>
        </p:nvSpPr>
        <p:spPr/>
        <p:txBody>
          <a:bodyPr/>
          <a:lstStyle/>
          <a:p>
            <a:r>
              <a:rPr lang="en-US">
                <a:solidFill>
                  <a:schemeClr val="bg1"/>
                </a:solidFill>
              </a:rPr>
              <a:t>Pengumpulan data </a:t>
            </a:r>
          </a:p>
        </p:txBody>
      </p:sp>
      <p:sp>
        <p:nvSpPr>
          <p:cNvPr id="7171" name="Rectangle 3"/>
          <p:cNvSpPr>
            <a:spLocks noGrp="1" noChangeArrowheads="1"/>
          </p:cNvSpPr>
          <p:nvPr>
            <p:ph type="body" idx="1"/>
          </p:nvPr>
        </p:nvSpPr>
        <p:spPr>
          <a:xfrm>
            <a:off x="4114800" y="1981200"/>
            <a:ext cx="4343400" cy="4114800"/>
          </a:xfrm>
        </p:spPr>
        <p:txBody>
          <a:bodyPr/>
          <a:lstStyle/>
          <a:p>
            <a:r>
              <a:rPr lang="en-US">
                <a:solidFill>
                  <a:schemeClr val="bg1"/>
                </a:solidFill>
              </a:rPr>
              <a:t>Penentuan sampel dan informan</a:t>
            </a:r>
          </a:p>
          <a:p>
            <a:r>
              <a:rPr lang="en-US">
                <a:solidFill>
                  <a:schemeClr val="bg1"/>
                </a:solidFill>
              </a:rPr>
              <a:t>Memasuki lapangan </a:t>
            </a:r>
          </a:p>
          <a:p>
            <a:r>
              <a:rPr lang="en-US">
                <a:solidFill>
                  <a:schemeClr val="bg1"/>
                </a:solidFill>
              </a:rPr>
              <a:t>Metode pengumpulan data</a:t>
            </a:r>
          </a:p>
          <a:p>
            <a:pPr>
              <a:buFontTx/>
              <a:buNone/>
            </a:pPr>
            <a:endParaRPr lang="en-US">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b="1" dirty="0" smtClean="0"/>
              <a:t>Political ideology and accounting regulation in China </a:t>
            </a:r>
            <a:r>
              <a:rPr lang="en-US" sz="2000" dirty="0" smtClean="0"/>
              <a:t/>
            </a:r>
            <a:br>
              <a:rPr lang="en-US" sz="2000" dirty="0" smtClean="0"/>
            </a:br>
            <a:r>
              <a:rPr lang="en-US" sz="1800" dirty="0" smtClean="0"/>
              <a:t>[by </a:t>
            </a:r>
            <a:r>
              <a:rPr lang="en-US" sz="1800" dirty="0" err="1" smtClean="0"/>
              <a:t>Mahmoud</a:t>
            </a:r>
            <a:r>
              <a:rPr lang="en-US" sz="1800" dirty="0" smtClean="0"/>
              <a:t> </a:t>
            </a:r>
            <a:r>
              <a:rPr lang="en-US" sz="1800" dirty="0" err="1" smtClean="0"/>
              <a:t>Ezzamel</a:t>
            </a:r>
            <a:r>
              <a:rPr lang="en-US" sz="1800" dirty="0" smtClean="0"/>
              <a:t> &amp; Jason </a:t>
            </a:r>
            <a:r>
              <a:rPr lang="en-US" sz="1800" dirty="0" err="1" smtClean="0"/>
              <a:t>Zezhong</a:t>
            </a:r>
            <a:r>
              <a:rPr lang="en-US" sz="1800" dirty="0" smtClean="0"/>
              <a:t> Xiao (Cardiff Business School, Cardiff University) </a:t>
            </a:r>
            <a:r>
              <a:rPr lang="en-US" sz="1800" dirty="0" err="1" smtClean="0"/>
              <a:t>dan</a:t>
            </a:r>
            <a:r>
              <a:rPr lang="en-US" sz="1800" dirty="0" smtClean="0"/>
              <a:t> </a:t>
            </a:r>
            <a:r>
              <a:rPr lang="en-US" sz="1800" dirty="0" err="1" smtClean="0"/>
              <a:t>Aixiang</a:t>
            </a:r>
            <a:r>
              <a:rPr lang="en-US" sz="1800" dirty="0" smtClean="0"/>
              <a:t> Pan  </a:t>
            </a:r>
            <a:r>
              <a:rPr lang="en-US" sz="1800" dirty="0" smtClean="0"/>
              <a:t>(</a:t>
            </a:r>
            <a:r>
              <a:rPr lang="en-US" sz="1800" dirty="0" smtClean="0"/>
              <a:t>School of Accounting, Beijing Technology and Business University)]</a:t>
            </a:r>
            <a:br>
              <a:rPr lang="en-US" sz="1800" dirty="0" smtClean="0"/>
            </a:br>
            <a:endParaRPr lang="en-US" sz="1800" dirty="0"/>
          </a:p>
        </p:txBody>
      </p:sp>
      <p:sp>
        <p:nvSpPr>
          <p:cNvPr id="3" name="Content Placeholder 2"/>
          <p:cNvSpPr>
            <a:spLocks noGrp="1"/>
          </p:cNvSpPr>
          <p:nvPr>
            <p:ph idx="1"/>
          </p:nvPr>
        </p:nvSpPr>
        <p:spPr>
          <a:xfrm>
            <a:off x="685800" y="1981200"/>
            <a:ext cx="7772400" cy="4572000"/>
          </a:xfrm>
          <a:solidFill>
            <a:schemeClr val="accent1">
              <a:lumMod val="20000"/>
              <a:lumOff val="80000"/>
            </a:schemeClr>
          </a:solidFill>
        </p:spPr>
        <p:txBody>
          <a:bodyPr/>
          <a:lstStyle/>
          <a:p>
            <a:pPr>
              <a:buNone/>
            </a:pPr>
            <a:r>
              <a:rPr lang="en-US" sz="1800" dirty="0" smtClean="0"/>
              <a:t>Abstract from Accounting, Organizations and Society 32 (2007) 669–700</a:t>
            </a:r>
          </a:p>
          <a:p>
            <a:r>
              <a:rPr lang="en-US" sz="1800" dirty="0" smtClean="0"/>
              <a:t>This paper analyzes the relationship between political ideology and accounting change covering the transition from Maoism to </a:t>
            </a:r>
            <a:r>
              <a:rPr lang="en-US" sz="1800" dirty="0" err="1" smtClean="0"/>
              <a:t>Dengism</a:t>
            </a:r>
            <a:r>
              <a:rPr lang="en-US" sz="1800" dirty="0" smtClean="0"/>
              <a:t> in China. Under Mao, the ideological principles of class struggle primacy, central planning, and public ownership were mobilized to construct a class view of accounting according to which Western accounting concepts were prohibited because they were considered a tool of capitalist exploitation. Under Deng, the new ideological principles of economic development primacy, </a:t>
            </a:r>
            <a:r>
              <a:rPr lang="en-US" sz="1800" dirty="0" err="1" smtClean="0"/>
              <a:t>marketization</a:t>
            </a:r>
            <a:r>
              <a:rPr lang="en-US" sz="1800" dirty="0" smtClean="0"/>
              <a:t>, and mixed-ownership paved the way for a different view </a:t>
            </a:r>
            <a:r>
              <a:rPr lang="en-US" sz="1800" dirty="0" err="1" smtClean="0"/>
              <a:t>ofaccounting</a:t>
            </a:r>
            <a:r>
              <a:rPr lang="en-US" sz="1800" dirty="0" smtClean="0"/>
              <a:t> to emerge. Accounting was re-presented as a science and a neutral technology with no </a:t>
            </a:r>
            <a:r>
              <a:rPr lang="en-US" sz="1800" dirty="0" err="1" smtClean="0"/>
              <a:t>naional</a:t>
            </a:r>
            <a:r>
              <a:rPr lang="en-US" sz="1800" dirty="0" smtClean="0"/>
              <a:t> boundaries, and the adoption of what were deemed Western accounting concepts, such as conservatism, was encouraged. In both eras, accounting was construed as a malleable object shaped by the force of the dominant political discourse. We show how in each era political ideology created a context that was rendered more or less compatible with the adoption of particular accounting concepts.</a:t>
            </a:r>
          </a:p>
        </p:txBody>
      </p:sp>
      <p:sp>
        <p:nvSpPr>
          <p:cNvPr id="5" name="Slide Number Placeholder 4"/>
          <p:cNvSpPr>
            <a:spLocks noGrp="1"/>
          </p:cNvSpPr>
          <p:nvPr>
            <p:ph type="sldNum" sz="quarter" idx="12"/>
          </p:nvPr>
        </p:nvSpPr>
        <p:spPr/>
        <p:txBody>
          <a:bodyPr/>
          <a:lstStyle/>
          <a:p>
            <a:fld id="{132A969F-B427-48FA-9CA1-C4CDFC7BB528}"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EB522FC0-4385-4A8C-9A25-80E5A9C77B07}" type="slidenum">
              <a:rPr lang="en-US"/>
              <a:pPr/>
              <a:t>20</a:t>
            </a:fld>
            <a:endParaRPr lang="en-US"/>
          </a:p>
        </p:txBody>
      </p:sp>
      <p:sp>
        <p:nvSpPr>
          <p:cNvPr id="21506" name="Rectangle 2"/>
          <p:cNvSpPr>
            <a:spLocks noGrp="1" noChangeArrowheads="1"/>
          </p:cNvSpPr>
          <p:nvPr>
            <p:ph type="title"/>
          </p:nvPr>
        </p:nvSpPr>
        <p:spPr/>
        <p:txBody>
          <a:bodyPr/>
          <a:lstStyle/>
          <a:p>
            <a:r>
              <a:rPr lang="en-US">
                <a:solidFill>
                  <a:schemeClr val="bg1"/>
                </a:solidFill>
              </a:rPr>
              <a:t>Penentuan Sampel dan Informan</a:t>
            </a:r>
          </a:p>
        </p:txBody>
      </p:sp>
      <p:sp>
        <p:nvSpPr>
          <p:cNvPr id="21507" name="Rectangle 3"/>
          <p:cNvSpPr>
            <a:spLocks noGrp="1" noChangeArrowheads="1"/>
          </p:cNvSpPr>
          <p:nvPr>
            <p:ph type="body" idx="1"/>
          </p:nvPr>
        </p:nvSpPr>
        <p:spPr/>
        <p:txBody>
          <a:bodyPr/>
          <a:lstStyle/>
          <a:p>
            <a:pPr>
              <a:lnSpc>
                <a:spcPct val="90000"/>
              </a:lnSpc>
            </a:pPr>
            <a:r>
              <a:rPr lang="en-US" sz="2800">
                <a:solidFill>
                  <a:schemeClr val="bg1"/>
                </a:solidFill>
              </a:rPr>
              <a:t>Penentuan sampel tidak dimaksudkan untuk mendapatkan representasi data yang bertujuan generalisasi temuan </a:t>
            </a:r>
          </a:p>
          <a:p>
            <a:pPr>
              <a:lnSpc>
                <a:spcPct val="90000"/>
              </a:lnSpc>
            </a:pPr>
            <a:r>
              <a:rPr lang="en-US" sz="2800">
                <a:solidFill>
                  <a:schemeClr val="bg1"/>
                </a:solidFill>
              </a:rPr>
              <a:t>Tetapi dimaksudkan untuk menghasilkan deskripsi temuan yang luas dan mendalam mengenai suatu fenomena</a:t>
            </a:r>
          </a:p>
          <a:p>
            <a:pPr>
              <a:lnSpc>
                <a:spcPct val="90000"/>
              </a:lnSpc>
            </a:pPr>
            <a:r>
              <a:rPr lang="en-US" sz="2800">
                <a:solidFill>
                  <a:schemeClr val="bg1"/>
                </a:solidFill>
              </a:rPr>
              <a:t>Temukan informan-informan kunci untuk mengungkap dibalik yang tampak</a:t>
            </a:r>
          </a:p>
          <a:p>
            <a:pPr>
              <a:lnSpc>
                <a:spcPct val="90000"/>
              </a:lnSpc>
            </a:pPr>
            <a:r>
              <a:rPr lang="en-US" sz="2800">
                <a:solidFill>
                  <a:schemeClr val="bg1"/>
                </a:solidFill>
              </a:rPr>
              <a:t>Kembangkan strategi yang kontekstual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219E7597-F853-4C56-8712-A38952F17B3C}" type="slidenum">
              <a:rPr lang="en-US"/>
              <a:pPr/>
              <a:t>21</a:t>
            </a:fld>
            <a:endParaRPr lang="en-US"/>
          </a:p>
        </p:txBody>
      </p:sp>
      <p:sp>
        <p:nvSpPr>
          <p:cNvPr id="35842" name="Rectangle 2"/>
          <p:cNvSpPr>
            <a:spLocks noGrp="1" noChangeArrowheads="1"/>
          </p:cNvSpPr>
          <p:nvPr>
            <p:ph type="title"/>
          </p:nvPr>
        </p:nvSpPr>
        <p:spPr>
          <a:xfrm>
            <a:off x="2590800" y="609600"/>
            <a:ext cx="5867400" cy="1143000"/>
          </a:xfrm>
        </p:spPr>
        <p:txBody>
          <a:bodyPr/>
          <a:lstStyle/>
          <a:p>
            <a:r>
              <a:rPr lang="en-US">
                <a:solidFill>
                  <a:schemeClr val="bg1"/>
                </a:solidFill>
              </a:rPr>
              <a:t>Memasuki Lapangan</a:t>
            </a:r>
          </a:p>
        </p:txBody>
      </p:sp>
      <p:sp>
        <p:nvSpPr>
          <p:cNvPr id="35843" name="Rectangle 3"/>
          <p:cNvSpPr>
            <a:spLocks noGrp="1" noChangeArrowheads="1"/>
          </p:cNvSpPr>
          <p:nvPr>
            <p:ph type="body" idx="1"/>
          </p:nvPr>
        </p:nvSpPr>
        <p:spPr>
          <a:xfrm>
            <a:off x="685800" y="2743200"/>
            <a:ext cx="7772400" cy="3657600"/>
          </a:xfrm>
        </p:spPr>
        <p:txBody>
          <a:bodyPr/>
          <a:lstStyle/>
          <a:p>
            <a:pPr>
              <a:lnSpc>
                <a:spcPct val="80000"/>
              </a:lnSpc>
            </a:pPr>
            <a:r>
              <a:rPr lang="en-US" sz="2800">
                <a:solidFill>
                  <a:schemeClr val="bg1"/>
                </a:solidFill>
              </a:rPr>
              <a:t>Keberhasilan dalam memasuki lapangan tergantung kepiawaian dan kepekaan peneliti</a:t>
            </a:r>
          </a:p>
          <a:p>
            <a:pPr>
              <a:lnSpc>
                <a:spcPct val="80000"/>
              </a:lnSpc>
            </a:pPr>
            <a:r>
              <a:rPr lang="en-US" sz="2800">
                <a:solidFill>
                  <a:schemeClr val="bg1"/>
                </a:solidFill>
              </a:rPr>
              <a:t>Peranan informan kunci sangat penting</a:t>
            </a:r>
          </a:p>
          <a:p>
            <a:pPr>
              <a:lnSpc>
                <a:spcPct val="80000"/>
              </a:lnSpc>
            </a:pPr>
            <a:r>
              <a:rPr lang="en-US" sz="2800">
                <a:solidFill>
                  <a:schemeClr val="bg1"/>
                </a:solidFill>
              </a:rPr>
              <a:t>Mengembangkan sikap simpatik dan empatik dengan komunitas lapangan</a:t>
            </a:r>
          </a:p>
          <a:p>
            <a:pPr>
              <a:lnSpc>
                <a:spcPct val="80000"/>
              </a:lnSpc>
            </a:pPr>
            <a:r>
              <a:rPr lang="en-US" sz="2800">
                <a:solidFill>
                  <a:schemeClr val="bg1"/>
                </a:solidFill>
              </a:rPr>
              <a:t>Peneliti memosisikan diri sebagai mitra, bukan orang yang sekedar melihat dan mencari</a:t>
            </a:r>
          </a:p>
          <a:p>
            <a:pPr>
              <a:lnSpc>
                <a:spcPct val="80000"/>
              </a:lnSpc>
            </a:pPr>
            <a:r>
              <a:rPr lang="en-US" sz="2800">
                <a:solidFill>
                  <a:schemeClr val="bg1"/>
                </a:solidFill>
              </a:rPr>
              <a:t>Pengertian lapangan tidak terbatas pada dimensi ruang khusus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B1BA791E-C992-4703-A35C-9E66DC18E5D6}" type="slidenum">
              <a:rPr lang="en-US"/>
              <a:pPr/>
              <a:t>22</a:t>
            </a:fld>
            <a:endParaRPr lang="en-US"/>
          </a:p>
        </p:txBody>
      </p:sp>
      <p:sp>
        <p:nvSpPr>
          <p:cNvPr id="27650" name="Rectangle 2"/>
          <p:cNvSpPr>
            <a:spLocks noGrp="1" noChangeArrowheads="1"/>
          </p:cNvSpPr>
          <p:nvPr>
            <p:ph type="title"/>
          </p:nvPr>
        </p:nvSpPr>
        <p:spPr/>
        <p:txBody>
          <a:bodyPr/>
          <a:lstStyle/>
          <a:p>
            <a:r>
              <a:rPr lang="en-US">
                <a:solidFill>
                  <a:schemeClr val="bg1"/>
                </a:solidFill>
              </a:rPr>
              <a:t>Metode Pengumpulan Data</a:t>
            </a:r>
          </a:p>
        </p:txBody>
      </p:sp>
      <p:sp>
        <p:nvSpPr>
          <p:cNvPr id="27651" name="Rectangle 3"/>
          <p:cNvSpPr>
            <a:spLocks noGrp="1" noChangeArrowheads="1"/>
          </p:cNvSpPr>
          <p:nvPr>
            <p:ph type="body" idx="1"/>
          </p:nvPr>
        </p:nvSpPr>
        <p:spPr>
          <a:xfrm>
            <a:off x="3886200" y="1981200"/>
            <a:ext cx="4572000" cy="4114800"/>
          </a:xfrm>
        </p:spPr>
        <p:txBody>
          <a:bodyPr/>
          <a:lstStyle/>
          <a:p>
            <a:r>
              <a:rPr lang="nb-NO">
                <a:solidFill>
                  <a:schemeClr val="bg1"/>
                </a:solidFill>
              </a:rPr>
              <a:t>Wawancara mendalam</a:t>
            </a:r>
            <a:endParaRPr lang="nb-NO" i="1">
              <a:solidFill>
                <a:schemeClr val="bg1"/>
              </a:solidFill>
            </a:endParaRPr>
          </a:p>
          <a:p>
            <a:r>
              <a:rPr lang="nb-NO">
                <a:solidFill>
                  <a:schemeClr val="bg1"/>
                </a:solidFill>
              </a:rPr>
              <a:t>Observasi</a:t>
            </a:r>
          </a:p>
          <a:p>
            <a:r>
              <a:rPr lang="nb-NO">
                <a:solidFill>
                  <a:schemeClr val="bg1"/>
                </a:solidFill>
              </a:rPr>
              <a:t>Observasi berpartisipasi </a:t>
            </a:r>
          </a:p>
          <a:p>
            <a:r>
              <a:rPr lang="nb-NO">
                <a:solidFill>
                  <a:schemeClr val="bg1"/>
                </a:solidFill>
              </a:rPr>
              <a:t>Dokumentasi (catatan-catatan dalam arsip, artefak fisik)</a:t>
            </a:r>
            <a:endParaRPr lang="en-US" i="1">
              <a:solidFill>
                <a:schemeClr val="bg1"/>
              </a:solidFill>
            </a:endParaRPr>
          </a:p>
          <a:p>
            <a:endParaRPr lang="en-US">
              <a:solidFill>
                <a:schemeClr val="bg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526602ED-A44F-429B-9A66-B4D08110E2E4}" type="slidenum">
              <a:rPr lang="en-US"/>
              <a:pPr/>
              <a:t>23</a:t>
            </a:fld>
            <a:endParaRPr lang="en-US"/>
          </a:p>
        </p:txBody>
      </p:sp>
      <p:sp>
        <p:nvSpPr>
          <p:cNvPr id="38914" name="Rectangle 2"/>
          <p:cNvSpPr>
            <a:spLocks noGrp="1" noChangeArrowheads="1"/>
          </p:cNvSpPr>
          <p:nvPr>
            <p:ph type="title"/>
          </p:nvPr>
        </p:nvSpPr>
        <p:spPr/>
        <p:txBody>
          <a:bodyPr/>
          <a:lstStyle/>
          <a:p>
            <a:r>
              <a:rPr lang="en-US">
                <a:solidFill>
                  <a:schemeClr val="bg1"/>
                </a:solidFill>
              </a:rPr>
              <a:t>Tentang Wawancara</a:t>
            </a:r>
          </a:p>
        </p:txBody>
      </p:sp>
      <p:sp>
        <p:nvSpPr>
          <p:cNvPr id="38915" name="Rectangle 3"/>
          <p:cNvSpPr>
            <a:spLocks noGrp="1" noChangeArrowheads="1"/>
          </p:cNvSpPr>
          <p:nvPr>
            <p:ph type="body" idx="1"/>
          </p:nvPr>
        </p:nvSpPr>
        <p:spPr/>
        <p:txBody>
          <a:bodyPr/>
          <a:lstStyle/>
          <a:p>
            <a:pPr>
              <a:lnSpc>
                <a:spcPct val="90000"/>
              </a:lnSpc>
            </a:pPr>
            <a:r>
              <a:rPr lang="en-US" sz="2800">
                <a:solidFill>
                  <a:schemeClr val="bg1"/>
                </a:solidFill>
              </a:rPr>
              <a:t>Dilakukan secara alamiah dan dalam suasana yang tidak formal</a:t>
            </a:r>
          </a:p>
          <a:p>
            <a:pPr>
              <a:lnSpc>
                <a:spcPct val="90000"/>
              </a:lnSpc>
            </a:pPr>
            <a:r>
              <a:rPr lang="en-US" sz="2800">
                <a:solidFill>
                  <a:schemeClr val="bg1"/>
                </a:solidFill>
              </a:rPr>
              <a:t>Lebih tepat disebut sebagai dialog</a:t>
            </a:r>
          </a:p>
          <a:p>
            <a:pPr>
              <a:lnSpc>
                <a:spcPct val="90000"/>
              </a:lnSpc>
            </a:pPr>
            <a:r>
              <a:rPr lang="en-US" sz="2800">
                <a:solidFill>
                  <a:schemeClr val="bg1"/>
                </a:solidFill>
              </a:rPr>
              <a:t>Peneliti banyak mendengar, sedikit bicara</a:t>
            </a:r>
          </a:p>
          <a:p>
            <a:pPr>
              <a:lnSpc>
                <a:spcPct val="90000"/>
              </a:lnSpc>
            </a:pPr>
            <a:r>
              <a:rPr lang="en-US" sz="2800">
                <a:solidFill>
                  <a:schemeClr val="bg1"/>
                </a:solidFill>
              </a:rPr>
              <a:t>(Seharusnya) tidak dilakukan hanya pada sekali kesempatan</a:t>
            </a:r>
          </a:p>
          <a:p>
            <a:pPr>
              <a:lnSpc>
                <a:spcPct val="90000"/>
              </a:lnSpc>
            </a:pPr>
            <a:r>
              <a:rPr lang="en-US" sz="2800">
                <a:solidFill>
                  <a:schemeClr val="bg1"/>
                </a:solidFill>
              </a:rPr>
              <a:t>Dilakukan pada waktu dan suasana apapun</a:t>
            </a:r>
          </a:p>
          <a:p>
            <a:pPr>
              <a:lnSpc>
                <a:spcPct val="90000"/>
              </a:lnSpc>
            </a:pPr>
            <a:r>
              <a:rPr lang="en-US" sz="2800">
                <a:solidFill>
                  <a:schemeClr val="bg1"/>
                </a:solidFill>
              </a:rPr>
              <a:t>Dalam banyak hal, berkaitan dengan aktifitas pengamatan berperanserta</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0950CA1-0938-48DA-8801-D234E7DFA142}" type="slidenum">
              <a:rPr lang="en-US"/>
              <a:pPr/>
              <a:t>24</a:t>
            </a:fld>
            <a:endParaRPr lang="en-US"/>
          </a:p>
        </p:txBody>
      </p:sp>
      <p:sp>
        <p:nvSpPr>
          <p:cNvPr id="34818" name="Rectangle 2"/>
          <p:cNvSpPr>
            <a:spLocks noGrp="1" noChangeArrowheads="1"/>
          </p:cNvSpPr>
          <p:nvPr>
            <p:ph type="title"/>
          </p:nvPr>
        </p:nvSpPr>
        <p:spPr/>
        <p:txBody>
          <a:bodyPr/>
          <a:lstStyle/>
          <a:p>
            <a:r>
              <a:rPr lang="en-US">
                <a:solidFill>
                  <a:schemeClr val="bg1"/>
                </a:solidFill>
              </a:rPr>
              <a:t>Instrumen Pengumpulan Data</a:t>
            </a:r>
          </a:p>
        </p:txBody>
      </p:sp>
      <p:sp>
        <p:nvSpPr>
          <p:cNvPr id="34819" name="Rectangle 3"/>
          <p:cNvSpPr>
            <a:spLocks noGrp="1" noChangeArrowheads="1"/>
          </p:cNvSpPr>
          <p:nvPr>
            <p:ph type="body" idx="1"/>
          </p:nvPr>
        </p:nvSpPr>
        <p:spPr/>
        <p:txBody>
          <a:bodyPr/>
          <a:lstStyle/>
          <a:p>
            <a:pPr marL="0" indent="0"/>
            <a:r>
              <a:rPr lang="en-US">
                <a:solidFill>
                  <a:schemeClr val="bg1"/>
                </a:solidFill>
              </a:rPr>
              <a:t> Manusia</a:t>
            </a:r>
          </a:p>
          <a:p>
            <a:pPr marL="0" indent="0">
              <a:buFontTx/>
              <a:buNone/>
            </a:pPr>
            <a:r>
              <a:rPr lang="en-US" i="1">
                <a:solidFill>
                  <a:schemeClr val="bg1"/>
                </a:solidFill>
              </a:rPr>
              <a:t>	</a:t>
            </a:r>
            <a:r>
              <a:rPr lang="en-US">
                <a:solidFill>
                  <a:schemeClr val="bg1"/>
                </a:solidFill>
              </a:rPr>
              <a:t>Dibantu dengan </a:t>
            </a:r>
            <a:r>
              <a:rPr lang="en-US" i="1">
                <a:solidFill>
                  <a:schemeClr val="bg1"/>
                </a:solidFill>
              </a:rPr>
              <a:t>recorder, </a:t>
            </a:r>
            <a:r>
              <a:rPr lang="en-US">
                <a:solidFill>
                  <a:schemeClr val="bg1"/>
                </a:solidFill>
              </a:rPr>
              <a:t>kertas, alat 	pencatat, kamera, video dll.</a:t>
            </a:r>
          </a:p>
          <a:p>
            <a:pPr marL="0" indent="0">
              <a:buFontTx/>
              <a:buNone/>
            </a:pPr>
            <a:endParaRPr lang="en-US">
              <a:solidFill>
                <a:schemeClr val="bg1"/>
              </a:solidFill>
            </a:endParaRPr>
          </a:p>
          <a:p>
            <a:pPr marL="0" indent="0">
              <a:buFontTx/>
              <a:buNone/>
            </a:pPr>
            <a:r>
              <a:rPr lang="en-US">
                <a:solidFill>
                  <a:schemeClr val="bg1"/>
                </a:solidFill>
              </a:rPr>
              <a:t>Hasil penggalian data dari lapangan harus segera dicatat dalam bentuk </a:t>
            </a:r>
            <a:r>
              <a:rPr lang="en-US" i="1">
                <a:solidFill>
                  <a:schemeClr val="bg1"/>
                </a:solidFill>
              </a:rPr>
              <a:t>transcript </a:t>
            </a:r>
            <a:r>
              <a:rPr lang="en-US">
                <a:solidFill>
                  <a:schemeClr val="bg1"/>
                </a:solidFill>
              </a:rPr>
              <a:t>sebagai </a:t>
            </a:r>
            <a:r>
              <a:rPr lang="en-US" i="1">
                <a:solidFill>
                  <a:schemeClr val="bg1"/>
                </a:solidFill>
              </a:rPr>
              <a:t>fieldnotes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465D33D1-172B-4352-9180-E4D19EE31E5A}" type="slidenum">
              <a:rPr lang="en-US"/>
              <a:pPr/>
              <a:t>25</a:t>
            </a:fld>
            <a:endParaRPr lang="en-US"/>
          </a:p>
        </p:txBody>
      </p:sp>
      <p:sp>
        <p:nvSpPr>
          <p:cNvPr id="37890" name="Rectangle 2"/>
          <p:cNvSpPr>
            <a:spLocks noGrp="1" noChangeArrowheads="1"/>
          </p:cNvSpPr>
          <p:nvPr>
            <p:ph type="title"/>
          </p:nvPr>
        </p:nvSpPr>
        <p:spPr/>
        <p:txBody>
          <a:bodyPr/>
          <a:lstStyle/>
          <a:p>
            <a:r>
              <a:rPr lang="en-US" sz="3600">
                <a:solidFill>
                  <a:schemeClr val="bg1"/>
                </a:solidFill>
              </a:rPr>
              <a:t>Tentang </a:t>
            </a:r>
            <a:r>
              <a:rPr lang="en-US" sz="3600" i="1">
                <a:solidFill>
                  <a:schemeClr val="bg1"/>
                </a:solidFill>
              </a:rPr>
              <a:t>Transkript </a:t>
            </a:r>
            <a:r>
              <a:rPr lang="en-US" sz="3600">
                <a:solidFill>
                  <a:schemeClr val="bg1"/>
                </a:solidFill>
              </a:rPr>
              <a:t>sebagai </a:t>
            </a:r>
            <a:r>
              <a:rPr lang="en-US" sz="3600" i="1">
                <a:solidFill>
                  <a:schemeClr val="bg1"/>
                </a:solidFill>
              </a:rPr>
              <a:t>Fieldnotes</a:t>
            </a:r>
            <a:r>
              <a:rPr lang="en-US">
                <a:solidFill>
                  <a:schemeClr val="bg1"/>
                </a:solidFill>
              </a:rPr>
              <a:t> </a:t>
            </a:r>
          </a:p>
        </p:txBody>
      </p:sp>
      <p:sp>
        <p:nvSpPr>
          <p:cNvPr id="37891" name="Rectangle 3"/>
          <p:cNvSpPr>
            <a:spLocks noGrp="1" noChangeArrowheads="1"/>
          </p:cNvSpPr>
          <p:nvPr>
            <p:ph type="body" idx="1"/>
          </p:nvPr>
        </p:nvSpPr>
        <p:spPr>
          <a:xfrm>
            <a:off x="685800" y="1981200"/>
            <a:ext cx="7772400" cy="3429000"/>
          </a:xfrm>
        </p:spPr>
        <p:txBody>
          <a:bodyPr/>
          <a:lstStyle/>
          <a:p>
            <a:pPr>
              <a:lnSpc>
                <a:spcPct val="90000"/>
              </a:lnSpc>
            </a:pPr>
            <a:r>
              <a:rPr lang="en-US" sz="2400" dirty="0" err="1">
                <a:solidFill>
                  <a:schemeClr val="bg1"/>
                </a:solidFill>
              </a:rPr>
              <a:t>Sebagai</a:t>
            </a:r>
            <a:r>
              <a:rPr lang="en-US" sz="2400" dirty="0">
                <a:solidFill>
                  <a:schemeClr val="bg1"/>
                </a:solidFill>
              </a:rPr>
              <a:t> </a:t>
            </a:r>
            <a:r>
              <a:rPr lang="en-US" sz="2400" dirty="0" err="1">
                <a:solidFill>
                  <a:schemeClr val="bg1"/>
                </a:solidFill>
              </a:rPr>
              <a:t>bukti</a:t>
            </a:r>
            <a:r>
              <a:rPr lang="en-US" sz="2400" dirty="0">
                <a:solidFill>
                  <a:schemeClr val="bg1"/>
                </a:solidFill>
              </a:rPr>
              <a:t> </a:t>
            </a:r>
            <a:r>
              <a:rPr lang="en-US" sz="2400" dirty="0" err="1">
                <a:solidFill>
                  <a:schemeClr val="bg1"/>
                </a:solidFill>
              </a:rPr>
              <a:t>historis</a:t>
            </a:r>
            <a:r>
              <a:rPr lang="en-US" sz="2400" dirty="0">
                <a:solidFill>
                  <a:schemeClr val="bg1"/>
                </a:solidFill>
              </a:rPr>
              <a:t> </a:t>
            </a:r>
            <a:r>
              <a:rPr lang="en-US" sz="2400" dirty="0" err="1">
                <a:solidFill>
                  <a:schemeClr val="bg1"/>
                </a:solidFill>
              </a:rPr>
              <a:t>pengumpulan</a:t>
            </a:r>
            <a:r>
              <a:rPr lang="en-US" sz="2400" dirty="0">
                <a:solidFill>
                  <a:schemeClr val="bg1"/>
                </a:solidFill>
              </a:rPr>
              <a:t> data </a:t>
            </a:r>
            <a:r>
              <a:rPr lang="en-US" sz="2400" dirty="0" err="1">
                <a:solidFill>
                  <a:schemeClr val="bg1"/>
                </a:solidFill>
              </a:rPr>
              <a:t>di</a:t>
            </a:r>
            <a:r>
              <a:rPr lang="en-US" sz="2400" dirty="0">
                <a:solidFill>
                  <a:schemeClr val="bg1"/>
                </a:solidFill>
              </a:rPr>
              <a:t> </a:t>
            </a:r>
            <a:r>
              <a:rPr lang="en-US" sz="2400" dirty="0" err="1">
                <a:solidFill>
                  <a:schemeClr val="bg1"/>
                </a:solidFill>
              </a:rPr>
              <a:t>lapangan</a:t>
            </a:r>
            <a:endParaRPr lang="en-US" sz="2400" dirty="0">
              <a:solidFill>
                <a:schemeClr val="bg1"/>
              </a:solidFill>
            </a:endParaRPr>
          </a:p>
          <a:p>
            <a:pPr>
              <a:lnSpc>
                <a:spcPct val="90000"/>
              </a:lnSpc>
            </a:pPr>
            <a:r>
              <a:rPr lang="en-US" sz="2400" dirty="0" err="1">
                <a:solidFill>
                  <a:schemeClr val="bg1"/>
                </a:solidFill>
              </a:rPr>
              <a:t>Disebut</a:t>
            </a:r>
            <a:r>
              <a:rPr lang="en-US" sz="2400" dirty="0">
                <a:solidFill>
                  <a:schemeClr val="bg1"/>
                </a:solidFill>
              </a:rPr>
              <a:t> </a:t>
            </a:r>
            <a:r>
              <a:rPr lang="en-US" sz="2400" dirty="0" err="1">
                <a:solidFill>
                  <a:schemeClr val="bg1"/>
                </a:solidFill>
              </a:rPr>
              <a:t>juga</a:t>
            </a:r>
            <a:r>
              <a:rPr lang="en-US" sz="2400" dirty="0">
                <a:solidFill>
                  <a:schemeClr val="bg1"/>
                </a:solidFill>
              </a:rPr>
              <a:t> </a:t>
            </a:r>
            <a:r>
              <a:rPr lang="en-US" sz="2400" dirty="0" err="1">
                <a:solidFill>
                  <a:schemeClr val="bg1"/>
                </a:solidFill>
              </a:rPr>
              <a:t>sebagai</a:t>
            </a:r>
            <a:r>
              <a:rPr lang="en-US" sz="2400" dirty="0">
                <a:solidFill>
                  <a:schemeClr val="bg1"/>
                </a:solidFill>
              </a:rPr>
              <a:t> </a:t>
            </a:r>
            <a:r>
              <a:rPr lang="en-US" sz="2400" dirty="0" err="1">
                <a:solidFill>
                  <a:schemeClr val="bg1"/>
                </a:solidFill>
              </a:rPr>
              <a:t>kertas</a:t>
            </a:r>
            <a:r>
              <a:rPr lang="en-US" sz="2400" dirty="0">
                <a:solidFill>
                  <a:schemeClr val="bg1"/>
                </a:solidFill>
              </a:rPr>
              <a:t> </a:t>
            </a:r>
            <a:r>
              <a:rPr lang="en-US" sz="2400" dirty="0" err="1">
                <a:solidFill>
                  <a:schemeClr val="bg1"/>
                </a:solidFill>
              </a:rPr>
              <a:t>kerja</a:t>
            </a:r>
            <a:r>
              <a:rPr lang="en-US" sz="2400" dirty="0">
                <a:solidFill>
                  <a:schemeClr val="bg1"/>
                </a:solidFill>
              </a:rPr>
              <a:t> </a:t>
            </a:r>
            <a:r>
              <a:rPr lang="en-US" sz="2400" dirty="0" err="1">
                <a:solidFill>
                  <a:schemeClr val="bg1"/>
                </a:solidFill>
              </a:rPr>
              <a:t>riset</a:t>
            </a:r>
            <a:endParaRPr lang="en-US" sz="2400" dirty="0">
              <a:solidFill>
                <a:schemeClr val="bg1"/>
              </a:solidFill>
            </a:endParaRPr>
          </a:p>
          <a:p>
            <a:pPr>
              <a:lnSpc>
                <a:spcPct val="90000"/>
              </a:lnSpc>
            </a:pPr>
            <a:r>
              <a:rPr lang="en-US" sz="2400" dirty="0" err="1">
                <a:solidFill>
                  <a:schemeClr val="bg1"/>
                </a:solidFill>
              </a:rPr>
              <a:t>Berisi</a:t>
            </a:r>
            <a:r>
              <a:rPr lang="en-US" sz="2400" dirty="0">
                <a:solidFill>
                  <a:schemeClr val="bg1"/>
                </a:solidFill>
              </a:rPr>
              <a:t> </a:t>
            </a:r>
            <a:r>
              <a:rPr lang="en-US" sz="2400" dirty="0" err="1">
                <a:solidFill>
                  <a:schemeClr val="bg1"/>
                </a:solidFill>
              </a:rPr>
              <a:t>berbagai</a:t>
            </a:r>
            <a:r>
              <a:rPr lang="en-US" sz="2400" dirty="0">
                <a:solidFill>
                  <a:schemeClr val="bg1"/>
                </a:solidFill>
              </a:rPr>
              <a:t> </a:t>
            </a:r>
            <a:r>
              <a:rPr lang="en-US" sz="2400" dirty="0" err="1">
                <a:solidFill>
                  <a:schemeClr val="bg1"/>
                </a:solidFill>
              </a:rPr>
              <a:t>catatan</a:t>
            </a:r>
            <a:r>
              <a:rPr lang="en-US" sz="2400" dirty="0">
                <a:solidFill>
                  <a:schemeClr val="bg1"/>
                </a:solidFill>
              </a:rPr>
              <a:t> </a:t>
            </a:r>
            <a:r>
              <a:rPr lang="en-US" sz="2400" dirty="0" err="1">
                <a:solidFill>
                  <a:schemeClr val="bg1"/>
                </a:solidFill>
              </a:rPr>
              <a:t>atas</a:t>
            </a:r>
            <a:r>
              <a:rPr lang="en-US" sz="2400" dirty="0">
                <a:solidFill>
                  <a:schemeClr val="bg1"/>
                </a:solidFill>
              </a:rPr>
              <a:t> </a:t>
            </a:r>
            <a:r>
              <a:rPr lang="en-US" sz="2400" dirty="0" err="1">
                <a:solidFill>
                  <a:schemeClr val="bg1"/>
                </a:solidFill>
              </a:rPr>
              <a:t>temuan</a:t>
            </a:r>
            <a:r>
              <a:rPr lang="en-US" sz="2400" dirty="0">
                <a:solidFill>
                  <a:schemeClr val="bg1"/>
                </a:solidFill>
              </a:rPr>
              <a:t> (yang </a:t>
            </a:r>
            <a:r>
              <a:rPr lang="en-US" sz="2400" dirty="0" err="1">
                <a:solidFill>
                  <a:schemeClr val="bg1"/>
                </a:solidFill>
              </a:rPr>
              <a:t>bersumber</a:t>
            </a:r>
            <a:r>
              <a:rPr lang="en-US" sz="2400" dirty="0">
                <a:solidFill>
                  <a:schemeClr val="bg1"/>
                </a:solidFill>
              </a:rPr>
              <a:t> </a:t>
            </a:r>
            <a:r>
              <a:rPr lang="en-US" sz="2400" dirty="0" err="1">
                <a:solidFill>
                  <a:schemeClr val="bg1"/>
                </a:solidFill>
              </a:rPr>
              <a:t>dari</a:t>
            </a:r>
            <a:r>
              <a:rPr lang="en-US" sz="2400" dirty="0">
                <a:solidFill>
                  <a:schemeClr val="bg1"/>
                </a:solidFill>
              </a:rPr>
              <a:t> </a:t>
            </a:r>
            <a:r>
              <a:rPr lang="en-US" sz="2400" dirty="0" err="1">
                <a:solidFill>
                  <a:schemeClr val="bg1"/>
                </a:solidFill>
              </a:rPr>
              <a:t>wawancara</a:t>
            </a:r>
            <a:r>
              <a:rPr lang="en-US" sz="2400" dirty="0">
                <a:solidFill>
                  <a:schemeClr val="bg1"/>
                </a:solidFill>
              </a:rPr>
              <a:t>, </a:t>
            </a:r>
            <a:r>
              <a:rPr lang="en-US" sz="2400" dirty="0" err="1">
                <a:solidFill>
                  <a:schemeClr val="bg1"/>
                </a:solidFill>
              </a:rPr>
              <a:t>pengamatan</a:t>
            </a:r>
            <a:r>
              <a:rPr lang="en-US" sz="2400" dirty="0">
                <a:solidFill>
                  <a:schemeClr val="bg1"/>
                </a:solidFill>
              </a:rPr>
              <a:t> </a:t>
            </a:r>
            <a:r>
              <a:rPr lang="en-US" sz="2400" dirty="0" err="1">
                <a:solidFill>
                  <a:schemeClr val="bg1"/>
                </a:solidFill>
              </a:rPr>
              <a:t>dan</a:t>
            </a:r>
            <a:r>
              <a:rPr lang="en-US" sz="2400" dirty="0">
                <a:solidFill>
                  <a:schemeClr val="bg1"/>
                </a:solidFill>
              </a:rPr>
              <a:t> </a:t>
            </a:r>
            <a:r>
              <a:rPr lang="en-US" sz="2400" dirty="0" err="1">
                <a:solidFill>
                  <a:schemeClr val="bg1"/>
                </a:solidFill>
              </a:rPr>
              <a:t>dokumentasi</a:t>
            </a:r>
            <a:r>
              <a:rPr lang="en-US" sz="2400" dirty="0">
                <a:solidFill>
                  <a:schemeClr val="bg1"/>
                </a:solidFill>
              </a:rPr>
              <a:t>), </a:t>
            </a:r>
            <a:r>
              <a:rPr lang="en-US" sz="2400" dirty="0" err="1">
                <a:solidFill>
                  <a:schemeClr val="bg1"/>
                </a:solidFill>
              </a:rPr>
              <a:t>waktu</a:t>
            </a:r>
            <a:r>
              <a:rPr lang="en-US" sz="2400" dirty="0">
                <a:solidFill>
                  <a:schemeClr val="bg1"/>
                </a:solidFill>
              </a:rPr>
              <a:t> </a:t>
            </a:r>
            <a:r>
              <a:rPr lang="en-US" sz="2400" dirty="0" err="1">
                <a:solidFill>
                  <a:schemeClr val="bg1"/>
                </a:solidFill>
              </a:rPr>
              <a:t>penemuan</a:t>
            </a:r>
            <a:r>
              <a:rPr lang="en-US" sz="2400" dirty="0">
                <a:solidFill>
                  <a:schemeClr val="bg1"/>
                </a:solidFill>
              </a:rPr>
              <a:t>, </a:t>
            </a:r>
            <a:r>
              <a:rPr lang="en-US" sz="2400" dirty="0" err="1">
                <a:solidFill>
                  <a:schemeClr val="bg1"/>
                </a:solidFill>
              </a:rPr>
              <a:t>kondisi</a:t>
            </a:r>
            <a:r>
              <a:rPr lang="en-US" sz="2400" dirty="0">
                <a:solidFill>
                  <a:schemeClr val="bg1"/>
                </a:solidFill>
              </a:rPr>
              <a:t> </a:t>
            </a:r>
            <a:r>
              <a:rPr lang="en-US" sz="2400" dirty="0" err="1">
                <a:solidFill>
                  <a:schemeClr val="bg1"/>
                </a:solidFill>
              </a:rPr>
              <a:t>pada</a:t>
            </a:r>
            <a:r>
              <a:rPr lang="en-US" sz="2400" dirty="0">
                <a:solidFill>
                  <a:schemeClr val="bg1"/>
                </a:solidFill>
              </a:rPr>
              <a:t> </a:t>
            </a:r>
            <a:r>
              <a:rPr lang="en-US" sz="2400" dirty="0" err="1">
                <a:solidFill>
                  <a:schemeClr val="bg1"/>
                </a:solidFill>
              </a:rPr>
              <a:t>saat</a:t>
            </a:r>
            <a:r>
              <a:rPr lang="en-US" sz="2400" dirty="0">
                <a:solidFill>
                  <a:schemeClr val="bg1"/>
                </a:solidFill>
              </a:rPr>
              <a:t> </a:t>
            </a:r>
            <a:r>
              <a:rPr lang="en-US" sz="2400" dirty="0" err="1">
                <a:solidFill>
                  <a:schemeClr val="bg1"/>
                </a:solidFill>
              </a:rPr>
              <a:t>menemukan</a:t>
            </a:r>
            <a:r>
              <a:rPr lang="en-US" sz="2400" dirty="0">
                <a:solidFill>
                  <a:schemeClr val="bg1"/>
                </a:solidFill>
              </a:rPr>
              <a:t>, </a:t>
            </a:r>
            <a:r>
              <a:rPr lang="en-US" sz="2400" dirty="0" err="1">
                <a:solidFill>
                  <a:schemeClr val="bg1"/>
                </a:solidFill>
              </a:rPr>
              <a:t>dan</a:t>
            </a:r>
            <a:r>
              <a:rPr lang="en-US" sz="2400" dirty="0">
                <a:solidFill>
                  <a:schemeClr val="bg1"/>
                </a:solidFill>
              </a:rPr>
              <a:t> </a:t>
            </a:r>
            <a:r>
              <a:rPr lang="en-US" sz="2400" dirty="0" err="1">
                <a:solidFill>
                  <a:schemeClr val="bg1"/>
                </a:solidFill>
              </a:rPr>
              <a:t>komentar</a:t>
            </a:r>
            <a:r>
              <a:rPr lang="en-US" sz="2400" dirty="0">
                <a:solidFill>
                  <a:schemeClr val="bg1"/>
                </a:solidFill>
              </a:rPr>
              <a:t> </a:t>
            </a:r>
            <a:r>
              <a:rPr lang="en-US" sz="2400" dirty="0" err="1">
                <a:solidFill>
                  <a:schemeClr val="bg1"/>
                </a:solidFill>
              </a:rPr>
              <a:t>peneliti</a:t>
            </a:r>
            <a:endParaRPr lang="en-US" sz="2400" dirty="0">
              <a:solidFill>
                <a:schemeClr val="bg1"/>
              </a:solidFill>
            </a:endParaRPr>
          </a:p>
          <a:p>
            <a:pPr>
              <a:lnSpc>
                <a:spcPct val="90000"/>
              </a:lnSpc>
            </a:pPr>
            <a:r>
              <a:rPr lang="en-US" sz="2400" dirty="0" err="1">
                <a:solidFill>
                  <a:schemeClr val="bg1"/>
                </a:solidFill>
              </a:rPr>
              <a:t>Disiplin</a:t>
            </a:r>
            <a:r>
              <a:rPr lang="en-US" sz="2400" dirty="0">
                <a:solidFill>
                  <a:schemeClr val="bg1"/>
                </a:solidFill>
              </a:rPr>
              <a:t> </a:t>
            </a:r>
            <a:r>
              <a:rPr lang="en-US" sz="2400" dirty="0" err="1">
                <a:solidFill>
                  <a:schemeClr val="bg1"/>
                </a:solidFill>
              </a:rPr>
              <a:t>dalam</a:t>
            </a:r>
            <a:r>
              <a:rPr lang="en-US" sz="2400" dirty="0">
                <a:solidFill>
                  <a:schemeClr val="bg1"/>
                </a:solidFill>
              </a:rPr>
              <a:t> </a:t>
            </a:r>
            <a:r>
              <a:rPr lang="en-US" sz="2400" dirty="0" err="1">
                <a:solidFill>
                  <a:schemeClr val="bg1"/>
                </a:solidFill>
              </a:rPr>
              <a:t>mencatat</a:t>
            </a:r>
            <a:r>
              <a:rPr lang="en-US" sz="2400" dirty="0">
                <a:solidFill>
                  <a:schemeClr val="bg1"/>
                </a:solidFill>
              </a:rPr>
              <a:t> </a:t>
            </a:r>
            <a:r>
              <a:rPr lang="en-US" sz="2400" dirty="0" err="1">
                <a:solidFill>
                  <a:schemeClr val="bg1"/>
                </a:solidFill>
              </a:rPr>
              <a:t>akan</a:t>
            </a:r>
            <a:r>
              <a:rPr lang="en-US" sz="2400" dirty="0">
                <a:solidFill>
                  <a:schemeClr val="bg1"/>
                </a:solidFill>
              </a:rPr>
              <a:t> </a:t>
            </a:r>
            <a:r>
              <a:rPr lang="en-US" sz="2400" dirty="0" err="1">
                <a:solidFill>
                  <a:schemeClr val="bg1"/>
                </a:solidFill>
              </a:rPr>
              <a:t>menjaga</a:t>
            </a:r>
            <a:r>
              <a:rPr lang="en-US" sz="2400" dirty="0">
                <a:solidFill>
                  <a:schemeClr val="bg1"/>
                </a:solidFill>
              </a:rPr>
              <a:t> </a:t>
            </a:r>
            <a:r>
              <a:rPr lang="en-US" sz="2400" dirty="0" err="1">
                <a:solidFill>
                  <a:schemeClr val="bg1"/>
                </a:solidFill>
              </a:rPr>
              <a:t>kredibilitas</a:t>
            </a:r>
            <a:r>
              <a:rPr lang="en-US" sz="2400" dirty="0">
                <a:solidFill>
                  <a:schemeClr val="bg1"/>
                </a:solidFill>
              </a:rPr>
              <a:t> data</a:t>
            </a:r>
          </a:p>
          <a:p>
            <a:pPr>
              <a:lnSpc>
                <a:spcPct val="90000"/>
              </a:lnSpc>
            </a:pPr>
            <a:r>
              <a:rPr lang="en-US" sz="2400" dirty="0" err="1">
                <a:solidFill>
                  <a:schemeClr val="bg1"/>
                </a:solidFill>
              </a:rPr>
              <a:t>Ingat</a:t>
            </a:r>
            <a:r>
              <a:rPr lang="en-US" sz="2400" dirty="0">
                <a:solidFill>
                  <a:schemeClr val="bg1"/>
                </a:solidFill>
              </a:rPr>
              <a:t>, </a:t>
            </a:r>
            <a:r>
              <a:rPr lang="en-US" sz="2400" dirty="0" err="1">
                <a:solidFill>
                  <a:schemeClr val="bg1"/>
                </a:solidFill>
              </a:rPr>
              <a:t>pada</a:t>
            </a:r>
            <a:r>
              <a:rPr lang="en-US" sz="2400" dirty="0">
                <a:solidFill>
                  <a:schemeClr val="bg1"/>
                </a:solidFill>
              </a:rPr>
              <a:t> </a:t>
            </a:r>
            <a:r>
              <a:rPr lang="en-US" sz="2400" dirty="0" err="1">
                <a:solidFill>
                  <a:schemeClr val="bg1"/>
                </a:solidFill>
              </a:rPr>
              <a:t>dasarnya</a:t>
            </a:r>
            <a:r>
              <a:rPr lang="en-US" sz="2400" dirty="0">
                <a:solidFill>
                  <a:schemeClr val="bg1"/>
                </a:solidFill>
              </a:rPr>
              <a:t> </a:t>
            </a:r>
            <a:r>
              <a:rPr lang="en-US" sz="2400" dirty="0" err="1">
                <a:solidFill>
                  <a:schemeClr val="bg1"/>
                </a:solidFill>
              </a:rPr>
              <a:t>daya</a:t>
            </a:r>
            <a:r>
              <a:rPr lang="en-US" sz="2400" dirty="0">
                <a:solidFill>
                  <a:schemeClr val="bg1"/>
                </a:solidFill>
              </a:rPr>
              <a:t> </a:t>
            </a:r>
            <a:r>
              <a:rPr lang="en-US" sz="2400" dirty="0" err="1">
                <a:solidFill>
                  <a:schemeClr val="bg1"/>
                </a:solidFill>
              </a:rPr>
              <a:t>ingat</a:t>
            </a:r>
            <a:r>
              <a:rPr lang="en-US" sz="2400" dirty="0">
                <a:solidFill>
                  <a:schemeClr val="bg1"/>
                </a:solidFill>
              </a:rPr>
              <a:t> </a:t>
            </a:r>
            <a:r>
              <a:rPr lang="en-US" sz="2400" dirty="0" err="1">
                <a:solidFill>
                  <a:schemeClr val="bg1"/>
                </a:solidFill>
              </a:rPr>
              <a:t>manusia</a:t>
            </a:r>
            <a:r>
              <a:rPr lang="en-US" sz="2400" dirty="0">
                <a:solidFill>
                  <a:schemeClr val="bg1"/>
                </a:solidFill>
              </a:rPr>
              <a:t> </a:t>
            </a:r>
            <a:r>
              <a:rPr lang="en-US" sz="2400" dirty="0" err="1">
                <a:solidFill>
                  <a:schemeClr val="bg1"/>
                </a:solidFill>
              </a:rPr>
              <a:t>terbatas</a:t>
            </a:r>
            <a:r>
              <a:rPr lang="en-US" sz="2400" dirty="0">
                <a:solidFill>
                  <a:schemeClr val="bg1"/>
                </a:solidFill>
              </a:rPr>
              <a:t> </a:t>
            </a:r>
          </a:p>
          <a:p>
            <a:pPr>
              <a:lnSpc>
                <a:spcPct val="90000"/>
              </a:lnSpc>
            </a:pPr>
            <a:endParaRPr lang="en-US" sz="2400" dirty="0">
              <a:solidFill>
                <a:schemeClr val="bg1"/>
              </a:solidFill>
            </a:endParaRPr>
          </a:p>
          <a:p>
            <a:pPr>
              <a:lnSpc>
                <a:spcPct val="90000"/>
              </a:lnSpc>
            </a:pPr>
            <a:endParaRPr lang="en-US" sz="2400" dirty="0">
              <a:solidFill>
                <a:schemeClr val="bg1"/>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00CAC89F-970D-4BBF-AA19-3AD3BE29A5BC}" type="slidenum">
              <a:rPr lang="en-US"/>
              <a:pPr/>
              <a:t>26</a:t>
            </a:fld>
            <a:endParaRPr lang="en-US"/>
          </a:p>
        </p:txBody>
      </p:sp>
      <p:sp>
        <p:nvSpPr>
          <p:cNvPr id="28674" name="Rectangle 2"/>
          <p:cNvSpPr>
            <a:spLocks noGrp="1" noChangeArrowheads="1"/>
          </p:cNvSpPr>
          <p:nvPr>
            <p:ph type="title"/>
          </p:nvPr>
        </p:nvSpPr>
        <p:spPr>
          <a:xfrm>
            <a:off x="228600" y="304800"/>
            <a:ext cx="6096000" cy="1066800"/>
          </a:xfrm>
        </p:spPr>
        <p:txBody>
          <a:bodyPr/>
          <a:lstStyle/>
          <a:p>
            <a:r>
              <a:rPr lang="en-US" sz="3600">
                <a:solidFill>
                  <a:schemeClr val="bg1"/>
                </a:solidFill>
              </a:rPr>
              <a:t>Keahlian yang Diperlukan untuk Pengumpulan Data</a:t>
            </a:r>
          </a:p>
        </p:txBody>
      </p:sp>
      <p:sp>
        <p:nvSpPr>
          <p:cNvPr id="28675" name="Rectangle 3"/>
          <p:cNvSpPr>
            <a:spLocks noGrp="1" noChangeArrowheads="1"/>
          </p:cNvSpPr>
          <p:nvPr>
            <p:ph type="body" idx="1"/>
          </p:nvPr>
        </p:nvSpPr>
        <p:spPr>
          <a:xfrm>
            <a:off x="0" y="1600200"/>
            <a:ext cx="8382000" cy="3657600"/>
          </a:xfrm>
        </p:spPr>
        <p:txBody>
          <a:bodyPr/>
          <a:lstStyle/>
          <a:p>
            <a:pPr lvl="1"/>
            <a:r>
              <a:rPr lang="nb-NO" sz="2000" dirty="0">
                <a:solidFill>
                  <a:schemeClr val="bg1"/>
                </a:solidFill>
              </a:rPr>
              <a:t>Be a good listner </a:t>
            </a:r>
          </a:p>
          <a:p>
            <a:pPr lvl="1"/>
            <a:r>
              <a:rPr lang="nb-NO" sz="2000" dirty="0">
                <a:solidFill>
                  <a:schemeClr val="bg1"/>
                </a:solidFill>
              </a:rPr>
              <a:t>Ask good question and be a good </a:t>
            </a:r>
          </a:p>
          <a:p>
            <a:pPr lvl="1">
              <a:buFontTx/>
              <a:buNone/>
            </a:pPr>
            <a:r>
              <a:rPr lang="nb-NO" sz="2000" dirty="0">
                <a:solidFill>
                  <a:schemeClr val="bg1"/>
                </a:solidFill>
              </a:rPr>
              <a:t>	listener</a:t>
            </a:r>
          </a:p>
          <a:p>
            <a:pPr lvl="1"/>
            <a:r>
              <a:rPr lang="nb-NO" sz="2000" dirty="0">
                <a:solidFill>
                  <a:schemeClr val="bg1"/>
                </a:solidFill>
              </a:rPr>
              <a:t>Be adaptive and flexible (new = opportunity; not always as planned)</a:t>
            </a:r>
          </a:p>
          <a:p>
            <a:pPr lvl="1"/>
            <a:r>
              <a:rPr lang="nb-NO" sz="2000" dirty="0">
                <a:solidFill>
                  <a:schemeClr val="bg1"/>
                </a:solidFill>
              </a:rPr>
              <a:t>Have a firm grasp on the issue (relevant events and information)</a:t>
            </a:r>
          </a:p>
          <a:p>
            <a:pPr lvl="2"/>
            <a:r>
              <a:rPr lang="nb-NO" sz="2000" dirty="0">
                <a:solidFill>
                  <a:schemeClr val="bg1"/>
                </a:solidFill>
              </a:rPr>
              <a:t>Not mechanical recording</a:t>
            </a:r>
          </a:p>
          <a:p>
            <a:pPr lvl="2"/>
            <a:r>
              <a:rPr lang="nb-NO" sz="2000" dirty="0">
                <a:solidFill>
                  <a:schemeClr val="bg1"/>
                </a:solidFill>
              </a:rPr>
              <a:t>Recognize deviations, contradictions</a:t>
            </a:r>
          </a:p>
          <a:p>
            <a:pPr lvl="1"/>
            <a:r>
              <a:rPr lang="nb-NO" sz="2000" dirty="0">
                <a:solidFill>
                  <a:schemeClr val="bg1"/>
                </a:solidFill>
              </a:rPr>
              <a:t>Be unbiased by preconceived notions</a:t>
            </a:r>
          </a:p>
          <a:p>
            <a:pPr lvl="2"/>
            <a:r>
              <a:rPr lang="nb-NO" sz="2000" dirty="0">
                <a:solidFill>
                  <a:schemeClr val="bg1"/>
                </a:solidFill>
              </a:rPr>
              <a:t>Be open to contrary findings</a:t>
            </a:r>
          </a:p>
          <a:p>
            <a:endParaRPr lang="en-US" sz="2000" dirty="0">
              <a:solidFill>
                <a:schemeClr val="bg1"/>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3FB57B2-D626-4F9F-B5E2-27BDA54F6045}" type="slidenum">
              <a:rPr lang="en-US"/>
              <a:pPr/>
              <a:t>27</a:t>
            </a:fld>
            <a:endParaRPr lang="en-US"/>
          </a:p>
        </p:txBody>
      </p:sp>
      <p:sp>
        <p:nvSpPr>
          <p:cNvPr id="33794" name="Rectangle 2"/>
          <p:cNvSpPr>
            <a:spLocks noGrp="1" noChangeArrowheads="1"/>
          </p:cNvSpPr>
          <p:nvPr>
            <p:ph type="title"/>
          </p:nvPr>
        </p:nvSpPr>
        <p:spPr/>
        <p:txBody>
          <a:bodyPr/>
          <a:lstStyle/>
          <a:p>
            <a:r>
              <a:rPr lang="en-US">
                <a:solidFill>
                  <a:schemeClr val="bg1"/>
                </a:solidFill>
              </a:rPr>
              <a:t>Etika dalam Pengumpulan Data</a:t>
            </a:r>
          </a:p>
        </p:txBody>
      </p:sp>
      <p:sp>
        <p:nvSpPr>
          <p:cNvPr id="33795" name="Rectangle 3"/>
          <p:cNvSpPr>
            <a:spLocks noGrp="1" noChangeArrowheads="1"/>
          </p:cNvSpPr>
          <p:nvPr>
            <p:ph type="body" idx="1"/>
          </p:nvPr>
        </p:nvSpPr>
        <p:spPr/>
        <p:txBody>
          <a:bodyPr/>
          <a:lstStyle/>
          <a:p>
            <a:r>
              <a:rPr lang="en-US">
                <a:solidFill>
                  <a:schemeClr val="bg1"/>
                </a:solidFill>
              </a:rPr>
              <a:t>Menjaga </a:t>
            </a:r>
            <a:r>
              <a:rPr lang="en-US" i="1">
                <a:solidFill>
                  <a:schemeClr val="bg1"/>
                </a:solidFill>
              </a:rPr>
              <a:t>privacy </a:t>
            </a:r>
            <a:r>
              <a:rPr lang="en-US">
                <a:solidFill>
                  <a:schemeClr val="bg1"/>
                </a:solidFill>
              </a:rPr>
              <a:t>informan</a:t>
            </a:r>
          </a:p>
          <a:p>
            <a:r>
              <a:rPr lang="en-US">
                <a:solidFill>
                  <a:schemeClr val="bg1"/>
                </a:solidFill>
              </a:rPr>
              <a:t>Investigasi dilakukan dengan cara yang bermartabat</a:t>
            </a:r>
          </a:p>
          <a:p>
            <a:r>
              <a:rPr lang="en-US">
                <a:solidFill>
                  <a:schemeClr val="bg1"/>
                </a:solidFill>
              </a:rPr>
              <a:t>Saat pengumpulan data lebih baik menyesuaikan dengan kesempatan yang dimiliki oleh informan, sehingga peneliti pada pihak yang menyesuaikan</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F2FB42D-9BAD-495C-8392-3A8A64AD0845}" type="slidenum">
              <a:rPr lang="en-US"/>
              <a:pPr/>
              <a:t>28</a:t>
            </a:fld>
            <a:endParaRPr lang="en-US"/>
          </a:p>
        </p:txBody>
      </p:sp>
      <p:sp>
        <p:nvSpPr>
          <p:cNvPr id="8194" name="Rectangle 2"/>
          <p:cNvSpPr>
            <a:spLocks noGrp="1" noChangeArrowheads="1"/>
          </p:cNvSpPr>
          <p:nvPr>
            <p:ph type="title"/>
          </p:nvPr>
        </p:nvSpPr>
        <p:spPr>
          <a:xfrm>
            <a:off x="304800" y="304800"/>
            <a:ext cx="5562600" cy="1143000"/>
          </a:xfrm>
        </p:spPr>
        <p:txBody>
          <a:bodyPr/>
          <a:lstStyle/>
          <a:p>
            <a:r>
              <a:rPr lang="en-US">
                <a:solidFill>
                  <a:schemeClr val="bg1"/>
                </a:solidFill>
              </a:rPr>
              <a:t>Keabsahan data</a:t>
            </a:r>
          </a:p>
        </p:txBody>
      </p:sp>
      <p:sp>
        <p:nvSpPr>
          <p:cNvPr id="8195" name="Rectangle 3"/>
          <p:cNvSpPr>
            <a:spLocks noGrp="1" noChangeArrowheads="1"/>
          </p:cNvSpPr>
          <p:nvPr>
            <p:ph type="body" idx="1"/>
          </p:nvPr>
        </p:nvSpPr>
        <p:spPr>
          <a:xfrm>
            <a:off x="304800" y="1905000"/>
            <a:ext cx="5029200" cy="4114800"/>
          </a:xfrm>
        </p:spPr>
        <p:txBody>
          <a:bodyPr/>
          <a:lstStyle/>
          <a:p>
            <a:pPr>
              <a:lnSpc>
                <a:spcPct val="80000"/>
              </a:lnSpc>
            </a:pPr>
            <a:r>
              <a:rPr lang="en-US" sz="2800">
                <a:solidFill>
                  <a:schemeClr val="bg1"/>
                </a:solidFill>
              </a:rPr>
              <a:t>Keterandalan:</a:t>
            </a:r>
          </a:p>
          <a:p>
            <a:pPr>
              <a:lnSpc>
                <a:spcPct val="80000"/>
              </a:lnSpc>
              <a:buFontTx/>
              <a:buNone/>
            </a:pPr>
            <a:r>
              <a:rPr lang="en-US" sz="2800">
                <a:solidFill>
                  <a:schemeClr val="bg1"/>
                </a:solidFill>
              </a:rPr>
              <a:t>	- Kredibilitas (keterpercayaan)</a:t>
            </a:r>
          </a:p>
          <a:p>
            <a:pPr>
              <a:lnSpc>
                <a:spcPct val="80000"/>
              </a:lnSpc>
              <a:buFontTx/>
              <a:buNone/>
            </a:pPr>
            <a:r>
              <a:rPr lang="en-US" sz="2800">
                <a:solidFill>
                  <a:schemeClr val="bg1"/>
                </a:solidFill>
              </a:rPr>
              <a:t>	- Dependabilitas (ketergantungan)</a:t>
            </a:r>
          </a:p>
          <a:p>
            <a:pPr>
              <a:lnSpc>
                <a:spcPct val="80000"/>
              </a:lnSpc>
              <a:buFontTx/>
              <a:buNone/>
            </a:pPr>
            <a:r>
              <a:rPr lang="en-US" sz="2800">
                <a:solidFill>
                  <a:schemeClr val="bg1"/>
                </a:solidFill>
              </a:rPr>
              <a:t>	- Konfirmabilitas (kepastian)</a:t>
            </a:r>
          </a:p>
          <a:p>
            <a:pPr>
              <a:lnSpc>
                <a:spcPct val="80000"/>
              </a:lnSpc>
            </a:pPr>
            <a:r>
              <a:rPr lang="en-US" sz="2800">
                <a:solidFill>
                  <a:schemeClr val="bg1"/>
                </a:solidFill>
              </a:rPr>
              <a:t>Triangulasi</a:t>
            </a:r>
          </a:p>
          <a:p>
            <a:pPr>
              <a:lnSpc>
                <a:spcPct val="80000"/>
              </a:lnSpc>
            </a:pPr>
            <a:r>
              <a:rPr lang="en-US" sz="2800">
                <a:solidFill>
                  <a:schemeClr val="bg1"/>
                </a:solidFill>
              </a:rPr>
              <a:t>Ketekunan dalam pengamatan</a:t>
            </a:r>
          </a:p>
          <a:p>
            <a:pPr>
              <a:lnSpc>
                <a:spcPct val="80000"/>
              </a:lnSpc>
            </a:pPr>
            <a:r>
              <a:rPr lang="en-US" sz="2800">
                <a:solidFill>
                  <a:schemeClr val="bg1"/>
                </a:solidFill>
              </a:rPr>
              <a:t>Hubungan yang empatik</a:t>
            </a:r>
          </a:p>
          <a:p>
            <a:pPr>
              <a:lnSpc>
                <a:spcPct val="80000"/>
              </a:lnSpc>
            </a:pPr>
            <a:r>
              <a:rPr lang="en-US" sz="2800">
                <a:solidFill>
                  <a:schemeClr val="bg1"/>
                </a:solidFill>
              </a:rPr>
              <a:t>Penjelasan secara kontekstual</a:t>
            </a:r>
          </a:p>
          <a:p>
            <a:pPr>
              <a:lnSpc>
                <a:spcPct val="80000"/>
              </a:lnSpc>
            </a:pPr>
            <a:endParaRPr lang="en-US" sz="2800">
              <a:solidFill>
                <a:schemeClr val="bg1"/>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33EFD60-A3F8-4581-877C-81E4F59EA51E}" type="slidenum">
              <a:rPr lang="en-US"/>
              <a:pPr/>
              <a:t>29</a:t>
            </a:fld>
            <a:endParaRPr lang="en-US"/>
          </a:p>
        </p:txBody>
      </p:sp>
      <p:sp>
        <p:nvSpPr>
          <p:cNvPr id="9218" name="Rectangle 2"/>
          <p:cNvSpPr>
            <a:spLocks noGrp="1" noChangeArrowheads="1"/>
          </p:cNvSpPr>
          <p:nvPr>
            <p:ph type="title"/>
          </p:nvPr>
        </p:nvSpPr>
        <p:spPr/>
        <p:txBody>
          <a:bodyPr/>
          <a:lstStyle/>
          <a:p>
            <a:r>
              <a:rPr lang="en-US">
                <a:solidFill>
                  <a:schemeClr val="bg1"/>
                </a:solidFill>
              </a:rPr>
              <a:t>Analisis dan Interpretasi Data </a:t>
            </a:r>
            <a:r>
              <a:rPr lang="en-US" sz="2400">
                <a:solidFill>
                  <a:schemeClr val="bg1"/>
                </a:solidFill>
              </a:rPr>
              <a:t>(1)</a:t>
            </a:r>
          </a:p>
        </p:txBody>
      </p:sp>
      <p:sp>
        <p:nvSpPr>
          <p:cNvPr id="9219" name="Rectangle 3"/>
          <p:cNvSpPr>
            <a:spLocks noGrp="1" noChangeArrowheads="1"/>
          </p:cNvSpPr>
          <p:nvPr>
            <p:ph type="body" idx="1"/>
          </p:nvPr>
        </p:nvSpPr>
        <p:spPr/>
        <p:txBody>
          <a:bodyPr/>
          <a:lstStyle/>
          <a:p>
            <a:r>
              <a:rPr lang="en-US" sz="2800">
                <a:solidFill>
                  <a:schemeClr val="bg1"/>
                </a:solidFill>
              </a:rPr>
              <a:t>Analisis data meliputi proses aktifitas mengorganisasikan dan mengurutkan data </a:t>
            </a:r>
          </a:p>
          <a:p>
            <a:r>
              <a:rPr lang="en-US" sz="2800">
                <a:solidFill>
                  <a:schemeClr val="bg1"/>
                </a:solidFill>
              </a:rPr>
              <a:t>Berlangsung dinamis yang dilakukan secara simultan dengan pengumpulan data</a:t>
            </a:r>
          </a:p>
          <a:p>
            <a:r>
              <a:rPr lang="en-US" sz="2800">
                <a:solidFill>
                  <a:schemeClr val="bg1"/>
                </a:solidFill>
              </a:rPr>
              <a:t>Mereduksi data berdasarkan pada suatu kategori data </a:t>
            </a:r>
          </a:p>
          <a:p>
            <a:r>
              <a:rPr lang="en-US" sz="2800">
                <a:solidFill>
                  <a:schemeClr val="bg1"/>
                </a:solidFill>
              </a:rPr>
              <a:t>Kategori dapat didasarkan pada tema-subtema yang terdapat pada suatu teori tertentu</a:t>
            </a:r>
          </a:p>
          <a:p>
            <a:endParaRPr lang="en-US" sz="280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b="1" dirty="0" smtClean="0"/>
              <a:t>ACCOUNTABILITY VERSTEHEN: A STUDY OF ACCOUNTING IN STATE RELIGIOUS COUNCILS IN MALAYSIA </a:t>
            </a:r>
            <a:br>
              <a:rPr lang="en-US" sz="2000" b="1" dirty="0" smtClean="0"/>
            </a:br>
            <a:r>
              <a:rPr lang="en-US" sz="1600" b="1" dirty="0" smtClean="0"/>
              <a:t>[</a:t>
            </a:r>
            <a:r>
              <a:rPr lang="en-US" sz="1600" dirty="0" smtClean="0"/>
              <a:t>Abdul </a:t>
            </a:r>
            <a:r>
              <a:rPr lang="en-US" sz="1600" dirty="0" err="1" smtClean="0"/>
              <a:t>Rahim</a:t>
            </a:r>
            <a:r>
              <a:rPr lang="en-US" sz="1600" dirty="0" smtClean="0"/>
              <a:t> Abdul-</a:t>
            </a:r>
            <a:r>
              <a:rPr lang="en-US" sz="1600" dirty="0" err="1" smtClean="0"/>
              <a:t>Rahman</a:t>
            </a:r>
            <a:r>
              <a:rPr lang="en-US" sz="1600" dirty="0" smtClean="0"/>
              <a:t>  (Department of Accounting, </a:t>
            </a:r>
            <a:r>
              <a:rPr lang="en-US" sz="1600" dirty="0" err="1" smtClean="0"/>
              <a:t>Kulliyyah</a:t>
            </a:r>
            <a:r>
              <a:rPr lang="en-US" sz="1600" dirty="0" smtClean="0"/>
              <a:t> of Economics and Management Sciences, International Islamic University Malaysia) and Andrew Goddard (Division of Accounting and Finance, School of Management, University of Southampton)]</a:t>
            </a:r>
            <a:endParaRPr lang="en-US" sz="1600" dirty="0"/>
          </a:p>
        </p:txBody>
      </p:sp>
      <p:sp>
        <p:nvSpPr>
          <p:cNvPr id="3" name="Content Placeholder 2"/>
          <p:cNvSpPr>
            <a:spLocks noGrp="1"/>
          </p:cNvSpPr>
          <p:nvPr>
            <p:ph idx="1"/>
          </p:nvPr>
        </p:nvSpPr>
        <p:spPr>
          <a:xfrm>
            <a:off x="685800" y="2133600"/>
            <a:ext cx="7772400" cy="4419600"/>
          </a:xfrm>
          <a:solidFill>
            <a:schemeClr val="bg1">
              <a:lumMod val="95000"/>
            </a:schemeClr>
          </a:solidFill>
        </p:spPr>
        <p:txBody>
          <a:bodyPr/>
          <a:lstStyle/>
          <a:p>
            <a:pPr>
              <a:buNone/>
            </a:pPr>
            <a:r>
              <a:rPr lang="en-US" sz="1800" dirty="0" smtClean="0"/>
              <a:t>Abstract from Discussion Papers in Accounting and Finance March 2003</a:t>
            </a:r>
          </a:p>
          <a:p>
            <a:r>
              <a:rPr lang="en-US" sz="1800" dirty="0" smtClean="0"/>
              <a:t>This paper reports in-depth case studies of financial management and accounting practices in two Islamic religious, public service </a:t>
            </a:r>
            <a:r>
              <a:rPr lang="en-US" sz="1800" dirty="0" err="1" smtClean="0"/>
              <a:t>organisations</a:t>
            </a:r>
            <a:r>
              <a:rPr lang="en-US" sz="1800" dirty="0" smtClean="0"/>
              <a:t> in Malaysia, using a grounded theory methodology. There are two main purposes of the paper. The first is to provide an example of how a grounded theory study is undertaken in practice and to encourage its use in similar and different settings. The second is to contribute to the understanding of financial management and accounting in religious, public service </a:t>
            </a:r>
            <a:r>
              <a:rPr lang="en-US" sz="1800" dirty="0" err="1" smtClean="0"/>
              <a:t>organisations</a:t>
            </a:r>
            <a:r>
              <a:rPr lang="en-US" sz="1800" dirty="0" smtClean="0"/>
              <a:t> in general and in Islamic </a:t>
            </a:r>
            <a:r>
              <a:rPr lang="en-US" sz="1800" dirty="0" err="1" smtClean="0"/>
              <a:t>organisations</a:t>
            </a:r>
            <a:r>
              <a:rPr lang="en-US" sz="1800" dirty="0" smtClean="0"/>
              <a:t> in particular. The methodology used was a combination of Strauss and Corbin (1990, 1998) and Glaser (1978). The grounded theory which emerged used </a:t>
            </a:r>
            <a:r>
              <a:rPr lang="en-US" sz="1800" dirty="0" err="1" smtClean="0"/>
              <a:t>Webers</a:t>
            </a:r>
            <a:r>
              <a:rPr lang="en-US" sz="1800" dirty="0" smtClean="0"/>
              <a:t> (1947,1949,1968) concept of </a:t>
            </a:r>
            <a:r>
              <a:rPr lang="en-US" sz="1800" dirty="0" err="1" smtClean="0"/>
              <a:t>verstehen</a:t>
            </a:r>
            <a:r>
              <a:rPr lang="en-US" sz="1800" dirty="0" smtClean="0"/>
              <a:t> to explain the differences in accounting practice. The study showed that the broader social, historical and religious contexts in which </a:t>
            </a:r>
            <a:r>
              <a:rPr lang="en-US" sz="1800" dirty="0" err="1" smtClean="0"/>
              <a:t>organisations</a:t>
            </a:r>
            <a:r>
              <a:rPr lang="en-US" sz="1800" dirty="0" smtClean="0"/>
              <a:t> are embedded, together with the power relationships within them, resulting in unique accounting </a:t>
            </a:r>
            <a:r>
              <a:rPr lang="en-US" sz="1800" dirty="0" err="1" smtClean="0"/>
              <a:t>verstehen</a:t>
            </a:r>
            <a:r>
              <a:rPr lang="en-US" sz="1800" dirty="0" smtClean="0"/>
              <a:t> and also therefore in unique accounting </a:t>
            </a:r>
            <a:r>
              <a:rPr lang="en-US" sz="1800" dirty="0" err="1" smtClean="0"/>
              <a:t>ractices</a:t>
            </a:r>
            <a:r>
              <a:rPr lang="en-US" sz="1800" dirty="0" smtClean="0"/>
              <a:t>.</a:t>
            </a:r>
            <a:endParaRPr lang="en-US" sz="1800" dirty="0"/>
          </a:p>
        </p:txBody>
      </p:sp>
      <p:sp>
        <p:nvSpPr>
          <p:cNvPr id="5" name="Slide Number Placeholder 4"/>
          <p:cNvSpPr>
            <a:spLocks noGrp="1"/>
          </p:cNvSpPr>
          <p:nvPr>
            <p:ph type="sldNum" sz="quarter" idx="12"/>
          </p:nvPr>
        </p:nvSpPr>
        <p:spPr/>
        <p:txBody>
          <a:bodyPr/>
          <a:lstStyle/>
          <a:p>
            <a:fld id="{132A969F-B427-48FA-9CA1-C4CDFC7BB528}"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037FE123-84DF-466B-BA03-7EA8AC4A1FB7}" type="slidenum">
              <a:rPr lang="en-US"/>
              <a:pPr/>
              <a:t>30</a:t>
            </a:fld>
            <a:endParaRPr lang="en-US"/>
          </a:p>
        </p:txBody>
      </p:sp>
      <p:sp>
        <p:nvSpPr>
          <p:cNvPr id="31746" name="Rectangle 2"/>
          <p:cNvSpPr>
            <a:spLocks noGrp="1" noChangeArrowheads="1"/>
          </p:cNvSpPr>
          <p:nvPr>
            <p:ph type="title"/>
          </p:nvPr>
        </p:nvSpPr>
        <p:spPr/>
        <p:txBody>
          <a:bodyPr/>
          <a:lstStyle/>
          <a:p>
            <a:r>
              <a:rPr lang="en-US">
                <a:solidFill>
                  <a:schemeClr val="bg1"/>
                </a:solidFill>
              </a:rPr>
              <a:t>Analisis dan Interpretasi Data </a:t>
            </a:r>
            <a:r>
              <a:rPr lang="en-US" sz="2400">
                <a:solidFill>
                  <a:schemeClr val="bg1"/>
                </a:solidFill>
              </a:rPr>
              <a:t>(2)</a:t>
            </a:r>
          </a:p>
        </p:txBody>
      </p:sp>
      <p:sp>
        <p:nvSpPr>
          <p:cNvPr id="31747" name="Rectangle 3"/>
          <p:cNvSpPr>
            <a:spLocks noGrp="1" noChangeArrowheads="1"/>
          </p:cNvSpPr>
          <p:nvPr>
            <p:ph type="body" idx="1"/>
          </p:nvPr>
        </p:nvSpPr>
        <p:spPr>
          <a:xfrm>
            <a:off x="3276600" y="1981200"/>
            <a:ext cx="5715000" cy="4114800"/>
          </a:xfrm>
        </p:spPr>
        <p:txBody>
          <a:bodyPr/>
          <a:lstStyle/>
          <a:p>
            <a:r>
              <a:rPr lang="en-US">
                <a:solidFill>
                  <a:schemeClr val="bg1"/>
                </a:solidFill>
              </a:rPr>
              <a:t>Kedalaman analisis tergantung pada usaha eksplorasi data</a:t>
            </a:r>
          </a:p>
          <a:p>
            <a:r>
              <a:rPr lang="en-US">
                <a:solidFill>
                  <a:schemeClr val="bg1"/>
                </a:solidFill>
              </a:rPr>
              <a:t>Hasil interpretasi akan menggambarkan suatu sintesa temuan lapangan, perspektif teorinya, dan kerangka nilai yang melekat pada peneliti</a:t>
            </a:r>
          </a:p>
          <a:p>
            <a:endParaRPr lang="en-US" i="1">
              <a:solidFill>
                <a:schemeClr val="bg1"/>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CB21BC7-F3FD-49F0-A06F-5B9609420E6B}" type="slidenum">
              <a:rPr lang="en-US"/>
              <a:pPr/>
              <a:t>31</a:t>
            </a:fld>
            <a:endParaRPr lang="en-US"/>
          </a:p>
        </p:txBody>
      </p:sp>
      <p:sp>
        <p:nvSpPr>
          <p:cNvPr id="49154" name="Rectangle 2"/>
          <p:cNvSpPr>
            <a:spLocks noGrp="1" noChangeArrowheads="1"/>
          </p:cNvSpPr>
          <p:nvPr>
            <p:ph type="title"/>
          </p:nvPr>
        </p:nvSpPr>
        <p:spPr/>
        <p:txBody>
          <a:bodyPr/>
          <a:lstStyle/>
          <a:p>
            <a:r>
              <a:rPr lang="en-US">
                <a:solidFill>
                  <a:schemeClr val="bg1"/>
                </a:solidFill>
              </a:rPr>
              <a:t>Analisis dan Interpretasi Data </a:t>
            </a:r>
            <a:r>
              <a:rPr lang="en-US" sz="2400">
                <a:solidFill>
                  <a:schemeClr val="bg1"/>
                </a:solidFill>
              </a:rPr>
              <a:t>(3)</a:t>
            </a:r>
          </a:p>
        </p:txBody>
      </p:sp>
      <p:sp>
        <p:nvSpPr>
          <p:cNvPr id="49155" name="Rectangle 3"/>
          <p:cNvSpPr>
            <a:spLocks noGrp="1" noChangeArrowheads="1"/>
          </p:cNvSpPr>
          <p:nvPr>
            <p:ph type="body" idx="1"/>
          </p:nvPr>
        </p:nvSpPr>
        <p:spPr>
          <a:xfrm>
            <a:off x="685800" y="1981200"/>
            <a:ext cx="7772400" cy="3733800"/>
          </a:xfrm>
        </p:spPr>
        <p:txBody>
          <a:bodyPr/>
          <a:lstStyle/>
          <a:p>
            <a:r>
              <a:rPr lang="en-US" sz="2800" dirty="0" err="1">
                <a:solidFill>
                  <a:schemeClr val="bg1"/>
                </a:solidFill>
              </a:rPr>
              <a:t>Interpretasi</a:t>
            </a:r>
            <a:r>
              <a:rPr lang="en-US" sz="2800" dirty="0">
                <a:solidFill>
                  <a:schemeClr val="bg1"/>
                </a:solidFill>
              </a:rPr>
              <a:t> </a:t>
            </a:r>
            <a:r>
              <a:rPr lang="en-US" sz="2800" dirty="0" err="1">
                <a:solidFill>
                  <a:schemeClr val="bg1"/>
                </a:solidFill>
              </a:rPr>
              <a:t>sangat</a:t>
            </a:r>
            <a:r>
              <a:rPr lang="en-US" sz="2800" dirty="0">
                <a:solidFill>
                  <a:schemeClr val="bg1"/>
                </a:solidFill>
              </a:rPr>
              <a:t> </a:t>
            </a:r>
            <a:r>
              <a:rPr lang="en-US" sz="2800" dirty="0" err="1">
                <a:solidFill>
                  <a:schemeClr val="bg1"/>
                </a:solidFill>
              </a:rPr>
              <a:t>dipengaruhi</a:t>
            </a:r>
            <a:r>
              <a:rPr lang="en-US" sz="2800" dirty="0">
                <a:solidFill>
                  <a:schemeClr val="bg1"/>
                </a:solidFill>
              </a:rPr>
              <a:t> </a:t>
            </a:r>
            <a:r>
              <a:rPr lang="en-US" sz="2800" dirty="0" err="1">
                <a:solidFill>
                  <a:schemeClr val="bg1"/>
                </a:solidFill>
              </a:rPr>
              <a:t>oleh</a:t>
            </a:r>
            <a:r>
              <a:rPr lang="en-US" sz="2800" dirty="0">
                <a:solidFill>
                  <a:schemeClr val="bg1"/>
                </a:solidFill>
              </a:rPr>
              <a:t> </a:t>
            </a:r>
            <a:r>
              <a:rPr lang="en-US" sz="2800" dirty="0" err="1">
                <a:solidFill>
                  <a:schemeClr val="bg1"/>
                </a:solidFill>
              </a:rPr>
              <a:t>nilai-nilai</a:t>
            </a:r>
            <a:r>
              <a:rPr lang="en-US" sz="2800" dirty="0">
                <a:solidFill>
                  <a:schemeClr val="bg1"/>
                </a:solidFill>
              </a:rPr>
              <a:t> </a:t>
            </a:r>
            <a:r>
              <a:rPr lang="en-US" sz="2800" dirty="0" err="1">
                <a:solidFill>
                  <a:schemeClr val="bg1"/>
                </a:solidFill>
              </a:rPr>
              <a:t>diri</a:t>
            </a:r>
            <a:r>
              <a:rPr lang="en-US" sz="2800" dirty="0">
                <a:solidFill>
                  <a:schemeClr val="bg1"/>
                </a:solidFill>
              </a:rPr>
              <a:t> </a:t>
            </a:r>
            <a:r>
              <a:rPr lang="en-US" sz="2800" dirty="0" err="1">
                <a:solidFill>
                  <a:schemeClr val="bg1"/>
                </a:solidFill>
              </a:rPr>
              <a:t>peneliti</a:t>
            </a:r>
            <a:endParaRPr lang="en-US" sz="2800" dirty="0">
              <a:solidFill>
                <a:schemeClr val="bg1"/>
              </a:solidFill>
            </a:endParaRPr>
          </a:p>
          <a:p>
            <a:r>
              <a:rPr lang="en-US" sz="2800" dirty="0" err="1">
                <a:solidFill>
                  <a:schemeClr val="bg1"/>
                </a:solidFill>
              </a:rPr>
              <a:t>Riset</a:t>
            </a:r>
            <a:r>
              <a:rPr lang="en-US" sz="2800" dirty="0">
                <a:solidFill>
                  <a:schemeClr val="bg1"/>
                </a:solidFill>
              </a:rPr>
              <a:t> </a:t>
            </a:r>
            <a:r>
              <a:rPr lang="en-US" sz="2800" dirty="0" err="1">
                <a:solidFill>
                  <a:schemeClr val="bg1"/>
                </a:solidFill>
              </a:rPr>
              <a:t>dilaksanakan</a:t>
            </a:r>
            <a:r>
              <a:rPr lang="en-US" sz="2800" dirty="0">
                <a:solidFill>
                  <a:schemeClr val="bg1"/>
                </a:solidFill>
              </a:rPr>
              <a:t> </a:t>
            </a:r>
            <a:r>
              <a:rPr lang="en-US" sz="2800" dirty="0" err="1">
                <a:solidFill>
                  <a:schemeClr val="bg1"/>
                </a:solidFill>
              </a:rPr>
              <a:t>dalam</a:t>
            </a:r>
            <a:r>
              <a:rPr lang="en-US" sz="2800" dirty="0">
                <a:solidFill>
                  <a:schemeClr val="bg1"/>
                </a:solidFill>
              </a:rPr>
              <a:t> </a:t>
            </a:r>
            <a:r>
              <a:rPr lang="en-US" sz="2800" dirty="0" err="1">
                <a:solidFill>
                  <a:schemeClr val="bg1"/>
                </a:solidFill>
              </a:rPr>
              <a:t>suatu</a:t>
            </a:r>
            <a:r>
              <a:rPr lang="en-US" sz="2800" dirty="0">
                <a:solidFill>
                  <a:schemeClr val="bg1"/>
                </a:solidFill>
              </a:rPr>
              <a:t> </a:t>
            </a:r>
            <a:r>
              <a:rPr lang="en-US" sz="2800" dirty="0" err="1">
                <a:solidFill>
                  <a:schemeClr val="bg1"/>
                </a:solidFill>
              </a:rPr>
              <a:t>konteks</a:t>
            </a:r>
            <a:r>
              <a:rPr lang="en-US" sz="2800" dirty="0">
                <a:solidFill>
                  <a:schemeClr val="bg1"/>
                </a:solidFill>
              </a:rPr>
              <a:t> </a:t>
            </a:r>
            <a:r>
              <a:rPr lang="en-US" sz="2800" dirty="0" err="1">
                <a:solidFill>
                  <a:schemeClr val="bg1"/>
                </a:solidFill>
              </a:rPr>
              <a:t>sosial</a:t>
            </a:r>
            <a:r>
              <a:rPr lang="en-US" sz="2800" dirty="0">
                <a:solidFill>
                  <a:schemeClr val="bg1"/>
                </a:solidFill>
              </a:rPr>
              <a:t> </a:t>
            </a:r>
            <a:r>
              <a:rPr lang="en-US" sz="2800" dirty="0" err="1">
                <a:solidFill>
                  <a:schemeClr val="bg1"/>
                </a:solidFill>
              </a:rPr>
              <a:t>tertentu</a:t>
            </a:r>
            <a:r>
              <a:rPr lang="en-US" sz="2800" dirty="0">
                <a:solidFill>
                  <a:schemeClr val="bg1"/>
                </a:solidFill>
              </a:rPr>
              <a:t> yang </a:t>
            </a:r>
            <a:r>
              <a:rPr lang="en-US" sz="2800" dirty="0" err="1">
                <a:solidFill>
                  <a:schemeClr val="bg1"/>
                </a:solidFill>
              </a:rPr>
              <a:t>sarat</a:t>
            </a:r>
            <a:r>
              <a:rPr lang="en-US" sz="2800" dirty="0">
                <a:solidFill>
                  <a:schemeClr val="bg1"/>
                </a:solidFill>
              </a:rPr>
              <a:t> </a:t>
            </a:r>
            <a:r>
              <a:rPr lang="en-US" sz="2800" dirty="0" err="1">
                <a:solidFill>
                  <a:schemeClr val="bg1"/>
                </a:solidFill>
              </a:rPr>
              <a:t>ideologi</a:t>
            </a:r>
            <a:r>
              <a:rPr lang="en-US" sz="2800" dirty="0">
                <a:solidFill>
                  <a:schemeClr val="bg1"/>
                </a:solidFill>
              </a:rPr>
              <a:t>, </a:t>
            </a:r>
            <a:r>
              <a:rPr lang="en-US" sz="2800" dirty="0" err="1">
                <a:solidFill>
                  <a:schemeClr val="bg1"/>
                </a:solidFill>
              </a:rPr>
              <a:t>budaya</a:t>
            </a:r>
            <a:r>
              <a:rPr lang="en-US" sz="2800" dirty="0">
                <a:solidFill>
                  <a:schemeClr val="bg1"/>
                </a:solidFill>
              </a:rPr>
              <a:t> </a:t>
            </a:r>
            <a:r>
              <a:rPr lang="en-US" sz="2800" dirty="0" err="1">
                <a:solidFill>
                  <a:schemeClr val="bg1"/>
                </a:solidFill>
              </a:rPr>
              <a:t>maupun</a:t>
            </a:r>
            <a:r>
              <a:rPr lang="en-US" sz="2800" dirty="0">
                <a:solidFill>
                  <a:schemeClr val="bg1"/>
                </a:solidFill>
              </a:rPr>
              <a:t> </a:t>
            </a:r>
            <a:r>
              <a:rPr lang="en-US" sz="2800" dirty="0" err="1">
                <a:solidFill>
                  <a:schemeClr val="bg1"/>
                </a:solidFill>
              </a:rPr>
              <a:t>politik</a:t>
            </a:r>
            <a:endParaRPr lang="en-US" sz="2800" dirty="0">
              <a:solidFill>
                <a:schemeClr val="bg1"/>
              </a:solidFill>
            </a:endParaRPr>
          </a:p>
          <a:p>
            <a:r>
              <a:rPr lang="en-US" sz="2800" dirty="0" err="1">
                <a:solidFill>
                  <a:schemeClr val="bg1"/>
                </a:solidFill>
              </a:rPr>
              <a:t>Oleh</a:t>
            </a:r>
            <a:r>
              <a:rPr lang="en-US" sz="2800" dirty="0">
                <a:solidFill>
                  <a:schemeClr val="bg1"/>
                </a:solidFill>
              </a:rPr>
              <a:t> </a:t>
            </a:r>
            <a:r>
              <a:rPr lang="en-US" sz="2800" dirty="0" err="1">
                <a:solidFill>
                  <a:schemeClr val="bg1"/>
                </a:solidFill>
              </a:rPr>
              <a:t>karenanya</a:t>
            </a:r>
            <a:r>
              <a:rPr lang="en-US" sz="2800" dirty="0">
                <a:solidFill>
                  <a:schemeClr val="bg1"/>
                </a:solidFill>
              </a:rPr>
              <a:t>, </a:t>
            </a:r>
            <a:r>
              <a:rPr lang="en-US" sz="2800" dirty="0" err="1">
                <a:solidFill>
                  <a:schemeClr val="bg1"/>
                </a:solidFill>
              </a:rPr>
              <a:t>dalam</a:t>
            </a:r>
            <a:r>
              <a:rPr lang="en-US" sz="2800" dirty="0">
                <a:solidFill>
                  <a:schemeClr val="bg1"/>
                </a:solidFill>
              </a:rPr>
              <a:t> </a:t>
            </a:r>
            <a:r>
              <a:rPr lang="en-US" sz="2800" dirty="0" err="1">
                <a:solidFill>
                  <a:schemeClr val="bg1"/>
                </a:solidFill>
              </a:rPr>
              <a:t>banyak</a:t>
            </a:r>
            <a:r>
              <a:rPr lang="en-US" sz="2800" dirty="0">
                <a:solidFill>
                  <a:schemeClr val="bg1"/>
                </a:solidFill>
              </a:rPr>
              <a:t> </a:t>
            </a:r>
            <a:r>
              <a:rPr lang="en-US" sz="2800" dirty="0" err="1">
                <a:solidFill>
                  <a:schemeClr val="bg1"/>
                </a:solidFill>
              </a:rPr>
              <a:t>hal</a:t>
            </a:r>
            <a:r>
              <a:rPr lang="en-US" sz="2800" dirty="0">
                <a:solidFill>
                  <a:schemeClr val="bg1"/>
                </a:solidFill>
              </a:rPr>
              <a:t>, </a:t>
            </a:r>
            <a:r>
              <a:rPr lang="en-US" sz="2800" dirty="0" err="1">
                <a:solidFill>
                  <a:schemeClr val="bg1"/>
                </a:solidFill>
              </a:rPr>
              <a:t>pendekatan</a:t>
            </a:r>
            <a:r>
              <a:rPr lang="en-US" sz="2800" dirty="0">
                <a:solidFill>
                  <a:schemeClr val="bg1"/>
                </a:solidFill>
              </a:rPr>
              <a:t> </a:t>
            </a:r>
            <a:r>
              <a:rPr lang="en-US" sz="2800" dirty="0" err="1">
                <a:solidFill>
                  <a:schemeClr val="bg1"/>
                </a:solidFill>
              </a:rPr>
              <a:t>pada</a:t>
            </a:r>
            <a:r>
              <a:rPr lang="en-US" sz="2800" dirty="0">
                <a:solidFill>
                  <a:schemeClr val="bg1"/>
                </a:solidFill>
              </a:rPr>
              <a:t> </a:t>
            </a:r>
            <a:r>
              <a:rPr lang="en-US" sz="2800" dirty="0" err="1">
                <a:solidFill>
                  <a:schemeClr val="bg1"/>
                </a:solidFill>
              </a:rPr>
              <a:t>riset</a:t>
            </a:r>
            <a:r>
              <a:rPr lang="en-US" sz="2800" dirty="0">
                <a:solidFill>
                  <a:schemeClr val="bg1"/>
                </a:solidFill>
              </a:rPr>
              <a:t> </a:t>
            </a:r>
            <a:r>
              <a:rPr lang="en-US" sz="2800" dirty="0" err="1">
                <a:solidFill>
                  <a:schemeClr val="bg1"/>
                </a:solidFill>
              </a:rPr>
              <a:t>kualitatif</a:t>
            </a:r>
            <a:r>
              <a:rPr lang="en-US" sz="2800" dirty="0">
                <a:solidFill>
                  <a:schemeClr val="bg1"/>
                </a:solidFill>
              </a:rPr>
              <a:t> non-</a:t>
            </a:r>
            <a:r>
              <a:rPr lang="en-US" sz="2800" dirty="0" err="1">
                <a:solidFill>
                  <a:schemeClr val="bg1"/>
                </a:solidFill>
              </a:rPr>
              <a:t>positivistik</a:t>
            </a:r>
            <a:r>
              <a:rPr lang="en-US" sz="2800" dirty="0">
                <a:solidFill>
                  <a:schemeClr val="bg1"/>
                </a:solidFill>
              </a:rPr>
              <a:t> </a:t>
            </a:r>
            <a:r>
              <a:rPr lang="en-US" sz="2800" dirty="0" err="1">
                <a:solidFill>
                  <a:schemeClr val="bg1"/>
                </a:solidFill>
              </a:rPr>
              <a:t>juga</a:t>
            </a:r>
            <a:r>
              <a:rPr lang="en-US" sz="2800" dirty="0">
                <a:solidFill>
                  <a:schemeClr val="bg1"/>
                </a:solidFill>
              </a:rPr>
              <a:t> </a:t>
            </a:r>
            <a:r>
              <a:rPr lang="en-US" sz="2800" dirty="0" err="1">
                <a:solidFill>
                  <a:schemeClr val="bg1"/>
                </a:solidFill>
              </a:rPr>
              <a:t>disebut</a:t>
            </a:r>
            <a:r>
              <a:rPr lang="en-US" sz="2800" dirty="0">
                <a:solidFill>
                  <a:schemeClr val="bg1"/>
                </a:solidFill>
              </a:rPr>
              <a:t> </a:t>
            </a:r>
            <a:r>
              <a:rPr lang="en-US" sz="2800" dirty="0" err="1">
                <a:solidFill>
                  <a:schemeClr val="bg1"/>
                </a:solidFill>
              </a:rPr>
              <a:t>sebagai</a:t>
            </a:r>
            <a:r>
              <a:rPr lang="en-US" sz="2800" dirty="0">
                <a:solidFill>
                  <a:schemeClr val="bg1"/>
                </a:solidFill>
              </a:rPr>
              <a:t> </a:t>
            </a:r>
            <a:r>
              <a:rPr lang="en-US" sz="2800" dirty="0" err="1">
                <a:solidFill>
                  <a:schemeClr val="bg1"/>
                </a:solidFill>
              </a:rPr>
              <a:t>pendekatan</a:t>
            </a:r>
            <a:r>
              <a:rPr lang="en-US" sz="2800" dirty="0">
                <a:solidFill>
                  <a:schemeClr val="bg1"/>
                </a:solidFill>
              </a:rPr>
              <a:t> </a:t>
            </a:r>
            <a:r>
              <a:rPr lang="en-US" sz="2800" dirty="0" err="1">
                <a:solidFill>
                  <a:schemeClr val="bg1"/>
                </a:solidFill>
              </a:rPr>
              <a:t>refleksif</a:t>
            </a:r>
            <a:r>
              <a:rPr lang="en-US" sz="2800" dirty="0">
                <a:solidFill>
                  <a:schemeClr val="bg1"/>
                </a:solidFill>
              </a:rPr>
              <a:t> </a:t>
            </a:r>
          </a:p>
          <a:p>
            <a:endParaRPr lang="en-US" sz="2800" dirty="0">
              <a:solidFill>
                <a:schemeClr val="bg1"/>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F2CD9CEE-939F-4B2B-BB76-D3334A6DA7ED}" type="slidenum">
              <a:rPr lang="en-US"/>
              <a:pPr/>
              <a:t>32</a:t>
            </a:fld>
            <a:endParaRPr lang="en-US"/>
          </a:p>
        </p:txBody>
      </p:sp>
      <p:sp>
        <p:nvSpPr>
          <p:cNvPr id="50178" name="Rectangle 2"/>
          <p:cNvSpPr>
            <a:spLocks noGrp="1" noChangeArrowheads="1"/>
          </p:cNvSpPr>
          <p:nvPr>
            <p:ph type="title"/>
          </p:nvPr>
        </p:nvSpPr>
        <p:spPr>
          <a:xfrm>
            <a:off x="685800" y="381000"/>
            <a:ext cx="7772400" cy="685800"/>
          </a:xfrm>
        </p:spPr>
        <p:txBody>
          <a:bodyPr/>
          <a:lstStyle/>
          <a:p>
            <a:r>
              <a:rPr lang="es-ES" sz="4000" dirty="0" err="1">
                <a:solidFill>
                  <a:schemeClr val="bg1"/>
                </a:solidFill>
              </a:rPr>
              <a:t>Pendekatan</a:t>
            </a:r>
            <a:r>
              <a:rPr lang="es-ES" sz="4000" dirty="0">
                <a:solidFill>
                  <a:schemeClr val="bg1"/>
                </a:solidFill>
              </a:rPr>
              <a:t> </a:t>
            </a:r>
            <a:r>
              <a:rPr lang="es-ES" sz="4000" dirty="0" err="1">
                <a:solidFill>
                  <a:schemeClr val="bg1"/>
                </a:solidFill>
              </a:rPr>
              <a:t>Refleksif</a:t>
            </a:r>
            <a:endParaRPr lang="en-US" sz="4000" dirty="0">
              <a:solidFill>
                <a:schemeClr val="bg1"/>
              </a:solidFill>
            </a:endParaRPr>
          </a:p>
        </p:txBody>
      </p:sp>
      <p:sp>
        <p:nvSpPr>
          <p:cNvPr id="50179" name="Rectangle 3"/>
          <p:cNvSpPr>
            <a:spLocks noGrp="1" noChangeArrowheads="1"/>
          </p:cNvSpPr>
          <p:nvPr>
            <p:ph type="body" idx="1"/>
          </p:nvPr>
        </p:nvSpPr>
        <p:spPr>
          <a:xfrm>
            <a:off x="228600" y="1676400"/>
            <a:ext cx="8458200" cy="4724400"/>
          </a:xfrm>
        </p:spPr>
        <p:txBody>
          <a:bodyPr/>
          <a:lstStyle/>
          <a:p>
            <a:pPr>
              <a:buFontTx/>
              <a:buNone/>
            </a:pPr>
            <a:r>
              <a:rPr lang="es-ES" sz="3000" dirty="0">
                <a:solidFill>
                  <a:schemeClr val="bg1"/>
                </a:solidFill>
              </a:rPr>
              <a:t>	</a:t>
            </a:r>
            <a:r>
              <a:rPr lang="es-ES" sz="3000" dirty="0" err="1">
                <a:solidFill>
                  <a:schemeClr val="bg1"/>
                </a:solidFill>
              </a:rPr>
              <a:t>Pendekatan</a:t>
            </a:r>
            <a:r>
              <a:rPr lang="es-ES" sz="3000" dirty="0">
                <a:solidFill>
                  <a:schemeClr val="bg1"/>
                </a:solidFill>
              </a:rPr>
              <a:t> </a:t>
            </a:r>
            <a:r>
              <a:rPr lang="es-ES" sz="3000" dirty="0" err="1">
                <a:solidFill>
                  <a:schemeClr val="bg1"/>
                </a:solidFill>
              </a:rPr>
              <a:t>refleksif</a:t>
            </a:r>
            <a:r>
              <a:rPr lang="es-ES" sz="3000" dirty="0">
                <a:solidFill>
                  <a:schemeClr val="bg1"/>
                </a:solidFill>
              </a:rPr>
              <a:t> </a:t>
            </a:r>
            <a:r>
              <a:rPr lang="es-ES" sz="3000" dirty="0" err="1">
                <a:solidFill>
                  <a:schemeClr val="bg1"/>
                </a:solidFill>
              </a:rPr>
              <a:t>mengacu</a:t>
            </a:r>
            <a:r>
              <a:rPr lang="es-ES" sz="3000" dirty="0">
                <a:solidFill>
                  <a:schemeClr val="bg1"/>
                </a:solidFill>
              </a:rPr>
              <a:t> pada </a:t>
            </a:r>
            <a:r>
              <a:rPr lang="es-ES" sz="3000" dirty="0" err="1">
                <a:solidFill>
                  <a:schemeClr val="bg1"/>
                </a:solidFill>
              </a:rPr>
              <a:t>keadaan</a:t>
            </a:r>
            <a:r>
              <a:rPr lang="es-ES" sz="3000" dirty="0">
                <a:solidFill>
                  <a:schemeClr val="bg1"/>
                </a:solidFill>
              </a:rPr>
              <a:t> </a:t>
            </a:r>
            <a:r>
              <a:rPr lang="es-ES" sz="3000" dirty="0" err="1">
                <a:solidFill>
                  <a:schemeClr val="bg1"/>
                </a:solidFill>
              </a:rPr>
              <a:t>dalam</a:t>
            </a:r>
            <a:r>
              <a:rPr lang="es-ES" sz="3000" dirty="0">
                <a:solidFill>
                  <a:schemeClr val="bg1"/>
                </a:solidFill>
              </a:rPr>
              <a:t> mana </a:t>
            </a:r>
            <a:r>
              <a:rPr lang="es-ES" sz="3000" dirty="0" err="1">
                <a:solidFill>
                  <a:schemeClr val="bg1"/>
                </a:solidFill>
              </a:rPr>
              <a:t>suatu</a:t>
            </a:r>
            <a:r>
              <a:rPr lang="es-ES" sz="3000" dirty="0">
                <a:solidFill>
                  <a:schemeClr val="bg1"/>
                </a:solidFill>
              </a:rPr>
              <a:t> </a:t>
            </a:r>
            <a:r>
              <a:rPr lang="es-ES" sz="3000" dirty="0" err="1">
                <a:solidFill>
                  <a:schemeClr val="bg1"/>
                </a:solidFill>
              </a:rPr>
              <a:t>bentuk</a:t>
            </a:r>
            <a:r>
              <a:rPr lang="es-ES" sz="3000" dirty="0">
                <a:solidFill>
                  <a:schemeClr val="bg1"/>
                </a:solidFill>
              </a:rPr>
              <a:t> </a:t>
            </a:r>
            <a:r>
              <a:rPr lang="es-ES" sz="3000" dirty="0" err="1">
                <a:solidFill>
                  <a:schemeClr val="bg1"/>
                </a:solidFill>
              </a:rPr>
              <a:t>pengungkapan</a:t>
            </a:r>
            <a:r>
              <a:rPr lang="es-ES" sz="3000" dirty="0">
                <a:solidFill>
                  <a:schemeClr val="bg1"/>
                </a:solidFill>
              </a:rPr>
              <a:t> atas </a:t>
            </a:r>
            <a:r>
              <a:rPr lang="es-ES" sz="3000" dirty="0" err="1">
                <a:solidFill>
                  <a:schemeClr val="bg1"/>
                </a:solidFill>
              </a:rPr>
              <a:t>fenomena</a:t>
            </a:r>
            <a:r>
              <a:rPr lang="es-ES" sz="3000" dirty="0">
                <a:solidFill>
                  <a:schemeClr val="bg1"/>
                </a:solidFill>
              </a:rPr>
              <a:t> </a:t>
            </a:r>
            <a:r>
              <a:rPr lang="es-ES" sz="3000" dirty="0" err="1">
                <a:solidFill>
                  <a:schemeClr val="bg1"/>
                </a:solidFill>
              </a:rPr>
              <a:t>kehidupan</a:t>
            </a:r>
            <a:r>
              <a:rPr lang="es-ES" sz="3000" dirty="0">
                <a:solidFill>
                  <a:schemeClr val="bg1"/>
                </a:solidFill>
              </a:rPr>
              <a:t> </a:t>
            </a:r>
            <a:r>
              <a:rPr lang="es-ES" sz="3000" dirty="0" err="1" smtClean="0">
                <a:solidFill>
                  <a:schemeClr val="bg1"/>
                </a:solidFill>
              </a:rPr>
              <a:t>melibatkan</a:t>
            </a:r>
            <a:r>
              <a:rPr lang="es-ES" sz="3000" dirty="0" smtClean="0">
                <a:solidFill>
                  <a:schemeClr val="bg1"/>
                </a:solidFill>
              </a:rPr>
              <a:t> </a:t>
            </a:r>
            <a:r>
              <a:rPr lang="es-ES" sz="3000" dirty="0" err="1">
                <a:solidFill>
                  <a:schemeClr val="bg1"/>
                </a:solidFill>
              </a:rPr>
              <a:t>nilai-nilai</a:t>
            </a:r>
            <a:r>
              <a:rPr lang="es-ES" sz="3000" dirty="0">
                <a:solidFill>
                  <a:schemeClr val="bg1"/>
                </a:solidFill>
              </a:rPr>
              <a:t> </a:t>
            </a:r>
            <a:r>
              <a:rPr lang="es-ES" sz="3000" dirty="0" err="1">
                <a:solidFill>
                  <a:schemeClr val="bg1"/>
                </a:solidFill>
              </a:rPr>
              <a:t>diri</a:t>
            </a:r>
            <a:r>
              <a:rPr lang="es-ES" sz="3000" dirty="0">
                <a:solidFill>
                  <a:schemeClr val="bg1"/>
                </a:solidFill>
              </a:rPr>
              <a:t>, </a:t>
            </a:r>
            <a:r>
              <a:rPr lang="es-ES" sz="3000" dirty="0" err="1">
                <a:solidFill>
                  <a:schemeClr val="bg1"/>
                </a:solidFill>
              </a:rPr>
              <a:t>pengalaman</a:t>
            </a:r>
            <a:r>
              <a:rPr lang="es-ES" sz="3000" dirty="0">
                <a:solidFill>
                  <a:schemeClr val="bg1"/>
                </a:solidFill>
              </a:rPr>
              <a:t> </a:t>
            </a:r>
            <a:r>
              <a:rPr lang="es-ES" sz="3000" dirty="0" err="1">
                <a:solidFill>
                  <a:schemeClr val="bg1"/>
                </a:solidFill>
              </a:rPr>
              <a:t>hidup</a:t>
            </a:r>
            <a:r>
              <a:rPr lang="es-ES" sz="3000" dirty="0">
                <a:solidFill>
                  <a:schemeClr val="bg1"/>
                </a:solidFill>
              </a:rPr>
              <a:t>, norma </a:t>
            </a:r>
            <a:r>
              <a:rPr lang="es-ES" sz="3000" dirty="0" err="1">
                <a:solidFill>
                  <a:schemeClr val="bg1"/>
                </a:solidFill>
              </a:rPr>
              <a:t>kemasyarakatan</a:t>
            </a:r>
            <a:r>
              <a:rPr lang="es-ES" sz="3000" dirty="0">
                <a:solidFill>
                  <a:schemeClr val="bg1"/>
                </a:solidFill>
              </a:rPr>
              <a:t> </a:t>
            </a:r>
            <a:r>
              <a:rPr lang="es-ES" sz="3000" dirty="0" err="1">
                <a:solidFill>
                  <a:schemeClr val="bg1"/>
                </a:solidFill>
              </a:rPr>
              <a:t>peneliti</a:t>
            </a:r>
            <a:r>
              <a:rPr lang="es-ES" sz="3000" dirty="0">
                <a:solidFill>
                  <a:schemeClr val="bg1"/>
                </a:solidFill>
              </a:rPr>
              <a:t> dan </a:t>
            </a:r>
            <a:r>
              <a:rPr lang="es-ES" sz="3000" dirty="0" err="1">
                <a:solidFill>
                  <a:schemeClr val="bg1"/>
                </a:solidFill>
              </a:rPr>
              <a:t>konteks</a:t>
            </a:r>
            <a:r>
              <a:rPr lang="es-ES" sz="3000" dirty="0">
                <a:solidFill>
                  <a:schemeClr val="bg1"/>
                </a:solidFill>
              </a:rPr>
              <a:t> </a:t>
            </a:r>
            <a:r>
              <a:rPr lang="es-ES" sz="3000" dirty="0" err="1">
                <a:solidFill>
                  <a:schemeClr val="bg1"/>
                </a:solidFill>
              </a:rPr>
              <a:t>berlangsungnya</a:t>
            </a:r>
            <a:r>
              <a:rPr lang="es-ES" sz="3000" dirty="0">
                <a:solidFill>
                  <a:schemeClr val="bg1"/>
                </a:solidFill>
              </a:rPr>
              <a:t> </a:t>
            </a:r>
            <a:r>
              <a:rPr lang="es-ES" sz="3000" dirty="0" err="1">
                <a:solidFill>
                  <a:schemeClr val="bg1"/>
                </a:solidFill>
              </a:rPr>
              <a:t>fenomena</a:t>
            </a:r>
            <a:r>
              <a:rPr lang="es-ES" sz="3000" dirty="0">
                <a:solidFill>
                  <a:schemeClr val="bg1"/>
                </a:solidFill>
              </a:rPr>
              <a:t> </a:t>
            </a:r>
            <a:r>
              <a:rPr lang="es-ES" sz="3000" dirty="0" err="1">
                <a:solidFill>
                  <a:schemeClr val="bg1"/>
                </a:solidFill>
              </a:rPr>
              <a:t>tersebut</a:t>
            </a:r>
            <a:endParaRPr lang="en-US" sz="3000" dirty="0">
              <a:solidFill>
                <a:schemeClr val="bg1"/>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FF51947-BCAB-4DF1-B7C4-7ED198DB935D}" type="slidenum">
              <a:rPr lang="en-US"/>
              <a:pPr/>
              <a:t>33</a:t>
            </a:fld>
            <a:endParaRPr lang="en-US"/>
          </a:p>
        </p:txBody>
      </p:sp>
      <p:sp>
        <p:nvSpPr>
          <p:cNvPr id="32770" name="Rectangle 2"/>
          <p:cNvSpPr>
            <a:spLocks noGrp="1" noChangeArrowheads="1"/>
          </p:cNvSpPr>
          <p:nvPr>
            <p:ph type="title"/>
          </p:nvPr>
        </p:nvSpPr>
        <p:spPr>
          <a:xfrm>
            <a:off x="381000" y="609600"/>
            <a:ext cx="4572000" cy="1143000"/>
          </a:xfrm>
        </p:spPr>
        <p:txBody>
          <a:bodyPr/>
          <a:lstStyle/>
          <a:p>
            <a:r>
              <a:rPr lang="en-US">
                <a:solidFill>
                  <a:schemeClr val="bg1"/>
                </a:solidFill>
              </a:rPr>
              <a:t>PENYAJIAN</a:t>
            </a:r>
          </a:p>
        </p:txBody>
      </p:sp>
      <p:sp>
        <p:nvSpPr>
          <p:cNvPr id="32771" name="Rectangle 3"/>
          <p:cNvSpPr>
            <a:spLocks noGrp="1" noChangeArrowheads="1"/>
          </p:cNvSpPr>
          <p:nvPr>
            <p:ph type="body" idx="1"/>
          </p:nvPr>
        </p:nvSpPr>
        <p:spPr>
          <a:xfrm>
            <a:off x="304800" y="2590800"/>
            <a:ext cx="8305800" cy="3962400"/>
          </a:xfrm>
        </p:spPr>
        <p:txBody>
          <a:bodyPr/>
          <a:lstStyle/>
          <a:p>
            <a:r>
              <a:rPr lang="en-US" dirty="0" err="1">
                <a:solidFill>
                  <a:schemeClr val="bg1"/>
                </a:solidFill>
              </a:rPr>
              <a:t>Penulisan</a:t>
            </a:r>
            <a:r>
              <a:rPr lang="en-US" dirty="0">
                <a:solidFill>
                  <a:schemeClr val="bg1"/>
                </a:solidFill>
              </a:rPr>
              <a:t> </a:t>
            </a:r>
            <a:r>
              <a:rPr lang="en-US" dirty="0" err="1">
                <a:solidFill>
                  <a:schemeClr val="bg1"/>
                </a:solidFill>
              </a:rPr>
              <a:t>bersifat</a:t>
            </a:r>
            <a:r>
              <a:rPr lang="en-US" dirty="0">
                <a:solidFill>
                  <a:schemeClr val="bg1"/>
                </a:solidFill>
              </a:rPr>
              <a:t> </a:t>
            </a:r>
            <a:r>
              <a:rPr lang="en-US" dirty="0" err="1">
                <a:solidFill>
                  <a:schemeClr val="bg1"/>
                </a:solidFill>
              </a:rPr>
              <a:t>naratif</a:t>
            </a:r>
            <a:endParaRPr lang="en-US" dirty="0">
              <a:solidFill>
                <a:schemeClr val="bg1"/>
              </a:solidFill>
            </a:endParaRPr>
          </a:p>
          <a:p>
            <a:r>
              <a:rPr lang="en-US" dirty="0">
                <a:solidFill>
                  <a:schemeClr val="bg1"/>
                </a:solidFill>
              </a:rPr>
              <a:t>Data </a:t>
            </a:r>
            <a:r>
              <a:rPr lang="en-US" dirty="0" err="1">
                <a:solidFill>
                  <a:schemeClr val="bg1"/>
                </a:solidFill>
              </a:rPr>
              <a:t>banyak</a:t>
            </a:r>
            <a:r>
              <a:rPr lang="en-US" dirty="0">
                <a:solidFill>
                  <a:schemeClr val="bg1"/>
                </a:solidFill>
              </a:rPr>
              <a:t> </a:t>
            </a:r>
            <a:r>
              <a:rPr lang="en-US" dirty="0" err="1">
                <a:solidFill>
                  <a:schemeClr val="bg1"/>
                </a:solidFill>
              </a:rPr>
              <a:t>disajikan</a:t>
            </a:r>
            <a:r>
              <a:rPr lang="en-US" dirty="0">
                <a:solidFill>
                  <a:schemeClr val="bg1"/>
                </a:solidFill>
              </a:rPr>
              <a:t> </a:t>
            </a:r>
            <a:r>
              <a:rPr lang="en-US" dirty="0" err="1">
                <a:solidFill>
                  <a:schemeClr val="bg1"/>
                </a:solidFill>
              </a:rPr>
              <a:t>dalam</a:t>
            </a:r>
            <a:r>
              <a:rPr lang="en-US" dirty="0">
                <a:solidFill>
                  <a:schemeClr val="bg1"/>
                </a:solidFill>
              </a:rPr>
              <a:t> </a:t>
            </a:r>
            <a:r>
              <a:rPr lang="en-US" dirty="0" err="1">
                <a:solidFill>
                  <a:schemeClr val="bg1"/>
                </a:solidFill>
              </a:rPr>
              <a:t>bentuk</a:t>
            </a:r>
            <a:r>
              <a:rPr lang="en-US" dirty="0">
                <a:solidFill>
                  <a:schemeClr val="bg1"/>
                </a:solidFill>
              </a:rPr>
              <a:t> </a:t>
            </a:r>
            <a:r>
              <a:rPr lang="en-US" dirty="0" err="1">
                <a:solidFill>
                  <a:schemeClr val="bg1"/>
                </a:solidFill>
              </a:rPr>
              <a:t>kutipan</a:t>
            </a:r>
            <a:r>
              <a:rPr lang="en-US" dirty="0">
                <a:solidFill>
                  <a:schemeClr val="bg1"/>
                </a:solidFill>
              </a:rPr>
              <a:t> </a:t>
            </a:r>
            <a:r>
              <a:rPr lang="en-US" dirty="0" err="1">
                <a:solidFill>
                  <a:schemeClr val="bg1"/>
                </a:solidFill>
              </a:rPr>
              <a:t>langsung</a:t>
            </a:r>
            <a:r>
              <a:rPr lang="en-US" dirty="0">
                <a:solidFill>
                  <a:schemeClr val="bg1"/>
                </a:solidFill>
              </a:rPr>
              <a:t> </a:t>
            </a:r>
            <a:r>
              <a:rPr lang="en-US" dirty="0" err="1">
                <a:solidFill>
                  <a:schemeClr val="bg1"/>
                </a:solidFill>
              </a:rPr>
              <a:t>kata-kata</a:t>
            </a:r>
            <a:r>
              <a:rPr lang="en-US" dirty="0">
                <a:solidFill>
                  <a:schemeClr val="bg1"/>
                </a:solidFill>
              </a:rPr>
              <a:t> </a:t>
            </a:r>
            <a:r>
              <a:rPr lang="en-US" dirty="0" err="1">
                <a:solidFill>
                  <a:schemeClr val="bg1"/>
                </a:solidFill>
              </a:rPr>
              <a:t>dari</a:t>
            </a:r>
            <a:r>
              <a:rPr lang="en-US" dirty="0">
                <a:solidFill>
                  <a:schemeClr val="bg1"/>
                </a:solidFill>
              </a:rPr>
              <a:t> </a:t>
            </a:r>
            <a:r>
              <a:rPr lang="en-US" dirty="0" err="1">
                <a:solidFill>
                  <a:schemeClr val="bg1"/>
                </a:solidFill>
              </a:rPr>
              <a:t>informan</a:t>
            </a:r>
            <a:endParaRPr lang="en-US" dirty="0">
              <a:solidFill>
                <a:schemeClr val="bg1"/>
              </a:solidFill>
            </a:endParaRPr>
          </a:p>
          <a:p>
            <a:r>
              <a:rPr lang="en-US" i="1" dirty="0">
                <a:solidFill>
                  <a:schemeClr val="bg1"/>
                </a:solidFill>
              </a:rPr>
              <a:t>Thick Description</a:t>
            </a:r>
          </a:p>
          <a:p>
            <a:r>
              <a:rPr lang="en-US" dirty="0" err="1">
                <a:solidFill>
                  <a:schemeClr val="bg1"/>
                </a:solidFill>
              </a:rPr>
              <a:t>Penamaan</a:t>
            </a:r>
            <a:r>
              <a:rPr lang="en-US" dirty="0">
                <a:solidFill>
                  <a:schemeClr val="bg1"/>
                </a:solidFill>
              </a:rPr>
              <a:t> </a:t>
            </a:r>
            <a:r>
              <a:rPr lang="en-US" dirty="0" err="1">
                <a:solidFill>
                  <a:schemeClr val="bg1"/>
                </a:solidFill>
              </a:rPr>
              <a:t>dan</a:t>
            </a:r>
            <a:r>
              <a:rPr lang="en-US" dirty="0">
                <a:solidFill>
                  <a:schemeClr val="bg1"/>
                </a:solidFill>
              </a:rPr>
              <a:t> </a:t>
            </a:r>
            <a:r>
              <a:rPr lang="en-US" dirty="0" err="1">
                <a:solidFill>
                  <a:schemeClr val="bg1"/>
                </a:solidFill>
              </a:rPr>
              <a:t>jumlah</a:t>
            </a:r>
            <a:r>
              <a:rPr lang="en-US" dirty="0">
                <a:solidFill>
                  <a:schemeClr val="bg1"/>
                </a:solidFill>
              </a:rPr>
              <a:t> </a:t>
            </a:r>
            <a:r>
              <a:rPr lang="en-US" dirty="0" err="1">
                <a:solidFill>
                  <a:schemeClr val="bg1"/>
                </a:solidFill>
              </a:rPr>
              <a:t>bab</a:t>
            </a:r>
            <a:r>
              <a:rPr lang="en-US" dirty="0">
                <a:solidFill>
                  <a:schemeClr val="bg1"/>
                </a:solidFill>
              </a:rPr>
              <a:t> </a:t>
            </a:r>
            <a:r>
              <a:rPr lang="en-US" dirty="0" err="1">
                <a:solidFill>
                  <a:schemeClr val="bg1"/>
                </a:solidFill>
              </a:rPr>
              <a:t>tergantung</a:t>
            </a:r>
            <a:r>
              <a:rPr lang="en-US" dirty="0">
                <a:solidFill>
                  <a:schemeClr val="bg1"/>
                </a:solidFill>
              </a:rPr>
              <a:t> </a:t>
            </a:r>
            <a:r>
              <a:rPr lang="en-US" dirty="0" err="1">
                <a:solidFill>
                  <a:schemeClr val="bg1"/>
                </a:solidFill>
              </a:rPr>
              <a:t>isu</a:t>
            </a:r>
            <a:r>
              <a:rPr lang="en-US" dirty="0">
                <a:solidFill>
                  <a:schemeClr val="bg1"/>
                </a:solidFill>
              </a:rPr>
              <a:t> </a:t>
            </a:r>
            <a:r>
              <a:rPr lang="en-US" dirty="0" err="1">
                <a:solidFill>
                  <a:schemeClr val="bg1"/>
                </a:solidFill>
              </a:rPr>
              <a:t>penting</a:t>
            </a:r>
            <a:r>
              <a:rPr lang="en-US" dirty="0">
                <a:solidFill>
                  <a:schemeClr val="bg1"/>
                </a:solidFill>
              </a:rPr>
              <a:t> yang </a:t>
            </a:r>
            <a:r>
              <a:rPr lang="en-US" dirty="0" err="1">
                <a:solidFill>
                  <a:schemeClr val="bg1"/>
                </a:solidFill>
              </a:rPr>
              <a:t>ingin</a:t>
            </a:r>
            <a:r>
              <a:rPr lang="en-US" dirty="0">
                <a:solidFill>
                  <a:schemeClr val="bg1"/>
                </a:solidFill>
              </a:rPr>
              <a:t> </a:t>
            </a:r>
            <a:r>
              <a:rPr lang="en-US" dirty="0" err="1">
                <a:solidFill>
                  <a:schemeClr val="bg1"/>
                </a:solidFill>
              </a:rPr>
              <a:t>diangkat</a:t>
            </a:r>
            <a:r>
              <a:rPr lang="en-US" dirty="0">
                <a:solidFill>
                  <a:schemeClr val="bg1"/>
                </a:solidFill>
              </a:rPr>
              <a:t> </a:t>
            </a:r>
            <a:r>
              <a:rPr lang="en-US" dirty="0" err="1">
                <a:solidFill>
                  <a:schemeClr val="bg1"/>
                </a:solidFill>
              </a:rPr>
              <a:t>oleh</a:t>
            </a:r>
            <a:r>
              <a:rPr lang="en-US" dirty="0">
                <a:solidFill>
                  <a:schemeClr val="bg1"/>
                </a:solidFill>
              </a:rPr>
              <a:t> </a:t>
            </a:r>
            <a:r>
              <a:rPr lang="en-US" dirty="0" err="1">
                <a:solidFill>
                  <a:schemeClr val="bg1"/>
                </a:solidFill>
              </a:rPr>
              <a:t>peneliti</a:t>
            </a:r>
            <a:r>
              <a:rPr lang="en-US" dirty="0">
                <a:solidFill>
                  <a:schemeClr val="bg1"/>
                </a:solidFill>
              </a:rPr>
              <a:t> </a:t>
            </a:r>
            <a:r>
              <a:rPr lang="en-US" dirty="0" err="1">
                <a:solidFill>
                  <a:schemeClr val="bg1"/>
                </a:solidFill>
              </a:rPr>
              <a:t>atas</a:t>
            </a:r>
            <a:r>
              <a:rPr lang="en-US" dirty="0">
                <a:solidFill>
                  <a:schemeClr val="bg1"/>
                </a:solidFill>
              </a:rPr>
              <a:t> </a:t>
            </a:r>
            <a:r>
              <a:rPr lang="en-US" dirty="0" err="1">
                <a:solidFill>
                  <a:schemeClr val="bg1"/>
                </a:solidFill>
              </a:rPr>
              <a:t>fenomena</a:t>
            </a:r>
            <a:r>
              <a:rPr lang="en-US" dirty="0">
                <a:solidFill>
                  <a:schemeClr val="bg1"/>
                </a:solidFill>
              </a:rPr>
              <a:t> yang </a:t>
            </a:r>
            <a:r>
              <a:rPr lang="en-US" dirty="0" err="1" smtClean="0">
                <a:solidFill>
                  <a:schemeClr val="bg1"/>
                </a:solidFill>
              </a:rPr>
              <a:t>dikajinya</a:t>
            </a:r>
            <a:endParaRPr lang="en-US" dirty="0">
              <a:solidFill>
                <a:schemeClr val="bg1"/>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Penutup</a:t>
            </a:r>
            <a:endParaRPr lang="en-US" dirty="0"/>
          </a:p>
        </p:txBody>
      </p:sp>
      <p:sp>
        <p:nvSpPr>
          <p:cNvPr id="3" name="Content Placeholder 2"/>
          <p:cNvSpPr>
            <a:spLocks noGrp="1"/>
          </p:cNvSpPr>
          <p:nvPr>
            <p:ph idx="1"/>
          </p:nvPr>
        </p:nvSpPr>
        <p:spPr/>
        <p:txBody>
          <a:bodyPr/>
          <a:lstStyle/>
          <a:p>
            <a:pPr>
              <a:buNone/>
            </a:pPr>
            <a:r>
              <a:rPr lang="en-US" dirty="0" err="1" smtClean="0"/>
              <a:t>Untuk</a:t>
            </a:r>
            <a:r>
              <a:rPr lang="en-US" dirty="0" smtClean="0"/>
              <a:t> </a:t>
            </a:r>
            <a:r>
              <a:rPr lang="en-US" dirty="0" err="1" smtClean="0"/>
              <a:t>mendapatkan</a:t>
            </a:r>
            <a:r>
              <a:rPr lang="en-US" dirty="0" smtClean="0"/>
              <a:t> </a:t>
            </a:r>
            <a:r>
              <a:rPr lang="en-US" dirty="0" err="1" smtClean="0"/>
              <a:t>contoh-contoh</a:t>
            </a:r>
            <a:r>
              <a:rPr lang="en-US" dirty="0" smtClean="0"/>
              <a:t> yang </a:t>
            </a:r>
            <a:r>
              <a:rPr lang="en-US" dirty="0" err="1" smtClean="0"/>
              <a:t>lebih</a:t>
            </a:r>
            <a:r>
              <a:rPr lang="en-US" dirty="0" smtClean="0"/>
              <a:t> </a:t>
            </a:r>
            <a:r>
              <a:rPr lang="en-US" dirty="0" err="1" smtClean="0"/>
              <a:t>komprehenship</a:t>
            </a:r>
            <a:r>
              <a:rPr lang="en-US" dirty="0" smtClean="0"/>
              <a:t> </a:t>
            </a:r>
            <a:r>
              <a:rPr lang="en-US" dirty="0" err="1" smtClean="0"/>
              <a:t>telusur</a:t>
            </a:r>
            <a:r>
              <a:rPr lang="en-US" dirty="0" smtClean="0"/>
              <a:t> </a:t>
            </a:r>
            <a:r>
              <a:rPr lang="en-US" dirty="0" err="1" smtClean="0"/>
              <a:t>pada</a:t>
            </a:r>
            <a:r>
              <a:rPr lang="en-US" dirty="0" smtClean="0"/>
              <a:t> </a:t>
            </a:r>
            <a:r>
              <a:rPr lang="en-US" dirty="0" err="1" smtClean="0"/>
              <a:t>jurnal-jurnal</a:t>
            </a:r>
            <a:r>
              <a:rPr lang="en-US" dirty="0" smtClean="0"/>
              <a:t>:</a:t>
            </a:r>
          </a:p>
          <a:p>
            <a:r>
              <a:rPr lang="en-US" dirty="0" smtClean="0"/>
              <a:t>Accounting, Organization and Society</a:t>
            </a:r>
          </a:p>
          <a:p>
            <a:r>
              <a:rPr lang="en-US" dirty="0" smtClean="0"/>
              <a:t>Critical Perspective on Accounting</a:t>
            </a:r>
          </a:p>
          <a:p>
            <a:r>
              <a:rPr lang="en-US" dirty="0" smtClean="0"/>
              <a:t>Accounting Forum</a:t>
            </a:r>
          </a:p>
          <a:p>
            <a:r>
              <a:rPr lang="en-US" dirty="0" err="1" smtClean="0"/>
              <a:t>Jurnal</a:t>
            </a:r>
            <a:r>
              <a:rPr lang="en-US" dirty="0" smtClean="0"/>
              <a:t> </a:t>
            </a:r>
            <a:r>
              <a:rPr lang="en-US" dirty="0" err="1" smtClean="0"/>
              <a:t>Akuntansi</a:t>
            </a:r>
            <a:r>
              <a:rPr lang="en-US" dirty="0" smtClean="0"/>
              <a:t> </a:t>
            </a:r>
            <a:r>
              <a:rPr lang="en-US" dirty="0" err="1" smtClean="0"/>
              <a:t>Multiparadigma</a:t>
            </a:r>
            <a:endParaRPr lang="en-US" dirty="0" smtClean="0"/>
          </a:p>
          <a:p>
            <a:endParaRPr lang="en-US" dirty="0"/>
          </a:p>
        </p:txBody>
      </p:sp>
      <p:sp>
        <p:nvSpPr>
          <p:cNvPr id="4" name="Footer Placeholder 3"/>
          <p:cNvSpPr>
            <a:spLocks noGrp="1"/>
          </p:cNvSpPr>
          <p:nvPr>
            <p:ph type="ftr" sz="quarter" idx="11"/>
          </p:nvPr>
        </p:nvSpPr>
        <p:spPr/>
        <p:txBody>
          <a:bodyPr/>
          <a:lstStyle/>
          <a:p>
            <a:r>
              <a:rPr lang="en-US" smtClean="0"/>
              <a:t>The 3th Consortium of Accounting FE-UB Postgraduate Program </a:t>
            </a:r>
            <a:endParaRPr lang="en-US"/>
          </a:p>
        </p:txBody>
      </p:sp>
      <p:sp>
        <p:nvSpPr>
          <p:cNvPr id="5" name="Slide Number Placeholder 4"/>
          <p:cNvSpPr>
            <a:spLocks noGrp="1"/>
          </p:cNvSpPr>
          <p:nvPr>
            <p:ph type="sldNum" sz="quarter" idx="12"/>
          </p:nvPr>
        </p:nvSpPr>
        <p:spPr/>
        <p:txBody>
          <a:bodyPr/>
          <a:lstStyle/>
          <a:p>
            <a:fld id="{132A969F-B427-48FA-9CA1-C4CDFC7BB528}" type="slidenum">
              <a:rPr lang="en-US" smtClean="0"/>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7160349-D758-4403-82F8-F089CE87CD21}" type="slidenum">
              <a:rPr lang="en-US"/>
              <a:pPr/>
              <a:t>35</a:t>
            </a:fld>
            <a:endParaRPr lang="en-US"/>
          </a:p>
        </p:txBody>
      </p:sp>
      <p:sp>
        <p:nvSpPr>
          <p:cNvPr id="52226" name="Rectangle 2"/>
          <p:cNvSpPr>
            <a:spLocks noGrp="1" noChangeArrowheads="1"/>
          </p:cNvSpPr>
          <p:nvPr>
            <p:ph type="title"/>
          </p:nvPr>
        </p:nvSpPr>
        <p:spPr>
          <a:xfrm>
            <a:off x="685800" y="1219200"/>
            <a:ext cx="7772400" cy="4114800"/>
          </a:xfrm>
        </p:spPr>
        <p:txBody>
          <a:bodyPr/>
          <a:lstStyle/>
          <a:p>
            <a:r>
              <a:rPr lang="en-US" dirty="0"/>
              <a:t>Alhamdulillah</a:t>
            </a:r>
            <a:r>
              <a:rPr lang="en-US" dirty="0" smtClean="0"/>
              <a:t>,</a:t>
            </a:r>
            <a:br>
              <a:rPr lang="en-US" dirty="0" smtClean="0"/>
            </a:br>
            <a:r>
              <a:rPr lang="en-US" dirty="0" err="1" smtClean="0"/>
              <a:t>Monon</a:t>
            </a:r>
            <a:r>
              <a:rPr lang="en-US" dirty="0" smtClean="0"/>
              <a:t> </a:t>
            </a:r>
            <a:r>
              <a:rPr lang="en-US" dirty="0" err="1" smtClean="0"/>
              <a:t>Maaf</a:t>
            </a:r>
            <a:r>
              <a:rPr lang="en-US" dirty="0"/>
              <a:t>,</a:t>
            </a:r>
            <a:br>
              <a:rPr lang="en-US" dirty="0"/>
            </a:br>
            <a:r>
              <a:rPr lang="en-US" dirty="0" err="1"/>
              <a:t>Terima</a:t>
            </a:r>
            <a:r>
              <a:rPr lang="en-US" dirty="0"/>
              <a:t> </a:t>
            </a:r>
            <a:r>
              <a:rPr lang="en-US" dirty="0" err="1"/>
              <a:t>kasih</a:t>
            </a:r>
            <a:endParaRPr lang="en-US" dirty="0"/>
          </a:p>
        </p:txBody>
      </p:sp>
      <p:pic>
        <p:nvPicPr>
          <p:cNvPr id="52228" name="Picture 4" descr="DSCN2184"/>
          <p:cNvPicPr>
            <a:picLocks noChangeAspect="1" noChangeArrowheads="1"/>
          </p:cNvPicPr>
          <p:nvPr/>
        </p:nvPicPr>
        <p:blipFill>
          <a:blip r:embed="rId2" cstate="print"/>
          <a:srcRect/>
          <a:stretch>
            <a:fillRect/>
          </a:stretch>
        </p:blipFill>
        <p:spPr bwMode="auto">
          <a:xfrm>
            <a:off x="0" y="0"/>
            <a:ext cx="2743200" cy="33528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1143000"/>
          </a:xfrm>
        </p:spPr>
        <p:txBody>
          <a:bodyPr/>
          <a:lstStyle/>
          <a:p>
            <a:r>
              <a:rPr lang="en-US" sz="2000" b="1" dirty="0" smtClean="0"/>
              <a:t>Protecting agricultural accounting in the UK</a:t>
            </a:r>
            <a:r>
              <a:rPr lang="en-US" sz="2000" dirty="0" smtClean="0"/>
              <a:t/>
            </a:r>
            <a:br>
              <a:rPr lang="en-US" sz="2000" dirty="0" smtClean="0"/>
            </a:br>
            <a:r>
              <a:rPr lang="en-US" sz="2000" dirty="0" smtClean="0"/>
              <a:t>[by Lisa Jack (</a:t>
            </a:r>
            <a:r>
              <a:rPr lang="en-US" sz="2000" i="1" dirty="0" smtClean="0"/>
              <a:t>Department of Accounting, Finance and Management, University of Essex</a:t>
            </a:r>
            <a:r>
              <a:rPr lang="en-US" sz="2000" dirty="0" smtClean="0"/>
              <a:t>)]</a:t>
            </a:r>
            <a:r>
              <a:rPr lang="en-US" sz="2000" i="1" dirty="0" smtClean="0"/>
              <a:t/>
            </a:r>
            <a:br>
              <a:rPr lang="en-US" sz="2000" i="1" dirty="0" smtClean="0"/>
            </a:br>
            <a:endParaRPr lang="en-US" sz="2000" dirty="0"/>
          </a:p>
        </p:txBody>
      </p:sp>
      <p:sp>
        <p:nvSpPr>
          <p:cNvPr id="3" name="Content Placeholder 2"/>
          <p:cNvSpPr>
            <a:spLocks noGrp="1"/>
          </p:cNvSpPr>
          <p:nvPr>
            <p:ph idx="1"/>
          </p:nvPr>
        </p:nvSpPr>
        <p:spPr>
          <a:xfrm>
            <a:off x="685800" y="1447800"/>
            <a:ext cx="7772400" cy="5105400"/>
          </a:xfrm>
          <a:solidFill>
            <a:schemeClr val="accent1">
              <a:lumMod val="40000"/>
              <a:lumOff val="60000"/>
            </a:schemeClr>
          </a:solidFill>
        </p:spPr>
        <p:txBody>
          <a:bodyPr/>
          <a:lstStyle/>
          <a:p>
            <a:pPr>
              <a:buNone/>
            </a:pPr>
            <a:r>
              <a:rPr lang="en-US" sz="2000" dirty="0" smtClean="0"/>
              <a:t>Abstract from Accounting Forum 30 (2006) 227–243</a:t>
            </a:r>
            <a:endParaRPr lang="en-US" sz="2000" b="1" dirty="0" smtClean="0"/>
          </a:p>
          <a:p>
            <a:r>
              <a:rPr lang="en-US" sz="2000" dirty="0" smtClean="0"/>
              <a:t>This paper examines a particular accounting practice prevalent in the UK agriculture industry and reveals the ‘canopy of </a:t>
            </a:r>
            <a:r>
              <a:rPr lang="en-US" sz="2000" dirty="0" err="1" smtClean="0"/>
              <a:t>legitimations</a:t>
            </a:r>
            <a:r>
              <a:rPr lang="en-US" sz="2000" dirty="0" smtClean="0"/>
              <a:t>’ that appears to protect the practice and make it highly resistant to change. Agricultural gross margin accounting was innovated through Government sponsored agricultural extension </a:t>
            </a:r>
            <a:r>
              <a:rPr lang="en-US" sz="2000" dirty="0" err="1" smtClean="0"/>
              <a:t>programmes</a:t>
            </a:r>
            <a:r>
              <a:rPr lang="en-US" sz="2000" dirty="0" smtClean="0"/>
              <a:t> in the post-war period in Britain. The practice is not maintained primarily by farmers but rather by actors within Government agencies and agricultural service industries (including management consultants). New Institutionalism in Sociology (NIS) is used as a theoretical framework, and extended to consider the concept of </a:t>
            </a:r>
            <a:r>
              <a:rPr lang="en-US" sz="2000" dirty="0" err="1" smtClean="0"/>
              <a:t>legitimation</a:t>
            </a:r>
            <a:r>
              <a:rPr lang="en-US" sz="2000" dirty="0" smtClean="0"/>
              <a:t> as a reflexive process. Although the context is </a:t>
            </a:r>
            <a:r>
              <a:rPr lang="en-US" sz="2000" smtClean="0"/>
              <a:t>specifically UK agriculture</a:t>
            </a:r>
            <a:r>
              <a:rPr lang="en-US" sz="2000" dirty="0" smtClean="0"/>
              <a:t>, the theme of the protection of accounting methods by Government and other advisors is of more universal interest. The paper adds to the very few studies in the accounting literature that consider the agriculture and food industries</a:t>
            </a:r>
            <a:endParaRPr lang="en-US" sz="2000" dirty="0"/>
          </a:p>
        </p:txBody>
      </p:sp>
      <p:sp>
        <p:nvSpPr>
          <p:cNvPr id="5" name="Slide Number Placeholder 4"/>
          <p:cNvSpPr>
            <a:spLocks noGrp="1"/>
          </p:cNvSpPr>
          <p:nvPr>
            <p:ph type="sldNum" sz="quarter" idx="12"/>
          </p:nvPr>
        </p:nvSpPr>
        <p:spPr/>
        <p:txBody>
          <a:bodyPr/>
          <a:lstStyle/>
          <a:p>
            <a:fld id="{132A969F-B427-48FA-9CA1-C4CDFC7BB528}"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5"/>
          <p:cNvSpPr>
            <a:spLocks noGrp="1"/>
          </p:cNvSpPr>
          <p:nvPr>
            <p:ph type="sldNum" sz="quarter" idx="12"/>
          </p:nvPr>
        </p:nvSpPr>
        <p:spPr/>
        <p:txBody>
          <a:bodyPr/>
          <a:lstStyle/>
          <a:p>
            <a:fld id="{0E3FC74F-206F-4B0E-BF22-A04C05A1FB4B}" type="slidenum">
              <a:rPr lang="en-US"/>
              <a:pPr/>
              <a:t>5</a:t>
            </a:fld>
            <a:endParaRPr lang="en-US"/>
          </a:p>
        </p:txBody>
      </p:sp>
      <p:sp>
        <p:nvSpPr>
          <p:cNvPr id="45060" name="AutoShape 4"/>
          <p:cNvSpPr>
            <a:spLocks noChangeArrowheads="1"/>
          </p:cNvSpPr>
          <p:nvPr/>
        </p:nvSpPr>
        <p:spPr bwMode="auto">
          <a:xfrm>
            <a:off x="2438400" y="609600"/>
            <a:ext cx="3886200" cy="685800"/>
          </a:xfrm>
          <a:prstGeom prst="flowChartProcess">
            <a:avLst/>
          </a:prstGeom>
          <a:solidFill>
            <a:schemeClr val="accent1"/>
          </a:solidFill>
          <a:ln w="9525">
            <a:solidFill>
              <a:schemeClr val="tx1"/>
            </a:solidFill>
            <a:miter lim="800000"/>
            <a:headEnd/>
            <a:tailEnd/>
          </a:ln>
          <a:effectLst/>
        </p:spPr>
        <p:txBody>
          <a:bodyPr wrap="none" anchor="ctr"/>
          <a:lstStyle/>
          <a:p>
            <a:pPr algn="ctr" eaLnBrk="0" hangingPunct="0"/>
            <a:endParaRPr lang="en-US" sz="1800">
              <a:latin typeface="Arial" charset="0"/>
            </a:endParaRPr>
          </a:p>
          <a:p>
            <a:pPr algn="ctr" eaLnBrk="0" hangingPunct="0"/>
            <a:r>
              <a:rPr lang="en-US" sz="1800">
                <a:latin typeface="Arial" charset="0"/>
              </a:rPr>
              <a:t>Mengeksplorasi </a:t>
            </a:r>
          </a:p>
          <a:p>
            <a:pPr algn="ctr" eaLnBrk="0" hangingPunct="0"/>
            <a:r>
              <a:rPr lang="en-US" sz="1800">
                <a:latin typeface="Arial" charset="0"/>
              </a:rPr>
              <a:t>Latarbelakang Riset</a:t>
            </a:r>
          </a:p>
          <a:p>
            <a:pPr algn="ctr" eaLnBrk="0" hangingPunct="0"/>
            <a:endParaRPr lang="en-US" sz="1800">
              <a:latin typeface="Arial" charset="0"/>
            </a:endParaRPr>
          </a:p>
        </p:txBody>
      </p:sp>
      <p:sp>
        <p:nvSpPr>
          <p:cNvPr id="45061" name="AutoShape 5"/>
          <p:cNvSpPr>
            <a:spLocks noChangeArrowheads="1"/>
          </p:cNvSpPr>
          <p:nvPr/>
        </p:nvSpPr>
        <p:spPr bwMode="auto">
          <a:xfrm>
            <a:off x="2971800" y="1828800"/>
            <a:ext cx="2819400" cy="685800"/>
          </a:xfrm>
          <a:prstGeom prst="flowChartProcess">
            <a:avLst/>
          </a:prstGeom>
          <a:solidFill>
            <a:schemeClr val="folHlink"/>
          </a:solidFill>
          <a:ln w="9525">
            <a:solidFill>
              <a:schemeClr val="tx1"/>
            </a:solidFill>
            <a:miter lim="800000"/>
            <a:headEnd/>
            <a:tailEnd/>
          </a:ln>
          <a:effectLst/>
        </p:spPr>
        <p:txBody>
          <a:bodyPr wrap="none" anchor="ctr"/>
          <a:lstStyle/>
          <a:p>
            <a:pPr algn="ctr" eaLnBrk="0" hangingPunct="0"/>
            <a:r>
              <a:rPr lang="en-US" sz="1800">
                <a:latin typeface="Arial" charset="0"/>
              </a:rPr>
              <a:t>Merumuskan </a:t>
            </a:r>
          </a:p>
          <a:p>
            <a:pPr algn="ctr" eaLnBrk="0" hangingPunct="0"/>
            <a:r>
              <a:rPr lang="en-US" sz="1800">
                <a:latin typeface="Arial" charset="0"/>
              </a:rPr>
              <a:t>Fokus &amp; Tujuan Riset</a:t>
            </a:r>
          </a:p>
        </p:txBody>
      </p:sp>
      <p:sp>
        <p:nvSpPr>
          <p:cNvPr id="45062" name="AutoShape 6"/>
          <p:cNvSpPr>
            <a:spLocks noChangeArrowheads="1"/>
          </p:cNvSpPr>
          <p:nvPr/>
        </p:nvSpPr>
        <p:spPr bwMode="auto">
          <a:xfrm>
            <a:off x="3352800" y="2971800"/>
            <a:ext cx="2057400" cy="685800"/>
          </a:xfrm>
          <a:prstGeom prst="flowChartProcess">
            <a:avLst/>
          </a:prstGeom>
          <a:solidFill>
            <a:schemeClr val="accent1"/>
          </a:solidFill>
          <a:ln w="9525">
            <a:solidFill>
              <a:schemeClr val="tx1"/>
            </a:solidFill>
            <a:miter lim="800000"/>
            <a:headEnd/>
            <a:tailEnd/>
          </a:ln>
          <a:effectLst/>
        </p:spPr>
        <p:txBody>
          <a:bodyPr wrap="none" anchor="ctr"/>
          <a:lstStyle/>
          <a:p>
            <a:pPr algn="ctr" eaLnBrk="0" hangingPunct="0"/>
            <a:r>
              <a:rPr lang="en-US" sz="1800">
                <a:latin typeface="Arial" charset="0"/>
              </a:rPr>
              <a:t>Mereview </a:t>
            </a:r>
          </a:p>
          <a:p>
            <a:pPr algn="ctr" eaLnBrk="0" hangingPunct="0"/>
            <a:r>
              <a:rPr lang="en-US" sz="1800">
                <a:latin typeface="Arial" charset="0"/>
              </a:rPr>
              <a:t>Literatur/Teori</a:t>
            </a:r>
          </a:p>
        </p:txBody>
      </p:sp>
      <p:sp>
        <p:nvSpPr>
          <p:cNvPr id="45063" name="AutoShape 7"/>
          <p:cNvSpPr>
            <a:spLocks noChangeArrowheads="1"/>
          </p:cNvSpPr>
          <p:nvPr/>
        </p:nvSpPr>
        <p:spPr bwMode="auto">
          <a:xfrm>
            <a:off x="990600" y="4267200"/>
            <a:ext cx="2057400" cy="685800"/>
          </a:xfrm>
          <a:prstGeom prst="flowChartProcess">
            <a:avLst/>
          </a:prstGeom>
          <a:solidFill>
            <a:srgbClr val="F7A7BA"/>
          </a:solidFill>
          <a:ln w="9525">
            <a:solidFill>
              <a:schemeClr val="tx1"/>
            </a:solidFill>
            <a:miter lim="800000"/>
            <a:headEnd/>
            <a:tailEnd/>
          </a:ln>
          <a:effectLst/>
        </p:spPr>
        <p:txBody>
          <a:bodyPr wrap="none" anchor="ctr"/>
          <a:lstStyle/>
          <a:p>
            <a:pPr algn="ctr" eaLnBrk="0" hangingPunct="0"/>
            <a:endParaRPr lang="en-US" sz="1800">
              <a:latin typeface="Arial" charset="0"/>
            </a:endParaRPr>
          </a:p>
          <a:p>
            <a:pPr algn="ctr" eaLnBrk="0" hangingPunct="0"/>
            <a:r>
              <a:rPr lang="en-US" sz="1800">
                <a:latin typeface="Arial" charset="0"/>
              </a:rPr>
              <a:t>Mengumpulkan </a:t>
            </a:r>
          </a:p>
          <a:p>
            <a:pPr algn="ctr" eaLnBrk="0" hangingPunct="0"/>
            <a:r>
              <a:rPr lang="en-US" sz="1800">
                <a:latin typeface="Arial" charset="0"/>
              </a:rPr>
              <a:t>Data</a:t>
            </a:r>
          </a:p>
          <a:p>
            <a:pPr algn="ctr" eaLnBrk="0" hangingPunct="0"/>
            <a:endParaRPr lang="en-US" sz="1800">
              <a:latin typeface="Arial" charset="0"/>
            </a:endParaRPr>
          </a:p>
        </p:txBody>
      </p:sp>
      <p:sp>
        <p:nvSpPr>
          <p:cNvPr id="45064" name="AutoShape 8"/>
          <p:cNvSpPr>
            <a:spLocks noChangeArrowheads="1"/>
          </p:cNvSpPr>
          <p:nvPr/>
        </p:nvSpPr>
        <p:spPr bwMode="auto">
          <a:xfrm>
            <a:off x="5943600" y="4267200"/>
            <a:ext cx="2057400" cy="685800"/>
          </a:xfrm>
          <a:prstGeom prst="flowChartProcess">
            <a:avLst/>
          </a:prstGeom>
          <a:solidFill>
            <a:srgbClr val="E8BAB6"/>
          </a:solidFill>
          <a:ln w="9525">
            <a:solidFill>
              <a:schemeClr val="tx1"/>
            </a:solidFill>
            <a:miter lim="800000"/>
            <a:headEnd/>
            <a:tailEnd/>
          </a:ln>
          <a:effectLst/>
        </p:spPr>
        <p:txBody>
          <a:bodyPr wrap="none" anchor="ctr"/>
          <a:lstStyle/>
          <a:p>
            <a:pPr algn="ctr" eaLnBrk="0" hangingPunct="0"/>
            <a:r>
              <a:rPr lang="en-US" sz="1800">
                <a:latin typeface="Arial" charset="0"/>
              </a:rPr>
              <a:t>Menganalisis </a:t>
            </a:r>
          </a:p>
          <a:p>
            <a:pPr algn="ctr" eaLnBrk="0" hangingPunct="0"/>
            <a:r>
              <a:rPr lang="en-US" sz="1800">
                <a:latin typeface="Arial" charset="0"/>
              </a:rPr>
              <a:t>Data</a:t>
            </a:r>
          </a:p>
        </p:txBody>
      </p:sp>
      <p:sp>
        <p:nvSpPr>
          <p:cNvPr id="45065" name="AutoShape 9"/>
          <p:cNvSpPr>
            <a:spLocks noChangeArrowheads="1"/>
          </p:cNvSpPr>
          <p:nvPr/>
        </p:nvSpPr>
        <p:spPr bwMode="auto">
          <a:xfrm>
            <a:off x="4267200" y="1295400"/>
            <a:ext cx="152400" cy="533400"/>
          </a:xfrm>
          <a:prstGeom prst="downArrow">
            <a:avLst>
              <a:gd name="adj1" fmla="val 50000"/>
              <a:gd name="adj2" fmla="val 87500"/>
            </a:avLst>
          </a:prstGeom>
          <a:solidFill>
            <a:schemeClr val="accent1"/>
          </a:solidFill>
          <a:ln w="9525">
            <a:solidFill>
              <a:schemeClr val="tx1"/>
            </a:solidFill>
            <a:miter lim="800000"/>
            <a:headEnd/>
            <a:tailEnd/>
          </a:ln>
          <a:effectLst/>
        </p:spPr>
        <p:txBody>
          <a:bodyPr wrap="none" anchor="ctr"/>
          <a:lstStyle/>
          <a:p>
            <a:endParaRPr lang="en-US"/>
          </a:p>
        </p:txBody>
      </p:sp>
      <p:sp>
        <p:nvSpPr>
          <p:cNvPr id="45066" name="AutoShape 10"/>
          <p:cNvSpPr>
            <a:spLocks noChangeArrowheads="1"/>
          </p:cNvSpPr>
          <p:nvPr/>
        </p:nvSpPr>
        <p:spPr bwMode="auto">
          <a:xfrm>
            <a:off x="4267200" y="2514600"/>
            <a:ext cx="152400" cy="457200"/>
          </a:xfrm>
          <a:prstGeom prst="downArrow">
            <a:avLst>
              <a:gd name="adj1" fmla="val 50000"/>
              <a:gd name="adj2" fmla="val 75000"/>
            </a:avLst>
          </a:prstGeom>
          <a:solidFill>
            <a:schemeClr val="accent1"/>
          </a:solidFill>
          <a:ln w="9525">
            <a:solidFill>
              <a:schemeClr val="tx1"/>
            </a:solidFill>
            <a:miter lim="800000"/>
            <a:headEnd/>
            <a:tailEnd/>
          </a:ln>
          <a:effectLst/>
        </p:spPr>
        <p:txBody>
          <a:bodyPr wrap="none" anchor="ctr"/>
          <a:lstStyle/>
          <a:p>
            <a:endParaRPr lang="en-US"/>
          </a:p>
        </p:txBody>
      </p:sp>
      <p:sp>
        <p:nvSpPr>
          <p:cNvPr id="45067" name="AutoShape 11"/>
          <p:cNvSpPr>
            <a:spLocks noChangeArrowheads="1"/>
          </p:cNvSpPr>
          <p:nvPr/>
        </p:nvSpPr>
        <p:spPr bwMode="auto">
          <a:xfrm>
            <a:off x="3048000" y="4495800"/>
            <a:ext cx="2819400" cy="228600"/>
          </a:xfrm>
          <a:prstGeom prst="leftRightArrow">
            <a:avLst>
              <a:gd name="adj1" fmla="val 50000"/>
              <a:gd name="adj2" fmla="val 246667"/>
            </a:avLst>
          </a:prstGeom>
          <a:solidFill>
            <a:schemeClr val="accent1"/>
          </a:solidFill>
          <a:ln w="9525">
            <a:solidFill>
              <a:schemeClr val="tx1"/>
            </a:solidFill>
            <a:miter lim="800000"/>
            <a:headEnd/>
            <a:tailEnd/>
          </a:ln>
          <a:effectLst/>
        </p:spPr>
        <p:txBody>
          <a:bodyPr wrap="none" anchor="ctr"/>
          <a:lstStyle/>
          <a:p>
            <a:endParaRPr lang="en-US"/>
          </a:p>
        </p:txBody>
      </p:sp>
      <p:sp>
        <p:nvSpPr>
          <p:cNvPr id="45068" name="AutoShape 12"/>
          <p:cNvSpPr>
            <a:spLocks noChangeArrowheads="1"/>
          </p:cNvSpPr>
          <p:nvPr/>
        </p:nvSpPr>
        <p:spPr bwMode="auto">
          <a:xfrm>
            <a:off x="4267200" y="3657600"/>
            <a:ext cx="152400" cy="838200"/>
          </a:xfrm>
          <a:prstGeom prst="downArrow">
            <a:avLst>
              <a:gd name="adj1" fmla="val 50000"/>
              <a:gd name="adj2" fmla="val 137500"/>
            </a:avLst>
          </a:prstGeom>
          <a:solidFill>
            <a:schemeClr val="accent1"/>
          </a:solidFill>
          <a:ln w="9525">
            <a:solidFill>
              <a:schemeClr val="tx1"/>
            </a:solidFill>
            <a:miter lim="800000"/>
            <a:headEnd/>
            <a:tailEnd/>
          </a:ln>
          <a:effectLst/>
        </p:spPr>
        <p:txBody>
          <a:bodyPr wrap="none" anchor="ctr"/>
          <a:lstStyle/>
          <a:p>
            <a:endParaRPr lang="en-US"/>
          </a:p>
        </p:txBody>
      </p:sp>
      <p:sp>
        <p:nvSpPr>
          <p:cNvPr id="45069" name="AutoShape 13"/>
          <p:cNvSpPr>
            <a:spLocks noChangeArrowheads="1"/>
          </p:cNvSpPr>
          <p:nvPr/>
        </p:nvSpPr>
        <p:spPr bwMode="auto">
          <a:xfrm>
            <a:off x="5181600" y="5486400"/>
            <a:ext cx="2895600" cy="1219200"/>
          </a:xfrm>
          <a:prstGeom prst="star16">
            <a:avLst>
              <a:gd name="adj" fmla="val 37500"/>
            </a:avLst>
          </a:prstGeom>
          <a:solidFill>
            <a:srgbClr val="FF9900"/>
          </a:solidFill>
          <a:ln w="9525">
            <a:solidFill>
              <a:schemeClr val="tx1"/>
            </a:solidFill>
            <a:miter lim="800000"/>
            <a:headEnd/>
            <a:tailEnd/>
          </a:ln>
          <a:effectLst/>
        </p:spPr>
        <p:txBody>
          <a:bodyPr wrap="none" anchor="ctr"/>
          <a:lstStyle/>
          <a:p>
            <a:pPr algn="ctr" eaLnBrk="0" hangingPunct="0"/>
            <a:r>
              <a:rPr lang="en-US" sz="1800">
                <a:latin typeface="Arial" charset="0"/>
              </a:rPr>
              <a:t>Narasi Riset</a:t>
            </a:r>
          </a:p>
        </p:txBody>
      </p:sp>
      <p:sp>
        <p:nvSpPr>
          <p:cNvPr id="45070" name="AutoShape 14"/>
          <p:cNvSpPr>
            <a:spLocks noChangeArrowheads="1"/>
          </p:cNvSpPr>
          <p:nvPr/>
        </p:nvSpPr>
        <p:spPr bwMode="auto">
          <a:xfrm>
            <a:off x="6858000" y="4953000"/>
            <a:ext cx="152400" cy="685800"/>
          </a:xfrm>
          <a:prstGeom prst="downArrow">
            <a:avLst>
              <a:gd name="adj1" fmla="val 50000"/>
              <a:gd name="adj2" fmla="val 112500"/>
            </a:avLst>
          </a:prstGeom>
          <a:solidFill>
            <a:srgbClr val="FF3300"/>
          </a:solidFill>
          <a:ln w="9525">
            <a:solidFill>
              <a:schemeClr val="tx1"/>
            </a:solid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67BDF44-2FE2-408C-A84F-972482762F7E}" type="slidenum">
              <a:rPr lang="en-US"/>
              <a:pPr/>
              <a:t>6</a:t>
            </a:fld>
            <a:endParaRPr lang="en-US"/>
          </a:p>
        </p:txBody>
      </p:sp>
      <p:sp>
        <p:nvSpPr>
          <p:cNvPr id="10242" name="Rectangle 2"/>
          <p:cNvSpPr>
            <a:spLocks noGrp="1" noChangeArrowheads="1"/>
          </p:cNvSpPr>
          <p:nvPr>
            <p:ph type="title"/>
          </p:nvPr>
        </p:nvSpPr>
        <p:spPr/>
        <p:txBody>
          <a:bodyPr/>
          <a:lstStyle/>
          <a:p>
            <a:r>
              <a:rPr lang="en-US">
                <a:solidFill>
                  <a:schemeClr val="bg1"/>
                </a:solidFill>
              </a:rPr>
              <a:t>Pendahuluan</a:t>
            </a:r>
          </a:p>
        </p:txBody>
      </p:sp>
      <p:sp>
        <p:nvSpPr>
          <p:cNvPr id="10243" name="Rectangle 3"/>
          <p:cNvSpPr>
            <a:spLocks noGrp="1" noChangeArrowheads="1"/>
          </p:cNvSpPr>
          <p:nvPr>
            <p:ph type="body" idx="1"/>
          </p:nvPr>
        </p:nvSpPr>
        <p:spPr/>
        <p:txBody>
          <a:bodyPr/>
          <a:lstStyle/>
          <a:p>
            <a:r>
              <a:rPr lang="en-US">
                <a:solidFill>
                  <a:schemeClr val="bg1"/>
                </a:solidFill>
              </a:rPr>
              <a:t>Latar belakang</a:t>
            </a:r>
          </a:p>
          <a:p>
            <a:r>
              <a:rPr lang="en-US">
                <a:solidFill>
                  <a:schemeClr val="bg1"/>
                </a:solidFill>
              </a:rPr>
              <a:t>Fokus Riset</a:t>
            </a:r>
          </a:p>
          <a:p>
            <a:r>
              <a:rPr lang="en-US">
                <a:solidFill>
                  <a:schemeClr val="bg1"/>
                </a:solidFill>
              </a:rPr>
              <a:t>Tujuan Riset</a:t>
            </a:r>
          </a:p>
          <a:p>
            <a:r>
              <a:rPr lang="en-US">
                <a:solidFill>
                  <a:schemeClr val="bg1"/>
                </a:solidFill>
              </a:rPr>
              <a:t>Ruang lingkup Riset</a:t>
            </a:r>
          </a:p>
          <a:p>
            <a:endParaRPr lang="en-US">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0C24AFE5-BD31-4FDD-B27F-6AE95427FAF1}" type="slidenum">
              <a:rPr lang="en-US"/>
              <a:pPr/>
              <a:t>7</a:t>
            </a:fld>
            <a:endParaRPr lang="en-US"/>
          </a:p>
        </p:txBody>
      </p:sp>
      <p:sp>
        <p:nvSpPr>
          <p:cNvPr id="48130" name="Rectangle 2"/>
          <p:cNvSpPr>
            <a:spLocks noGrp="1" noChangeArrowheads="1"/>
          </p:cNvSpPr>
          <p:nvPr>
            <p:ph type="title"/>
          </p:nvPr>
        </p:nvSpPr>
        <p:spPr/>
        <p:txBody>
          <a:bodyPr/>
          <a:lstStyle/>
          <a:p>
            <a:r>
              <a:rPr lang="en-US" sz="4000">
                <a:solidFill>
                  <a:schemeClr val="bg1"/>
                </a:solidFill>
              </a:rPr>
              <a:t>Sebuah Pendapat dari </a:t>
            </a:r>
            <a:r>
              <a:rPr lang="nl-NL" sz="4000">
                <a:solidFill>
                  <a:schemeClr val="bg1"/>
                </a:solidFill>
              </a:rPr>
              <a:t>Mautz </a:t>
            </a:r>
            <a:br>
              <a:rPr lang="nl-NL" sz="4000">
                <a:solidFill>
                  <a:schemeClr val="bg1"/>
                </a:solidFill>
              </a:rPr>
            </a:br>
            <a:r>
              <a:rPr lang="nl-NL" sz="2400">
                <a:solidFill>
                  <a:schemeClr val="bg1"/>
                </a:solidFill>
              </a:rPr>
              <a:t>(d</a:t>
            </a:r>
            <a:r>
              <a:rPr lang="nl-NL" sz="2800">
                <a:solidFill>
                  <a:schemeClr val="bg1"/>
                </a:solidFill>
              </a:rPr>
              <a:t>ikutip oleh Belkaoui, 1996; h. 2)</a:t>
            </a:r>
            <a:r>
              <a:rPr lang="en-US" sz="2800">
                <a:solidFill>
                  <a:schemeClr val="bg1"/>
                </a:solidFill>
              </a:rPr>
              <a:t> </a:t>
            </a:r>
          </a:p>
        </p:txBody>
      </p:sp>
      <p:sp>
        <p:nvSpPr>
          <p:cNvPr id="48131" name="Rectangle 3"/>
          <p:cNvSpPr>
            <a:spLocks noGrp="1" noChangeArrowheads="1"/>
          </p:cNvSpPr>
          <p:nvPr>
            <p:ph type="body" idx="1"/>
          </p:nvPr>
        </p:nvSpPr>
        <p:spPr/>
        <p:txBody>
          <a:bodyPr/>
          <a:lstStyle/>
          <a:p>
            <a:pPr>
              <a:lnSpc>
                <a:spcPct val="80000"/>
              </a:lnSpc>
              <a:buFontTx/>
              <a:buNone/>
            </a:pPr>
            <a:r>
              <a:rPr lang="nl-NL" sz="2800">
                <a:solidFill>
                  <a:schemeClr val="bg1"/>
                </a:solidFill>
              </a:rPr>
              <a:t>	“Akuntansi berhubungan dengan perusahaan, yang mana tentu saja adalah suatu kelompok sosial; ia berhubungan dengan transaksi-transaksi dan kejadian ekonomi lain yang mempunyai konsekuensi sosial dan mempengaruhi hubungan sosial; ia menghasilkan pengetahuan yang berguna dan bermakna bagi manusia yang terlibat dalam aktifitas yang berimplikasi sosial; ia terutama berkaitan dengan persoalan mental. Berdasar pedoman-pedoman yang ada, akuntansi adalah suatu ilmu sosial”</a:t>
            </a:r>
            <a:endParaRPr lang="en-US" sz="2800">
              <a:solidFill>
                <a:schemeClr val="bg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9ECE22A-A5A2-420A-90E3-E3229BA8E3BE}" type="slidenum">
              <a:rPr lang="en-US"/>
              <a:pPr/>
              <a:t>8</a:t>
            </a:fld>
            <a:endParaRPr lang="en-US"/>
          </a:p>
        </p:txBody>
      </p:sp>
      <p:sp>
        <p:nvSpPr>
          <p:cNvPr id="13314" name="Rectangle 2"/>
          <p:cNvSpPr>
            <a:spLocks noGrp="1" noChangeArrowheads="1"/>
          </p:cNvSpPr>
          <p:nvPr>
            <p:ph type="title"/>
          </p:nvPr>
        </p:nvSpPr>
        <p:spPr>
          <a:xfrm>
            <a:off x="685800" y="609600"/>
            <a:ext cx="7772400" cy="609600"/>
          </a:xfrm>
        </p:spPr>
        <p:txBody>
          <a:bodyPr/>
          <a:lstStyle/>
          <a:p>
            <a:r>
              <a:rPr lang="en-US">
                <a:solidFill>
                  <a:schemeClr val="bg1"/>
                </a:solidFill>
              </a:rPr>
              <a:t>Latar Belakang</a:t>
            </a:r>
          </a:p>
        </p:txBody>
      </p:sp>
      <p:sp>
        <p:nvSpPr>
          <p:cNvPr id="13315" name="Rectangle 3"/>
          <p:cNvSpPr>
            <a:spLocks noGrp="1" noChangeArrowheads="1"/>
          </p:cNvSpPr>
          <p:nvPr>
            <p:ph type="body" idx="1"/>
          </p:nvPr>
        </p:nvSpPr>
        <p:spPr>
          <a:xfrm>
            <a:off x="762000" y="1447800"/>
            <a:ext cx="7772400" cy="4953000"/>
          </a:xfrm>
        </p:spPr>
        <p:txBody>
          <a:bodyPr/>
          <a:lstStyle/>
          <a:p>
            <a:pPr>
              <a:lnSpc>
                <a:spcPct val="90000"/>
              </a:lnSpc>
            </a:pPr>
            <a:r>
              <a:rPr lang="en-US" sz="2800">
                <a:solidFill>
                  <a:schemeClr val="bg1"/>
                </a:solidFill>
              </a:rPr>
              <a:t>Sebagai uraian konteks riset</a:t>
            </a:r>
          </a:p>
          <a:p>
            <a:pPr>
              <a:lnSpc>
                <a:spcPct val="90000"/>
              </a:lnSpc>
            </a:pPr>
            <a:r>
              <a:rPr lang="en-US" sz="2800">
                <a:solidFill>
                  <a:schemeClr val="bg1"/>
                </a:solidFill>
              </a:rPr>
              <a:t>Menjawab pertanyaan mengapa Riset atas suatu fenomena sosial (permasalahan) dilakukan</a:t>
            </a:r>
          </a:p>
          <a:p>
            <a:pPr>
              <a:lnSpc>
                <a:spcPct val="90000"/>
              </a:lnSpc>
            </a:pPr>
            <a:r>
              <a:rPr lang="en-US" sz="2800">
                <a:solidFill>
                  <a:schemeClr val="bg1"/>
                </a:solidFill>
              </a:rPr>
              <a:t>Menjelaskan informasi awal atas suatu fenomena yang bersumber dari pengamatan, percakapan intens dengan orang-orang tertentu atau pelaku suatu tindakan sosial, jurnal, media massa, laporan riset</a:t>
            </a:r>
          </a:p>
          <a:p>
            <a:pPr>
              <a:lnSpc>
                <a:spcPct val="90000"/>
              </a:lnSpc>
            </a:pPr>
            <a:r>
              <a:rPr lang="en-US" sz="2800">
                <a:solidFill>
                  <a:schemeClr val="bg1"/>
                </a:solidFill>
              </a:rPr>
              <a:t>Menjelaskan keunikan dan posisi riset di antara riset yang sudah ada</a:t>
            </a:r>
          </a:p>
          <a:p>
            <a:pPr>
              <a:lnSpc>
                <a:spcPct val="90000"/>
              </a:lnSpc>
            </a:pPr>
            <a:r>
              <a:rPr lang="en-US" sz="2800">
                <a:solidFill>
                  <a:schemeClr val="bg1"/>
                </a:solidFill>
              </a:rPr>
              <a:t>Sebagai dasar penentuan fokus Riset</a:t>
            </a:r>
          </a:p>
          <a:p>
            <a:pPr>
              <a:lnSpc>
                <a:spcPct val="90000"/>
              </a:lnSpc>
            </a:pPr>
            <a:endParaRPr lang="en-US" sz="280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FFEAA072-025A-48C6-B615-0A3393DE4BCE}" type="slidenum">
              <a:rPr lang="en-US"/>
              <a:pPr/>
              <a:t>9</a:t>
            </a:fld>
            <a:endParaRPr lang="en-US"/>
          </a:p>
        </p:txBody>
      </p:sp>
      <p:sp>
        <p:nvSpPr>
          <p:cNvPr id="14338" name="Rectangle 2"/>
          <p:cNvSpPr>
            <a:spLocks noGrp="1" noChangeArrowheads="1"/>
          </p:cNvSpPr>
          <p:nvPr>
            <p:ph type="title"/>
          </p:nvPr>
        </p:nvSpPr>
        <p:spPr>
          <a:xfrm>
            <a:off x="3581400" y="228600"/>
            <a:ext cx="5257800" cy="1143000"/>
          </a:xfrm>
        </p:spPr>
        <p:txBody>
          <a:bodyPr/>
          <a:lstStyle/>
          <a:p>
            <a:r>
              <a:rPr lang="en-US">
                <a:solidFill>
                  <a:schemeClr val="bg1"/>
                </a:solidFill>
              </a:rPr>
              <a:t>Fokus Riset</a:t>
            </a:r>
          </a:p>
        </p:txBody>
      </p:sp>
      <p:sp>
        <p:nvSpPr>
          <p:cNvPr id="14339" name="Rectangle 3"/>
          <p:cNvSpPr>
            <a:spLocks noGrp="1" noChangeArrowheads="1"/>
          </p:cNvSpPr>
          <p:nvPr>
            <p:ph type="body" idx="1"/>
          </p:nvPr>
        </p:nvSpPr>
        <p:spPr>
          <a:xfrm>
            <a:off x="457200" y="1752600"/>
            <a:ext cx="8382000" cy="4343400"/>
          </a:xfrm>
        </p:spPr>
        <p:txBody>
          <a:bodyPr/>
          <a:lstStyle/>
          <a:p>
            <a:pPr>
              <a:lnSpc>
                <a:spcPct val="90000"/>
              </a:lnSpc>
            </a:pPr>
            <a:r>
              <a:rPr lang="en-US" sz="2800" dirty="0" err="1">
                <a:solidFill>
                  <a:schemeClr val="bg1"/>
                </a:solidFill>
              </a:rPr>
              <a:t>Merupakan</a:t>
            </a:r>
            <a:r>
              <a:rPr lang="en-US" sz="2800" dirty="0">
                <a:solidFill>
                  <a:schemeClr val="bg1"/>
                </a:solidFill>
              </a:rPr>
              <a:t> </a:t>
            </a:r>
            <a:r>
              <a:rPr lang="en-US" sz="2800" dirty="0" err="1">
                <a:solidFill>
                  <a:schemeClr val="bg1"/>
                </a:solidFill>
              </a:rPr>
              <a:t>orientasi</a:t>
            </a:r>
            <a:r>
              <a:rPr lang="en-US" sz="2800" dirty="0">
                <a:solidFill>
                  <a:schemeClr val="bg1"/>
                </a:solidFill>
              </a:rPr>
              <a:t> </a:t>
            </a:r>
            <a:r>
              <a:rPr lang="en-US" sz="2800" dirty="0" err="1">
                <a:solidFill>
                  <a:schemeClr val="bg1"/>
                </a:solidFill>
              </a:rPr>
              <a:t>khusus</a:t>
            </a:r>
            <a:r>
              <a:rPr lang="en-US" sz="2800" dirty="0">
                <a:solidFill>
                  <a:schemeClr val="bg1"/>
                </a:solidFill>
              </a:rPr>
              <a:t> </a:t>
            </a:r>
            <a:r>
              <a:rPr lang="en-US" sz="2800" dirty="0" err="1">
                <a:solidFill>
                  <a:schemeClr val="bg1"/>
                </a:solidFill>
              </a:rPr>
              <a:t>peneliti</a:t>
            </a:r>
            <a:r>
              <a:rPr lang="en-US" sz="2800" dirty="0">
                <a:solidFill>
                  <a:schemeClr val="bg1"/>
                </a:solidFill>
              </a:rPr>
              <a:t> </a:t>
            </a:r>
            <a:r>
              <a:rPr lang="en-US" sz="2800" dirty="0" err="1">
                <a:solidFill>
                  <a:schemeClr val="bg1"/>
                </a:solidFill>
              </a:rPr>
              <a:t>atas</a:t>
            </a:r>
            <a:r>
              <a:rPr lang="en-US" sz="2800" dirty="0">
                <a:solidFill>
                  <a:schemeClr val="bg1"/>
                </a:solidFill>
              </a:rPr>
              <a:t> </a:t>
            </a:r>
            <a:r>
              <a:rPr lang="en-US" sz="2800" dirty="0" err="1">
                <a:solidFill>
                  <a:schemeClr val="bg1"/>
                </a:solidFill>
              </a:rPr>
              <a:t>kompleksitas</a:t>
            </a:r>
            <a:r>
              <a:rPr lang="en-US" sz="2800" dirty="0">
                <a:solidFill>
                  <a:schemeClr val="bg1"/>
                </a:solidFill>
              </a:rPr>
              <a:t> </a:t>
            </a:r>
            <a:r>
              <a:rPr lang="en-US" sz="2800" dirty="0" err="1">
                <a:solidFill>
                  <a:schemeClr val="bg1"/>
                </a:solidFill>
              </a:rPr>
              <a:t>suatu</a:t>
            </a:r>
            <a:r>
              <a:rPr lang="en-US" sz="2800" dirty="0">
                <a:solidFill>
                  <a:schemeClr val="bg1"/>
                </a:solidFill>
              </a:rPr>
              <a:t> </a:t>
            </a:r>
            <a:r>
              <a:rPr lang="en-US" sz="2800" dirty="0" err="1">
                <a:solidFill>
                  <a:schemeClr val="bg1"/>
                </a:solidFill>
              </a:rPr>
              <a:t>fenomena</a:t>
            </a:r>
            <a:r>
              <a:rPr lang="en-US" sz="2800" dirty="0">
                <a:solidFill>
                  <a:schemeClr val="bg1"/>
                </a:solidFill>
              </a:rPr>
              <a:t> </a:t>
            </a:r>
            <a:r>
              <a:rPr lang="en-US" sz="2800" dirty="0" err="1">
                <a:solidFill>
                  <a:schemeClr val="bg1"/>
                </a:solidFill>
              </a:rPr>
              <a:t>sosial</a:t>
            </a:r>
            <a:r>
              <a:rPr lang="en-US" sz="2800" dirty="0">
                <a:solidFill>
                  <a:schemeClr val="bg1"/>
                </a:solidFill>
              </a:rPr>
              <a:t> </a:t>
            </a:r>
            <a:r>
              <a:rPr lang="en-US" sz="2800" dirty="0" err="1">
                <a:solidFill>
                  <a:schemeClr val="bg1"/>
                </a:solidFill>
              </a:rPr>
              <a:t>atau</a:t>
            </a:r>
            <a:r>
              <a:rPr lang="en-US" sz="2800" dirty="0">
                <a:solidFill>
                  <a:schemeClr val="bg1"/>
                </a:solidFill>
              </a:rPr>
              <a:t> </a:t>
            </a:r>
            <a:r>
              <a:rPr lang="en-US" sz="2800" dirty="0" err="1">
                <a:solidFill>
                  <a:schemeClr val="bg1"/>
                </a:solidFill>
              </a:rPr>
              <a:t>problematika</a:t>
            </a:r>
            <a:r>
              <a:rPr lang="en-US" sz="2800" dirty="0">
                <a:solidFill>
                  <a:schemeClr val="bg1"/>
                </a:solidFill>
              </a:rPr>
              <a:t> </a:t>
            </a:r>
            <a:r>
              <a:rPr lang="en-US" sz="2800" dirty="0" err="1">
                <a:solidFill>
                  <a:schemeClr val="bg1"/>
                </a:solidFill>
              </a:rPr>
              <a:t>kehidupan</a:t>
            </a:r>
            <a:r>
              <a:rPr lang="en-US" sz="2800" dirty="0">
                <a:solidFill>
                  <a:schemeClr val="bg1"/>
                </a:solidFill>
              </a:rPr>
              <a:t> </a:t>
            </a:r>
            <a:r>
              <a:rPr lang="en-US" sz="2800" dirty="0" err="1">
                <a:solidFill>
                  <a:schemeClr val="bg1"/>
                </a:solidFill>
              </a:rPr>
              <a:t>manusia</a:t>
            </a:r>
            <a:r>
              <a:rPr lang="en-US" sz="2800" dirty="0">
                <a:solidFill>
                  <a:schemeClr val="bg1"/>
                </a:solidFill>
              </a:rPr>
              <a:t> yang </a:t>
            </a:r>
            <a:r>
              <a:rPr lang="en-US" sz="2800" dirty="0" err="1">
                <a:solidFill>
                  <a:schemeClr val="bg1"/>
                </a:solidFill>
              </a:rPr>
              <a:t>diteliti</a:t>
            </a:r>
            <a:endParaRPr lang="en-US" sz="2800" dirty="0">
              <a:solidFill>
                <a:schemeClr val="bg1"/>
              </a:solidFill>
            </a:endParaRPr>
          </a:p>
          <a:p>
            <a:pPr>
              <a:lnSpc>
                <a:spcPct val="90000"/>
              </a:lnSpc>
            </a:pPr>
            <a:r>
              <a:rPr lang="en-US" sz="2800" dirty="0" err="1">
                <a:solidFill>
                  <a:schemeClr val="bg1"/>
                </a:solidFill>
              </a:rPr>
              <a:t>Tidak</a:t>
            </a:r>
            <a:r>
              <a:rPr lang="en-US" sz="2800" dirty="0">
                <a:solidFill>
                  <a:schemeClr val="bg1"/>
                </a:solidFill>
              </a:rPr>
              <a:t> </a:t>
            </a:r>
            <a:r>
              <a:rPr lang="en-US" sz="2800" dirty="0" err="1">
                <a:solidFill>
                  <a:schemeClr val="bg1"/>
                </a:solidFill>
              </a:rPr>
              <a:t>merumuskan</a:t>
            </a:r>
            <a:r>
              <a:rPr lang="en-US" sz="2800" dirty="0">
                <a:solidFill>
                  <a:schemeClr val="bg1"/>
                </a:solidFill>
              </a:rPr>
              <a:t> </a:t>
            </a:r>
            <a:r>
              <a:rPr lang="en-US" sz="2800" dirty="0" err="1">
                <a:solidFill>
                  <a:schemeClr val="bg1"/>
                </a:solidFill>
              </a:rPr>
              <a:t>masalah</a:t>
            </a:r>
            <a:r>
              <a:rPr lang="en-US" sz="2800" dirty="0">
                <a:solidFill>
                  <a:schemeClr val="bg1"/>
                </a:solidFill>
              </a:rPr>
              <a:t> </a:t>
            </a:r>
            <a:r>
              <a:rPr lang="en-US" sz="2800" dirty="0" err="1">
                <a:solidFill>
                  <a:schemeClr val="bg1"/>
                </a:solidFill>
              </a:rPr>
              <a:t>karena</a:t>
            </a:r>
            <a:r>
              <a:rPr lang="en-US" sz="2800" dirty="0">
                <a:solidFill>
                  <a:schemeClr val="bg1"/>
                </a:solidFill>
              </a:rPr>
              <a:t> </a:t>
            </a:r>
            <a:r>
              <a:rPr lang="en-US" sz="2800" dirty="0" err="1">
                <a:solidFill>
                  <a:schemeClr val="bg1"/>
                </a:solidFill>
              </a:rPr>
              <a:t>permasalahan</a:t>
            </a:r>
            <a:r>
              <a:rPr lang="en-US" sz="2800" dirty="0">
                <a:solidFill>
                  <a:schemeClr val="bg1"/>
                </a:solidFill>
              </a:rPr>
              <a:t> </a:t>
            </a:r>
            <a:r>
              <a:rPr lang="en-US" sz="2800" dirty="0" err="1">
                <a:solidFill>
                  <a:schemeClr val="bg1"/>
                </a:solidFill>
              </a:rPr>
              <a:t>sesungguhnya</a:t>
            </a:r>
            <a:r>
              <a:rPr lang="en-US" sz="2800" dirty="0">
                <a:solidFill>
                  <a:schemeClr val="bg1"/>
                </a:solidFill>
              </a:rPr>
              <a:t> </a:t>
            </a:r>
            <a:r>
              <a:rPr lang="en-US" sz="2800" dirty="0" err="1">
                <a:solidFill>
                  <a:schemeClr val="bg1"/>
                </a:solidFill>
              </a:rPr>
              <a:t>dapat</a:t>
            </a:r>
            <a:r>
              <a:rPr lang="en-US" sz="2800" dirty="0">
                <a:solidFill>
                  <a:schemeClr val="bg1"/>
                </a:solidFill>
              </a:rPr>
              <a:t> </a:t>
            </a:r>
            <a:r>
              <a:rPr lang="en-US" sz="2800" dirty="0" err="1">
                <a:solidFill>
                  <a:schemeClr val="bg1"/>
                </a:solidFill>
              </a:rPr>
              <a:t>ditemukan</a:t>
            </a:r>
            <a:r>
              <a:rPr lang="en-US" sz="2800" dirty="0">
                <a:solidFill>
                  <a:schemeClr val="bg1"/>
                </a:solidFill>
              </a:rPr>
              <a:t> </a:t>
            </a:r>
            <a:r>
              <a:rPr lang="en-US" sz="2800" dirty="0" err="1">
                <a:solidFill>
                  <a:schemeClr val="bg1"/>
                </a:solidFill>
              </a:rPr>
              <a:t>ketika</a:t>
            </a:r>
            <a:r>
              <a:rPr lang="en-US" sz="2800" dirty="0">
                <a:solidFill>
                  <a:schemeClr val="bg1"/>
                </a:solidFill>
              </a:rPr>
              <a:t> </a:t>
            </a:r>
            <a:r>
              <a:rPr lang="en-US" sz="2800" dirty="0" err="1">
                <a:solidFill>
                  <a:schemeClr val="bg1"/>
                </a:solidFill>
              </a:rPr>
              <a:t>peneliti</a:t>
            </a:r>
            <a:r>
              <a:rPr lang="en-US" sz="2800" dirty="0">
                <a:solidFill>
                  <a:schemeClr val="bg1"/>
                </a:solidFill>
              </a:rPr>
              <a:t> </a:t>
            </a:r>
            <a:r>
              <a:rPr lang="en-US" sz="2800" dirty="0" err="1">
                <a:solidFill>
                  <a:schemeClr val="bg1"/>
                </a:solidFill>
              </a:rPr>
              <a:t>sudah</a:t>
            </a:r>
            <a:r>
              <a:rPr lang="en-US" sz="2800" dirty="0">
                <a:solidFill>
                  <a:schemeClr val="bg1"/>
                </a:solidFill>
              </a:rPr>
              <a:t> </a:t>
            </a:r>
            <a:r>
              <a:rPr lang="en-US" sz="2800" dirty="0" err="1">
                <a:solidFill>
                  <a:schemeClr val="bg1"/>
                </a:solidFill>
              </a:rPr>
              <a:t>memasuki</a:t>
            </a:r>
            <a:r>
              <a:rPr lang="en-US" sz="2800" dirty="0">
                <a:solidFill>
                  <a:schemeClr val="bg1"/>
                </a:solidFill>
              </a:rPr>
              <a:t> </a:t>
            </a:r>
            <a:r>
              <a:rPr lang="en-US" sz="2800" dirty="0" err="1">
                <a:solidFill>
                  <a:schemeClr val="bg1"/>
                </a:solidFill>
              </a:rPr>
              <a:t>lapangan</a:t>
            </a:r>
            <a:r>
              <a:rPr lang="en-US" sz="2800" dirty="0">
                <a:solidFill>
                  <a:schemeClr val="bg1"/>
                </a:solidFill>
              </a:rPr>
              <a:t> </a:t>
            </a:r>
            <a:r>
              <a:rPr lang="en-US" sz="2800" dirty="0" err="1">
                <a:solidFill>
                  <a:schemeClr val="bg1"/>
                </a:solidFill>
              </a:rPr>
              <a:t>dan</a:t>
            </a:r>
            <a:r>
              <a:rPr lang="en-US" sz="2800" dirty="0">
                <a:solidFill>
                  <a:schemeClr val="bg1"/>
                </a:solidFill>
              </a:rPr>
              <a:t> </a:t>
            </a:r>
            <a:r>
              <a:rPr lang="en-US" sz="2800" dirty="0" err="1">
                <a:solidFill>
                  <a:schemeClr val="bg1"/>
                </a:solidFill>
              </a:rPr>
              <a:t>terlibat</a:t>
            </a:r>
            <a:r>
              <a:rPr lang="en-US" sz="2800" dirty="0">
                <a:solidFill>
                  <a:schemeClr val="bg1"/>
                </a:solidFill>
              </a:rPr>
              <a:t> </a:t>
            </a:r>
            <a:r>
              <a:rPr lang="en-US" sz="2800" dirty="0" err="1">
                <a:solidFill>
                  <a:schemeClr val="bg1"/>
                </a:solidFill>
              </a:rPr>
              <a:t>di</a:t>
            </a:r>
            <a:r>
              <a:rPr lang="en-US" sz="2800" dirty="0">
                <a:solidFill>
                  <a:schemeClr val="bg1"/>
                </a:solidFill>
              </a:rPr>
              <a:t> </a:t>
            </a:r>
            <a:r>
              <a:rPr lang="en-US" sz="2800" dirty="0" err="1">
                <a:solidFill>
                  <a:schemeClr val="bg1"/>
                </a:solidFill>
              </a:rPr>
              <a:t>dalam</a:t>
            </a:r>
            <a:r>
              <a:rPr lang="en-US" sz="2800" dirty="0">
                <a:solidFill>
                  <a:schemeClr val="bg1"/>
                </a:solidFill>
              </a:rPr>
              <a:t> </a:t>
            </a:r>
            <a:r>
              <a:rPr lang="en-US" sz="2800" dirty="0" err="1">
                <a:solidFill>
                  <a:schemeClr val="bg1"/>
                </a:solidFill>
              </a:rPr>
              <a:t>komunitas</a:t>
            </a:r>
            <a:r>
              <a:rPr lang="en-US" sz="2800" dirty="0">
                <a:solidFill>
                  <a:schemeClr val="bg1"/>
                </a:solidFill>
              </a:rPr>
              <a:t> </a:t>
            </a:r>
            <a:r>
              <a:rPr lang="en-US" sz="2800" dirty="0" err="1">
                <a:solidFill>
                  <a:schemeClr val="bg1"/>
                </a:solidFill>
              </a:rPr>
              <a:t>sosial</a:t>
            </a:r>
            <a:r>
              <a:rPr lang="en-US" sz="2800" dirty="0">
                <a:solidFill>
                  <a:schemeClr val="bg1"/>
                </a:solidFill>
              </a:rPr>
              <a:t> yang </a:t>
            </a:r>
            <a:r>
              <a:rPr lang="en-US" sz="2800" dirty="0" err="1" smtClean="0">
                <a:solidFill>
                  <a:schemeClr val="bg1"/>
                </a:solidFill>
              </a:rPr>
              <a:t>diteliti</a:t>
            </a:r>
            <a:endParaRPr lang="en-US" sz="2800" dirty="0" smtClean="0">
              <a:solidFill>
                <a:schemeClr val="bg1"/>
              </a:solidFill>
            </a:endParaRPr>
          </a:p>
          <a:p>
            <a:pPr>
              <a:lnSpc>
                <a:spcPct val="90000"/>
              </a:lnSpc>
            </a:pPr>
            <a:r>
              <a:rPr lang="en-US" sz="2800" dirty="0" err="1" smtClean="0">
                <a:solidFill>
                  <a:schemeClr val="bg1"/>
                </a:solidFill>
              </a:rPr>
              <a:t>Rumusan</a:t>
            </a:r>
            <a:r>
              <a:rPr lang="en-US" sz="2800" dirty="0" smtClean="0">
                <a:solidFill>
                  <a:schemeClr val="bg1"/>
                </a:solidFill>
              </a:rPr>
              <a:t> </a:t>
            </a:r>
            <a:r>
              <a:rPr lang="en-US" sz="2800" dirty="0" err="1" smtClean="0">
                <a:solidFill>
                  <a:schemeClr val="bg1"/>
                </a:solidFill>
              </a:rPr>
              <a:t>masalah</a:t>
            </a:r>
            <a:r>
              <a:rPr lang="en-US" sz="2800" dirty="0" smtClean="0">
                <a:solidFill>
                  <a:schemeClr val="bg1"/>
                </a:solidFill>
              </a:rPr>
              <a:t> </a:t>
            </a:r>
            <a:r>
              <a:rPr lang="en-US" sz="2800" dirty="0" err="1" smtClean="0">
                <a:solidFill>
                  <a:schemeClr val="bg1"/>
                </a:solidFill>
              </a:rPr>
              <a:t>disajikan</a:t>
            </a:r>
            <a:r>
              <a:rPr lang="en-US" sz="2800" dirty="0" smtClean="0">
                <a:solidFill>
                  <a:schemeClr val="bg1"/>
                </a:solidFill>
              </a:rPr>
              <a:t> </a:t>
            </a:r>
            <a:r>
              <a:rPr lang="en-US" sz="2800" dirty="0" err="1" smtClean="0">
                <a:solidFill>
                  <a:schemeClr val="bg1"/>
                </a:solidFill>
              </a:rPr>
              <a:t>dalam</a:t>
            </a:r>
            <a:r>
              <a:rPr lang="en-US" sz="2800" dirty="0" smtClean="0">
                <a:solidFill>
                  <a:schemeClr val="bg1"/>
                </a:solidFill>
              </a:rPr>
              <a:t> </a:t>
            </a:r>
            <a:r>
              <a:rPr lang="en-US" sz="2800" dirty="0" err="1" smtClean="0">
                <a:solidFill>
                  <a:schemeClr val="bg1"/>
                </a:solidFill>
              </a:rPr>
              <a:t>laporan</a:t>
            </a:r>
            <a:r>
              <a:rPr lang="en-US" sz="2800" dirty="0" smtClean="0">
                <a:solidFill>
                  <a:schemeClr val="bg1"/>
                </a:solidFill>
              </a:rPr>
              <a:t> </a:t>
            </a:r>
            <a:r>
              <a:rPr lang="en-US" sz="2800" dirty="0" err="1" smtClean="0">
                <a:solidFill>
                  <a:schemeClr val="bg1"/>
                </a:solidFill>
              </a:rPr>
              <a:t>riset</a:t>
            </a:r>
            <a:r>
              <a:rPr lang="en-US" sz="2800" dirty="0" smtClean="0">
                <a:solidFill>
                  <a:schemeClr val="bg1"/>
                </a:solidFill>
              </a:rPr>
              <a:t>, </a:t>
            </a:r>
            <a:r>
              <a:rPr lang="en-US" sz="2800" dirty="0" err="1" smtClean="0">
                <a:solidFill>
                  <a:schemeClr val="bg1"/>
                </a:solidFill>
              </a:rPr>
              <a:t>bukannya</a:t>
            </a:r>
            <a:r>
              <a:rPr lang="en-US" sz="2800" dirty="0" smtClean="0">
                <a:solidFill>
                  <a:schemeClr val="bg1"/>
                </a:solidFill>
              </a:rPr>
              <a:t> </a:t>
            </a:r>
            <a:r>
              <a:rPr lang="en-US" sz="2800" dirty="0" err="1" smtClean="0">
                <a:solidFill>
                  <a:schemeClr val="bg1"/>
                </a:solidFill>
              </a:rPr>
              <a:t>pada</a:t>
            </a:r>
            <a:r>
              <a:rPr lang="en-US" sz="2800" dirty="0" smtClean="0">
                <a:solidFill>
                  <a:schemeClr val="bg1"/>
                </a:solidFill>
              </a:rPr>
              <a:t> proposal </a:t>
            </a:r>
            <a:r>
              <a:rPr lang="en-US" sz="2800" dirty="0" err="1" smtClean="0">
                <a:solidFill>
                  <a:schemeClr val="bg1"/>
                </a:solidFill>
              </a:rPr>
              <a:t>riset</a:t>
            </a:r>
            <a:endParaRPr lang="en-US" sz="2800" dirty="0">
              <a:solidFill>
                <a:schemeClr val="bg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1108</TotalTime>
  <Words>1539</Words>
  <Application>Microsoft PowerPoint</Application>
  <PresentationFormat>On-screen Show (4:3)</PresentationFormat>
  <Paragraphs>224</Paragraphs>
  <Slides>35</Slides>
  <Notes>5</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Default Design</vt:lpstr>
      <vt:lpstr>Slide 1</vt:lpstr>
      <vt:lpstr>Political ideology and accounting regulation in China  [by Mahmoud Ezzamel &amp; Jason Zezhong Xiao (Cardiff Business School, Cardiff University) dan Aixiang Pan  (School of Accounting, Beijing Technology and Business University)] </vt:lpstr>
      <vt:lpstr>ACCOUNTABILITY VERSTEHEN: A STUDY OF ACCOUNTING IN STATE RELIGIOUS COUNCILS IN MALAYSIA  [Abdul Rahim Abdul-Rahman  (Department of Accounting, Kulliyyah of Economics and Management Sciences, International Islamic University Malaysia) and Andrew Goddard (Division of Accounting and Finance, School of Management, University of Southampton)]</vt:lpstr>
      <vt:lpstr>Protecting agricultural accounting in the UK [by Lisa Jack (Department of Accounting, Finance and Management, University of Essex)] </vt:lpstr>
      <vt:lpstr>Slide 5</vt:lpstr>
      <vt:lpstr>Pendahuluan</vt:lpstr>
      <vt:lpstr>Sebuah Pendapat dari Mautz  (dikutip oleh Belkaoui, 1996; h. 2) </vt:lpstr>
      <vt:lpstr>Latar Belakang</vt:lpstr>
      <vt:lpstr>Fokus Riset</vt:lpstr>
      <vt:lpstr>Fenomena Sosial yang Bagaimana (?)</vt:lpstr>
      <vt:lpstr>Ruang Lingkup Riset</vt:lpstr>
      <vt:lpstr>Tujuan Riset (1)</vt:lpstr>
      <vt:lpstr>Slide 13</vt:lpstr>
      <vt:lpstr>Pengertian Teori</vt:lpstr>
      <vt:lpstr>DISKUSI TENTANG “TEORI”</vt:lpstr>
      <vt:lpstr>Perspektif Teoritik </vt:lpstr>
      <vt:lpstr>Pentingnya Perspektif Teoritik </vt:lpstr>
      <vt:lpstr>Desain Riset</vt:lpstr>
      <vt:lpstr>Pengumpulan data </vt:lpstr>
      <vt:lpstr>Penentuan Sampel dan Informan</vt:lpstr>
      <vt:lpstr>Memasuki Lapangan</vt:lpstr>
      <vt:lpstr>Metode Pengumpulan Data</vt:lpstr>
      <vt:lpstr>Tentang Wawancara</vt:lpstr>
      <vt:lpstr>Instrumen Pengumpulan Data</vt:lpstr>
      <vt:lpstr>Tentang Transkript sebagai Fieldnotes </vt:lpstr>
      <vt:lpstr>Keahlian yang Diperlukan untuk Pengumpulan Data</vt:lpstr>
      <vt:lpstr>Etika dalam Pengumpulan Data</vt:lpstr>
      <vt:lpstr>Keabsahan data</vt:lpstr>
      <vt:lpstr>Analisis dan Interpretasi Data (1)</vt:lpstr>
      <vt:lpstr>Analisis dan Interpretasi Data (2)</vt:lpstr>
      <vt:lpstr>Analisis dan Interpretasi Data (3)</vt:lpstr>
      <vt:lpstr>Pendekatan Refleksif</vt:lpstr>
      <vt:lpstr>PENYAJIAN</vt:lpstr>
      <vt:lpstr>Penutup</vt:lpstr>
      <vt:lpstr>Alhamdulillah, Monon Maaf, Terima kasih</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Valued Acer Customer</cp:lastModifiedBy>
  <cp:revision>83</cp:revision>
  <dcterms:created xsi:type="dcterms:W3CDTF">1601-01-01T00:00:00Z</dcterms:created>
  <dcterms:modified xsi:type="dcterms:W3CDTF">2011-05-01T07:50:23Z</dcterms:modified>
</cp:coreProperties>
</file>