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40"/>
  </p:notesMasterIdLst>
  <p:handoutMasterIdLst>
    <p:handoutMasterId r:id="rId41"/>
  </p:handout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72" r:id="rId14"/>
    <p:sldId id="264" r:id="rId15"/>
    <p:sldId id="282" r:id="rId16"/>
    <p:sldId id="287" r:id="rId17"/>
    <p:sldId id="265" r:id="rId18"/>
    <p:sldId id="266" r:id="rId19"/>
    <p:sldId id="267" r:id="rId20"/>
    <p:sldId id="269" r:id="rId21"/>
    <p:sldId id="273" r:id="rId22"/>
    <p:sldId id="274" r:id="rId23"/>
    <p:sldId id="283" r:id="rId24"/>
    <p:sldId id="270" r:id="rId25"/>
    <p:sldId id="280" r:id="rId26"/>
    <p:sldId id="281" r:id="rId27"/>
    <p:sldId id="276" r:id="rId28"/>
    <p:sldId id="277" r:id="rId29"/>
    <p:sldId id="278" r:id="rId30"/>
    <p:sldId id="279" r:id="rId31"/>
    <p:sldId id="257" r:id="rId32"/>
    <p:sldId id="262" r:id="rId33"/>
    <p:sldId id="258" r:id="rId34"/>
    <p:sldId id="259" r:id="rId35"/>
    <p:sldId id="260" r:id="rId36"/>
    <p:sldId id="285" r:id="rId37"/>
    <p:sldId id="275" r:id="rId38"/>
    <p:sldId id="284" r:id="rId39"/>
  </p:sldIdLst>
  <p:sldSz cx="9144000" cy="6858000" type="screen4x3"/>
  <p:notesSz cx="67611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2" autoAdjust="0"/>
    <p:restoredTop sz="93460" autoAdjust="0"/>
  </p:normalViewPr>
  <p:slideViewPr>
    <p:cSldViewPr>
      <p:cViewPr varScale="1">
        <p:scale>
          <a:sx n="64" d="100"/>
          <a:sy n="64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32"/>
        <p:guide pos="213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872038" y="9444038"/>
            <a:ext cx="18875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E91E6F9-FFC8-4BCA-A403-A5CCEDF7B1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Event Study Methodology (CIS9280)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/>
              <a:t>10/19/2004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746125"/>
            <a:ext cx="3962400" cy="2971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8463" y="3875088"/>
            <a:ext cx="5964237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40195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@2004  Lily Chen, Alina Dulipovici and Sweta Sneha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60838" y="9444038"/>
            <a:ext cx="25987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FAC7106-BAE2-4BA6-B786-EE8B66DE81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1FE24F-08A5-4C23-A30B-718CDD103F3E}" type="slidenum">
              <a:rPr lang="en-US"/>
              <a:pPr/>
              <a:t>1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BBC30E-5CAC-48C8-AEA3-0CE2DC5478E7}" type="slidenum">
              <a:rPr lang="en-US"/>
              <a:pPr/>
              <a:t>25</a:t>
            </a:fld>
            <a:endParaRPr lang="en-US"/>
          </a:p>
        </p:txBody>
      </p:sp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A678798-A950-49F4-8AB6-FE5DA6796019}" type="slidenum">
              <a:rPr lang="en-US" sz="1200"/>
              <a:pPr algn="r" eaLnBrk="1" hangingPunct="1"/>
              <a:t>25</a:t>
            </a:fld>
            <a:endParaRPr lang="en-US" sz="120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6125"/>
            <a:ext cx="4970463" cy="372745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4722813"/>
            <a:ext cx="5408613" cy="4473575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3962D5-5766-4077-BE8D-322A95229218}" type="slidenum">
              <a:rPr lang="en-US"/>
              <a:pPr/>
              <a:t>31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CA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87588-A20C-4105-8B8F-8627D73814DC}" type="slidenum">
              <a:rPr lang="en-US"/>
              <a:pPr/>
              <a:t>32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id-ID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C9A986-24FE-44AB-AF41-80E8C5137F50}" type="slidenum">
              <a:rPr lang="en-US"/>
              <a:pPr/>
              <a:t>33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Char char="•"/>
            </a:pPr>
            <a:endParaRPr lang="id-ID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A9126C-7ABF-499A-B18E-8BFAFAED27B0}" type="slidenum">
              <a:rPr lang="en-US"/>
              <a:pPr/>
              <a:t>34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Char char="•"/>
            </a:pPr>
            <a:endParaRPr lang="id-ID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4E89E1-D70F-49F9-A167-6566E14812A8}" type="slidenum">
              <a:rPr lang="en-US"/>
              <a:pPr/>
              <a:t>35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90500" indent="-190500">
              <a:buFontTx/>
              <a:buChar char="•"/>
            </a:pPr>
            <a:endParaRPr lang="id-ID" sz="11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D0BC76-72CF-446B-A438-DCE58D43E069}" type="slidenum">
              <a:rPr lang="en-US"/>
              <a:pPr/>
              <a:t>36</a:t>
            </a:fld>
            <a:endParaRPr lang="en-US"/>
          </a:p>
        </p:txBody>
      </p:sp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69" tIns="45534" rIns="91069" bIns="45534" anchor="b"/>
          <a:lstStyle/>
          <a:p>
            <a:pPr algn="r" defTabSz="900113" eaLnBrk="1" hangingPunct="1"/>
            <a:fld id="{6337AE20-A4E3-40D1-A289-D4C189AF10DE}" type="slidenum">
              <a:rPr lang="en-US" sz="1200"/>
              <a:pPr algn="r" defTabSz="900113" eaLnBrk="1" hangingPunct="1"/>
              <a:t>36</a:t>
            </a:fld>
            <a:endParaRPr lang="en-US" sz="120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6125"/>
            <a:ext cx="4970463" cy="372745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4722813"/>
            <a:ext cx="5408613" cy="4473575"/>
          </a:xfrm>
        </p:spPr>
        <p:txBody>
          <a:bodyPr lIns="91069" tIns="45534" rIns="91069" bIns="45534"/>
          <a:lstStyle/>
          <a:p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E20F3D-58F4-4B80-BD69-ECC0B564995E}" type="slidenum">
              <a:rPr lang="en-US"/>
              <a:pPr/>
              <a:t>14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4610E2-E55E-4220-847C-7865D4BAC211}" type="slidenum">
              <a:rPr lang="en-US"/>
              <a:pPr/>
              <a:t>15</a:t>
            </a:fld>
            <a:endParaRPr lang="en-US"/>
          </a:p>
        </p:txBody>
      </p:sp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69" tIns="45534" rIns="91069" bIns="45534" anchor="b"/>
          <a:lstStyle/>
          <a:p>
            <a:pPr algn="r" defTabSz="900113" eaLnBrk="1" hangingPunct="1"/>
            <a:fld id="{AF903922-437E-45C7-8CF4-55EF7BDA8C61}" type="slidenum">
              <a:rPr lang="en-US" sz="1200"/>
              <a:pPr algn="r" defTabSz="900113" eaLnBrk="1" hangingPunct="1"/>
              <a:t>15</a:t>
            </a:fld>
            <a:endParaRPr lang="en-US" sz="120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6125"/>
            <a:ext cx="4970463" cy="372745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4722813"/>
            <a:ext cx="5408613" cy="4473575"/>
          </a:xfrm>
        </p:spPr>
        <p:txBody>
          <a:bodyPr lIns="91069" tIns="45534" rIns="91069" bIns="45534"/>
          <a:lstStyle/>
          <a:p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9E9F8-3E07-42EF-9BE1-5248120434BD}" type="slidenum">
              <a:rPr lang="en-US"/>
              <a:pPr/>
              <a:t>17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CA47AB-F1FE-4280-95F1-6A26B89A32A9}" type="slidenum">
              <a:rPr lang="en-US"/>
              <a:pPr/>
              <a:t>18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D8AB83-A654-46EF-87CB-E352CC7D6CC1}" type="slidenum">
              <a:rPr lang="en-US"/>
              <a:pPr/>
              <a:t>19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866356-FCC4-45DB-86EB-3F1F05337F19}" type="slidenum">
              <a:rPr lang="en-US"/>
              <a:pPr/>
              <a:t>20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8877D-764D-43FE-975F-AB006E2977C5}" type="slidenum">
              <a:rPr lang="en-US"/>
              <a:pPr/>
              <a:t>23</a:t>
            </a:fld>
            <a:endParaRPr lang="en-US"/>
          </a:p>
        </p:txBody>
      </p:sp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69" tIns="45534" rIns="91069" bIns="45534" anchor="b"/>
          <a:lstStyle/>
          <a:p>
            <a:pPr algn="r" defTabSz="900113" eaLnBrk="1" hangingPunct="1"/>
            <a:fld id="{64366287-A4B2-40A5-A25C-FB0E18A54CB3}" type="slidenum">
              <a:rPr lang="en-US" sz="1200"/>
              <a:pPr algn="r" defTabSz="900113" eaLnBrk="1" hangingPunct="1"/>
              <a:t>23</a:t>
            </a:fld>
            <a:endParaRPr lang="en-US" sz="120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6125"/>
            <a:ext cx="4970463" cy="372745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4722813"/>
            <a:ext cx="5408613" cy="4473575"/>
          </a:xfrm>
        </p:spPr>
        <p:txBody>
          <a:bodyPr lIns="91069" tIns="45534" rIns="91069" bIns="45534"/>
          <a:lstStyle/>
          <a:p>
            <a:endParaRPr lang="id-ID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Event Study Methodology (CIS9280)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10/19/2004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@2004  Lily Chen, Alina Dulipovici and Sweta Sneha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2CA8C0-972D-4171-9327-E103788A7700}" type="slidenum">
              <a:rPr lang="en-US"/>
              <a:pPr/>
              <a:t>24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843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CA" sz="2400">
                <a:latin typeface="Times New Roman" pitchFamily="18" charset="0"/>
              </a:endParaRPr>
            </a:p>
          </p:txBody>
        </p:sp>
        <p:sp>
          <p:nvSpPr>
            <p:cNvPr id="1843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CA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CA" sz="2400">
                <a:latin typeface="Times New Roman" pitchFamily="18" charset="0"/>
              </a:endParaRPr>
            </a:p>
          </p:txBody>
        </p:sp>
        <p:sp>
          <p:nvSpPr>
            <p:cNvPr id="1843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d-ID"/>
            </a:p>
          </p:txBody>
        </p:sp>
      </p:grpSp>
      <p:sp>
        <p:nvSpPr>
          <p:cNvPr id="1843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259DA3B7-7C86-4713-BC9A-47B9D921FB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E63CF0-126C-4F11-9CCB-901241284E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5" y="228600"/>
            <a:ext cx="2155825" cy="6296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316662" cy="6296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D50C32-976D-429D-B509-AAD5D964B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5288" y="1557338"/>
            <a:ext cx="4135437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557338"/>
            <a:ext cx="4137025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75475" y="642778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2CEE0A6-B0A9-4FD1-8C60-8944DA3C1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5288" y="1557338"/>
            <a:ext cx="4135437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1557338"/>
            <a:ext cx="4137025" cy="2406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4116388"/>
            <a:ext cx="4137025" cy="2408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975475" y="642778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2722CEC-7ED3-414B-AD20-4AEB268238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410911-73F6-471E-B6BF-51EB350BFC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4CF44B-41F6-4FD8-86C5-5314DE123B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557338"/>
            <a:ext cx="413543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557338"/>
            <a:ext cx="4137025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0265DC-CE55-462A-878F-F4E3A25AE0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801AF3-FF7D-4A72-9138-D020F6F0C0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26D414-C0F0-454D-BBB7-08C577CB8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993105-C9D7-4C4E-8F88-1951CACD4A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9E9AD5-D2D0-441C-AF9F-A4F3FFD2D3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43ACAC-A77F-4ECC-AB30-2B16374BF3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152400"/>
            <a:ext cx="9036050" cy="6705600"/>
            <a:chOff x="0" y="96"/>
            <a:chExt cx="5472" cy="384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CA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117" y="0"/>
                </a:cxn>
                <a:cxn ang="0">
                  <a:pos x="6618" y="500"/>
                </a:cxn>
                <a:cxn ang="0">
                  <a:pos x="6118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117" y="0"/>
                  </a:lnTo>
                  <a:cubicBezTo>
                    <a:pt x="6394" y="0"/>
                    <a:pt x="6618" y="223"/>
                    <a:pt x="6618" y="500"/>
                  </a:cubicBezTo>
                  <a:cubicBezTo>
                    <a:pt x="6618" y="776"/>
                    <a:pt x="6394" y="999"/>
                    <a:pt x="6118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CA" sz="2400">
                <a:latin typeface="Times New Roman" pitchFamily="18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d-ID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557338"/>
            <a:ext cx="8424862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42778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00221091-7649-4033-BE94-21F31B75BD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d-ID" sz="4000" dirty="0" smtClean="0"/>
              <a:t>CAPITAL MARKET RESEARCH:</a:t>
            </a:r>
            <a:br>
              <a:rPr lang="id-ID" sz="4000" dirty="0" smtClean="0"/>
            </a:br>
            <a:r>
              <a:rPr lang="en-CA" sz="4000" dirty="0" smtClean="0"/>
              <a:t>Event </a:t>
            </a:r>
            <a:r>
              <a:rPr lang="en-CA" sz="4000" dirty="0"/>
              <a:t>Study Methodology</a:t>
            </a:r>
            <a:endParaRPr lang="en-US" sz="4000" dirty="0"/>
          </a:p>
        </p:txBody>
      </p:sp>
      <p:pic>
        <p:nvPicPr>
          <p:cNvPr id="2055" name="Picture 7" descr="j016297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573463"/>
            <a:ext cx="2665412" cy="1549400"/>
          </a:xfrm>
          <a:prstGeom prst="rect">
            <a:avLst/>
          </a:prstGeom>
          <a:noFill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513" y="5608638"/>
            <a:ext cx="752475" cy="954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</a:t>
            </a:r>
            <a:r>
              <a:rPr lang="en-US" dirty="0" err="1"/>
              <a:t>Tatang</a:t>
            </a:r>
            <a:r>
              <a:rPr lang="en-US" dirty="0"/>
              <a:t> A </a:t>
            </a:r>
            <a:r>
              <a:rPr lang="en-US" dirty="0" err="1"/>
              <a:t>Gumanti</a:t>
            </a:r>
            <a:endParaRPr lang="en-US" dirty="0"/>
          </a:p>
          <a:p>
            <a:r>
              <a:rPr lang="id-ID" dirty="0" smtClean="0"/>
              <a:t>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85728"/>
            <a:ext cx="7848600" cy="89535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  <a:t>Smith, C.W. </a:t>
            </a:r>
            <a:b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  <a:t>Theory of Corporate Finance: A Historical Overview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000" b="1">
                <a:solidFill>
                  <a:schemeClr val="hlink"/>
                </a:solidFill>
                <a:latin typeface="Arial" pitchFamily="34" charset="0"/>
              </a:rPr>
              <a:t>1. BASIC FRAMEWORK</a:t>
            </a:r>
          </a:p>
          <a:p>
            <a:pPr>
              <a:lnSpc>
                <a:spcPct val="90000"/>
              </a:lnSpc>
            </a:pPr>
            <a:r>
              <a:rPr lang="en-US" sz="1800" b="1">
                <a:latin typeface="Arial" pitchFamily="34" charset="0"/>
                <a:cs typeface="Arial" pitchFamily="34" charset="0"/>
              </a:rPr>
              <a:t>Efficient Markets Theory ; </a:t>
            </a:r>
            <a:r>
              <a:rPr lang="en-US" sz="1800" b="1">
                <a:latin typeface="Arial" pitchFamily="34" charset="0"/>
                <a:cs typeface="Times New Roman" pitchFamily="18" charset="0"/>
              </a:rPr>
              <a:t>Portfolio Theory ; Capital Asset Pricing Theory ; Option Pricing Theory ; Agency Theory</a:t>
            </a:r>
            <a:r>
              <a:rPr lang="en-US" sz="2800">
                <a:latin typeface="Arial" pitchFamily="34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000" b="1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2. CAPITAL BUDGETING DECISIONS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000" b="1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3. CAPITAL STRUCTURE POLICY</a:t>
            </a:r>
          </a:p>
          <a:p>
            <a:pPr>
              <a:lnSpc>
                <a:spcPct val="90000"/>
              </a:lnSpc>
            </a:pPr>
            <a:r>
              <a:rPr lang="en-US" sz="2000" b="1">
                <a:latin typeface="Arial" pitchFamily="34" charset="0"/>
                <a:cs typeface="Arial" pitchFamily="34" charset="0"/>
              </a:rPr>
              <a:t>The Irrelevance Proposition</a:t>
            </a:r>
            <a:r>
              <a:rPr lang="en-US" sz="2000"/>
              <a:t> ; </a:t>
            </a:r>
            <a:r>
              <a:rPr lang="en-US" sz="2000" b="1">
                <a:latin typeface="Arial" pitchFamily="34" charset="0"/>
                <a:cs typeface="Arial" pitchFamily="34" charset="0"/>
              </a:rPr>
              <a:t>Toward an Optimal Financing Policy; Taxes</a:t>
            </a:r>
            <a:r>
              <a:rPr lang="en-US" sz="2000"/>
              <a:t> ; </a:t>
            </a:r>
            <a:r>
              <a:rPr lang="en-US" sz="2000">
                <a:latin typeface="Arial" pitchFamily="34" charset="0"/>
                <a:cs typeface="Arial" pitchFamily="34" charset="0"/>
              </a:rPr>
              <a:t>Bankruptcy Costs</a:t>
            </a:r>
            <a:r>
              <a:rPr lang="en-US" sz="2000"/>
              <a:t>; </a:t>
            </a:r>
            <a:r>
              <a:rPr lang="en-US" sz="2000">
                <a:latin typeface="Arial" pitchFamily="34" charset="0"/>
                <a:cs typeface="Arial" pitchFamily="34" charset="0"/>
              </a:rPr>
              <a:t>Agency Cost</a:t>
            </a:r>
            <a:r>
              <a:rPr lang="en-US" sz="2000"/>
              <a:t> ; </a:t>
            </a:r>
            <a:r>
              <a:rPr lang="en-US" sz="2000" b="1">
                <a:latin typeface="Arial" pitchFamily="34" charset="0"/>
                <a:cs typeface="Arial" pitchFamily="34" charset="0"/>
              </a:rPr>
              <a:t>Corporate Leasing Policy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000" b="1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4. DIVIDEND POLICY</a:t>
            </a:r>
          </a:p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  <a:cs typeface="Arial" pitchFamily="34" charset="0"/>
              </a:rPr>
              <a:t>The Irrelevance Proposition</a:t>
            </a:r>
            <a:r>
              <a:rPr lang="en-US" sz="2400"/>
              <a:t>: </a:t>
            </a:r>
            <a:r>
              <a:rPr lang="en-US" sz="2400">
                <a:latin typeface="Arial" pitchFamily="34" charset="0"/>
                <a:cs typeface="Arial" pitchFamily="34" charset="0"/>
              </a:rPr>
              <a:t>Toward an Optimal Dividend Policy</a:t>
            </a:r>
            <a:r>
              <a:rPr lang="en-US" sz="2400"/>
              <a:t> ; </a:t>
            </a:r>
            <a:r>
              <a:rPr lang="en-US" sz="2400">
                <a:latin typeface="Arial" pitchFamily="34" charset="0"/>
                <a:cs typeface="Arial" pitchFamily="34" charset="0"/>
              </a:rPr>
              <a:t>Agency Costs and Dividend Policy</a:t>
            </a:r>
            <a:r>
              <a:rPr lang="en-US" sz="2400"/>
              <a:t> ; </a:t>
            </a:r>
            <a:r>
              <a:rPr lang="en-US" sz="2400">
                <a:latin typeface="Arial" pitchFamily="34" charset="0"/>
                <a:cs typeface="Arial" pitchFamily="34" charset="0"/>
              </a:rPr>
              <a:t>Dividend Yields and Expected Returns</a:t>
            </a:r>
          </a:p>
        </p:txBody>
      </p:sp>
      <p:sp>
        <p:nvSpPr>
          <p:cNvPr id="218116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2484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8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8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8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8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8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8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b="1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5. EVIDENCE FROM ANNOUNCEMENT OF CORPORATE TRANSACTIONS</a:t>
            </a:r>
            <a:r>
              <a:rPr lang="en-US" sz="2400">
                <a:solidFill>
                  <a:schemeClr val="hlink"/>
                </a:solidFill>
                <a:latin typeface="Arial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  <a:cs typeface="Arial" pitchFamily="34" charset="0"/>
              </a:rPr>
              <a:t>Security Sale, Exchange Offer, and Payout Announcements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pitchFamily="34" charset="0"/>
                <a:cs typeface="Arial" pitchFamily="34" charset="0"/>
              </a:rPr>
              <a:t>Optimal Capital Structure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pitchFamily="34" charset="0"/>
                <a:cs typeface="Arial" pitchFamily="34" charset="0"/>
              </a:rPr>
              <a:t>Information Disparity Between Management and Potential Investors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pitchFamily="34" charset="0"/>
                <a:cs typeface="Arial" pitchFamily="34" charset="0"/>
              </a:rPr>
              <a:t>Free Cash Flow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  <a:cs typeface="Arial" pitchFamily="34" charset="0"/>
              </a:rPr>
              <a:t>The Structure of Security Offer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  <a:cs typeface="Arial" pitchFamily="34" charset="0"/>
              </a:rPr>
              <a:t>Ownership and Organizational Restructuring</a:t>
            </a:r>
            <a:r>
              <a:rPr lang="en-US" sz="2800"/>
              <a:t> </a:t>
            </a:r>
          </a:p>
        </p:txBody>
      </p:sp>
      <p:sp>
        <p:nvSpPr>
          <p:cNvPr id="245764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44" y="285728"/>
            <a:ext cx="7772400" cy="928694"/>
          </a:xfrm>
          <a:solidFill>
            <a:srgbClr val="FE94E5"/>
          </a:solidFill>
          <a:ln/>
        </p:spPr>
        <p:txBody>
          <a:bodyPr/>
          <a:lstStyle/>
          <a:p>
            <a:pPr algn="ctr"/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Smith, C.W. </a:t>
            </a:r>
            <a:br>
              <a:rPr lang="en-US" sz="2200" b="1" i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Theory of Corporate Finance: A Historical Overview</a:t>
            </a:r>
          </a:p>
        </p:txBody>
      </p:sp>
      <p:sp>
        <p:nvSpPr>
          <p:cNvPr id="245765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2000" y="62484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 autoUpdateAnimBg="0"/>
      <p:bldP spid="24576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5867400" cy="895350"/>
          </a:xfrm>
          <a:solidFill>
            <a:srgbClr val="55FFFF"/>
          </a:solidFill>
        </p:spPr>
        <p:txBody>
          <a:bodyPr/>
          <a:lstStyle/>
          <a:p>
            <a:pPr algn="ctr"/>
            <a:r>
              <a:rPr lang="en-US" b="1" i="0">
                <a:solidFill>
                  <a:srgbClr val="DA4864"/>
                </a:solidFill>
              </a:rPr>
              <a:t>Main References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71612"/>
            <a:ext cx="8229600" cy="4929222"/>
          </a:xfrm>
          <a:solidFill>
            <a:srgbClr val="FFDBA7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900">
                <a:solidFill>
                  <a:schemeClr val="bg2"/>
                </a:solidFill>
                <a:hlinkClick r:id="rId2" action="ppaction://hlinksldjump"/>
              </a:rPr>
              <a:t>Beaver</a:t>
            </a:r>
            <a:r>
              <a:rPr lang="en-US" sz="1900">
                <a:solidFill>
                  <a:schemeClr val="bg2"/>
                </a:solidFill>
              </a:rPr>
              <a:t>, W.H. 2002. Perspectives on Recent Capital Market Research. </a:t>
            </a:r>
            <a:r>
              <a:rPr lang="en-US" sz="1900" i="1">
                <a:solidFill>
                  <a:schemeClr val="bg2"/>
                </a:solidFill>
              </a:rPr>
              <a:t>The Accounting Review</a:t>
            </a:r>
            <a:r>
              <a:rPr lang="en-US" sz="1900">
                <a:solidFill>
                  <a:schemeClr val="bg2"/>
                </a:solidFill>
              </a:rPr>
              <a:t>. 77(2)453-474.</a:t>
            </a:r>
          </a:p>
          <a:p>
            <a:pPr>
              <a:lnSpc>
                <a:spcPct val="90000"/>
              </a:lnSpc>
            </a:pPr>
            <a:r>
              <a:rPr lang="en-US" sz="1900">
                <a:solidFill>
                  <a:schemeClr val="bg2"/>
                </a:solidFill>
                <a:hlinkClick r:id="rId2" action="ppaction://hlinksldjump"/>
              </a:rPr>
              <a:t>Khotari, S.P</a:t>
            </a:r>
            <a:r>
              <a:rPr lang="en-US" sz="1900">
                <a:solidFill>
                  <a:schemeClr val="bg2"/>
                </a:solidFill>
              </a:rPr>
              <a:t>. 2001. Capital Market Research in Accounting. </a:t>
            </a:r>
            <a:r>
              <a:rPr lang="en-US" sz="1900" i="1">
                <a:solidFill>
                  <a:schemeClr val="bg2"/>
                </a:solidFill>
              </a:rPr>
              <a:t>Journal of Accounting and Economics</a:t>
            </a:r>
            <a:r>
              <a:rPr lang="en-US" sz="1900">
                <a:solidFill>
                  <a:schemeClr val="bg2"/>
                </a:solidFill>
              </a:rPr>
              <a:t>. 31 (Supp.): 105-231.</a:t>
            </a:r>
          </a:p>
          <a:p>
            <a:pPr>
              <a:lnSpc>
                <a:spcPct val="90000"/>
              </a:lnSpc>
            </a:pPr>
            <a:r>
              <a:rPr lang="en-US" sz="1900">
                <a:solidFill>
                  <a:srgbClr val="DA4864"/>
                </a:solidFill>
                <a:hlinkClick r:id="rId3" action="ppaction://hlinksldjump"/>
              </a:rPr>
              <a:t>Dumontier</a:t>
            </a:r>
            <a:r>
              <a:rPr lang="en-US" sz="1900">
                <a:solidFill>
                  <a:schemeClr val="bg2"/>
                </a:solidFill>
              </a:rPr>
              <a:t>, P and Raffournier, B. 2002. Accounting and Capital Markets: A Survey of the European Evidence. </a:t>
            </a:r>
            <a:r>
              <a:rPr lang="en-US" sz="1900" i="1">
                <a:solidFill>
                  <a:schemeClr val="bg2"/>
                </a:solidFill>
              </a:rPr>
              <a:t>The European Accounting Review</a:t>
            </a:r>
            <a:r>
              <a:rPr lang="en-US" sz="1900">
                <a:solidFill>
                  <a:schemeClr val="bg2"/>
                </a:solidFill>
              </a:rPr>
              <a:t>. 11(1) 119-151.</a:t>
            </a:r>
          </a:p>
          <a:p>
            <a:pPr>
              <a:lnSpc>
                <a:spcPct val="90000"/>
              </a:lnSpc>
            </a:pPr>
            <a:r>
              <a:rPr lang="en-US" sz="1900">
                <a:solidFill>
                  <a:schemeClr val="bg2"/>
                </a:solidFill>
                <a:hlinkClick r:id="rId4" action="ppaction://hlinksldjump"/>
              </a:rPr>
              <a:t>Barua et al</a:t>
            </a:r>
            <a:r>
              <a:rPr lang="en-US" sz="1900">
                <a:solidFill>
                  <a:schemeClr val="bg2"/>
                </a:solidFill>
              </a:rPr>
              <a:t>. 1994. Research on Indian Capital Market: A Review. </a:t>
            </a:r>
            <a:r>
              <a:rPr lang="en-US" sz="1900" i="1">
                <a:solidFill>
                  <a:schemeClr val="bg2"/>
                </a:solidFill>
              </a:rPr>
              <a:t>Vikalpa</a:t>
            </a:r>
            <a:r>
              <a:rPr lang="en-US" sz="1900">
                <a:solidFill>
                  <a:schemeClr val="bg2"/>
                </a:solidFill>
              </a:rPr>
              <a:t>. 19(1):15-31.</a:t>
            </a:r>
          </a:p>
          <a:p>
            <a:pPr>
              <a:lnSpc>
                <a:spcPct val="90000"/>
              </a:lnSpc>
            </a:pPr>
            <a:r>
              <a:rPr lang="en-US" sz="1900">
                <a:solidFill>
                  <a:schemeClr val="bg2"/>
                </a:solidFill>
                <a:hlinkClick r:id="rId5" action="ppaction://hlinksldjump"/>
              </a:rPr>
              <a:t>Shanken </a:t>
            </a:r>
            <a:r>
              <a:rPr lang="en-US" sz="1900">
                <a:solidFill>
                  <a:schemeClr val="bg2"/>
                </a:solidFill>
              </a:rPr>
              <a:t>J. and Smith, C.W. 1996. Implications of Capital Market Research for Corporate Finance. </a:t>
            </a:r>
            <a:r>
              <a:rPr lang="en-US" sz="1900" i="1">
                <a:solidFill>
                  <a:schemeClr val="bg2"/>
                </a:solidFill>
              </a:rPr>
              <a:t>Financial Management</a:t>
            </a:r>
            <a:r>
              <a:rPr lang="en-US" sz="1900">
                <a:solidFill>
                  <a:schemeClr val="bg2"/>
                </a:solidFill>
              </a:rPr>
              <a:t>. 25(1):98-104.</a:t>
            </a:r>
          </a:p>
          <a:p>
            <a:pPr>
              <a:lnSpc>
                <a:spcPct val="90000"/>
              </a:lnSpc>
            </a:pPr>
            <a:r>
              <a:rPr lang="en-US" sz="1900">
                <a:solidFill>
                  <a:schemeClr val="bg2"/>
                </a:solidFill>
                <a:hlinkClick r:id="rId6" action="ppaction://hlinksldjump"/>
              </a:rPr>
              <a:t>Brennan</a:t>
            </a:r>
            <a:r>
              <a:rPr lang="en-US" sz="1900">
                <a:solidFill>
                  <a:schemeClr val="bg2"/>
                </a:solidFill>
              </a:rPr>
              <a:t>, M.J. 1995. Corporate Finance over the Past 25 Years. </a:t>
            </a:r>
            <a:r>
              <a:rPr lang="en-US" sz="1900" i="1">
                <a:solidFill>
                  <a:schemeClr val="bg2"/>
                </a:solidFill>
              </a:rPr>
              <a:t>Financial Management</a:t>
            </a:r>
            <a:r>
              <a:rPr lang="en-US" sz="1900">
                <a:solidFill>
                  <a:schemeClr val="bg2"/>
                </a:solidFill>
              </a:rPr>
              <a:t>. 24(2):9-22.</a:t>
            </a:r>
          </a:p>
          <a:p>
            <a:pPr>
              <a:lnSpc>
                <a:spcPct val="90000"/>
              </a:lnSpc>
            </a:pPr>
            <a:r>
              <a:rPr lang="en-US" sz="1900">
                <a:solidFill>
                  <a:schemeClr val="bg2"/>
                </a:solidFill>
                <a:hlinkClick r:id="rId7" action="ppaction://hlinksldjump"/>
              </a:rPr>
              <a:t>Smith</a:t>
            </a:r>
            <a:r>
              <a:rPr lang="en-US" sz="1900">
                <a:solidFill>
                  <a:schemeClr val="bg2"/>
                </a:solidFill>
              </a:rPr>
              <a:t>, C.W. 1990. The Theory of Corporate Finance: A Historical Overview. </a:t>
            </a:r>
            <a:r>
              <a:rPr lang="en-US" sz="1900" i="1">
                <a:solidFill>
                  <a:schemeClr val="bg2"/>
                </a:solidFill>
              </a:rPr>
              <a:t>The Modern Theory of Corporate Finance</a:t>
            </a:r>
            <a:r>
              <a:rPr lang="en-US" sz="1900">
                <a:solidFill>
                  <a:schemeClr val="bg2"/>
                </a:solidFill>
              </a:rPr>
              <a:t>. Pp.3-24.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DB30F0-EFFE-427C-A18E-59781E8851F7}" type="slidenum">
              <a:rPr lang="en-US"/>
              <a:pPr/>
              <a:t>13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History</a:t>
            </a:r>
          </a:p>
          <a:p>
            <a:r>
              <a:rPr lang="en-US"/>
              <a:t>Definition</a:t>
            </a:r>
          </a:p>
          <a:p>
            <a:r>
              <a:rPr lang="en-US"/>
              <a:t>General Examples</a:t>
            </a:r>
          </a:p>
          <a:p>
            <a:r>
              <a:rPr lang="en-US"/>
              <a:t>Assumptions</a:t>
            </a:r>
          </a:p>
          <a:p>
            <a:r>
              <a:rPr lang="en-US"/>
              <a:t>Implementation Steps</a:t>
            </a:r>
          </a:p>
          <a:p>
            <a:r>
              <a:rPr lang="en-US"/>
              <a:t>Event Window </a:t>
            </a:r>
          </a:p>
          <a:p>
            <a:r>
              <a:rPr lang="en-US"/>
              <a:t>Advantages &amp; Disadvantages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7D125-C246-4D3D-837A-FAF5B906AA99}" type="slidenum">
              <a:rPr lang="en-US"/>
              <a:pPr/>
              <a:t>14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History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39113" cy="44196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/>
              <a:t>First Event Studies</a:t>
            </a:r>
          </a:p>
          <a:p>
            <a:r>
              <a:rPr lang="en-US" sz="2200"/>
              <a:t>Ball and Brown (1968)</a:t>
            </a:r>
          </a:p>
          <a:p>
            <a:pPr lvl="1"/>
            <a:r>
              <a:rPr lang="en-US" sz="2000"/>
              <a:t>value of companies’ annual earnings announcements</a:t>
            </a:r>
          </a:p>
          <a:p>
            <a:r>
              <a:rPr lang="en-US" sz="2200"/>
              <a:t>Fama, Fisher, Jensen and Roll (1969)</a:t>
            </a:r>
          </a:p>
          <a:p>
            <a:pPr lvl="1"/>
            <a:r>
              <a:rPr lang="en-US"/>
              <a:t>Efficient Market Hypothesis </a:t>
            </a:r>
          </a:p>
          <a:p>
            <a:pPr lvl="2"/>
            <a:r>
              <a:rPr lang="en-US"/>
              <a:t>Individual stock returns can be predicted</a:t>
            </a:r>
          </a:p>
          <a:p>
            <a:pPr lvl="2"/>
            <a:r>
              <a:rPr lang="en-US"/>
              <a:t>Stocks should reflect market reaction </a:t>
            </a:r>
          </a:p>
          <a:p>
            <a:pPr>
              <a:buFontTx/>
              <a:buNone/>
            </a:pPr>
            <a:r>
              <a:rPr lang="en-US" sz="2400"/>
              <a:t>Since then</a:t>
            </a:r>
          </a:p>
          <a:p>
            <a:pPr lvl="1"/>
            <a:r>
              <a:rPr lang="en-US" sz="2000"/>
              <a:t>Increased use with PCs and databases </a:t>
            </a:r>
            <a:r>
              <a:rPr lang="en-US" sz="1600"/>
              <a:t>(Wells 2004)</a:t>
            </a:r>
          </a:p>
          <a:p>
            <a:pPr lvl="1"/>
            <a:r>
              <a:rPr lang="en-US" sz="2000"/>
              <a:t>Often used in accounting and finance </a:t>
            </a:r>
            <a:r>
              <a:rPr lang="en-US" sz="1600"/>
              <a:t>(Dehning et al. 2003, Dos Santos et al. 1993)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2BAC9F-7C62-4964-A9E0-A7168CD717A1}" type="slidenum">
              <a:rPr lang="en-US"/>
              <a:pPr/>
              <a:t>15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600">
                <a:solidFill>
                  <a:schemeClr val="bg1"/>
                </a:solidFill>
              </a:rPr>
              <a:t>Definition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700"/>
              <a:t>Event studies measure of the </a:t>
            </a:r>
            <a:r>
              <a:rPr lang="en-US" sz="1700" b="1" u="sng"/>
              <a:t>impact of specific events </a:t>
            </a:r>
            <a:br>
              <a:rPr lang="en-US" sz="1700" b="1" u="sng"/>
            </a:br>
            <a:r>
              <a:rPr lang="en-US" sz="1700"/>
              <a:t>on the value of </a:t>
            </a:r>
            <a:r>
              <a:rPr lang="en-US" sz="1700" b="1" u="sng"/>
              <a:t>specific firms or a group of firms</a:t>
            </a:r>
            <a:r>
              <a:rPr lang="en-US" sz="1700"/>
              <a:t>.  </a:t>
            </a:r>
            <a:br>
              <a:rPr lang="en-US" sz="1700"/>
            </a:br>
            <a:endParaRPr lang="en-US" sz="17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700"/>
              <a:t>The time-series responses of stock prices are investigated to find </a:t>
            </a:r>
            <a:br>
              <a:rPr lang="en-US" sz="1700"/>
            </a:br>
            <a:r>
              <a:rPr lang="en-US" sz="1700" b="1" u="sng"/>
              <a:t>statistically significant</a:t>
            </a:r>
            <a:r>
              <a:rPr lang="en-US" sz="1700"/>
              <a:t> events (not just anecdotes).</a:t>
            </a:r>
          </a:p>
          <a:p>
            <a:pPr>
              <a:lnSpc>
                <a:spcPct val="80000"/>
              </a:lnSpc>
            </a:pPr>
            <a:endParaRPr lang="en-US" sz="17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700" b="1"/>
              <a:t>Efficient Market Hypothesis</a:t>
            </a:r>
            <a:r>
              <a:rPr lang="en-US" sz="1700"/>
              <a:t>: the impact of a public event will be </a:t>
            </a:r>
            <a:br>
              <a:rPr lang="en-US" sz="1700"/>
            </a:br>
            <a:r>
              <a:rPr lang="en-US" sz="1700"/>
              <a:t>reflected immediately in stock prices, but only if it has </a:t>
            </a:r>
            <a:br>
              <a:rPr lang="en-US" sz="1700"/>
            </a:br>
            <a:r>
              <a:rPr lang="en-US" sz="1700"/>
              <a:t>‘information’ or real content.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7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500" b="1"/>
              <a:t>Classic Finance Examples: </a:t>
            </a:r>
          </a:p>
          <a:p>
            <a:pPr lvl="1">
              <a:lnSpc>
                <a:spcPct val="80000"/>
              </a:lnSpc>
            </a:pPr>
            <a:r>
              <a:rPr lang="en-US" sz="1500" b="1"/>
              <a:t>Mergers and Acquisitions</a:t>
            </a:r>
            <a:r>
              <a:rPr lang="en-US" sz="1500"/>
              <a:t>, 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Stock splits and Dividend payments,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Earnings announcements,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Sudden changes in the Executive Board.</a:t>
            </a:r>
          </a:p>
          <a:p>
            <a:pPr lvl="1">
              <a:lnSpc>
                <a:spcPct val="80000"/>
              </a:lnSpc>
            </a:pPr>
            <a:endParaRPr lang="en-US" sz="15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500"/>
              <a:t>Other applications:  </a:t>
            </a:r>
            <a:br>
              <a:rPr lang="en-US" sz="1500"/>
            </a:br>
            <a:r>
              <a:rPr lang="en-US" sz="1500"/>
              <a:t>law and economics—change in regulatory environment or a court case decision.</a:t>
            </a:r>
            <a:br>
              <a:rPr lang="en-US" sz="1500"/>
            </a:br>
            <a:r>
              <a:rPr lang="en-US" sz="1500"/>
              <a:t>macroeconomics—announcement of trade deficit or a change in Fed policy.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500"/>
              <a:t>	marketing—introduction of a new product (maybe on competitors).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F2A697-BD43-4DED-B36A-AF6A739C4F11}" type="slidenum">
              <a:rPr lang="en-US"/>
              <a:pPr/>
              <a:t>16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b="1"/>
              <a:t>Description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b="1">
                <a:solidFill>
                  <a:srgbClr val="000000"/>
                </a:solidFill>
                <a:latin typeface="Arial" pitchFamily="34" charset="0"/>
                <a:ea typeface="PMingLiU" pitchFamily="18" charset="-120"/>
              </a:rPr>
              <a:t>If security prices reflect all currently available information, then price changes must reflect new information.</a:t>
            </a:r>
          </a:p>
          <a:p>
            <a:r>
              <a:rPr kumimoji="1" lang="en-US" altLang="zh-TW" b="1">
                <a:solidFill>
                  <a:srgbClr val="000000"/>
                </a:solidFill>
                <a:latin typeface="Arial" pitchFamily="34" charset="0"/>
                <a:ea typeface="PMingLiU" pitchFamily="18" charset="-120"/>
              </a:rPr>
              <a:t>Therefore, one should be able to measure the importance of an event of interest by examining price changes during the period in which the event occurs.</a:t>
            </a:r>
          </a:p>
          <a:p>
            <a:r>
              <a:rPr kumimoji="1" lang="en-US" altLang="zh-TW" b="1">
                <a:solidFill>
                  <a:srgbClr val="000000"/>
                </a:solidFill>
                <a:latin typeface="Arial" pitchFamily="34" charset="0"/>
                <a:ea typeface="PMingLiU" pitchFamily="18" charset="-120"/>
              </a:rPr>
              <a:t>An event study describes a technique of empirical financial research that enables an observer to assess the impact of a particular event on a firm’s stock price.</a:t>
            </a:r>
            <a:endParaRPr kumimoji="1" lang="en-US" b="1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1F3480-ABC5-40D1-A94B-EFB19F6B3821}" type="slidenum">
              <a:rPr lang="en-US"/>
              <a:pPr/>
              <a:t>17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“Determines whether there is an ‘abnormal’ stock price effect associated with an unanticipated event.  From this […] the researcher can infer the significance of the event” </a:t>
            </a:r>
            <a:r>
              <a:rPr lang="en-US" sz="1600"/>
              <a:t>(McWilliams &amp; Siegel 1997)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/>
              <a:t>“Examine the direction, magnitude and speed of […] price reactions to various phenomenon” </a:t>
            </a:r>
            <a:r>
              <a:rPr lang="en-US" sz="1600"/>
              <a:t>(Dombrow et al. 2000)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2E87DA-3FC1-45CB-B38B-F2756FB84CC6}" type="slidenum">
              <a:rPr lang="en-US"/>
              <a:pPr/>
              <a:t>18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>
            <a:lum bright="-18000" contrast="12000"/>
          </a:blip>
          <a:srcRect l="3006" t="23636" r="16428" b="15927"/>
          <a:stretch>
            <a:fillRect/>
          </a:stretch>
        </p:blipFill>
        <p:spPr bwMode="auto">
          <a:xfrm>
            <a:off x="3348038" y="620713"/>
            <a:ext cx="535146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95288" y="4005263"/>
            <a:ext cx="3024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/>
              <a:t>Subramani, M. and E. Walden (2001). "The impact of e-commerce announcements on the market value of firms." </a:t>
            </a:r>
            <a:r>
              <a:rPr lang="en-US" sz="1600" u="sng"/>
              <a:t>Information Systems Research</a:t>
            </a:r>
            <a:r>
              <a:rPr lang="en-US" sz="1600"/>
              <a:t> </a:t>
            </a:r>
            <a:r>
              <a:rPr lang="en-US" sz="1600" b="1"/>
              <a:t>12</a:t>
            </a:r>
            <a:r>
              <a:rPr lang="en-US" sz="1600"/>
              <a:t>(2): pp.151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F8AE1A-D54A-4FBF-8F2A-ED93465ADBAE}" type="slidenum">
              <a:rPr lang="en-US"/>
              <a:pPr/>
              <a:t>19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Assumptions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83575" cy="4419600"/>
          </a:xfrm>
        </p:spPr>
        <p:txBody>
          <a:bodyPr/>
          <a:lstStyle/>
          <a:p>
            <a:r>
              <a:rPr lang="en-US" sz="2200"/>
              <a:t>Markets are efficient</a:t>
            </a:r>
          </a:p>
          <a:p>
            <a:pPr lvl="1"/>
            <a:r>
              <a:rPr lang="en-US"/>
              <a:t>Stock reflects all relevant info</a:t>
            </a:r>
            <a:br>
              <a:rPr lang="en-US"/>
            </a:br>
            <a:r>
              <a:rPr lang="en-US" sz="1600"/>
              <a:t>(Fama et al. 1969, </a:t>
            </a:r>
            <a:r>
              <a:rPr lang="en-US" sz="1400"/>
              <a:t>McWilliams &amp; Siegel 1997</a:t>
            </a:r>
            <a:r>
              <a:rPr lang="en-US" sz="1600"/>
              <a:t>)</a:t>
            </a:r>
          </a:p>
          <a:p>
            <a:pPr lvl="1">
              <a:buFont typeface="Arial" pitchFamily="34" charset="0"/>
              <a:buNone/>
            </a:pPr>
            <a:endParaRPr lang="en-US" sz="1600"/>
          </a:p>
          <a:p>
            <a:r>
              <a:rPr lang="en-US" sz="2200"/>
              <a:t>Event is unanticipated</a:t>
            </a:r>
          </a:p>
          <a:p>
            <a:pPr lvl="1"/>
            <a:r>
              <a:rPr lang="en-US" sz="2000"/>
              <a:t>Abnormal returns are result of reaction </a:t>
            </a:r>
            <a:br>
              <a:rPr lang="en-US" sz="2000"/>
            </a:br>
            <a:r>
              <a:rPr lang="en-US" sz="1600"/>
              <a:t>(DosSantos et al. 1993, Geyskens et al. 2002, </a:t>
            </a:r>
            <a:r>
              <a:rPr lang="en-US" sz="1400"/>
              <a:t>McWilliams &amp; Siegel 1997</a:t>
            </a:r>
            <a:r>
              <a:rPr lang="en-US" sz="1600"/>
              <a:t>)</a:t>
            </a:r>
          </a:p>
          <a:p>
            <a:pPr lvl="1">
              <a:buFont typeface="Arial" pitchFamily="34" charset="0"/>
              <a:buNone/>
            </a:pPr>
            <a:endParaRPr lang="en-US" sz="1600"/>
          </a:p>
          <a:p>
            <a:r>
              <a:rPr lang="en-US" sz="2200"/>
              <a:t>No confounding effects</a:t>
            </a:r>
          </a:p>
          <a:p>
            <a:pPr lvl="1"/>
            <a:r>
              <a:rPr lang="en-US" sz="2000"/>
              <a:t>Eliminate other factors </a:t>
            </a:r>
            <a:r>
              <a:rPr lang="en-US" sz="1600"/>
              <a:t>(</a:t>
            </a:r>
            <a:r>
              <a:rPr lang="en-US" sz="1400"/>
              <a:t>McWilliams &amp; Siegel 1997</a:t>
            </a:r>
            <a:r>
              <a:rPr lang="en-US" sz="1600"/>
              <a:t>, Kritzman 1994)</a:t>
            </a:r>
          </a:p>
          <a:p>
            <a:pPr>
              <a:buFontTx/>
              <a:buNone/>
            </a:pPr>
            <a:endParaRPr lang="en-US" sz="1600"/>
          </a:p>
          <a:p>
            <a:endParaRPr lang="en-US"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85728"/>
            <a:ext cx="7086600" cy="928694"/>
          </a:xfrm>
          <a:solidFill>
            <a:schemeClr val="hlink"/>
          </a:solidFill>
        </p:spPr>
        <p:txBody>
          <a:bodyPr/>
          <a:lstStyle/>
          <a:p>
            <a:pPr algn="ctr"/>
            <a:r>
              <a:rPr lang="en-GB" sz="5400" i="0">
                <a:solidFill>
                  <a:schemeClr val="bg1"/>
                </a:solidFill>
              </a:rPr>
              <a:t>What Is Research</a:t>
            </a:r>
            <a:r>
              <a:rPr lang="en-GB" sz="5400">
                <a:solidFill>
                  <a:schemeClr val="bg1"/>
                </a:solidFill>
              </a:rPr>
              <a:t>?</a:t>
            </a:r>
            <a:endParaRPr lang="en-US" sz="5400">
              <a:solidFill>
                <a:schemeClr val="bg1"/>
              </a:solidFill>
            </a:endParaRPr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762000" y="5105400"/>
            <a:ext cx="7543800" cy="1373188"/>
          </a:xfrm>
          <a:prstGeom prst="rect">
            <a:avLst/>
          </a:prstGeom>
          <a:solidFill>
            <a:srgbClr val="FFDBA7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DA4864"/>
                </a:solidFill>
                <a:latin typeface="Tahoma" pitchFamily="34" charset="0"/>
              </a:rPr>
              <a:t>“Capital Market Research is primarily empirical, rather than theoretical” (Beaver, 2002)</a:t>
            </a: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1600200" y="2286000"/>
            <a:ext cx="6553200" cy="2528888"/>
          </a:xfrm>
          <a:prstGeom prst="rect">
            <a:avLst/>
          </a:prstGeom>
          <a:gradFill rotWithShape="0">
            <a:gsLst>
              <a:gs pos="0">
                <a:srgbClr val="FFFFB5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>
                <a:solidFill>
                  <a:schemeClr val="accent1"/>
                </a:solidFill>
                <a:latin typeface="Tahoma" pitchFamily="34" charset="0"/>
              </a:rPr>
              <a:t>We could define research in the broadest sense as</a:t>
            </a:r>
            <a:r>
              <a:rPr lang="en-GB" sz="3200">
                <a:latin typeface="Tahoma" pitchFamily="34" charset="0"/>
              </a:rPr>
              <a:t> “</a:t>
            </a:r>
            <a:r>
              <a:rPr lang="en-GB" sz="3200">
                <a:solidFill>
                  <a:schemeClr val="accent2"/>
                </a:solidFill>
                <a:latin typeface="Tahoma" pitchFamily="34" charset="0"/>
              </a:rPr>
              <a:t>the acquisition of new knowledge</a:t>
            </a:r>
            <a:r>
              <a:rPr lang="en-GB" sz="3200">
                <a:latin typeface="Tahoma" pitchFamily="34" charset="0"/>
              </a:rPr>
              <a:t>” </a:t>
            </a:r>
            <a:r>
              <a:rPr lang="en-GB" sz="3200">
                <a:solidFill>
                  <a:schemeClr val="accent1"/>
                </a:solidFill>
                <a:latin typeface="Tahoma" pitchFamily="34" charset="0"/>
              </a:rPr>
              <a:t>in terms of basic research, applied research, policy making and scholarship</a:t>
            </a:r>
            <a:r>
              <a:rPr lang="en-GB" sz="3200">
                <a:latin typeface="Tahoma" pitchFamily="34" charset="0"/>
              </a:rPr>
              <a:t>.</a:t>
            </a:r>
            <a:endParaRPr lang="en-US" sz="3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 animBg="1" autoUpdateAnimBg="0"/>
      <p:bldP spid="208901" grpId="0" animBg="1" autoUpdateAnimBg="0"/>
      <p:bldP spid="208904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54629F-5DAA-4692-9C18-5B2E62D8811D}" type="slidenum">
              <a:rPr lang="en-US"/>
              <a:pPr/>
              <a:t>20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480425" cy="914400"/>
          </a:xfrm>
        </p:spPr>
        <p:txBody>
          <a:bodyPr/>
          <a:lstStyle/>
          <a:p>
            <a:r>
              <a:rPr lang="en-US" sz="3200"/>
              <a:t>Steps for Implementing Event Studies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Tx/>
              <a:buAutoNum type="arabicPeriod"/>
            </a:pPr>
            <a:r>
              <a:rPr lang="en-US" sz="2400"/>
              <a:t>Identify Event (</a:t>
            </a:r>
            <a:r>
              <a:rPr lang="en-US"/>
              <a:t>Event Definition) </a:t>
            </a:r>
            <a:r>
              <a:rPr lang="en-US" sz="2400"/>
              <a:t>and the Relevant Event Period</a:t>
            </a:r>
          </a:p>
          <a:p>
            <a:pPr marL="495300" indent="-495300">
              <a:buFontTx/>
              <a:buAutoNum type="arabicPeriod"/>
            </a:pPr>
            <a:r>
              <a:rPr lang="en-US" sz="2400"/>
              <a:t>Determine expected impact </a:t>
            </a:r>
          </a:p>
          <a:p>
            <a:pPr marL="495300" indent="-495300">
              <a:buFontTx/>
              <a:buAutoNum type="arabicPeriod"/>
            </a:pPr>
            <a:r>
              <a:rPr lang="en-US" sz="2400"/>
              <a:t>Identify firms impacted by event </a:t>
            </a:r>
          </a:p>
          <a:p>
            <a:pPr marL="495300" indent="-495300">
              <a:buFontTx/>
              <a:buAutoNum type="arabicPeriod"/>
            </a:pPr>
            <a:r>
              <a:rPr lang="en-US"/>
              <a:t>Estimation procedure</a:t>
            </a:r>
            <a:endParaRPr lang="en-US" sz="2400"/>
          </a:p>
          <a:p>
            <a:pPr marL="495300" indent="-495300">
              <a:buFontTx/>
              <a:buAutoNum type="arabicPeriod"/>
            </a:pPr>
            <a:r>
              <a:rPr lang="en-US" sz="2400"/>
              <a:t>Eliminate or adjust sample </a:t>
            </a:r>
          </a:p>
          <a:p>
            <a:pPr marL="495300" indent="-495300">
              <a:buFontTx/>
              <a:buAutoNum type="arabicPeriod"/>
            </a:pPr>
            <a:r>
              <a:rPr lang="en-US" sz="2400"/>
              <a:t>Compute </a:t>
            </a:r>
            <a:r>
              <a:rPr lang="en-US"/>
              <a:t>Normal, Abnormal Returns and</a:t>
            </a:r>
            <a:r>
              <a:rPr lang="en-US" sz="2400"/>
              <a:t> Cumulative Abnormal Return (CAR) </a:t>
            </a:r>
          </a:p>
          <a:p>
            <a:pPr marL="495300" indent="-495300">
              <a:buFontTx/>
              <a:buAutoNum type="arabicPeriod"/>
            </a:pPr>
            <a:r>
              <a:rPr lang="en-US"/>
              <a:t>Testing procedure</a:t>
            </a:r>
            <a:endParaRPr lang="en-US" sz="2400"/>
          </a:p>
          <a:p>
            <a:pPr marL="495300" indent="-495300">
              <a:buFontTx/>
              <a:buAutoNum type="arabicPeriod"/>
            </a:pPr>
            <a:r>
              <a:rPr lang="en-US" sz="2400"/>
              <a:t>Analyze Results</a:t>
            </a:r>
          </a:p>
          <a:p>
            <a:pPr marL="495300" indent="-495300">
              <a:buFontTx/>
              <a:buAutoNum type="arabicPeriod"/>
            </a:pPr>
            <a:r>
              <a:rPr lang="en-US"/>
              <a:t>Interpretation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A11EE3-7585-4467-BD66-F31FC28667BF}" type="slidenum">
              <a:rPr lang="en-US"/>
              <a:pPr/>
              <a:t>21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1277938"/>
            <a:ext cx="4572000" cy="1143000"/>
          </a:xfrm>
        </p:spPr>
        <p:txBody>
          <a:bodyPr/>
          <a:lstStyle/>
          <a:p>
            <a:r>
              <a:rPr lang="en-US" sz="3500" b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Constant-Mean-Return Model</a:t>
            </a:r>
          </a:p>
        </p:txBody>
      </p:sp>
      <p:graphicFrame>
        <p:nvGraphicFramePr>
          <p:cNvPr id="76803" name="Object 3"/>
          <p:cNvGraphicFramePr>
            <a:graphicFrameLocks noChangeAspect="1"/>
          </p:cNvGraphicFramePr>
          <p:nvPr>
            <p:ph type="body" idx="4294967295"/>
          </p:nvPr>
        </p:nvGraphicFramePr>
        <p:xfrm>
          <a:off x="4800600" y="1555750"/>
          <a:ext cx="4114800" cy="649288"/>
        </p:xfrm>
        <a:graphic>
          <a:graphicData uri="http://schemas.openxmlformats.org/presentationml/2006/ole">
            <p:oleObj spid="_x0000_s76803" name="Equation" r:id="rId3" imgW="1447560" imgH="228600" progId="Equation.3">
              <p:embed/>
            </p:oleObj>
          </a:graphicData>
        </a:graphic>
      </p:graphicFrame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444500" y="2328863"/>
            <a:ext cx="729615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50000"/>
              </a:spcBef>
              <a:buFontTx/>
              <a:buChar char="•"/>
            </a:pPr>
            <a:r>
              <a:rPr lang="en-US" sz="2400">
                <a:latin typeface="Tahoma" pitchFamily="34" charset="0"/>
                <a:cs typeface="Tahoma" pitchFamily="34" charset="0"/>
              </a:rPr>
              <a:t>In daily data, apply to nominal returns.</a:t>
            </a:r>
          </a:p>
          <a:p>
            <a:pPr marL="342900" indent="-342900" eaLnBrk="1" hangingPunct="1">
              <a:spcBef>
                <a:spcPct val="50000"/>
              </a:spcBef>
              <a:buFontTx/>
              <a:buChar char="•"/>
            </a:pPr>
            <a:r>
              <a:rPr lang="en-US" sz="2400">
                <a:latin typeface="Tahoma" pitchFamily="34" charset="0"/>
                <a:cs typeface="Tahoma" pitchFamily="34" charset="0"/>
              </a:rPr>
              <a:t>In monthly data, apply to excess or real returns.</a:t>
            </a:r>
          </a:p>
        </p:txBody>
      </p:sp>
      <p:graphicFrame>
        <p:nvGraphicFramePr>
          <p:cNvPr id="76805" name="Object 5"/>
          <p:cNvGraphicFramePr>
            <a:graphicFrameLocks noChangeAspect="1"/>
          </p:cNvGraphicFramePr>
          <p:nvPr>
            <p:ph idx="1"/>
          </p:nvPr>
        </p:nvGraphicFramePr>
        <p:xfrm>
          <a:off x="4687888" y="3870325"/>
          <a:ext cx="4132262" cy="871538"/>
        </p:xfrm>
        <a:graphic>
          <a:graphicData uri="http://schemas.openxmlformats.org/presentationml/2006/ole">
            <p:oleObj spid="_x0000_s76805" name="Equation" r:id="rId4" imgW="1143000" imgH="228600" progId="Equation.3">
              <p:embed/>
            </p:oleObj>
          </a:graphicData>
        </a:graphic>
      </p:graphicFrame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381000" y="3733800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600">
                <a:solidFill>
                  <a:schemeClr val="tx2"/>
                </a:solidFill>
                <a:latin typeface="Times New Roman" pitchFamily="18" charset="0"/>
              </a:rPr>
              <a:t>Market Model</a:t>
            </a: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685800" y="5105400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/>
            <a:endParaRPr lang="en-US" sz="2400">
              <a:latin typeface="Times New Roman" pitchFamily="18" charset="0"/>
            </a:endParaRPr>
          </a:p>
          <a:p>
            <a:pPr marL="914400" lvl="1" indent="-457200" eaLnBrk="1" hangingPunct="1">
              <a:buFontTx/>
              <a:buAutoNum type="arabicPeriod"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682625" y="4495800"/>
            <a:ext cx="5834063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eaLnBrk="1" hangingPunct="1">
              <a:spcBef>
                <a:spcPct val="50000"/>
              </a:spcBef>
            </a:pPr>
            <a:r>
              <a:rPr lang="en-US" sz="2800" b="1">
                <a:latin typeface="Tahoma" pitchFamily="34" charset="0"/>
                <a:cs typeface="Tahoma" pitchFamily="34" charset="0"/>
              </a:rPr>
              <a:t>Common choices for market:</a:t>
            </a:r>
            <a:endParaRPr lang="en-US" sz="3200" b="1">
              <a:latin typeface="Tahoma" pitchFamily="34" charset="0"/>
              <a:cs typeface="Tahoma" pitchFamily="34" charset="0"/>
            </a:endParaRPr>
          </a:p>
          <a:p>
            <a:pPr marL="914400" lvl="1" indent="-457200" eaLnBrk="1" hangingPunct="1">
              <a:buFontTx/>
              <a:buChar char="•"/>
            </a:pPr>
            <a:r>
              <a:rPr lang="en-US" sz="2400">
                <a:latin typeface="Tahoma" pitchFamily="34" charset="0"/>
                <a:cs typeface="Tahoma" pitchFamily="34" charset="0"/>
              </a:rPr>
              <a:t>CRSP Value Weighted Index,</a:t>
            </a:r>
          </a:p>
          <a:p>
            <a:pPr marL="914400" lvl="1" indent="-457200" eaLnBrk="1" hangingPunct="1">
              <a:buFontTx/>
              <a:buChar char="•"/>
            </a:pPr>
            <a:r>
              <a:rPr lang="en-US" sz="2400">
                <a:latin typeface="Tahoma" pitchFamily="34" charset="0"/>
                <a:cs typeface="Tahoma" pitchFamily="34" charset="0"/>
              </a:rPr>
              <a:t>CRSP Equal Weighted Index,</a:t>
            </a:r>
          </a:p>
          <a:p>
            <a:pPr marL="914400" lvl="1" indent="-457200" eaLnBrk="1" hangingPunct="1">
              <a:buFontTx/>
              <a:buChar char="•"/>
            </a:pPr>
            <a:r>
              <a:rPr lang="en-US" sz="2400">
                <a:latin typeface="Tahoma" pitchFamily="34" charset="0"/>
                <a:cs typeface="Tahoma" pitchFamily="34" charset="0"/>
              </a:rPr>
              <a:t>S&amp;P 500</a:t>
            </a:r>
            <a:r>
              <a:rPr lang="en-US" sz="2800">
                <a:latin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596900" y="3644900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600">
                <a:latin typeface="Times New Roman" pitchFamily="18" charset="0"/>
              </a:rPr>
              <a:t>Market Model</a:t>
            </a:r>
          </a:p>
        </p:txBody>
      </p:sp>
      <p:sp>
        <p:nvSpPr>
          <p:cNvPr id="76810" name="Rectangle 10"/>
          <p:cNvSpPr>
            <a:spLocks noChangeArrowheads="1"/>
          </p:cNvSpPr>
          <p:nvPr/>
        </p:nvSpPr>
        <p:spPr bwMode="auto">
          <a:xfrm>
            <a:off x="0" y="260350"/>
            <a:ext cx="7956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600" b="1">
                <a:latin typeface="Tahoma" pitchFamily="34" charset="0"/>
                <a:cs typeface="Tahoma" pitchFamily="34" charset="0"/>
              </a:rPr>
              <a:t>Basic Models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BEE6A7-F2C9-4A7A-9018-3C1E834AA70C}" type="slidenum">
              <a:rPr lang="en-US"/>
              <a:pPr/>
              <a:t>22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3" y="1565275"/>
            <a:ext cx="3838575" cy="1143000"/>
          </a:xfrm>
        </p:spPr>
        <p:txBody>
          <a:bodyPr/>
          <a:lstStyle/>
          <a:p>
            <a:r>
              <a:rPr lang="en-US" sz="4200">
                <a:solidFill>
                  <a:schemeClr val="tx1"/>
                </a:solidFill>
              </a:rPr>
              <a:t>Factor Model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625725"/>
            <a:ext cx="6283325" cy="1524000"/>
          </a:xfrm>
        </p:spPr>
        <p:txBody>
          <a:bodyPr/>
          <a:lstStyle/>
          <a:p>
            <a:r>
              <a:rPr lang="en-US" sz="2200"/>
              <a:t>Common Factors:</a:t>
            </a:r>
          </a:p>
          <a:p>
            <a:pPr lvl="1"/>
            <a:r>
              <a:rPr lang="en-US" sz="2100"/>
              <a:t>Fama-French factors.</a:t>
            </a:r>
          </a:p>
          <a:p>
            <a:pPr lvl="1"/>
            <a:r>
              <a:rPr lang="en-US" sz="2100"/>
              <a:t>Anything else that is return relevant.</a:t>
            </a:r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4356100" y="1733550"/>
          <a:ext cx="4567238" cy="844550"/>
        </p:xfrm>
        <a:graphic>
          <a:graphicData uri="http://schemas.openxmlformats.org/presentationml/2006/ole">
            <p:oleObj spid="_x0000_s77828" name="Equation" r:id="rId3" imgW="1371600" imgH="253800" progId="Equation.3">
              <p:embed/>
            </p:oleObj>
          </a:graphicData>
        </a:graphic>
      </p:graphicFrame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446088" y="3870325"/>
            <a:ext cx="46307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800">
                <a:latin typeface="Verdana" pitchFamily="34" charset="0"/>
              </a:rPr>
              <a:t>Matching Models</a:t>
            </a:r>
          </a:p>
        </p:txBody>
      </p:sp>
      <p:graphicFrame>
        <p:nvGraphicFramePr>
          <p:cNvPr id="77830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5219700" y="4044950"/>
          <a:ext cx="2560638" cy="968375"/>
        </p:xfrm>
        <a:graphic>
          <a:graphicData uri="http://schemas.openxmlformats.org/presentationml/2006/ole">
            <p:oleObj spid="_x0000_s77830" name="Equation" r:id="rId4" imgW="711000" imgH="241200" progId="Equation.3">
              <p:embed/>
            </p:oleObj>
          </a:graphicData>
        </a:graphic>
      </p:graphicFrame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304800" y="4913313"/>
            <a:ext cx="67881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en-US" sz="2200">
                <a:latin typeface="Verdana" pitchFamily="34" charset="0"/>
              </a:rPr>
              <a:t>Common matches: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–"/>
            </a:pPr>
            <a:r>
              <a:rPr lang="en-US" sz="2000">
                <a:latin typeface="Verdana" pitchFamily="34" charset="0"/>
              </a:rPr>
              <a:t>Size and/or book-to-market match,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–"/>
            </a:pPr>
            <a:r>
              <a:rPr lang="en-US" sz="2000">
                <a:latin typeface="Verdana" pitchFamily="34" charset="0"/>
              </a:rPr>
              <a:t>industry match,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–"/>
            </a:pPr>
            <a:r>
              <a:rPr lang="en-US" sz="2000">
                <a:latin typeface="Verdana" pitchFamily="34" charset="0"/>
              </a:rPr>
              <a:t>momentum match,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–"/>
            </a:pPr>
            <a:r>
              <a:rPr lang="en-US" sz="2000">
                <a:latin typeface="Verdana" pitchFamily="34" charset="0"/>
              </a:rPr>
              <a:t>Size and/or book-to-market </a:t>
            </a:r>
            <a:r>
              <a:rPr lang="en-US" sz="2000" i="1">
                <a:latin typeface="Verdana" pitchFamily="34" charset="0"/>
              </a:rPr>
              <a:t>index</a:t>
            </a:r>
            <a:r>
              <a:rPr lang="en-US" sz="2000">
                <a:latin typeface="Verdana" pitchFamily="34" charset="0"/>
              </a:rPr>
              <a:t> match.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215900" y="260350"/>
            <a:ext cx="7956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3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Basic Models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EF2A7D-B05A-430E-BA2A-FC910435FBA8}" type="slidenum">
              <a:rPr lang="en-US"/>
              <a:pPr/>
              <a:t>23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Event Study Methods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900" b="1"/>
              <a:t>Stock  prices are analyzed over ‘Windows.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900"/>
              <a:t>The analysis is usually limited to (-30 to +30) day windows.  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900"/>
              <a:t>Windows  of  (-10 to -1) and (0 to +1) days are often the most interesting.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1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900"/>
              <a:t>The goal is to determine: </a:t>
            </a:r>
          </a:p>
          <a:p>
            <a:pPr>
              <a:buFontTx/>
              <a:buNone/>
            </a:pPr>
            <a:r>
              <a:rPr lang="en-US" sz="1900"/>
              <a:t>      (a)  Did an effect occur?  and if so </a:t>
            </a:r>
          </a:p>
          <a:p>
            <a:pPr>
              <a:buFontTx/>
              <a:buNone/>
            </a:pPr>
            <a:r>
              <a:rPr lang="en-US" sz="1900"/>
              <a:t>      (b)  Did it occur in a manner consistent with the </a:t>
            </a:r>
            <a:br>
              <a:rPr lang="en-US" sz="1900"/>
            </a:br>
            <a:r>
              <a:rPr lang="en-US" sz="1900"/>
              <a:t>      efficient market hypothesis?    versus </a:t>
            </a:r>
            <a:br>
              <a:rPr lang="en-US" sz="1900"/>
            </a:br>
            <a:r>
              <a:rPr lang="en-US" sz="1900"/>
              <a:t> (c)  Was there a clear trading opportunity?  and</a:t>
            </a:r>
          </a:p>
          <a:p>
            <a:pPr>
              <a:buFontTx/>
              <a:buNone/>
            </a:pPr>
            <a:r>
              <a:rPr lang="en-US" sz="1900"/>
              <a:t>      (d)  Was there anticipation that suggests early </a:t>
            </a:r>
            <a:br>
              <a:rPr lang="en-US" sz="1900"/>
            </a:br>
            <a:r>
              <a:rPr lang="en-US" sz="1900"/>
              <a:t>       ‘leakage’ of information? </a:t>
            </a:r>
          </a:p>
          <a:p>
            <a:pPr>
              <a:buFontTx/>
              <a:buNone/>
            </a:pPr>
            <a:endParaRPr lang="en-US" sz="19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900"/>
              <a:t>The concept of </a:t>
            </a:r>
            <a:r>
              <a:rPr lang="en-US" sz="1900" b="1" i="1"/>
              <a:t>ceteris paribus</a:t>
            </a:r>
            <a:r>
              <a:rPr lang="en-US" sz="1900"/>
              <a:t> is important--  </a:t>
            </a:r>
            <a:r>
              <a:rPr lang="en-US" sz="1900" b="1" i="1"/>
              <a:t>‘What if’ </a:t>
            </a:r>
            <a:r>
              <a:rPr lang="en-US" sz="1900"/>
              <a:t>there was no event?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323145-4AE9-44D1-89EC-C692AF41C55F}" type="slidenum">
              <a:rPr lang="en-US"/>
              <a:pPr/>
              <a:t>24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CAR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994650" cy="4419600"/>
          </a:xfrm>
        </p:spPr>
        <p:txBody>
          <a:bodyPr/>
          <a:lstStyle/>
          <a:p>
            <a:r>
              <a:rPr lang="en-US"/>
              <a:t>Abnormal Return</a:t>
            </a:r>
            <a:r>
              <a:rPr lang="en-US" b="1" i="1"/>
              <a:t> </a:t>
            </a:r>
          </a:p>
          <a:p>
            <a:pPr lvl="1"/>
            <a:r>
              <a:rPr lang="en-US" sz="2500"/>
              <a:t>AR</a:t>
            </a:r>
            <a:r>
              <a:rPr lang="en-US" sz="2500" baseline="-25000"/>
              <a:t>it</a:t>
            </a:r>
            <a:r>
              <a:rPr lang="en-US" sz="2500"/>
              <a:t> = R</a:t>
            </a:r>
            <a:r>
              <a:rPr lang="en-US" sz="2500" baseline="-25000"/>
              <a:t>it</a:t>
            </a:r>
            <a:r>
              <a:rPr lang="en-US" sz="2500"/>
              <a:t> – E(R</a:t>
            </a:r>
            <a:r>
              <a:rPr lang="en-US" sz="2500" baseline="-25000"/>
              <a:t>it</a:t>
            </a:r>
            <a:r>
              <a:rPr lang="en-US" sz="2500"/>
              <a:t>)</a:t>
            </a:r>
          </a:p>
          <a:p>
            <a:pPr>
              <a:buFontTx/>
              <a:buNone/>
            </a:pPr>
            <a:endParaRPr lang="en-US" sz="1600"/>
          </a:p>
          <a:p>
            <a:r>
              <a:rPr lang="en-US"/>
              <a:t>Cumulative Abnormal Return (CAR)</a:t>
            </a:r>
          </a:p>
          <a:p>
            <a:pPr>
              <a:buFontTx/>
              <a:buNone/>
            </a:pPr>
            <a:endParaRPr lang="en-US" sz="1600"/>
          </a:p>
          <a:p>
            <a:pPr lvl="1"/>
            <a:r>
              <a:rPr lang="en-US" sz="2500"/>
              <a:t>CAR</a:t>
            </a:r>
            <a:r>
              <a:rPr lang="en-US" sz="2500" baseline="-25000"/>
              <a:t>i </a:t>
            </a:r>
            <a:r>
              <a:rPr lang="en-US" sz="2500"/>
              <a:t>=</a:t>
            </a:r>
          </a:p>
          <a:p>
            <a:endParaRPr lang="en-US" sz="1600"/>
          </a:p>
          <a:p>
            <a:r>
              <a:rPr lang="en-US"/>
              <a:t>Mean CAR</a:t>
            </a:r>
          </a:p>
          <a:p>
            <a:pPr lvl="1">
              <a:buFont typeface="Arial" pitchFamily="34" charset="0"/>
              <a:buNone/>
            </a:pPr>
            <a:endParaRPr lang="en-US" sz="2000"/>
          </a:p>
          <a:p>
            <a:pPr lvl="1"/>
            <a:r>
              <a:rPr lang="en-US" sz="2500"/>
              <a:t>CAR =</a:t>
            </a:r>
            <a:endParaRPr lang="en-CA" sz="2100" b="1" i="1"/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463800" y="3613150"/>
          <a:ext cx="908050" cy="836613"/>
        </p:xfrm>
        <a:graphic>
          <a:graphicData uri="http://schemas.openxmlformats.org/presentationml/2006/ole">
            <p:oleObj spid="_x0000_s58372" name="Equation" r:id="rId4" imgW="495000" imgH="431640" progId="">
              <p:embed/>
            </p:oleObj>
          </a:graphicData>
        </a:graphic>
      </p:graphicFrame>
      <p:graphicFrame>
        <p:nvGraphicFramePr>
          <p:cNvPr id="58376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2463800" y="5151438"/>
          <a:ext cx="952500" cy="1098550"/>
        </p:xfrm>
        <a:graphic>
          <a:graphicData uri="http://schemas.openxmlformats.org/presentationml/2006/ole">
            <p:oleObj spid="_x0000_s58376" name="Equation" r:id="rId5" imgW="545760" imgH="596880" progId="">
              <p:embed/>
            </p:oleObj>
          </a:graphicData>
        </a:graphic>
      </p:graphicFrame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1476375" y="5157788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4716463" y="5805488"/>
            <a:ext cx="3455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(Subramani and Walden 2001)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96B054-AEB5-4B5E-81B0-84C1DFFB46B9}" type="slidenum">
              <a:rPr lang="en-US"/>
              <a:pPr/>
              <a:t>25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300" b="1">
                <a:solidFill>
                  <a:schemeClr val="bg1"/>
                </a:solidFill>
              </a:rPr>
              <a:t>Cumulative Abnormal Returns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19200"/>
            <a:ext cx="8305800" cy="5638800"/>
          </a:xfrm>
        </p:spPr>
        <p:txBody>
          <a:bodyPr/>
          <a:lstStyle/>
          <a:p>
            <a:pPr>
              <a:buFontTx/>
              <a:buNone/>
            </a:pPr>
            <a:endParaRPr lang="id-ID"/>
          </a:p>
        </p:txBody>
      </p:sp>
      <p:sp>
        <p:nvSpPr>
          <p:cNvPr id="8397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sp>
        <p:nvSpPr>
          <p:cNvPr id="8397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graphicFrame>
        <p:nvGraphicFramePr>
          <p:cNvPr id="83974" name="Object 6"/>
          <p:cNvGraphicFramePr>
            <a:graphicFrameLocks noChangeAspect="1"/>
          </p:cNvGraphicFramePr>
          <p:nvPr/>
        </p:nvGraphicFramePr>
        <p:xfrm>
          <a:off x="2667000" y="2794000"/>
          <a:ext cx="3200400" cy="1066800"/>
        </p:xfrm>
        <a:graphic>
          <a:graphicData uri="http://schemas.openxmlformats.org/presentationml/2006/ole">
            <p:oleObj spid="_x0000_s83974" name="Equation" r:id="rId4" imgW="1244600" imgH="431800" progId="Equation.3">
              <p:embed/>
            </p:oleObj>
          </a:graphicData>
        </a:graphic>
      </p:graphicFrame>
      <p:sp>
        <p:nvSpPr>
          <p:cNvPr id="8397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graphicFrame>
        <p:nvGraphicFramePr>
          <p:cNvPr id="83976" name="Object 8"/>
          <p:cNvGraphicFramePr>
            <a:graphicFrameLocks noChangeAspect="1"/>
          </p:cNvGraphicFramePr>
          <p:nvPr/>
        </p:nvGraphicFramePr>
        <p:xfrm>
          <a:off x="2195513" y="5876925"/>
          <a:ext cx="3638550" cy="909638"/>
        </p:xfrm>
        <a:graphic>
          <a:graphicData uri="http://schemas.openxmlformats.org/presentationml/2006/ole">
            <p:oleObj spid="_x0000_s83976" name="Equation" r:id="rId5" imgW="1663700" imgH="431800" progId="Equation.3">
              <p:embed/>
            </p:oleObj>
          </a:graphicData>
        </a:graphic>
      </p:graphicFrame>
      <p:sp>
        <p:nvSpPr>
          <p:cNvPr id="83977" name="Rectangle 1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sp>
        <p:nvSpPr>
          <p:cNvPr id="83978" name="Rectangle 13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graphicFrame>
        <p:nvGraphicFramePr>
          <p:cNvPr id="83979" name="Object 12"/>
          <p:cNvGraphicFramePr>
            <a:graphicFrameLocks noChangeAspect="1"/>
          </p:cNvGraphicFramePr>
          <p:nvPr/>
        </p:nvGraphicFramePr>
        <p:xfrm>
          <a:off x="2514600" y="1641475"/>
          <a:ext cx="3200400" cy="1066800"/>
        </p:xfrm>
        <a:graphic>
          <a:graphicData uri="http://schemas.openxmlformats.org/presentationml/2006/ole">
            <p:oleObj spid="_x0000_s83979" name="Equation" r:id="rId6" imgW="1016000" imgH="431800" progId="Equation.3">
              <p:embed/>
            </p:oleObj>
          </a:graphicData>
        </a:graphic>
      </p:graphicFrame>
      <p:graphicFrame>
        <p:nvGraphicFramePr>
          <p:cNvPr id="83981" name="Object 14"/>
          <p:cNvGraphicFramePr>
            <a:graphicFrameLocks noChangeAspect="1"/>
          </p:cNvGraphicFramePr>
          <p:nvPr/>
        </p:nvGraphicFramePr>
        <p:xfrm>
          <a:off x="2514600" y="3875088"/>
          <a:ext cx="3505200" cy="1066800"/>
        </p:xfrm>
        <a:graphic>
          <a:graphicData uri="http://schemas.openxmlformats.org/presentationml/2006/ole">
            <p:oleObj spid="_x0000_s83981" name="Equation" r:id="rId7" imgW="1028254" imgH="431613" progId="Equation.3">
              <p:embed/>
            </p:oleObj>
          </a:graphicData>
        </a:graphic>
      </p:graphicFrame>
      <p:sp>
        <p:nvSpPr>
          <p:cNvPr id="8398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graphicFrame>
        <p:nvGraphicFramePr>
          <p:cNvPr id="83984" name="Object 18"/>
          <p:cNvGraphicFramePr>
            <a:graphicFrameLocks noChangeAspect="1"/>
          </p:cNvGraphicFramePr>
          <p:nvPr/>
        </p:nvGraphicFramePr>
        <p:xfrm>
          <a:off x="2413000" y="5013325"/>
          <a:ext cx="3887788" cy="887413"/>
        </p:xfrm>
        <a:graphic>
          <a:graphicData uri="http://schemas.openxmlformats.org/presentationml/2006/ole">
            <p:oleObj spid="_x0000_s83984" name="Equation" r:id="rId8" imgW="19939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EF3BA3-0CE5-4E4D-A330-5B8A88E390EE}" type="slidenum">
              <a:rPr lang="en-US"/>
              <a:pPr/>
              <a:t>26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700" b="1">
                <a:solidFill>
                  <a:schemeClr val="bg1"/>
                </a:solidFill>
              </a:rPr>
              <a:t>t test for significance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200"/>
          </a:p>
          <a:p>
            <a:pPr>
              <a:buFontTx/>
              <a:buNone/>
            </a:pPr>
            <a:endParaRPr lang="en-US" sz="2200"/>
          </a:p>
          <a:p>
            <a:pPr>
              <a:buFontTx/>
              <a:buNone/>
            </a:pPr>
            <a:endParaRPr lang="en-US" sz="2200"/>
          </a:p>
          <a:p>
            <a:pPr>
              <a:buFontTx/>
              <a:buNone/>
            </a:pPr>
            <a:endParaRPr lang="en-US" sz="2200"/>
          </a:p>
          <a:p>
            <a:pPr>
              <a:buFontTx/>
              <a:buNone/>
            </a:pPr>
            <a:endParaRPr lang="en-US" sz="2200"/>
          </a:p>
          <a:p>
            <a:r>
              <a:rPr lang="en-US" sz="3000"/>
              <a:t>t is distributed Student-t with N-1 degrees of freedom</a:t>
            </a:r>
          </a:p>
          <a:p>
            <a:r>
              <a:rPr lang="en-US" sz="3000"/>
              <a:t>More sophisticated methods sometimes used</a:t>
            </a:r>
          </a:p>
          <a:p>
            <a:endParaRPr lang="en-US" sz="3000"/>
          </a:p>
        </p:txBody>
      </p:sp>
      <p:sp>
        <p:nvSpPr>
          <p:cNvPr id="860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sp>
        <p:nvSpPr>
          <p:cNvPr id="8602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sp>
        <p:nvSpPr>
          <p:cNvPr id="8602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id-ID"/>
          </a:p>
        </p:txBody>
      </p:sp>
      <p:graphicFrame>
        <p:nvGraphicFramePr>
          <p:cNvPr id="86023" name="Object 8"/>
          <p:cNvGraphicFramePr>
            <a:graphicFrameLocks noChangeAspect="1"/>
          </p:cNvGraphicFramePr>
          <p:nvPr/>
        </p:nvGraphicFramePr>
        <p:xfrm>
          <a:off x="3492500" y="1862138"/>
          <a:ext cx="1917700" cy="1643062"/>
        </p:xfrm>
        <a:graphic>
          <a:graphicData uri="http://schemas.openxmlformats.org/presentationml/2006/ole">
            <p:oleObj spid="_x0000_s86023" name="Equation" r:id="rId3" imgW="748975" imgH="710891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409EA-AADC-4830-819D-0945219A425B}" type="slidenum">
              <a:rPr lang="en-US"/>
              <a:pPr/>
              <a:t>27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5263" y="228600"/>
            <a:ext cx="8408987" cy="914400"/>
          </a:xfrm>
        </p:spPr>
        <p:txBody>
          <a:bodyPr/>
          <a:lstStyle/>
          <a:p>
            <a:r>
              <a:rPr lang="en-US" sz="3700" b="1">
                <a:solidFill>
                  <a:schemeClr val="bg1"/>
                </a:solidFill>
              </a:rPr>
              <a:t>Index Model </a:t>
            </a:r>
            <a:br>
              <a:rPr lang="en-US" sz="3700" b="1">
                <a:solidFill>
                  <a:schemeClr val="bg1"/>
                </a:solidFill>
              </a:rPr>
            </a:br>
            <a:r>
              <a:rPr lang="en-US" sz="3300" b="1">
                <a:solidFill>
                  <a:schemeClr val="bg1"/>
                </a:solidFill>
              </a:rPr>
              <a:t>(Market-Adjusted Return Model)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3000" i="1"/>
              <a:t>AR</a:t>
            </a:r>
            <a:r>
              <a:rPr lang="en-US" sz="3000" i="1" baseline="-25000"/>
              <a:t>it</a:t>
            </a:r>
            <a:r>
              <a:rPr lang="en-US" sz="3000" i="1"/>
              <a:t> = R</a:t>
            </a:r>
            <a:r>
              <a:rPr lang="en-US" sz="3000" i="1" baseline="-25000"/>
              <a:t>it</a:t>
            </a:r>
            <a:r>
              <a:rPr lang="en-US" sz="3000" i="1"/>
              <a:t> – R</a:t>
            </a:r>
            <a:r>
              <a:rPr lang="en-US" sz="3000" i="1" baseline="-25000"/>
              <a:t>mt</a:t>
            </a:r>
            <a:endParaRPr lang="en-US" sz="3000" i="1"/>
          </a:p>
          <a:p>
            <a:r>
              <a:rPr lang="en-US" sz="3000"/>
              <a:t>Allows for general market movements, but assumes each firm has same average return and risk characteristics as market as a whole</a:t>
            </a:r>
          </a:p>
          <a:p>
            <a:endParaRPr lang="en-US" sz="3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1A784D-D5EF-45D3-B84E-FA08F659EE8B}" type="slidenum">
              <a:rPr lang="en-US"/>
              <a:pPr/>
              <a:t>28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300" b="1">
                <a:solidFill>
                  <a:schemeClr val="bg1"/>
                </a:solidFill>
              </a:rPr>
              <a:t>Constant Mean Return Model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Benchmark is the firm’s average stock return, assumed constant over time, </a:t>
            </a:r>
            <a:r>
              <a:rPr lang="en-US" i="1"/>
              <a:t>X</a:t>
            </a:r>
            <a:r>
              <a:rPr lang="en-US" i="1" baseline="-25000"/>
              <a:t>i</a:t>
            </a:r>
          </a:p>
          <a:p>
            <a:r>
              <a:rPr lang="en-US" i="1"/>
              <a:t>AR</a:t>
            </a:r>
            <a:r>
              <a:rPr lang="en-US" i="1" baseline="-25000"/>
              <a:t>it</a:t>
            </a:r>
            <a:r>
              <a:rPr lang="en-US" i="1"/>
              <a:t> = R</a:t>
            </a:r>
            <a:r>
              <a:rPr lang="en-US" i="1" baseline="-25000"/>
              <a:t>it</a:t>
            </a:r>
            <a:r>
              <a:rPr lang="en-US" i="1"/>
              <a:t> – X</a:t>
            </a:r>
            <a:r>
              <a:rPr lang="en-US" i="1" baseline="-25000"/>
              <a:t>i</a:t>
            </a:r>
            <a:endParaRPr lang="en-US" i="1"/>
          </a:p>
          <a:p>
            <a:r>
              <a:rPr lang="en-US"/>
              <a:t>Does not allow for general market movements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8AC5A9-BCC1-46BA-844F-64E431AA75C8}" type="slidenum">
              <a:rPr lang="en-US"/>
              <a:pPr/>
              <a:t>29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015287" cy="1008062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Market Model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7650"/>
            <a:ext cx="8229600" cy="54403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n-US" sz="3000"/>
          </a:p>
          <a:p>
            <a:pPr>
              <a:lnSpc>
                <a:spcPct val="90000"/>
              </a:lnSpc>
            </a:pPr>
            <a:r>
              <a:rPr lang="en-US" sz="3000" i="1"/>
              <a:t>E(R</a:t>
            </a:r>
            <a:r>
              <a:rPr lang="en-US" sz="3000" i="1" baseline="-25000"/>
              <a:t>it</a:t>
            </a:r>
            <a:r>
              <a:rPr lang="en-US" sz="3000" i="1"/>
              <a:t>) = </a:t>
            </a:r>
            <a:r>
              <a:rPr lang="el-GR" sz="3000" i="1">
                <a:cs typeface="Arial" pitchFamily="34" charset="0"/>
              </a:rPr>
              <a:t>α</a:t>
            </a:r>
            <a:r>
              <a:rPr lang="en-US" sz="3000" i="1" baseline="-25000">
                <a:cs typeface="Arial" pitchFamily="34" charset="0"/>
              </a:rPr>
              <a:t>i</a:t>
            </a:r>
            <a:r>
              <a:rPr lang="en-GB" sz="3000" i="1"/>
              <a:t>+ </a:t>
            </a:r>
            <a:r>
              <a:rPr lang="el-GR" sz="3000" i="1">
                <a:cs typeface="Arial" pitchFamily="34" charset="0"/>
              </a:rPr>
              <a:t>β</a:t>
            </a:r>
            <a:r>
              <a:rPr lang="en-US" sz="3000" i="1" baseline="-25000">
                <a:cs typeface="Arial" pitchFamily="34" charset="0"/>
              </a:rPr>
              <a:t>i</a:t>
            </a:r>
            <a:r>
              <a:rPr lang="en-GB" sz="3000" i="1"/>
              <a:t>R</a:t>
            </a:r>
            <a:r>
              <a:rPr lang="en-GB" sz="3000" i="1" baseline="-25000"/>
              <a:t>mt</a:t>
            </a:r>
          </a:p>
          <a:p>
            <a:pPr>
              <a:lnSpc>
                <a:spcPct val="90000"/>
              </a:lnSpc>
            </a:pPr>
            <a:r>
              <a:rPr lang="en-US" sz="3000" i="1"/>
              <a:t>AR</a:t>
            </a:r>
            <a:r>
              <a:rPr lang="en-US" sz="3000" i="1" baseline="-25000"/>
              <a:t>it</a:t>
            </a:r>
            <a:r>
              <a:rPr lang="en-US" sz="3000" i="1"/>
              <a:t> = R</a:t>
            </a:r>
            <a:r>
              <a:rPr lang="en-US" sz="3000" i="1" baseline="-25000"/>
              <a:t>it</a:t>
            </a:r>
            <a:r>
              <a:rPr lang="en-US" sz="3000" i="1"/>
              <a:t> – (</a:t>
            </a:r>
            <a:r>
              <a:rPr lang="el-GR" sz="3000" i="1">
                <a:cs typeface="Arial" pitchFamily="34" charset="0"/>
              </a:rPr>
              <a:t>α</a:t>
            </a:r>
            <a:r>
              <a:rPr lang="en-US" sz="3000" i="1" baseline="-25000">
                <a:cs typeface="Arial" pitchFamily="34" charset="0"/>
              </a:rPr>
              <a:t>i</a:t>
            </a:r>
            <a:r>
              <a:rPr lang="en-GB" sz="3000" i="1"/>
              <a:t>+ </a:t>
            </a:r>
            <a:r>
              <a:rPr lang="el-GR" sz="3000" i="1">
                <a:cs typeface="Arial" pitchFamily="34" charset="0"/>
              </a:rPr>
              <a:t>β</a:t>
            </a:r>
            <a:r>
              <a:rPr lang="en-US" sz="3000" i="1" baseline="-25000">
                <a:cs typeface="Arial" pitchFamily="34" charset="0"/>
              </a:rPr>
              <a:t>i</a:t>
            </a:r>
            <a:r>
              <a:rPr lang="en-GB" sz="3000" i="1"/>
              <a:t>R</a:t>
            </a:r>
            <a:r>
              <a:rPr lang="en-GB" sz="3000" i="1" baseline="-25000"/>
              <a:t>mt</a:t>
            </a:r>
            <a:r>
              <a:rPr lang="en-US" sz="3000" i="1"/>
              <a:t>)</a:t>
            </a:r>
          </a:p>
          <a:p>
            <a:pPr>
              <a:lnSpc>
                <a:spcPct val="90000"/>
              </a:lnSpc>
            </a:pPr>
            <a:r>
              <a:rPr lang="el-GR" sz="3000" i="1">
                <a:cs typeface="Arial" pitchFamily="34" charset="0"/>
              </a:rPr>
              <a:t>α</a:t>
            </a:r>
            <a:r>
              <a:rPr lang="en-US" sz="3000">
                <a:cs typeface="Arial" pitchFamily="34" charset="0"/>
              </a:rPr>
              <a:t> is the average return of the firm compared to the market average</a:t>
            </a:r>
          </a:p>
          <a:p>
            <a:pPr>
              <a:lnSpc>
                <a:spcPct val="90000"/>
              </a:lnSpc>
            </a:pPr>
            <a:r>
              <a:rPr lang="el-GR" sz="3000" i="1">
                <a:cs typeface="Arial" pitchFamily="34" charset="0"/>
              </a:rPr>
              <a:t>β</a:t>
            </a:r>
            <a:r>
              <a:rPr lang="en-US" sz="3000">
                <a:cs typeface="Arial" pitchFamily="34" charset="0"/>
              </a:rPr>
              <a:t> is the sensitivity of this firm’s return to the market return, i.e., the market risk of this stock</a:t>
            </a:r>
          </a:p>
          <a:p>
            <a:pPr>
              <a:lnSpc>
                <a:spcPct val="90000"/>
              </a:lnSpc>
            </a:pPr>
            <a:r>
              <a:rPr lang="en-US" sz="3000">
                <a:cs typeface="Arial" pitchFamily="34" charset="0"/>
              </a:rPr>
              <a:t>Takes both market trends and firm’s risk into account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7543800" cy="74295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Beaver WH </a:t>
            </a:r>
            <a:br>
              <a:rPr lang="en-US" sz="2200" b="1" i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Perspectives on Recent Capital Market Research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Monotype Sorts" charset="0"/>
              <a:buNone/>
            </a:pPr>
            <a:r>
              <a:rPr lang="en-US" sz="2800">
                <a:solidFill>
                  <a:schemeClr val="hlink"/>
                </a:solidFill>
                <a:latin typeface="Tahoma" pitchFamily="34" charset="0"/>
              </a:rPr>
              <a:t>Five Areas of Capital Market Research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Market Efficiency</a:t>
            </a:r>
          </a:p>
          <a:p>
            <a:pPr marL="609600" indent="-609600">
              <a:lnSpc>
                <a:spcPct val="90000"/>
              </a:lnSpc>
              <a:buFontTx/>
              <a:buChar char="•"/>
            </a:pPr>
            <a:r>
              <a:rPr lang="en-US" sz="2400" b="1">
                <a:solidFill>
                  <a:srgbClr val="DA4864"/>
                </a:solidFill>
                <a:latin typeface="Tahoma" pitchFamily="34" charset="0"/>
              </a:rPr>
              <a:t>Inefficient: post-earning announcement drift; market to book ratios, contextual accounting issues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Feltham-Ohlson Modeling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Value Relevance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Analyst’s Behavior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Discretionary Behavior</a:t>
            </a:r>
          </a:p>
        </p:txBody>
      </p:sp>
      <p:sp>
        <p:nvSpPr>
          <p:cNvPr id="211972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3246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E47BD8-9A30-49EF-8C0A-8EE804280C0B}" type="slidenum">
              <a:rPr lang="en-US"/>
              <a:pPr/>
              <a:t>30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700" b="1">
                <a:solidFill>
                  <a:schemeClr val="bg1"/>
                </a:solidFill>
              </a:rPr>
              <a:t>Capital Asset Pricing Model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000" i="1"/>
              <a:t>E(R</a:t>
            </a:r>
            <a:r>
              <a:rPr lang="en-US" sz="3000" i="1" baseline="-25000"/>
              <a:t>it</a:t>
            </a:r>
            <a:r>
              <a:rPr lang="en-US" sz="3000" i="1"/>
              <a:t>) = </a:t>
            </a:r>
            <a:r>
              <a:rPr lang="en-US" sz="3000" i="1">
                <a:cs typeface="Arial" pitchFamily="34" charset="0"/>
              </a:rPr>
              <a:t>R</a:t>
            </a:r>
            <a:r>
              <a:rPr lang="en-US" sz="3000" i="1" baseline="-25000">
                <a:cs typeface="Arial" pitchFamily="34" charset="0"/>
              </a:rPr>
              <a:t>ft</a:t>
            </a:r>
            <a:r>
              <a:rPr lang="en-GB" sz="3000" i="1"/>
              <a:t>+ </a:t>
            </a:r>
            <a:r>
              <a:rPr lang="el-GR" sz="3000" i="1">
                <a:cs typeface="Arial" pitchFamily="34" charset="0"/>
              </a:rPr>
              <a:t>β</a:t>
            </a:r>
            <a:r>
              <a:rPr lang="en-US" sz="3000" i="1" baseline="-25000">
                <a:cs typeface="Arial" pitchFamily="34" charset="0"/>
              </a:rPr>
              <a:t>i</a:t>
            </a:r>
            <a:r>
              <a:rPr lang="en-US" sz="3000" i="1">
                <a:cs typeface="Arial" pitchFamily="34" charset="0"/>
              </a:rPr>
              <a:t>(</a:t>
            </a:r>
            <a:r>
              <a:rPr lang="en-GB" sz="3000" i="1"/>
              <a:t>R</a:t>
            </a:r>
            <a:r>
              <a:rPr lang="en-GB" sz="3000" i="1" baseline="-25000"/>
              <a:t>mt</a:t>
            </a:r>
            <a:r>
              <a:rPr lang="en-GB" sz="3000" i="1"/>
              <a:t> – </a:t>
            </a:r>
            <a:r>
              <a:rPr lang="en-US" sz="3000" i="1">
                <a:cs typeface="Arial" pitchFamily="34" charset="0"/>
              </a:rPr>
              <a:t>R</a:t>
            </a:r>
            <a:r>
              <a:rPr lang="en-US" sz="3000" i="1" baseline="-25000">
                <a:cs typeface="Arial" pitchFamily="34" charset="0"/>
              </a:rPr>
              <a:t>ft</a:t>
            </a:r>
            <a:r>
              <a:rPr lang="en-GB" sz="3000" i="1"/>
              <a:t>)</a:t>
            </a:r>
            <a:endParaRPr lang="en-US" sz="3000" i="1"/>
          </a:p>
          <a:p>
            <a:pPr>
              <a:lnSpc>
                <a:spcPct val="90000"/>
              </a:lnSpc>
            </a:pPr>
            <a:r>
              <a:rPr lang="en-US" sz="3000" i="1"/>
              <a:t>AR</a:t>
            </a:r>
            <a:r>
              <a:rPr lang="en-US" sz="3000" i="1" baseline="-25000"/>
              <a:t>it</a:t>
            </a:r>
            <a:r>
              <a:rPr lang="en-US" sz="3000" i="1"/>
              <a:t> = R</a:t>
            </a:r>
            <a:r>
              <a:rPr lang="en-US" sz="3000" i="1" baseline="-25000"/>
              <a:t>it</a:t>
            </a:r>
            <a:r>
              <a:rPr lang="en-US" sz="3000" i="1"/>
              <a:t> – [</a:t>
            </a:r>
            <a:r>
              <a:rPr lang="en-US" sz="3000" i="1">
                <a:cs typeface="Arial" pitchFamily="34" charset="0"/>
              </a:rPr>
              <a:t>R</a:t>
            </a:r>
            <a:r>
              <a:rPr lang="en-US" sz="3000" i="1" baseline="-25000">
                <a:cs typeface="Arial" pitchFamily="34" charset="0"/>
              </a:rPr>
              <a:t>ft</a:t>
            </a:r>
            <a:r>
              <a:rPr lang="en-GB" sz="3000" i="1"/>
              <a:t>+ </a:t>
            </a:r>
            <a:r>
              <a:rPr lang="el-GR" sz="3000" i="1">
                <a:cs typeface="Arial" pitchFamily="34" charset="0"/>
              </a:rPr>
              <a:t>β</a:t>
            </a:r>
            <a:r>
              <a:rPr lang="en-US" sz="3000" i="1" baseline="-25000">
                <a:cs typeface="Arial" pitchFamily="34" charset="0"/>
              </a:rPr>
              <a:t>i</a:t>
            </a:r>
            <a:r>
              <a:rPr lang="en-US" sz="3000" i="1">
                <a:cs typeface="Arial" pitchFamily="34" charset="0"/>
              </a:rPr>
              <a:t>(</a:t>
            </a:r>
            <a:r>
              <a:rPr lang="en-GB" sz="3000" i="1"/>
              <a:t>R</a:t>
            </a:r>
            <a:r>
              <a:rPr lang="en-GB" sz="3000" i="1" baseline="-25000"/>
              <a:t>mt</a:t>
            </a:r>
            <a:r>
              <a:rPr lang="en-GB" sz="3000" i="1"/>
              <a:t> – </a:t>
            </a:r>
            <a:r>
              <a:rPr lang="en-US" sz="3000" i="1">
                <a:cs typeface="Arial" pitchFamily="34" charset="0"/>
              </a:rPr>
              <a:t>R</a:t>
            </a:r>
            <a:r>
              <a:rPr lang="en-US" sz="3000" i="1" baseline="-25000">
                <a:cs typeface="Arial" pitchFamily="34" charset="0"/>
              </a:rPr>
              <a:t>ft</a:t>
            </a:r>
            <a:r>
              <a:rPr lang="en-GB" sz="3000" i="1"/>
              <a:t>)</a:t>
            </a:r>
            <a:r>
              <a:rPr lang="en-US" sz="3000" i="1"/>
              <a:t>]</a:t>
            </a:r>
          </a:p>
          <a:p>
            <a:pPr>
              <a:lnSpc>
                <a:spcPct val="90000"/>
              </a:lnSpc>
            </a:pPr>
            <a:r>
              <a:rPr lang="en-US" sz="3000" i="1">
                <a:cs typeface="Arial" pitchFamily="34" charset="0"/>
              </a:rPr>
              <a:t>R</a:t>
            </a:r>
            <a:r>
              <a:rPr lang="en-US" sz="3000" i="1" baseline="-25000">
                <a:cs typeface="Arial" pitchFamily="34" charset="0"/>
              </a:rPr>
              <a:t>ft</a:t>
            </a:r>
            <a:r>
              <a:rPr lang="en-US" sz="3000"/>
              <a:t> is the risk-free interest rate (usually short-term government bond)</a:t>
            </a:r>
          </a:p>
          <a:p>
            <a:pPr>
              <a:lnSpc>
                <a:spcPct val="90000"/>
              </a:lnSpc>
            </a:pPr>
            <a:r>
              <a:rPr lang="en-US" sz="3000"/>
              <a:t>Commonly used in event studies in 1970’s</a:t>
            </a:r>
          </a:p>
          <a:p>
            <a:pPr>
              <a:lnSpc>
                <a:spcPct val="90000"/>
              </a:lnSpc>
            </a:pPr>
            <a:r>
              <a:rPr lang="en-US" sz="3000"/>
              <a:t>Deviations from CAPM have been discovered since then, implying validity of CAPM’s restrictions on market model is questionable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01D562-DA13-4CD0-BFE5-5E7E0FDE73D4}" type="slidenum">
              <a:rPr lang="en-US"/>
              <a:pPr/>
              <a:t>31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Advantages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/>
            <a:r>
              <a:rPr lang="en-CA"/>
              <a:t>Methodology</a:t>
            </a:r>
          </a:p>
          <a:p>
            <a:pPr marL="876300" lvl="1" indent="-419100"/>
            <a:r>
              <a:rPr lang="en-CA"/>
              <a:t>Powerful and easy design</a:t>
            </a:r>
          </a:p>
          <a:p>
            <a:pPr marL="876300" lvl="1" indent="-419100"/>
            <a:r>
              <a:rPr lang="en-US"/>
              <a:t>Ability to detect abnormal performance</a:t>
            </a:r>
            <a:endParaRPr lang="en-CA"/>
          </a:p>
          <a:p>
            <a:pPr marL="876300" lvl="1" indent="-419100"/>
            <a:r>
              <a:rPr lang="en-CA"/>
              <a:t>Also used in less than perfect conditions</a:t>
            </a:r>
          </a:p>
          <a:p>
            <a:pPr marL="876300" lvl="1" indent="-419100"/>
            <a:r>
              <a:rPr lang="en-US"/>
              <a:t>Easy to interpret and share</a:t>
            </a:r>
            <a:endParaRPr lang="en-CA"/>
          </a:p>
          <a:p>
            <a:pPr marL="495300" indent="-495300"/>
            <a:endParaRPr lang="en-CA"/>
          </a:p>
          <a:p>
            <a:pPr marL="495300" indent="-495300"/>
            <a:r>
              <a:rPr lang="en-CA"/>
              <a:t>Measure (stock price)</a:t>
            </a:r>
          </a:p>
          <a:p>
            <a:pPr marL="876300" lvl="1" indent="-419100"/>
            <a:r>
              <a:rPr lang="en-CA"/>
              <a:t>More accurate than accounting-based measures</a:t>
            </a:r>
          </a:p>
          <a:p>
            <a:pPr marL="876300" lvl="1" indent="-419100"/>
            <a:r>
              <a:rPr lang="en-CA"/>
              <a:t>Unbiased estimate of risk and return on IT investments </a:t>
            </a:r>
            <a:r>
              <a:rPr lang="en-CA" sz="1600"/>
              <a:t>(Im et al. 2001)</a:t>
            </a:r>
            <a:endParaRPr lang="en-US" sz="1600"/>
          </a:p>
          <a:p>
            <a:pPr marL="495300" indent="-495300"/>
            <a:endParaRPr lang="en-CA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38F38D-1EA5-4A14-9BF1-E401E79A3B3F}" type="slidenum">
              <a:rPr lang="en-US"/>
              <a:pPr/>
              <a:t>32</a:t>
            </a:fld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Disadvantages</a:t>
            </a: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2200"/>
              <a:t>General issues</a:t>
            </a:r>
          </a:p>
          <a:p>
            <a:pPr lvl="1"/>
            <a:r>
              <a:rPr lang="en-US" sz="2000"/>
              <a:t>Basic assumptions</a:t>
            </a:r>
          </a:p>
          <a:p>
            <a:pPr lvl="2"/>
            <a:r>
              <a:rPr lang="en-CA" sz="1800"/>
              <a:t>Ascertain likely implications</a:t>
            </a:r>
          </a:p>
          <a:p>
            <a:pPr lvl="2"/>
            <a:r>
              <a:rPr lang="en-CA" sz="1800"/>
              <a:t>Independent events</a:t>
            </a:r>
          </a:p>
          <a:p>
            <a:pPr lvl="2"/>
            <a:r>
              <a:rPr lang="en-CA" sz="1800"/>
              <a:t>Unexpected events</a:t>
            </a:r>
            <a:endParaRPr lang="en-US" sz="1800"/>
          </a:p>
          <a:p>
            <a:pPr lvl="1"/>
            <a:r>
              <a:rPr lang="en-US" sz="2000"/>
              <a:t>Partial measure of firm’s performance </a:t>
            </a:r>
          </a:p>
          <a:p>
            <a:pPr lvl="1"/>
            <a:r>
              <a:rPr lang="en-US" sz="2000"/>
              <a:t>Current knowledge of cause-effect relations</a:t>
            </a:r>
            <a:endParaRPr lang="en-CA" sz="2000"/>
          </a:p>
          <a:p>
            <a:endParaRPr lang="en-CA" sz="2200"/>
          </a:p>
          <a:p>
            <a:r>
              <a:rPr lang="en-CA" sz="2200"/>
              <a:t>Specific issues</a:t>
            </a:r>
          </a:p>
          <a:p>
            <a:pPr lvl="1"/>
            <a:r>
              <a:rPr lang="en-CA" sz="2000"/>
              <a:t>Select sample</a:t>
            </a:r>
          </a:p>
          <a:p>
            <a:pPr lvl="1"/>
            <a:r>
              <a:rPr lang="en-CA" sz="2000"/>
              <a:t>Determine abnormal returns (AR)</a:t>
            </a:r>
          </a:p>
          <a:p>
            <a:pPr lvl="1"/>
            <a:r>
              <a:rPr lang="en-CA" sz="2000"/>
              <a:t>Explain abnormal returns (AR)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6E9280-D9ED-43AE-B8A4-3B69277FA359}" type="slidenum">
              <a:rPr lang="en-US"/>
              <a:pPr/>
              <a:t>33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Disadvantages: Select Sample</a:t>
            </a:r>
            <a:endParaRPr lang="en-US"/>
          </a:p>
        </p:txBody>
      </p:sp>
      <p:sp>
        <p:nvSpPr>
          <p:cNvPr id="20539" name="Rectangle 59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994650" cy="4419600"/>
          </a:xfrm>
        </p:spPr>
        <p:txBody>
          <a:bodyPr/>
          <a:lstStyle/>
          <a:p>
            <a:r>
              <a:rPr lang="en-CA"/>
              <a:t>Confounding events</a:t>
            </a:r>
          </a:p>
          <a:p>
            <a:r>
              <a:rPr lang="en-CA"/>
              <a:t>Multiple announcements</a:t>
            </a:r>
          </a:p>
          <a:p>
            <a:r>
              <a:rPr lang="en-CA"/>
              <a:t>Anticipation of events (event window)</a:t>
            </a:r>
          </a:p>
          <a:p>
            <a:r>
              <a:rPr lang="en-US"/>
              <a:t>Periodicity of publications</a:t>
            </a:r>
          </a:p>
          <a:p>
            <a:r>
              <a:rPr lang="en-US"/>
              <a:t>Self-reported data </a:t>
            </a:r>
          </a:p>
          <a:p>
            <a:r>
              <a:rPr lang="en-US"/>
              <a:t>Publicly-traded firms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81F7C1-E7AE-47A2-A6AA-6BE2A1CAE63D}" type="slidenum">
              <a:rPr lang="en-US"/>
              <a:pPr/>
              <a:t>34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Disadvantages: Determine AR</a:t>
            </a:r>
            <a:endParaRPr lang="en-US"/>
          </a:p>
        </p:txBody>
      </p:sp>
      <p:sp>
        <p:nvSpPr>
          <p:cNvPr id="23570" name="Rectangle 1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</a:t>
            </a:r>
            <a:r>
              <a:rPr lang="en-US" baseline="-25000"/>
              <a:t>it</a:t>
            </a:r>
            <a:r>
              <a:rPr lang="en-US"/>
              <a:t> = R</a:t>
            </a:r>
            <a:r>
              <a:rPr lang="en-US" baseline="-25000"/>
              <a:t>it</a:t>
            </a:r>
            <a:r>
              <a:rPr lang="en-US"/>
              <a:t> – </a:t>
            </a:r>
            <a:r>
              <a:rPr lang="en-US" b="1" i="1"/>
              <a:t>E(R</a:t>
            </a:r>
            <a:r>
              <a:rPr lang="en-US" b="1" i="1" baseline="-25000"/>
              <a:t>it</a:t>
            </a:r>
            <a:r>
              <a:rPr lang="en-US" b="1" i="1"/>
              <a:t>)</a:t>
            </a:r>
            <a:endParaRPr lang="en-CA" b="1" i="1"/>
          </a:p>
          <a:p>
            <a:r>
              <a:rPr lang="en-CA"/>
              <a:t>Statistical models</a:t>
            </a:r>
          </a:p>
          <a:p>
            <a:pPr lvl="1"/>
            <a:r>
              <a:rPr lang="en-CA"/>
              <a:t>Market model</a:t>
            </a:r>
          </a:p>
          <a:p>
            <a:pPr lvl="1"/>
            <a:r>
              <a:rPr lang="en-CA"/>
              <a:t>Mean adjusted model</a:t>
            </a:r>
          </a:p>
          <a:p>
            <a:pPr lvl="1"/>
            <a:r>
              <a:rPr lang="en-CA"/>
              <a:t>Market adjusted model</a:t>
            </a:r>
          </a:p>
          <a:p>
            <a:r>
              <a:rPr lang="en-CA"/>
              <a:t>Economical models</a:t>
            </a:r>
          </a:p>
          <a:p>
            <a:r>
              <a:rPr lang="en-US"/>
              <a:t>Estimation period</a:t>
            </a:r>
            <a:r>
              <a:rPr lang="en-US" sz="2400"/>
              <a:t> </a:t>
            </a:r>
          </a:p>
          <a:p>
            <a:r>
              <a:rPr lang="en-US" sz="2400"/>
              <a:t>Size effects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85B771-717D-4E69-B97E-A4312BC3B75E}" type="slidenum">
              <a:rPr lang="en-US"/>
              <a:pPr/>
              <a:t>35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Disadvantages: Explain AR</a:t>
            </a:r>
            <a:endParaRPr lang="en-US"/>
          </a:p>
        </p:txBody>
      </p:sp>
      <p:sp>
        <p:nvSpPr>
          <p:cNvPr id="24598" name="Rectangle 2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Overreaction or inappropriate reactions</a:t>
            </a:r>
          </a:p>
          <a:p>
            <a:r>
              <a:rPr lang="en-US" sz="2800"/>
              <a:t>Undervaluation when inflation is significant</a:t>
            </a:r>
          </a:p>
          <a:p>
            <a:r>
              <a:rPr lang="en-US" sz="2800"/>
              <a:t>Weekend and day of week effects</a:t>
            </a:r>
          </a:p>
          <a:p>
            <a:r>
              <a:rPr lang="en-CA" sz="2800"/>
              <a:t>Extraneous factors</a:t>
            </a:r>
          </a:p>
          <a:p>
            <a:r>
              <a:rPr lang="en-CA" sz="2800"/>
              <a:t>Extrapolation of results</a:t>
            </a:r>
            <a:endParaRPr lang="en-US" sz="28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8610F7-162C-4BD3-B8BC-8725AB552B15}" type="slidenum">
              <a:rPr lang="en-US"/>
              <a:pPr/>
              <a:t>36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>
                <a:solidFill>
                  <a:schemeClr val="tx1"/>
                </a:solidFill>
              </a:rPr>
              <a:t>Event Study Methods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70038"/>
            <a:ext cx="8229600" cy="50276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900" b="1"/>
              <a:t>Stock  prices are analyzed over ‘Windows.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900"/>
              <a:t>The analysis is usually limited to (-30 to +30) day windows.  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900"/>
              <a:t>Windows  of  (-10 to -1) and (0 to +1) days are often the most interesting.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1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900"/>
              <a:t>The goal is to determine: </a:t>
            </a:r>
          </a:p>
          <a:p>
            <a:pPr>
              <a:buFontTx/>
              <a:buNone/>
            </a:pPr>
            <a:r>
              <a:rPr lang="en-US" sz="1900"/>
              <a:t>      (a)  Did an effect occur?  and if so </a:t>
            </a:r>
          </a:p>
          <a:p>
            <a:pPr>
              <a:buFontTx/>
              <a:buNone/>
            </a:pPr>
            <a:r>
              <a:rPr lang="en-US" sz="1900"/>
              <a:t>      (b)  Did it occur in a manner consistent with the </a:t>
            </a:r>
            <a:br>
              <a:rPr lang="en-US" sz="1900"/>
            </a:br>
            <a:r>
              <a:rPr lang="en-US" sz="1900"/>
              <a:t>      efficient market hypothesis?    versus </a:t>
            </a:r>
            <a:br>
              <a:rPr lang="en-US" sz="1900"/>
            </a:br>
            <a:r>
              <a:rPr lang="en-US" sz="1900"/>
              <a:t>  (c)  Was there a clear trading opportunity?  and</a:t>
            </a:r>
          </a:p>
          <a:p>
            <a:pPr>
              <a:buFontTx/>
              <a:buNone/>
            </a:pPr>
            <a:r>
              <a:rPr lang="en-US" sz="1900"/>
              <a:t>      (d)  Was there anticipation that suggests early </a:t>
            </a:r>
            <a:br>
              <a:rPr lang="en-US" sz="1900"/>
            </a:br>
            <a:r>
              <a:rPr lang="en-US" sz="1900"/>
              <a:t>       ‘leakage’ of information? </a:t>
            </a:r>
          </a:p>
          <a:p>
            <a:pPr>
              <a:buFontTx/>
              <a:buNone/>
            </a:pPr>
            <a:endParaRPr lang="en-US" sz="19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900"/>
              <a:t>The concept of </a:t>
            </a:r>
            <a:r>
              <a:rPr lang="en-US" sz="1900" b="1" i="1"/>
              <a:t>ceteris paribus</a:t>
            </a:r>
            <a:r>
              <a:rPr lang="en-US" sz="1900"/>
              <a:t> is important--  </a:t>
            </a:r>
            <a:r>
              <a:rPr lang="en-US" sz="1900" b="1" i="1"/>
              <a:t>‘What if’ </a:t>
            </a:r>
            <a:r>
              <a:rPr lang="en-US" sz="1900"/>
              <a:t>there was no event?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10216-45CF-428C-A11C-BE7747CE2FB4}" type="slidenum">
              <a:rPr lang="en-US"/>
              <a:pPr/>
              <a:t>37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WINDOW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information about the event may have leaked out beforehand, and sometimes it takes time for the market to fully react to an event</a:t>
            </a:r>
          </a:p>
          <a:p>
            <a:r>
              <a:rPr lang="en-US"/>
              <a:t>Trade-off between short and long windows</a:t>
            </a:r>
          </a:p>
          <a:p>
            <a:pPr lvl="1"/>
            <a:r>
              <a:rPr lang="en-US"/>
              <a:t>Not all information about the event may be captured if short window</a:t>
            </a:r>
          </a:p>
          <a:p>
            <a:pPr lvl="1"/>
            <a:r>
              <a:rPr lang="en-US"/>
              <a:t>Information irrelevant to the event more likely to be captured if long window</a:t>
            </a:r>
          </a:p>
          <a:p>
            <a:pPr lvl="1"/>
            <a:r>
              <a:rPr lang="en-US"/>
              <a:t>Results less sensitive to model choice with short window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5AD690-23EE-4793-93F6-61E12A6B4CE3}" type="slidenum">
              <a:rPr lang="en-US"/>
              <a:pPr/>
              <a:t>38</a:t>
            </a:fld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b="1">
                <a:solidFill>
                  <a:schemeClr val="bg1"/>
                </a:solidFill>
              </a:rPr>
              <a:t>A few cases ...</a:t>
            </a: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36688"/>
            <a:ext cx="6969125" cy="5087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76250"/>
            <a:ext cx="7086600" cy="66675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400" b="1" i="0" dirty="0" err="1">
                <a:solidFill>
                  <a:schemeClr val="tx1"/>
                </a:solidFill>
                <a:latin typeface="Arial" pitchFamily="34" charset="0"/>
              </a:rPr>
              <a:t>Khotari</a:t>
            </a:r>
            <a:r>
              <a:rPr lang="en-US" sz="2400" b="1" i="0" dirty="0">
                <a:solidFill>
                  <a:schemeClr val="tx1"/>
                </a:solidFill>
                <a:latin typeface="Arial" pitchFamily="34" charset="0"/>
              </a:rPr>
              <a:t> SP </a:t>
            </a:r>
            <a:br>
              <a:rPr lang="en-US" sz="2400" b="1" i="0" dirty="0">
                <a:solidFill>
                  <a:schemeClr val="tx1"/>
                </a:solidFill>
                <a:latin typeface="Arial" pitchFamily="34" charset="0"/>
              </a:rPr>
            </a:br>
            <a:r>
              <a:rPr lang="en-US" sz="2400" b="1" i="0" dirty="0">
                <a:solidFill>
                  <a:schemeClr val="tx1"/>
                </a:solidFill>
                <a:latin typeface="Arial" pitchFamily="34" charset="0"/>
              </a:rPr>
              <a:t>Capital Market Research in Accounting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772400" cy="4648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Monotype Sorts" charset="0"/>
              <a:buAutoNum type="arabicPeriod"/>
            </a:pPr>
            <a:r>
              <a:rPr lang="en-US" sz="2800" b="1">
                <a:solidFill>
                  <a:schemeClr val="hlink"/>
                </a:solidFill>
                <a:latin typeface="Tahoma" pitchFamily="34" charset="0"/>
              </a:rPr>
              <a:t>Demand for capital market research in accounting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Fundamental analysis and valuation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Test of capital market efficiency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Role of accounting in contracts and in the political process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Disclosure regulation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rabicPeriod" startAt="2"/>
            </a:pPr>
            <a:r>
              <a:rPr lang="en-US" sz="2800" b="1">
                <a:solidFill>
                  <a:schemeClr val="hlink"/>
                </a:solidFill>
                <a:latin typeface="Tahoma" pitchFamily="34" charset="0"/>
              </a:rPr>
              <a:t>Early Capital Market Research (1960s)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Tahoma" pitchFamily="34" charset="0"/>
              </a:rPr>
              <a:t>Positive economics (Accounting)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Tahoma" pitchFamily="34" charset="0"/>
              </a:rPr>
              <a:t>EMH and CAPM</a:t>
            </a:r>
          </a:p>
          <a:p>
            <a:pPr marL="609600" indent="-609600">
              <a:lnSpc>
                <a:spcPct val="90000"/>
              </a:lnSpc>
              <a:buFont typeface="Monotype Sorts" charset="0"/>
              <a:buAutoNum type="alphaLcPeriod"/>
            </a:pPr>
            <a:r>
              <a:rPr lang="en-US" sz="2400" b="1">
                <a:latin typeface="Tahoma" pitchFamily="34" charset="0"/>
              </a:rPr>
              <a:t>Event study</a:t>
            </a:r>
          </a:p>
        </p:txBody>
      </p:sp>
      <p:sp>
        <p:nvSpPr>
          <p:cNvPr id="225284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2484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476250"/>
            <a:ext cx="7086600" cy="742950"/>
          </a:xfrm>
          <a:solidFill>
            <a:srgbClr val="FE94E5"/>
          </a:solidFill>
          <a:ln/>
        </p:spPr>
        <p:txBody>
          <a:bodyPr/>
          <a:lstStyle/>
          <a:p>
            <a:pPr algn="ctr"/>
            <a:r>
              <a:rPr lang="en-US" sz="2200" b="1" i="0">
                <a:solidFill>
                  <a:schemeClr val="tx1"/>
                </a:solidFill>
                <a:latin typeface="Arial" pitchFamily="34" charset="0"/>
              </a:rPr>
              <a:t>Khotari SP </a:t>
            </a:r>
            <a:br>
              <a:rPr lang="en-US" sz="2200" b="1" i="0">
                <a:solidFill>
                  <a:schemeClr val="tx1"/>
                </a:solidFill>
                <a:latin typeface="Arial" pitchFamily="34" charset="0"/>
              </a:rPr>
            </a:br>
            <a:r>
              <a:rPr lang="en-US" sz="2200" b="1" i="0">
                <a:solidFill>
                  <a:schemeClr val="tx1"/>
                </a:solidFill>
                <a:latin typeface="Arial" pitchFamily="34" charset="0"/>
              </a:rPr>
              <a:t>Capital Market Research in Accounting</a:t>
            </a:r>
          </a:p>
        </p:txBody>
      </p:sp>
      <p:sp>
        <p:nvSpPr>
          <p:cNvPr id="2263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  <a:noFill/>
          <a:ln/>
        </p:spPr>
        <p:txBody>
          <a:bodyPr/>
          <a:lstStyle/>
          <a:p>
            <a:pPr marL="609600" indent="-609600">
              <a:buFont typeface="Monotype Sorts" charset="0"/>
              <a:buAutoNum type="arabicPeriod"/>
            </a:pPr>
            <a:r>
              <a:rPr lang="en-US" sz="2400" b="1">
                <a:solidFill>
                  <a:schemeClr val="hlink"/>
                </a:solidFill>
                <a:latin typeface="Tahoma" pitchFamily="34" charset="0"/>
              </a:rPr>
              <a:t>Capital Markets Research in the 1980s and 1990s</a:t>
            </a:r>
          </a:p>
          <a:p>
            <a:pPr marL="609600" indent="-609600"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Methodological capital markets research</a:t>
            </a:r>
          </a:p>
          <a:p>
            <a:pPr marL="609600" indent="-609600"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Evaluation of alternative accounting performance measures</a:t>
            </a:r>
          </a:p>
          <a:p>
            <a:pPr marL="609600" indent="-609600"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Valuation and fundamental analysis research</a:t>
            </a:r>
          </a:p>
          <a:p>
            <a:pPr marL="609600" indent="-609600"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Tests of market efficiency</a:t>
            </a:r>
          </a:p>
          <a:p>
            <a:pPr marL="609600" indent="-609600">
              <a:buFont typeface="Monotype Sorts" charset="0"/>
              <a:buAutoNum type="alphaLcPeriod"/>
            </a:pPr>
            <a:r>
              <a:rPr lang="en-US" sz="2400" b="1">
                <a:latin typeface="Arial" pitchFamily="34" charset="0"/>
              </a:rPr>
              <a:t>Value relevance of disclosures</a:t>
            </a:r>
          </a:p>
          <a:p>
            <a:pPr marL="609600" indent="-609600">
              <a:buFont typeface="Monotype Sorts" charset="0"/>
              <a:buNone/>
            </a:pPr>
            <a:endParaRPr lang="en-US" sz="2400" b="1">
              <a:latin typeface="Tahoma" pitchFamily="34" charset="0"/>
            </a:endParaRPr>
          </a:p>
          <a:p>
            <a:pPr marL="609600" indent="-609600">
              <a:buFont typeface="Monotype Sorts" charset="0"/>
              <a:buNone/>
            </a:pPr>
            <a:endParaRPr lang="en-US" sz="2400" b="1">
              <a:latin typeface="Tahoma" pitchFamily="34" charset="0"/>
            </a:endParaRPr>
          </a:p>
        </p:txBody>
      </p:sp>
      <p:sp>
        <p:nvSpPr>
          <p:cNvPr id="226310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2000" y="63246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6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6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6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6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6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6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6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6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6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6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7467600" cy="99060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Dumontier and Raffournier</a:t>
            </a:r>
            <a:br>
              <a:rPr lang="en-US" sz="2200" b="1" i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Accounting and Capital Markets: A Survey of the European Evidence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14800"/>
          </a:xfrm>
          <a:noFill/>
        </p:spPr>
        <p:txBody>
          <a:bodyPr/>
          <a:lstStyle/>
          <a:p>
            <a:pPr marL="609600" indent="-609600">
              <a:buFont typeface="Monotype Sorts" charset="0"/>
              <a:buNone/>
            </a:pPr>
            <a:r>
              <a:rPr lang="en-US" sz="2800">
                <a:solidFill>
                  <a:schemeClr val="hlink"/>
                </a:solidFill>
                <a:latin typeface="Tahoma" pitchFamily="34" charset="0"/>
              </a:rPr>
              <a:t>Classification of Studies on Capital Market in Europe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Market reaction to newly released accounting information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Long term association between returns and accounting numbers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800">
                <a:latin typeface="Tahoma" pitchFamily="34" charset="0"/>
              </a:rPr>
              <a:t>Use of accounting data by investors and the impact of market pressure on accounting choices</a:t>
            </a:r>
          </a:p>
        </p:txBody>
      </p:sp>
      <p:sp>
        <p:nvSpPr>
          <p:cNvPr id="212996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3246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7543800" cy="81915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200" b="1" i="0" dirty="0" err="1">
                <a:solidFill>
                  <a:schemeClr val="tx1"/>
                </a:solidFill>
                <a:latin typeface="Tahoma" pitchFamily="34" charset="0"/>
              </a:rPr>
              <a:t>Barua</a:t>
            </a:r>
            <a: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  <a:t> et al. </a:t>
            </a:r>
            <a:b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  <a:t>Research on Indian Capital Market: A Review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85926"/>
            <a:ext cx="76962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Monotype Sorts" charset="0"/>
              <a:buNone/>
            </a:pPr>
            <a:r>
              <a:rPr lang="en-US" b="1" dirty="0">
                <a:solidFill>
                  <a:schemeClr val="hlink"/>
                </a:solidFill>
                <a:latin typeface="Tahoma" pitchFamily="34" charset="0"/>
              </a:rPr>
              <a:t>Scope of Capital Market Research in India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Valuations of stocks and functioning of the stock markets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Valuation of bonds, convertible debentures, and market for debt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New issues markets and merchant banking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Market efficiency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Dividends, bonus and rights issues, and rate of returns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Performance regulations of mutual funds</a:t>
            </a:r>
          </a:p>
        </p:txBody>
      </p:sp>
      <p:sp>
        <p:nvSpPr>
          <p:cNvPr id="215044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60198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61958" y="214290"/>
            <a:ext cx="7239000" cy="104775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200" b="1" i="0" dirty="0" err="1">
                <a:solidFill>
                  <a:schemeClr val="tx1"/>
                </a:solidFill>
                <a:latin typeface="Tahoma" pitchFamily="34" charset="0"/>
              </a:rPr>
              <a:t>Shanken</a:t>
            </a:r>
            <a: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  <a:t> J. and Smith, CW. </a:t>
            </a:r>
            <a:b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 dirty="0">
                <a:solidFill>
                  <a:schemeClr val="tx1"/>
                </a:solidFill>
                <a:latin typeface="Tahoma" pitchFamily="34" charset="0"/>
              </a:rPr>
              <a:t>Implications of Capital Market Research for Corporate Finance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>
              <a:lnSpc>
                <a:spcPct val="90000"/>
              </a:lnSpc>
              <a:spcBef>
                <a:spcPct val="10000"/>
              </a:spcBef>
              <a:buFont typeface="Monotype Sorts" charset="0"/>
              <a:buNone/>
            </a:pPr>
            <a:r>
              <a:rPr lang="en-US" sz="2400" b="1">
                <a:solidFill>
                  <a:schemeClr val="hlink"/>
                </a:solidFill>
                <a:latin typeface="Tahoma" pitchFamily="34" charset="0"/>
              </a:rPr>
              <a:t>1. Efficient Markets Hypothesis</a:t>
            </a:r>
          </a:p>
          <a:p>
            <a:pPr marL="812800" indent="-812800">
              <a:lnSpc>
                <a:spcPct val="90000"/>
              </a:lnSpc>
              <a:spcBef>
                <a:spcPct val="10000"/>
              </a:spcBef>
              <a:buFont typeface="Wingdings" pitchFamily="2" charset="2"/>
              <a:buChar char="v"/>
            </a:pPr>
            <a:r>
              <a:rPr lang="en-US" sz="2000" b="1">
                <a:solidFill>
                  <a:schemeClr val="accent1"/>
                </a:solidFill>
              </a:rPr>
              <a:t>Implications for Corporate Finance</a:t>
            </a:r>
            <a:r>
              <a:rPr lang="en-US" sz="2800"/>
              <a:t>: </a:t>
            </a:r>
            <a:r>
              <a:rPr lang="en-US" sz="1800" b="1"/>
              <a:t>the market value of the firm would reflect the present value of the firm’s expected future cash flows</a:t>
            </a:r>
          </a:p>
          <a:p>
            <a:pPr marL="812800" indent="-812800">
              <a:lnSpc>
                <a:spcPct val="90000"/>
              </a:lnSpc>
              <a:spcBef>
                <a:spcPct val="10000"/>
              </a:spcBef>
              <a:buFont typeface="Wingdings" pitchFamily="2" charset="2"/>
              <a:buChar char="v"/>
            </a:pPr>
            <a:r>
              <a:rPr lang="en-US" sz="2000" b="1">
                <a:solidFill>
                  <a:schemeClr val="accent1"/>
                </a:solidFill>
              </a:rPr>
              <a:t>Empirical Evidence</a:t>
            </a:r>
            <a:r>
              <a:rPr lang="en-US" sz="2800">
                <a:solidFill>
                  <a:schemeClr val="accent1"/>
                </a:solidFill>
              </a:rPr>
              <a:t>:</a:t>
            </a:r>
            <a:r>
              <a:rPr lang="en-US" sz="2800"/>
              <a:t> </a:t>
            </a:r>
            <a:r>
              <a:rPr lang="en-US" sz="1800" b="1"/>
              <a:t>Rolls (1994) asserts “the concept of efficient markets ought to be learned by every CEO”</a:t>
            </a:r>
            <a:endParaRPr lang="en-US" sz="1800" b="1">
              <a:solidFill>
                <a:schemeClr val="accent1"/>
              </a:solidFill>
            </a:endParaRPr>
          </a:p>
          <a:p>
            <a:pPr marL="812800" indent="-812800">
              <a:lnSpc>
                <a:spcPct val="90000"/>
              </a:lnSpc>
              <a:spcBef>
                <a:spcPct val="10000"/>
              </a:spcBef>
              <a:buFont typeface="Monotype Sorts" charset="0"/>
              <a:buNone/>
            </a:pPr>
            <a:r>
              <a:rPr lang="en-US" sz="2400" b="1">
                <a:solidFill>
                  <a:schemeClr val="hlink"/>
                </a:solidFill>
                <a:latin typeface="Tahoma" pitchFamily="34" charset="0"/>
              </a:rPr>
              <a:t>2. Asset Pricing Theory and Evidence</a:t>
            </a:r>
          </a:p>
          <a:p>
            <a:pPr marL="812800" indent="-81280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000" b="1">
                <a:solidFill>
                  <a:schemeClr val="accent1"/>
                </a:solidFill>
              </a:rPr>
              <a:t>Implications for Corporate Finance</a:t>
            </a:r>
            <a:r>
              <a:rPr lang="en-US" sz="2000" b="1"/>
              <a:t>: </a:t>
            </a:r>
            <a:r>
              <a:rPr lang="en-US" sz="1800" b="1"/>
              <a:t>plays two roles: (1) characterization of investments (2) estimation of cost of capital or expected return</a:t>
            </a:r>
            <a:endParaRPr lang="en-US" sz="2000" b="1">
              <a:solidFill>
                <a:schemeClr val="accent1"/>
              </a:solidFill>
            </a:endParaRPr>
          </a:p>
          <a:p>
            <a:pPr marL="812800" indent="-81280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000" b="1">
                <a:solidFill>
                  <a:schemeClr val="accent1"/>
                </a:solidFill>
              </a:rPr>
              <a:t>Empirical Evidence</a:t>
            </a:r>
            <a:r>
              <a:rPr lang="en-US" sz="2800">
                <a:solidFill>
                  <a:schemeClr val="accent1"/>
                </a:solidFill>
              </a:rPr>
              <a:t>:</a:t>
            </a:r>
            <a:r>
              <a:rPr lang="en-US" sz="2800"/>
              <a:t> </a:t>
            </a:r>
            <a:r>
              <a:rPr lang="en-US" sz="1800" b="1"/>
              <a:t>three problems occurred: (1) limited power, (2) inexact model specification, (3) the influenced of “data mining”.</a:t>
            </a:r>
            <a:endParaRPr lang="en-US" sz="2000" b="1"/>
          </a:p>
        </p:txBody>
      </p:sp>
      <p:sp>
        <p:nvSpPr>
          <p:cNvPr id="216068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05800" y="63246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6" grpId="0" animBg="1" autoUpdateAnimBg="0"/>
      <p:bldP spid="21606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6553200" cy="895350"/>
          </a:xfrm>
          <a:solidFill>
            <a:srgbClr val="FE94E5"/>
          </a:solidFill>
        </p:spPr>
        <p:txBody>
          <a:bodyPr/>
          <a:lstStyle/>
          <a:p>
            <a:pPr algn="ctr"/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Brennan, M.J. </a:t>
            </a:r>
            <a:br>
              <a:rPr lang="en-US" sz="2200" b="1" i="0">
                <a:solidFill>
                  <a:schemeClr val="tx1"/>
                </a:solidFill>
                <a:latin typeface="Tahoma" pitchFamily="34" charset="0"/>
              </a:rPr>
            </a:br>
            <a:r>
              <a:rPr lang="en-US" sz="2200" b="1" i="0">
                <a:solidFill>
                  <a:schemeClr val="tx1"/>
                </a:solidFill>
                <a:latin typeface="Tahoma" pitchFamily="34" charset="0"/>
              </a:rPr>
              <a:t>Corporate Finance over the Past 25 Years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Adverse selection, signaling and screening in financial markets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Moral hazard and agency in the theory of the corporation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Corporate control, monitoring, and financial intermediation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Reputation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Pre-commitment and bonding with financial contracts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Bankruptcy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Taxes, valuation, and capital allocation decision</a:t>
            </a:r>
          </a:p>
          <a:p>
            <a:pPr marL="609600" indent="-609600">
              <a:buFont typeface="Monotype Sorts" charset="0"/>
              <a:buAutoNum type="arabicPeriod"/>
            </a:pPr>
            <a:r>
              <a:rPr lang="en-US" sz="2000" b="1"/>
              <a:t>Unfinished business: transactions of corporations in efficient capital markets, management of corporate pension funds and corporate hedging</a:t>
            </a:r>
          </a:p>
        </p:txBody>
      </p:sp>
      <p:sp>
        <p:nvSpPr>
          <p:cNvPr id="217092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2000" y="6324600"/>
            <a:ext cx="609600" cy="228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BACK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7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7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7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7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 autoUpdateAnimBg="0"/>
    </p:bld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1462</TotalTime>
  <Words>2118</Words>
  <Application>Microsoft Office PowerPoint</Application>
  <PresentationFormat>On-screen Show (4:3)</PresentationFormat>
  <Paragraphs>385</Paragraphs>
  <Slides>38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Radial</vt:lpstr>
      <vt:lpstr>Equation</vt:lpstr>
      <vt:lpstr>CAPITAL MARKET RESEARCH: Event Study Methodology</vt:lpstr>
      <vt:lpstr>What Is Research?</vt:lpstr>
      <vt:lpstr>Beaver WH  Perspectives on Recent Capital Market Research</vt:lpstr>
      <vt:lpstr>Khotari SP  Capital Market Research in Accounting</vt:lpstr>
      <vt:lpstr>Khotari SP  Capital Market Research in Accounting</vt:lpstr>
      <vt:lpstr>Dumontier and Raffournier Accounting and Capital Markets: A Survey of the European Evidence</vt:lpstr>
      <vt:lpstr>Barua et al.  Research on Indian Capital Market: A Review</vt:lpstr>
      <vt:lpstr>Shanken J. and Smith, CW.  Implications of Capital Market Research for Corporate Finance</vt:lpstr>
      <vt:lpstr>Brennan, M.J.  Corporate Finance over the Past 25 Years</vt:lpstr>
      <vt:lpstr>Smith, C.W.  Theory of Corporate Finance: A Historical Overview</vt:lpstr>
      <vt:lpstr>Smith, C.W.  Theory of Corporate Finance: A Historical Overview</vt:lpstr>
      <vt:lpstr>Main References</vt:lpstr>
      <vt:lpstr>Overview</vt:lpstr>
      <vt:lpstr>History</vt:lpstr>
      <vt:lpstr>Definition</vt:lpstr>
      <vt:lpstr>Description</vt:lpstr>
      <vt:lpstr>Definition</vt:lpstr>
      <vt:lpstr>Examples</vt:lpstr>
      <vt:lpstr>Assumptions</vt:lpstr>
      <vt:lpstr>Steps for Implementing Event Studies</vt:lpstr>
      <vt:lpstr>Constant-Mean-Return Model</vt:lpstr>
      <vt:lpstr>Factor Model</vt:lpstr>
      <vt:lpstr>Event Study Methods</vt:lpstr>
      <vt:lpstr>CAR</vt:lpstr>
      <vt:lpstr>Cumulative Abnormal Returns</vt:lpstr>
      <vt:lpstr>t test for significance</vt:lpstr>
      <vt:lpstr>Index Model  (Market-Adjusted Return Model)</vt:lpstr>
      <vt:lpstr>Constant Mean Return Model</vt:lpstr>
      <vt:lpstr>Market Model</vt:lpstr>
      <vt:lpstr>Capital Asset Pricing Model</vt:lpstr>
      <vt:lpstr>Advantages</vt:lpstr>
      <vt:lpstr>Disadvantages</vt:lpstr>
      <vt:lpstr>Disadvantages: Select Sample</vt:lpstr>
      <vt:lpstr>Disadvantages: Determine AR</vt:lpstr>
      <vt:lpstr>Disadvantages: Explain AR</vt:lpstr>
      <vt:lpstr>Event Study Methods</vt:lpstr>
      <vt:lpstr>EVENT WINDOW</vt:lpstr>
      <vt:lpstr>A few cases 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Study methodology</dc:title>
  <dc:creator>Alina</dc:creator>
  <cp:lastModifiedBy>User</cp:lastModifiedBy>
  <cp:revision>131</cp:revision>
  <dcterms:created xsi:type="dcterms:W3CDTF">2004-10-16T19:17:16Z</dcterms:created>
  <dcterms:modified xsi:type="dcterms:W3CDTF">2010-10-03T08:40:38Z</dcterms:modified>
</cp:coreProperties>
</file>