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1"/>
  </p:sldMasterIdLst>
  <p:notesMasterIdLst>
    <p:notesMasterId r:id="rId12"/>
  </p:notesMasterIdLst>
  <p:sldIdLst>
    <p:sldId id="298" r:id="rId2"/>
    <p:sldId id="299" r:id="rId3"/>
    <p:sldId id="262" r:id="rId4"/>
    <p:sldId id="265" r:id="rId5"/>
    <p:sldId id="269" r:id="rId6"/>
    <p:sldId id="271" r:id="rId7"/>
    <p:sldId id="272" r:id="rId8"/>
    <p:sldId id="285" r:id="rId9"/>
    <p:sldId id="288" r:id="rId10"/>
    <p:sldId id="300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6666FF"/>
    <a:srgbClr val="FF9933"/>
    <a:srgbClr val="FFFF99"/>
    <a:srgbClr val="00004C"/>
    <a:srgbClr val="000040"/>
    <a:srgbClr val="CC0000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E970C9E3-6793-4E12-BB3B-25521ADCD3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6DDEE-7BC8-4B99-B6A2-F1D823E1D0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37791B-A0B5-4C1F-86D5-1B568C005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CBC55-E280-4422-841D-A6F339CD82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9550"/>
            <a:ext cx="7848600" cy="749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281113"/>
            <a:ext cx="3848100" cy="4662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67300" y="1281113"/>
            <a:ext cx="3848100" cy="2254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67300" y="3687763"/>
            <a:ext cx="3848100" cy="2255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19800" y="64008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AriefBowoPrayoga2008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22225" y="6400800"/>
            <a:ext cx="854075" cy="228600"/>
          </a:xfrm>
        </p:spPr>
        <p:txBody>
          <a:bodyPr/>
          <a:lstStyle>
            <a:lvl1pPr>
              <a:defRPr/>
            </a:lvl1pPr>
          </a:lstStyle>
          <a:p>
            <a:fld id="{FC68209D-39D2-4E29-A133-69D3022E10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194C02-BBD2-4F13-82BE-138BAB225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60515-070E-4369-A20E-11D4B84FA9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9DB436-86C4-482D-9DA0-C6E1545BA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ACCC3A-1975-4163-A796-0E1AB35C62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F62FA-E215-4FBA-8317-B2180CA36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7C0E2-7AF9-4CEC-B8C9-608D68D24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40FB2-7CE4-4FFA-BB5F-0C1F661DA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E35965B-5E86-4212-A7E4-AECFCAA139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4AD4C02-E208-4EB3-9F72-CD3734D0568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20" descr="9"/>
          <p:cNvPicPr>
            <a:picLocks noChangeAspect="1" noChangeArrowheads="1" noCrop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68288" y="6019800"/>
            <a:ext cx="304800" cy="304800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848600" cy="12065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ARIEF BOWO PK,SE.,MM</a:t>
            </a:r>
            <a:br>
              <a:rPr lang="en-US" sz="3200" dirty="0"/>
            </a:br>
            <a:r>
              <a:rPr lang="en-US" sz="2400" dirty="0" err="1"/>
              <a:t>mobilephone</a:t>
            </a:r>
            <a:r>
              <a:rPr lang="en-US" sz="2400" dirty="0"/>
              <a:t>: 0818478669</a:t>
            </a:r>
            <a:br>
              <a:rPr lang="en-US" sz="2400" dirty="0"/>
            </a:br>
            <a:r>
              <a:rPr lang="en-US" sz="2400" dirty="0"/>
              <a:t>e-mail : ariefbowo@yahoo.com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848600" cy="43751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4000" b="1" dirty="0" smtClean="0"/>
              <a:t>Other Activities </a:t>
            </a:r>
            <a:r>
              <a:rPr lang="en-US" sz="4000" b="1" dirty="0"/>
              <a:t>:</a:t>
            </a:r>
          </a:p>
          <a:p>
            <a:r>
              <a:rPr lang="en-US" sz="2800" dirty="0" smtClean="0"/>
              <a:t>Managing Partner </a:t>
            </a:r>
            <a:r>
              <a:rPr lang="en-US" sz="2800" dirty="0" err="1"/>
              <a:t>PT.Menuju</a:t>
            </a:r>
            <a:r>
              <a:rPr lang="en-US" sz="2800" dirty="0"/>
              <a:t> </a:t>
            </a:r>
            <a:r>
              <a:rPr lang="en-US" sz="2800" dirty="0" err="1"/>
              <a:t>Insan</a:t>
            </a:r>
            <a:r>
              <a:rPr lang="en-US" sz="2800" dirty="0"/>
              <a:t> </a:t>
            </a:r>
            <a:r>
              <a:rPr lang="en-US" sz="2800" dirty="0" err="1"/>
              <a:t>Cemerlang</a:t>
            </a:r>
            <a:r>
              <a:rPr lang="en-US" sz="2800" dirty="0"/>
              <a:t> </a:t>
            </a:r>
            <a:r>
              <a:rPr lang="id-ID" sz="2800" dirty="0"/>
              <a:t>Jakarta</a:t>
            </a:r>
            <a:endParaRPr lang="en-US" sz="2800" dirty="0"/>
          </a:p>
          <a:p>
            <a:pPr>
              <a:buFont typeface="Wingdings" pitchFamily="2" charset="2"/>
              <a:buNone/>
            </a:pPr>
            <a:r>
              <a:rPr lang="en-US" sz="2800" dirty="0"/>
              <a:t>	( Insurance, property, stock brokers, training self improvement and consultant )</a:t>
            </a:r>
          </a:p>
          <a:p>
            <a:r>
              <a:rPr lang="en-US" sz="2800" dirty="0"/>
              <a:t>Business Owners High Desert </a:t>
            </a:r>
            <a:r>
              <a:rPr lang="en-US" sz="2800" dirty="0" err="1"/>
              <a:t>thn</a:t>
            </a:r>
            <a:r>
              <a:rPr lang="en-US" sz="2800" dirty="0"/>
              <a:t> 2001-now</a:t>
            </a:r>
          </a:p>
          <a:p>
            <a:pPr>
              <a:buFont typeface="Wingdings" pitchFamily="2" charset="2"/>
              <a:buNone/>
            </a:pPr>
            <a:r>
              <a:rPr lang="en-US" sz="2800" dirty="0"/>
              <a:t>	(food supplement Bee Products from USA.)</a:t>
            </a:r>
          </a:p>
          <a:p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35D8DAC-9416-40FC-B164-2C84D8256A73}" type="slidenum">
              <a:rPr lang="en-US"/>
              <a:pPr/>
              <a:t>1</a:t>
            </a:fld>
            <a:endParaRPr lang="en-US"/>
          </a:p>
        </p:txBody>
      </p:sp>
      <p:pic>
        <p:nvPicPr>
          <p:cNvPr id="108548" name="Picture 4" descr="CRIM02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5875"/>
            <a:ext cx="1981200" cy="2574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AriefBowoPrayoga2008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209D-39D2-4E29-A133-69D3022E105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97038" y="2057400"/>
            <a:ext cx="7086600" cy="877888"/>
          </a:xfrm>
        </p:spPr>
        <p:txBody>
          <a:bodyPr/>
          <a:lstStyle/>
          <a:p>
            <a:r>
              <a:rPr lang="en-US" dirty="0" smtClean="0"/>
              <a:t>THE MESSAGE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97038" y="3352800"/>
            <a:ext cx="7086600" cy="3048000"/>
          </a:xfrm>
        </p:spPr>
        <p:txBody>
          <a:bodyPr/>
          <a:lstStyle/>
          <a:p>
            <a:r>
              <a:rPr lang="en-US" b="1" dirty="0" err="1" smtClean="0"/>
              <a:t>Jika</a:t>
            </a:r>
            <a:r>
              <a:rPr lang="en-US" b="1" dirty="0" smtClean="0"/>
              <a:t> </a:t>
            </a:r>
            <a:r>
              <a:rPr lang="en-US" b="1" dirty="0" err="1" smtClean="0"/>
              <a:t>Suadara</a:t>
            </a:r>
            <a:r>
              <a:rPr lang="en-US" b="1" dirty="0" smtClean="0"/>
              <a:t> </a:t>
            </a:r>
            <a:r>
              <a:rPr lang="en-US" b="1" dirty="0" err="1" smtClean="0"/>
              <a:t>ingin</a:t>
            </a:r>
            <a:r>
              <a:rPr lang="en-US" b="1" dirty="0" smtClean="0"/>
              <a:t> </a:t>
            </a:r>
            <a:r>
              <a:rPr lang="en-US" b="1" dirty="0" err="1" smtClean="0"/>
              <a:t>bisa</a:t>
            </a:r>
            <a:r>
              <a:rPr lang="en-US" b="1" dirty="0" smtClean="0"/>
              <a:t> </a:t>
            </a:r>
            <a:r>
              <a:rPr lang="en-US" b="1" dirty="0" err="1" smtClean="0"/>
              <a:t>Berenang</a:t>
            </a:r>
            <a:r>
              <a:rPr lang="en-US" b="1" dirty="0" smtClean="0"/>
              <a:t> JANGAN </a:t>
            </a:r>
            <a:r>
              <a:rPr lang="en-US" dirty="0" smtClean="0"/>
              <a:t>HANYA BERPIKIR UNTUK BISA RENANG NAMUN BERTINDAKLAH UNTUK BISA BERENANG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1675" y="314325"/>
            <a:ext cx="7772400" cy="552450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Sebahagian</a:t>
            </a:r>
            <a:r>
              <a:rPr lang="en-US" sz="3200" dirty="0" smtClean="0"/>
              <a:t> </a:t>
            </a:r>
            <a:r>
              <a:rPr lang="en-US" sz="3200" dirty="0" err="1" smtClean="0"/>
              <a:t>Daftar</a:t>
            </a:r>
            <a:r>
              <a:rPr lang="en-US" sz="3200" dirty="0" smtClean="0"/>
              <a:t> </a:t>
            </a:r>
            <a:r>
              <a:rPr lang="en-US" sz="3200" dirty="0" err="1"/>
              <a:t>Bacaan</a:t>
            </a:r>
            <a:endParaRPr lang="en-US" sz="3200" dirty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2300" y="1066800"/>
            <a:ext cx="7810500" cy="5638800"/>
          </a:xfrm>
          <a:solidFill>
            <a:schemeClr val="hlink"/>
          </a:solidFill>
        </p:spPr>
        <p:txBody>
          <a:bodyPr>
            <a:normAutofit fontScale="70000" lnSpcReduction="2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Hisrich, Robert D dan Michael P Peters (2002),’Entreprenuership’, Mc Graw Hill, New York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Longenecker, G Just M Carlos W Moore dan J.W.Petly,(2003),’Small Business Management an Entreprenuerial Emphasis’,12ed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Kuratku, Donald F &amp; Hodgetts, Richard (2004),’Wntreprenuership:Theory,Process,Practice’,6thed.,Thomson South-Weatern,Ohio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Lambing(2000),’Entreprenuership’,Mc Graw Hill, New York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Zimmerrer,Thomas W dan Norman M Scarborough(2005),’Essential of Entreprenuersip and Small Business Management’.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Morse, Eric A dan Ronald K Mitchell (2006).’cases in entreprenuership:the venture creation process’,The Ivey casebook series, Sage Publication.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Kao,J (1997),’Entreprenuership, creativity &amp; Organization: Text&amp;Reading’,Prentice Hall, New Jersey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Kao, Raymond W.Y (1997),’ An Entreprenuerial Approach to Corporate Mangemant’,Prentice Hall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Pinson, Linda(2001),’Anatomy of a Business Plan’, Dearbon Trade Publising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Sirower, Mark (1998),’The Synergy Trap’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Schulz, Eric (2001),’Marketing Game’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id-ID" sz="2800" dirty="0" smtClean="0"/>
              <a:t>Ingebretsen,Mark (2003),’Why Companies Fail’</a:t>
            </a:r>
            <a:endParaRPr lang="en-US" sz="2800" dirty="0" smtClean="0"/>
          </a:p>
          <a:p>
            <a:pPr>
              <a:buFont typeface="Wingdings" pitchFamily="2" charset="2"/>
              <a:buChar char="n"/>
            </a:pPr>
            <a:endParaRPr lang="en-US" sz="2800" dirty="0">
              <a:solidFill>
                <a:srgbClr val="080808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AriefBowoPrayoga2008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9AC1ADE-2CE9-4E39-A4BC-236907A08CA5}" type="slidenum">
              <a:rPr lang="en-US"/>
              <a:pPr/>
              <a:t>3</a:t>
            </a:fld>
            <a:endParaRPr lang="en-US"/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828800" y="3092450"/>
            <a:ext cx="5943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FF9933"/>
                </a:solidFill>
                <a:cs typeface="Arial" charset="0"/>
              </a:rPr>
              <a:t>Tidak akan ada perubahan tanpa adanya transformasi diri</a:t>
            </a: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124200" y="4443413"/>
            <a:ext cx="328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1"/>
                </a:solidFill>
                <a:latin typeface="Arial" charset="0"/>
                <a:cs typeface="Arial" charset="0"/>
              </a:rPr>
              <a:t>Edward Deming – inspirator ‘TQM’</a:t>
            </a:r>
          </a:p>
        </p:txBody>
      </p:sp>
      <p:pic>
        <p:nvPicPr>
          <p:cNvPr id="56325" name="Picture 5" descr="j028355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447800"/>
            <a:ext cx="1295400" cy="124618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/>
      <p:bldP spid="563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1600" dirty="0" err="1"/>
              <a:t>Inti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Hakikat</a:t>
            </a:r>
            <a:r>
              <a:rPr lang="en-US" sz="1600" dirty="0"/>
              <a:t> </a:t>
            </a:r>
            <a:r>
              <a:rPr lang="en-US" sz="1600" dirty="0" err="1"/>
              <a:t>Kewirausahaan</a:t>
            </a:r>
            <a:endParaRPr lang="en-US" sz="16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dirty="0"/>
              <a:t>KREATIVITAS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1600" dirty="0" err="1" smtClean="0"/>
              <a:t>Kemampuan</a:t>
            </a:r>
            <a:r>
              <a:rPr lang="en-US" sz="1600" dirty="0" smtClean="0"/>
              <a:t> </a:t>
            </a:r>
            <a:r>
              <a:rPr lang="en-US" sz="1600" dirty="0" err="1" smtClean="0"/>
              <a:t>untuk</a:t>
            </a:r>
            <a:r>
              <a:rPr lang="en-US" sz="1600" dirty="0" smtClean="0"/>
              <a:t> </a:t>
            </a:r>
            <a:r>
              <a:rPr lang="en-US" sz="1600" dirty="0" err="1" smtClean="0"/>
              <a:t>mengembangkan</a:t>
            </a:r>
            <a:r>
              <a:rPr lang="en-US" sz="1600" dirty="0" smtClean="0"/>
              <a:t> </a:t>
            </a:r>
            <a:r>
              <a:rPr lang="en-US" sz="1600" dirty="0" err="1" smtClean="0"/>
              <a:t>ide-ide</a:t>
            </a:r>
            <a:r>
              <a:rPr lang="en-US" sz="1600" dirty="0" smtClean="0"/>
              <a:t> </a:t>
            </a:r>
            <a:r>
              <a:rPr lang="en-US" sz="1600" dirty="0" err="1" smtClean="0"/>
              <a:t>baru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cara-cara</a:t>
            </a:r>
            <a:r>
              <a:rPr lang="en-US" sz="1600" dirty="0" smtClean="0"/>
              <a:t> </a:t>
            </a:r>
            <a:r>
              <a:rPr lang="en-US" sz="1600" dirty="0" err="1" smtClean="0"/>
              <a:t>baru</a:t>
            </a:r>
            <a:r>
              <a:rPr lang="en-US" sz="1600" dirty="0" smtClean="0"/>
              <a:t> </a:t>
            </a:r>
            <a:r>
              <a:rPr lang="en-US" sz="1600" dirty="0" err="1" smtClean="0"/>
              <a:t>dalam</a:t>
            </a:r>
            <a:r>
              <a:rPr lang="en-US" sz="1600" dirty="0" smtClean="0"/>
              <a:t> </a:t>
            </a:r>
            <a:r>
              <a:rPr lang="en-US" sz="1600" dirty="0" err="1" smtClean="0"/>
              <a:t>pemecahan</a:t>
            </a:r>
            <a:r>
              <a:rPr lang="en-US" sz="1600" dirty="0" smtClean="0"/>
              <a:t> </a:t>
            </a:r>
            <a:r>
              <a:rPr lang="en-US" sz="1600" dirty="0" err="1" smtClean="0"/>
              <a:t>masalah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menemukan</a:t>
            </a:r>
            <a:r>
              <a:rPr lang="en-US" sz="1600" dirty="0" smtClean="0"/>
              <a:t> </a:t>
            </a:r>
            <a:r>
              <a:rPr lang="en-US" sz="1600" dirty="0" err="1" smtClean="0"/>
              <a:t>peluang</a:t>
            </a:r>
            <a:r>
              <a:rPr lang="en-US" sz="1600" dirty="0" smtClean="0"/>
              <a:t>.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9600" i="1" dirty="0" smtClean="0">
                <a:solidFill>
                  <a:srgbClr val="FFCC66"/>
                </a:solidFill>
              </a:rPr>
              <a:t>“Thinking new thing”</a:t>
            </a:r>
            <a:endParaRPr lang="en-US" sz="9600" i="1" dirty="0">
              <a:solidFill>
                <a:srgbClr val="FFCC66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AriefBowoPrayoga2008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6BA431D-9641-40F1-BDDA-00E9372E2DF5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1400" dirty="0" err="1"/>
              <a:t>Inti</a:t>
            </a:r>
            <a:r>
              <a:rPr lang="en-US" sz="1400" dirty="0"/>
              <a:t> </a:t>
            </a:r>
            <a:r>
              <a:rPr lang="en-US" sz="1400" dirty="0" err="1"/>
              <a:t>dan</a:t>
            </a:r>
            <a:r>
              <a:rPr lang="en-US" sz="1400" dirty="0"/>
              <a:t> </a:t>
            </a:r>
            <a:r>
              <a:rPr lang="en-US" sz="1400" dirty="0" err="1"/>
              <a:t>Hakikat</a:t>
            </a:r>
            <a:r>
              <a:rPr lang="en-US" sz="1400" dirty="0"/>
              <a:t> </a:t>
            </a:r>
            <a:r>
              <a:rPr lang="en-US" sz="1400" dirty="0" err="1"/>
              <a:t>Kewirausahaan</a:t>
            </a:r>
            <a:endParaRPr lang="en-US" sz="1400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dirty="0"/>
              <a:t>INOVASI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2400" dirty="0" err="1"/>
              <a:t>Kemampuan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menerapkan</a:t>
            </a:r>
            <a:r>
              <a:rPr lang="en-US" sz="2400" dirty="0"/>
              <a:t> </a:t>
            </a:r>
            <a:r>
              <a:rPr lang="en-US" sz="2400" dirty="0" err="1"/>
              <a:t>kreativitas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rangka</a:t>
            </a:r>
            <a:r>
              <a:rPr lang="en-US" sz="2400" dirty="0"/>
              <a:t> </a:t>
            </a:r>
            <a:r>
              <a:rPr lang="en-US" sz="2400" dirty="0" err="1"/>
              <a:t>pemecahan</a:t>
            </a:r>
            <a:r>
              <a:rPr lang="en-US" sz="2400" dirty="0"/>
              <a:t> </a:t>
            </a:r>
            <a:r>
              <a:rPr lang="en-US" sz="2400" dirty="0" err="1"/>
              <a:t>masalah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menemukan</a:t>
            </a:r>
            <a:r>
              <a:rPr lang="en-US" sz="2400" dirty="0"/>
              <a:t> </a:t>
            </a:r>
            <a:r>
              <a:rPr lang="en-US" sz="2400" dirty="0" err="1"/>
              <a:t>peluang</a:t>
            </a:r>
            <a:r>
              <a:rPr lang="en-US" sz="2400" dirty="0"/>
              <a:t>.</a:t>
            </a:r>
          </a:p>
          <a:p>
            <a:pPr marL="0" indent="0">
              <a:buFont typeface="Wingdings" pitchFamily="2" charset="2"/>
              <a:buNone/>
            </a:pPr>
            <a:endParaRPr lang="en-US" dirty="0"/>
          </a:p>
          <a:p>
            <a:pPr marL="0" indent="0" algn="ctr">
              <a:buFont typeface="Wingdings" pitchFamily="2" charset="2"/>
              <a:buNone/>
            </a:pPr>
            <a:r>
              <a:rPr lang="en-US" sz="7200" i="1" dirty="0">
                <a:solidFill>
                  <a:srgbClr val="FFCC66"/>
                </a:solidFill>
              </a:rPr>
              <a:t>“Doing new thing”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AriefBowoPrayoga2008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1E8115F-B156-4159-80B0-15039B27D5C8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1200" dirty="0" err="1"/>
              <a:t>Inti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Hakikat</a:t>
            </a:r>
            <a:r>
              <a:rPr lang="en-US" sz="1200" dirty="0"/>
              <a:t> </a:t>
            </a:r>
            <a:r>
              <a:rPr lang="en-US" sz="1200" dirty="0" err="1"/>
              <a:t>Kewirausahaan</a:t>
            </a:r>
            <a:endParaRPr lang="en-US" sz="1200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dirty="0" err="1"/>
              <a:t>Ide</a:t>
            </a:r>
            <a:r>
              <a:rPr lang="en-US" dirty="0"/>
              <a:t> </a:t>
            </a:r>
            <a:r>
              <a:rPr lang="en-US" dirty="0" err="1"/>
              <a:t>kreatif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muncul</a:t>
            </a:r>
            <a:r>
              <a:rPr lang="en-US" dirty="0"/>
              <a:t>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wirausaha</a:t>
            </a:r>
            <a:r>
              <a:rPr lang="en-US" dirty="0"/>
              <a:t> </a:t>
            </a:r>
          </a:p>
          <a:p>
            <a:pPr marL="0" indent="0">
              <a:buFont typeface="Wingdings" pitchFamily="2" charset="2"/>
              <a:buNone/>
            </a:pPr>
            <a:endParaRPr lang="en-US" dirty="0"/>
          </a:p>
          <a:p>
            <a:pPr marL="0" indent="0">
              <a:buFont typeface="Wingdings" pitchFamily="2" charset="2"/>
              <a:buNone/>
            </a:pPr>
            <a:endParaRPr lang="en-US" dirty="0"/>
          </a:p>
          <a:p>
            <a:pPr marL="0" indent="0" algn="ctr">
              <a:buFont typeface="Wingdings" pitchFamily="2" charset="2"/>
              <a:buNone/>
            </a:pPr>
            <a:r>
              <a:rPr lang="en-US" i="1" dirty="0">
                <a:solidFill>
                  <a:srgbClr val="FFCC66"/>
                </a:solidFill>
              </a:rPr>
              <a:t>“look at old and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i="1" dirty="0">
                <a:solidFill>
                  <a:srgbClr val="FFCC66"/>
                </a:solidFill>
              </a:rPr>
              <a:t>think something new or different”</a:t>
            </a:r>
          </a:p>
          <a:p>
            <a:pPr marL="0" indent="0">
              <a:buFont typeface="Wingdings" pitchFamily="2" charset="2"/>
              <a:buNone/>
            </a:pPr>
            <a:endParaRPr lang="en-US" dirty="0">
              <a:solidFill>
                <a:srgbClr val="FFCC66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AriefBowoPrayoga2009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8F530CA-8818-4A89-B3F2-E5DDA22D292C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1600" dirty="0" err="1"/>
              <a:t>Inti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Hakikat</a:t>
            </a:r>
            <a:r>
              <a:rPr lang="en-US" sz="1600" dirty="0"/>
              <a:t> </a:t>
            </a:r>
            <a:r>
              <a:rPr lang="en-US" sz="1600" dirty="0" err="1"/>
              <a:t>Kewirausahaan</a:t>
            </a:r>
            <a:endParaRPr lang="en-US" sz="1600" dirty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en-US" sz="2400" dirty="0" err="1"/>
              <a:t>Sukses</a:t>
            </a:r>
            <a:r>
              <a:rPr lang="en-US" sz="2400" dirty="0"/>
              <a:t> </a:t>
            </a:r>
            <a:r>
              <a:rPr lang="en-US" sz="2400" dirty="0" err="1"/>
              <a:t>kewirausahaan</a:t>
            </a:r>
            <a:r>
              <a:rPr lang="en-US" sz="2400" dirty="0"/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tercapai</a:t>
            </a:r>
            <a:r>
              <a:rPr lang="en-US" sz="2400" dirty="0"/>
              <a:t> </a:t>
            </a:r>
            <a:r>
              <a:rPr lang="en-US" sz="2400" dirty="0" err="1"/>
              <a:t>apabila</a:t>
            </a:r>
            <a:r>
              <a:rPr lang="en-US" sz="2400" dirty="0"/>
              <a:t> </a:t>
            </a:r>
            <a:r>
              <a:rPr lang="en-US" sz="2400" dirty="0" err="1"/>
              <a:t>berfikir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sesuatu</a:t>
            </a:r>
            <a:r>
              <a:rPr lang="en-US" sz="2400" dirty="0"/>
              <a:t> yang </a:t>
            </a:r>
            <a:r>
              <a:rPr lang="en-US" sz="2400" dirty="0" err="1"/>
              <a:t>baru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sesuatu</a:t>
            </a:r>
            <a:r>
              <a:rPr lang="en-US" sz="2400" dirty="0"/>
              <a:t> yang lama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cara-cara</a:t>
            </a:r>
            <a:r>
              <a:rPr lang="en-US" sz="2400" dirty="0"/>
              <a:t> </a:t>
            </a:r>
            <a:r>
              <a:rPr lang="en-US" sz="2400" dirty="0" err="1"/>
              <a:t>baru</a:t>
            </a:r>
            <a:r>
              <a:rPr lang="en-US" sz="2400" dirty="0"/>
              <a:t>.</a:t>
            </a:r>
          </a:p>
          <a:p>
            <a:pPr marL="0" indent="0">
              <a:buFont typeface="Wingdings" pitchFamily="2" charset="2"/>
              <a:buNone/>
            </a:pPr>
            <a:endParaRPr lang="en-US" dirty="0"/>
          </a:p>
          <a:p>
            <a:pPr marL="0" indent="0" algn="ctr">
              <a:buFont typeface="Wingdings" pitchFamily="2" charset="2"/>
              <a:buNone/>
            </a:pPr>
            <a:r>
              <a:rPr lang="en-US" sz="6000" i="1" dirty="0">
                <a:solidFill>
                  <a:srgbClr val="FFCC66"/>
                </a:solidFill>
              </a:rPr>
              <a:t>“think and doing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6000" i="1" dirty="0">
                <a:solidFill>
                  <a:srgbClr val="FFCC66"/>
                </a:solidFill>
              </a:rPr>
              <a:t>new thinks or old think in new way”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1800" dirty="0"/>
              <a:t>(Zimmer, 1996:51)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AriefBowoPrayoga2008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C9B91BD-0403-48CE-83A4-A7E8CC54F367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2400" dirty="0" err="1"/>
              <a:t>Kompetensi</a:t>
            </a:r>
            <a:r>
              <a:rPr lang="en-US" sz="2400" dirty="0"/>
              <a:t> </a:t>
            </a:r>
            <a:r>
              <a:rPr lang="en-US" sz="2400" dirty="0" err="1"/>
              <a:t>Kewirausahaan</a:t>
            </a:r>
            <a:endParaRPr lang="en-US" sz="2400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en-US" i="1">
              <a:solidFill>
                <a:schemeClr val="folHlink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i="1">
                <a:solidFill>
                  <a:schemeClr val="folHlink"/>
                </a:solidFill>
              </a:rPr>
              <a:t>“… are underlying bodies of knowledge, abilities, experiences, and other requirement nescessary to successfully perform the job”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AriefBowoPrayoga2008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F2A5CC7-79A5-49A4-8682-EC8388AAD414}" type="slidenum">
              <a:rPr lang="en-US"/>
              <a:pPr/>
              <a:t>8</a:t>
            </a:fld>
            <a:endParaRPr lang="en-US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3733800" y="4443413"/>
            <a:ext cx="2408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1"/>
                </a:solidFill>
                <a:latin typeface="Arial" charset="0"/>
                <a:cs typeface="Arial" charset="0"/>
              </a:rPr>
              <a:t>Michael Harris (2000;19)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67" grpId="0" build="p"/>
      <p:bldP spid="880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1800" dirty="0" err="1"/>
              <a:t>Kompetensi</a:t>
            </a:r>
            <a:r>
              <a:rPr lang="en-US" sz="1800" dirty="0"/>
              <a:t> </a:t>
            </a:r>
            <a:r>
              <a:rPr lang="en-US" sz="1800" dirty="0" err="1"/>
              <a:t>Kewirausahaan</a:t>
            </a:r>
            <a:endParaRPr lang="en-US" sz="1800" dirty="0"/>
          </a:p>
        </p:txBody>
      </p:sp>
      <p:pic>
        <p:nvPicPr>
          <p:cNvPr id="91151" name="Picture 15" descr="arrow44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57600" y="2057400"/>
            <a:ext cx="219075" cy="371475"/>
          </a:xfrm>
          <a:noFill/>
          <a:ln/>
        </p:spPr>
      </p:pic>
      <p:pic>
        <p:nvPicPr>
          <p:cNvPr id="91153" name="Picture 17" descr="arrow44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3425825"/>
            <a:ext cx="219075" cy="371475"/>
          </a:xfrm>
          <a:noFill/>
          <a:ln/>
        </p:spPr>
      </p:pic>
      <p:pic>
        <p:nvPicPr>
          <p:cNvPr id="91155" name="Picture 19" descr="arrow44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3657600" y="4814888"/>
            <a:ext cx="219075" cy="371475"/>
          </a:xfrm>
          <a:noFill/>
          <a:ln/>
        </p:spPr>
      </p:pic>
      <p:sp>
        <p:nvSpPr>
          <p:cNvPr id="1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AriefBowoPrayoga2010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7C862345-8DFF-44A7-AA58-B134EFC342D9}" type="slidenum">
              <a:rPr lang="en-US"/>
              <a:pPr/>
              <a:t>9</a:t>
            </a:fld>
            <a:endParaRPr lang="en-US"/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066800" y="1371600"/>
            <a:ext cx="2209800" cy="4064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CC66"/>
                </a:solidFill>
              </a:rPr>
              <a:t>Skill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4267200" y="1371600"/>
            <a:ext cx="2209800" cy="4064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CC66"/>
                </a:solidFill>
              </a:rPr>
              <a:t>Knowledge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2667000" y="2743200"/>
            <a:ext cx="2209800" cy="4064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CC66"/>
                </a:solidFill>
              </a:rPr>
              <a:t>Capability</a:t>
            </a:r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5943600" y="2752725"/>
            <a:ext cx="2209800" cy="4064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CC66"/>
                </a:solidFill>
              </a:rPr>
              <a:t>Authority</a:t>
            </a: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4267200" y="4114800"/>
            <a:ext cx="2209800" cy="4064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CC66"/>
                </a:solidFill>
              </a:rPr>
              <a:t>Competency</a:t>
            </a:r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1066800" y="4114800"/>
            <a:ext cx="2209800" cy="4064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CC66"/>
                </a:solidFill>
              </a:rPr>
              <a:t>Commitment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1752600" y="5562600"/>
            <a:ext cx="4191000" cy="588963"/>
          </a:xfrm>
          <a:prstGeom prst="rect">
            <a:avLst/>
          </a:prstGeom>
          <a:solidFill>
            <a:schemeClr val="tx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000040"/>
                </a:solidFill>
              </a:rPr>
              <a:t>Intellectual Capital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3429000" y="1371600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5105400" y="2752725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91150" name="Text Box 14"/>
          <p:cNvSpPr txBox="1">
            <a:spLocks noChangeArrowheads="1"/>
          </p:cNvSpPr>
          <p:nvPr/>
        </p:nvSpPr>
        <p:spPr bwMode="auto">
          <a:xfrm>
            <a:off x="3429000" y="4124325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1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1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9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1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1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1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1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animBg="1"/>
      <p:bldP spid="91142" grpId="0" animBg="1"/>
      <p:bldP spid="91143" grpId="0" animBg="1"/>
      <p:bldP spid="91144" grpId="0" animBg="1"/>
      <p:bldP spid="91145" grpId="0" animBg="1"/>
      <p:bldP spid="91146" grpId="0" animBg="1"/>
      <p:bldP spid="91147" grpId="0" animBg="1"/>
      <p:bldP spid="91148" grpId="0"/>
      <p:bldP spid="91149" grpId="0"/>
      <p:bldP spid="9115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828</TotalTime>
  <Words>398</Words>
  <Application>Microsoft PowerPoint</Application>
  <PresentationFormat>On-screen Show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ARIEF BOWO PK,SE.,MM mobilephone: 0818478669 e-mail : ariefbowo@yahoo.com</vt:lpstr>
      <vt:lpstr>Sebahagian Daftar Bacaan</vt:lpstr>
      <vt:lpstr>Slide 3</vt:lpstr>
      <vt:lpstr>Inti dan Hakikat Kewirausahaan</vt:lpstr>
      <vt:lpstr>Inti dan Hakikat Kewirausahaan</vt:lpstr>
      <vt:lpstr>Inti dan Hakikat Kewirausahaan</vt:lpstr>
      <vt:lpstr>Inti dan Hakikat Kewirausahaan</vt:lpstr>
      <vt:lpstr>Kompetensi Kewirausahaan</vt:lpstr>
      <vt:lpstr>Kompetensi Kewirausahaan</vt:lpstr>
      <vt:lpstr>THE MESSAGE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mamanFATHUROCHMAN</dc:creator>
  <cp:lastModifiedBy>arief</cp:lastModifiedBy>
  <cp:revision>26</cp:revision>
  <dcterms:created xsi:type="dcterms:W3CDTF">2004-10-18T16:02:50Z</dcterms:created>
  <dcterms:modified xsi:type="dcterms:W3CDTF">2010-03-14T10:09:39Z</dcterms:modified>
</cp:coreProperties>
</file>