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87" d="100"/>
          <a:sy n="87" d="100"/>
        </p:scale>
        <p:origin x="-66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77D78-911F-46A4-9448-C341C9DA293E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FF215-7CEA-4158-AC4B-3036C8329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F215-7CEA-4158-AC4B-3036C8329D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F215-7CEA-4158-AC4B-3036C8329D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F5537F-09E2-49A9-9D2B-93D3F1F97C3D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647EAA-69D6-4D73-859F-BC654588DD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MANAGEMENT CONTROL SYSTEMS AND  DEPARTMENTAL INTERDEPENDENCIES :  AN EMPIRICAL STUDY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0043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KELOMPOK 6 :</a:t>
            </a:r>
          </a:p>
          <a:p>
            <a:r>
              <a:rPr lang="en-US" sz="2400" dirty="0" err="1" smtClean="0"/>
              <a:t>Dedy</a:t>
            </a:r>
            <a:r>
              <a:rPr lang="en-US" sz="2400" dirty="0" smtClean="0"/>
              <a:t> </a:t>
            </a:r>
            <a:r>
              <a:rPr lang="en-US" sz="2400" dirty="0" err="1" smtClean="0"/>
              <a:t>Nurmansyah</a:t>
            </a:r>
            <a:endParaRPr lang="en-US" sz="2400" dirty="0" smtClean="0"/>
          </a:p>
          <a:p>
            <a:r>
              <a:rPr lang="en-US" sz="2400" dirty="0" err="1" smtClean="0"/>
              <a:t>Nanang</a:t>
            </a:r>
            <a:r>
              <a:rPr lang="en-US" sz="2400" dirty="0" smtClean="0"/>
              <a:t> </a:t>
            </a:r>
            <a:r>
              <a:rPr lang="en-US" sz="2400" dirty="0" err="1" smtClean="0"/>
              <a:t>Kosmana</a:t>
            </a:r>
            <a:endParaRPr lang="en-US" sz="2400" dirty="0" smtClean="0"/>
          </a:p>
          <a:p>
            <a:r>
              <a:rPr lang="en-US" sz="2400" dirty="0" err="1" smtClean="0"/>
              <a:t>Bagus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Bookman Old Style" pitchFamily="18" charset="0"/>
              </a:rPr>
              <a:t>Abstract</a:t>
            </a:r>
          </a:p>
          <a:p>
            <a:pPr>
              <a:buNone/>
            </a:pPr>
            <a:endParaRPr lang="en-US" sz="1800" dirty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Penelitian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Keprilakuan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mengungkapkan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bahwa</a:t>
            </a:r>
            <a:r>
              <a:rPr lang="en-US" sz="1800" dirty="0" smtClean="0">
                <a:latin typeface="Bookman Old Style" pitchFamily="18" charset="0"/>
              </a:rPr>
              <a:t> :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Bookman Old Style" pitchFamily="18" charset="0"/>
              </a:rPr>
              <a:t>Design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penggunaan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berhubungan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kareakteristik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Sitem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merupakan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salah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satu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oraganisasi</a:t>
            </a:r>
            <a:r>
              <a:rPr lang="en-US" sz="1800" dirty="0" smtClean="0">
                <a:latin typeface="Bookman Old Style" pitchFamily="18" charset="0"/>
              </a:rPr>
              <a:t>.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Penelitian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ini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menyelidiki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hubungan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karakteristik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</a:t>
            </a:r>
            <a:r>
              <a:rPr lang="en-US" sz="1800" dirty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desain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serta</a:t>
            </a:r>
            <a:endParaRPr lang="en-US" sz="1800" dirty="0" smtClean="0">
              <a:latin typeface="Bookman Old Style" pitchFamily="18" charset="0"/>
            </a:endParaRP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menggunakan</a:t>
            </a:r>
            <a:r>
              <a:rPr lang="en-US" sz="1800" dirty="0" smtClean="0">
                <a:latin typeface="Bookman Old Style" pitchFamily="18" charset="0"/>
              </a:rPr>
              <a:t> 3 element </a:t>
            </a:r>
            <a:r>
              <a:rPr lang="en-US" sz="1800" dirty="0" err="1" smtClean="0">
                <a:latin typeface="Bookman Old Style" pitchFamily="18" charset="0"/>
              </a:rPr>
              <a:t>pokok</a:t>
            </a:r>
            <a:r>
              <a:rPr lang="en-US" sz="1800" dirty="0" smtClean="0">
                <a:latin typeface="Bookman Old Style" pitchFamily="18" charset="0"/>
              </a:rPr>
              <a:t> 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:</a:t>
            </a: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Anggaran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Operisional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Laporan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statistik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berkala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Standar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Operasional</a:t>
            </a:r>
            <a:r>
              <a:rPr lang="en-US" sz="1800" dirty="0" smtClean="0">
                <a:latin typeface="Bookman Old Style" pitchFamily="18" charset="0"/>
              </a:rPr>
              <a:t>, </a:t>
            </a:r>
            <a:r>
              <a:rPr lang="en-US" sz="1800" dirty="0" err="1" smtClean="0">
                <a:latin typeface="Bookman Old Style" pitchFamily="18" charset="0"/>
              </a:rPr>
              <a:t>kebijakan</a:t>
            </a:r>
            <a:r>
              <a:rPr lang="en-US" sz="1800" dirty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prosedur</a:t>
            </a:r>
            <a:endParaRPr lang="en-US" sz="1800" dirty="0">
              <a:latin typeface="Bookman Old Style" pitchFamily="18" charset="0"/>
            </a:endParaRP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Hasil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penelitian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mendukung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hipotesis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per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departemen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literatur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menyarankan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bahwa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desain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fokus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berhubungan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karekteristik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.</a:t>
            </a:r>
            <a:endParaRPr lang="en-US" sz="1800" dirty="0">
              <a:latin typeface="Bookman Old Style" pitchFamily="18" charset="0"/>
            </a:endParaRP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Tujuan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penelitian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ini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adalah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meneliti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adanya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hubungan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karekteristik</a:t>
            </a:r>
            <a:r>
              <a:rPr lang="en-US" sz="1800" dirty="0" smtClean="0">
                <a:latin typeface="Bookman Old Style" pitchFamily="18" charset="0"/>
              </a:rPr>
              <a:t> per </a:t>
            </a:r>
            <a:r>
              <a:rPr lang="en-US" sz="1800" dirty="0" err="1" smtClean="0">
                <a:latin typeface="Bookman Old Style" pitchFamily="18" charset="0"/>
              </a:rPr>
              <a:t>departemen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Desain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internal </a:t>
            </a:r>
            <a:r>
              <a:rPr lang="en-US" sz="1800" dirty="0" err="1" smtClean="0">
                <a:latin typeface="Bookman Old Style" pitchFamily="18" charset="0"/>
              </a:rPr>
              <a:t>berhubungan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faktor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lingkungan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eksternal</a:t>
            </a:r>
            <a:r>
              <a:rPr lang="en-US" sz="1800" dirty="0" smtClean="0">
                <a:latin typeface="Bookman Old Style" pitchFamily="18" charset="0"/>
              </a:rPr>
              <a:t>, </a:t>
            </a:r>
            <a:r>
              <a:rPr lang="en-US" sz="1800" dirty="0" err="1" smtClean="0">
                <a:latin typeface="Bookman Old Style" pitchFamily="18" charset="0"/>
              </a:rPr>
              <a:t>teknilogi</a:t>
            </a:r>
            <a:r>
              <a:rPr lang="en-US" sz="1800" dirty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keterkaitan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cukup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luas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dimana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departement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bergantung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satu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lainnya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pertukaran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informasi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sumber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daya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memenuhi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tugas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masing-masing</a:t>
            </a:r>
            <a:r>
              <a:rPr lang="en-US" sz="1800" dirty="0" smtClean="0">
                <a:latin typeface="Bookman Old Style" pitchFamily="18" charset="0"/>
              </a:rPr>
              <a:t> (Van de </a:t>
            </a:r>
            <a:r>
              <a:rPr lang="en-US" sz="1800" dirty="0" err="1" smtClean="0">
                <a:latin typeface="Bookman Old Style" pitchFamily="18" charset="0"/>
              </a:rPr>
              <a:t>Ven</a:t>
            </a:r>
            <a:r>
              <a:rPr lang="en-US" sz="1800" dirty="0" smtClean="0">
                <a:latin typeface="Bookman Old Style" pitchFamily="18" charset="0"/>
              </a:rPr>
              <a:t> et </a:t>
            </a:r>
          </a:p>
          <a:p>
            <a:pPr>
              <a:buNone/>
            </a:pPr>
            <a:r>
              <a:rPr lang="en-US" sz="1800" dirty="0" smtClean="0">
                <a:latin typeface="Bookman Old Style" pitchFamily="18" charset="0"/>
              </a:rPr>
              <a:t>al., 1976, McCann &amp; Ferry, 1979). :</a:t>
            </a:r>
            <a:endParaRPr lang="en-US" sz="1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072230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Konsep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diusulkan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sebagai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suatu</a:t>
            </a:r>
            <a:r>
              <a:rPr lang="en-US" sz="1800" dirty="0" smtClean="0">
                <a:latin typeface="Bookman Old Style" pitchFamily="18" charset="0"/>
              </a:rPr>
              <a:t> variable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relevan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dua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Alasan</a:t>
            </a:r>
            <a:r>
              <a:rPr lang="en-US" sz="1800" dirty="0" smtClean="0">
                <a:latin typeface="Bookman Old Style" pitchFamily="18" charset="0"/>
              </a:rPr>
              <a:t> :</a:t>
            </a: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merefleksikan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alur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kerja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karenanya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koordinasi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smtClean="0">
                <a:latin typeface="Bookman Old Style" pitchFamily="18" charset="0"/>
              </a:rPr>
              <a:t>&amp; </a:t>
            </a:r>
            <a:r>
              <a:rPr lang="en-US" sz="1800" dirty="0" err="1" smtClean="0">
                <a:latin typeface="Bookman Old Style" pitchFamily="18" charset="0"/>
              </a:rPr>
              <a:t>umpan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balik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sangat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dibutuhkan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departement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Beberapa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peneliti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mengidentifikasi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departement</a:t>
            </a:r>
            <a:r>
              <a:rPr lang="en-US" sz="1800" dirty="0" smtClean="0">
                <a:latin typeface="Bookman Old Style" pitchFamily="18" charset="0"/>
              </a:rPr>
              <a:t> lain </a:t>
            </a:r>
            <a:r>
              <a:rPr lang="en-US" sz="1800" dirty="0" err="1" smtClean="0">
                <a:latin typeface="Bookman Old Style" pitchFamily="18" charset="0"/>
              </a:rPr>
              <a:t>sebagai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potensi</a:t>
            </a:r>
            <a:r>
              <a:rPr lang="en-US" sz="1800" dirty="0" smtClean="0">
                <a:latin typeface="Bookman Old Style" pitchFamily="18" charset="0"/>
              </a:rPr>
              <a:t> variable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pengembangan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kedepan</a:t>
            </a:r>
            <a:r>
              <a:rPr lang="en-US" sz="1800" dirty="0" smtClean="0">
                <a:latin typeface="Bookman Old Style" pitchFamily="18" charset="0"/>
              </a:rPr>
              <a:t>.</a:t>
            </a:r>
          </a:p>
          <a:p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Menurut</a:t>
            </a:r>
            <a:r>
              <a:rPr lang="en-US" sz="1800" dirty="0" smtClean="0">
                <a:latin typeface="Bookman Old Style" pitchFamily="18" charset="0"/>
              </a:rPr>
              <a:t> Thompson, </a:t>
            </a:r>
            <a:r>
              <a:rPr lang="en-US" sz="1800" dirty="0" err="1" smtClean="0">
                <a:latin typeface="Bookman Old Style" pitchFamily="18" charset="0"/>
              </a:rPr>
              <a:t>pertama</a:t>
            </a:r>
            <a:r>
              <a:rPr lang="en-US" sz="1800" dirty="0" smtClean="0">
                <a:latin typeface="Bookman Old Style" pitchFamily="18" charset="0"/>
              </a:rPr>
              <a:t> kali </a:t>
            </a:r>
            <a:r>
              <a:rPr lang="en-US" sz="1800" dirty="0" err="1" smtClean="0">
                <a:latin typeface="Bookman Old Style" pitchFamily="18" charset="0"/>
              </a:rPr>
              <a:t>mengusulkan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saling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ketergantungan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desain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dengan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mendefinisikan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tiga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tipe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luas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modern:</a:t>
            </a:r>
          </a:p>
          <a:p>
            <a:r>
              <a:rPr lang="en-US" sz="1800" i="1" dirty="0" smtClean="0">
                <a:latin typeface="Bookman Old Style" pitchFamily="18" charset="0"/>
              </a:rPr>
              <a:t>Pooled</a:t>
            </a:r>
            <a:endParaRPr lang="en-US" sz="1800" i="1" dirty="0" smtClean="0">
              <a:latin typeface="Bookman Old Style" pitchFamily="18" charset="0"/>
            </a:endParaRPr>
          </a:p>
          <a:p>
            <a:r>
              <a:rPr lang="en-US" sz="1800" i="1" dirty="0" smtClean="0">
                <a:latin typeface="Bookman Old Style" pitchFamily="18" charset="0"/>
              </a:rPr>
              <a:t>sequential</a:t>
            </a:r>
            <a:endParaRPr lang="en-US" sz="1800" i="1" dirty="0" smtClean="0">
              <a:latin typeface="Bookman Old Style" pitchFamily="18" charset="0"/>
            </a:endParaRPr>
          </a:p>
          <a:p>
            <a:r>
              <a:rPr lang="en-US" sz="1800" i="1" dirty="0" smtClean="0">
                <a:latin typeface="Bookman Old Style" pitchFamily="18" charset="0"/>
              </a:rPr>
              <a:t>reciprocal</a:t>
            </a:r>
            <a:endParaRPr lang="en-US" sz="1800" i="1" dirty="0" smtClean="0">
              <a:latin typeface="Bookman Old Style" pitchFamily="18" charset="0"/>
            </a:endParaRPr>
          </a:p>
          <a:p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saat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ini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mungkin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menggunakan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fasilitas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perencanaan</a:t>
            </a:r>
            <a:r>
              <a:rPr lang="en-US" sz="1800" dirty="0" smtClean="0">
                <a:latin typeface="Bookman Old Style" pitchFamily="18" charset="0"/>
              </a:rPr>
              <a:t>, </a:t>
            </a:r>
            <a:r>
              <a:rPr lang="en-US" sz="1800" dirty="0" err="1" smtClean="0">
                <a:latin typeface="Bookman Old Style" pitchFamily="18" charset="0"/>
              </a:rPr>
              <a:t>penjadwalan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umpan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balik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alur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kerja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koordinasi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departement</a:t>
            </a:r>
            <a:endParaRPr lang="en-US" sz="1800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36828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 smtClean="0">
                <a:latin typeface="Bookman Old Style" pitchFamily="18" charset="0"/>
              </a:rPr>
              <a:t>SISTEM PENGENDALIAN MANAJEMEN</a:t>
            </a:r>
            <a:endParaRPr lang="en-US" sz="1800" b="1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0006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Peran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pada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endParaRPr lang="en-US" sz="1800" dirty="0" smtClean="0">
              <a:latin typeface="Bookman Old Style" pitchFamily="18" charset="0"/>
            </a:endParaRP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secara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tradisional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dipelajari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karakteristik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tertutup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seluruh</a:t>
            </a:r>
            <a:endParaRPr lang="en-US" sz="1800" dirty="0" smtClean="0">
              <a:latin typeface="Bookman Old Style" pitchFamily="18" charset="0"/>
            </a:endParaRP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bukan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yang</a:t>
            </a:r>
          </a:p>
          <a:p>
            <a:pPr algn="just">
              <a:buNone/>
            </a:pPr>
            <a:r>
              <a:rPr lang="en-US" sz="1800" dirty="0" err="1" smtClean="0">
                <a:latin typeface="Bookman Old Style" pitchFamily="18" charset="0"/>
              </a:rPr>
              <a:t>mendasar</a:t>
            </a:r>
            <a:r>
              <a:rPr lang="en-US" sz="1800" dirty="0" smtClean="0">
                <a:latin typeface="Bookman Old Style" pitchFamily="18" charset="0"/>
              </a:rPr>
              <a:t>. 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Alasan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akuntansi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sendiri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mewakili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pandangan</a:t>
            </a:r>
            <a:r>
              <a:rPr lang="en-US" sz="1800" dirty="0" smtClean="0">
                <a:latin typeface="Bookman Old Style" pitchFamily="18" charset="0"/>
              </a:rPr>
              <a:t> y </a:t>
            </a:r>
            <a:r>
              <a:rPr lang="en-US" sz="1800" dirty="0" err="1" smtClean="0">
                <a:latin typeface="Bookman Old Style" pitchFamily="18" charset="0"/>
              </a:rPr>
              <a:t>ang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terbatas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terhadap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formal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tipe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termasuk</a:t>
            </a:r>
            <a:r>
              <a:rPr lang="en-US" sz="1800" dirty="0" smtClean="0">
                <a:latin typeface="Bookman Old Style" pitchFamily="18" charset="0"/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Bookman Old Style" pitchFamily="18" charset="0"/>
              </a:rPr>
              <a:t>Accounting Report (</a:t>
            </a:r>
            <a:r>
              <a:rPr lang="en-US" sz="1800" dirty="0" err="1" smtClean="0">
                <a:latin typeface="Bookman Old Style" pitchFamily="18" charset="0"/>
              </a:rPr>
              <a:t>Laporan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Akunting</a:t>
            </a:r>
            <a:r>
              <a:rPr lang="en-US" sz="1800" dirty="0" smtClean="0">
                <a:latin typeface="Bookman Old Style" pitchFamily="18" charset="0"/>
              </a:rPr>
              <a:t>)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Bookman Old Style" pitchFamily="18" charset="0"/>
              </a:rPr>
              <a:t>Budgeting (</a:t>
            </a:r>
            <a:r>
              <a:rPr lang="en-US" sz="1800" dirty="0" err="1" smtClean="0">
                <a:latin typeface="Bookman Old Style" pitchFamily="18" charset="0"/>
              </a:rPr>
              <a:t>Penganggaran</a:t>
            </a:r>
            <a:r>
              <a:rPr lang="en-US" sz="1800" dirty="0" smtClean="0">
                <a:latin typeface="Bookman Old Style" pitchFamily="18" charset="0"/>
              </a:rPr>
              <a:t>)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Bookman Old Style" pitchFamily="18" charset="0"/>
              </a:rPr>
              <a:t>Structure Organization (</a:t>
            </a:r>
            <a:r>
              <a:rPr lang="en-US" sz="1800" dirty="0" err="1" smtClean="0">
                <a:latin typeface="Bookman Old Style" pitchFamily="18" charset="0"/>
              </a:rPr>
              <a:t>struktur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Organisasi</a:t>
            </a:r>
            <a:r>
              <a:rPr lang="en-US" sz="1800" dirty="0" smtClean="0">
                <a:latin typeface="Bookman Old Style" pitchFamily="18" charset="0"/>
              </a:rPr>
              <a:t>)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Bookman Old Style" pitchFamily="18" charset="0"/>
              </a:rPr>
              <a:t>Rules (</a:t>
            </a:r>
            <a:r>
              <a:rPr lang="en-US" sz="1800" dirty="0" err="1" smtClean="0">
                <a:latin typeface="Bookman Old Style" pitchFamily="18" charset="0"/>
              </a:rPr>
              <a:t>Peraturan</a:t>
            </a:r>
            <a:r>
              <a:rPr lang="en-US" sz="1800" dirty="0" smtClean="0">
                <a:latin typeface="Bookman Old Style" pitchFamily="18" charset="0"/>
              </a:rPr>
              <a:t>),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Standart</a:t>
            </a:r>
            <a:r>
              <a:rPr lang="en-US" sz="1800" dirty="0" smtClean="0">
                <a:latin typeface="Bookman Old Style" pitchFamily="18" charset="0"/>
              </a:rPr>
              <a:t> Operating </a:t>
            </a:r>
            <a:r>
              <a:rPr lang="en-US" sz="1800" dirty="0" err="1" smtClean="0">
                <a:latin typeface="Bookman Old Style" pitchFamily="18" charset="0"/>
              </a:rPr>
              <a:t>Prosedur</a:t>
            </a:r>
            <a:endParaRPr lang="en-US" sz="1800" dirty="0" smtClean="0">
              <a:latin typeface="Bookman Old Style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 err="1" smtClean="0">
                <a:latin typeface="Bookman Old Style" pitchFamily="18" charset="0"/>
              </a:rPr>
              <a:t>Coorporate</a:t>
            </a:r>
            <a:r>
              <a:rPr lang="en-US" sz="1800" dirty="0" smtClean="0">
                <a:latin typeface="Bookman Old Style" pitchFamily="18" charset="0"/>
              </a:rPr>
              <a:t> Culture </a:t>
            </a:r>
            <a:endParaRPr lang="en-US" sz="1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439718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 smtClean="0">
                <a:latin typeface="Bookman Old Style" pitchFamily="18" charset="0"/>
              </a:rPr>
              <a:t>MODEL PENELITIAN</a:t>
            </a:r>
            <a:endParaRPr lang="en-US" sz="1800" b="1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secara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khusus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dibagi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menjadi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tiga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siklus</a:t>
            </a:r>
            <a:r>
              <a:rPr lang="en-US" sz="1800" dirty="0" smtClean="0">
                <a:latin typeface="Bookman Old Style" pitchFamily="18" charset="0"/>
              </a:rPr>
              <a:t>, </a:t>
            </a:r>
            <a:r>
              <a:rPr lang="en-US" sz="1800" dirty="0" err="1" smtClean="0">
                <a:latin typeface="Bookman Old Style" pitchFamily="18" charset="0"/>
              </a:rPr>
              <a:t>yaitu</a:t>
            </a:r>
            <a:r>
              <a:rPr lang="en-US" sz="1800" dirty="0" smtClean="0">
                <a:latin typeface="Bookman Old Style" pitchFamily="18" charset="0"/>
              </a:rPr>
              <a:t>  :</a:t>
            </a:r>
          </a:p>
          <a:p>
            <a:r>
              <a:rPr lang="en-US" sz="1800" dirty="0" err="1" smtClean="0">
                <a:latin typeface="Bookman Old Style" pitchFamily="18" charset="0"/>
              </a:rPr>
              <a:t>Penetapan</a:t>
            </a:r>
            <a:r>
              <a:rPr lang="en-US" sz="1800" dirty="0" smtClean="0">
                <a:latin typeface="Bookman Old Style" pitchFamily="18" charset="0"/>
              </a:rPr>
              <a:t> Target </a:t>
            </a:r>
            <a:r>
              <a:rPr lang="en-US" sz="1800" i="1" dirty="0" smtClean="0">
                <a:latin typeface="Bookman Old Style" pitchFamily="18" charset="0"/>
              </a:rPr>
              <a:t>(target setting)</a:t>
            </a:r>
          </a:p>
          <a:p>
            <a:r>
              <a:rPr lang="en-US" sz="1800" dirty="0" err="1" smtClean="0">
                <a:latin typeface="Bookman Old Style" pitchFamily="18" charset="0"/>
              </a:rPr>
              <a:t>Pengawasan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i="1" dirty="0" smtClean="0">
                <a:latin typeface="Bookman Old Style" pitchFamily="18" charset="0"/>
              </a:rPr>
              <a:t>(monitoring performance)</a:t>
            </a:r>
          </a:p>
          <a:p>
            <a:r>
              <a:rPr lang="en-US" sz="1800" dirty="0" err="1" smtClean="0">
                <a:latin typeface="Bookman Old Style" pitchFamily="18" charset="0"/>
              </a:rPr>
              <a:t>Umpan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balik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perbaikan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i="1" dirty="0" smtClean="0">
                <a:latin typeface="Bookman Old Style" pitchFamily="18" charset="0"/>
              </a:rPr>
              <a:t>(feedback for correction)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secara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teoritis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seharusnya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menjadi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petunjuk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para</a:t>
            </a:r>
            <a:r>
              <a:rPr lang="en-US" sz="1800" dirty="0" smtClean="0">
                <a:latin typeface="Bookman Old Style" pitchFamily="18" charset="0"/>
              </a:rPr>
              <a:t> manager </a:t>
            </a:r>
            <a:r>
              <a:rPr lang="en-US" sz="1800" dirty="0" err="1" smtClean="0">
                <a:latin typeface="Bookman Old Style" pitchFamily="18" charset="0"/>
              </a:rPr>
              <a:t>untuk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mencapai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siklus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, </a:t>
            </a: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juga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dapat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membantu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para</a:t>
            </a:r>
            <a:r>
              <a:rPr lang="en-US" sz="1800" dirty="0" smtClean="0">
                <a:latin typeface="Bookman Old Style" pitchFamily="18" charset="0"/>
              </a:rPr>
              <a:t> manager </a:t>
            </a:r>
            <a:r>
              <a:rPr lang="en-US" sz="1800" dirty="0" err="1" smtClean="0">
                <a:latin typeface="Bookman Old Style" pitchFamily="18" charset="0"/>
              </a:rPr>
              <a:t>mengevaluasi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pegawai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koordinasi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antar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departemen</a:t>
            </a:r>
            <a:r>
              <a:rPr lang="en-US" sz="1800" dirty="0" smtClean="0">
                <a:latin typeface="Bookman Old Style" pitchFamily="18" charset="0"/>
              </a:rPr>
              <a:t>.</a:t>
            </a:r>
          </a:p>
          <a:p>
            <a:pPr>
              <a:buNone/>
            </a:pPr>
            <a:endParaRPr lang="en-US" sz="1800" dirty="0" smtClean="0">
              <a:latin typeface="Bookman Old Style" pitchFamily="18" charset="0"/>
            </a:endParaRPr>
          </a:p>
          <a:p>
            <a:pPr>
              <a:buNone/>
            </a:pPr>
            <a:endParaRPr lang="en-US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Sistem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Pengendalian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Manajemen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dapat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berubah-ubah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dalam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hal</a:t>
            </a:r>
            <a:r>
              <a:rPr lang="en-US" sz="1800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en-US" sz="1800" dirty="0" err="1" smtClean="0">
                <a:latin typeface="Bookman Old Style" pitchFamily="18" charset="0"/>
              </a:rPr>
              <a:t>banyak</a:t>
            </a:r>
            <a:r>
              <a:rPr lang="en-US" sz="1800" dirty="0" smtClean="0">
                <a:latin typeface="Bookman Old Style" pitchFamily="18" charset="0"/>
              </a:rPr>
              <a:t> </a:t>
            </a:r>
            <a:r>
              <a:rPr lang="en-US" sz="1800" dirty="0" err="1" smtClean="0">
                <a:latin typeface="Bookman Old Style" pitchFamily="18" charset="0"/>
              </a:rPr>
              <a:t>karakteristik</a:t>
            </a:r>
            <a:r>
              <a:rPr lang="en-US" sz="1800" dirty="0" smtClean="0">
                <a:latin typeface="Bookman Old Style" pitchFamily="18" charset="0"/>
              </a:rPr>
              <a:t> yang </a:t>
            </a:r>
            <a:r>
              <a:rPr lang="en-US" sz="1800" dirty="0" err="1" smtClean="0">
                <a:latin typeface="Bookman Old Style" pitchFamily="18" charset="0"/>
              </a:rPr>
              <a:t>meliputi</a:t>
            </a:r>
            <a:r>
              <a:rPr lang="en-US" sz="1800" dirty="0" smtClean="0">
                <a:latin typeface="Bookman Old Style" pitchFamily="18" charset="0"/>
              </a:rPr>
              <a:t> ;</a:t>
            </a:r>
          </a:p>
          <a:p>
            <a:r>
              <a:rPr lang="en-US" sz="1800" dirty="0" smtClean="0">
                <a:latin typeface="Bookman Old Style" pitchFamily="18" charset="0"/>
              </a:rPr>
              <a:t>Scope</a:t>
            </a:r>
          </a:p>
          <a:p>
            <a:r>
              <a:rPr lang="en-US" sz="1800" dirty="0" smtClean="0">
                <a:latin typeface="Bookman Old Style" pitchFamily="18" charset="0"/>
              </a:rPr>
              <a:t>Reporting frequency</a:t>
            </a:r>
          </a:p>
          <a:p>
            <a:r>
              <a:rPr lang="en-US" sz="1800" dirty="0" smtClean="0">
                <a:latin typeface="Bookman Old Style" pitchFamily="18" charset="0"/>
              </a:rPr>
              <a:t>Influence in target setting </a:t>
            </a:r>
          </a:p>
          <a:p>
            <a:r>
              <a:rPr lang="en-US" sz="1800" dirty="0" smtClean="0">
                <a:latin typeface="Bookman Old Style" pitchFamily="18" charset="0"/>
              </a:rPr>
              <a:t>Importance for the key functions (planning, coordination and </a:t>
            </a:r>
            <a:r>
              <a:rPr lang="en-US" sz="1800" dirty="0" err="1" smtClean="0">
                <a:latin typeface="Bookman Old Style" pitchFamily="18" charset="0"/>
              </a:rPr>
              <a:t>measureme</a:t>
            </a:r>
            <a:r>
              <a:rPr lang="en-US" sz="1800" dirty="0" smtClean="0">
                <a:latin typeface="Bookman Old Style" pitchFamily="18" charset="0"/>
              </a:rPr>
              <a:t>)</a:t>
            </a:r>
          </a:p>
          <a:p>
            <a:r>
              <a:rPr lang="en-US" sz="1800" dirty="0" smtClean="0">
                <a:latin typeface="Bookman Old Style" pitchFamily="18" charset="0"/>
              </a:rPr>
              <a:t>Emphasis</a:t>
            </a:r>
          </a:p>
          <a:p>
            <a:r>
              <a:rPr lang="en-US" sz="1800" dirty="0" smtClean="0">
                <a:latin typeface="Bookman Old Style" pitchFamily="18" charset="0"/>
              </a:rPr>
              <a:t>Response to variances</a:t>
            </a:r>
          </a:p>
          <a:p>
            <a:r>
              <a:rPr lang="en-US" sz="1800" dirty="0" smtClean="0">
                <a:latin typeface="Bookman Old Style" pitchFamily="18" charset="0"/>
              </a:rPr>
              <a:t>Influence on </a:t>
            </a:r>
            <a:r>
              <a:rPr lang="en-US" sz="1800" dirty="0" err="1" smtClean="0">
                <a:latin typeface="Bookman Old Style" pitchFamily="18" charset="0"/>
              </a:rPr>
              <a:t>daya</a:t>
            </a:r>
            <a:r>
              <a:rPr lang="en-US" sz="1800" dirty="0" smtClean="0">
                <a:latin typeface="Bookman Old Style" pitchFamily="18" charset="0"/>
              </a:rPr>
              <a:t> to day operations</a:t>
            </a:r>
            <a:endParaRPr lang="en-US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pPr algn="ctr">
              <a:buNone/>
            </a:pPr>
            <a:r>
              <a:rPr lang="en-US" sz="6000" dirty="0" smtClean="0">
                <a:latin typeface="Blackadder ITC" pitchFamily="82" charset="0"/>
              </a:rPr>
              <a:t>TERIMA  KASIH</a:t>
            </a:r>
          </a:p>
          <a:p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457</Words>
  <Application>Microsoft Office PowerPoint</Application>
  <PresentationFormat>On-screen Show (4:3)</PresentationFormat>
  <Paragraphs>90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MANAGEMENT CONTROL SYSTEMS AND  DEPARTMENTAL INTERDEPENDENCIES :  AN EMPIRICAL STUDY</vt:lpstr>
      <vt:lpstr>Slide 2</vt:lpstr>
      <vt:lpstr>Slide 3</vt:lpstr>
      <vt:lpstr>Slide 4</vt:lpstr>
      <vt:lpstr>SISTEM PENGENDALIAN MANAJEMEN</vt:lpstr>
      <vt:lpstr>MODEL PENELITIAN</vt:lpstr>
      <vt:lpstr>Slide 7</vt:lpstr>
      <vt:lpstr>Slide 8</vt:lpstr>
    </vt:vector>
  </TitlesOfParts>
  <Company>PT. Airindo Sakti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CONTROL SYSTEMS AND  DEPARTMENTAL INTERDEPENDENCIES :  AN EMPIRICAL STUDY</dc:title>
  <dc:creator>Dedy Nurmansyah</dc:creator>
  <cp:lastModifiedBy>Dedy Nurmansyah</cp:lastModifiedBy>
  <cp:revision>42</cp:revision>
  <dcterms:created xsi:type="dcterms:W3CDTF">2009-12-05T09:49:00Z</dcterms:created>
  <dcterms:modified xsi:type="dcterms:W3CDTF">2009-12-06T03:29:52Z</dcterms:modified>
</cp:coreProperties>
</file>