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51"/>
  </p:notesMasterIdLst>
  <p:sldIdLst>
    <p:sldId id="256" r:id="rId2"/>
    <p:sldId id="264" r:id="rId3"/>
    <p:sldId id="257" r:id="rId4"/>
    <p:sldId id="258" r:id="rId5"/>
    <p:sldId id="259" r:id="rId6"/>
    <p:sldId id="260" r:id="rId7"/>
    <p:sldId id="261" r:id="rId8"/>
    <p:sldId id="262" r:id="rId9"/>
    <p:sldId id="263"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295" r:id="rId41"/>
    <p:sldId id="296" r:id="rId42"/>
    <p:sldId id="297" r:id="rId43"/>
    <p:sldId id="300" r:id="rId44"/>
    <p:sldId id="303" r:id="rId45"/>
    <p:sldId id="304" r:id="rId46"/>
    <p:sldId id="298" r:id="rId47"/>
    <p:sldId id="305" r:id="rId48"/>
    <p:sldId id="306" r:id="rId49"/>
    <p:sldId id="307" r:id="rId5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987" autoAdjust="0"/>
    <p:restoredTop sz="83544" autoAdjust="0"/>
  </p:normalViewPr>
  <p:slideViewPr>
    <p:cSldViewPr snapToGrid="0">
      <p:cViewPr varScale="1">
        <p:scale>
          <a:sx n="97" d="100"/>
          <a:sy n="97" d="100"/>
        </p:scale>
        <p:origin x="1056" y="8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notesMaster" Target="notesMasters/notesMaster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6F147F8-FD73-43EA-B49D-73E1906C652C}" type="datetimeFigureOut">
              <a:rPr lang="en-US" smtClean="0"/>
              <a:t>4/12/2014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64372711-3C27-4F88-A805-E69E231461E6}" type="slidenum">
              <a:rPr lang="en-US" smtClean="0"/>
              <a:t>‹#›</a:t>
            </a:fld>
            <a:endParaRPr lang="en-US"/>
          </a:p>
        </p:txBody>
      </p:sp>
    </p:spTree>
    <p:extLst>
      <p:ext uri="{BB962C8B-B14F-4D97-AF65-F5344CB8AC3E}">
        <p14:creationId xmlns:p14="http://schemas.microsoft.com/office/powerpoint/2010/main" val="147918640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de-DE" sz="1600" noProof="0" dirty="0"/>
          </a:p>
        </p:txBody>
      </p:sp>
      <p:sp>
        <p:nvSpPr>
          <p:cNvPr id="4" name="Slide Number Placeholder 3"/>
          <p:cNvSpPr>
            <a:spLocks noGrp="1"/>
          </p:cNvSpPr>
          <p:nvPr>
            <p:ph type="sldNum" sz="quarter" idx="10"/>
          </p:nvPr>
        </p:nvSpPr>
        <p:spPr/>
        <p:txBody>
          <a:bodyPr/>
          <a:lstStyle/>
          <a:p>
            <a:fld id="{64372711-3C27-4F88-A805-E69E231461E6}" type="slidenum">
              <a:rPr lang="en-US" smtClean="0"/>
              <a:t>3</a:t>
            </a:fld>
            <a:endParaRPr lang="en-US"/>
          </a:p>
        </p:txBody>
      </p:sp>
    </p:spTree>
    <p:extLst>
      <p:ext uri="{BB962C8B-B14F-4D97-AF65-F5344CB8AC3E}">
        <p14:creationId xmlns:p14="http://schemas.microsoft.com/office/powerpoint/2010/main" val="341559653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b="0" i="0" u="none" strike="noStrike" kern="1200" baseline="0" dirty="0" smtClean="0">
                <a:solidFill>
                  <a:schemeClr val="tx1"/>
                </a:solidFill>
                <a:latin typeface="+mn-lt"/>
                <a:ea typeface="+mn-ea"/>
                <a:cs typeface="+mn-cs"/>
              </a:rPr>
              <a:t>Für den Moment wollen wir uns auf Punkt 1 konzentrieren: Das Einbringen einer fremden Stimme im Text (über Zitieren, Paraphrasieren, Zusammenfassen- wobei die Art und Weise, wie die Fremdperspektive eingebracht wird, Ihre eigene Position charakterisiert).</a:t>
            </a:r>
          </a:p>
          <a:p>
            <a:r>
              <a:rPr lang="de-DE" sz="1200" b="0" i="0" u="none" strike="noStrike" kern="1200" baseline="0" dirty="0" smtClean="0">
                <a:solidFill>
                  <a:schemeClr val="tx1"/>
                </a:solidFill>
                <a:latin typeface="+mn-lt"/>
                <a:ea typeface="+mn-ea"/>
                <a:cs typeface="+mn-cs"/>
              </a:rPr>
              <a:t>- </a:t>
            </a:r>
            <a:r>
              <a:rPr lang="en-US" sz="1200" b="0" i="0" u="none" strike="noStrike" kern="1200" baseline="0" dirty="0" smtClean="0">
                <a:solidFill>
                  <a:schemeClr val="tx1"/>
                </a:solidFill>
                <a:latin typeface="+mn-lt"/>
                <a:ea typeface="+mn-ea"/>
                <a:cs typeface="+mn-cs"/>
              </a:rPr>
              <a:t>&gt; </a:t>
            </a:r>
            <a:r>
              <a:rPr lang="de-DE" sz="1200" b="0" i="0" u="none" strike="noStrike" kern="1200" baseline="0" dirty="0" smtClean="0">
                <a:solidFill>
                  <a:schemeClr val="tx1"/>
                </a:solidFill>
                <a:latin typeface="+mn-lt"/>
                <a:ea typeface="+mn-ea"/>
                <a:cs typeface="+mn-cs"/>
              </a:rPr>
              <a:t>Übung 1</a:t>
            </a:r>
          </a:p>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12</a:t>
            </a:fld>
            <a:endParaRPr lang="en-US"/>
          </a:p>
        </p:txBody>
      </p:sp>
    </p:spTree>
    <p:extLst>
      <p:ext uri="{BB962C8B-B14F-4D97-AF65-F5344CB8AC3E}">
        <p14:creationId xmlns:p14="http://schemas.microsoft.com/office/powerpoint/2010/main" val="233332420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Bei manchen Themenstellungen ist es </a:t>
            </a:r>
            <a:r>
              <a:rPr lang="de-DE" sz="1200" u="sng" kern="1200" dirty="0" smtClean="0">
                <a:solidFill>
                  <a:schemeClr val="tx1"/>
                </a:solidFill>
                <a:effectLst/>
                <a:latin typeface="+mn-lt"/>
                <a:ea typeface="+mn-ea"/>
                <a:cs typeface="+mn-cs"/>
              </a:rPr>
              <a:t>notwendig</a:t>
            </a:r>
            <a:r>
              <a:rPr lang="de-DE" sz="1200" kern="1200" dirty="0" smtClean="0">
                <a:solidFill>
                  <a:schemeClr val="tx1"/>
                </a:solidFill>
                <a:effectLst/>
                <a:latin typeface="+mn-lt"/>
                <a:ea typeface="+mn-ea"/>
                <a:cs typeface="+mn-cs"/>
              </a:rPr>
              <a:t>, viel Material zu paraphrasieren oder zu­sammenzufassen.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13</a:t>
            </a:fld>
            <a:endParaRPr lang="en-US"/>
          </a:p>
        </p:txBody>
      </p:sp>
    </p:spTree>
    <p:extLst>
      <p:ext uri="{BB962C8B-B14F-4D97-AF65-F5344CB8AC3E}">
        <p14:creationId xmlns:p14="http://schemas.microsoft.com/office/powerpoint/2010/main" val="385664492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Hier</a:t>
            </a:r>
            <a:r>
              <a:rPr lang="de-DE" sz="1200" kern="1200" baseline="0" dirty="0" smtClean="0">
                <a:solidFill>
                  <a:schemeClr val="tx1"/>
                </a:solidFill>
                <a:effectLst/>
                <a:latin typeface="+mn-lt"/>
                <a:ea typeface="+mn-ea"/>
                <a:cs typeface="+mn-cs"/>
              </a:rPr>
              <a:t> nun einige s</a:t>
            </a:r>
            <a:r>
              <a:rPr lang="de-DE" sz="1200" kern="1200" dirty="0" smtClean="0">
                <a:solidFill>
                  <a:schemeClr val="tx1"/>
                </a:solidFill>
                <a:effectLst/>
                <a:latin typeface="+mn-lt"/>
                <a:ea typeface="+mn-ea"/>
                <a:cs typeface="+mn-cs"/>
              </a:rPr>
              <a:t>prachliche Möglichkeiten mit Hilfe derer Sie trotz häufiger Paraphrasen und Zusammenfassungen vermeiden können, in den Verdacht zu geraten, sich in Ihrer Arbeit eines Plagiat schuldig gemacht zu haben.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14</a:t>
            </a:fld>
            <a:endParaRPr lang="en-US"/>
          </a:p>
        </p:txBody>
      </p:sp>
    </p:spTree>
    <p:extLst>
      <p:ext uri="{BB962C8B-B14F-4D97-AF65-F5344CB8AC3E}">
        <p14:creationId xmlns:p14="http://schemas.microsoft.com/office/powerpoint/2010/main" val="190329726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15</a:t>
            </a:fld>
            <a:endParaRPr lang="en-US"/>
          </a:p>
        </p:txBody>
      </p:sp>
    </p:spTree>
    <p:extLst>
      <p:ext uri="{BB962C8B-B14F-4D97-AF65-F5344CB8AC3E}">
        <p14:creationId xmlns:p14="http://schemas.microsoft.com/office/powerpoint/2010/main" val="67906072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16</a:t>
            </a:fld>
            <a:endParaRPr lang="en-US"/>
          </a:p>
        </p:txBody>
      </p:sp>
    </p:spTree>
    <p:extLst>
      <p:ext uri="{BB962C8B-B14F-4D97-AF65-F5344CB8AC3E}">
        <p14:creationId xmlns:p14="http://schemas.microsoft.com/office/powerpoint/2010/main" val="2902655992"/>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Übung 2</a:t>
            </a:r>
          </a:p>
          <a:p>
            <a:r>
              <a:rPr lang="de-DE" dirty="0" smtClean="0"/>
              <a:t>-</a:t>
            </a:r>
            <a:r>
              <a:rPr lang="de-DE" baseline="0" dirty="0" smtClean="0"/>
              <a:t> </a:t>
            </a:r>
            <a:r>
              <a:rPr lang="de-DE" sz="1200" kern="1200" dirty="0" smtClean="0">
                <a:solidFill>
                  <a:schemeClr val="tx1"/>
                </a:solidFill>
                <a:effectLst/>
                <a:latin typeface="+mn-lt"/>
                <a:ea typeface="+mn-ea"/>
                <a:cs typeface="+mn-cs"/>
              </a:rPr>
              <a:t>Es sollte sich bei der Diskussion ein Bewusstsein dafür herausbilden, wie man sorgfältig mit Wertungen umgeht; wie man auch als Studentin Inhalte bewerten kann, ohne Kopf und Kragen zu riskieren; und wie die sprachlichen Mittel der Perspektivierung dabei eingesetzt werden können.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17</a:t>
            </a:fld>
            <a:endParaRPr lang="en-US"/>
          </a:p>
        </p:txBody>
      </p:sp>
    </p:spTree>
    <p:extLst>
      <p:ext uri="{BB962C8B-B14F-4D97-AF65-F5344CB8AC3E}">
        <p14:creationId xmlns:p14="http://schemas.microsoft.com/office/powerpoint/2010/main" val="760567676"/>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Übung 3</a:t>
            </a:r>
          </a:p>
          <a:p>
            <a:r>
              <a:rPr lang="de-DE" dirty="0" smtClean="0"/>
              <a:t>-</a:t>
            </a:r>
            <a:r>
              <a:rPr lang="de-DE" baseline="0" dirty="0" smtClean="0"/>
              <a:t> </a:t>
            </a:r>
            <a:r>
              <a:rPr lang="de-DE" sz="1200" kern="1200" dirty="0" smtClean="0">
                <a:solidFill>
                  <a:schemeClr val="tx1"/>
                </a:solidFill>
                <a:effectLst/>
                <a:latin typeface="+mn-lt"/>
                <a:ea typeface="+mn-ea"/>
                <a:cs typeface="+mn-cs"/>
              </a:rPr>
              <a:t>Weniger wichtig als ein absolutes Ranking ist auch hier das Bewusstsein für unter­ schiedliche Aspekte der Nähe und Distanz, d.h. wertenden Perspektiven. Worum es in dieser Übung </a:t>
            </a:r>
            <a:r>
              <a:rPr lang="de-DE" sz="1200" u="sng" kern="1200" dirty="0" smtClean="0">
                <a:solidFill>
                  <a:schemeClr val="tx1"/>
                </a:solidFill>
                <a:effectLst/>
                <a:latin typeface="+mn-lt"/>
                <a:ea typeface="+mn-ea"/>
                <a:cs typeface="+mn-cs"/>
              </a:rPr>
              <a:t>nicht</a:t>
            </a:r>
            <a:r>
              <a:rPr lang="de-DE" sz="1200" kern="1200" dirty="0" smtClean="0">
                <a:solidFill>
                  <a:schemeClr val="tx1"/>
                </a:solidFill>
                <a:effectLst/>
                <a:latin typeface="+mn-lt"/>
                <a:ea typeface="+mn-ea"/>
                <a:cs typeface="+mn-cs"/>
              </a:rPr>
              <a:t> geht, sind Objektivität und Subjektivität.</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18</a:t>
            </a:fld>
            <a:endParaRPr lang="en-US"/>
          </a:p>
        </p:txBody>
      </p:sp>
    </p:spTree>
    <p:extLst>
      <p:ext uri="{BB962C8B-B14F-4D97-AF65-F5344CB8AC3E}">
        <p14:creationId xmlns:p14="http://schemas.microsoft.com/office/powerpoint/2010/main" val="428521280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Auch im Umgang mit der Fachliteratur ist es oft notwendig, Wertungen vorzunehmen. Dabei gibt es einige etablierte Mittel für die Formulierung:</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19</a:t>
            </a:fld>
            <a:endParaRPr lang="en-US"/>
          </a:p>
        </p:txBody>
      </p:sp>
    </p:spTree>
    <p:extLst>
      <p:ext uri="{BB962C8B-B14F-4D97-AF65-F5344CB8AC3E}">
        <p14:creationId xmlns:p14="http://schemas.microsoft.com/office/powerpoint/2010/main" val="61397237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Auch im Umgang mit der Fachliteratur ist es oft notwendig, Wertungen vorzunehmen. Dabei gibt es einige etablierte Mittel für die Formulierung:</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20</a:t>
            </a:fld>
            <a:endParaRPr lang="en-US"/>
          </a:p>
        </p:txBody>
      </p:sp>
    </p:spTree>
    <p:extLst>
      <p:ext uri="{BB962C8B-B14F-4D97-AF65-F5344CB8AC3E}">
        <p14:creationId xmlns:p14="http://schemas.microsoft.com/office/powerpoint/2010/main" val="397370045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Auch im Umgang mit der Fachliteratur ist es oft notwendig, Wertungen vorzunehmen. Dabei gibt es einige etablierte Mittel für die Formulierung:</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21</a:t>
            </a:fld>
            <a:endParaRPr lang="en-US"/>
          </a:p>
        </p:txBody>
      </p:sp>
    </p:spTree>
    <p:extLst>
      <p:ext uri="{BB962C8B-B14F-4D97-AF65-F5344CB8AC3E}">
        <p14:creationId xmlns:p14="http://schemas.microsoft.com/office/powerpoint/2010/main" val="393197904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600" kern="1200" noProof="0" dirty="0" smtClean="0">
                <a:solidFill>
                  <a:schemeClr val="tx1"/>
                </a:solidFill>
                <a:effectLst/>
                <a:latin typeface="+mn-lt"/>
                <a:ea typeface="+mn-ea"/>
                <a:cs typeface="+mn-cs"/>
              </a:rPr>
              <a:t>Jeder Text, ob journalistisch oder wissenschaftlich, ob er aus einem Tagebuch oder aus einer Betriebsanleitung stammt, ist aus einer oder mehreren bestimmten Perspektiven geschrieben.</a:t>
            </a:r>
          </a:p>
          <a:p>
            <a:r>
              <a:rPr lang="de-DE" sz="1200" kern="1200" dirty="0" smtClean="0">
                <a:solidFill>
                  <a:schemeClr val="tx1"/>
                </a:solidFill>
                <a:effectLst/>
                <a:latin typeface="+mn-lt"/>
                <a:ea typeface="+mn-ea"/>
                <a:cs typeface="+mn-cs"/>
              </a:rPr>
              <a:t>Auch wenn er sich noch so neutral, sachlich oder objektiv gibt ist damit nicht die Abwesenheit von Perspektive der Fall, sondern eben die Perspektive von Sachlichkeit oder Objek­tivität.</a:t>
            </a:r>
            <a:endParaRPr lang="de-DE" sz="1600" noProof="0" dirty="0"/>
          </a:p>
        </p:txBody>
      </p:sp>
      <p:sp>
        <p:nvSpPr>
          <p:cNvPr id="4" name="Slide Number Placeholder 3"/>
          <p:cNvSpPr>
            <a:spLocks noGrp="1"/>
          </p:cNvSpPr>
          <p:nvPr>
            <p:ph type="sldNum" sz="quarter" idx="10"/>
          </p:nvPr>
        </p:nvSpPr>
        <p:spPr/>
        <p:txBody>
          <a:bodyPr/>
          <a:lstStyle/>
          <a:p>
            <a:fld id="{64372711-3C27-4F88-A805-E69E231461E6}" type="slidenum">
              <a:rPr lang="en-US" smtClean="0"/>
              <a:t>4</a:t>
            </a:fld>
            <a:endParaRPr lang="en-US"/>
          </a:p>
        </p:txBody>
      </p:sp>
    </p:spTree>
    <p:extLst>
      <p:ext uri="{BB962C8B-B14F-4D97-AF65-F5344CB8AC3E}">
        <p14:creationId xmlns:p14="http://schemas.microsoft.com/office/powerpoint/2010/main" val="4096497687"/>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Auch im Umgang mit der Fachliteratur ist es oft notwendig, Wertungen vorzunehmen. Dabei gibt es einige etablierte Mittel für die Formulierung:</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22</a:t>
            </a:fld>
            <a:endParaRPr lang="en-US"/>
          </a:p>
        </p:txBody>
      </p:sp>
    </p:spTree>
    <p:extLst>
      <p:ext uri="{BB962C8B-B14F-4D97-AF65-F5344CB8AC3E}">
        <p14:creationId xmlns:p14="http://schemas.microsoft.com/office/powerpoint/2010/main" val="169404227"/>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noProof="0" dirty="0" smtClean="0">
                <a:solidFill>
                  <a:schemeClr val="tx1"/>
                </a:solidFill>
                <a:effectLst/>
                <a:latin typeface="+mn-lt"/>
                <a:ea typeface="+mn-ea"/>
                <a:cs typeface="+mn-cs"/>
              </a:rPr>
              <a:t>Jede wissenschaftliche Disziplin beschäftigt sich mit einem bestimmten Ausschnitt der menschlichen (materiellen, kulturellen, sozialen etc.) Welt, den darin auftretenden Phänomenen und den Zusammenhängen zwischen diesen Phänomenen. Jede wissenschaftliche Beschäftigung mit ihnen setzt ihre Versprachlichung voraus,</a:t>
            </a:r>
            <a:r>
              <a:rPr lang="de-DE" sz="1200" kern="1200" baseline="0" noProof="0" dirty="0" smtClean="0">
                <a:solidFill>
                  <a:schemeClr val="tx1"/>
                </a:solidFill>
                <a:effectLst/>
                <a:latin typeface="+mn-lt"/>
                <a:ea typeface="+mn-ea"/>
                <a:cs typeface="+mn-cs"/>
              </a:rPr>
              <a:t> denn nur durch Sprache können Phänomene und ihre Zusammenhänge beschrieben und erklärt werden.</a:t>
            </a:r>
            <a:endParaRPr lang="de-DE" noProof="0" dirty="0"/>
          </a:p>
        </p:txBody>
      </p:sp>
      <p:sp>
        <p:nvSpPr>
          <p:cNvPr id="4" name="Slide Number Placeholder 3"/>
          <p:cNvSpPr>
            <a:spLocks noGrp="1"/>
          </p:cNvSpPr>
          <p:nvPr>
            <p:ph type="sldNum" sz="quarter" idx="10"/>
          </p:nvPr>
        </p:nvSpPr>
        <p:spPr/>
        <p:txBody>
          <a:bodyPr/>
          <a:lstStyle/>
          <a:p>
            <a:fld id="{64372711-3C27-4F88-A805-E69E231461E6}" type="slidenum">
              <a:rPr lang="en-US" smtClean="0"/>
              <a:t>23</a:t>
            </a:fld>
            <a:endParaRPr lang="en-US"/>
          </a:p>
        </p:txBody>
      </p:sp>
    </p:spTree>
    <p:extLst>
      <p:ext uri="{BB962C8B-B14F-4D97-AF65-F5344CB8AC3E}">
        <p14:creationId xmlns:p14="http://schemas.microsoft.com/office/powerpoint/2010/main" val="548659893"/>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Darüber  hinaus  geht  es  aber  in  der  Wissenschaft</a:t>
            </a:r>
            <a:r>
              <a:rPr lang="de-DE" baseline="0" dirty="0" smtClean="0"/>
              <a:t> nicht </a:t>
            </a:r>
            <a:r>
              <a:rPr lang="de-DE" sz="1200" kern="1200" noProof="0" dirty="0" smtClean="0">
                <a:solidFill>
                  <a:schemeClr val="tx1"/>
                </a:solidFill>
                <a:effectLst/>
                <a:latin typeface="+mn-lt"/>
                <a:ea typeface="+mn-ea"/>
                <a:cs typeface="+mn-cs"/>
              </a:rPr>
              <a:t>nur darum, zu erklären wie bestimmte Phänomene zusammenhängen,  sondern auch darum, Theorien darüber zu entwi­ckeln, wieso Phänomene auf eine ganz bestimmte Art zusammenhängen.</a:t>
            </a:r>
            <a:r>
              <a:rPr lang="de-DE" sz="1200" kern="1200" baseline="0" noProof="0" dirty="0" smtClean="0">
                <a:solidFill>
                  <a:schemeClr val="tx1"/>
                </a:solidFill>
                <a:effectLst/>
                <a:latin typeface="+mn-lt"/>
                <a:ea typeface="+mn-ea"/>
                <a:cs typeface="+mn-cs"/>
              </a:rPr>
              <a:t> </a:t>
            </a:r>
            <a:endParaRPr lang="de-DE" noProof="0" dirty="0"/>
          </a:p>
        </p:txBody>
      </p:sp>
      <p:sp>
        <p:nvSpPr>
          <p:cNvPr id="4" name="Slide Number Placeholder 3"/>
          <p:cNvSpPr>
            <a:spLocks noGrp="1"/>
          </p:cNvSpPr>
          <p:nvPr>
            <p:ph type="sldNum" sz="quarter" idx="10"/>
          </p:nvPr>
        </p:nvSpPr>
        <p:spPr/>
        <p:txBody>
          <a:bodyPr/>
          <a:lstStyle/>
          <a:p>
            <a:fld id="{64372711-3C27-4F88-A805-E69E231461E6}" type="slidenum">
              <a:rPr lang="en-US" smtClean="0"/>
              <a:t>28</a:t>
            </a:fld>
            <a:endParaRPr lang="en-US"/>
          </a:p>
        </p:txBody>
      </p:sp>
    </p:spTree>
    <p:extLst>
      <p:ext uri="{BB962C8B-B14F-4D97-AF65-F5344CB8AC3E}">
        <p14:creationId xmlns:p14="http://schemas.microsoft.com/office/powerpoint/2010/main" val="3815066327"/>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Diese Theorien abstrahieren notwendigerweise von ihrer etwaigen  empirischen  Basis und sind niemals voll­ständig. Deshalb ist es in bestimmten Bereichen immer möglich, dass unterschiedliche Wis­senschaftler verschiedene Positionen  vertreten. Eine eigene Position vor einem Fachpublikum zu verteidigen (bzw. zu rechtfertigen) ist in der Wissenschaft ebenso wichtig, wie die Positionen anderer kritisch zu hinterfragen und u.U. zu widerlegen.</a:t>
            </a:r>
            <a:endParaRPr lang="de-DE" noProof="0" dirty="0"/>
          </a:p>
        </p:txBody>
      </p:sp>
      <p:sp>
        <p:nvSpPr>
          <p:cNvPr id="4" name="Slide Number Placeholder 3"/>
          <p:cNvSpPr>
            <a:spLocks noGrp="1"/>
          </p:cNvSpPr>
          <p:nvPr>
            <p:ph type="sldNum" sz="quarter" idx="10"/>
          </p:nvPr>
        </p:nvSpPr>
        <p:spPr/>
        <p:txBody>
          <a:bodyPr/>
          <a:lstStyle/>
          <a:p>
            <a:fld id="{64372711-3C27-4F88-A805-E69E231461E6}" type="slidenum">
              <a:rPr lang="en-US" smtClean="0"/>
              <a:t>29</a:t>
            </a:fld>
            <a:endParaRPr lang="en-US"/>
          </a:p>
        </p:txBody>
      </p:sp>
    </p:spTree>
    <p:extLst>
      <p:ext uri="{BB962C8B-B14F-4D97-AF65-F5344CB8AC3E}">
        <p14:creationId xmlns:p14="http://schemas.microsoft.com/office/powerpoint/2010/main" val="1712069835"/>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noProof="0" dirty="0" smtClean="0"/>
              <a:t>Diesen dialogische Prozess des Rechtfertigens von und des Zweifelns an Positionen nennt man Argumentation.  Beim Argumentieren  nehmen Sie in Ihrem Text die Rolle des Vergleichenden / Analysierenden sowie des Kritik Übenden und Ablehnenden / Befürwortenden ein.</a:t>
            </a:r>
          </a:p>
          <a:p>
            <a:r>
              <a:rPr lang="de-DE" noProof="0" dirty="0" smtClean="0"/>
              <a:t>Übung 4</a:t>
            </a:r>
            <a:endParaRPr lang="de-DE" noProof="0" dirty="0"/>
          </a:p>
        </p:txBody>
      </p:sp>
      <p:sp>
        <p:nvSpPr>
          <p:cNvPr id="4" name="Slide Number Placeholder 3"/>
          <p:cNvSpPr>
            <a:spLocks noGrp="1"/>
          </p:cNvSpPr>
          <p:nvPr>
            <p:ph type="sldNum" sz="quarter" idx="10"/>
          </p:nvPr>
        </p:nvSpPr>
        <p:spPr/>
        <p:txBody>
          <a:bodyPr/>
          <a:lstStyle/>
          <a:p>
            <a:fld id="{64372711-3C27-4F88-A805-E69E231461E6}" type="slidenum">
              <a:rPr lang="en-US" smtClean="0"/>
              <a:t>30</a:t>
            </a:fld>
            <a:endParaRPr lang="en-US"/>
          </a:p>
        </p:txBody>
      </p:sp>
    </p:spTree>
    <p:extLst>
      <p:ext uri="{BB962C8B-B14F-4D97-AF65-F5344CB8AC3E}">
        <p14:creationId xmlns:p14="http://schemas.microsoft.com/office/powerpoint/2010/main" val="1229577385"/>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Deskriptive, </a:t>
            </a:r>
            <a:r>
              <a:rPr lang="de-DE" dirty="0" err="1" smtClean="0"/>
              <a:t>explikative</a:t>
            </a:r>
            <a:r>
              <a:rPr lang="de-DE" dirty="0" smtClean="0"/>
              <a:t> und argumentative Textsequenzen werden nicht in allen Teilen  ei­ </a:t>
            </a:r>
            <a:r>
              <a:rPr lang="de-DE" dirty="0" err="1" smtClean="0"/>
              <a:t>nes</a:t>
            </a:r>
            <a:r>
              <a:rPr lang="de-DE" dirty="0" smtClean="0"/>
              <a:t> wissenschaftlichen Texts gleich häufig verwendet, d.h. in bestimmten Abschnitten eines wissenschaftlichen Texts wird eher beschrieben, in anderen erklärt und in wieder anderen argumentiert.</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31</a:t>
            </a:fld>
            <a:endParaRPr lang="en-US"/>
          </a:p>
        </p:txBody>
      </p:sp>
    </p:spTree>
    <p:extLst>
      <p:ext uri="{BB962C8B-B14F-4D97-AF65-F5344CB8AC3E}">
        <p14:creationId xmlns:p14="http://schemas.microsoft.com/office/powerpoint/2010/main" val="1054360211"/>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Seit den Zeiten der klassischen Rhetorik hat man sich sowohl damit beschäftigt, wie Argu­mente am effektivsten präsentiert werden können um ein Publikum zu überzeugen, als auch damit, welche </a:t>
            </a:r>
            <a:r>
              <a:rPr lang="de-DE" u="sng" dirty="0" smtClean="0"/>
              <a:t>Kriterien</a:t>
            </a:r>
            <a:r>
              <a:rPr lang="de-DE" dirty="0" smtClean="0"/>
              <a:t> es für eine fehlerfreie Argumentation gibt. </a:t>
            </a:r>
            <a:r>
              <a:rPr lang="de-DE" dirty="0" smtClean="0">
                <a:sym typeface="Wingdings" panose="05000000000000000000" pitchFamily="2" charset="2"/>
              </a:rPr>
              <a:t> formale Logik</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32</a:t>
            </a:fld>
            <a:endParaRPr lang="en-US"/>
          </a:p>
        </p:txBody>
      </p:sp>
    </p:spTree>
    <p:extLst>
      <p:ext uri="{BB962C8B-B14F-4D97-AF65-F5344CB8AC3E}">
        <p14:creationId xmlns:p14="http://schemas.microsoft.com/office/powerpoint/2010/main" val="919328165"/>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Seit den Zeiten der klassischen Rhetorik hat man sich sowohl damit beschäftigt, wie Argu­mente am effektivsten präsentiert werden können um ein Publikum zu überzeugen, als auch damit, welche </a:t>
            </a:r>
            <a:r>
              <a:rPr lang="de-DE" u="sng" dirty="0" smtClean="0"/>
              <a:t>Kriterien</a:t>
            </a:r>
            <a:r>
              <a:rPr lang="de-DE" dirty="0" smtClean="0"/>
              <a:t> es für eine fehlerfreie Argumentation gibt. </a:t>
            </a:r>
            <a:r>
              <a:rPr lang="de-DE" dirty="0" smtClean="0">
                <a:sym typeface="Wingdings" panose="05000000000000000000" pitchFamily="2" charset="2"/>
              </a:rPr>
              <a:t> </a:t>
            </a:r>
            <a:r>
              <a:rPr lang="de-DE" smtClean="0">
                <a:sym typeface="Wingdings" panose="05000000000000000000" pitchFamily="2" charset="2"/>
              </a:rPr>
              <a:t>formale Logik</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33</a:t>
            </a:fld>
            <a:endParaRPr lang="en-US"/>
          </a:p>
        </p:txBody>
      </p:sp>
    </p:spTree>
    <p:extLst>
      <p:ext uri="{BB962C8B-B14F-4D97-AF65-F5344CB8AC3E}">
        <p14:creationId xmlns:p14="http://schemas.microsoft.com/office/powerpoint/2010/main" val="332539413"/>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Der britische Philosoph und Argumentationstheoretiker Stephen </a:t>
            </a:r>
            <a:r>
              <a:rPr lang="de-DE" dirty="0" err="1" smtClean="0"/>
              <a:t>Toulmin</a:t>
            </a:r>
            <a:r>
              <a:rPr lang="de-DE" dirty="0" smtClean="0"/>
              <a:t> hat bereits in der Mitte des 20. Jahrhunderts eingewandt, dass das Ideal "formaler Validität" von Argumentationen, das in der formalen Logik entwickelt wurde, außerhalb der Logik und Mathematik nicht anwendbar sei und dass sich die Beurteilung von Argumentationen in den Wissenschaften vielmehr an einem Modell der prozeduralen Korrektheit und der disziplin-spezifischen Adäquatheit orientieren müsse.</a:t>
            </a:r>
          </a:p>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34</a:t>
            </a:fld>
            <a:endParaRPr lang="en-US"/>
          </a:p>
        </p:txBody>
      </p:sp>
    </p:spTree>
    <p:extLst>
      <p:ext uri="{BB962C8B-B14F-4D97-AF65-F5344CB8AC3E}">
        <p14:creationId xmlns:p14="http://schemas.microsoft.com/office/powerpoint/2010/main" val="2476265611"/>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Nach </a:t>
            </a:r>
            <a:r>
              <a:rPr lang="de-DE" sz="1200" kern="1200" dirty="0" err="1" smtClean="0">
                <a:solidFill>
                  <a:schemeClr val="tx1"/>
                </a:solidFill>
                <a:effectLst/>
                <a:latin typeface="+mn-lt"/>
                <a:ea typeface="+mn-ea"/>
                <a:cs typeface="+mn-cs"/>
              </a:rPr>
              <a:t>Toulmin</a:t>
            </a:r>
            <a:r>
              <a:rPr lang="de-DE" sz="1200" kern="1200" dirty="0" smtClean="0">
                <a:solidFill>
                  <a:schemeClr val="tx1"/>
                </a:solidFill>
                <a:effectLst/>
                <a:latin typeface="+mn-lt"/>
                <a:ea typeface="+mn-ea"/>
                <a:cs typeface="+mn-cs"/>
              </a:rPr>
              <a:t> gibt es in jeder wissenschaftlichen Argumentation disziplinspezifische und disziplinunabhängige (universelle) Komponenten und die Beurtei­lung, ob eine Argumentation stichhaltig und korrekt ist, muss immer beide Aspekte berück­ sichtigen.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35</a:t>
            </a:fld>
            <a:endParaRPr lang="en-US"/>
          </a:p>
        </p:txBody>
      </p:sp>
    </p:spTree>
    <p:extLst>
      <p:ext uri="{BB962C8B-B14F-4D97-AF65-F5344CB8AC3E}">
        <p14:creationId xmlns:p14="http://schemas.microsoft.com/office/powerpoint/2010/main" val="420490590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800" kern="1200" noProof="0" dirty="0" smtClean="0">
                <a:solidFill>
                  <a:schemeClr val="tx1"/>
                </a:solidFill>
                <a:effectLst/>
                <a:latin typeface="+mn-lt"/>
                <a:ea typeface="+mn-ea"/>
                <a:cs typeface="+mn-cs"/>
              </a:rPr>
              <a:t>Es geht nicht darum ob, sondern darum wann und wie die eigene Perspektive ausdrücklich in einen wissenschaftlichen Text einfließen kann. </a:t>
            </a:r>
          </a:p>
          <a:p>
            <a:r>
              <a:rPr lang="de-DE" sz="1200" kern="1200" noProof="0" dirty="0" smtClean="0">
                <a:solidFill>
                  <a:schemeClr val="tx1"/>
                </a:solidFill>
                <a:effectLst/>
                <a:latin typeface="+mn-lt"/>
                <a:ea typeface="+mn-ea"/>
                <a:cs typeface="+mn-cs"/>
              </a:rPr>
              <a:t>Die eigene Position muss dabei immer begründet, gestützt oder belegt wer­den. Sie darf weder rein subjektiv noch emotional wertend eingebracht werden. Sie sollte also keine reine Privatmeinung, wissenschaftlich unbelegt oder irrelevant sein.</a:t>
            </a:r>
            <a:endParaRPr lang="de-DE" sz="1800" noProof="0" dirty="0"/>
          </a:p>
        </p:txBody>
      </p:sp>
      <p:sp>
        <p:nvSpPr>
          <p:cNvPr id="4" name="Slide Number Placeholder 3"/>
          <p:cNvSpPr>
            <a:spLocks noGrp="1"/>
          </p:cNvSpPr>
          <p:nvPr>
            <p:ph type="sldNum" sz="quarter" idx="10"/>
          </p:nvPr>
        </p:nvSpPr>
        <p:spPr/>
        <p:txBody>
          <a:bodyPr/>
          <a:lstStyle/>
          <a:p>
            <a:fld id="{64372711-3C27-4F88-A805-E69E231461E6}" type="slidenum">
              <a:rPr lang="en-US" smtClean="0"/>
              <a:t>5</a:t>
            </a:fld>
            <a:endParaRPr lang="en-US"/>
          </a:p>
        </p:txBody>
      </p:sp>
    </p:spTree>
    <p:extLst>
      <p:ext uri="{BB962C8B-B14F-4D97-AF65-F5344CB8AC3E}">
        <p14:creationId xmlns:p14="http://schemas.microsoft.com/office/powerpoint/2010/main" val="3181001658"/>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Die Anordnung der Komponenten dieses argumentativen Prozesses muss dabei nicht der Anordnung der These(n) und der Argumente in einer konkreten Argumentation entsprechen!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37</a:t>
            </a:fld>
            <a:endParaRPr lang="en-US"/>
          </a:p>
        </p:txBody>
      </p:sp>
    </p:spTree>
    <p:extLst>
      <p:ext uri="{BB962C8B-B14F-4D97-AF65-F5344CB8AC3E}">
        <p14:creationId xmlns:p14="http://schemas.microsoft.com/office/powerpoint/2010/main" val="3515146366"/>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Für die Pla­nung und sprachliche Realisierung einer Argumentation bedeutet das Folgendes: Jede Ar­gumentation durchläuft bei ihrer Planung drei Phasen bzw. kann auf drei Ebenen untersucht werden:</a:t>
            </a:r>
            <a:endParaRPr lang="en-US" sz="1200" kern="1200" dirty="0" smtClean="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t>38</a:t>
            </a:fld>
            <a:endParaRPr lang="en-US"/>
          </a:p>
        </p:txBody>
      </p:sp>
    </p:spTree>
    <p:extLst>
      <p:ext uri="{BB962C8B-B14F-4D97-AF65-F5344CB8AC3E}">
        <p14:creationId xmlns:p14="http://schemas.microsoft.com/office/powerpoint/2010/main" val="1680457443"/>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Thesen, Fragestellungen und Be­hauptungen bilden in der sprachlichen Realisierung einer Argumentation den Ausgangspunkt eines argumentativen Texts bzw. Textabschnitts, Schlussfolgerungen bilden hingegen seinen Endpunkt.</a:t>
            </a:r>
          </a:p>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Auch wenn in einem Text die Fragestellung als Schlussfolgerung präsentiert wird, bildet sie häufig den Ausgangspunkt des argumentati­ven Prozesses. Reine </a:t>
            </a:r>
            <a:r>
              <a:rPr lang="de-DE" sz="1200" kern="1200" dirty="0" err="1" smtClean="0">
                <a:solidFill>
                  <a:schemeClr val="tx1"/>
                </a:solidFill>
                <a:effectLst/>
                <a:latin typeface="+mn-lt"/>
                <a:ea typeface="+mn-ea"/>
                <a:cs typeface="+mn-cs"/>
              </a:rPr>
              <a:t>lnduktivschlüsse</a:t>
            </a:r>
            <a:r>
              <a:rPr lang="de-DE" sz="1200" kern="1200" dirty="0" smtClean="0">
                <a:solidFill>
                  <a:schemeClr val="tx1"/>
                </a:solidFill>
                <a:effectLst/>
                <a:latin typeface="+mn-lt"/>
                <a:ea typeface="+mn-ea"/>
                <a:cs typeface="+mn-cs"/>
              </a:rPr>
              <a:t>, bei denen nur Fakten gesammelt und anschließend daraus Schlüsse gezogen werden, sind in der Wissenschaft sehr selten, da wissenschaftliches Arbeiten fast immer theorieorientiert ist!</a:t>
            </a:r>
            <a:endParaRPr lang="en-US" sz="1200" kern="1200" dirty="0" smtClean="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t>39</a:t>
            </a:fld>
            <a:endParaRPr lang="en-US"/>
          </a:p>
        </p:txBody>
      </p:sp>
    </p:spTree>
    <p:extLst>
      <p:ext uri="{BB962C8B-B14F-4D97-AF65-F5344CB8AC3E}">
        <p14:creationId xmlns:p14="http://schemas.microsoft.com/office/powerpoint/2010/main" val="682475625"/>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Die Art der Argumente, die verwendet werden können, um das Problem zu lösen, ist fach- und häufig auch theoriespezifisch. Es kann sich dabei um empirische Daten, bereits ausreichend bewiesene Aussa­gen, grundlegende Theoreme etc. handeln.</a:t>
            </a:r>
            <a:endParaRPr lang="en-US" sz="1200" kern="1200" dirty="0" smtClean="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t>40</a:t>
            </a:fld>
            <a:endParaRPr lang="en-US"/>
          </a:p>
        </p:txBody>
      </p:sp>
    </p:spTree>
    <p:extLst>
      <p:ext uri="{BB962C8B-B14F-4D97-AF65-F5344CB8AC3E}">
        <p14:creationId xmlns:p14="http://schemas.microsoft.com/office/powerpoint/2010/main" val="2481433623"/>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Zwischen der Fragestellung und den Argumenten muss ein Zusammenhang herrschen bzw. herstellbar sein, d.h. es muss eine Schlussregel geben, die es erlaubt, die Fragestellung mit den Argumenten zu verknüpfen um daran anschließend die Frage entweder positiv oder negativ zu beantworten. Auch die Schlussregeln sind häufig disziplinspezifisch, darüber hin­ aus werden sie auch oft nicht explizit erwähnt, da vorausgesetzt wird, dass die disziplinspezi­fischen Schlussregeln einem Fachpublikum bekannt sind.</a:t>
            </a:r>
            <a:endParaRPr lang="en-US" sz="1200" kern="1200" dirty="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t>41</a:t>
            </a:fld>
            <a:endParaRPr lang="en-US"/>
          </a:p>
        </p:txBody>
      </p:sp>
    </p:spTree>
    <p:extLst>
      <p:ext uri="{BB962C8B-B14F-4D97-AF65-F5344CB8AC3E}">
        <p14:creationId xmlns:p14="http://schemas.microsoft.com/office/powerpoint/2010/main" val="924714879"/>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Der Zusammenhang zwischen Argument(en) und Fragestellung sollte immer auch ausrei­chend sprachlich gekennzeichnet werden. Die sprachliche Kennzeichnung kann durch Kon­junktionen, Präpositionalgruppen, resultative Nomina oder Verben etc. erfolgen. Sie sollte möglichst eindeutig sein, damit die argumentativen Zusammenhänge für die Leser möglichst nachvollziehbar sind.</a:t>
            </a:r>
          </a:p>
          <a:p>
            <a:pPr eaLnBrk="0" hangingPunct="0"/>
            <a:r>
              <a:rPr lang="de-DE" sz="1200" kern="1200" dirty="0" smtClean="0">
                <a:solidFill>
                  <a:schemeClr val="tx1"/>
                </a:solidFill>
                <a:effectLst/>
                <a:latin typeface="+mn-lt"/>
                <a:ea typeface="+mn-ea"/>
                <a:cs typeface="+mn-cs"/>
              </a:rPr>
              <a:t>Nicht immer können Fragestellungen im Zuge einer Argumentation uneingeschränkt bejaht oder verneint werden und nicht immer sind Argumente uneingeschränkt gültig. </a:t>
            </a:r>
            <a:r>
              <a:rPr lang="de-DE" sz="1200" kern="1200" dirty="0" err="1" smtClean="0">
                <a:solidFill>
                  <a:schemeClr val="tx1"/>
                </a:solidFill>
                <a:effectLst/>
                <a:latin typeface="+mn-lt"/>
                <a:ea typeface="+mn-ea"/>
                <a:cs typeface="+mn-cs"/>
              </a:rPr>
              <a:t>ln</a:t>
            </a:r>
            <a:r>
              <a:rPr lang="de-DE" sz="1200" kern="1200" dirty="0" smtClean="0">
                <a:solidFill>
                  <a:schemeClr val="tx1"/>
                </a:solidFill>
                <a:effectLst/>
                <a:latin typeface="+mn-lt"/>
                <a:ea typeface="+mn-ea"/>
                <a:cs typeface="+mn-cs"/>
              </a:rPr>
              <a:t> diesen Fällen werden sprachliche Mittel der Abschwächung (</a:t>
            </a:r>
            <a:r>
              <a:rPr lang="de-DE" sz="1200" kern="1200" dirty="0" err="1" smtClean="0">
                <a:solidFill>
                  <a:schemeClr val="tx1"/>
                </a:solidFill>
                <a:effectLst/>
                <a:latin typeface="+mn-lt"/>
                <a:ea typeface="+mn-ea"/>
                <a:cs typeface="+mn-cs"/>
              </a:rPr>
              <a:t>Modalisierung</a:t>
            </a:r>
            <a:r>
              <a:rPr lang="de-DE" sz="1200" kern="1200" dirty="0" smtClean="0">
                <a:solidFill>
                  <a:schemeClr val="tx1"/>
                </a:solidFill>
                <a:effectLst/>
                <a:latin typeface="+mn-lt"/>
                <a:ea typeface="+mn-ea"/>
                <a:cs typeface="+mn-cs"/>
              </a:rPr>
              <a:t>) verwendet, um einen Gültigkeitsbereich für Argumente oder Schlussfolgerungen zu definieren</a:t>
            </a:r>
            <a:endParaRPr lang="en-US" sz="1200" kern="1200" dirty="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t>42</a:t>
            </a:fld>
            <a:endParaRPr lang="en-US"/>
          </a:p>
        </p:txBody>
      </p:sp>
    </p:spTree>
    <p:extLst>
      <p:ext uri="{BB962C8B-B14F-4D97-AF65-F5344CB8AC3E}">
        <p14:creationId xmlns:p14="http://schemas.microsoft.com/office/powerpoint/2010/main" val="3666990237"/>
      </p:ext>
    </p:extLst>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b="0" i="0" u="none" strike="noStrike" kern="1200" baseline="0" dirty="0" smtClean="0">
                <a:solidFill>
                  <a:schemeClr val="tx1"/>
                </a:solidFill>
                <a:latin typeface="+mn-lt"/>
                <a:ea typeface="+mn-ea"/>
                <a:cs typeface="+mn-cs"/>
              </a:rPr>
              <a:t>In solchen </a:t>
            </a:r>
            <a:r>
              <a:rPr lang="de-DE" sz="1200" b="1" i="0" u="none" strike="noStrike" kern="1200" baseline="0" dirty="0" smtClean="0">
                <a:solidFill>
                  <a:schemeClr val="tx1"/>
                </a:solidFill>
                <a:latin typeface="+mn-lt"/>
                <a:ea typeface="+mn-ea"/>
                <a:cs typeface="+mn-cs"/>
              </a:rPr>
              <a:t>Einschränkungen </a:t>
            </a:r>
            <a:r>
              <a:rPr lang="de-DE" sz="1200" b="0" i="0" u="none" strike="noStrike" kern="1200" baseline="0" dirty="0" smtClean="0">
                <a:solidFill>
                  <a:schemeClr val="tx1"/>
                </a:solidFill>
                <a:latin typeface="+mn-lt"/>
                <a:ea typeface="+mn-ea"/>
                <a:cs typeface="+mn-cs"/>
              </a:rPr>
              <a:t>nehmen Autoren häufig mögliche Gegenargumente gegen ihre Argumentation vorweg, indem sie zeigen, dass ihnen die Gegenargumente bewusst sind, diese aber im konkreten Fall nicht zur Anwendung kommen können. </a:t>
            </a:r>
            <a:endParaRPr lang="de-DE" sz="1200" b="0" i="0" u="none" strike="noStrike" kern="1200" baseline="0" dirty="0" smtClean="0">
              <a:solidFill>
                <a:schemeClr val="tx1"/>
              </a:solidFill>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t>43</a:t>
            </a:fld>
            <a:endParaRPr lang="en-US"/>
          </a:p>
        </p:txBody>
      </p:sp>
    </p:spTree>
    <p:extLst>
      <p:ext uri="{BB962C8B-B14F-4D97-AF65-F5344CB8AC3E}">
        <p14:creationId xmlns:p14="http://schemas.microsoft.com/office/powerpoint/2010/main" val="2313990004"/>
      </p:ext>
    </p:extLst>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Eine Schlussfolgerung kann auch als Argument für eine darauffolgende Schlussfolgerung dienen. Während man den ersten Fall (mehrere Argument stützen/ widerlegen eine These) eine koordinierte Argumentation nennt, spricht man im zweiten Fall (wenn Schlussfolgerungen zu Argumenten in einer folgenden Argumentation werden) von einer subordinierten Argumentation. Subordinierte Argumentationen sind oft schwieriger nachzuvollziehen, weil der argumentative Status ein und derselben Textstelle sich mit dem Fort­ schreiten des Texts ändert.</a:t>
            </a:r>
            <a:endParaRPr lang="en-US" sz="1200" kern="1200" dirty="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t>44</a:t>
            </a:fld>
            <a:endParaRPr lang="en-US"/>
          </a:p>
        </p:txBody>
      </p:sp>
    </p:spTree>
    <p:extLst>
      <p:ext uri="{BB962C8B-B14F-4D97-AF65-F5344CB8AC3E}">
        <p14:creationId xmlns:p14="http://schemas.microsoft.com/office/powerpoint/2010/main" val="2968498134"/>
      </p:ext>
    </p:extLst>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en-US" sz="1200" kern="1200" dirty="0" err="1" smtClean="0">
                <a:solidFill>
                  <a:schemeClr val="tx1"/>
                </a:solidFill>
                <a:effectLst/>
                <a:latin typeface="+mn-lt"/>
                <a:ea typeface="+mn-ea"/>
                <a:cs typeface="+mn-cs"/>
              </a:rPr>
              <a:t>Übung</a:t>
            </a:r>
            <a:r>
              <a:rPr lang="en-US" sz="1200" kern="1200" dirty="0" smtClean="0">
                <a:solidFill>
                  <a:schemeClr val="tx1"/>
                </a:solidFill>
                <a:effectLst/>
                <a:latin typeface="+mn-lt"/>
                <a:ea typeface="+mn-ea"/>
                <a:cs typeface="+mn-cs"/>
              </a:rPr>
              <a:t> 1!</a:t>
            </a:r>
            <a:endParaRPr lang="en-US" sz="1200" kern="1200" dirty="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t>45</a:t>
            </a:fld>
            <a:endParaRPr lang="en-US"/>
          </a:p>
        </p:txBody>
      </p:sp>
    </p:spTree>
    <p:extLst>
      <p:ext uri="{BB962C8B-B14F-4D97-AF65-F5344CB8AC3E}">
        <p14:creationId xmlns:p14="http://schemas.microsoft.com/office/powerpoint/2010/main" val="2332545765"/>
      </p:ext>
    </p:extLst>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Tabelle sprachliche Realisierung + Übung</a:t>
            </a:r>
            <a:r>
              <a:rPr lang="de-DE" baseline="0" dirty="0" smtClean="0"/>
              <a:t> 2</a:t>
            </a:r>
            <a:endParaRPr lang="de-DE" dirty="0" smtClean="0"/>
          </a:p>
        </p:txBody>
      </p:sp>
      <p:sp>
        <p:nvSpPr>
          <p:cNvPr id="4" name="Slide Number Placeholder 3"/>
          <p:cNvSpPr>
            <a:spLocks noGrp="1"/>
          </p:cNvSpPr>
          <p:nvPr>
            <p:ph type="sldNum" sz="quarter" idx="10"/>
          </p:nvPr>
        </p:nvSpPr>
        <p:spPr/>
        <p:txBody>
          <a:bodyPr/>
          <a:lstStyle/>
          <a:p>
            <a:fld id="{64372711-3C27-4F88-A805-E69E231461E6}" type="slidenum">
              <a:rPr lang="en-US" smtClean="0"/>
              <a:t>46</a:t>
            </a:fld>
            <a:endParaRPr lang="en-US"/>
          </a:p>
        </p:txBody>
      </p:sp>
    </p:spTree>
    <p:extLst>
      <p:ext uri="{BB962C8B-B14F-4D97-AF65-F5344CB8AC3E}">
        <p14:creationId xmlns:p14="http://schemas.microsoft.com/office/powerpoint/2010/main" val="227986646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Text als Produkt enthält in </a:t>
            </a:r>
            <a:r>
              <a:rPr lang="de-DE" sz="1200" u="sng" kern="1200" dirty="0" smtClean="0">
                <a:solidFill>
                  <a:schemeClr val="tx1"/>
                </a:solidFill>
                <a:effectLst/>
                <a:latin typeface="+mn-lt"/>
                <a:ea typeface="+mn-ea"/>
                <a:cs typeface="+mn-cs"/>
              </a:rPr>
              <a:t>jedem</a:t>
            </a:r>
            <a:r>
              <a:rPr lang="de-DE" sz="1200" kern="1200" dirty="0" smtClean="0">
                <a:solidFill>
                  <a:schemeClr val="tx1"/>
                </a:solidFill>
                <a:effectLst/>
                <a:latin typeface="+mn-lt"/>
                <a:ea typeface="+mn-ea"/>
                <a:cs typeface="+mn-cs"/>
              </a:rPr>
              <a:t> Fall "Spuren" oder Merkmale dieser Perspekti­ven - man spricht auch davon, dass Perspektiven sprachlich umgesetzt bzw. realisiert wer­den.</a:t>
            </a:r>
          </a:p>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6</a:t>
            </a:fld>
            <a:endParaRPr lang="en-US"/>
          </a:p>
        </p:txBody>
      </p:sp>
    </p:spTree>
    <p:extLst>
      <p:ext uri="{BB962C8B-B14F-4D97-AF65-F5344CB8AC3E}">
        <p14:creationId xmlns:p14="http://schemas.microsoft.com/office/powerpoint/2010/main" val="1537491724"/>
      </p:ext>
    </p:extLst>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Nicht immer sind Ihre Daten ausreichend oder vollkommen eindeutig, die Literatur, die Sie aufgearbeitet haben, wirklich vollkommen umfassend um Ihre Forschungsfrage(n) eindeutig positiv oder negativ beantworten zu können. Dennoch ist es Ihnen gelungen, Trends aufzuzeigen, die es Ihnen erlauben bestimmte Fragen eher positiv, andere eher negativ zu beantworten oder Ihre Arbeit hat auch interessante neue Resultate erbracht, die noch weiter überprüft werden müssten, die Sie aber trotzdem präsentieren wollen.</a:t>
            </a:r>
            <a:endParaRPr lang="en-US" sz="1200" kern="1200" dirty="0" smtClean="0">
              <a:solidFill>
                <a:schemeClr val="tx1"/>
              </a:solidFill>
              <a:effectLst/>
              <a:latin typeface="+mn-lt"/>
              <a:ea typeface="+mn-ea"/>
              <a:cs typeface="+mn-cs"/>
            </a:endParaRPr>
          </a:p>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47</a:t>
            </a:fld>
            <a:endParaRPr lang="en-US"/>
          </a:p>
        </p:txBody>
      </p:sp>
    </p:spTree>
    <p:extLst>
      <p:ext uri="{BB962C8B-B14F-4D97-AF65-F5344CB8AC3E}">
        <p14:creationId xmlns:p14="http://schemas.microsoft.com/office/powerpoint/2010/main" val="2627602999"/>
      </p:ext>
    </p:extLst>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Verwenden Sie zu starke (oder auch viele} Abschwächungen, erwecken Sie bei Ihren Leserinnen den Eindruck, dass Sie eigentlich nichts (oder kaum) etwas Stichhaltiges in Ihrer Untersuchung herausgefunden haben. Verwenden Sie zu wenige Abschwächungen, dann werden Sie </a:t>
            </a:r>
            <a:r>
              <a:rPr lang="de-DE" sz="1200" kern="1200" dirty="0" err="1" smtClean="0">
                <a:solidFill>
                  <a:schemeClr val="tx1"/>
                </a:solidFill>
                <a:effectLst/>
                <a:latin typeface="+mn-lt"/>
                <a:ea typeface="+mn-ea"/>
                <a:cs typeface="+mn-cs"/>
              </a:rPr>
              <a:t>u.u.</a:t>
            </a:r>
            <a:r>
              <a:rPr lang="de-DE" sz="1200" kern="1200" dirty="0" smtClean="0">
                <a:solidFill>
                  <a:schemeClr val="tx1"/>
                </a:solidFill>
                <a:effectLst/>
                <a:latin typeface="+mn-lt"/>
                <a:ea typeface="+mn-ea"/>
                <a:cs typeface="+mn-cs"/>
              </a:rPr>
              <a:t> kritisiert, weil Sie zu weit reichende Schlussfolgerungen aus Ihrer Untersuchung ziehen.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48</a:t>
            </a:fld>
            <a:endParaRPr lang="en-US"/>
          </a:p>
        </p:txBody>
      </p:sp>
    </p:spTree>
    <p:extLst>
      <p:ext uri="{BB962C8B-B14F-4D97-AF65-F5344CB8AC3E}">
        <p14:creationId xmlns:p14="http://schemas.microsoft.com/office/powerpoint/2010/main" val="2258259130"/>
      </p:ext>
    </p:extLst>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Nicht alle sprachlichen Verfahren der Abschwächung sind in der Wissenschaft zulässig, v.a. explizit </a:t>
            </a:r>
            <a:r>
              <a:rPr lang="de-DE" sz="1200" kern="1200" dirty="0" err="1" smtClean="0">
                <a:solidFill>
                  <a:schemeClr val="tx1"/>
                </a:solidFill>
                <a:effectLst/>
                <a:latin typeface="+mn-lt"/>
                <a:ea typeface="+mn-ea"/>
                <a:cs typeface="+mn-cs"/>
              </a:rPr>
              <a:t>subjekti</a:t>
            </a:r>
            <a:r>
              <a:rPr lang="de-DE" sz="1200" kern="1200" dirty="0" smtClean="0">
                <a:solidFill>
                  <a:schemeClr val="tx1"/>
                </a:solidFill>
                <a:effectLst/>
                <a:latin typeface="+mn-lt"/>
                <a:ea typeface="+mn-ea"/>
                <a:cs typeface="+mn-cs"/>
              </a:rPr>
              <a:t>­ </a:t>
            </a:r>
            <a:r>
              <a:rPr lang="de-DE" sz="1200" kern="1200" dirty="0" err="1" smtClean="0">
                <a:solidFill>
                  <a:schemeClr val="tx1"/>
                </a:solidFill>
                <a:effectLst/>
                <a:latin typeface="+mn-lt"/>
                <a:ea typeface="+mn-ea"/>
                <a:cs typeface="+mn-cs"/>
              </a:rPr>
              <a:t>ve</a:t>
            </a:r>
            <a:r>
              <a:rPr lang="de-DE" sz="1200" kern="1200" dirty="0" smtClean="0">
                <a:solidFill>
                  <a:schemeClr val="tx1"/>
                </a:solidFill>
                <a:effectLst/>
                <a:latin typeface="+mn-lt"/>
                <a:ea typeface="+mn-ea"/>
                <a:cs typeface="+mn-cs"/>
              </a:rPr>
              <a:t> Abschwächungen sind in Wissenschaftstexten eher unangebracht (d.h. Sie werden nicht schreiben ..Ich glaube eigentlich nicht, dass X aus meinen Daten gefolgert wer­ den kann" sondern eher "Die Schlussfolgerung X lässt sich aus meinen Daten nicht ableiten"' etc.).</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49</a:t>
            </a:fld>
            <a:endParaRPr lang="en-US"/>
          </a:p>
        </p:txBody>
      </p:sp>
    </p:spTree>
    <p:extLst>
      <p:ext uri="{BB962C8B-B14F-4D97-AF65-F5344CB8AC3E}">
        <p14:creationId xmlns:p14="http://schemas.microsoft.com/office/powerpoint/2010/main" val="116627186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Im Zusammenhang mit Perspektive kann man auch von der Rolle sprechen, die der oder die­ </a:t>
            </a:r>
            <a:r>
              <a:rPr lang="de-DE" sz="1200" kern="1200" dirty="0" err="1" smtClean="0">
                <a:solidFill>
                  <a:schemeClr val="tx1"/>
                </a:solidFill>
                <a:effectLst/>
                <a:latin typeface="+mn-lt"/>
                <a:ea typeface="+mn-ea"/>
                <a:cs typeface="+mn-cs"/>
              </a:rPr>
              <a:t>jenige</a:t>
            </a:r>
            <a:r>
              <a:rPr lang="de-DE" sz="1200" kern="1200" dirty="0" smtClean="0">
                <a:solidFill>
                  <a:schemeClr val="tx1"/>
                </a:solidFill>
                <a:effectLst/>
                <a:latin typeface="+mn-lt"/>
                <a:ea typeface="+mn-ea"/>
                <a:cs typeface="+mn-cs"/>
              </a:rPr>
              <a:t> damit einnimmt. Beispielhaft können folgende mit Handlungen verknüpfte Rollen unterschieden werden.</a:t>
            </a:r>
          </a:p>
          <a:p>
            <a:pPr eaLnBrk="0" hangingPunct="0"/>
            <a:r>
              <a:rPr lang="de-DE" sz="1200" kern="1200" dirty="0" smtClean="0">
                <a:solidFill>
                  <a:schemeClr val="tx1"/>
                </a:solidFill>
                <a:effectLst/>
                <a:latin typeface="+mn-lt"/>
                <a:ea typeface="+mn-ea"/>
                <a:cs typeface="+mn-cs"/>
              </a:rPr>
              <a:t>- Mit diesen Rollen ist in der Regel eine bestimmte Perspektive verbunden: üben Sie Kritik, so ist Ihre Perspektive „kritisch“ oder die der Kritikerin, etc.</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7</a:t>
            </a:fld>
            <a:endParaRPr lang="en-US"/>
          </a:p>
        </p:txBody>
      </p:sp>
    </p:spTree>
    <p:extLst>
      <p:ext uri="{BB962C8B-B14F-4D97-AF65-F5344CB8AC3E}">
        <p14:creationId xmlns:p14="http://schemas.microsoft.com/office/powerpoint/2010/main" val="78493187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Im Zusammenhang mit Perspektive kann man auch von der Rolle sprechen, die der oder die­ </a:t>
            </a:r>
            <a:r>
              <a:rPr lang="de-DE" sz="1200" kern="1200" dirty="0" err="1" smtClean="0">
                <a:solidFill>
                  <a:schemeClr val="tx1"/>
                </a:solidFill>
                <a:effectLst/>
                <a:latin typeface="+mn-lt"/>
                <a:ea typeface="+mn-ea"/>
                <a:cs typeface="+mn-cs"/>
              </a:rPr>
              <a:t>jenige</a:t>
            </a:r>
            <a:r>
              <a:rPr lang="de-DE" sz="1200" kern="1200" dirty="0" smtClean="0">
                <a:solidFill>
                  <a:schemeClr val="tx1"/>
                </a:solidFill>
                <a:effectLst/>
                <a:latin typeface="+mn-lt"/>
                <a:ea typeface="+mn-ea"/>
                <a:cs typeface="+mn-cs"/>
              </a:rPr>
              <a:t> damit einnimmt. Beispielhaft können folgende mit Handlungen verknüpfte Rollen unterschieden werden.</a:t>
            </a:r>
          </a:p>
          <a:p>
            <a:pPr eaLnBrk="0" hangingPunct="0"/>
            <a:r>
              <a:rPr lang="de-DE" sz="1200" kern="1200" dirty="0" smtClean="0">
                <a:solidFill>
                  <a:schemeClr val="tx1"/>
                </a:solidFill>
                <a:effectLst/>
                <a:latin typeface="+mn-lt"/>
                <a:ea typeface="+mn-ea"/>
                <a:cs typeface="+mn-cs"/>
              </a:rPr>
              <a:t>- Mit diesen Rollen ist in der Regel eine bestimmte Perspektive verbunden: üben Sie Kritik, so ist Ihre Perspektive „kritisch“ oder die der Kritikerin, etc.</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8</a:t>
            </a:fld>
            <a:endParaRPr lang="en-US"/>
          </a:p>
        </p:txBody>
      </p:sp>
    </p:spTree>
    <p:extLst>
      <p:ext uri="{BB962C8B-B14F-4D97-AF65-F5344CB8AC3E}">
        <p14:creationId xmlns:p14="http://schemas.microsoft.com/office/powerpoint/2010/main" val="389105234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Um eine räumliche Metapher zu nutzen, kann man Perspektive in einem ersten Schritt so beschreiben: sie wird bestimmt durch die Position, den Standpunkt des Autors in Beziehung zu einem beliebigen Punkt im Raum. Wichtig ist dabei, dass Sie sich in diesem Raum bewe­gen können und es Ihre Wahl ist, welche Position Sie einnehmen.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9</a:t>
            </a:fld>
            <a:endParaRPr lang="en-US"/>
          </a:p>
        </p:txBody>
      </p:sp>
    </p:spTree>
    <p:extLst>
      <p:ext uri="{BB962C8B-B14F-4D97-AF65-F5344CB8AC3E}">
        <p14:creationId xmlns:p14="http://schemas.microsoft.com/office/powerpoint/2010/main" val="9684322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In einem Text sind es nun sprachliche Mittel und nicht die räumliche Orientierung, mit Hilfe derer Sie diese Position einnehmen (und damit Ihrer Leserschaft vermitteln). Der "beliebige Punkt" in Ihrem Text kann im Grunde "jede Aussage" sein: ein Ereignis, über das Sie berichten; eine Theorie, die sie z.B. kritisieren; eine Methode, die Sie ausprobieren; Daten, die Sie auswählen; eine Hypothese, die Sie formulieren; Argumente, die Sie vorbringen; etc.</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10</a:t>
            </a:fld>
            <a:endParaRPr lang="en-US"/>
          </a:p>
        </p:txBody>
      </p:sp>
    </p:spTree>
    <p:extLst>
      <p:ext uri="{BB962C8B-B14F-4D97-AF65-F5344CB8AC3E}">
        <p14:creationId xmlns:p14="http://schemas.microsoft.com/office/powerpoint/2010/main" val="211704604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Die meisten dieser Möglichkeiten lassen sich in der Regel miteinander kombinieren und treten auch in Texten häufig gemeinsam auf. Um das Ganze in eine Systematik zu bringen, kann man folgende Aspekte unterscheiden; Stellen Sie sich ein </a:t>
            </a:r>
            <a:r>
              <a:rPr lang="de-DE" sz="1200" u="sng" kern="1200" dirty="0" smtClean="0">
                <a:solidFill>
                  <a:schemeClr val="tx1"/>
                </a:solidFill>
                <a:effectLst/>
                <a:latin typeface="+mn-lt"/>
                <a:ea typeface="+mn-ea"/>
                <a:cs typeface="+mn-cs"/>
              </a:rPr>
              <a:t>System von Möglichkeiten </a:t>
            </a:r>
            <a:r>
              <a:rPr lang="de-DE" sz="1200" kern="1200" dirty="0" smtClean="0">
                <a:solidFill>
                  <a:schemeClr val="tx1"/>
                </a:solidFill>
                <a:effectLst/>
                <a:latin typeface="+mn-lt"/>
                <a:ea typeface="+mn-ea"/>
                <a:cs typeface="+mn-cs"/>
              </a:rPr>
              <a:t>vor, aus dem Sie zu jedem Zeitpunkt auswählen können, wenn Sie in Ihrem Text die Perspektive bewusst gestalten wollen.</a:t>
            </a:r>
          </a:p>
          <a:p>
            <a:r>
              <a:rPr lang="de-DE" sz="1200" kern="1200" dirty="0" smtClean="0">
                <a:solidFill>
                  <a:schemeClr val="tx1"/>
                </a:solidFill>
                <a:effectLst/>
                <a:latin typeface="+mn-lt"/>
                <a:ea typeface="+mn-ea"/>
                <a:cs typeface="+mn-cs"/>
              </a:rPr>
              <a:t>-</a:t>
            </a:r>
            <a:r>
              <a:rPr lang="en-US" sz="1200" kern="1200" dirty="0" smtClean="0">
                <a:solidFill>
                  <a:schemeClr val="tx1"/>
                </a:solidFill>
                <a:effectLst/>
                <a:latin typeface="+mn-lt"/>
                <a:ea typeface="+mn-ea"/>
                <a:cs typeface="+mn-cs"/>
              </a:rPr>
              <a:t>&gt;</a:t>
            </a:r>
            <a:r>
              <a:rPr lang="de-DE" sz="1200" kern="1200" baseline="0" dirty="0" smtClean="0">
                <a:solidFill>
                  <a:schemeClr val="tx1"/>
                </a:solidFill>
                <a:effectLst/>
                <a:latin typeface="+mn-lt"/>
                <a:ea typeface="+mn-ea"/>
                <a:cs typeface="+mn-cs"/>
              </a:rPr>
              <a:t> Liste mit 8 Möglichkeiten verteilen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t>11</a:t>
            </a:fld>
            <a:endParaRPr lang="en-US"/>
          </a:p>
        </p:txBody>
      </p:sp>
    </p:spTree>
    <p:extLst>
      <p:ext uri="{BB962C8B-B14F-4D97-AF65-F5344CB8AC3E}">
        <p14:creationId xmlns:p14="http://schemas.microsoft.com/office/powerpoint/2010/main" val="3125974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CD4F2B7-C5AA-446B-AEA4-B20B11E7678B}" type="datetimeFigureOut">
              <a:rPr lang="en-US" smtClean="0"/>
              <a:t>4/12/2014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168798692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CD4F2B7-C5AA-446B-AEA4-B20B11E7678B}" type="datetimeFigureOut">
              <a:rPr lang="en-US" smtClean="0"/>
              <a:t>4/12/2014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18096527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CD4F2B7-C5AA-446B-AEA4-B20B11E7678B}" type="datetimeFigureOut">
              <a:rPr lang="en-US" smtClean="0"/>
              <a:t>4/12/2014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28555445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CD4F2B7-C5AA-446B-AEA4-B20B11E7678B}" type="datetimeFigureOut">
              <a:rPr lang="en-US" smtClean="0"/>
              <a:t>4/12/2014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31615939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CD4F2B7-C5AA-446B-AEA4-B20B11E7678B}" type="datetimeFigureOut">
              <a:rPr lang="en-US" smtClean="0"/>
              <a:t>4/12/2014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23170179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CD4F2B7-C5AA-446B-AEA4-B20B11E7678B}" type="datetimeFigureOut">
              <a:rPr lang="en-US" smtClean="0"/>
              <a:t>4/12/2014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9161814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CD4F2B7-C5AA-446B-AEA4-B20B11E7678B}" type="datetimeFigureOut">
              <a:rPr lang="en-US" smtClean="0"/>
              <a:t>4/12/2014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13729775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CD4F2B7-C5AA-446B-AEA4-B20B11E7678B}" type="datetimeFigureOut">
              <a:rPr lang="en-US" smtClean="0"/>
              <a:t>4/12/2014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8782127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CD4F2B7-C5AA-446B-AEA4-B20B11E7678B}" type="datetimeFigureOut">
              <a:rPr lang="en-US" smtClean="0"/>
              <a:t>4/12/2014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274428071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CD4F2B7-C5AA-446B-AEA4-B20B11E7678B}" type="datetimeFigureOut">
              <a:rPr lang="en-US" smtClean="0"/>
              <a:t>4/12/2014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4054226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CD4F2B7-C5AA-446B-AEA4-B20B11E7678B}" type="datetimeFigureOut">
              <a:rPr lang="en-US" smtClean="0"/>
              <a:t>4/12/2014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6FB578-7F29-46AB-A9DC-975CD8123021}" type="slidenum">
              <a:rPr lang="en-US" smtClean="0"/>
              <a:t>‹#›</a:t>
            </a:fld>
            <a:endParaRPr lang="en-US"/>
          </a:p>
        </p:txBody>
      </p:sp>
    </p:spTree>
    <p:extLst>
      <p:ext uri="{BB962C8B-B14F-4D97-AF65-F5344CB8AC3E}">
        <p14:creationId xmlns:p14="http://schemas.microsoft.com/office/powerpoint/2010/main" val="37360801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CD4F2B7-C5AA-446B-AEA4-B20B11E7678B}" type="datetimeFigureOut">
              <a:rPr lang="en-US" smtClean="0"/>
              <a:t>4/12/2014</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66FB578-7F29-46AB-A9DC-975CD8123021}" type="slidenum">
              <a:rPr lang="en-US" smtClean="0"/>
              <a:t>‹#›</a:t>
            </a:fld>
            <a:endParaRPr lang="en-US"/>
          </a:p>
        </p:txBody>
      </p:sp>
    </p:spTree>
    <p:extLst>
      <p:ext uri="{BB962C8B-B14F-4D97-AF65-F5344CB8AC3E}">
        <p14:creationId xmlns:p14="http://schemas.microsoft.com/office/powerpoint/2010/main" val="29996045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196666023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3.2 </a:t>
            </a:r>
            <a:r>
              <a:rPr lang="de-DE" dirty="0" smtClean="0"/>
              <a:t>Sprachliche </a:t>
            </a:r>
            <a:r>
              <a:rPr lang="de-DE" dirty="0"/>
              <a:t>Möglichkeiten zur Realisierung von Perspektive</a:t>
            </a:r>
          </a:p>
        </p:txBody>
      </p:sp>
      <p:sp>
        <p:nvSpPr>
          <p:cNvPr id="3" name="Content Placeholder 2"/>
          <p:cNvSpPr>
            <a:spLocks noGrp="1"/>
          </p:cNvSpPr>
          <p:nvPr>
            <p:ph idx="1"/>
          </p:nvPr>
        </p:nvSpPr>
        <p:spPr/>
        <p:txBody>
          <a:bodyPr/>
          <a:lstStyle/>
          <a:p>
            <a:r>
              <a:rPr lang="de-DE" dirty="0" smtClean="0"/>
              <a:t>Perspektive wird bestimmt durch die selbst bestimmte Position.</a:t>
            </a:r>
          </a:p>
          <a:p>
            <a:endParaRPr lang="de-DE" dirty="0"/>
          </a:p>
          <a:p>
            <a:r>
              <a:rPr lang="de-DE" dirty="0" smtClean="0"/>
              <a:t>Die sprachlichen Mittel setzen Sie als Autor ein, um diese Position dem Leser zu vermitteln.</a:t>
            </a:r>
          </a:p>
          <a:p>
            <a:endParaRPr lang="de-DE" dirty="0"/>
          </a:p>
          <a:p>
            <a:endParaRPr lang="de-DE" dirty="0"/>
          </a:p>
        </p:txBody>
      </p:sp>
    </p:spTree>
    <p:extLst>
      <p:ext uri="{BB962C8B-B14F-4D97-AF65-F5344CB8AC3E}">
        <p14:creationId xmlns:p14="http://schemas.microsoft.com/office/powerpoint/2010/main" val="264955861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3.2 </a:t>
            </a:r>
            <a:r>
              <a:rPr lang="de-DE" dirty="0" smtClean="0"/>
              <a:t>Sprachliche </a:t>
            </a:r>
            <a:r>
              <a:rPr lang="de-DE" dirty="0"/>
              <a:t>Möglichkeiten zur Realisierung von Perspektive</a:t>
            </a:r>
          </a:p>
        </p:txBody>
      </p:sp>
      <p:sp>
        <p:nvSpPr>
          <p:cNvPr id="3" name="Content Placeholder 2"/>
          <p:cNvSpPr>
            <a:spLocks noGrp="1"/>
          </p:cNvSpPr>
          <p:nvPr>
            <p:ph idx="1"/>
          </p:nvPr>
        </p:nvSpPr>
        <p:spPr/>
        <p:txBody>
          <a:bodyPr/>
          <a:lstStyle/>
          <a:p>
            <a:r>
              <a:rPr lang="de-DE" dirty="0" smtClean="0"/>
              <a:t>Perspektive wird bestimmt durch die selbst bestimmte Position.</a:t>
            </a:r>
          </a:p>
          <a:p>
            <a:endParaRPr lang="de-DE" dirty="0"/>
          </a:p>
          <a:p>
            <a:r>
              <a:rPr lang="de-DE" dirty="0" smtClean="0"/>
              <a:t>Die sprachlichen Mittel setzen Sie als Autor ein, um diese Position dem Leser zu vermitteln.</a:t>
            </a:r>
          </a:p>
          <a:p>
            <a:endParaRPr lang="de-DE" dirty="0"/>
          </a:p>
          <a:p>
            <a:r>
              <a:rPr lang="de-DE" dirty="0" smtClean="0"/>
              <a:t>Perspektive lässt sich bewusst gestalten durch das Kombinieren mehrerer </a:t>
            </a:r>
            <a:r>
              <a:rPr lang="de-DE" i="1" dirty="0" smtClean="0"/>
              <a:t>sprachlichen Möglichkeiten</a:t>
            </a:r>
            <a:r>
              <a:rPr lang="de-DE" dirty="0" smtClean="0"/>
              <a:t>.</a:t>
            </a:r>
            <a:endParaRPr lang="de-DE" dirty="0"/>
          </a:p>
        </p:txBody>
      </p:sp>
    </p:spTree>
    <p:extLst>
      <p:ext uri="{BB962C8B-B14F-4D97-AF65-F5344CB8AC3E}">
        <p14:creationId xmlns:p14="http://schemas.microsoft.com/office/powerpoint/2010/main" val="52539652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sz="4000" dirty="0" smtClean="0"/>
              <a:t>Das </a:t>
            </a:r>
            <a:r>
              <a:rPr lang="de-DE" sz="4000" dirty="0"/>
              <a:t>Einbringen einer </a:t>
            </a:r>
            <a:r>
              <a:rPr lang="de-DE" sz="4000" dirty="0" smtClean="0"/>
              <a:t>fremden Stimme </a:t>
            </a:r>
            <a:r>
              <a:rPr lang="de-DE" sz="4000" dirty="0"/>
              <a:t>im Text</a:t>
            </a:r>
          </a:p>
        </p:txBody>
      </p:sp>
      <p:sp>
        <p:nvSpPr>
          <p:cNvPr id="3" name="Content Placeholder 2"/>
          <p:cNvSpPr>
            <a:spLocks noGrp="1"/>
          </p:cNvSpPr>
          <p:nvPr>
            <p:ph idx="1"/>
          </p:nvPr>
        </p:nvSpPr>
        <p:spPr/>
        <p:txBody>
          <a:bodyPr>
            <a:normAutofit/>
          </a:bodyPr>
          <a:lstStyle/>
          <a:p>
            <a:r>
              <a:rPr lang="de-DE" dirty="0" smtClean="0"/>
              <a:t>Unterschiedliche Zitierformen:</a:t>
            </a:r>
          </a:p>
          <a:p>
            <a:pPr lvl="1">
              <a:buFontTx/>
              <a:buChar char="-"/>
            </a:pPr>
            <a:r>
              <a:rPr lang="de-DE" sz="2800" dirty="0"/>
              <a:t>wörtliches </a:t>
            </a:r>
            <a:r>
              <a:rPr lang="de-DE" sz="2800" dirty="0" smtClean="0"/>
              <a:t>Zitat</a:t>
            </a:r>
            <a:endParaRPr lang="de-DE" sz="2800" i="1" dirty="0"/>
          </a:p>
          <a:p>
            <a:pPr lvl="1">
              <a:buFontTx/>
              <a:buChar char="-"/>
            </a:pPr>
            <a:r>
              <a:rPr lang="de-DE" sz="2800" dirty="0" smtClean="0"/>
              <a:t>Paraphrase</a:t>
            </a:r>
            <a:endParaRPr lang="de-DE" sz="2800" i="1" dirty="0" smtClean="0"/>
          </a:p>
          <a:p>
            <a:endParaRPr lang="de-DE" dirty="0" smtClean="0"/>
          </a:p>
          <a:p>
            <a:r>
              <a:rPr lang="de-DE" dirty="0" smtClean="0"/>
              <a:t>Verweise</a:t>
            </a:r>
            <a:endParaRPr lang="de-DE" i="1" dirty="0" smtClean="0"/>
          </a:p>
          <a:p>
            <a:endParaRPr lang="de-DE" dirty="0" smtClean="0"/>
          </a:p>
          <a:p>
            <a:r>
              <a:rPr lang="de-DE" dirty="0" smtClean="0"/>
              <a:t>Zusammenfassungen</a:t>
            </a:r>
            <a:endParaRPr lang="de-DE" i="1" dirty="0"/>
          </a:p>
        </p:txBody>
      </p:sp>
    </p:spTree>
    <p:extLst>
      <p:ext uri="{BB962C8B-B14F-4D97-AF65-F5344CB8AC3E}">
        <p14:creationId xmlns:p14="http://schemas.microsoft.com/office/powerpoint/2010/main" val="146689520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a:t>3</a:t>
            </a:r>
            <a:r>
              <a:rPr lang="de-DE" dirty="0" smtClean="0"/>
              <a:t>.3 </a:t>
            </a:r>
            <a:r>
              <a:rPr lang="de-DE" dirty="0" smtClean="0"/>
              <a:t>Sprachliche Strategien zur Vermeidung von Plagiaten</a:t>
            </a:r>
            <a:endParaRPr lang="de-DE" dirty="0"/>
          </a:p>
        </p:txBody>
      </p:sp>
      <p:sp>
        <p:nvSpPr>
          <p:cNvPr id="3" name="Content Placeholder 2"/>
          <p:cNvSpPr>
            <a:spLocks noGrp="1"/>
          </p:cNvSpPr>
          <p:nvPr>
            <p:ph idx="1"/>
          </p:nvPr>
        </p:nvSpPr>
        <p:spPr/>
        <p:txBody>
          <a:bodyPr/>
          <a:lstStyle/>
          <a:p>
            <a:endParaRPr lang="de-DE" dirty="0"/>
          </a:p>
        </p:txBody>
      </p:sp>
    </p:spTree>
    <p:extLst>
      <p:ext uri="{BB962C8B-B14F-4D97-AF65-F5344CB8AC3E}">
        <p14:creationId xmlns:p14="http://schemas.microsoft.com/office/powerpoint/2010/main" val="2096042484"/>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a:t>3</a:t>
            </a:r>
            <a:r>
              <a:rPr lang="de-DE" dirty="0" smtClean="0"/>
              <a:t>.3 </a:t>
            </a:r>
            <a:r>
              <a:rPr lang="de-DE" dirty="0" smtClean="0"/>
              <a:t>Sprachliche Strategien zur Vermeidung von Plagiaten</a:t>
            </a:r>
            <a:endParaRPr lang="de-DE" dirty="0"/>
          </a:p>
        </p:txBody>
      </p:sp>
      <p:sp>
        <p:nvSpPr>
          <p:cNvPr id="3" name="Content Placeholder 2"/>
          <p:cNvSpPr>
            <a:spLocks noGrp="1"/>
          </p:cNvSpPr>
          <p:nvPr>
            <p:ph idx="1"/>
          </p:nvPr>
        </p:nvSpPr>
        <p:spPr>
          <a:xfrm>
            <a:off x="838200" y="2054941"/>
            <a:ext cx="10515600" cy="4122021"/>
          </a:xfrm>
        </p:spPr>
        <p:txBody>
          <a:bodyPr/>
          <a:lstStyle/>
          <a:p>
            <a:pPr marL="514350" indent="-514350">
              <a:buFont typeface="+mj-lt"/>
              <a:buAutoNum type="arabicPeriod"/>
            </a:pPr>
            <a:r>
              <a:rPr lang="de-DE" dirty="0" smtClean="0"/>
              <a:t>Nominalisierung</a:t>
            </a:r>
          </a:p>
          <a:p>
            <a:pPr marL="514350" indent="-514350">
              <a:buFont typeface="+mj-lt"/>
              <a:buAutoNum type="arabicPeriod"/>
            </a:pPr>
            <a:r>
              <a:rPr lang="de-DE" dirty="0"/>
              <a:t>Nominalgruppen </a:t>
            </a:r>
            <a:r>
              <a:rPr lang="de-DE" dirty="0" smtClean="0"/>
              <a:t>auflösen</a:t>
            </a:r>
          </a:p>
          <a:p>
            <a:pPr marL="514350" indent="-514350">
              <a:buFont typeface="+mj-lt"/>
              <a:buAutoNum type="arabicPeriod"/>
            </a:pPr>
            <a:r>
              <a:rPr lang="de-DE" dirty="0"/>
              <a:t>Zwischen aktiven und passiven Formulierungen </a:t>
            </a:r>
            <a:r>
              <a:rPr lang="de-DE" dirty="0" smtClean="0"/>
              <a:t>wechseln</a:t>
            </a:r>
          </a:p>
          <a:p>
            <a:pPr marL="514350" indent="-514350">
              <a:buFont typeface="+mj-lt"/>
              <a:buAutoNum type="arabicPeriod"/>
            </a:pPr>
            <a:r>
              <a:rPr lang="de-DE" dirty="0"/>
              <a:t>Synonyme </a:t>
            </a:r>
            <a:r>
              <a:rPr lang="de-DE" dirty="0" smtClean="0"/>
              <a:t>verwenden</a:t>
            </a:r>
          </a:p>
          <a:p>
            <a:pPr marL="514350" indent="-514350">
              <a:buFont typeface="+mj-lt"/>
              <a:buAutoNum type="arabicPeriod"/>
            </a:pPr>
            <a:r>
              <a:rPr lang="de-DE" dirty="0"/>
              <a:t>Verändern der </a:t>
            </a:r>
            <a:r>
              <a:rPr lang="de-DE" dirty="0" smtClean="0"/>
              <a:t>Wortart</a:t>
            </a:r>
          </a:p>
          <a:p>
            <a:pPr marL="514350" indent="-514350">
              <a:buFont typeface="+mj-lt"/>
              <a:buAutoNum type="arabicPeriod"/>
            </a:pPr>
            <a:r>
              <a:rPr lang="de-DE" dirty="0"/>
              <a:t>Logische Zusammenhänge anders </a:t>
            </a:r>
            <a:r>
              <a:rPr lang="de-DE" dirty="0" smtClean="0"/>
              <a:t>herstellen</a:t>
            </a:r>
          </a:p>
          <a:p>
            <a:pPr marL="514350" indent="-514350">
              <a:buFont typeface="+mj-lt"/>
              <a:buAutoNum type="arabicPeriod"/>
            </a:pPr>
            <a:r>
              <a:rPr lang="de-DE" dirty="0"/>
              <a:t>Verändern der Reihenfolge von Informationen</a:t>
            </a:r>
          </a:p>
        </p:txBody>
      </p:sp>
    </p:spTree>
    <p:extLst>
      <p:ext uri="{BB962C8B-B14F-4D97-AF65-F5344CB8AC3E}">
        <p14:creationId xmlns:p14="http://schemas.microsoft.com/office/powerpoint/2010/main" val="287125842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a:t>3</a:t>
            </a:r>
            <a:r>
              <a:rPr lang="de-DE" dirty="0" smtClean="0"/>
              <a:t>.3 </a:t>
            </a:r>
            <a:r>
              <a:rPr lang="de-DE" dirty="0" smtClean="0"/>
              <a:t>Sprachliche Strategien zur Vermeidung von Plagiaten</a:t>
            </a:r>
            <a:endParaRPr lang="de-DE" dirty="0"/>
          </a:p>
        </p:txBody>
      </p:sp>
      <p:sp>
        <p:nvSpPr>
          <p:cNvPr id="3" name="Content Placeholder 2"/>
          <p:cNvSpPr>
            <a:spLocks noGrp="1"/>
          </p:cNvSpPr>
          <p:nvPr>
            <p:ph idx="1"/>
          </p:nvPr>
        </p:nvSpPr>
        <p:spPr/>
        <p:txBody>
          <a:bodyPr/>
          <a:lstStyle/>
          <a:p>
            <a:pPr marL="514350" indent="-514350">
              <a:buFont typeface="+mj-lt"/>
              <a:buAutoNum type="arabicPeriod"/>
            </a:pPr>
            <a:r>
              <a:rPr lang="de-DE" b="1" dirty="0" smtClean="0"/>
              <a:t>Nominalisierung</a:t>
            </a:r>
          </a:p>
          <a:p>
            <a:pPr marL="514350" indent="-514350">
              <a:buFont typeface="+mj-lt"/>
              <a:buAutoNum type="arabicPeriod"/>
            </a:pPr>
            <a:endParaRPr lang="de-DE" dirty="0"/>
          </a:p>
          <a:p>
            <a:pPr marL="0" indent="0" algn="ctr">
              <a:buNone/>
            </a:pPr>
            <a:r>
              <a:rPr lang="de-DE" dirty="0"/>
              <a:t>Um diese Daten </a:t>
            </a:r>
            <a:r>
              <a:rPr lang="de-DE" u="sng" dirty="0"/>
              <a:t>auswerten</a:t>
            </a:r>
            <a:r>
              <a:rPr lang="de-DE" dirty="0"/>
              <a:t> zu können, muss man </a:t>
            </a:r>
            <a:r>
              <a:rPr lang="de-DE" dirty="0" smtClean="0"/>
              <a:t>zunächst...</a:t>
            </a:r>
          </a:p>
          <a:p>
            <a:pPr marL="0" indent="0">
              <a:buNone/>
            </a:pPr>
            <a:endParaRPr lang="de-DE" dirty="0"/>
          </a:p>
          <a:p>
            <a:pPr marL="0" indent="0">
              <a:buNone/>
            </a:pPr>
            <a:endParaRPr lang="de-DE" dirty="0" smtClean="0"/>
          </a:p>
          <a:p>
            <a:pPr marL="0" indent="0" algn="ctr">
              <a:buNone/>
            </a:pPr>
            <a:r>
              <a:rPr lang="de-DE" dirty="0" smtClean="0"/>
              <a:t>Für </a:t>
            </a:r>
            <a:r>
              <a:rPr lang="de-DE" dirty="0"/>
              <a:t>die </a:t>
            </a:r>
            <a:r>
              <a:rPr lang="de-DE" u="sng" dirty="0"/>
              <a:t>Auswertung</a:t>
            </a:r>
            <a:r>
              <a:rPr lang="de-DE" dirty="0"/>
              <a:t> dieser Daten ist es zunächst </a:t>
            </a:r>
            <a:r>
              <a:rPr lang="de-DE" dirty="0" smtClean="0"/>
              <a:t>notwendig…</a:t>
            </a:r>
          </a:p>
        </p:txBody>
      </p:sp>
      <p:cxnSp>
        <p:nvCxnSpPr>
          <p:cNvPr id="6" name="Straight Arrow Connector 5"/>
          <p:cNvCxnSpPr/>
          <p:nvPr/>
        </p:nvCxnSpPr>
        <p:spPr>
          <a:xfrm flipH="1">
            <a:off x="3864078" y="3303638"/>
            <a:ext cx="1101213" cy="1140542"/>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400196472"/>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smtClean="0"/>
              <a:t>3.3 </a:t>
            </a:r>
            <a:r>
              <a:rPr lang="de-DE" dirty="0" smtClean="0"/>
              <a:t>Sprachliche Strategien zur Vermeidung von Plagiaten</a:t>
            </a:r>
            <a:endParaRPr lang="de-DE" dirty="0"/>
          </a:p>
        </p:txBody>
      </p:sp>
      <p:sp>
        <p:nvSpPr>
          <p:cNvPr id="3" name="Content Placeholder 2"/>
          <p:cNvSpPr>
            <a:spLocks noGrp="1"/>
          </p:cNvSpPr>
          <p:nvPr>
            <p:ph idx="1"/>
          </p:nvPr>
        </p:nvSpPr>
        <p:spPr/>
        <p:txBody>
          <a:bodyPr/>
          <a:lstStyle/>
          <a:p>
            <a:pPr marL="514350" indent="-514350">
              <a:buFont typeface="+mj-lt"/>
              <a:buAutoNum type="arabicPeriod" startAt="2"/>
            </a:pPr>
            <a:r>
              <a:rPr lang="de-DE" b="1" dirty="0" smtClean="0"/>
              <a:t>Nominalgruppen auflösen</a:t>
            </a:r>
          </a:p>
          <a:p>
            <a:pPr marL="0" indent="0">
              <a:buNone/>
            </a:pPr>
            <a:endParaRPr lang="de-DE" dirty="0"/>
          </a:p>
          <a:p>
            <a:pPr marL="0" indent="0" algn="ctr">
              <a:buNone/>
            </a:pPr>
            <a:r>
              <a:rPr lang="de-DE" dirty="0"/>
              <a:t>Die </a:t>
            </a:r>
            <a:r>
              <a:rPr lang="de-DE" dirty="0" smtClean="0"/>
              <a:t>schlüssigen </a:t>
            </a:r>
            <a:r>
              <a:rPr lang="de-DE" dirty="0"/>
              <a:t>Ergebnisse aller vorangegangenen </a:t>
            </a:r>
            <a:r>
              <a:rPr lang="de-DE" dirty="0" smtClean="0"/>
              <a:t>Studien…</a:t>
            </a:r>
          </a:p>
          <a:p>
            <a:pPr marL="0" indent="0" algn="ctr">
              <a:buNone/>
            </a:pPr>
            <a:endParaRPr lang="de-DE" dirty="0" smtClean="0"/>
          </a:p>
          <a:p>
            <a:pPr marL="0" indent="0" algn="ctr">
              <a:buNone/>
            </a:pPr>
            <a:r>
              <a:rPr lang="de-DE" dirty="0" smtClean="0"/>
              <a:t>statt:</a:t>
            </a:r>
          </a:p>
          <a:p>
            <a:pPr marL="0" indent="0" algn="ctr">
              <a:buNone/>
            </a:pPr>
            <a:endParaRPr lang="de-DE" dirty="0" smtClean="0"/>
          </a:p>
          <a:p>
            <a:pPr marL="0" indent="0" algn="ctr">
              <a:buNone/>
            </a:pPr>
            <a:r>
              <a:rPr lang="de-DE" dirty="0" smtClean="0"/>
              <a:t>Die bisherigen Ergebnisse…</a:t>
            </a:r>
          </a:p>
        </p:txBody>
      </p:sp>
    </p:spTree>
    <p:extLst>
      <p:ext uri="{BB962C8B-B14F-4D97-AF65-F5344CB8AC3E}">
        <p14:creationId xmlns:p14="http://schemas.microsoft.com/office/powerpoint/2010/main" val="49647572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3.4 </a:t>
            </a:r>
            <a:r>
              <a:rPr lang="de-DE" dirty="0" smtClean="0"/>
              <a:t>Wertungen im Text</a:t>
            </a:r>
            <a:endParaRPr lang="de-DE" dirty="0"/>
          </a:p>
        </p:txBody>
      </p:sp>
      <p:sp>
        <p:nvSpPr>
          <p:cNvPr id="3" name="Content Placeholder 2"/>
          <p:cNvSpPr>
            <a:spLocks noGrp="1"/>
          </p:cNvSpPr>
          <p:nvPr>
            <p:ph idx="1"/>
          </p:nvPr>
        </p:nvSpPr>
        <p:spPr/>
        <p:txBody>
          <a:bodyPr/>
          <a:lstStyle/>
          <a:p>
            <a:r>
              <a:rPr lang="de-DE" dirty="0" smtClean="0"/>
              <a:t>Übungen</a:t>
            </a:r>
            <a:endParaRPr lang="de-DE" dirty="0"/>
          </a:p>
        </p:txBody>
      </p:sp>
    </p:spTree>
    <p:extLst>
      <p:ext uri="{BB962C8B-B14F-4D97-AF65-F5344CB8AC3E}">
        <p14:creationId xmlns:p14="http://schemas.microsoft.com/office/powerpoint/2010/main" val="185586077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3.4 </a:t>
            </a:r>
            <a:r>
              <a:rPr lang="de-DE" dirty="0" smtClean="0"/>
              <a:t>Wertungen im Text</a:t>
            </a:r>
            <a:endParaRPr lang="de-DE" dirty="0"/>
          </a:p>
        </p:txBody>
      </p:sp>
      <p:sp>
        <p:nvSpPr>
          <p:cNvPr id="3" name="Content Placeholder 2"/>
          <p:cNvSpPr>
            <a:spLocks noGrp="1"/>
          </p:cNvSpPr>
          <p:nvPr>
            <p:ph idx="1"/>
          </p:nvPr>
        </p:nvSpPr>
        <p:spPr/>
        <p:txBody>
          <a:bodyPr/>
          <a:lstStyle/>
          <a:p>
            <a:r>
              <a:rPr lang="de-DE" smtClean="0"/>
              <a:t>Übungen</a:t>
            </a:r>
            <a:endParaRPr lang="de-DE" dirty="0"/>
          </a:p>
        </p:txBody>
      </p:sp>
    </p:spTree>
    <p:extLst>
      <p:ext uri="{BB962C8B-B14F-4D97-AF65-F5344CB8AC3E}">
        <p14:creationId xmlns:p14="http://schemas.microsoft.com/office/powerpoint/2010/main" val="296598556"/>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3</a:t>
            </a:r>
            <a:r>
              <a:rPr lang="de-DE" dirty="0" smtClean="0"/>
              <a:t>.5 </a:t>
            </a:r>
            <a:r>
              <a:rPr lang="de-DE" dirty="0" smtClean="0"/>
              <a:t>Wertung fremder Positionen</a:t>
            </a:r>
            <a:endParaRPr lang="de-DE" dirty="0"/>
          </a:p>
        </p:txBody>
      </p:sp>
      <p:sp>
        <p:nvSpPr>
          <p:cNvPr id="3" name="Content Placeholder 2"/>
          <p:cNvSpPr>
            <a:spLocks noGrp="1"/>
          </p:cNvSpPr>
          <p:nvPr>
            <p:ph idx="1"/>
          </p:nvPr>
        </p:nvSpPr>
        <p:spPr/>
        <p:txBody>
          <a:bodyPr/>
          <a:lstStyle/>
          <a:p>
            <a:pPr marL="0" indent="0">
              <a:buNone/>
            </a:pPr>
            <a:r>
              <a:rPr lang="de-DE" dirty="0" smtClean="0"/>
              <a:t>Etablierte </a:t>
            </a:r>
            <a:r>
              <a:rPr lang="de-DE" dirty="0"/>
              <a:t>Mittel für die </a:t>
            </a:r>
            <a:r>
              <a:rPr lang="de-DE" dirty="0" smtClean="0"/>
              <a:t>Formulierung von Wertungen:</a:t>
            </a:r>
          </a:p>
          <a:p>
            <a:pPr marL="0" indent="0">
              <a:buNone/>
            </a:pPr>
            <a:endParaRPr lang="de-DE" dirty="0" smtClean="0"/>
          </a:p>
          <a:p>
            <a:r>
              <a:rPr lang="de-DE" dirty="0" smtClean="0"/>
              <a:t>Direkte Perspektivierung/Rahmung eines Zitats.</a:t>
            </a:r>
          </a:p>
          <a:p>
            <a:endParaRPr lang="de-DE" dirty="0" smtClean="0"/>
          </a:p>
          <a:p>
            <a:r>
              <a:rPr lang="de-DE" dirty="0"/>
              <a:t>Explizite Bewertung durch Adjektive, Nomen etc</a:t>
            </a:r>
            <a:r>
              <a:rPr lang="de-DE" dirty="0" smtClean="0"/>
              <a:t>.</a:t>
            </a:r>
          </a:p>
          <a:p>
            <a:endParaRPr lang="de-DE" dirty="0" smtClean="0"/>
          </a:p>
          <a:p>
            <a:r>
              <a:rPr lang="de-DE" dirty="0"/>
              <a:t>Stellungnahme mit/durch die Worte </a:t>
            </a:r>
            <a:r>
              <a:rPr lang="de-DE" dirty="0" smtClean="0"/>
              <a:t>anderer.</a:t>
            </a:r>
          </a:p>
          <a:p>
            <a:endParaRPr lang="de-DE" dirty="0"/>
          </a:p>
        </p:txBody>
      </p:sp>
    </p:spTree>
    <p:extLst>
      <p:ext uri="{BB962C8B-B14F-4D97-AF65-F5344CB8AC3E}">
        <p14:creationId xmlns:p14="http://schemas.microsoft.com/office/powerpoint/2010/main" val="274839260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Academic Writing – 12. April 2014</a:t>
            </a:r>
            <a:endParaRPr lang="de-DE" dirty="0"/>
          </a:p>
        </p:txBody>
      </p:sp>
      <p:sp>
        <p:nvSpPr>
          <p:cNvPr id="3" name="Content Placeholder 2"/>
          <p:cNvSpPr>
            <a:spLocks noGrp="1"/>
          </p:cNvSpPr>
          <p:nvPr>
            <p:ph idx="1"/>
          </p:nvPr>
        </p:nvSpPr>
        <p:spPr/>
        <p:txBody>
          <a:bodyPr>
            <a:normAutofit/>
          </a:bodyPr>
          <a:lstStyle/>
          <a:p>
            <a:pPr marL="0" indent="0">
              <a:buNone/>
            </a:pPr>
            <a:endParaRPr lang="de-DE" sz="3600" dirty="0" smtClean="0"/>
          </a:p>
          <a:p>
            <a:pPr>
              <a:buFontTx/>
              <a:buChar char="-"/>
            </a:pPr>
            <a:r>
              <a:rPr lang="de-DE" sz="3600" dirty="0" smtClean="0"/>
              <a:t>Perspektive in wissenschaftlichen Texten</a:t>
            </a:r>
          </a:p>
          <a:p>
            <a:pPr>
              <a:buFontTx/>
              <a:buChar char="-"/>
            </a:pPr>
            <a:endParaRPr lang="de-DE" sz="3600" dirty="0" smtClean="0"/>
          </a:p>
          <a:p>
            <a:pPr>
              <a:buFontTx/>
              <a:buChar char="-"/>
            </a:pPr>
            <a:endParaRPr lang="de-DE" sz="3600" dirty="0" smtClean="0"/>
          </a:p>
          <a:p>
            <a:pPr>
              <a:buFontTx/>
              <a:buChar char="-"/>
            </a:pPr>
            <a:r>
              <a:rPr lang="de-DE" sz="3600" dirty="0" smtClean="0"/>
              <a:t>Argumentation</a:t>
            </a:r>
          </a:p>
          <a:p>
            <a:pPr marL="0" indent="0">
              <a:buNone/>
            </a:pPr>
            <a:endParaRPr lang="de-DE" sz="3600" dirty="0"/>
          </a:p>
        </p:txBody>
      </p:sp>
    </p:spTree>
    <p:extLst>
      <p:ext uri="{BB962C8B-B14F-4D97-AF65-F5344CB8AC3E}">
        <p14:creationId xmlns:p14="http://schemas.microsoft.com/office/powerpoint/2010/main" val="68328372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3</a:t>
            </a:r>
            <a:r>
              <a:rPr lang="de-DE" dirty="0" smtClean="0"/>
              <a:t>.5 </a:t>
            </a:r>
            <a:r>
              <a:rPr lang="de-DE" dirty="0" smtClean="0"/>
              <a:t>Wertung fremder Positionen</a:t>
            </a:r>
            <a:endParaRPr lang="de-DE" dirty="0"/>
          </a:p>
        </p:txBody>
      </p:sp>
      <p:sp>
        <p:nvSpPr>
          <p:cNvPr id="3" name="Content Placeholder 2"/>
          <p:cNvSpPr>
            <a:spLocks noGrp="1"/>
          </p:cNvSpPr>
          <p:nvPr>
            <p:ph idx="1"/>
          </p:nvPr>
        </p:nvSpPr>
        <p:spPr/>
        <p:txBody>
          <a:bodyPr>
            <a:normAutofit/>
          </a:bodyPr>
          <a:lstStyle/>
          <a:p>
            <a:r>
              <a:rPr lang="de-DE" dirty="0" smtClean="0"/>
              <a:t>Direkte Perspektivierung/Rahmung eines Zitats:</a:t>
            </a:r>
          </a:p>
          <a:p>
            <a:pPr marL="0" indent="0">
              <a:buNone/>
            </a:pPr>
            <a:endParaRPr lang="de-DE" dirty="0" smtClean="0"/>
          </a:p>
          <a:p>
            <a:pPr marL="0" indent="0" eaLnBrk="0" hangingPunct="0">
              <a:buNone/>
            </a:pPr>
            <a:r>
              <a:rPr lang="de-DE" dirty="0"/>
              <a:t>Müller (2009) </a:t>
            </a:r>
            <a:r>
              <a:rPr lang="de-DE" u="sng" dirty="0"/>
              <a:t>behauptet</a:t>
            </a:r>
            <a:r>
              <a:rPr lang="de-DE" dirty="0"/>
              <a:t>, dass die deutsche Sprache in den letzten Jahren verarmt </a:t>
            </a:r>
            <a:r>
              <a:rPr lang="de-DE" dirty="0" smtClean="0"/>
              <a:t>ist.</a:t>
            </a:r>
          </a:p>
        </p:txBody>
      </p:sp>
      <p:sp>
        <p:nvSpPr>
          <p:cNvPr id="4" name="TextBox 3"/>
          <p:cNvSpPr txBox="1"/>
          <p:nvPr/>
        </p:nvSpPr>
        <p:spPr>
          <a:xfrm>
            <a:off x="6705600" y="3716594"/>
            <a:ext cx="2654709" cy="2677656"/>
          </a:xfrm>
          <a:prstGeom prst="rect">
            <a:avLst/>
          </a:prstGeom>
        </p:spPr>
        <p:style>
          <a:lnRef idx="2">
            <a:schemeClr val="accent6"/>
          </a:lnRef>
          <a:fillRef idx="1">
            <a:schemeClr val="lt1"/>
          </a:fillRef>
          <a:effectRef idx="0">
            <a:schemeClr val="accent6"/>
          </a:effectRef>
          <a:fontRef idx="minor">
            <a:schemeClr val="dk1"/>
          </a:fontRef>
        </p:style>
        <p:txBody>
          <a:bodyPr wrap="square" rtlCol="0">
            <a:spAutoFit/>
          </a:bodyPr>
          <a:lstStyle/>
          <a:p>
            <a:pPr eaLnBrk="0" hangingPunct="0"/>
            <a:r>
              <a:rPr lang="de-DE" sz="2800" dirty="0" smtClean="0"/>
              <a:t>beweist,</a:t>
            </a:r>
            <a:endParaRPr lang="en-US" sz="2800" dirty="0" smtClean="0"/>
          </a:p>
          <a:p>
            <a:pPr eaLnBrk="0" hangingPunct="0"/>
            <a:r>
              <a:rPr lang="de-DE" sz="2800" dirty="0" smtClean="0"/>
              <a:t>vermutet,</a:t>
            </a:r>
            <a:endParaRPr lang="en-US" sz="2800" dirty="0" smtClean="0"/>
          </a:p>
          <a:p>
            <a:r>
              <a:rPr lang="de-DE" sz="2800" dirty="0" smtClean="0"/>
              <a:t>zeigt,</a:t>
            </a:r>
          </a:p>
          <a:p>
            <a:r>
              <a:rPr lang="de-DE" sz="2800" dirty="0" smtClean="0"/>
              <a:t>argumentiert,</a:t>
            </a:r>
          </a:p>
          <a:p>
            <a:r>
              <a:rPr lang="de-DE" sz="2800" dirty="0" smtClean="0"/>
              <a:t>schreibt,</a:t>
            </a:r>
          </a:p>
          <a:p>
            <a:r>
              <a:rPr lang="de-DE" sz="2800" dirty="0" smtClean="0"/>
              <a:t>meint etc.</a:t>
            </a:r>
          </a:p>
        </p:txBody>
      </p:sp>
      <p:cxnSp>
        <p:nvCxnSpPr>
          <p:cNvPr id="6" name="Straight Arrow Connector 5"/>
          <p:cNvCxnSpPr/>
          <p:nvPr/>
        </p:nvCxnSpPr>
        <p:spPr>
          <a:xfrm>
            <a:off x="4296697" y="3303639"/>
            <a:ext cx="2261419" cy="1317522"/>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7" name="TextBox 6"/>
          <p:cNvSpPr txBox="1"/>
          <p:nvPr/>
        </p:nvSpPr>
        <p:spPr>
          <a:xfrm>
            <a:off x="4712108" y="3962400"/>
            <a:ext cx="921775" cy="523220"/>
          </a:xfrm>
          <a:prstGeom prst="rect">
            <a:avLst/>
          </a:prstGeom>
          <a:noFill/>
        </p:spPr>
        <p:txBody>
          <a:bodyPr wrap="square" rtlCol="0">
            <a:spAutoFit/>
          </a:bodyPr>
          <a:lstStyle/>
          <a:p>
            <a:r>
              <a:rPr lang="de-DE" sz="2800" dirty="0" smtClean="0"/>
              <a:t>oder</a:t>
            </a:r>
            <a:endParaRPr lang="de-DE" sz="2800" dirty="0"/>
          </a:p>
        </p:txBody>
      </p:sp>
    </p:spTree>
    <p:extLst>
      <p:ext uri="{BB962C8B-B14F-4D97-AF65-F5344CB8AC3E}">
        <p14:creationId xmlns:p14="http://schemas.microsoft.com/office/powerpoint/2010/main" val="261800024"/>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3</a:t>
            </a:r>
            <a:r>
              <a:rPr lang="de-DE" dirty="0" smtClean="0"/>
              <a:t>.5 </a:t>
            </a:r>
            <a:r>
              <a:rPr lang="de-DE" dirty="0" smtClean="0"/>
              <a:t>Wertung fremder Positionen</a:t>
            </a:r>
            <a:endParaRPr lang="de-DE" dirty="0"/>
          </a:p>
        </p:txBody>
      </p:sp>
      <p:sp>
        <p:nvSpPr>
          <p:cNvPr id="3" name="Content Placeholder 2"/>
          <p:cNvSpPr>
            <a:spLocks noGrp="1"/>
          </p:cNvSpPr>
          <p:nvPr>
            <p:ph idx="1"/>
          </p:nvPr>
        </p:nvSpPr>
        <p:spPr/>
        <p:txBody>
          <a:bodyPr/>
          <a:lstStyle/>
          <a:p>
            <a:r>
              <a:rPr lang="de-DE" dirty="0" smtClean="0"/>
              <a:t>Explizite </a:t>
            </a:r>
            <a:r>
              <a:rPr lang="de-DE" dirty="0"/>
              <a:t>Bewertung durch Adjektive, Nomen etc</a:t>
            </a:r>
            <a:r>
              <a:rPr lang="de-DE" dirty="0" smtClean="0"/>
              <a:t>. …</a:t>
            </a:r>
          </a:p>
          <a:p>
            <a:endParaRPr lang="de-DE" dirty="0" smtClean="0"/>
          </a:p>
          <a:p>
            <a:pPr marL="0" indent="0">
              <a:buNone/>
            </a:pPr>
            <a:r>
              <a:rPr lang="de-DE" dirty="0" smtClean="0"/>
              <a:t>Müllers (2009) Schlussfolgerungen zum Sprachverfall basieren </a:t>
            </a:r>
            <a:r>
              <a:rPr lang="de-DE" u="sng" dirty="0" smtClean="0"/>
              <a:t>im besten Fall</a:t>
            </a:r>
            <a:r>
              <a:rPr lang="de-DE" dirty="0" smtClean="0"/>
              <a:t> auf Anekdoten.</a:t>
            </a:r>
          </a:p>
          <a:p>
            <a:pPr marL="0" indent="0">
              <a:buNone/>
            </a:pPr>
            <a:endParaRPr lang="de-DE" dirty="0" smtClean="0"/>
          </a:p>
          <a:p>
            <a:pPr marL="0" indent="0">
              <a:buNone/>
            </a:pPr>
            <a:r>
              <a:rPr lang="de-DE" dirty="0" smtClean="0"/>
              <a:t>Müllers (2009) </a:t>
            </a:r>
            <a:r>
              <a:rPr lang="de-DE" u="sng" dirty="0" smtClean="0"/>
              <a:t>gewagte</a:t>
            </a:r>
            <a:r>
              <a:rPr lang="de-DE" dirty="0" smtClean="0"/>
              <a:t> Behauptung, die deutsche Sprache </a:t>
            </a:r>
            <a:r>
              <a:rPr lang="de-DE" u="sng" dirty="0" smtClean="0"/>
              <a:t>sei verarmt</a:t>
            </a:r>
            <a:r>
              <a:rPr lang="de-DE" dirty="0" smtClean="0"/>
              <a:t>... </a:t>
            </a:r>
          </a:p>
          <a:p>
            <a:pPr marL="0" indent="0">
              <a:buNone/>
            </a:pPr>
            <a:endParaRPr lang="de-DE" dirty="0" smtClean="0"/>
          </a:p>
          <a:p>
            <a:pPr marL="0" indent="0">
              <a:buNone/>
            </a:pPr>
            <a:r>
              <a:rPr lang="de-DE" dirty="0" smtClean="0"/>
              <a:t>Das Fazit Müllers (2009) </a:t>
            </a:r>
            <a:r>
              <a:rPr lang="de-DE" u="sng" dirty="0" smtClean="0"/>
              <a:t>entbehrt einer empirischen Grundlage </a:t>
            </a:r>
            <a:r>
              <a:rPr lang="de-DE" dirty="0" smtClean="0"/>
              <a:t>...</a:t>
            </a:r>
          </a:p>
          <a:p>
            <a:pPr marL="0" indent="0">
              <a:buNone/>
            </a:pPr>
            <a:endParaRPr lang="de-DE" dirty="0"/>
          </a:p>
        </p:txBody>
      </p:sp>
    </p:spTree>
    <p:extLst>
      <p:ext uri="{BB962C8B-B14F-4D97-AF65-F5344CB8AC3E}">
        <p14:creationId xmlns:p14="http://schemas.microsoft.com/office/powerpoint/2010/main" val="2353839899"/>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3</a:t>
            </a:r>
            <a:r>
              <a:rPr lang="de-DE" dirty="0" smtClean="0"/>
              <a:t>.5 </a:t>
            </a:r>
            <a:r>
              <a:rPr lang="de-DE" dirty="0" smtClean="0"/>
              <a:t>Wertung fremder Positionen</a:t>
            </a:r>
            <a:endParaRPr lang="de-DE" dirty="0"/>
          </a:p>
        </p:txBody>
      </p:sp>
      <p:sp>
        <p:nvSpPr>
          <p:cNvPr id="3" name="Content Placeholder 2"/>
          <p:cNvSpPr>
            <a:spLocks noGrp="1"/>
          </p:cNvSpPr>
          <p:nvPr>
            <p:ph idx="1"/>
          </p:nvPr>
        </p:nvSpPr>
        <p:spPr/>
        <p:txBody>
          <a:bodyPr/>
          <a:lstStyle/>
          <a:p>
            <a:r>
              <a:rPr lang="de-DE" dirty="0" smtClean="0"/>
              <a:t>Stellungnahme </a:t>
            </a:r>
            <a:r>
              <a:rPr lang="de-DE" dirty="0"/>
              <a:t>mit/durch die Worte </a:t>
            </a:r>
            <a:r>
              <a:rPr lang="de-DE" dirty="0" smtClean="0"/>
              <a:t>anderer:</a:t>
            </a:r>
          </a:p>
          <a:p>
            <a:pPr marL="0" indent="0" eaLnBrk="0" hangingPunct="0">
              <a:buNone/>
            </a:pPr>
            <a:r>
              <a:rPr lang="de-DE" dirty="0"/>
              <a:t>Die Ausführungen Müllers (2009) fallen wohl am ehesten in jene Kategorie von </a:t>
            </a:r>
            <a:r>
              <a:rPr lang="de-DE" dirty="0" smtClean="0"/>
              <a:t>Publi­kationen</a:t>
            </a:r>
            <a:r>
              <a:rPr lang="de-DE" dirty="0"/>
              <a:t>, die Gruber (2008) als </a:t>
            </a:r>
            <a:r>
              <a:rPr lang="de-DE" dirty="0" smtClean="0"/>
              <a:t>„unsystematisch</a:t>
            </a:r>
            <a:r>
              <a:rPr lang="de-DE" dirty="0"/>
              <a:t>, anekdotisch und ohne empirische </a:t>
            </a:r>
            <a:r>
              <a:rPr lang="de-DE" dirty="0" smtClean="0"/>
              <a:t>Grundlage“ </a:t>
            </a:r>
            <a:r>
              <a:rPr lang="de-DE" dirty="0"/>
              <a:t>charakterisiert hat.</a:t>
            </a:r>
            <a:endParaRPr lang="en-US" dirty="0"/>
          </a:p>
          <a:p>
            <a:pPr marL="0" indent="0">
              <a:buNone/>
            </a:pPr>
            <a:r>
              <a:rPr lang="de-DE" dirty="0"/>
              <a:t/>
            </a:r>
            <a:br>
              <a:rPr lang="de-DE" dirty="0"/>
            </a:br>
            <a:r>
              <a:rPr lang="de-DE" dirty="0"/>
              <a:t>Die Schwachstellen in Müllers (2009) Argumentationslinie hat Gruber (2010) bereits hinreichend herausgearbeitet: es mangelt ihr an Schlüssigkeit, einer adäquaten </a:t>
            </a:r>
            <a:r>
              <a:rPr lang="de-DE" dirty="0" smtClean="0"/>
              <a:t>empirischen </a:t>
            </a:r>
            <a:r>
              <a:rPr lang="de-DE" dirty="0"/>
              <a:t>Grundlage und soliden Methodik, zudem ist sie über die Massen von </a:t>
            </a:r>
            <a:r>
              <a:rPr lang="de-DE" dirty="0" smtClean="0"/>
              <a:t>sprachkonservativem </a:t>
            </a:r>
            <a:r>
              <a:rPr lang="de-DE" dirty="0"/>
              <a:t>Denken geprägt (vgl. Gruber 2010: 8-12).</a:t>
            </a:r>
          </a:p>
        </p:txBody>
      </p:sp>
    </p:spTree>
    <p:extLst>
      <p:ext uri="{BB962C8B-B14F-4D97-AF65-F5344CB8AC3E}">
        <p14:creationId xmlns:p14="http://schemas.microsoft.com/office/powerpoint/2010/main" val="3536943097"/>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4</a:t>
            </a:r>
            <a:r>
              <a:rPr lang="de-DE" dirty="0" smtClean="0"/>
              <a:t>. </a:t>
            </a:r>
            <a:r>
              <a:rPr lang="de-DE" dirty="0" smtClean="0"/>
              <a:t>Argumentation</a:t>
            </a:r>
            <a:endParaRPr lang="de-DE" dirty="0"/>
          </a:p>
        </p:txBody>
      </p:sp>
      <p:sp>
        <p:nvSpPr>
          <p:cNvPr id="3" name="Content Placeholder 2"/>
          <p:cNvSpPr>
            <a:spLocks noGrp="1"/>
          </p:cNvSpPr>
          <p:nvPr>
            <p:ph idx="1"/>
          </p:nvPr>
        </p:nvSpPr>
        <p:spPr/>
        <p:txBody>
          <a:bodyPr/>
          <a:lstStyle/>
          <a:p>
            <a:endParaRPr lang="de-DE" dirty="0"/>
          </a:p>
        </p:txBody>
      </p:sp>
    </p:spTree>
    <p:extLst>
      <p:ext uri="{BB962C8B-B14F-4D97-AF65-F5344CB8AC3E}">
        <p14:creationId xmlns:p14="http://schemas.microsoft.com/office/powerpoint/2010/main" val="1504810147"/>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sz="3600" dirty="0"/>
              <a:t>4</a:t>
            </a:r>
            <a:r>
              <a:rPr lang="de-DE" sz="3600" dirty="0" smtClean="0"/>
              <a:t>.1 </a:t>
            </a:r>
            <a:r>
              <a:rPr lang="de-DE" sz="3600" dirty="0" smtClean="0"/>
              <a:t>"Beschreiben</a:t>
            </a:r>
            <a:r>
              <a:rPr lang="de-DE" sz="3600" dirty="0"/>
              <a:t>", "Erklären" und "Argumentieren"</a:t>
            </a:r>
          </a:p>
        </p:txBody>
      </p:sp>
      <p:sp>
        <p:nvSpPr>
          <p:cNvPr id="3" name="Content Placeholder 2"/>
          <p:cNvSpPr>
            <a:spLocks noGrp="1"/>
          </p:cNvSpPr>
          <p:nvPr>
            <p:ph idx="1"/>
          </p:nvPr>
        </p:nvSpPr>
        <p:spPr/>
        <p:txBody>
          <a:bodyPr>
            <a:normAutofit/>
          </a:bodyPr>
          <a:lstStyle/>
          <a:p>
            <a:endParaRPr lang="de-DE" dirty="0" smtClean="0"/>
          </a:p>
        </p:txBody>
      </p:sp>
    </p:spTree>
    <p:extLst>
      <p:ext uri="{BB962C8B-B14F-4D97-AF65-F5344CB8AC3E}">
        <p14:creationId xmlns:p14="http://schemas.microsoft.com/office/powerpoint/2010/main" val="2818452808"/>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sz="3600" dirty="0"/>
              <a:t>4</a:t>
            </a:r>
            <a:r>
              <a:rPr lang="de-DE" sz="3600" dirty="0" smtClean="0"/>
              <a:t>.1 </a:t>
            </a:r>
            <a:r>
              <a:rPr lang="de-DE" sz="3600" dirty="0" smtClean="0"/>
              <a:t>"Beschreiben</a:t>
            </a:r>
            <a:r>
              <a:rPr lang="de-DE" sz="3600" dirty="0"/>
              <a:t>", "Erklären" und "Argumentieren"</a:t>
            </a:r>
          </a:p>
        </p:txBody>
      </p:sp>
      <p:sp>
        <p:nvSpPr>
          <p:cNvPr id="3" name="Content Placeholder 2"/>
          <p:cNvSpPr>
            <a:spLocks noGrp="1"/>
          </p:cNvSpPr>
          <p:nvPr>
            <p:ph idx="1"/>
          </p:nvPr>
        </p:nvSpPr>
        <p:spPr/>
        <p:txBody>
          <a:bodyPr>
            <a:normAutofit/>
          </a:bodyPr>
          <a:lstStyle/>
          <a:p>
            <a:r>
              <a:rPr lang="de-DE" b="1" dirty="0" smtClean="0"/>
              <a:t>Beschreibung</a:t>
            </a:r>
            <a:r>
              <a:rPr lang="de-DE" dirty="0" smtClean="0"/>
              <a:t> – die grundlegendste sprachliche Handlung in der Wissenschaft.</a:t>
            </a:r>
          </a:p>
          <a:p>
            <a:endParaRPr lang="de-DE" dirty="0"/>
          </a:p>
        </p:txBody>
      </p:sp>
    </p:spTree>
    <p:extLst>
      <p:ext uri="{BB962C8B-B14F-4D97-AF65-F5344CB8AC3E}">
        <p14:creationId xmlns:p14="http://schemas.microsoft.com/office/powerpoint/2010/main" val="104900583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sz="3600" dirty="0"/>
              <a:t>4</a:t>
            </a:r>
            <a:r>
              <a:rPr lang="de-DE" sz="3600" dirty="0" smtClean="0"/>
              <a:t>.1 </a:t>
            </a:r>
            <a:r>
              <a:rPr lang="de-DE" sz="3600" dirty="0" smtClean="0"/>
              <a:t>"Beschreiben</a:t>
            </a:r>
            <a:r>
              <a:rPr lang="de-DE" sz="3600" dirty="0"/>
              <a:t>", "Erklären" und "Argumentieren"</a:t>
            </a:r>
          </a:p>
        </p:txBody>
      </p:sp>
      <p:sp>
        <p:nvSpPr>
          <p:cNvPr id="3" name="Content Placeholder 2"/>
          <p:cNvSpPr>
            <a:spLocks noGrp="1"/>
          </p:cNvSpPr>
          <p:nvPr>
            <p:ph idx="1"/>
          </p:nvPr>
        </p:nvSpPr>
        <p:spPr/>
        <p:txBody>
          <a:bodyPr>
            <a:normAutofit/>
          </a:bodyPr>
          <a:lstStyle/>
          <a:p>
            <a:r>
              <a:rPr lang="de-DE" b="1" dirty="0" smtClean="0"/>
              <a:t>Beschreibung</a:t>
            </a:r>
            <a:r>
              <a:rPr lang="de-DE" dirty="0" smtClean="0"/>
              <a:t> – die grundlegendste sprachliche Handlung in der Wissenschaft.</a:t>
            </a:r>
          </a:p>
          <a:p>
            <a:endParaRPr lang="de-DE" dirty="0"/>
          </a:p>
          <a:p>
            <a:r>
              <a:rPr lang="de-DE" b="1" dirty="0" smtClean="0"/>
              <a:t>Erklärung</a:t>
            </a:r>
            <a:r>
              <a:rPr lang="de-DE" dirty="0" smtClean="0"/>
              <a:t> – durch die Darstellung kausalen Zusammenhänge zwischen Phänomene wird eines dieser Phänomene besser verständlich.</a:t>
            </a:r>
          </a:p>
          <a:p>
            <a:endParaRPr lang="de-DE" dirty="0"/>
          </a:p>
        </p:txBody>
      </p:sp>
    </p:spTree>
    <p:extLst>
      <p:ext uri="{BB962C8B-B14F-4D97-AF65-F5344CB8AC3E}">
        <p14:creationId xmlns:p14="http://schemas.microsoft.com/office/powerpoint/2010/main" val="2672762278"/>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sz="3600" dirty="0"/>
              <a:t>4</a:t>
            </a:r>
            <a:r>
              <a:rPr lang="de-DE" sz="3600" dirty="0" smtClean="0"/>
              <a:t>.1 </a:t>
            </a:r>
            <a:r>
              <a:rPr lang="de-DE" sz="3600" dirty="0" smtClean="0"/>
              <a:t>"Beschreiben</a:t>
            </a:r>
            <a:r>
              <a:rPr lang="de-DE" sz="3600" dirty="0"/>
              <a:t>", "Erklären" und "Argumentieren"</a:t>
            </a:r>
          </a:p>
        </p:txBody>
      </p:sp>
      <p:sp>
        <p:nvSpPr>
          <p:cNvPr id="3" name="Content Placeholder 2"/>
          <p:cNvSpPr>
            <a:spLocks noGrp="1"/>
          </p:cNvSpPr>
          <p:nvPr>
            <p:ph idx="1"/>
          </p:nvPr>
        </p:nvSpPr>
        <p:spPr/>
        <p:txBody>
          <a:bodyPr>
            <a:normAutofit lnSpcReduction="10000"/>
          </a:bodyPr>
          <a:lstStyle/>
          <a:p>
            <a:r>
              <a:rPr lang="de-DE" b="1" dirty="0" smtClean="0"/>
              <a:t>Beschreibung</a:t>
            </a:r>
            <a:r>
              <a:rPr lang="de-DE" dirty="0" smtClean="0"/>
              <a:t> – die grundlegendste sprachliche Handlung in der Wissenschaft.</a:t>
            </a:r>
          </a:p>
          <a:p>
            <a:endParaRPr lang="de-DE" dirty="0"/>
          </a:p>
          <a:p>
            <a:r>
              <a:rPr lang="de-DE" b="1" dirty="0" smtClean="0"/>
              <a:t>Erklärung</a:t>
            </a:r>
            <a:r>
              <a:rPr lang="de-DE" dirty="0" smtClean="0"/>
              <a:t> – durch die Darstellung kausalen Zusammenhänge zwischen Phänomene wird eines dieser Phänomene besser verständlich.</a:t>
            </a:r>
          </a:p>
          <a:p>
            <a:endParaRPr lang="de-DE" dirty="0"/>
          </a:p>
          <a:p>
            <a:r>
              <a:rPr lang="de-DE" dirty="0" smtClean="0"/>
              <a:t>Durch Erklären u. </a:t>
            </a:r>
            <a:r>
              <a:rPr lang="de-DE" dirty="0"/>
              <a:t>Beschreiben </a:t>
            </a:r>
            <a:r>
              <a:rPr lang="de-DE" dirty="0" smtClean="0"/>
              <a:t>verschafft der Autor einen Überblick </a:t>
            </a:r>
            <a:r>
              <a:rPr lang="de-DE" dirty="0"/>
              <a:t>über ein </a:t>
            </a:r>
            <a:r>
              <a:rPr lang="de-DE" dirty="0" smtClean="0"/>
              <a:t>Gebiet, präsentiert </a:t>
            </a:r>
            <a:r>
              <a:rPr lang="de-DE" dirty="0"/>
              <a:t>und/ oder </a:t>
            </a:r>
            <a:r>
              <a:rPr lang="de-DE" dirty="0" smtClean="0"/>
              <a:t>fasst Fakten </a:t>
            </a:r>
            <a:r>
              <a:rPr lang="de-DE" dirty="0"/>
              <a:t>und </a:t>
            </a:r>
            <a:r>
              <a:rPr lang="de-DE" dirty="0" smtClean="0"/>
              <a:t>Ergebnisse </a:t>
            </a:r>
            <a:r>
              <a:rPr lang="de-DE" dirty="0"/>
              <a:t>zusammen</a:t>
            </a:r>
            <a:r>
              <a:rPr lang="de-DE" dirty="0" smtClean="0"/>
              <a:t> etc</a:t>
            </a:r>
            <a:r>
              <a:rPr lang="de-DE" dirty="0"/>
              <a:t>.</a:t>
            </a:r>
            <a:endParaRPr lang="de-DE" dirty="0"/>
          </a:p>
        </p:txBody>
      </p:sp>
    </p:spTree>
    <p:extLst>
      <p:ext uri="{BB962C8B-B14F-4D97-AF65-F5344CB8AC3E}">
        <p14:creationId xmlns:p14="http://schemas.microsoft.com/office/powerpoint/2010/main" val="36543931"/>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Argumentation</a:t>
            </a:r>
            <a:endParaRPr lang="de-DE" dirty="0"/>
          </a:p>
        </p:txBody>
      </p:sp>
      <p:sp>
        <p:nvSpPr>
          <p:cNvPr id="3" name="Content Placeholder 2"/>
          <p:cNvSpPr>
            <a:spLocks noGrp="1"/>
          </p:cNvSpPr>
          <p:nvPr>
            <p:ph idx="1"/>
          </p:nvPr>
        </p:nvSpPr>
        <p:spPr/>
        <p:txBody>
          <a:bodyPr/>
          <a:lstStyle/>
          <a:p>
            <a:endParaRPr lang="de-DE" dirty="0"/>
          </a:p>
        </p:txBody>
      </p:sp>
    </p:spTree>
    <p:extLst>
      <p:ext uri="{BB962C8B-B14F-4D97-AF65-F5344CB8AC3E}">
        <p14:creationId xmlns:p14="http://schemas.microsoft.com/office/powerpoint/2010/main" val="879233059"/>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Argumentation</a:t>
            </a:r>
            <a:endParaRPr lang="de-DE" dirty="0"/>
          </a:p>
        </p:txBody>
      </p:sp>
      <p:sp>
        <p:nvSpPr>
          <p:cNvPr id="3" name="Content Placeholder 2"/>
          <p:cNvSpPr>
            <a:spLocks noGrp="1"/>
          </p:cNvSpPr>
          <p:nvPr>
            <p:ph idx="1"/>
          </p:nvPr>
        </p:nvSpPr>
        <p:spPr/>
        <p:txBody>
          <a:bodyPr/>
          <a:lstStyle/>
          <a:p>
            <a:endParaRPr lang="de-DE" dirty="0"/>
          </a:p>
        </p:txBody>
      </p:sp>
    </p:spTree>
    <p:extLst>
      <p:ext uri="{BB962C8B-B14F-4D97-AF65-F5344CB8AC3E}">
        <p14:creationId xmlns:p14="http://schemas.microsoft.com/office/powerpoint/2010/main" val="382124629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3</a:t>
            </a:r>
            <a:r>
              <a:rPr lang="de-DE" dirty="0" smtClean="0"/>
              <a:t>. </a:t>
            </a:r>
            <a:r>
              <a:rPr lang="de-DE" dirty="0" smtClean="0"/>
              <a:t>Die Perspektive</a:t>
            </a:r>
            <a:endParaRPr lang="en-US" dirty="0"/>
          </a:p>
        </p:txBody>
      </p:sp>
      <p:sp>
        <p:nvSpPr>
          <p:cNvPr id="3" name="Content Placeholder 2"/>
          <p:cNvSpPr>
            <a:spLocks noGrp="1"/>
          </p:cNvSpPr>
          <p:nvPr>
            <p:ph idx="1"/>
          </p:nvPr>
        </p:nvSpPr>
        <p:spPr/>
        <p:txBody>
          <a:bodyPr/>
          <a:lstStyle/>
          <a:p>
            <a:pPr marL="0" indent="0">
              <a:buNone/>
            </a:pPr>
            <a:r>
              <a:rPr lang="de-DE" dirty="0" smtClean="0"/>
              <a:t>= </a:t>
            </a:r>
            <a:r>
              <a:rPr lang="en-US" dirty="0"/>
              <a:t>das </a:t>
            </a:r>
            <a:r>
              <a:rPr lang="de-DE" dirty="0" smtClean="0"/>
              <a:t>Einbringen</a:t>
            </a:r>
            <a:r>
              <a:rPr lang="en-US" dirty="0" smtClean="0"/>
              <a:t> </a:t>
            </a:r>
            <a:r>
              <a:rPr lang="en-US" dirty="0"/>
              <a:t>des </a:t>
            </a:r>
            <a:r>
              <a:rPr lang="de-DE" dirty="0" smtClean="0"/>
              <a:t>eigenen</a:t>
            </a:r>
            <a:r>
              <a:rPr lang="en-US" dirty="0" smtClean="0"/>
              <a:t> </a:t>
            </a:r>
            <a:r>
              <a:rPr lang="de-DE" dirty="0" smtClean="0"/>
              <a:t>Standpunktes sowie der Umgang mit fremden Standpunkten.</a:t>
            </a:r>
          </a:p>
          <a:p>
            <a:pPr marL="0" indent="0">
              <a:buNone/>
            </a:pPr>
            <a:endParaRPr lang="de-DE" dirty="0"/>
          </a:p>
          <a:p>
            <a:pPr marL="0" indent="0">
              <a:buNone/>
            </a:pPr>
            <a:endParaRPr lang="de-DE" dirty="0"/>
          </a:p>
          <a:p>
            <a:endParaRPr lang="de-DE" dirty="0"/>
          </a:p>
        </p:txBody>
      </p:sp>
    </p:spTree>
    <p:extLst>
      <p:ext uri="{BB962C8B-B14F-4D97-AF65-F5344CB8AC3E}">
        <p14:creationId xmlns:p14="http://schemas.microsoft.com/office/powerpoint/2010/main" val="3935683071"/>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Argumentation</a:t>
            </a:r>
            <a:endParaRPr lang="de-DE" dirty="0"/>
          </a:p>
        </p:txBody>
      </p:sp>
      <p:sp>
        <p:nvSpPr>
          <p:cNvPr id="3" name="Content Placeholder 2"/>
          <p:cNvSpPr>
            <a:spLocks noGrp="1"/>
          </p:cNvSpPr>
          <p:nvPr>
            <p:ph idx="1"/>
          </p:nvPr>
        </p:nvSpPr>
        <p:spPr/>
        <p:txBody>
          <a:bodyPr/>
          <a:lstStyle/>
          <a:p>
            <a:pPr marL="0" indent="0">
              <a:buNone/>
            </a:pPr>
            <a:endParaRPr lang="de-DE" dirty="0" smtClean="0">
              <a:sym typeface="Wingdings" panose="05000000000000000000" pitchFamily="2" charset="2"/>
            </a:endParaRPr>
          </a:p>
          <a:p>
            <a:pPr>
              <a:buFont typeface="Wingdings" panose="05000000000000000000" pitchFamily="2" charset="2"/>
              <a:buChar char="à"/>
            </a:pPr>
            <a:r>
              <a:rPr lang="de-DE" dirty="0" smtClean="0">
                <a:sym typeface="Wingdings" panose="05000000000000000000" pitchFamily="2" charset="2"/>
              </a:rPr>
              <a:t>Rechtfertigung der eigenen Position</a:t>
            </a:r>
          </a:p>
          <a:p>
            <a:pPr>
              <a:buFont typeface="Wingdings" panose="05000000000000000000" pitchFamily="2" charset="2"/>
              <a:buChar char="à"/>
            </a:pPr>
            <a:endParaRPr lang="en-US" dirty="0">
              <a:sym typeface="Wingdings" panose="05000000000000000000" pitchFamily="2" charset="2"/>
            </a:endParaRPr>
          </a:p>
          <a:p>
            <a:pPr>
              <a:buFont typeface="Wingdings" panose="05000000000000000000" pitchFamily="2" charset="2"/>
              <a:buChar char="à"/>
            </a:pPr>
            <a:r>
              <a:rPr lang="de-DE" dirty="0" smtClean="0">
                <a:sym typeface="Wingdings" panose="05000000000000000000" pitchFamily="2" charset="2"/>
              </a:rPr>
              <a:t>Anzweifeln der Positionen anderer</a:t>
            </a:r>
          </a:p>
          <a:p>
            <a:endParaRPr lang="de-DE" dirty="0"/>
          </a:p>
        </p:txBody>
      </p:sp>
    </p:spTree>
    <p:extLst>
      <p:ext uri="{BB962C8B-B14F-4D97-AF65-F5344CB8AC3E}">
        <p14:creationId xmlns:p14="http://schemas.microsoft.com/office/powerpoint/2010/main" val="353827976"/>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Deskription, Explikation und Argumentation und </a:t>
            </a:r>
            <a:r>
              <a:rPr lang="de-DE" dirty="0" smtClean="0"/>
              <a:t>die funktionalen </a:t>
            </a:r>
            <a:r>
              <a:rPr lang="de-DE" dirty="0"/>
              <a:t>Textabschnitte</a:t>
            </a:r>
          </a:p>
        </p:txBody>
      </p:sp>
      <p:sp>
        <p:nvSpPr>
          <p:cNvPr id="3" name="Content Placeholder 2"/>
          <p:cNvSpPr>
            <a:spLocks noGrp="1"/>
          </p:cNvSpPr>
          <p:nvPr>
            <p:ph idx="1"/>
          </p:nvPr>
        </p:nvSpPr>
        <p:spPr/>
        <p:txBody>
          <a:bodyPr>
            <a:normAutofit fontScale="92500" lnSpcReduction="10000"/>
          </a:bodyPr>
          <a:lstStyle/>
          <a:p>
            <a:r>
              <a:rPr lang="de-DE" dirty="0" smtClean="0"/>
              <a:t>Einleitung – argumentativ („Wieso dieses Thema?“)</a:t>
            </a:r>
          </a:p>
          <a:p>
            <a:endParaRPr lang="de-DE" dirty="0" smtClean="0"/>
          </a:p>
          <a:p>
            <a:r>
              <a:rPr lang="de-DE" dirty="0" smtClean="0"/>
              <a:t>Theorieteil – Begriffe erläutern (</a:t>
            </a:r>
            <a:r>
              <a:rPr lang="de-DE" dirty="0" err="1" smtClean="0"/>
              <a:t>explikativ</a:t>
            </a:r>
            <a:r>
              <a:rPr lang="de-DE" dirty="0" smtClean="0"/>
              <a:t>); Theorien </a:t>
            </a:r>
            <a:r>
              <a:rPr lang="de-DE" dirty="0"/>
              <a:t>und Vorgehensweise </a:t>
            </a:r>
            <a:r>
              <a:rPr lang="de-DE" dirty="0" smtClean="0"/>
              <a:t>abwägen (argumentativ)</a:t>
            </a:r>
          </a:p>
          <a:p>
            <a:endParaRPr lang="de-DE" dirty="0"/>
          </a:p>
          <a:p>
            <a:r>
              <a:rPr lang="de-DE" dirty="0" smtClean="0"/>
              <a:t>Methodenteil – deskriptiv</a:t>
            </a:r>
          </a:p>
          <a:p>
            <a:endParaRPr lang="de-DE" dirty="0" smtClean="0"/>
          </a:p>
          <a:p>
            <a:r>
              <a:rPr lang="de-DE" dirty="0" smtClean="0"/>
              <a:t>Empirischer Teil – erklärend</a:t>
            </a:r>
          </a:p>
          <a:p>
            <a:endParaRPr lang="de-DE" dirty="0" smtClean="0"/>
          </a:p>
          <a:p>
            <a:r>
              <a:rPr lang="de-DE" dirty="0" smtClean="0"/>
              <a:t>Schlussteil – ableitend, argumentativ</a:t>
            </a:r>
          </a:p>
          <a:p>
            <a:endParaRPr lang="de-DE" dirty="0"/>
          </a:p>
        </p:txBody>
      </p:sp>
    </p:spTree>
    <p:extLst>
      <p:ext uri="{BB962C8B-B14F-4D97-AF65-F5344CB8AC3E}">
        <p14:creationId xmlns:p14="http://schemas.microsoft.com/office/powerpoint/2010/main" val="3873908014"/>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4</a:t>
            </a:r>
            <a:r>
              <a:rPr lang="de-DE" dirty="0" smtClean="0"/>
              <a:t>.3 Die </a:t>
            </a:r>
            <a:r>
              <a:rPr lang="de-DE" dirty="0"/>
              <a:t>Elemente des argumentativen Prozesses</a:t>
            </a:r>
          </a:p>
        </p:txBody>
      </p:sp>
      <p:sp>
        <p:nvSpPr>
          <p:cNvPr id="3" name="Content Placeholder 2"/>
          <p:cNvSpPr>
            <a:spLocks noGrp="1"/>
          </p:cNvSpPr>
          <p:nvPr>
            <p:ph idx="1"/>
          </p:nvPr>
        </p:nvSpPr>
        <p:spPr/>
        <p:txBody>
          <a:bodyPr/>
          <a:lstStyle/>
          <a:p>
            <a:endParaRPr lang="de-DE" dirty="0"/>
          </a:p>
        </p:txBody>
      </p:sp>
    </p:spTree>
    <p:extLst>
      <p:ext uri="{BB962C8B-B14F-4D97-AF65-F5344CB8AC3E}">
        <p14:creationId xmlns:p14="http://schemas.microsoft.com/office/powerpoint/2010/main" val="1918947664"/>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4</a:t>
            </a:r>
            <a:r>
              <a:rPr lang="de-DE" dirty="0" smtClean="0"/>
              <a:t>.3 Die </a:t>
            </a:r>
            <a:r>
              <a:rPr lang="de-DE" dirty="0"/>
              <a:t>Elemente des argumentativen Prozesses</a:t>
            </a:r>
          </a:p>
        </p:txBody>
      </p:sp>
      <p:sp>
        <p:nvSpPr>
          <p:cNvPr id="3" name="Content Placeholder 2"/>
          <p:cNvSpPr>
            <a:spLocks noGrp="1"/>
          </p:cNvSpPr>
          <p:nvPr>
            <p:ph idx="1"/>
          </p:nvPr>
        </p:nvSpPr>
        <p:spPr/>
        <p:txBody>
          <a:bodyPr/>
          <a:lstStyle/>
          <a:p>
            <a:pPr marL="0" indent="0">
              <a:buNone/>
            </a:pPr>
            <a:r>
              <a:rPr lang="de-DE" dirty="0" smtClean="0"/>
              <a:t>Klassisches Beispiel für Syllogismus:</a:t>
            </a:r>
          </a:p>
          <a:p>
            <a:pPr marL="0" indent="0">
              <a:buNone/>
            </a:pPr>
            <a:endParaRPr lang="de-DE" dirty="0"/>
          </a:p>
          <a:p>
            <a:pPr marL="0" indent="0">
              <a:buNone/>
            </a:pPr>
            <a:endParaRPr lang="de-DE" dirty="0"/>
          </a:p>
        </p:txBody>
      </p:sp>
      <p:graphicFrame>
        <p:nvGraphicFramePr>
          <p:cNvPr id="4" name="Table 3"/>
          <p:cNvGraphicFramePr>
            <a:graphicFrameLocks noGrp="1"/>
          </p:cNvGraphicFramePr>
          <p:nvPr>
            <p:extLst>
              <p:ext uri="{D42A27DB-BD31-4B8C-83A1-F6EECF244321}">
                <p14:modId xmlns:p14="http://schemas.microsoft.com/office/powerpoint/2010/main" val="1191172468"/>
              </p:ext>
            </p:extLst>
          </p:nvPr>
        </p:nvGraphicFramePr>
        <p:xfrm>
          <a:off x="769374" y="3372738"/>
          <a:ext cx="6368845" cy="1107440"/>
        </p:xfrm>
        <a:graphic>
          <a:graphicData uri="http://schemas.openxmlformats.org/drawingml/2006/table">
            <a:tbl>
              <a:tblPr firstRow="1" bandRow="1">
                <a:tableStyleId>{2D5ABB26-0587-4C30-8999-92F81FD0307C}</a:tableStyleId>
              </a:tblPr>
              <a:tblGrid>
                <a:gridCol w="2186080"/>
                <a:gridCol w="4182765"/>
              </a:tblGrid>
              <a:tr h="0">
                <a:tc>
                  <a:txBody>
                    <a:bodyPr/>
                    <a:lstStyle/>
                    <a:p>
                      <a:r>
                        <a:rPr lang="de-DE" sz="1800" kern="1200" noProof="0" dirty="0" smtClean="0">
                          <a:solidFill>
                            <a:schemeClr val="tx1"/>
                          </a:solidFill>
                          <a:effectLst/>
                          <a:latin typeface="+mn-lt"/>
                          <a:ea typeface="+mn-ea"/>
                          <a:cs typeface="+mn-cs"/>
                        </a:rPr>
                        <a:t>Prämisse 1:</a:t>
                      </a:r>
                      <a:endParaRPr lang="de-DE" noProof="0" dirty="0"/>
                    </a:p>
                  </a:txBody>
                  <a:tcPr/>
                </a:tc>
                <a:tc>
                  <a:txBody>
                    <a:bodyPr/>
                    <a:lstStyle/>
                    <a:p>
                      <a:r>
                        <a:rPr lang="de-DE" sz="1800" kern="1200" dirty="0" smtClean="0">
                          <a:solidFill>
                            <a:schemeClr val="tx1"/>
                          </a:solidFill>
                          <a:effectLst/>
                          <a:latin typeface="+mn-lt"/>
                          <a:ea typeface="+mn-ea"/>
                          <a:cs typeface="+mn-cs"/>
                        </a:rPr>
                        <a:t>Alle Menschen sind sterblich </a:t>
                      </a:r>
                      <a:endParaRPr lang="de-DE" dirty="0"/>
                    </a:p>
                  </a:txBody>
                  <a:tcPr/>
                </a:tc>
              </a:tr>
              <a:tr h="370840">
                <a:tc>
                  <a:txBody>
                    <a:bodyPr/>
                    <a:lstStyle/>
                    <a:p>
                      <a:r>
                        <a:rPr lang="de-DE" sz="1800" kern="1200" noProof="0" dirty="0" smtClean="0">
                          <a:solidFill>
                            <a:schemeClr val="tx1"/>
                          </a:solidFill>
                          <a:effectLst/>
                          <a:latin typeface="+mn-lt"/>
                          <a:ea typeface="+mn-ea"/>
                          <a:cs typeface="+mn-cs"/>
                        </a:rPr>
                        <a:t>Prämisse 2:</a:t>
                      </a:r>
                      <a:endParaRPr lang="de-DE" noProof="0" dirty="0"/>
                    </a:p>
                  </a:txBody>
                  <a:tcPr>
                    <a:lnB w="12700" cap="flat" cmpd="sng" algn="ctr">
                      <a:solidFill>
                        <a:schemeClr val="tx1"/>
                      </a:solidFill>
                      <a:prstDash val="solid"/>
                      <a:round/>
                      <a:headEnd type="none" w="med" len="med"/>
                      <a:tailEnd type="none" w="med" len="med"/>
                    </a:lnB>
                  </a:tcPr>
                </a:tc>
                <a:tc>
                  <a:txBody>
                    <a:bodyPr/>
                    <a:lstStyle/>
                    <a:p>
                      <a:r>
                        <a:rPr lang="de-DE" sz="1800" kern="1200" dirty="0" smtClean="0">
                          <a:solidFill>
                            <a:schemeClr val="tx1"/>
                          </a:solidFill>
                          <a:effectLst/>
                          <a:latin typeface="+mn-lt"/>
                          <a:ea typeface="+mn-ea"/>
                          <a:cs typeface="+mn-cs"/>
                        </a:rPr>
                        <a:t>Sokrates ist ein Mensch </a:t>
                      </a:r>
                      <a:endParaRPr lang="de-DE" dirty="0"/>
                    </a:p>
                  </a:txBody>
                  <a:tcPr>
                    <a:lnB w="12700" cap="flat" cmpd="sng" algn="ctr">
                      <a:solidFill>
                        <a:schemeClr val="tx1"/>
                      </a:solidFill>
                      <a:prstDash val="solid"/>
                      <a:round/>
                      <a:headEnd type="none" w="med" len="med"/>
                      <a:tailEnd type="none" w="med" len="med"/>
                    </a:lnB>
                  </a:tcPr>
                </a:tc>
              </a:tr>
              <a:tr h="370840">
                <a:tc>
                  <a:txBody>
                    <a:bodyPr/>
                    <a:lstStyle/>
                    <a:p>
                      <a:r>
                        <a:rPr lang="de-DE" sz="1800" kern="1200" dirty="0" smtClean="0">
                          <a:solidFill>
                            <a:schemeClr val="tx1"/>
                          </a:solidFill>
                          <a:effectLst/>
                          <a:latin typeface="+mn-lt"/>
                          <a:ea typeface="+mn-ea"/>
                          <a:cs typeface="+mn-cs"/>
                        </a:rPr>
                        <a:t>Schlussfolgerung:</a:t>
                      </a:r>
                      <a:endParaRPr lang="de-DE" dirty="0"/>
                    </a:p>
                  </a:txBody>
                  <a:tcPr>
                    <a:lnT w="12700" cap="flat" cmpd="sng" algn="ctr">
                      <a:solidFill>
                        <a:schemeClr val="tx1"/>
                      </a:solidFill>
                      <a:prstDash val="solid"/>
                      <a:round/>
                      <a:headEnd type="none" w="med" len="med"/>
                      <a:tailEnd type="none" w="med" len="med"/>
                    </a:lnT>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800" kern="1200" dirty="0" smtClean="0">
                          <a:solidFill>
                            <a:schemeClr val="tx1"/>
                          </a:solidFill>
                          <a:effectLst/>
                          <a:latin typeface="+mn-lt"/>
                          <a:ea typeface="+mn-ea"/>
                          <a:cs typeface="+mn-cs"/>
                        </a:rPr>
                        <a:t>Sokrates ist sterblich</a:t>
                      </a:r>
                      <a:endParaRPr lang="en-US" sz="1800" kern="1200" dirty="0" smtClean="0">
                        <a:solidFill>
                          <a:schemeClr val="tx1"/>
                        </a:solidFill>
                        <a:effectLst/>
                        <a:latin typeface="+mn-lt"/>
                        <a:ea typeface="+mn-ea"/>
                        <a:cs typeface="+mn-cs"/>
                      </a:endParaRPr>
                    </a:p>
                  </a:txBody>
                  <a:tcPr>
                    <a:lnT w="12700" cap="flat" cmpd="sng" algn="ctr">
                      <a:solidFill>
                        <a:schemeClr val="tx1"/>
                      </a:solidFill>
                      <a:prstDash val="solid"/>
                      <a:round/>
                      <a:headEnd type="none" w="med" len="med"/>
                      <a:tailEnd type="none" w="med" len="med"/>
                    </a:lnT>
                  </a:tcPr>
                </a:tc>
              </a:tr>
            </a:tbl>
          </a:graphicData>
        </a:graphic>
      </p:graphicFrame>
    </p:spTree>
    <p:extLst>
      <p:ext uri="{BB962C8B-B14F-4D97-AF65-F5344CB8AC3E}">
        <p14:creationId xmlns:p14="http://schemas.microsoft.com/office/powerpoint/2010/main" val="1471077097"/>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4.3 </a:t>
            </a:r>
            <a:r>
              <a:rPr lang="de-DE" dirty="0"/>
              <a:t>Die Elemente des argumentativen Prozesses</a:t>
            </a:r>
          </a:p>
        </p:txBody>
      </p:sp>
      <p:sp>
        <p:nvSpPr>
          <p:cNvPr id="3" name="Content Placeholder 2"/>
          <p:cNvSpPr>
            <a:spLocks noGrp="1"/>
          </p:cNvSpPr>
          <p:nvPr>
            <p:ph idx="1"/>
          </p:nvPr>
        </p:nvSpPr>
        <p:spPr/>
        <p:txBody>
          <a:bodyPr/>
          <a:lstStyle/>
          <a:p>
            <a:endParaRPr lang="de-DE" dirty="0" smtClean="0"/>
          </a:p>
          <a:p>
            <a:r>
              <a:rPr lang="de-DE" dirty="0" smtClean="0"/>
              <a:t>Jedoch: die formale Validität aus der Logik und Mathematik ist nicht immer in den Wissenschaften anwendbar</a:t>
            </a:r>
          </a:p>
          <a:p>
            <a:endParaRPr lang="de-DE" dirty="0"/>
          </a:p>
          <a:p>
            <a:pPr>
              <a:buFont typeface="Symbol" panose="05050102010706020507" pitchFamily="18" charset="2"/>
              <a:buChar char="Þ"/>
            </a:pPr>
            <a:r>
              <a:rPr lang="de-DE" dirty="0" smtClean="0"/>
              <a:t>Notwendigkeit für Modelle </a:t>
            </a:r>
            <a:r>
              <a:rPr lang="de-DE" i="1" dirty="0" smtClean="0"/>
              <a:t>prozeduraler Korrektheit </a:t>
            </a:r>
            <a:r>
              <a:rPr lang="de-DE" dirty="0" smtClean="0"/>
              <a:t>in jeder Spezialdisziplin.</a:t>
            </a:r>
          </a:p>
          <a:p>
            <a:pPr marL="0" indent="0">
              <a:buNone/>
            </a:pPr>
            <a:endParaRPr lang="de-DE" dirty="0"/>
          </a:p>
        </p:txBody>
      </p:sp>
    </p:spTree>
    <p:extLst>
      <p:ext uri="{BB962C8B-B14F-4D97-AF65-F5344CB8AC3E}">
        <p14:creationId xmlns:p14="http://schemas.microsoft.com/office/powerpoint/2010/main" val="1229290895"/>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4.3 </a:t>
            </a:r>
            <a:r>
              <a:rPr lang="de-DE" dirty="0"/>
              <a:t>Die Elemente des argumentativen Prozesses</a:t>
            </a:r>
          </a:p>
        </p:txBody>
      </p:sp>
      <p:sp>
        <p:nvSpPr>
          <p:cNvPr id="3" name="Content Placeholder 2"/>
          <p:cNvSpPr>
            <a:spLocks noGrp="1"/>
          </p:cNvSpPr>
          <p:nvPr>
            <p:ph idx="1"/>
          </p:nvPr>
        </p:nvSpPr>
        <p:spPr/>
        <p:txBody>
          <a:bodyPr>
            <a:normAutofit/>
          </a:bodyPr>
          <a:lstStyle/>
          <a:p>
            <a:pPr marL="0" indent="0">
              <a:lnSpc>
                <a:spcPct val="150000"/>
              </a:lnSpc>
              <a:buNone/>
            </a:pPr>
            <a:r>
              <a:rPr lang="de-DE" sz="3600" dirty="0" smtClean="0"/>
              <a:t>Jede wissenschaftliche Argumentation beinhaltet sowohl </a:t>
            </a:r>
            <a:r>
              <a:rPr lang="de-DE" sz="3600" u="sng" dirty="0" smtClean="0"/>
              <a:t>disziplinspezifische</a:t>
            </a:r>
            <a:r>
              <a:rPr lang="de-DE" sz="3600" dirty="0" smtClean="0"/>
              <a:t>, als auch </a:t>
            </a:r>
            <a:r>
              <a:rPr lang="de-DE" sz="3600" u="sng" dirty="0" smtClean="0"/>
              <a:t>disziplinunabhängige</a:t>
            </a:r>
            <a:r>
              <a:rPr lang="de-DE" sz="3600" dirty="0" smtClean="0"/>
              <a:t> Komponenten.</a:t>
            </a:r>
          </a:p>
          <a:p>
            <a:pPr marL="0" indent="0">
              <a:lnSpc>
                <a:spcPct val="150000"/>
              </a:lnSpc>
              <a:buNone/>
            </a:pPr>
            <a:r>
              <a:rPr lang="de-DE" sz="3600" dirty="0" smtClean="0"/>
              <a:t>=</a:t>
            </a:r>
            <a:r>
              <a:rPr lang="en-US" sz="3600" dirty="0" smtClean="0"/>
              <a:t>&gt;</a:t>
            </a:r>
            <a:r>
              <a:rPr lang="de-DE" sz="3600" dirty="0" smtClean="0"/>
              <a:t> beide müssen berücksichtigt werden!</a:t>
            </a:r>
            <a:endParaRPr lang="de-DE" sz="3600" dirty="0"/>
          </a:p>
        </p:txBody>
      </p:sp>
    </p:spTree>
    <p:extLst>
      <p:ext uri="{BB962C8B-B14F-4D97-AF65-F5344CB8AC3E}">
        <p14:creationId xmlns:p14="http://schemas.microsoft.com/office/powerpoint/2010/main" val="2189263841"/>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Disziplinspezifisch:</a:t>
            </a:r>
            <a:endParaRPr lang="de-DE" dirty="0"/>
          </a:p>
        </p:txBody>
      </p:sp>
      <p:sp>
        <p:nvSpPr>
          <p:cNvPr id="3" name="Content Placeholder 2"/>
          <p:cNvSpPr>
            <a:spLocks noGrp="1"/>
          </p:cNvSpPr>
          <p:nvPr>
            <p:ph idx="1"/>
          </p:nvPr>
        </p:nvSpPr>
        <p:spPr/>
        <p:txBody>
          <a:bodyPr/>
          <a:lstStyle/>
          <a:p>
            <a:r>
              <a:rPr lang="de-DE" dirty="0"/>
              <a:t>Auswahl von </a:t>
            </a:r>
            <a:r>
              <a:rPr lang="de-DE" dirty="0" smtClean="0"/>
              <a:t>Aussagen</a:t>
            </a:r>
            <a:r>
              <a:rPr lang="de-DE" dirty="0"/>
              <a:t>, die überhaupt </a:t>
            </a:r>
            <a:r>
              <a:rPr lang="de-DE" dirty="0" smtClean="0"/>
              <a:t>problematisiert / </a:t>
            </a:r>
            <a:r>
              <a:rPr lang="de-DE" dirty="0"/>
              <a:t>gerechtfertigt werden </a:t>
            </a:r>
            <a:r>
              <a:rPr lang="de-DE" dirty="0" smtClean="0"/>
              <a:t>können.</a:t>
            </a:r>
          </a:p>
          <a:p>
            <a:endParaRPr lang="de-DE" dirty="0" smtClean="0"/>
          </a:p>
          <a:p>
            <a:r>
              <a:rPr lang="de-DE" dirty="0"/>
              <a:t>Art der Argumente, die zur Stützung oder Widerlegung einer Aussage </a:t>
            </a:r>
            <a:r>
              <a:rPr lang="de-DE" dirty="0" smtClean="0"/>
              <a:t>herangezo­gen </a:t>
            </a:r>
            <a:r>
              <a:rPr lang="de-DE" dirty="0"/>
              <a:t>werden </a:t>
            </a:r>
            <a:r>
              <a:rPr lang="de-DE" dirty="0" smtClean="0"/>
              <a:t>können.</a:t>
            </a:r>
          </a:p>
          <a:p>
            <a:endParaRPr lang="de-DE" dirty="0" smtClean="0"/>
          </a:p>
          <a:p>
            <a:r>
              <a:rPr lang="de-DE" dirty="0"/>
              <a:t>Schlussregeln, die es erlauben, eine Verbindung zwischen Argumenten und problematisierten Aussagen </a:t>
            </a:r>
            <a:r>
              <a:rPr lang="de-DE" dirty="0" smtClean="0"/>
              <a:t>herzustellen.</a:t>
            </a:r>
            <a:endParaRPr lang="de-DE" dirty="0"/>
          </a:p>
        </p:txBody>
      </p:sp>
    </p:spTree>
    <p:extLst>
      <p:ext uri="{BB962C8B-B14F-4D97-AF65-F5344CB8AC3E}">
        <p14:creationId xmlns:p14="http://schemas.microsoft.com/office/powerpoint/2010/main" val="116153552"/>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Disziplinunabhängig:</a:t>
            </a:r>
            <a:endParaRPr lang="de-DE" dirty="0"/>
          </a:p>
        </p:txBody>
      </p:sp>
      <p:sp>
        <p:nvSpPr>
          <p:cNvPr id="3" name="Content Placeholder 2"/>
          <p:cNvSpPr>
            <a:spLocks noGrp="1"/>
          </p:cNvSpPr>
          <p:nvPr>
            <p:ph idx="1"/>
          </p:nvPr>
        </p:nvSpPr>
        <p:spPr/>
        <p:txBody>
          <a:bodyPr>
            <a:normAutofit lnSpcReduction="10000"/>
          </a:bodyPr>
          <a:lstStyle/>
          <a:p>
            <a:endParaRPr lang="de-DE" dirty="0" smtClean="0"/>
          </a:p>
          <a:p>
            <a:r>
              <a:rPr lang="de-DE" dirty="0" smtClean="0"/>
              <a:t>der </a:t>
            </a:r>
            <a:r>
              <a:rPr lang="de-DE" dirty="0"/>
              <a:t>argumentative Prozess </a:t>
            </a:r>
            <a:r>
              <a:rPr lang="de-DE" dirty="0" smtClean="0"/>
              <a:t>selbst, durch </a:t>
            </a:r>
            <a:r>
              <a:rPr lang="de-DE" dirty="0"/>
              <a:t>den eine </a:t>
            </a:r>
            <a:r>
              <a:rPr lang="de-DE" dirty="0" smtClean="0"/>
              <a:t>proble­matisierte </a:t>
            </a:r>
            <a:r>
              <a:rPr lang="de-DE" dirty="0"/>
              <a:t>Aussage durch Argumente gestützt oder widerlegt werden </a:t>
            </a:r>
            <a:r>
              <a:rPr lang="de-DE" dirty="0" smtClean="0"/>
              <a:t>kann.</a:t>
            </a:r>
          </a:p>
          <a:p>
            <a:endParaRPr lang="de-DE" dirty="0"/>
          </a:p>
          <a:p>
            <a:r>
              <a:rPr lang="de-DE" dirty="0"/>
              <a:t>Die Anordnung der Komponenten dieses </a:t>
            </a:r>
            <a:r>
              <a:rPr lang="de-DE" b="1" dirty="0" smtClean="0"/>
              <a:t>formalen</a:t>
            </a:r>
            <a:r>
              <a:rPr lang="de-DE" dirty="0" smtClean="0"/>
              <a:t> argumentativen </a:t>
            </a:r>
            <a:r>
              <a:rPr lang="de-DE" dirty="0"/>
              <a:t>Prozesses muss dabei nicht der Anordnung der These(n) und der Argumente in einer </a:t>
            </a:r>
            <a:r>
              <a:rPr lang="de-DE" b="1" dirty="0"/>
              <a:t>konkreten</a:t>
            </a:r>
            <a:r>
              <a:rPr lang="de-DE" dirty="0"/>
              <a:t> Argumentation entsprechen. </a:t>
            </a:r>
            <a:endParaRPr lang="de-DE" dirty="0" smtClean="0"/>
          </a:p>
          <a:p>
            <a:endParaRPr lang="de-DE" dirty="0"/>
          </a:p>
          <a:p>
            <a:pPr marL="0" indent="0">
              <a:buNone/>
            </a:pPr>
            <a:r>
              <a:rPr lang="de-DE" dirty="0" smtClean="0"/>
              <a:t>=</a:t>
            </a:r>
            <a:r>
              <a:rPr lang="en-US" dirty="0" smtClean="0"/>
              <a:t>&gt;</a:t>
            </a:r>
            <a:r>
              <a:rPr lang="en-US" dirty="0"/>
              <a:t> </a:t>
            </a:r>
            <a:r>
              <a:rPr lang="de-DE" dirty="0" smtClean="0"/>
              <a:t>Bei der Herstellung des Textes müssen die Argumente oft neu geordnet werden</a:t>
            </a:r>
            <a:r>
              <a:rPr lang="en-US" dirty="0" smtClean="0"/>
              <a:t>.</a:t>
            </a:r>
            <a:endParaRPr lang="de-DE" dirty="0"/>
          </a:p>
        </p:txBody>
      </p:sp>
    </p:spTree>
    <p:extLst>
      <p:ext uri="{BB962C8B-B14F-4D97-AF65-F5344CB8AC3E}">
        <p14:creationId xmlns:p14="http://schemas.microsoft.com/office/powerpoint/2010/main" val="1801209580"/>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4.3 </a:t>
            </a:r>
            <a:r>
              <a:rPr lang="de-DE" dirty="0"/>
              <a:t>Die Elemente des argumentativen Prozesses</a:t>
            </a:r>
          </a:p>
        </p:txBody>
      </p:sp>
      <p:sp>
        <p:nvSpPr>
          <p:cNvPr id="3" name="Content Placeholder 2"/>
          <p:cNvSpPr>
            <a:spLocks noGrp="1"/>
          </p:cNvSpPr>
          <p:nvPr>
            <p:ph idx="1"/>
          </p:nvPr>
        </p:nvSpPr>
        <p:spPr/>
        <p:txBody>
          <a:bodyPr/>
          <a:lstStyle/>
          <a:p>
            <a:endParaRPr lang="de-DE" dirty="0" smtClean="0"/>
          </a:p>
          <a:p>
            <a:pPr marL="514350" indent="-514350">
              <a:buFont typeface="+mj-lt"/>
              <a:buAutoNum type="arabicPeriod"/>
            </a:pPr>
            <a:r>
              <a:rPr lang="de-DE" dirty="0" smtClean="0"/>
              <a:t>Die </a:t>
            </a:r>
            <a:r>
              <a:rPr lang="de-DE" b="1" dirty="0"/>
              <a:t>Elemente des argumentativen Prozesses </a:t>
            </a:r>
            <a:r>
              <a:rPr lang="de-DE" dirty="0"/>
              <a:t>müssen vorhanden bzw. allen </a:t>
            </a:r>
            <a:r>
              <a:rPr lang="de-DE" dirty="0" smtClean="0"/>
              <a:t>Beteilig­ten </a:t>
            </a:r>
            <a:r>
              <a:rPr lang="de-DE" dirty="0"/>
              <a:t>unmittelbar einsichtig </a:t>
            </a:r>
            <a:r>
              <a:rPr lang="de-DE" dirty="0" smtClean="0"/>
              <a:t>sein.</a:t>
            </a:r>
          </a:p>
          <a:p>
            <a:pPr marL="514350" indent="-514350">
              <a:buFont typeface="+mj-lt"/>
              <a:buAutoNum type="arabicPeriod"/>
            </a:pPr>
            <a:endParaRPr lang="de-DE" dirty="0"/>
          </a:p>
          <a:p>
            <a:pPr marL="514350" indent="-514350">
              <a:buFont typeface="+mj-lt"/>
              <a:buAutoNum type="arabicPeriod"/>
            </a:pPr>
            <a:r>
              <a:rPr lang="de-DE" dirty="0" smtClean="0"/>
              <a:t>Die </a:t>
            </a:r>
            <a:r>
              <a:rPr lang="de-DE" dirty="0"/>
              <a:t>argumentativen Elemente müssen in eine (von mehreren möglichen) </a:t>
            </a:r>
            <a:r>
              <a:rPr lang="de-DE" b="1" dirty="0"/>
              <a:t>Reihenfolge</a:t>
            </a:r>
            <a:r>
              <a:rPr lang="de-DE" dirty="0"/>
              <a:t> gebracht werden</a:t>
            </a:r>
            <a:r>
              <a:rPr lang="de-DE" dirty="0" smtClean="0"/>
              <a:t>.</a:t>
            </a:r>
          </a:p>
          <a:p>
            <a:pPr marL="514350" indent="-514350">
              <a:buFont typeface="+mj-lt"/>
              <a:buAutoNum type="arabicPeriod"/>
            </a:pPr>
            <a:endParaRPr lang="de-DE" dirty="0"/>
          </a:p>
          <a:p>
            <a:pPr marL="514350" indent="-514350">
              <a:buFont typeface="+mj-lt"/>
              <a:buAutoNum type="arabicPeriod"/>
            </a:pPr>
            <a:r>
              <a:rPr lang="de-DE" dirty="0"/>
              <a:t>Die Elemente der Argumentation müssen </a:t>
            </a:r>
            <a:r>
              <a:rPr lang="de-DE" b="1" dirty="0"/>
              <a:t>sprachlich realisiert </a:t>
            </a:r>
            <a:r>
              <a:rPr lang="de-DE" b="1" dirty="0" smtClean="0"/>
              <a:t>werden</a:t>
            </a:r>
            <a:r>
              <a:rPr lang="de-DE" dirty="0" smtClean="0"/>
              <a:t>.</a:t>
            </a:r>
            <a:endParaRPr lang="de-DE" dirty="0"/>
          </a:p>
        </p:txBody>
      </p:sp>
    </p:spTree>
    <p:extLst>
      <p:ext uri="{BB962C8B-B14F-4D97-AF65-F5344CB8AC3E}">
        <p14:creationId xmlns:p14="http://schemas.microsoft.com/office/powerpoint/2010/main" val="3736602988"/>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endParaRPr lang="de-DE" dirty="0"/>
          </a:p>
        </p:txBody>
      </p:sp>
      <p:sp>
        <p:nvSpPr>
          <p:cNvPr id="3" name="Content Placeholder 2"/>
          <p:cNvSpPr>
            <a:spLocks noGrp="1"/>
          </p:cNvSpPr>
          <p:nvPr>
            <p:ph idx="1"/>
          </p:nvPr>
        </p:nvSpPr>
        <p:spPr/>
        <p:txBody>
          <a:bodyPr/>
          <a:lstStyle/>
          <a:p>
            <a:endParaRPr lang="de-DE" dirty="0" smtClean="0"/>
          </a:p>
          <a:p>
            <a:endParaRPr lang="de-DE" dirty="0"/>
          </a:p>
          <a:p>
            <a:r>
              <a:rPr lang="de-DE" dirty="0" smtClean="0"/>
              <a:t>Ausgangspunkt jeder Argumentation: ein Problem oder eine Fragestellung; Thesen; Behauptungen.</a:t>
            </a:r>
          </a:p>
          <a:p>
            <a:endParaRPr lang="de-DE" dirty="0"/>
          </a:p>
          <a:p>
            <a:r>
              <a:rPr lang="de-DE" dirty="0" smtClean="0"/>
              <a:t>Endpunkt der Argumentation: Schlussfolgerung.</a:t>
            </a:r>
            <a:endParaRPr lang="de-DE" dirty="0"/>
          </a:p>
        </p:txBody>
      </p:sp>
    </p:spTree>
    <p:extLst>
      <p:ext uri="{BB962C8B-B14F-4D97-AF65-F5344CB8AC3E}">
        <p14:creationId xmlns:p14="http://schemas.microsoft.com/office/powerpoint/2010/main" val="125953519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3. </a:t>
            </a:r>
            <a:r>
              <a:rPr lang="de-DE" dirty="0" smtClean="0"/>
              <a:t>Die Perspektive</a:t>
            </a:r>
            <a:endParaRPr lang="en-US" dirty="0"/>
          </a:p>
        </p:txBody>
      </p:sp>
      <p:sp>
        <p:nvSpPr>
          <p:cNvPr id="3" name="Content Placeholder 2"/>
          <p:cNvSpPr>
            <a:spLocks noGrp="1"/>
          </p:cNvSpPr>
          <p:nvPr>
            <p:ph idx="1"/>
          </p:nvPr>
        </p:nvSpPr>
        <p:spPr/>
        <p:txBody>
          <a:bodyPr/>
          <a:lstStyle/>
          <a:p>
            <a:pPr marL="0" indent="0">
              <a:buNone/>
            </a:pPr>
            <a:r>
              <a:rPr lang="de-DE" dirty="0" smtClean="0"/>
              <a:t>= </a:t>
            </a:r>
            <a:r>
              <a:rPr lang="en-US" dirty="0"/>
              <a:t>das </a:t>
            </a:r>
            <a:r>
              <a:rPr lang="de-DE" dirty="0" smtClean="0"/>
              <a:t>Einbringen</a:t>
            </a:r>
            <a:r>
              <a:rPr lang="en-US" dirty="0" smtClean="0"/>
              <a:t> </a:t>
            </a:r>
            <a:r>
              <a:rPr lang="en-US" dirty="0"/>
              <a:t>des </a:t>
            </a:r>
            <a:r>
              <a:rPr lang="de-DE" dirty="0" smtClean="0"/>
              <a:t>eigenen</a:t>
            </a:r>
            <a:r>
              <a:rPr lang="en-US" dirty="0" smtClean="0"/>
              <a:t> </a:t>
            </a:r>
            <a:r>
              <a:rPr lang="de-DE" dirty="0" smtClean="0"/>
              <a:t>Standpunktes sowie der Umgang mit fremden Standpunkten.</a:t>
            </a:r>
          </a:p>
          <a:p>
            <a:pPr marL="0" indent="0">
              <a:buNone/>
            </a:pPr>
            <a:endParaRPr lang="de-DE" dirty="0"/>
          </a:p>
          <a:p>
            <a:r>
              <a:rPr lang="de-DE" dirty="0" smtClean="0"/>
              <a:t>Jeder Text hat eine – oder mehrere – Perspektive/n.</a:t>
            </a:r>
          </a:p>
          <a:p>
            <a:endParaRPr lang="de-DE"/>
          </a:p>
          <a:p>
            <a:endParaRPr lang="de-DE" dirty="0"/>
          </a:p>
        </p:txBody>
      </p:sp>
    </p:spTree>
    <p:extLst>
      <p:ext uri="{BB962C8B-B14F-4D97-AF65-F5344CB8AC3E}">
        <p14:creationId xmlns:p14="http://schemas.microsoft.com/office/powerpoint/2010/main" val="258467759"/>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endParaRPr lang="de-DE" dirty="0"/>
          </a:p>
        </p:txBody>
      </p:sp>
      <p:sp>
        <p:nvSpPr>
          <p:cNvPr id="3" name="Content Placeholder 2"/>
          <p:cNvSpPr>
            <a:spLocks noGrp="1"/>
          </p:cNvSpPr>
          <p:nvPr>
            <p:ph idx="1"/>
          </p:nvPr>
        </p:nvSpPr>
        <p:spPr/>
        <p:txBody>
          <a:bodyPr/>
          <a:lstStyle/>
          <a:p>
            <a:pPr marL="0" indent="0" algn="ctr">
              <a:buNone/>
            </a:pPr>
            <a:endParaRPr lang="de-DE" dirty="0" smtClean="0"/>
          </a:p>
          <a:p>
            <a:pPr marL="0" indent="0" algn="ctr">
              <a:buNone/>
            </a:pPr>
            <a:r>
              <a:rPr lang="de-DE" dirty="0" smtClean="0"/>
              <a:t>Formulierung </a:t>
            </a:r>
            <a:r>
              <a:rPr lang="de-DE" dirty="0"/>
              <a:t>einer </a:t>
            </a:r>
            <a:r>
              <a:rPr lang="de-DE" dirty="0" smtClean="0"/>
              <a:t>Fragestellung</a:t>
            </a:r>
          </a:p>
          <a:p>
            <a:pPr marL="0" indent="0" algn="ctr">
              <a:buNone/>
            </a:pPr>
            <a:endParaRPr lang="de-DE" dirty="0"/>
          </a:p>
          <a:p>
            <a:pPr marL="0" indent="0" algn="ctr">
              <a:buNone/>
            </a:pPr>
            <a:r>
              <a:rPr lang="de-DE" dirty="0"/>
              <a:t>Pro- und </a:t>
            </a:r>
            <a:r>
              <a:rPr lang="de-DE" dirty="0" smtClean="0"/>
              <a:t>Kontra-Argumente</a:t>
            </a:r>
            <a:endParaRPr lang="de-DE" dirty="0"/>
          </a:p>
        </p:txBody>
      </p:sp>
      <p:sp>
        <p:nvSpPr>
          <p:cNvPr id="4" name="Down Arrow 3"/>
          <p:cNvSpPr/>
          <p:nvPr/>
        </p:nvSpPr>
        <p:spPr>
          <a:xfrm>
            <a:off x="5963265" y="2839064"/>
            <a:ext cx="265471" cy="393290"/>
          </a:xfrm>
          <a:prstGeom prst="downArrow">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de-DE"/>
          </a:p>
        </p:txBody>
      </p:sp>
    </p:spTree>
    <p:extLst>
      <p:ext uri="{BB962C8B-B14F-4D97-AF65-F5344CB8AC3E}">
        <p14:creationId xmlns:p14="http://schemas.microsoft.com/office/powerpoint/2010/main" val="1787231804"/>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endParaRPr lang="de-DE" dirty="0"/>
          </a:p>
        </p:txBody>
      </p:sp>
      <p:sp>
        <p:nvSpPr>
          <p:cNvPr id="3" name="Content Placeholder 2"/>
          <p:cNvSpPr>
            <a:spLocks noGrp="1"/>
          </p:cNvSpPr>
          <p:nvPr>
            <p:ph idx="1"/>
          </p:nvPr>
        </p:nvSpPr>
        <p:spPr/>
        <p:txBody>
          <a:bodyPr/>
          <a:lstStyle/>
          <a:p>
            <a:pPr marL="0" indent="0" algn="ctr">
              <a:buNone/>
            </a:pPr>
            <a:endParaRPr lang="de-DE" dirty="0" smtClean="0"/>
          </a:p>
          <a:p>
            <a:pPr marL="0" indent="0" algn="ctr">
              <a:buNone/>
            </a:pPr>
            <a:r>
              <a:rPr lang="de-DE" dirty="0" smtClean="0"/>
              <a:t>Formulierung </a:t>
            </a:r>
            <a:r>
              <a:rPr lang="de-DE" dirty="0"/>
              <a:t>einer </a:t>
            </a:r>
            <a:r>
              <a:rPr lang="de-DE" dirty="0" smtClean="0"/>
              <a:t>Fragestellung</a:t>
            </a:r>
          </a:p>
          <a:p>
            <a:pPr marL="0" indent="0" algn="ctr">
              <a:buNone/>
            </a:pPr>
            <a:endParaRPr lang="de-DE" dirty="0" smtClean="0"/>
          </a:p>
          <a:p>
            <a:pPr marL="0" indent="0" algn="r">
              <a:buNone/>
            </a:pPr>
            <a:endParaRPr lang="de-DE" dirty="0"/>
          </a:p>
          <a:p>
            <a:pPr marL="0" indent="0" algn="ctr">
              <a:buNone/>
            </a:pPr>
            <a:endParaRPr lang="de-DE" dirty="0" smtClean="0"/>
          </a:p>
          <a:p>
            <a:pPr marL="0" indent="0" algn="ctr">
              <a:buNone/>
            </a:pPr>
            <a:endParaRPr lang="de-DE" dirty="0"/>
          </a:p>
          <a:p>
            <a:pPr marL="0" indent="0" algn="ctr">
              <a:buNone/>
            </a:pPr>
            <a:r>
              <a:rPr lang="de-DE" dirty="0"/>
              <a:t>Pro- und </a:t>
            </a:r>
            <a:r>
              <a:rPr lang="de-DE" dirty="0" smtClean="0"/>
              <a:t>Kontra-Argumente</a:t>
            </a:r>
            <a:endParaRPr lang="de-DE" dirty="0"/>
          </a:p>
        </p:txBody>
      </p:sp>
      <p:sp>
        <p:nvSpPr>
          <p:cNvPr id="4" name="Down Arrow 3"/>
          <p:cNvSpPr/>
          <p:nvPr/>
        </p:nvSpPr>
        <p:spPr>
          <a:xfrm>
            <a:off x="5963265" y="2839064"/>
            <a:ext cx="265471" cy="1968910"/>
          </a:xfrm>
          <a:prstGeom prst="downArrow">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de-DE"/>
          </a:p>
        </p:txBody>
      </p:sp>
      <p:sp>
        <p:nvSpPr>
          <p:cNvPr id="5" name="TextBox 4"/>
          <p:cNvSpPr txBox="1"/>
          <p:nvPr/>
        </p:nvSpPr>
        <p:spPr>
          <a:xfrm>
            <a:off x="6351638" y="3397199"/>
            <a:ext cx="4783104" cy="523220"/>
          </a:xfrm>
          <a:prstGeom prst="rect">
            <a:avLst/>
          </a:prstGeom>
          <a:noFill/>
        </p:spPr>
        <p:txBody>
          <a:bodyPr wrap="none" rtlCol="0">
            <a:spAutoFit/>
          </a:bodyPr>
          <a:lstStyle/>
          <a:p>
            <a:r>
              <a:rPr lang="de-DE" sz="2800" i="1" dirty="0" smtClean="0"/>
              <a:t>Schlussregel</a:t>
            </a:r>
            <a:r>
              <a:rPr lang="de-DE" sz="2800" dirty="0" smtClean="0"/>
              <a:t> (oft fachspezifisch)</a:t>
            </a:r>
            <a:endParaRPr lang="de-DE" sz="2800" dirty="0"/>
          </a:p>
        </p:txBody>
      </p:sp>
    </p:spTree>
    <p:extLst>
      <p:ext uri="{BB962C8B-B14F-4D97-AF65-F5344CB8AC3E}">
        <p14:creationId xmlns:p14="http://schemas.microsoft.com/office/powerpoint/2010/main" val="1540228899"/>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endParaRPr lang="de-DE" dirty="0"/>
          </a:p>
        </p:txBody>
      </p:sp>
      <p:sp>
        <p:nvSpPr>
          <p:cNvPr id="3" name="Content Placeholder 2"/>
          <p:cNvSpPr>
            <a:spLocks noGrp="1"/>
          </p:cNvSpPr>
          <p:nvPr>
            <p:ph idx="1"/>
          </p:nvPr>
        </p:nvSpPr>
        <p:spPr/>
        <p:txBody>
          <a:bodyPr>
            <a:normAutofit/>
          </a:bodyPr>
          <a:lstStyle/>
          <a:p>
            <a:pPr marL="0" indent="0" algn="just">
              <a:buNone/>
            </a:pPr>
            <a:endParaRPr lang="de-DE" dirty="0" smtClean="0"/>
          </a:p>
          <a:p>
            <a:pPr algn="just"/>
            <a:r>
              <a:rPr lang="de-DE" dirty="0" smtClean="0"/>
              <a:t>Zusammenhang zwischen Fragestellung und Argumenten sollte </a:t>
            </a:r>
            <a:r>
              <a:rPr lang="de-DE" b="1" dirty="0" smtClean="0"/>
              <a:t>sprachlich gekennzeichnet </a:t>
            </a:r>
            <a:r>
              <a:rPr lang="de-DE" dirty="0" smtClean="0"/>
              <a:t>werden (z.B. durch aussagekräftige Kon­junktionen, resultative Nomina, Verben etc.)</a:t>
            </a:r>
          </a:p>
          <a:p>
            <a:pPr algn="just"/>
            <a:endParaRPr lang="de-DE" dirty="0"/>
          </a:p>
          <a:p>
            <a:r>
              <a:rPr lang="de-DE" dirty="0" smtClean="0"/>
              <a:t>Falls notwendig: Abschwächung (</a:t>
            </a:r>
            <a:r>
              <a:rPr lang="de-DE" dirty="0" err="1" smtClean="0"/>
              <a:t>Modalisierung</a:t>
            </a:r>
            <a:r>
              <a:rPr lang="de-DE" dirty="0" smtClean="0"/>
              <a:t>) oder Verstärkung (Bewertung) der Argumente! (meist durch </a:t>
            </a:r>
            <a:r>
              <a:rPr lang="de-DE" dirty="0"/>
              <a:t>Modalverben, </a:t>
            </a:r>
            <a:r>
              <a:rPr lang="de-DE" dirty="0" smtClean="0"/>
              <a:t>Adjektive und Adverbien)</a:t>
            </a:r>
            <a:endParaRPr lang="de-DE" dirty="0"/>
          </a:p>
        </p:txBody>
      </p:sp>
    </p:spTree>
    <p:extLst>
      <p:ext uri="{BB962C8B-B14F-4D97-AF65-F5344CB8AC3E}">
        <p14:creationId xmlns:p14="http://schemas.microsoft.com/office/powerpoint/2010/main" val="3086500741"/>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endParaRPr lang="de-DE" dirty="0"/>
          </a:p>
        </p:txBody>
      </p:sp>
      <p:sp>
        <p:nvSpPr>
          <p:cNvPr id="3" name="Content Placeholder 2"/>
          <p:cNvSpPr>
            <a:spLocks noGrp="1"/>
          </p:cNvSpPr>
          <p:nvPr>
            <p:ph idx="1"/>
          </p:nvPr>
        </p:nvSpPr>
        <p:spPr/>
        <p:txBody>
          <a:bodyPr>
            <a:normAutofit/>
          </a:bodyPr>
          <a:lstStyle/>
          <a:p>
            <a:pPr marL="514350" indent="-514350" algn="just">
              <a:buAutoNum type="arabicPeriod"/>
            </a:pPr>
            <a:r>
              <a:rPr lang="de-DE" dirty="0" smtClean="0"/>
              <a:t>Thesen </a:t>
            </a:r>
            <a:r>
              <a:rPr lang="de-DE" dirty="0"/>
              <a:t>müssen manchmal nicht nur </a:t>
            </a:r>
            <a:r>
              <a:rPr lang="de-DE" b="1" dirty="0"/>
              <a:t>begründet</a:t>
            </a:r>
            <a:r>
              <a:rPr lang="de-DE" dirty="0"/>
              <a:t> werden, sondern werden häufig auch </a:t>
            </a:r>
            <a:r>
              <a:rPr lang="de-DE" b="1" dirty="0" smtClean="0"/>
              <a:t>eingeschränkt.</a:t>
            </a:r>
          </a:p>
          <a:p>
            <a:pPr marL="514350" indent="-514350" algn="just">
              <a:buAutoNum type="arabicPeriod"/>
            </a:pPr>
            <a:endParaRPr lang="de-DE" dirty="0"/>
          </a:p>
        </p:txBody>
      </p:sp>
    </p:spTree>
    <p:extLst>
      <p:ext uri="{BB962C8B-B14F-4D97-AF65-F5344CB8AC3E}">
        <p14:creationId xmlns:p14="http://schemas.microsoft.com/office/powerpoint/2010/main" val="475108261"/>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endParaRPr lang="de-DE" dirty="0"/>
          </a:p>
        </p:txBody>
      </p:sp>
      <p:sp>
        <p:nvSpPr>
          <p:cNvPr id="3" name="Content Placeholder 2"/>
          <p:cNvSpPr>
            <a:spLocks noGrp="1"/>
          </p:cNvSpPr>
          <p:nvPr>
            <p:ph idx="1"/>
          </p:nvPr>
        </p:nvSpPr>
        <p:spPr/>
        <p:txBody>
          <a:bodyPr>
            <a:normAutofit/>
          </a:bodyPr>
          <a:lstStyle/>
          <a:p>
            <a:pPr marL="514350" indent="-514350" algn="just">
              <a:buAutoNum type="arabicPeriod"/>
            </a:pPr>
            <a:r>
              <a:rPr lang="de-DE" dirty="0" smtClean="0"/>
              <a:t>Thesen </a:t>
            </a:r>
            <a:r>
              <a:rPr lang="de-DE" dirty="0"/>
              <a:t>müssen manchmal nicht nur </a:t>
            </a:r>
            <a:r>
              <a:rPr lang="de-DE" b="1" dirty="0"/>
              <a:t>begründet</a:t>
            </a:r>
            <a:r>
              <a:rPr lang="de-DE" dirty="0"/>
              <a:t> werden, sondern werden häufig auch </a:t>
            </a:r>
            <a:r>
              <a:rPr lang="de-DE" b="1" dirty="0" smtClean="0"/>
              <a:t>eingeschränkt.</a:t>
            </a:r>
          </a:p>
          <a:p>
            <a:pPr marL="514350" indent="-514350" algn="just">
              <a:buAutoNum type="arabicPeriod"/>
            </a:pPr>
            <a:r>
              <a:rPr lang="de-DE" dirty="0"/>
              <a:t>Eine Schlussfolgerung kann auch als Argument für eine darauffolgende Schlussfolgerung dienen. </a:t>
            </a:r>
            <a:endParaRPr lang="de-DE" b="1" dirty="0" smtClean="0"/>
          </a:p>
          <a:p>
            <a:pPr marL="514350" indent="-514350" algn="just">
              <a:buAutoNum type="arabicPeriod"/>
            </a:pPr>
            <a:endParaRPr lang="de-DE" dirty="0"/>
          </a:p>
        </p:txBody>
      </p:sp>
    </p:spTree>
    <p:extLst>
      <p:ext uri="{BB962C8B-B14F-4D97-AF65-F5344CB8AC3E}">
        <p14:creationId xmlns:p14="http://schemas.microsoft.com/office/powerpoint/2010/main" val="848435236"/>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endParaRPr lang="de-DE" dirty="0"/>
          </a:p>
        </p:txBody>
      </p:sp>
      <p:sp>
        <p:nvSpPr>
          <p:cNvPr id="3" name="Content Placeholder 2"/>
          <p:cNvSpPr>
            <a:spLocks noGrp="1"/>
          </p:cNvSpPr>
          <p:nvPr>
            <p:ph idx="1"/>
          </p:nvPr>
        </p:nvSpPr>
        <p:spPr/>
        <p:txBody>
          <a:bodyPr>
            <a:normAutofit/>
          </a:bodyPr>
          <a:lstStyle/>
          <a:p>
            <a:pPr marL="514350" indent="-514350" algn="just">
              <a:buAutoNum type="arabicPeriod"/>
            </a:pPr>
            <a:r>
              <a:rPr lang="de-DE" dirty="0" smtClean="0"/>
              <a:t>Thesen </a:t>
            </a:r>
            <a:r>
              <a:rPr lang="de-DE" dirty="0"/>
              <a:t>müssen manchmal nicht nur </a:t>
            </a:r>
            <a:r>
              <a:rPr lang="de-DE" b="1" dirty="0"/>
              <a:t>begründet</a:t>
            </a:r>
            <a:r>
              <a:rPr lang="de-DE" dirty="0"/>
              <a:t> werden, sondern werden häufig auch </a:t>
            </a:r>
            <a:r>
              <a:rPr lang="de-DE" b="1" dirty="0" smtClean="0"/>
              <a:t>eingeschränkt.</a:t>
            </a:r>
          </a:p>
          <a:p>
            <a:pPr marL="514350" indent="-514350" algn="just">
              <a:buAutoNum type="arabicPeriod"/>
            </a:pPr>
            <a:endParaRPr lang="de-DE" b="1" dirty="0" smtClean="0"/>
          </a:p>
          <a:p>
            <a:pPr marL="514350" indent="-514350" algn="just">
              <a:buAutoNum type="arabicPeriod"/>
            </a:pPr>
            <a:r>
              <a:rPr lang="de-DE" dirty="0"/>
              <a:t>Eine Schlussfolgerung kann auch als Argument für eine darauffolgende Schlussfolgerung dienen. </a:t>
            </a:r>
            <a:endParaRPr lang="de-DE" dirty="0" smtClean="0"/>
          </a:p>
          <a:p>
            <a:pPr marL="514350" indent="-514350" algn="just">
              <a:buAutoNum type="arabicPeriod"/>
            </a:pPr>
            <a:endParaRPr lang="de-DE" b="1" dirty="0" smtClean="0"/>
          </a:p>
          <a:p>
            <a:pPr marL="514350" indent="-514350" algn="just">
              <a:buAutoNum type="arabicPeriod"/>
            </a:pPr>
            <a:r>
              <a:rPr lang="de-DE" dirty="0" err="1"/>
              <a:t>ln</a:t>
            </a:r>
            <a:r>
              <a:rPr lang="de-DE" dirty="0"/>
              <a:t> einem wissenschaftlichen Text kann prinzipiell jede Aussage zum Ausgangspunkt einer Argumentation   </a:t>
            </a:r>
            <a:r>
              <a:rPr lang="de-DE" dirty="0" smtClean="0"/>
              <a:t>werden.</a:t>
            </a:r>
            <a:endParaRPr lang="de-DE" dirty="0"/>
          </a:p>
        </p:txBody>
      </p:sp>
    </p:spTree>
    <p:extLst>
      <p:ext uri="{BB962C8B-B14F-4D97-AF65-F5344CB8AC3E}">
        <p14:creationId xmlns:p14="http://schemas.microsoft.com/office/powerpoint/2010/main" val="3548183076"/>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eaLnBrk="0" hangingPunct="0"/>
            <a:r>
              <a:rPr lang="de-DE" dirty="0"/>
              <a:t>4</a:t>
            </a:r>
            <a:r>
              <a:rPr lang="de-DE" dirty="0" smtClean="0"/>
              <a:t>.4 Anordnung </a:t>
            </a:r>
            <a:r>
              <a:rPr lang="de-DE" dirty="0"/>
              <a:t>von Argumenten und sprachliche </a:t>
            </a:r>
            <a:r>
              <a:rPr lang="de-DE" dirty="0" smtClean="0"/>
              <a:t>Realisierung</a:t>
            </a:r>
            <a:endParaRPr lang="de-DE" dirty="0"/>
          </a:p>
        </p:txBody>
      </p:sp>
      <p:sp>
        <p:nvSpPr>
          <p:cNvPr id="3" name="Content Placeholder 2"/>
          <p:cNvSpPr>
            <a:spLocks noGrp="1"/>
          </p:cNvSpPr>
          <p:nvPr>
            <p:ph idx="1"/>
          </p:nvPr>
        </p:nvSpPr>
        <p:spPr/>
        <p:txBody>
          <a:bodyPr/>
          <a:lstStyle/>
          <a:p>
            <a:pPr marL="0" indent="0">
              <a:buNone/>
            </a:pPr>
            <a:endParaRPr lang="de-DE" dirty="0"/>
          </a:p>
        </p:txBody>
      </p:sp>
    </p:spTree>
    <p:extLst>
      <p:ext uri="{BB962C8B-B14F-4D97-AF65-F5344CB8AC3E}">
        <p14:creationId xmlns:p14="http://schemas.microsoft.com/office/powerpoint/2010/main" val="4206889135"/>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smtClean="0"/>
              <a:t>Verstärken, </a:t>
            </a:r>
            <a:r>
              <a:rPr lang="de-DE" dirty="0"/>
              <a:t>Abschwächen und Werten in Argumentationen</a:t>
            </a:r>
          </a:p>
        </p:txBody>
      </p:sp>
      <p:sp>
        <p:nvSpPr>
          <p:cNvPr id="3" name="Content Placeholder 2"/>
          <p:cNvSpPr>
            <a:spLocks noGrp="1"/>
          </p:cNvSpPr>
          <p:nvPr>
            <p:ph idx="1"/>
          </p:nvPr>
        </p:nvSpPr>
        <p:spPr/>
        <p:txBody>
          <a:bodyPr/>
          <a:lstStyle/>
          <a:p>
            <a:endParaRPr lang="de-DE" dirty="0"/>
          </a:p>
          <a:p>
            <a:endParaRPr lang="de-DE" dirty="0"/>
          </a:p>
        </p:txBody>
      </p:sp>
    </p:spTree>
    <p:extLst>
      <p:ext uri="{BB962C8B-B14F-4D97-AF65-F5344CB8AC3E}">
        <p14:creationId xmlns:p14="http://schemas.microsoft.com/office/powerpoint/2010/main" val="3848979663"/>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smtClean="0"/>
              <a:t>Verstärken, </a:t>
            </a:r>
            <a:r>
              <a:rPr lang="de-DE" dirty="0"/>
              <a:t>Abschwächen und Werten in Argumentationen</a:t>
            </a:r>
          </a:p>
        </p:txBody>
      </p:sp>
      <p:sp>
        <p:nvSpPr>
          <p:cNvPr id="3" name="Content Placeholder 2"/>
          <p:cNvSpPr>
            <a:spLocks noGrp="1"/>
          </p:cNvSpPr>
          <p:nvPr>
            <p:ph idx="1"/>
          </p:nvPr>
        </p:nvSpPr>
        <p:spPr/>
        <p:txBody>
          <a:bodyPr/>
          <a:lstStyle/>
          <a:p>
            <a:r>
              <a:rPr lang="de-DE" dirty="0"/>
              <a:t>auf das richtige </a:t>
            </a:r>
            <a:r>
              <a:rPr lang="de-DE" dirty="0" smtClean="0"/>
              <a:t>„Ausmaß“ </a:t>
            </a:r>
            <a:r>
              <a:rPr lang="de-DE" dirty="0"/>
              <a:t>an Abschwächungen </a:t>
            </a:r>
            <a:r>
              <a:rPr lang="de-DE" dirty="0" smtClean="0"/>
              <a:t>achten</a:t>
            </a:r>
          </a:p>
          <a:p>
            <a:endParaRPr lang="de-DE" dirty="0"/>
          </a:p>
          <a:p>
            <a:endParaRPr lang="de-DE" dirty="0"/>
          </a:p>
        </p:txBody>
      </p:sp>
    </p:spTree>
    <p:extLst>
      <p:ext uri="{BB962C8B-B14F-4D97-AF65-F5344CB8AC3E}">
        <p14:creationId xmlns:p14="http://schemas.microsoft.com/office/powerpoint/2010/main" val="3079971598"/>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smtClean="0"/>
              <a:t>Verstärken, </a:t>
            </a:r>
            <a:r>
              <a:rPr lang="de-DE" dirty="0"/>
              <a:t>Abschwächen und Werten in Argumentationen</a:t>
            </a:r>
          </a:p>
        </p:txBody>
      </p:sp>
      <p:sp>
        <p:nvSpPr>
          <p:cNvPr id="3" name="Content Placeholder 2"/>
          <p:cNvSpPr>
            <a:spLocks noGrp="1"/>
          </p:cNvSpPr>
          <p:nvPr>
            <p:ph idx="1"/>
          </p:nvPr>
        </p:nvSpPr>
        <p:spPr/>
        <p:txBody>
          <a:bodyPr/>
          <a:lstStyle/>
          <a:p>
            <a:r>
              <a:rPr lang="de-DE" dirty="0"/>
              <a:t>auf das richtige „Ausmaß“ an Abschwächungen achten</a:t>
            </a:r>
          </a:p>
          <a:p>
            <a:endParaRPr lang="de-DE" dirty="0"/>
          </a:p>
          <a:p>
            <a:endParaRPr lang="de-DE" dirty="0"/>
          </a:p>
          <a:p>
            <a:r>
              <a:rPr lang="de-DE" dirty="0" smtClean="0"/>
              <a:t>Formulierungen </a:t>
            </a:r>
            <a:r>
              <a:rPr lang="de-DE" dirty="0"/>
              <a:t>verwenden, die Ihre Schlussfolgerungen und </a:t>
            </a:r>
            <a:r>
              <a:rPr lang="de-DE" dirty="0" smtClean="0"/>
              <a:t>Argumentationen </a:t>
            </a:r>
            <a:r>
              <a:rPr lang="de-DE" dirty="0"/>
              <a:t>in einem </a:t>
            </a:r>
            <a:r>
              <a:rPr lang="de-DE" i="1" dirty="0"/>
              <a:t>wissenschaftsadäquaten</a:t>
            </a:r>
            <a:r>
              <a:rPr lang="de-DE" dirty="0"/>
              <a:t> </a:t>
            </a:r>
            <a:r>
              <a:rPr lang="de-DE" i="1" dirty="0"/>
              <a:t>Stil</a:t>
            </a:r>
            <a:r>
              <a:rPr lang="de-DE" dirty="0"/>
              <a:t> </a:t>
            </a:r>
            <a:r>
              <a:rPr lang="de-DE" dirty="0" smtClean="0"/>
              <a:t>abschwächen.</a:t>
            </a:r>
            <a:endParaRPr lang="de-DE" dirty="0"/>
          </a:p>
          <a:p>
            <a:endParaRPr lang="de-DE" dirty="0"/>
          </a:p>
        </p:txBody>
      </p:sp>
    </p:spTree>
    <p:extLst>
      <p:ext uri="{BB962C8B-B14F-4D97-AF65-F5344CB8AC3E}">
        <p14:creationId xmlns:p14="http://schemas.microsoft.com/office/powerpoint/2010/main" val="313109700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3</a:t>
            </a:r>
            <a:r>
              <a:rPr lang="de-DE" dirty="0" smtClean="0"/>
              <a:t>. </a:t>
            </a:r>
            <a:r>
              <a:rPr lang="de-DE" dirty="0" smtClean="0"/>
              <a:t>Die Perspektive</a:t>
            </a:r>
            <a:endParaRPr lang="en-US" dirty="0"/>
          </a:p>
        </p:txBody>
      </p:sp>
      <p:sp>
        <p:nvSpPr>
          <p:cNvPr id="3" name="Content Placeholder 2"/>
          <p:cNvSpPr>
            <a:spLocks noGrp="1"/>
          </p:cNvSpPr>
          <p:nvPr>
            <p:ph idx="1"/>
          </p:nvPr>
        </p:nvSpPr>
        <p:spPr/>
        <p:txBody>
          <a:bodyPr/>
          <a:lstStyle/>
          <a:p>
            <a:pPr marL="0" indent="0">
              <a:buNone/>
            </a:pPr>
            <a:r>
              <a:rPr lang="de-DE" dirty="0" smtClean="0"/>
              <a:t>= </a:t>
            </a:r>
            <a:r>
              <a:rPr lang="en-US" dirty="0"/>
              <a:t>das </a:t>
            </a:r>
            <a:r>
              <a:rPr lang="de-DE" dirty="0" smtClean="0"/>
              <a:t>Einbringen</a:t>
            </a:r>
            <a:r>
              <a:rPr lang="en-US" dirty="0" smtClean="0"/>
              <a:t> </a:t>
            </a:r>
            <a:r>
              <a:rPr lang="en-US" dirty="0"/>
              <a:t>des </a:t>
            </a:r>
            <a:r>
              <a:rPr lang="de-DE" dirty="0" smtClean="0"/>
              <a:t>eigenen</a:t>
            </a:r>
            <a:r>
              <a:rPr lang="en-US" dirty="0" smtClean="0"/>
              <a:t> </a:t>
            </a:r>
            <a:r>
              <a:rPr lang="de-DE" dirty="0" smtClean="0"/>
              <a:t>Standpunktes sowie der Umgang mit fremden Standpunkten.</a:t>
            </a:r>
          </a:p>
          <a:p>
            <a:pPr marL="0" indent="0">
              <a:buNone/>
            </a:pPr>
            <a:endParaRPr lang="de-DE" dirty="0"/>
          </a:p>
          <a:p>
            <a:r>
              <a:rPr lang="de-DE" dirty="0" smtClean="0"/>
              <a:t>Jeder Text hat eine – oder mehrere – Perspektive/n.</a:t>
            </a:r>
          </a:p>
          <a:p>
            <a:endParaRPr lang="de-DE" dirty="0"/>
          </a:p>
          <a:p>
            <a:r>
              <a:rPr lang="de-DE" i="1" dirty="0" smtClean="0"/>
              <a:t>Zur Erinnerung</a:t>
            </a:r>
            <a:r>
              <a:rPr lang="de-DE" dirty="0" smtClean="0"/>
              <a:t>: ohne das Einbringen der eigenen Perspektive (etwa durch </a:t>
            </a:r>
            <a:r>
              <a:rPr lang="en-US" dirty="0"/>
              <a:t>die </a:t>
            </a:r>
            <a:r>
              <a:rPr lang="de-DE" dirty="0" smtClean="0"/>
              <a:t>Verwendung des Pronomens „Ich“) lässt sich kein Text schreiben.</a:t>
            </a:r>
          </a:p>
          <a:p>
            <a:endParaRPr lang="de-DE" dirty="0"/>
          </a:p>
          <a:p>
            <a:endParaRPr lang="de-DE" dirty="0"/>
          </a:p>
        </p:txBody>
      </p:sp>
    </p:spTree>
    <p:extLst>
      <p:ext uri="{BB962C8B-B14F-4D97-AF65-F5344CB8AC3E}">
        <p14:creationId xmlns:p14="http://schemas.microsoft.com/office/powerpoint/2010/main" val="296417855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3</a:t>
            </a:r>
            <a:r>
              <a:rPr lang="de-DE" dirty="0" smtClean="0"/>
              <a:t>.1 </a:t>
            </a:r>
            <a:r>
              <a:rPr lang="de-DE" dirty="0" smtClean="0"/>
              <a:t>Sprachliche Realisierung von Perspektive</a:t>
            </a:r>
            <a:endParaRPr lang="de-DE" dirty="0"/>
          </a:p>
        </p:txBody>
      </p:sp>
      <p:sp>
        <p:nvSpPr>
          <p:cNvPr id="3" name="Content Placeholder 2"/>
          <p:cNvSpPr>
            <a:spLocks noGrp="1"/>
          </p:cNvSpPr>
          <p:nvPr>
            <p:ph idx="1"/>
          </p:nvPr>
        </p:nvSpPr>
        <p:spPr/>
        <p:txBody>
          <a:bodyPr>
            <a:normAutofit/>
          </a:bodyPr>
          <a:lstStyle/>
          <a:p>
            <a:endParaRPr lang="de-DE" dirty="0" smtClean="0"/>
          </a:p>
        </p:txBody>
      </p:sp>
    </p:spTree>
    <p:extLst>
      <p:ext uri="{BB962C8B-B14F-4D97-AF65-F5344CB8AC3E}">
        <p14:creationId xmlns:p14="http://schemas.microsoft.com/office/powerpoint/2010/main" val="282137483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3.1 </a:t>
            </a:r>
            <a:r>
              <a:rPr lang="de-DE" dirty="0" smtClean="0"/>
              <a:t>Sprachliche Realisierung von Perspektive</a:t>
            </a:r>
            <a:endParaRPr lang="de-DE" dirty="0"/>
          </a:p>
        </p:txBody>
      </p:sp>
      <p:sp>
        <p:nvSpPr>
          <p:cNvPr id="3" name="Content Placeholder 2"/>
          <p:cNvSpPr>
            <a:spLocks noGrp="1"/>
          </p:cNvSpPr>
          <p:nvPr>
            <p:ph idx="1"/>
          </p:nvPr>
        </p:nvSpPr>
        <p:spPr/>
        <p:txBody>
          <a:bodyPr>
            <a:normAutofit lnSpcReduction="10000"/>
          </a:bodyPr>
          <a:lstStyle/>
          <a:p>
            <a:r>
              <a:rPr lang="de-DE" dirty="0" smtClean="0"/>
              <a:t>Der Autor nimmt Rollen ein, z.B. durch:</a:t>
            </a:r>
          </a:p>
          <a:p>
            <a:pPr>
              <a:buFontTx/>
              <a:buChar char="-"/>
            </a:pPr>
            <a:r>
              <a:rPr lang="de-DE" dirty="0" smtClean="0"/>
              <a:t>berichten/erzählen</a:t>
            </a:r>
          </a:p>
          <a:p>
            <a:pPr>
              <a:buFontTx/>
              <a:buChar char="-"/>
            </a:pPr>
            <a:r>
              <a:rPr lang="de-DE" dirty="0" smtClean="0"/>
              <a:t>Überblick verschaffen</a:t>
            </a:r>
          </a:p>
          <a:p>
            <a:pPr>
              <a:buFontTx/>
              <a:buChar char="-"/>
            </a:pPr>
            <a:r>
              <a:rPr lang="de-DE" dirty="0" smtClean="0"/>
              <a:t>Vergleichen</a:t>
            </a:r>
          </a:p>
          <a:p>
            <a:pPr>
              <a:buFontTx/>
              <a:buChar char="-"/>
            </a:pPr>
            <a:r>
              <a:rPr lang="de-DE" dirty="0" smtClean="0"/>
              <a:t>Kritik üben</a:t>
            </a:r>
          </a:p>
          <a:p>
            <a:pPr>
              <a:buFontTx/>
              <a:buChar char="-"/>
            </a:pPr>
            <a:r>
              <a:rPr lang="de-DE" dirty="0" smtClean="0"/>
              <a:t>Präsentieren</a:t>
            </a:r>
          </a:p>
          <a:p>
            <a:pPr>
              <a:buFontTx/>
              <a:buChar char="-"/>
            </a:pPr>
            <a:r>
              <a:rPr lang="de-DE" dirty="0" smtClean="0"/>
              <a:t>Analysieren</a:t>
            </a:r>
          </a:p>
          <a:p>
            <a:pPr>
              <a:buFontTx/>
              <a:buChar char="-"/>
            </a:pPr>
            <a:r>
              <a:rPr lang="de-DE" dirty="0" smtClean="0"/>
              <a:t>Ablehnen/Befürworten</a:t>
            </a:r>
          </a:p>
          <a:p>
            <a:pPr>
              <a:buFontTx/>
              <a:buChar char="-"/>
            </a:pPr>
            <a:r>
              <a:rPr lang="de-DE" dirty="0" smtClean="0"/>
              <a:t>Zusammenfassen</a:t>
            </a:r>
          </a:p>
        </p:txBody>
      </p:sp>
    </p:spTree>
    <p:extLst>
      <p:ext uri="{BB962C8B-B14F-4D97-AF65-F5344CB8AC3E}">
        <p14:creationId xmlns:p14="http://schemas.microsoft.com/office/powerpoint/2010/main" val="384033776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a:t>3</a:t>
            </a:r>
            <a:r>
              <a:rPr lang="de-DE" dirty="0" smtClean="0"/>
              <a:t>.1 </a:t>
            </a:r>
            <a:r>
              <a:rPr lang="de-DE" dirty="0" smtClean="0"/>
              <a:t>Sprachliche Realisierung von Perspektive</a:t>
            </a:r>
            <a:endParaRPr lang="de-DE" dirty="0"/>
          </a:p>
        </p:txBody>
      </p:sp>
      <p:sp>
        <p:nvSpPr>
          <p:cNvPr id="3" name="Content Placeholder 2"/>
          <p:cNvSpPr>
            <a:spLocks noGrp="1"/>
          </p:cNvSpPr>
          <p:nvPr>
            <p:ph idx="1"/>
          </p:nvPr>
        </p:nvSpPr>
        <p:spPr/>
        <p:txBody>
          <a:bodyPr>
            <a:normAutofit lnSpcReduction="10000"/>
          </a:bodyPr>
          <a:lstStyle/>
          <a:p>
            <a:r>
              <a:rPr lang="de-DE" dirty="0" smtClean="0"/>
              <a:t>Der Autor nimmt Rollen ein, z.B. durch:</a:t>
            </a:r>
          </a:p>
          <a:p>
            <a:pPr>
              <a:buFontTx/>
              <a:buChar char="-"/>
            </a:pPr>
            <a:r>
              <a:rPr lang="de-DE" dirty="0" smtClean="0"/>
              <a:t>berichten/erzählen</a:t>
            </a:r>
          </a:p>
          <a:p>
            <a:pPr>
              <a:buFontTx/>
              <a:buChar char="-"/>
            </a:pPr>
            <a:r>
              <a:rPr lang="de-DE" dirty="0" smtClean="0"/>
              <a:t>Überblick verschaffen</a:t>
            </a:r>
          </a:p>
          <a:p>
            <a:pPr>
              <a:buFontTx/>
              <a:buChar char="-"/>
            </a:pPr>
            <a:r>
              <a:rPr lang="de-DE" dirty="0" smtClean="0"/>
              <a:t>Vergleichen </a:t>
            </a:r>
            <a:r>
              <a:rPr lang="de-DE" dirty="0" smtClean="0">
                <a:sym typeface="Wingdings" panose="05000000000000000000" pitchFamily="2" charset="2"/>
              </a:rPr>
              <a:t> vergleichende Perspektive</a:t>
            </a:r>
            <a:endParaRPr lang="de-DE" dirty="0" smtClean="0"/>
          </a:p>
          <a:p>
            <a:pPr>
              <a:buFontTx/>
              <a:buChar char="-"/>
            </a:pPr>
            <a:r>
              <a:rPr lang="de-DE" dirty="0" smtClean="0"/>
              <a:t>Kritik üben </a:t>
            </a:r>
            <a:r>
              <a:rPr lang="de-DE" dirty="0" smtClean="0">
                <a:sym typeface="Wingdings" panose="05000000000000000000" pitchFamily="2" charset="2"/>
              </a:rPr>
              <a:t> Perspektive des Kritikers</a:t>
            </a:r>
            <a:endParaRPr lang="de-DE" dirty="0" smtClean="0"/>
          </a:p>
          <a:p>
            <a:pPr>
              <a:buFontTx/>
              <a:buChar char="-"/>
            </a:pPr>
            <a:r>
              <a:rPr lang="de-DE" dirty="0" smtClean="0"/>
              <a:t>Präsentieren </a:t>
            </a:r>
            <a:r>
              <a:rPr lang="de-DE" dirty="0" smtClean="0">
                <a:sym typeface="Wingdings" panose="05000000000000000000" pitchFamily="2" charset="2"/>
              </a:rPr>
              <a:t> darstellende Perspektive</a:t>
            </a:r>
            <a:endParaRPr lang="de-DE" dirty="0" smtClean="0"/>
          </a:p>
          <a:p>
            <a:pPr>
              <a:buFontTx/>
              <a:buChar char="-"/>
            </a:pPr>
            <a:r>
              <a:rPr lang="de-DE" dirty="0" smtClean="0"/>
              <a:t>Analysieren</a:t>
            </a:r>
          </a:p>
          <a:p>
            <a:pPr>
              <a:buFontTx/>
              <a:buChar char="-"/>
            </a:pPr>
            <a:r>
              <a:rPr lang="de-DE" dirty="0" smtClean="0"/>
              <a:t>Ablehnen/Befürworten</a:t>
            </a:r>
          </a:p>
          <a:p>
            <a:pPr>
              <a:buFontTx/>
              <a:buChar char="-"/>
            </a:pPr>
            <a:r>
              <a:rPr lang="de-DE" dirty="0" smtClean="0"/>
              <a:t>Zusammenfassen</a:t>
            </a:r>
          </a:p>
        </p:txBody>
      </p:sp>
    </p:spTree>
    <p:extLst>
      <p:ext uri="{BB962C8B-B14F-4D97-AF65-F5344CB8AC3E}">
        <p14:creationId xmlns:p14="http://schemas.microsoft.com/office/powerpoint/2010/main" val="249530905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3.2 </a:t>
            </a:r>
            <a:r>
              <a:rPr lang="de-DE" dirty="0" smtClean="0"/>
              <a:t>Sprachliche </a:t>
            </a:r>
            <a:r>
              <a:rPr lang="de-DE" dirty="0"/>
              <a:t>Möglichkeiten zur Realisierung von Perspektive</a:t>
            </a:r>
          </a:p>
        </p:txBody>
      </p:sp>
      <p:sp>
        <p:nvSpPr>
          <p:cNvPr id="3" name="Content Placeholder 2"/>
          <p:cNvSpPr>
            <a:spLocks noGrp="1"/>
          </p:cNvSpPr>
          <p:nvPr>
            <p:ph idx="1"/>
          </p:nvPr>
        </p:nvSpPr>
        <p:spPr/>
        <p:txBody>
          <a:bodyPr/>
          <a:lstStyle/>
          <a:p>
            <a:r>
              <a:rPr lang="de-DE" dirty="0" smtClean="0"/>
              <a:t>Perspektive wird bestimmt durch die selbst bestimmte Position.</a:t>
            </a:r>
          </a:p>
          <a:p>
            <a:endParaRPr lang="de-DE" dirty="0"/>
          </a:p>
        </p:txBody>
      </p:sp>
    </p:spTree>
    <p:extLst>
      <p:ext uri="{BB962C8B-B14F-4D97-AF65-F5344CB8AC3E}">
        <p14:creationId xmlns:p14="http://schemas.microsoft.com/office/powerpoint/2010/main" val="215211658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319</TotalTime>
  <Words>3148</Words>
  <Application>Microsoft Office PowerPoint</Application>
  <PresentationFormat>Widescreen</PresentationFormat>
  <Paragraphs>324</Paragraphs>
  <Slides>49</Slides>
  <Notes>42</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49</vt:i4>
      </vt:variant>
    </vt:vector>
  </HeadingPairs>
  <TitlesOfParts>
    <vt:vector size="55" baseType="lpstr">
      <vt:lpstr>Arial</vt:lpstr>
      <vt:lpstr>Calibri</vt:lpstr>
      <vt:lpstr>Calibri Light</vt:lpstr>
      <vt:lpstr>Symbol</vt:lpstr>
      <vt:lpstr>Wingdings</vt:lpstr>
      <vt:lpstr>Office Theme</vt:lpstr>
      <vt:lpstr>PowerPoint Presentation</vt:lpstr>
      <vt:lpstr>Academic Writing – 12. April 2014</vt:lpstr>
      <vt:lpstr>3. Die Perspektive</vt:lpstr>
      <vt:lpstr>3. Die Perspektive</vt:lpstr>
      <vt:lpstr>3. Die Perspektive</vt:lpstr>
      <vt:lpstr>3.1 Sprachliche Realisierung von Perspektive</vt:lpstr>
      <vt:lpstr>3.1 Sprachliche Realisierung von Perspektive</vt:lpstr>
      <vt:lpstr>3.1 Sprachliche Realisierung von Perspektive</vt:lpstr>
      <vt:lpstr>3.2 Sprachliche Möglichkeiten zur Realisierung von Perspektive</vt:lpstr>
      <vt:lpstr>3.2 Sprachliche Möglichkeiten zur Realisierung von Perspektive</vt:lpstr>
      <vt:lpstr>3.2 Sprachliche Möglichkeiten zur Realisierung von Perspektive</vt:lpstr>
      <vt:lpstr>Das Einbringen einer fremden Stimme im Text</vt:lpstr>
      <vt:lpstr>3.3 Sprachliche Strategien zur Vermeidung von Plagiaten</vt:lpstr>
      <vt:lpstr>3.3 Sprachliche Strategien zur Vermeidung von Plagiaten</vt:lpstr>
      <vt:lpstr>3.3 Sprachliche Strategien zur Vermeidung von Plagiaten</vt:lpstr>
      <vt:lpstr>3.3 Sprachliche Strategien zur Vermeidung von Plagiaten</vt:lpstr>
      <vt:lpstr>3.4 Wertungen im Text</vt:lpstr>
      <vt:lpstr>3.4 Wertungen im Text</vt:lpstr>
      <vt:lpstr>3.5 Wertung fremder Positionen</vt:lpstr>
      <vt:lpstr>3.5 Wertung fremder Positionen</vt:lpstr>
      <vt:lpstr>3.5 Wertung fremder Positionen</vt:lpstr>
      <vt:lpstr>3.5 Wertung fremder Positionen</vt:lpstr>
      <vt:lpstr>4. Argumentation</vt:lpstr>
      <vt:lpstr>4.1 "Beschreiben", "Erklären" und "Argumentieren"</vt:lpstr>
      <vt:lpstr>4.1 "Beschreiben", "Erklären" und "Argumentieren"</vt:lpstr>
      <vt:lpstr>4.1 "Beschreiben", "Erklären" und "Argumentieren"</vt:lpstr>
      <vt:lpstr>4.1 "Beschreiben", "Erklären" und "Argumentieren"</vt:lpstr>
      <vt:lpstr>Argumentation</vt:lpstr>
      <vt:lpstr>Argumentation</vt:lpstr>
      <vt:lpstr>Argumentation</vt:lpstr>
      <vt:lpstr>Deskription, Explikation und Argumentation und die funktionalen Textabschnitte</vt:lpstr>
      <vt:lpstr>4.3 Die Elemente des argumentativen Prozesses</vt:lpstr>
      <vt:lpstr>4.3 Die Elemente des argumentativen Prozesses</vt:lpstr>
      <vt:lpstr>4.3 Die Elemente des argumentativen Prozesses</vt:lpstr>
      <vt:lpstr>4.3 Die Elemente des argumentativen Prozesses</vt:lpstr>
      <vt:lpstr>Disziplinspezifisch:</vt:lpstr>
      <vt:lpstr>Disziplinunabhängig:</vt:lpstr>
      <vt:lpstr>4.3 Die Elemente des argumentativen Prozesses</vt:lpstr>
      <vt:lpstr>Die grundlegenden Elemente des argumentativen Prozesses</vt:lpstr>
      <vt:lpstr>Die grundlegenden Elemente des argumentativen Prozesses</vt:lpstr>
      <vt:lpstr>Die grundlegenden Elemente des argumentativen Prozesses</vt:lpstr>
      <vt:lpstr>Die grundlegenden Elemente des argumentativen Prozesses</vt:lpstr>
      <vt:lpstr>Die grundlegenden Elemente des argumentativen Prozesses</vt:lpstr>
      <vt:lpstr>Die grundlegenden Elemente des argumentativen Prozesses</vt:lpstr>
      <vt:lpstr>Die grundlegenden Elemente des argumentativen Prozesses</vt:lpstr>
      <vt:lpstr>4.4 Anordnung von Argumenten und sprachliche Realisierung</vt:lpstr>
      <vt:lpstr>Verstärken, Abschwächen und Werten in Argumentationen</vt:lpstr>
      <vt:lpstr>Verstärken, Abschwächen und Werten in Argumentationen</vt:lpstr>
      <vt:lpstr>Verstärken, Abschwächen und Werten in Argumentationen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Christian Schuster</dc:creator>
  <cp:lastModifiedBy>Christian Schuster</cp:lastModifiedBy>
  <cp:revision>30</cp:revision>
  <dcterms:created xsi:type="dcterms:W3CDTF">2014-04-11T21:25:57Z</dcterms:created>
  <dcterms:modified xsi:type="dcterms:W3CDTF">2014-04-12T11:02:13Z</dcterms:modified>
</cp:coreProperties>
</file>

<file path=docProps/thumbnail.jpeg>
</file>