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Override PartName="/ppt/notesSlides/notesSlide6.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7"/>
  </p:notesMasterIdLst>
  <p:sldIdLst>
    <p:sldId id="256" r:id="rId2"/>
    <p:sldId id="308" r:id="rId3"/>
    <p:sldId id="282" r:id="rId4"/>
    <p:sldId id="284" r:id="rId5"/>
    <p:sldId id="285" r:id="rId6"/>
    <p:sldId id="286" r:id="rId7"/>
    <p:sldId id="288" r:id="rId8"/>
    <p:sldId id="289" r:id="rId9"/>
    <p:sldId id="310" r:id="rId10"/>
    <p:sldId id="309" r:id="rId11"/>
    <p:sldId id="290" r:id="rId12"/>
    <p:sldId id="291" r:id="rId13"/>
    <p:sldId id="292" r:id="rId14"/>
    <p:sldId id="293" r:id="rId15"/>
    <p:sldId id="294" r:id="rId16"/>
    <p:sldId id="295" r:id="rId17"/>
    <p:sldId id="296" r:id="rId18"/>
    <p:sldId id="297" r:id="rId19"/>
    <p:sldId id="300" r:id="rId20"/>
    <p:sldId id="303" r:id="rId21"/>
    <p:sldId id="320" r:id="rId22"/>
    <p:sldId id="298" r:id="rId23"/>
    <p:sldId id="305" r:id="rId24"/>
    <p:sldId id="306" r:id="rId25"/>
    <p:sldId id="307" r:id="rId26"/>
    <p:sldId id="311" r:id="rId27"/>
    <p:sldId id="312" r:id="rId28"/>
    <p:sldId id="313" r:id="rId29"/>
    <p:sldId id="314" r:id="rId30"/>
    <p:sldId id="315" r:id="rId31"/>
    <p:sldId id="316" r:id="rId32"/>
    <p:sldId id="317" r:id="rId33"/>
    <p:sldId id="318" r:id="rId34"/>
    <p:sldId id="319" r:id="rId35"/>
    <p:sldId id="321" r:id="rId3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987" autoAdjust="0"/>
    <p:restoredTop sz="77020" autoAdjust="0"/>
  </p:normalViewPr>
  <p:slideViewPr>
    <p:cSldViewPr snapToGrid="0">
      <p:cViewPr varScale="1">
        <p:scale>
          <a:sx n="60" d="100"/>
          <a:sy n="60" d="100"/>
        </p:scale>
        <p:origin x="-846" y="-78"/>
      </p:cViewPr>
      <p:guideLst>
        <p:guide orient="horz" pos="2160"/>
        <p:guide pos="3840"/>
      </p:guideLst>
    </p:cSldViewPr>
  </p:slideViewPr>
  <p:notesTextViewPr>
    <p:cViewPr>
      <p:scale>
        <a:sx n="1" d="1"/>
        <a:sy n="1" d="1"/>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notesMaster" Target="notesMasters/notesMaster1.xml"/><Relationship Id="rId40"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6F147F8-FD73-43EA-B49D-73E1906C652C}" type="datetimeFigureOut">
              <a:rPr lang="en-US" smtClean="0"/>
              <a:pPr/>
              <a:t>4/28/2014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64372711-3C27-4F88-A805-E69E231461E6}" type="slidenum">
              <a:rPr lang="en-US" smtClean="0"/>
              <a:pPr/>
              <a:t>‹#›</a:t>
            </a:fld>
            <a:endParaRPr lang="en-US"/>
          </a:p>
        </p:txBody>
      </p:sp>
    </p:spTree>
    <p:extLst>
      <p:ext uri="{BB962C8B-B14F-4D97-AF65-F5344CB8AC3E}">
        <p14:creationId xmlns:p14="http://schemas.microsoft.com/office/powerpoint/2010/main" xmlns="" val="147918640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dirty="0" smtClean="0"/>
              <a:t>Darüber  hinaus  geht  es  aber  in  der  Wissenschaft</a:t>
            </a:r>
            <a:r>
              <a:rPr lang="de-DE" baseline="0" dirty="0" smtClean="0"/>
              <a:t> nicht </a:t>
            </a:r>
            <a:r>
              <a:rPr lang="de-DE" sz="1200" kern="1200" noProof="0" dirty="0" smtClean="0">
                <a:solidFill>
                  <a:schemeClr val="tx1"/>
                </a:solidFill>
                <a:effectLst/>
                <a:latin typeface="+mn-lt"/>
                <a:ea typeface="+mn-ea"/>
                <a:cs typeface="+mn-cs"/>
              </a:rPr>
              <a:t>nur darum, zu erklären wie bestimmte Phänomene zusammenhängen,  sondern auch darum, Theorien darüber zu entwi­ckeln, wieso Phänomene auf eine ganz bestimmte Art zusammenhängen.</a:t>
            </a:r>
            <a:r>
              <a:rPr lang="de-DE" sz="1200" kern="1200" baseline="0" noProof="0" dirty="0" smtClean="0">
                <a:solidFill>
                  <a:schemeClr val="tx1"/>
                </a:solidFill>
                <a:effectLst/>
                <a:latin typeface="+mn-lt"/>
                <a:ea typeface="+mn-ea"/>
                <a:cs typeface="+mn-cs"/>
              </a:rPr>
              <a:t> </a:t>
            </a:r>
            <a:endParaRPr lang="de-DE" noProof="0" dirty="0" smtClean="0"/>
          </a:p>
          <a:p>
            <a:endParaRPr lang="de-DE" dirty="0" smtClean="0"/>
          </a:p>
          <a:p>
            <a:r>
              <a:rPr lang="de-DE" dirty="0" smtClean="0"/>
              <a:t>Diese </a:t>
            </a:r>
            <a:r>
              <a:rPr lang="de-DE" dirty="0" smtClean="0"/>
              <a:t>Theorien abstrahieren notwendigerweise von ihrer etwaigen  empirischen  Basis und sind niemals voll­ständig. Deshalb ist es in bestimmten Bereichen immer möglich, dass unterschiedliche Wis­senschaftler verschiedene Positionen  vertreten. Eine eigene Position vor einem Fachpublikum zu verteidigen (bzw. zu rechtfertigen) ist in der Wissenschaft ebenso wichtig, wie die Positionen anderer kritisch zu hinterfragen und u.U. zu widerlegen.</a:t>
            </a:r>
            <a:endParaRPr lang="de-DE" noProof="0"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4</a:t>
            </a:fld>
            <a:endParaRPr lang="en-US"/>
          </a:p>
        </p:txBody>
      </p:sp>
    </p:spTree>
    <p:extLst>
      <p:ext uri="{BB962C8B-B14F-4D97-AF65-F5344CB8AC3E}">
        <p14:creationId xmlns:p14="http://schemas.microsoft.com/office/powerpoint/2010/main" xmlns="" val="1712069835"/>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Für die Pla­nung und sprachliche Realisierung einer Argumentation bedeutet das Folgendes: Jede Ar­gumentation durchläuft bei ihrer Planung drei Phasen bzw. kann auf drei Ebenen untersucht werden:</a:t>
            </a:r>
            <a:endParaRPr lang="en-US" sz="1200" kern="1200" dirty="0" smtClean="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pPr/>
              <a:t>14</a:t>
            </a:fld>
            <a:endParaRPr lang="en-US"/>
          </a:p>
        </p:txBody>
      </p:sp>
    </p:spTree>
    <p:extLst>
      <p:ext uri="{BB962C8B-B14F-4D97-AF65-F5344CB8AC3E}">
        <p14:creationId xmlns:p14="http://schemas.microsoft.com/office/powerpoint/2010/main" xmlns="" val="168045744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Thesen, Fragestellungen und Be­hauptungen bilden in der sprachlichen Realisierung einer Argumentation den Ausgangspunkt eines argumentativen Texts bzw. Textabschnitts, Schlussfolgerungen bilden hingegen seinen Endpunkt.</a:t>
            </a:r>
          </a:p>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Auch wenn in einem Text die Fragestellung als Schlussfolgerung präsentiert wird, bildet sie häufig den Ausgangspunkt des argumentati­ven Prozesses. Reine </a:t>
            </a:r>
            <a:r>
              <a:rPr lang="de-DE" sz="1200" kern="1200" dirty="0" err="1" smtClean="0">
                <a:solidFill>
                  <a:schemeClr val="tx1"/>
                </a:solidFill>
                <a:effectLst/>
                <a:latin typeface="+mn-lt"/>
                <a:ea typeface="+mn-ea"/>
                <a:cs typeface="+mn-cs"/>
              </a:rPr>
              <a:t>lnduktivschlüsse</a:t>
            </a:r>
            <a:r>
              <a:rPr lang="de-DE" sz="1200" kern="1200" dirty="0" smtClean="0">
                <a:solidFill>
                  <a:schemeClr val="tx1"/>
                </a:solidFill>
                <a:effectLst/>
                <a:latin typeface="+mn-lt"/>
                <a:ea typeface="+mn-ea"/>
                <a:cs typeface="+mn-cs"/>
              </a:rPr>
              <a:t>, bei denen nur Fakten gesammelt und anschließend daraus Schlüsse gezogen werden, sind in der Wissenschaft sehr selten, da wissenschaftliches Arbeiten fast immer theorieorientiert ist!</a:t>
            </a:r>
            <a:endParaRPr lang="en-US" sz="1200" kern="1200" dirty="0" smtClean="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pPr/>
              <a:t>15</a:t>
            </a:fld>
            <a:endParaRPr lang="en-US"/>
          </a:p>
        </p:txBody>
      </p:sp>
    </p:spTree>
    <p:extLst>
      <p:ext uri="{BB962C8B-B14F-4D97-AF65-F5344CB8AC3E}">
        <p14:creationId xmlns:p14="http://schemas.microsoft.com/office/powerpoint/2010/main" xmlns="" val="682475625"/>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1200" kern="1200" dirty="0" smtClean="0">
                <a:solidFill>
                  <a:schemeClr val="tx1"/>
                </a:solidFill>
                <a:effectLst/>
                <a:latin typeface="+mn-lt"/>
                <a:ea typeface="+mn-ea"/>
                <a:cs typeface="+mn-cs"/>
              </a:rPr>
              <a:t>Die Art der Argumente, die verwendet werden können, um das Problem zu lösen, ist fach- und häufig auch theoriespezifisch. Es kann sich dabei um empirische Daten, bereits ausreichend bewiesene Aussa­gen, grundlegende Theoreme etc. handeln.</a:t>
            </a:r>
            <a:endParaRPr lang="en-US" sz="1200" kern="1200" dirty="0" smtClean="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pPr/>
              <a:t>16</a:t>
            </a:fld>
            <a:endParaRPr lang="en-US"/>
          </a:p>
        </p:txBody>
      </p:sp>
    </p:spTree>
    <p:extLst>
      <p:ext uri="{BB962C8B-B14F-4D97-AF65-F5344CB8AC3E}">
        <p14:creationId xmlns:p14="http://schemas.microsoft.com/office/powerpoint/2010/main" xmlns="" val="248143362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Zwischen der Fragestellung und den Argumenten muss ein Zusammenhang herrschen bzw. herstellbar sein, d.h. es muss eine Schlussregel geben, die es erlaubt, die Fragestellung mit den Argumenten zu verknüpfen um daran anschließend die Frage entweder positiv oder negativ zu beantworten. Auch die Schlussregeln sind häufig disziplinspezifisch, darüber hin­ aus werden sie auch oft nicht explizit erwähnt, da vorausgesetzt wird, dass die disziplinspezi­fischen Schlussregeln einem Fachpublikum bekannt </a:t>
            </a:r>
            <a:r>
              <a:rPr lang="de-DE" sz="1200" kern="1200" smtClean="0">
                <a:solidFill>
                  <a:schemeClr val="tx1"/>
                </a:solidFill>
                <a:effectLst/>
                <a:latin typeface="+mn-lt"/>
                <a:ea typeface="+mn-ea"/>
                <a:cs typeface="+mn-cs"/>
              </a:rPr>
              <a:t>sind.</a:t>
            </a:r>
          </a:p>
          <a:p>
            <a:pPr eaLnBrk="0" hangingPunct="0"/>
            <a:r>
              <a:rPr lang="de-DE" sz="1200" kern="1200" smtClean="0">
                <a:solidFill>
                  <a:schemeClr val="tx1"/>
                </a:solidFill>
                <a:effectLst/>
                <a:latin typeface="+mn-lt"/>
                <a:ea typeface="+mn-ea"/>
                <a:cs typeface="+mn-cs"/>
              </a:rPr>
              <a:t>! Beispiel PRO- Kontra-Argumente!</a:t>
            </a:r>
            <a:endParaRPr lang="en-US" sz="1200" kern="1200" dirty="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pPr/>
              <a:t>17</a:t>
            </a:fld>
            <a:endParaRPr lang="en-US"/>
          </a:p>
        </p:txBody>
      </p:sp>
    </p:spTree>
    <p:extLst>
      <p:ext uri="{BB962C8B-B14F-4D97-AF65-F5344CB8AC3E}">
        <p14:creationId xmlns:p14="http://schemas.microsoft.com/office/powerpoint/2010/main" xmlns="" val="92471487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Der Zusammenhang zwischen Argument(en) und Fragestellung sollte immer auch ausrei­chend sprachlich gekennzeichnet werden. Die sprachliche Kennzeichnung kann durch Kon­junktionen, Präpositionalgruppen, resultative Nomina oder Verben etc. erfolgen. Sie sollte möglichst eindeutig sein, damit die argumentativen Zusammenhänge für die Leser möglichst nachvollziehbar sind.</a:t>
            </a:r>
          </a:p>
          <a:p>
            <a:pPr eaLnBrk="0" hangingPunct="0"/>
            <a:r>
              <a:rPr lang="de-DE" sz="1200" kern="1200" dirty="0" smtClean="0">
                <a:solidFill>
                  <a:schemeClr val="tx1"/>
                </a:solidFill>
                <a:effectLst/>
                <a:latin typeface="+mn-lt"/>
                <a:ea typeface="+mn-ea"/>
                <a:cs typeface="+mn-cs"/>
              </a:rPr>
              <a:t>Nicht immer können Fragestellungen im Zuge einer Argumentation uneingeschränkt bejaht oder verneint werden und nicht immer sind Argumente uneingeschränkt gültig. </a:t>
            </a:r>
            <a:r>
              <a:rPr lang="de-DE" sz="1200" kern="1200" dirty="0" err="1" smtClean="0">
                <a:solidFill>
                  <a:schemeClr val="tx1"/>
                </a:solidFill>
                <a:effectLst/>
                <a:latin typeface="+mn-lt"/>
                <a:ea typeface="+mn-ea"/>
                <a:cs typeface="+mn-cs"/>
              </a:rPr>
              <a:t>ln</a:t>
            </a:r>
            <a:r>
              <a:rPr lang="de-DE" sz="1200" kern="1200" dirty="0" smtClean="0">
                <a:solidFill>
                  <a:schemeClr val="tx1"/>
                </a:solidFill>
                <a:effectLst/>
                <a:latin typeface="+mn-lt"/>
                <a:ea typeface="+mn-ea"/>
                <a:cs typeface="+mn-cs"/>
              </a:rPr>
              <a:t> diesen Fällen werden sprachliche Mittel der Abschwächung (</a:t>
            </a:r>
            <a:r>
              <a:rPr lang="de-DE" sz="1200" kern="1200" dirty="0" err="1" smtClean="0">
                <a:solidFill>
                  <a:schemeClr val="tx1"/>
                </a:solidFill>
                <a:effectLst/>
                <a:latin typeface="+mn-lt"/>
                <a:ea typeface="+mn-ea"/>
                <a:cs typeface="+mn-cs"/>
              </a:rPr>
              <a:t>Modalisierung</a:t>
            </a:r>
            <a:r>
              <a:rPr lang="de-DE" sz="1200" kern="1200" dirty="0" smtClean="0">
                <a:solidFill>
                  <a:schemeClr val="tx1"/>
                </a:solidFill>
                <a:effectLst/>
                <a:latin typeface="+mn-lt"/>
                <a:ea typeface="+mn-ea"/>
                <a:cs typeface="+mn-cs"/>
              </a:rPr>
              <a:t>) verwendet, um einen Gültigkeitsbereich für Argumente oder Schlussfolgerungen zu definieren</a:t>
            </a:r>
            <a:endParaRPr lang="en-US" sz="1200" kern="1200" dirty="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pPr/>
              <a:t>18</a:t>
            </a:fld>
            <a:endParaRPr lang="en-US"/>
          </a:p>
        </p:txBody>
      </p:sp>
    </p:spTree>
    <p:extLst>
      <p:ext uri="{BB962C8B-B14F-4D97-AF65-F5344CB8AC3E}">
        <p14:creationId xmlns:p14="http://schemas.microsoft.com/office/powerpoint/2010/main" xmlns="" val="366699023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b="0" i="0" u="none" strike="noStrike" kern="1200" baseline="0" dirty="0" smtClean="0">
                <a:solidFill>
                  <a:schemeClr val="tx1"/>
                </a:solidFill>
                <a:latin typeface="+mn-lt"/>
                <a:ea typeface="+mn-ea"/>
                <a:cs typeface="+mn-cs"/>
              </a:rPr>
              <a:t>In solchen </a:t>
            </a:r>
            <a:r>
              <a:rPr lang="de-DE" sz="1200" b="1" i="0" u="none" strike="noStrike" kern="1200" baseline="0" dirty="0" smtClean="0">
                <a:solidFill>
                  <a:schemeClr val="tx1"/>
                </a:solidFill>
                <a:latin typeface="+mn-lt"/>
                <a:ea typeface="+mn-ea"/>
                <a:cs typeface="+mn-cs"/>
              </a:rPr>
              <a:t>Einschränkungen </a:t>
            </a:r>
            <a:r>
              <a:rPr lang="de-DE" sz="1200" b="0" i="0" u="none" strike="noStrike" kern="1200" baseline="0" dirty="0" smtClean="0">
                <a:solidFill>
                  <a:schemeClr val="tx1"/>
                </a:solidFill>
                <a:latin typeface="+mn-lt"/>
                <a:ea typeface="+mn-ea"/>
                <a:cs typeface="+mn-cs"/>
              </a:rPr>
              <a:t>nehmen Autoren häufig mögliche Gegenargumente gegen ihre Argumentation vorweg, indem sie zeigen, dass ihnen die Gegenargumente bewusst sind, diese aber im konkreten Fall nicht zur Anwendung kommen können. </a:t>
            </a:r>
          </a:p>
        </p:txBody>
      </p:sp>
      <p:sp>
        <p:nvSpPr>
          <p:cNvPr id="4" name="Slide Number Placeholder 3"/>
          <p:cNvSpPr>
            <a:spLocks noGrp="1"/>
          </p:cNvSpPr>
          <p:nvPr>
            <p:ph type="sldNum" sz="quarter" idx="10"/>
          </p:nvPr>
        </p:nvSpPr>
        <p:spPr/>
        <p:txBody>
          <a:bodyPr/>
          <a:lstStyle/>
          <a:p>
            <a:fld id="{64372711-3C27-4F88-A805-E69E231461E6}" type="slidenum">
              <a:rPr lang="en-US" smtClean="0"/>
              <a:pPr/>
              <a:t>19</a:t>
            </a:fld>
            <a:endParaRPr lang="en-US"/>
          </a:p>
        </p:txBody>
      </p:sp>
    </p:spTree>
    <p:extLst>
      <p:ext uri="{BB962C8B-B14F-4D97-AF65-F5344CB8AC3E}">
        <p14:creationId xmlns:p14="http://schemas.microsoft.com/office/powerpoint/2010/main" xmlns="" val="2313990004"/>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Eine Schlussfolgerung kann auch als Argument für eine darauffolgende Schlussfolgerung dienen. Während man den ersten Fall (mehrere Argument stützen/ widerlegen eine These) eine koordinierte Argumentation nennt, spricht man im zweiten Fall (wenn Schlussfolgerungen zu Argumenten in einer folgenden Argumentation werden) von einer subordinierten Argumentation. Subordinierte Argumentationen sind oft schwieriger nachzuvollziehen, weil der argumentative Status ein und derselben Textstelle sich mit dem Fort­ schreiten des Texts ändert.</a:t>
            </a:r>
            <a:endParaRPr lang="en-US" sz="1200" kern="1200" dirty="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pPr/>
              <a:t>20</a:t>
            </a:fld>
            <a:endParaRPr lang="en-US"/>
          </a:p>
        </p:txBody>
      </p:sp>
    </p:spTree>
    <p:extLst>
      <p:ext uri="{BB962C8B-B14F-4D97-AF65-F5344CB8AC3E}">
        <p14:creationId xmlns:p14="http://schemas.microsoft.com/office/powerpoint/2010/main" xmlns="" val="2968498134"/>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Eine Schlussfolgerung kann auch als Argument für eine darauffolgende Schlussfolgerung dienen. Während man den ersten Fall (mehrere Argument stützen/ widerlegen eine These) eine koordinierte Argumentation nennt, spricht man im zweiten Fall (wenn Schlussfolgerungen zu Argumenten in einer folgenden Argumentation werden) von einer subordinierten Argumentation. Subordinierte Argumentationen sind oft schwieriger nachzuvollziehen, weil der argumentative Status ein und derselben Textstelle sich mit dem Fort­ schreiten des Texts ändert.</a:t>
            </a:r>
            <a:endParaRPr lang="en-US" sz="1200" kern="1200" dirty="0">
              <a:solidFill>
                <a:schemeClr val="tx1"/>
              </a:solidFill>
              <a:effectLst/>
              <a:latin typeface="+mn-lt"/>
              <a:ea typeface="+mn-ea"/>
              <a:cs typeface="+mn-cs"/>
            </a:endParaRPr>
          </a:p>
        </p:txBody>
      </p:sp>
      <p:sp>
        <p:nvSpPr>
          <p:cNvPr id="4" name="Slide Number Placeholder 3"/>
          <p:cNvSpPr>
            <a:spLocks noGrp="1"/>
          </p:cNvSpPr>
          <p:nvPr>
            <p:ph type="sldNum" sz="quarter" idx="10"/>
          </p:nvPr>
        </p:nvSpPr>
        <p:spPr/>
        <p:txBody>
          <a:bodyPr/>
          <a:lstStyle/>
          <a:p>
            <a:fld id="{64372711-3C27-4F88-A805-E69E231461E6}" type="slidenum">
              <a:rPr lang="en-US" smtClean="0"/>
              <a:pPr/>
              <a:t>21</a:t>
            </a:fld>
            <a:endParaRPr lang="en-US"/>
          </a:p>
        </p:txBody>
      </p:sp>
    </p:spTree>
    <p:extLst>
      <p:ext uri="{BB962C8B-B14F-4D97-AF65-F5344CB8AC3E}">
        <p14:creationId xmlns:p14="http://schemas.microsoft.com/office/powerpoint/2010/main" xmlns="" val="142554668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Tabelle sprachliche Realisierung </a:t>
            </a:r>
            <a:r>
              <a:rPr lang="de-DE" smtClean="0"/>
              <a:t>+ </a:t>
            </a:r>
            <a:r>
              <a:rPr lang="de-DE" smtClean="0"/>
              <a:t>Übung</a:t>
            </a:r>
            <a:r>
              <a:rPr lang="de-DE" baseline="0" smtClean="0"/>
              <a:t> 2</a:t>
            </a:r>
            <a:endParaRPr lang="de-DE" dirty="0" smtClean="0"/>
          </a:p>
        </p:txBody>
      </p:sp>
      <p:sp>
        <p:nvSpPr>
          <p:cNvPr id="4" name="Slide Number Placeholder 3"/>
          <p:cNvSpPr>
            <a:spLocks noGrp="1"/>
          </p:cNvSpPr>
          <p:nvPr>
            <p:ph type="sldNum" sz="quarter" idx="10"/>
          </p:nvPr>
        </p:nvSpPr>
        <p:spPr/>
        <p:txBody>
          <a:bodyPr/>
          <a:lstStyle/>
          <a:p>
            <a:fld id="{64372711-3C27-4F88-A805-E69E231461E6}" type="slidenum">
              <a:rPr lang="en-US" smtClean="0"/>
              <a:pPr/>
              <a:t>22</a:t>
            </a:fld>
            <a:endParaRPr lang="en-US"/>
          </a:p>
        </p:txBody>
      </p:sp>
    </p:spTree>
    <p:extLst>
      <p:ext uri="{BB962C8B-B14F-4D97-AF65-F5344CB8AC3E}">
        <p14:creationId xmlns:p14="http://schemas.microsoft.com/office/powerpoint/2010/main" xmlns="" val="2279866461"/>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Nicht immer sind Ihre Daten ausreichend oder vollkommen eindeutig, die Literatur, die Sie aufgearbeitet haben, wirklich vollkommen umfassend um Ihre Forschungsfrage(n) eindeutig positiv oder negativ beantworten zu können. Dennoch ist es Ihnen gelungen, Trends aufzuzeigen, die es Ihnen erlauben bestimmte Fragen eher positiv, andere eher negativ zu beantworten oder Ihre Arbeit hat auch interessante neue Resultate erbracht, die noch weiter überprüft werden müssten, die Sie aber trotzdem präsentieren wollen.</a:t>
            </a:r>
            <a:endParaRPr lang="en-US" sz="1200" kern="1200" dirty="0" smtClean="0">
              <a:solidFill>
                <a:schemeClr val="tx1"/>
              </a:solidFill>
              <a:effectLst/>
              <a:latin typeface="+mn-lt"/>
              <a:ea typeface="+mn-ea"/>
              <a:cs typeface="+mn-cs"/>
            </a:endParaRPr>
          </a:p>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23</a:t>
            </a:fld>
            <a:endParaRPr lang="en-US"/>
          </a:p>
        </p:txBody>
      </p:sp>
    </p:spTree>
    <p:extLst>
      <p:ext uri="{BB962C8B-B14F-4D97-AF65-F5344CB8AC3E}">
        <p14:creationId xmlns:p14="http://schemas.microsoft.com/office/powerpoint/2010/main" xmlns="" val="26276029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noProof="0" dirty="0" smtClean="0"/>
              <a:t>Diesen dialogische Prozess des Rechtfertigens von und des Zweifelns an Positionen nennt man Argumentation.  Beim Argumentieren  nehmen Sie in Ihrem Text die Rolle des Vergleichenden / Analysierenden sowie des Kritik Übenden und Ablehnenden / Befürwortenden ein.</a:t>
            </a:r>
          </a:p>
          <a:p>
            <a:r>
              <a:rPr lang="de-DE" noProof="0" dirty="0" smtClean="0"/>
              <a:t>Übung 4</a:t>
            </a:r>
            <a:endParaRPr lang="de-DE" noProof="0"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5</a:t>
            </a:fld>
            <a:endParaRPr lang="en-US"/>
          </a:p>
        </p:txBody>
      </p:sp>
    </p:spTree>
    <p:extLst>
      <p:ext uri="{BB962C8B-B14F-4D97-AF65-F5344CB8AC3E}">
        <p14:creationId xmlns:p14="http://schemas.microsoft.com/office/powerpoint/2010/main" xmlns="" val="1229577385"/>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Verwenden Sie zu starke (oder auch viele} Abschwächungen, erwecken Sie bei Ihren Leserinnen den Eindruck, dass Sie eigentlich nichts (oder kaum) etwas Stichhaltiges in Ihrer Untersuchung herausgefunden haben. Verwenden Sie zu wenige Abschwächungen, dann werden Sie </a:t>
            </a:r>
            <a:r>
              <a:rPr lang="de-DE" sz="1200" kern="1200" dirty="0" err="1" smtClean="0">
                <a:solidFill>
                  <a:schemeClr val="tx1"/>
                </a:solidFill>
                <a:effectLst/>
                <a:latin typeface="+mn-lt"/>
                <a:ea typeface="+mn-ea"/>
                <a:cs typeface="+mn-cs"/>
              </a:rPr>
              <a:t>u.u.</a:t>
            </a:r>
            <a:r>
              <a:rPr lang="de-DE" sz="1200" kern="1200" dirty="0" smtClean="0">
                <a:solidFill>
                  <a:schemeClr val="tx1"/>
                </a:solidFill>
                <a:effectLst/>
                <a:latin typeface="+mn-lt"/>
                <a:ea typeface="+mn-ea"/>
                <a:cs typeface="+mn-cs"/>
              </a:rPr>
              <a:t> kritisiert, weil Sie zu weit reichende Schlussfolgerungen aus Ihrer Untersuchung ziehen.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24</a:t>
            </a:fld>
            <a:endParaRPr lang="en-US"/>
          </a:p>
        </p:txBody>
      </p:sp>
    </p:spTree>
    <p:extLst>
      <p:ext uri="{BB962C8B-B14F-4D97-AF65-F5344CB8AC3E}">
        <p14:creationId xmlns:p14="http://schemas.microsoft.com/office/powerpoint/2010/main" xmlns="" val="2258259130"/>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eaLnBrk="0" hangingPunct="0"/>
            <a:r>
              <a:rPr lang="de-DE" sz="1200" kern="1200" dirty="0" smtClean="0">
                <a:solidFill>
                  <a:schemeClr val="tx1"/>
                </a:solidFill>
                <a:effectLst/>
                <a:latin typeface="+mn-lt"/>
                <a:ea typeface="+mn-ea"/>
                <a:cs typeface="+mn-cs"/>
              </a:rPr>
              <a:t>Nicht alle sprachlichen Verfahren der Abschwächung sind in der Wissenschaft zulässig, v.a. explizit </a:t>
            </a:r>
            <a:r>
              <a:rPr lang="de-DE" sz="1200" kern="1200" dirty="0" err="1" smtClean="0">
                <a:solidFill>
                  <a:schemeClr val="tx1"/>
                </a:solidFill>
                <a:effectLst/>
                <a:latin typeface="+mn-lt"/>
                <a:ea typeface="+mn-ea"/>
                <a:cs typeface="+mn-cs"/>
              </a:rPr>
              <a:t>subjekti</a:t>
            </a:r>
            <a:r>
              <a:rPr lang="de-DE" sz="1200" kern="1200" dirty="0" smtClean="0">
                <a:solidFill>
                  <a:schemeClr val="tx1"/>
                </a:solidFill>
                <a:effectLst/>
                <a:latin typeface="+mn-lt"/>
                <a:ea typeface="+mn-ea"/>
                <a:cs typeface="+mn-cs"/>
              </a:rPr>
              <a:t>­ </a:t>
            </a:r>
            <a:r>
              <a:rPr lang="de-DE" sz="1200" kern="1200" dirty="0" err="1" smtClean="0">
                <a:solidFill>
                  <a:schemeClr val="tx1"/>
                </a:solidFill>
                <a:effectLst/>
                <a:latin typeface="+mn-lt"/>
                <a:ea typeface="+mn-ea"/>
                <a:cs typeface="+mn-cs"/>
              </a:rPr>
              <a:t>ve</a:t>
            </a:r>
            <a:r>
              <a:rPr lang="de-DE" sz="1200" kern="1200" dirty="0" smtClean="0">
                <a:solidFill>
                  <a:schemeClr val="tx1"/>
                </a:solidFill>
                <a:effectLst/>
                <a:latin typeface="+mn-lt"/>
                <a:ea typeface="+mn-ea"/>
                <a:cs typeface="+mn-cs"/>
              </a:rPr>
              <a:t> Abschwächungen sind in Wissenschaftstexten eher unangebracht (d.h. Sie werden nicht schreiben ..Ich glaube eigentlich nicht, dass X aus meinen Daten gefolgert wer­ den kann" sondern eher "Die Schlussfolgerung X lässt sich aus meinen Daten nicht ableiten"' etc.).</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25</a:t>
            </a:fld>
            <a:endParaRPr lang="en-US"/>
          </a:p>
        </p:txBody>
      </p:sp>
    </p:spTree>
    <p:extLst>
      <p:ext uri="{BB962C8B-B14F-4D97-AF65-F5344CB8AC3E}">
        <p14:creationId xmlns:p14="http://schemas.microsoft.com/office/powerpoint/2010/main" xmlns="" val="1166271861"/>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sz="1200" kern="1200" dirty="0" smtClean="0">
                <a:solidFill>
                  <a:schemeClr val="tx1"/>
                </a:solidFill>
                <a:latin typeface="+mn-lt"/>
                <a:ea typeface="+mn-ea"/>
                <a:cs typeface="+mn-cs"/>
              </a:rPr>
              <a:t>Article Abstract </a:t>
            </a:r>
            <a:r>
              <a:rPr lang="en-US" sz="1200" kern="1200" dirty="0" err="1" smtClean="0">
                <a:solidFill>
                  <a:schemeClr val="tx1"/>
                </a:solidFill>
                <a:latin typeface="+mn-lt"/>
                <a:ea typeface="+mn-ea"/>
                <a:cs typeface="+mn-cs"/>
              </a:rPr>
              <a:t>begleitetet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wissenschaftliche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Artikel</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unabhängig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davon</a:t>
            </a:r>
            <a:r>
              <a:rPr lang="en-US" sz="1200" kern="1200" dirty="0" smtClean="0">
                <a:solidFill>
                  <a:schemeClr val="tx1"/>
                </a:solidFill>
                <a:latin typeface="+mn-lt"/>
                <a:ea typeface="+mn-ea"/>
                <a:cs typeface="+mn-cs"/>
              </a:rPr>
              <a:t>, ob </a:t>
            </a:r>
            <a:r>
              <a:rPr lang="en-US" sz="1200" kern="1200" dirty="0" err="1" smtClean="0">
                <a:solidFill>
                  <a:schemeClr val="tx1"/>
                </a:solidFill>
                <a:latin typeface="+mn-lt"/>
                <a:ea typeface="+mn-ea"/>
                <a:cs typeface="+mn-cs"/>
              </a:rPr>
              <a:t>es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sich</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dabei</a:t>
            </a:r>
            <a:r>
              <a:rPr lang="en-US" sz="1200" kern="1200" dirty="0" smtClean="0">
                <a:solidFill>
                  <a:schemeClr val="tx1"/>
                </a:solidFill>
                <a:latin typeface="+mn-lt"/>
                <a:ea typeface="+mn-ea"/>
                <a:cs typeface="+mn-cs"/>
              </a:rPr>
              <a:t> nun um </a:t>
            </a:r>
            <a:r>
              <a:rPr lang="en-US" sz="1200" kern="1200" dirty="0" err="1" smtClean="0">
                <a:solidFill>
                  <a:schemeClr val="tx1"/>
                </a:solidFill>
                <a:latin typeface="+mn-lt"/>
                <a:ea typeface="+mn-ea"/>
                <a:cs typeface="+mn-cs"/>
              </a:rPr>
              <a:t>einen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Forschungsbericht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Bibliographischen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Aufsatz</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oder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theoretische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Abhandlung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handelt</a:t>
            </a:r>
            <a:r>
              <a:rPr lang="en-US" sz="1200" kern="1200" dirty="0" smtClean="0">
                <a:solidFill>
                  <a:schemeClr val="tx1"/>
                </a:solidFill>
                <a:latin typeface="+mn-lt"/>
                <a:ea typeface="+mn-ea"/>
                <a:cs typeface="+mn-cs"/>
              </a:rPr>
              <a:t>);  </a:t>
            </a:r>
          </a:p>
          <a:p>
            <a:r>
              <a:rPr lang="en-US" sz="1200" kern="1200" dirty="0" smtClean="0">
                <a:solidFill>
                  <a:schemeClr val="tx1"/>
                </a:solidFill>
                <a:latin typeface="+mn-lt"/>
                <a:ea typeface="+mn-ea"/>
                <a:cs typeface="+mn-cs"/>
              </a:rPr>
              <a:t>Conference Abstract </a:t>
            </a:r>
            <a:r>
              <a:rPr lang="en-US" sz="1200" kern="1200" dirty="0" err="1" smtClean="0">
                <a:solidFill>
                  <a:schemeClr val="tx1"/>
                </a:solidFill>
                <a:latin typeface="+mn-lt"/>
                <a:ea typeface="+mn-ea"/>
                <a:cs typeface="+mn-cs"/>
              </a:rPr>
              <a:t>besteht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Bezug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einem</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Konferenzbeitrag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wiederum</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unabhängig</a:t>
            </a:r>
            <a:r>
              <a:rPr lang="en-US" sz="1200" kern="1200" dirty="0" smtClean="0">
                <a:solidFill>
                  <a:schemeClr val="tx1"/>
                </a:solidFill>
                <a:latin typeface="+mn-lt"/>
                <a:ea typeface="+mn-ea"/>
                <a:cs typeface="+mn-cs"/>
              </a:rPr>
              <a:t> von </a:t>
            </a:r>
            <a:r>
              <a:rPr lang="en-US" sz="1200" kern="1200" dirty="0" err="1" smtClean="0">
                <a:solidFill>
                  <a:schemeClr val="tx1"/>
                </a:solidFill>
                <a:latin typeface="+mn-lt"/>
                <a:ea typeface="+mn-ea"/>
                <a:cs typeface="+mn-cs"/>
              </a:rPr>
              <a:t>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konkreten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Textsorte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Vortrag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Posterpräsentation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usw</a:t>
            </a:r>
            <a:r>
              <a:rPr lang="en-US" sz="1200" kern="1200" dirty="0" smtClean="0">
                <a:solidFill>
                  <a:schemeClr val="tx1"/>
                </a:solidFill>
                <a:latin typeface="+mn-lt"/>
                <a:ea typeface="+mn-ea"/>
                <a:cs typeface="+mn-cs"/>
              </a:rPr>
              <a:t>.); </a:t>
            </a:r>
          </a:p>
          <a:p>
            <a:r>
              <a:rPr lang="en-US" sz="1200" kern="1200" dirty="0" smtClean="0">
                <a:solidFill>
                  <a:schemeClr val="tx1"/>
                </a:solidFill>
                <a:latin typeface="+mn-lt"/>
                <a:ea typeface="+mn-ea"/>
                <a:cs typeface="+mn-cs"/>
              </a:rPr>
              <a:t>Extended Abstract </a:t>
            </a:r>
            <a:r>
              <a:rPr lang="en-US" sz="1200" kern="1200" dirty="0" err="1" smtClean="0">
                <a:solidFill>
                  <a:schemeClr val="tx1"/>
                </a:solidFill>
                <a:latin typeface="+mn-lt"/>
                <a:ea typeface="+mn-ea"/>
                <a:cs typeface="+mn-cs"/>
              </a:rPr>
              <a:t>kann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sich</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sowohl</a:t>
            </a:r>
            <a:r>
              <a:rPr lang="en-US" sz="1200" kern="1200" dirty="0" smtClean="0">
                <a:solidFill>
                  <a:schemeClr val="tx1"/>
                </a:solidFill>
                <a:latin typeface="+mn-lt"/>
                <a:ea typeface="+mn-ea"/>
                <a:cs typeface="+mn-cs"/>
              </a:rPr>
              <a:t> um </a:t>
            </a:r>
            <a:r>
              <a:rPr lang="en-US" sz="1200" kern="1200" dirty="0" err="1" smtClean="0">
                <a:solidFill>
                  <a:schemeClr val="tx1"/>
                </a:solidFill>
                <a:latin typeface="+mn-lt"/>
                <a:ea typeface="+mn-ea"/>
                <a:cs typeface="+mn-cs"/>
              </a:rPr>
              <a:t>einen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Konferenz</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als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auch</a:t>
            </a:r>
            <a:r>
              <a:rPr lang="en-US" sz="1200" kern="1200" dirty="0" smtClean="0">
                <a:solidFill>
                  <a:schemeClr val="tx1"/>
                </a:solidFill>
                <a:latin typeface="+mn-lt"/>
                <a:ea typeface="+mn-ea"/>
                <a:cs typeface="+mn-cs"/>
              </a:rPr>
              <a:t> um </a:t>
            </a:r>
            <a:r>
              <a:rPr lang="en-US" sz="1200" kern="1200" dirty="0" err="1" smtClean="0">
                <a:solidFill>
                  <a:schemeClr val="tx1"/>
                </a:solidFill>
                <a:latin typeface="+mn-lt"/>
                <a:ea typeface="+mn-ea"/>
                <a:cs typeface="+mn-cs"/>
              </a:rPr>
              <a:t>einen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publizierenden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Beitrag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oder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Antrag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handeln</a:t>
            </a:r>
            <a:r>
              <a:rPr lang="en-US" sz="1200" kern="1200" dirty="0" smtClean="0">
                <a:solidFill>
                  <a:schemeClr val="tx1"/>
                </a:solidFill>
                <a:latin typeface="+mn-lt"/>
                <a:ea typeface="+mn-ea"/>
                <a:cs typeface="+mn-cs"/>
              </a:rPr>
              <a:t>; </a:t>
            </a:r>
          </a:p>
          <a:p>
            <a:r>
              <a:rPr lang="en-US" sz="1200" kern="1200" dirty="0" err="1" smtClean="0">
                <a:solidFill>
                  <a:schemeClr val="tx1"/>
                </a:solidFill>
                <a:latin typeface="+mn-lt"/>
                <a:ea typeface="+mn-ea"/>
                <a:cs typeface="+mn-cs"/>
              </a:rPr>
              <a:t>der</a:t>
            </a:r>
            <a:r>
              <a:rPr lang="en-US" sz="1200" kern="1200" dirty="0" smtClean="0">
                <a:solidFill>
                  <a:schemeClr val="tx1"/>
                </a:solidFill>
                <a:latin typeface="+mn-lt"/>
                <a:ea typeface="+mn-ea"/>
                <a:cs typeface="+mn-cs"/>
              </a:rPr>
              <a:t> Thesis Abstract </a:t>
            </a:r>
            <a:r>
              <a:rPr lang="en-US" sz="1200" kern="1200" dirty="0" err="1" smtClean="0">
                <a:solidFill>
                  <a:schemeClr val="tx1"/>
                </a:solidFill>
                <a:latin typeface="+mn-lt"/>
                <a:ea typeface="+mn-ea"/>
                <a:cs typeface="+mn-cs"/>
              </a:rPr>
              <a:t>schließlich</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bezieht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sich</a:t>
            </a:r>
            <a:r>
              <a:rPr lang="en-US" sz="1200" kern="1200" dirty="0" smtClean="0">
                <a:solidFill>
                  <a:schemeClr val="tx1"/>
                </a:solidFill>
                <a:latin typeface="+mn-lt"/>
                <a:ea typeface="+mn-ea"/>
                <a:cs typeface="+mn-cs"/>
              </a:rPr>
              <a:t> auf </a:t>
            </a:r>
            <a:r>
              <a:rPr lang="en-US" sz="1200" kern="1200" dirty="0" err="1" smtClean="0">
                <a:solidFill>
                  <a:schemeClr val="tx1"/>
                </a:solidFill>
                <a:latin typeface="+mn-lt"/>
                <a:ea typeface="+mn-ea"/>
                <a:cs typeface="+mn-cs"/>
              </a:rPr>
              <a:t>eine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Qualifizierungsarbeit</a:t>
            </a:r>
            <a:r>
              <a:rPr lang="en-US" sz="1200" kern="1200" dirty="0" smtClean="0">
                <a:solidFill>
                  <a:schemeClr val="tx1"/>
                </a:solidFill>
                <a:latin typeface="+mn-lt"/>
                <a:ea typeface="+mn-ea"/>
                <a:cs typeface="+mn-cs"/>
              </a:rPr>
              <a:t> </a:t>
            </a:r>
            <a:endParaRPr lang="en-US"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27</a:t>
            </a:fld>
            <a:endParaRPr lang="en-US"/>
          </a:p>
        </p:txBody>
      </p:sp>
    </p:spTree>
    <p:extLst>
      <p:ext uri="{BB962C8B-B14F-4D97-AF65-F5344CB8AC3E}">
        <p14:creationId xmlns:p14="http://schemas.microsoft.com/office/powerpoint/2010/main" xmlns="" val="52433534"/>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err="1" smtClean="0"/>
              <a:t>Legen</a:t>
            </a:r>
            <a:r>
              <a:rPr lang="en-US" dirty="0" smtClean="0"/>
              <a:t> </a:t>
            </a:r>
            <a:r>
              <a:rPr lang="en-US" dirty="0" err="1" smtClean="0"/>
              <a:t>Sie</a:t>
            </a:r>
            <a:r>
              <a:rPr lang="en-US" dirty="0" smtClean="0"/>
              <a:t> </a:t>
            </a:r>
            <a:r>
              <a:rPr lang="en-US" dirty="0" err="1" smtClean="0"/>
              <a:t>unbedingt</a:t>
            </a:r>
            <a:r>
              <a:rPr lang="en-US" dirty="0" smtClean="0"/>
              <a:t> </a:t>
            </a:r>
            <a:r>
              <a:rPr lang="en-US" dirty="0" err="1" smtClean="0"/>
              <a:t>schon</a:t>
            </a:r>
            <a:r>
              <a:rPr lang="en-US" dirty="0" smtClean="0"/>
              <a:t> </a:t>
            </a:r>
            <a:r>
              <a:rPr lang="en-US" dirty="0" err="1" smtClean="0"/>
              <a:t>im</a:t>
            </a:r>
            <a:r>
              <a:rPr lang="en-US" dirty="0" smtClean="0"/>
              <a:t> Abstract </a:t>
            </a:r>
            <a:r>
              <a:rPr lang="en-US" dirty="0" err="1" smtClean="0"/>
              <a:t>offen</a:t>
            </a:r>
            <a:r>
              <a:rPr lang="en-US" dirty="0" smtClean="0"/>
              <a:t>, was die </a:t>
            </a:r>
            <a:r>
              <a:rPr lang="en-US" dirty="0" err="1" smtClean="0"/>
              <a:t>leserinnen</a:t>
            </a:r>
            <a:r>
              <a:rPr lang="en-US" dirty="0" smtClean="0"/>
              <a:t> und </a:t>
            </a:r>
            <a:r>
              <a:rPr lang="en-US" dirty="0" err="1" smtClean="0"/>
              <a:t>Leser</a:t>
            </a:r>
            <a:r>
              <a:rPr lang="en-US" dirty="0" smtClean="0"/>
              <a:t> </a:t>
            </a:r>
            <a:r>
              <a:rPr lang="en-US" dirty="0" err="1" smtClean="0"/>
              <a:t>erwartet</a:t>
            </a:r>
            <a:r>
              <a:rPr lang="en-US" dirty="0" smtClean="0"/>
              <a:t> (</a:t>
            </a:r>
            <a:r>
              <a:rPr lang="en-US" dirty="0" err="1" smtClean="0"/>
              <a:t>z.B</a:t>
            </a:r>
            <a:r>
              <a:rPr lang="en-US" dirty="0" smtClean="0"/>
              <a:t>. </a:t>
            </a:r>
            <a:r>
              <a:rPr lang="en-US" dirty="0" err="1" smtClean="0"/>
              <a:t>theoretische</a:t>
            </a:r>
            <a:r>
              <a:rPr lang="en-US" dirty="0" smtClean="0"/>
              <a:t> </a:t>
            </a:r>
            <a:r>
              <a:rPr lang="en-US" dirty="0" err="1" smtClean="0"/>
              <a:t>Überlegungen</a:t>
            </a:r>
            <a:r>
              <a:rPr lang="en-US" dirty="0" smtClean="0"/>
              <a:t>, </a:t>
            </a:r>
            <a:r>
              <a:rPr lang="en-US" dirty="0" err="1" smtClean="0"/>
              <a:t>vorläufige</a:t>
            </a:r>
            <a:r>
              <a:rPr lang="en-US" dirty="0" smtClean="0"/>
              <a:t> </a:t>
            </a:r>
            <a:r>
              <a:rPr lang="en-US" dirty="0" err="1" smtClean="0"/>
              <a:t>Ergebnisse</a:t>
            </a:r>
            <a:r>
              <a:rPr lang="en-US" dirty="0" smtClean="0"/>
              <a:t> etc.).</a:t>
            </a:r>
          </a:p>
          <a:p>
            <a:endParaRPr lang="en-US"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28</a:t>
            </a:fld>
            <a:endParaRPr lang="en-US"/>
          </a:p>
        </p:txBody>
      </p:sp>
    </p:spTree>
    <p:extLst>
      <p:ext uri="{BB962C8B-B14F-4D97-AF65-F5344CB8AC3E}">
        <p14:creationId xmlns:p14="http://schemas.microsoft.com/office/powerpoint/2010/main" xmlns="" val="1219333464"/>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sz="1200" kern="1200" dirty="0" smtClean="0">
                <a:solidFill>
                  <a:schemeClr val="tx1"/>
                </a:solidFill>
                <a:latin typeface="+mn-lt"/>
                <a:ea typeface="+mn-ea"/>
                <a:cs typeface="+mn-cs"/>
              </a:rPr>
              <a:t>Swales, John M. &amp; </a:t>
            </a:r>
            <a:r>
              <a:rPr lang="en-US" sz="1200" kern="1200" dirty="0" err="1" smtClean="0">
                <a:solidFill>
                  <a:schemeClr val="tx1"/>
                </a:solidFill>
                <a:latin typeface="+mn-lt"/>
                <a:ea typeface="+mn-ea"/>
                <a:cs typeface="+mn-cs"/>
              </a:rPr>
              <a:t>Feak</a:t>
            </a:r>
            <a:r>
              <a:rPr lang="en-US" sz="1200" kern="1200" dirty="0" smtClean="0">
                <a:solidFill>
                  <a:schemeClr val="tx1"/>
                </a:solidFill>
                <a:latin typeface="+mn-lt"/>
                <a:ea typeface="+mn-ea"/>
                <a:cs typeface="+mn-cs"/>
              </a:rPr>
              <a:t>, Christine B., 2009. </a:t>
            </a:r>
            <a:r>
              <a:rPr lang="en-US" sz="1200" kern="1200" dirty="0" err="1" smtClean="0">
                <a:solidFill>
                  <a:schemeClr val="tx1"/>
                </a:solidFill>
                <a:latin typeface="+mn-lt"/>
                <a:ea typeface="+mn-ea"/>
                <a:cs typeface="+mn-cs"/>
              </a:rPr>
              <a:t>Abstractsand</a:t>
            </a:r>
            <a:r>
              <a:rPr lang="en-US" sz="1200" kern="1200" dirty="0" smtClean="0">
                <a:solidFill>
                  <a:schemeClr val="tx1"/>
                </a:solidFill>
                <a:latin typeface="+mn-lt"/>
                <a:ea typeface="+mn-ea"/>
                <a:cs typeface="+mn-cs"/>
              </a:rPr>
              <a:t> the Writing of Abstracts. Michigan: University of Michigan Press</a:t>
            </a:r>
          </a:p>
          <a:p>
            <a:endParaRPr lang="en-US" sz="1200" kern="1200" dirty="0" smtClean="0">
              <a:solidFill>
                <a:schemeClr val="tx1"/>
              </a:solidFill>
              <a:latin typeface="+mn-lt"/>
              <a:ea typeface="+mn-ea"/>
              <a:cs typeface="+mn-cs"/>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1200" kern="1200" dirty="0" smtClean="0">
                <a:solidFill>
                  <a:schemeClr val="tx1"/>
                </a:solidFill>
                <a:latin typeface="+mn-lt"/>
                <a:ea typeface="+mn-ea"/>
                <a:cs typeface="+mn-cs"/>
              </a:rPr>
              <a:t>die </a:t>
            </a:r>
            <a:r>
              <a:rPr lang="en-US" sz="1200" kern="1200" dirty="0" err="1" smtClean="0">
                <a:solidFill>
                  <a:schemeClr val="tx1"/>
                </a:solidFill>
                <a:latin typeface="+mn-lt"/>
                <a:ea typeface="+mn-ea"/>
                <a:cs typeface="+mn-cs"/>
              </a:rPr>
              <a:t>drei</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groben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Schritte</a:t>
            </a:r>
            <a:r>
              <a:rPr lang="en-US" sz="1200" kern="1200" dirty="0" smtClean="0">
                <a:solidFill>
                  <a:schemeClr val="tx1"/>
                </a:solidFill>
                <a:latin typeface="+mn-lt"/>
                <a:ea typeface="+mn-ea"/>
                <a:cs typeface="+mn-cs"/>
              </a:rPr>
              <a:t> des Abstracts</a:t>
            </a:r>
            <a:r>
              <a:rPr lang="en-US" sz="1200" kern="1200" baseline="0" dirty="0" smtClean="0">
                <a:solidFill>
                  <a:schemeClr val="tx1"/>
                </a:solidFill>
                <a:latin typeface="+mn-lt"/>
                <a:ea typeface="+mn-ea"/>
                <a:cs typeface="+mn-cs"/>
              </a:rPr>
              <a:t> + </a:t>
            </a:r>
            <a:r>
              <a:rPr lang="en-US" sz="1200" kern="1200" dirty="0" err="1" smtClean="0">
                <a:solidFill>
                  <a:schemeClr val="tx1"/>
                </a:solidFill>
                <a:latin typeface="+mn-lt"/>
                <a:ea typeface="+mn-ea"/>
                <a:cs typeface="+mn-cs"/>
              </a:rPr>
              <a:t>konkrete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Möglichkeiten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wie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diese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groben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Schritte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umgesetzt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werden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können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Auch</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wenn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im</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Modell</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zahlreiche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Optionen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gibt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werden</a:t>
            </a:r>
            <a:r>
              <a:rPr lang="en-US" sz="1200" kern="1200" dirty="0" smtClean="0">
                <a:solidFill>
                  <a:schemeClr val="tx1"/>
                </a:solidFill>
                <a:latin typeface="+mn-lt"/>
                <a:ea typeface="+mn-ea"/>
                <a:cs typeface="+mn-cs"/>
              </a:rPr>
              <a:t> in </a:t>
            </a:r>
            <a:r>
              <a:rPr lang="en-US" sz="1200" kern="1200" dirty="0" err="1" smtClean="0">
                <a:solidFill>
                  <a:schemeClr val="tx1"/>
                </a:solidFill>
                <a:latin typeface="+mn-lt"/>
                <a:ea typeface="+mn-ea"/>
                <a:cs typeface="+mn-cs"/>
              </a:rPr>
              <a:t>der</a:t>
            </a:r>
            <a:r>
              <a:rPr lang="en-US" sz="1200" kern="1200" dirty="0" smtClean="0">
                <a:solidFill>
                  <a:schemeClr val="tx1"/>
                </a:solidFill>
                <a:latin typeface="+mn-lt"/>
                <a:ea typeface="+mn-ea"/>
                <a:cs typeface="+mn-cs"/>
              </a:rPr>
              <a:t> Praxis </a:t>
            </a:r>
            <a:r>
              <a:rPr lang="en-US" sz="1200" kern="1200" dirty="0" err="1" smtClean="0">
                <a:solidFill>
                  <a:schemeClr val="tx1"/>
                </a:solidFill>
                <a:latin typeface="+mn-lt"/>
                <a:ea typeface="+mn-ea"/>
                <a:cs typeface="+mn-cs"/>
              </a:rPr>
              <a:t>nicht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alle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dieser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Möglichkeiten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verwendet</a:t>
            </a:r>
            <a:r>
              <a:rPr lang="en-US" sz="1200" kern="1200" dirty="0" smtClean="0">
                <a:solidFill>
                  <a:schemeClr val="tx1"/>
                </a:solidFill>
                <a:latin typeface="+mn-lt"/>
                <a:ea typeface="+mn-ea"/>
                <a:cs typeface="+mn-cs"/>
              </a:rPr>
              <a:t>. </a:t>
            </a:r>
          </a:p>
          <a:p>
            <a:pPr marL="0" marR="0" indent="0" algn="l" defTabSz="914400" rtl="0" eaLnBrk="1" fontAlgn="auto" latinLnBrk="0" hangingPunct="1">
              <a:lnSpc>
                <a:spcPct val="100000"/>
              </a:lnSpc>
              <a:spcBef>
                <a:spcPts val="0"/>
              </a:spcBef>
              <a:spcAft>
                <a:spcPts val="0"/>
              </a:spcAft>
              <a:buClrTx/>
              <a:buSzTx/>
              <a:buFontTx/>
              <a:buNone/>
              <a:tabLst/>
              <a:defRPr/>
            </a:pPr>
            <a:r>
              <a:rPr lang="en-US" sz="1200" kern="1200" dirty="0" smtClean="0">
                <a:solidFill>
                  <a:schemeClr val="tx1"/>
                </a:solidFill>
                <a:latin typeface="+mn-lt"/>
                <a:ea typeface="+mn-ea"/>
                <a:cs typeface="+mn-cs"/>
              </a:rPr>
              <a:t>Das </a:t>
            </a:r>
            <a:r>
              <a:rPr lang="en-US" sz="1200" kern="1200" dirty="0" err="1" smtClean="0">
                <a:solidFill>
                  <a:schemeClr val="tx1"/>
                </a:solidFill>
                <a:latin typeface="+mn-lt"/>
                <a:ea typeface="+mn-ea"/>
                <a:cs typeface="+mn-cs"/>
              </a:rPr>
              <a:t>heißt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z.B</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dass</a:t>
            </a:r>
            <a:r>
              <a:rPr lang="en-US" sz="1200" kern="1200" dirty="0" smtClean="0">
                <a:solidFill>
                  <a:schemeClr val="tx1"/>
                </a:solidFill>
                <a:latin typeface="+mn-lt"/>
                <a:ea typeface="+mn-ea"/>
                <a:cs typeface="+mn-cs"/>
              </a:rPr>
              <a:t> die </a:t>
            </a:r>
            <a:r>
              <a:rPr lang="en-US" sz="1200" kern="1200" dirty="0" err="1" smtClean="0">
                <a:solidFill>
                  <a:schemeClr val="tx1"/>
                </a:solidFill>
                <a:latin typeface="+mn-lt"/>
                <a:ea typeface="+mn-ea"/>
                <a:cs typeface="+mn-cs"/>
              </a:rPr>
              <a:t>Funktion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Nische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etablieren</a:t>
            </a:r>
            <a:r>
              <a:rPr lang="en-US" sz="1200" kern="1200" dirty="0" smtClean="0">
                <a:solidFill>
                  <a:schemeClr val="tx1"/>
                </a:solidFill>
                <a:latin typeface="+mn-lt"/>
                <a:ea typeface="+mn-ea"/>
                <a:cs typeface="+mn-cs"/>
              </a:rPr>
              <a:t>" oft </a:t>
            </a:r>
            <a:r>
              <a:rPr lang="en-US" sz="1200" kern="1200" dirty="0" err="1" smtClean="0">
                <a:solidFill>
                  <a:schemeClr val="tx1"/>
                </a:solidFill>
                <a:latin typeface="+mn-lt"/>
                <a:ea typeface="+mn-ea"/>
                <a:cs typeface="+mn-cs"/>
              </a:rPr>
              <a:t>mit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nur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vier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Umsetzungsmöglichkeiten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realisiert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wird</a:t>
            </a:r>
            <a:r>
              <a:rPr lang="en-US" sz="1200" kern="1200" dirty="0" smtClean="0">
                <a:solidFill>
                  <a:schemeClr val="tx1"/>
                </a:solidFill>
                <a:latin typeface="+mn-lt"/>
                <a:ea typeface="+mn-ea"/>
                <a:cs typeface="+mn-cs"/>
              </a:rPr>
              <a:t>.</a:t>
            </a:r>
          </a:p>
          <a:p>
            <a:endParaRPr lang="en-US"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30</a:t>
            </a:fld>
            <a:endParaRPr lang="en-US"/>
          </a:p>
        </p:txBody>
      </p:sp>
    </p:spTree>
    <p:extLst>
      <p:ext uri="{BB962C8B-B14F-4D97-AF65-F5344CB8AC3E}">
        <p14:creationId xmlns:p14="http://schemas.microsoft.com/office/powerpoint/2010/main" xmlns="" val="2040563274"/>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r>
              <a:rPr lang="en-US" sz="1200" b="1" kern="1200" dirty="0" err="1" smtClean="0">
                <a:solidFill>
                  <a:schemeClr val="tx1"/>
                </a:solidFill>
                <a:latin typeface="+mn-lt"/>
                <a:ea typeface="+mn-ea"/>
                <a:cs typeface="+mn-cs"/>
              </a:rPr>
              <a:t>Bauplan</a:t>
            </a:r>
            <a:r>
              <a:rPr lang="en-US" sz="1200" kern="1200" dirty="0" smtClean="0">
                <a:solidFill>
                  <a:schemeClr val="tx1"/>
                </a:solidFill>
                <a:latin typeface="+mn-lt"/>
                <a:ea typeface="+mn-ea"/>
                <a:cs typeface="+mn-cs"/>
              </a:rPr>
              <a:t>:</a:t>
            </a:r>
            <a:r>
              <a:rPr lang="en-US" sz="1200" kern="1200" baseline="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definieren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Ihre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Forschungsfrage</a:t>
            </a:r>
            <a:r>
              <a:rPr lang="en-US" sz="1200" kern="1200" dirty="0" smtClean="0">
                <a:solidFill>
                  <a:schemeClr val="tx1"/>
                </a:solidFill>
                <a:latin typeface="+mn-lt"/>
                <a:ea typeface="+mn-ea"/>
                <a:cs typeface="+mn-cs"/>
              </a:rPr>
              <a:t>(n), </a:t>
            </a:r>
            <a:r>
              <a:rPr lang="en-US" sz="1200" kern="1200" dirty="0" err="1" smtClean="0">
                <a:solidFill>
                  <a:schemeClr val="tx1"/>
                </a:solidFill>
                <a:latin typeface="+mn-lt"/>
                <a:ea typeface="+mn-ea"/>
                <a:cs typeface="+mn-cs"/>
              </a:rPr>
              <a:t>machen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sich</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Gedanken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über</a:t>
            </a:r>
            <a:r>
              <a:rPr lang="en-US" sz="1200" kern="1200" dirty="0" smtClean="0">
                <a:solidFill>
                  <a:schemeClr val="tx1"/>
                </a:solidFill>
                <a:latin typeface="+mn-lt"/>
                <a:ea typeface="+mn-ea"/>
                <a:cs typeface="+mn-cs"/>
              </a:rPr>
              <a:t> das </a:t>
            </a:r>
            <a:r>
              <a:rPr lang="en-US" sz="1200" kern="1200" dirty="0" err="1" smtClean="0">
                <a:solidFill>
                  <a:schemeClr val="tx1"/>
                </a:solidFill>
                <a:latin typeface="+mn-lt"/>
                <a:ea typeface="+mn-ea"/>
                <a:cs typeface="+mn-cs"/>
              </a:rPr>
              <a:t>Ziel</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Ihrer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Arbeit</a:t>
            </a:r>
            <a:r>
              <a:rPr lang="en-US" sz="1200" kern="1200" dirty="0" smtClean="0">
                <a:solidFill>
                  <a:schemeClr val="tx1"/>
                </a:solidFill>
                <a:latin typeface="+mn-lt"/>
                <a:ea typeface="+mn-ea"/>
                <a:cs typeface="+mn-cs"/>
              </a:rPr>
              <a:t> und </a:t>
            </a:r>
            <a:r>
              <a:rPr lang="en-US" sz="1200" kern="1200" dirty="0" err="1" smtClean="0">
                <a:solidFill>
                  <a:schemeClr val="tx1"/>
                </a:solidFill>
                <a:latin typeface="+mn-lt"/>
                <a:ea typeface="+mn-ea"/>
                <a:cs typeface="+mn-cs"/>
              </a:rPr>
              <a:t>überlegen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sich</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mit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welcher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Methode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Ihre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Frage</a:t>
            </a:r>
            <a:r>
              <a:rPr lang="en-US" sz="1200" kern="1200" dirty="0" smtClean="0">
                <a:solidFill>
                  <a:schemeClr val="tx1"/>
                </a:solidFill>
                <a:latin typeface="+mn-lt"/>
                <a:ea typeface="+mn-ea"/>
                <a:cs typeface="+mn-cs"/>
              </a:rPr>
              <a:t>(n) am </a:t>
            </a:r>
            <a:r>
              <a:rPr lang="en-US" sz="1200" kern="1200" dirty="0" err="1" smtClean="0">
                <a:solidFill>
                  <a:schemeClr val="tx1"/>
                </a:solidFill>
                <a:latin typeface="+mn-lt"/>
                <a:ea typeface="+mn-ea"/>
                <a:cs typeface="+mn-cs"/>
              </a:rPr>
              <a:t>besten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beantworten</a:t>
            </a:r>
            <a:r>
              <a:rPr lang="en-US" sz="1200" kern="1200" dirty="0" smtClean="0">
                <a:solidFill>
                  <a:schemeClr val="tx1"/>
                </a:solidFill>
                <a:latin typeface="+mn-lt"/>
                <a:ea typeface="+mn-ea"/>
                <a:cs typeface="+mn-cs"/>
              </a:rPr>
              <a:t> und </a:t>
            </a:r>
            <a:r>
              <a:rPr lang="en-US" sz="1200" kern="1200" dirty="0" err="1" smtClean="0">
                <a:solidFill>
                  <a:schemeClr val="tx1"/>
                </a:solidFill>
                <a:latin typeface="+mn-lt"/>
                <a:ea typeface="+mn-ea"/>
                <a:cs typeface="+mn-cs"/>
              </a:rPr>
              <a:t>Ihr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Forschungsziel</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erreichen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können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Dieser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erste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Bauplan</a:t>
            </a:r>
            <a:r>
              <a:rPr lang="en-US" sz="1200" kern="1200" dirty="0" smtClean="0">
                <a:solidFill>
                  <a:schemeClr val="tx1"/>
                </a:solidFill>
                <a:latin typeface="+mn-lt"/>
                <a:ea typeface="+mn-ea"/>
                <a:cs typeface="+mn-cs"/>
              </a:rPr>
              <a:t>, den </a:t>
            </a:r>
            <a:r>
              <a:rPr lang="en-US" sz="1200" kern="1200" dirty="0" err="1" smtClean="0">
                <a:solidFill>
                  <a:schemeClr val="tx1"/>
                </a:solidFill>
                <a:latin typeface="+mn-lt"/>
                <a:ea typeface="+mn-ea"/>
                <a:cs typeface="+mn-cs"/>
              </a:rPr>
              <a:t>Sie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im</a:t>
            </a:r>
            <a:r>
              <a:rPr lang="en-US" sz="1200" kern="1200" dirty="0" smtClean="0">
                <a:solidFill>
                  <a:schemeClr val="tx1"/>
                </a:solidFill>
                <a:latin typeface="+mn-lt"/>
                <a:ea typeface="+mn-ea"/>
                <a:cs typeface="+mn-cs"/>
              </a:rPr>
              <a:t> Expose </a:t>
            </a:r>
            <a:r>
              <a:rPr lang="en-US" sz="1200" kern="1200" dirty="0" err="1" smtClean="0">
                <a:solidFill>
                  <a:schemeClr val="tx1"/>
                </a:solidFill>
                <a:latin typeface="+mn-lt"/>
                <a:ea typeface="+mn-ea"/>
                <a:cs typeface="+mn-cs"/>
              </a:rPr>
              <a:t>skizzieren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zwingt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nicht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exakten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Einhaltung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aller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hier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definierten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Eckpunkte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Jedes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Forschungs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projekt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ist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lebendiger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Prozess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Änderungen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unterworfen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ist</a:t>
            </a:r>
            <a:r>
              <a:rPr lang="en-US" sz="1200" kern="1200" dirty="0" smtClean="0">
                <a:solidFill>
                  <a:schemeClr val="tx1"/>
                </a:solidFill>
                <a:latin typeface="+mn-lt"/>
                <a:ea typeface="+mn-ea"/>
                <a:cs typeface="+mn-cs"/>
              </a:rPr>
              <a:t>. </a:t>
            </a:r>
          </a:p>
          <a:p>
            <a:r>
              <a:rPr lang="de-DE" sz="1200" b="1" kern="1200" dirty="0" smtClean="0">
                <a:solidFill>
                  <a:schemeClr val="tx1"/>
                </a:solidFill>
                <a:latin typeface="+mn-lt"/>
                <a:ea typeface="+mn-ea"/>
                <a:cs typeface="+mn-cs"/>
              </a:rPr>
              <a:t>Überzeugung:</a:t>
            </a:r>
            <a:r>
              <a:rPr lang="de-DE" sz="1200" b="1" kern="1200" baseline="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Dabei</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kann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schon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vorkommen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dass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Ihre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Betreuerin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oder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Ihr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Betreuer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einzelne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Eckpunkte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mit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Ihnen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diskutieren</a:t>
            </a:r>
            <a:r>
              <a:rPr lang="en-US" sz="1200" kern="1200" dirty="0" smtClean="0">
                <a:solidFill>
                  <a:schemeClr val="tx1"/>
                </a:solidFill>
                <a:latin typeface="+mn-lt"/>
                <a:ea typeface="+mn-ea"/>
                <a:cs typeface="+mn-cs"/>
              </a:rPr>
              <a:t> will </a:t>
            </a:r>
            <a:r>
              <a:rPr lang="en-US" sz="1200" kern="1200" dirty="0" err="1" smtClean="0">
                <a:solidFill>
                  <a:schemeClr val="tx1"/>
                </a:solidFill>
                <a:latin typeface="+mn-lt"/>
                <a:ea typeface="+mn-ea"/>
                <a:cs typeface="+mn-cs"/>
              </a:rPr>
              <a:t>oder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auffordert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manche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Inhalte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genauer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definieren</a:t>
            </a:r>
            <a:r>
              <a:rPr lang="en-US" sz="1200" kern="1200" dirty="0" smtClean="0">
                <a:solidFill>
                  <a:schemeClr val="tx1"/>
                </a:solidFill>
                <a:latin typeface="+mn-lt"/>
                <a:ea typeface="+mn-ea"/>
                <a:cs typeface="+mn-cs"/>
              </a:rPr>
              <a:t>. Am </a:t>
            </a:r>
            <a:r>
              <a:rPr lang="en-US" sz="1200" kern="1200" dirty="0" err="1" smtClean="0">
                <a:solidFill>
                  <a:schemeClr val="tx1"/>
                </a:solidFill>
                <a:latin typeface="+mn-lt"/>
                <a:ea typeface="+mn-ea"/>
                <a:cs typeface="+mn-cs"/>
              </a:rPr>
              <a:t>Ende</a:t>
            </a:r>
            <a:r>
              <a:rPr lang="en-US" sz="1200" kern="1200" dirty="0" smtClean="0">
                <a:solidFill>
                  <a:schemeClr val="tx1"/>
                </a:solidFill>
                <a:latin typeface="+mn-lt"/>
                <a:ea typeface="+mn-ea"/>
                <a:cs typeface="+mn-cs"/>
              </a:rPr>
              <a:t> dieses </a:t>
            </a:r>
            <a:r>
              <a:rPr lang="en-US" sz="1200" kern="1200" dirty="0" err="1" smtClean="0">
                <a:solidFill>
                  <a:schemeClr val="tx1"/>
                </a:solidFill>
                <a:latin typeface="+mn-lt"/>
                <a:ea typeface="+mn-ea"/>
                <a:cs typeface="+mn-cs"/>
              </a:rPr>
              <a:t>Abstimmungsprozesses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sollte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Dokument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entstanden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sein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mit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dem</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beide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zufrieden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sind</a:t>
            </a:r>
            <a:r>
              <a:rPr lang="en-US" sz="1200" kern="1200" dirty="0" smtClean="0">
                <a:solidFill>
                  <a:schemeClr val="tx1"/>
                </a:solidFill>
                <a:latin typeface="+mn-lt"/>
                <a:ea typeface="+mn-ea"/>
                <a:cs typeface="+mn-cs"/>
              </a:rPr>
              <a:t>.</a:t>
            </a:r>
          </a:p>
          <a:p>
            <a:r>
              <a:rPr lang="de-DE" sz="1200" b="1" kern="1200" dirty="0" smtClean="0">
                <a:solidFill>
                  <a:schemeClr val="tx1"/>
                </a:solidFill>
                <a:latin typeface="+mn-lt"/>
                <a:ea typeface="+mn-ea"/>
                <a:cs typeface="+mn-cs"/>
              </a:rPr>
              <a:t>Qualitätssicherung:</a:t>
            </a:r>
            <a:r>
              <a:rPr lang="de-DE" sz="1200" b="1" kern="1200" baseline="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Nicht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jede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Forschungsfrage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ist</a:t>
            </a:r>
            <a:r>
              <a:rPr lang="en-US" sz="1200" kern="1200" dirty="0" smtClean="0">
                <a:solidFill>
                  <a:schemeClr val="tx1"/>
                </a:solidFill>
                <a:latin typeface="+mn-lt"/>
                <a:ea typeface="+mn-ea"/>
                <a:cs typeface="+mn-cs"/>
              </a:rPr>
              <a:t> gut </a:t>
            </a:r>
            <a:r>
              <a:rPr lang="en-US" sz="1200" kern="1200" dirty="0" err="1" smtClean="0">
                <a:solidFill>
                  <a:schemeClr val="tx1"/>
                </a:solidFill>
                <a:latin typeface="+mn-lt"/>
                <a:ea typeface="+mn-ea"/>
                <a:cs typeface="+mn-cs"/>
              </a:rPr>
              <a:t>ge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wählt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nicht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alle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Methoden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sind</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passend</a:t>
            </a:r>
            <a:r>
              <a:rPr lang="en-US" sz="1200" kern="1200" dirty="0" smtClean="0">
                <a:solidFill>
                  <a:schemeClr val="tx1"/>
                </a:solidFill>
                <a:latin typeface="+mn-lt"/>
                <a:ea typeface="+mn-ea"/>
                <a:cs typeface="+mn-cs"/>
              </a:rPr>
              <a:t>, um die </a:t>
            </a:r>
            <a:r>
              <a:rPr lang="en-US" sz="1200" kern="1200" dirty="0" err="1" smtClean="0">
                <a:solidFill>
                  <a:schemeClr val="tx1"/>
                </a:solidFill>
                <a:latin typeface="+mn-lt"/>
                <a:ea typeface="+mn-ea"/>
                <a:cs typeface="+mn-cs"/>
              </a:rPr>
              <a:t>gewählte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Frage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adäquat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beantworten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Auch</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Umfang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eines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Forschungsprojektes</a:t>
            </a:r>
            <a:r>
              <a:rPr lang="en-US" sz="1200" kern="1200" dirty="0" smtClean="0">
                <a:solidFill>
                  <a:schemeClr val="tx1"/>
                </a:solidFill>
                <a:latin typeface="+mn-lt"/>
                <a:ea typeface="+mn-ea"/>
                <a:cs typeface="+mn-cs"/>
              </a:rPr>
              <a:t> muss </a:t>
            </a:r>
            <a:r>
              <a:rPr lang="en-US" sz="1200" kern="1200" dirty="0" err="1" smtClean="0">
                <a:solidFill>
                  <a:schemeClr val="tx1"/>
                </a:solidFill>
                <a:latin typeface="+mn-lt"/>
                <a:ea typeface="+mn-ea"/>
                <a:cs typeface="+mn-cs"/>
              </a:rPr>
              <a:t>mit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dafür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veranschlagten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Zeit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sinnvoll</a:t>
            </a:r>
            <a:r>
              <a:rPr lang="en-US" sz="1200" kern="1200" dirty="0" smtClean="0">
                <a:solidFill>
                  <a:schemeClr val="tx1"/>
                </a:solidFill>
                <a:latin typeface="+mn-lt"/>
                <a:ea typeface="+mn-ea"/>
                <a:cs typeface="+mn-cs"/>
              </a:rPr>
              <a:t> in </a:t>
            </a:r>
            <a:r>
              <a:rPr lang="en-US" sz="1200" kern="1200" dirty="0" err="1" smtClean="0">
                <a:solidFill>
                  <a:schemeClr val="tx1"/>
                </a:solidFill>
                <a:latin typeface="+mn-lt"/>
                <a:ea typeface="+mn-ea"/>
                <a:cs typeface="+mn-cs"/>
              </a:rPr>
              <a:t>Einklang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gebracht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werden</a:t>
            </a:r>
            <a:r>
              <a:rPr lang="en-US" sz="1200" kern="1200" dirty="0" smtClean="0">
                <a:solidFill>
                  <a:schemeClr val="tx1"/>
                </a:solidFill>
                <a:latin typeface="+mn-lt"/>
                <a:ea typeface="+mn-ea"/>
                <a:cs typeface="+mn-cs"/>
              </a:rPr>
              <a:t>. Oft </a:t>
            </a:r>
            <a:r>
              <a:rPr lang="en-US" sz="1200" kern="1200" dirty="0" err="1" smtClean="0">
                <a:solidFill>
                  <a:schemeClr val="tx1"/>
                </a:solidFill>
                <a:latin typeface="+mn-lt"/>
                <a:ea typeface="+mn-ea"/>
                <a:cs typeface="+mn-cs"/>
              </a:rPr>
              <a:t>scheitern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Forschende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daran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dass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sich</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viel</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vorneh</a:t>
            </a:r>
            <a:r>
              <a:rPr lang="en-US" sz="1200" kern="1200" dirty="0" smtClean="0">
                <a:solidFill>
                  <a:schemeClr val="tx1"/>
                </a:solidFill>
                <a:latin typeface="+mn-lt"/>
                <a:ea typeface="+mn-ea"/>
                <a:cs typeface="+mn-cs"/>
              </a:rPr>
              <a:t>­ men. Es </a:t>
            </a:r>
            <a:r>
              <a:rPr lang="en-US" sz="1200" kern="1200" dirty="0" err="1" smtClean="0">
                <a:solidFill>
                  <a:schemeClr val="tx1"/>
                </a:solidFill>
                <a:latin typeface="+mn-lt"/>
                <a:ea typeface="+mn-ea"/>
                <a:cs typeface="+mn-cs"/>
              </a:rPr>
              <a:t>zeigt</a:t>
            </a:r>
            <a:r>
              <a:rPr lang="en-US" sz="1200" kern="1200" dirty="0" smtClean="0">
                <a:solidFill>
                  <a:schemeClr val="tx1"/>
                </a:solidFill>
                <a:latin typeface="+mn-lt"/>
                <a:ea typeface="+mn-ea"/>
                <a:cs typeface="+mn-cs"/>
              </a:rPr>
              <a:t>, ob </a:t>
            </a:r>
            <a:r>
              <a:rPr lang="en-US" sz="1200" kern="1200" dirty="0" err="1" smtClean="0">
                <a:solidFill>
                  <a:schemeClr val="tx1"/>
                </a:solidFill>
                <a:latin typeface="+mn-lt"/>
                <a:ea typeface="+mn-ea"/>
                <a:cs typeface="+mn-cs"/>
              </a:rPr>
              <a:t>Sie</a:t>
            </a:r>
            <a:r>
              <a:rPr lang="en-US" sz="1200" kern="1200" dirty="0" smtClean="0">
                <a:solidFill>
                  <a:schemeClr val="tx1"/>
                </a:solidFill>
                <a:latin typeface="+mn-lt"/>
                <a:ea typeface="+mn-ea"/>
                <a:cs typeface="+mn-cs"/>
              </a:rPr>
              <a:t> in </a:t>
            </a:r>
            <a:r>
              <a:rPr lang="en-US" sz="1200" kern="1200" dirty="0" err="1" smtClean="0">
                <a:solidFill>
                  <a:schemeClr val="tx1"/>
                </a:solidFill>
                <a:latin typeface="+mn-lt"/>
                <a:ea typeface="+mn-ea"/>
                <a:cs typeface="+mn-cs"/>
              </a:rPr>
              <a:t>der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Lage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sind</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Ihr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Forschungsvorhaben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selbständig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konzipieren</a:t>
            </a:r>
            <a:r>
              <a:rPr lang="en-US" sz="1200" kern="1200" dirty="0" smtClean="0">
                <a:solidFill>
                  <a:schemeClr val="tx1"/>
                </a:solidFill>
                <a:latin typeface="+mn-lt"/>
                <a:ea typeface="+mn-ea"/>
                <a:cs typeface="+mn-cs"/>
              </a:rPr>
              <a:t> und </a:t>
            </a:r>
            <a:r>
              <a:rPr lang="en-US" sz="1200" kern="1200" dirty="0" err="1" smtClean="0">
                <a:solidFill>
                  <a:schemeClr val="tx1"/>
                </a:solidFill>
                <a:latin typeface="+mn-lt"/>
                <a:ea typeface="+mn-ea"/>
                <a:cs typeface="+mn-cs"/>
              </a:rPr>
              <a:t>zu</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realisieren</a:t>
            </a:r>
            <a:r>
              <a:rPr lang="en-US" sz="1200" kern="1200" dirty="0" smtClean="0">
                <a:solidFill>
                  <a:schemeClr val="tx1"/>
                </a:solidFill>
                <a:latin typeface="+mn-lt"/>
                <a:ea typeface="+mn-ea"/>
                <a:cs typeface="+mn-cs"/>
              </a:rPr>
              <a:t>.</a:t>
            </a:r>
          </a:p>
          <a:p>
            <a:r>
              <a:rPr lang="de-DE" sz="1200" b="1" kern="1200" dirty="0" smtClean="0">
                <a:solidFill>
                  <a:schemeClr val="tx1"/>
                </a:solidFill>
                <a:latin typeface="+mn-lt"/>
                <a:ea typeface="+mn-ea"/>
                <a:cs typeface="+mn-cs"/>
              </a:rPr>
              <a:t>Beantragung</a:t>
            </a:r>
            <a:r>
              <a:rPr lang="de-DE" sz="1200" b="1" kern="1200" baseline="0" dirty="0" smtClean="0">
                <a:solidFill>
                  <a:schemeClr val="tx1"/>
                </a:solidFill>
                <a:latin typeface="+mn-lt"/>
                <a:ea typeface="+mn-ea"/>
                <a:cs typeface="+mn-cs"/>
              </a:rPr>
              <a:t> f. Unterstützung: </a:t>
            </a:r>
            <a:r>
              <a:rPr lang="en-US" sz="1200" kern="1200" dirty="0" smtClean="0">
                <a:solidFill>
                  <a:schemeClr val="tx1"/>
                </a:solidFill>
                <a:latin typeface="+mn-lt"/>
                <a:ea typeface="+mn-ea"/>
                <a:cs typeface="+mn-cs"/>
              </a:rPr>
              <a:t>(</a:t>
            </a:r>
            <a:r>
              <a:rPr lang="en-US" sz="1200" kern="1200" dirty="0" err="1" smtClean="0">
                <a:solidFill>
                  <a:schemeClr val="tx1"/>
                </a:solidFill>
                <a:latin typeface="+mn-lt"/>
                <a:ea typeface="+mn-ea"/>
                <a:cs typeface="+mn-cs"/>
              </a:rPr>
              <a:t>Doktorarbeit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gibt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es</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zum</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Teil</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finanzielle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Unterstützung</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z.B</a:t>
            </a:r>
            <a:r>
              <a:rPr lang="en-US" sz="1200" kern="1200" dirty="0" smtClean="0">
                <a:solidFill>
                  <a:schemeClr val="tx1"/>
                </a:solidFill>
                <a:latin typeface="+mn-lt"/>
                <a:ea typeface="+mn-ea"/>
                <a:cs typeface="+mn-cs"/>
              </a:rPr>
              <a:t>. </a:t>
            </a:r>
            <a:r>
              <a:rPr lang="en-US" sz="1200" b="1" kern="1200" dirty="0" err="1" smtClean="0">
                <a:solidFill>
                  <a:schemeClr val="tx1"/>
                </a:solidFill>
                <a:latin typeface="+mn-lt"/>
                <a:ea typeface="+mn-ea"/>
                <a:cs typeface="+mn-cs"/>
              </a:rPr>
              <a:t>Stipendien</a:t>
            </a:r>
            <a:r>
              <a:rPr lang="en-US" sz="1200" kern="1200" dirty="0" smtClean="0">
                <a:solidFill>
                  <a:schemeClr val="tx1"/>
                </a:solidFill>
                <a:latin typeface="+mn-lt"/>
                <a:ea typeface="+mn-ea"/>
                <a:cs typeface="+mn-cs"/>
              </a:rPr>
              <a:t>. Es </a:t>
            </a:r>
            <a:r>
              <a:rPr lang="en-US" sz="1200" kern="1200" dirty="0" err="1" smtClean="0">
                <a:solidFill>
                  <a:schemeClr val="tx1"/>
                </a:solidFill>
                <a:latin typeface="+mn-lt"/>
                <a:ea typeface="+mn-ea"/>
                <a:cs typeface="+mn-cs"/>
              </a:rPr>
              <a:t>ist</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daher</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sinnvoll</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beim</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Verfassen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Ihres</a:t>
            </a:r>
            <a:r>
              <a:rPr lang="en-US" sz="1200" kern="1200" dirty="0" smtClean="0">
                <a:solidFill>
                  <a:schemeClr val="tx1"/>
                </a:solidFill>
                <a:latin typeface="+mn-lt"/>
                <a:ea typeface="+mn-ea"/>
                <a:cs typeface="+mn-cs"/>
              </a:rPr>
              <a:t> Exposes </a:t>
            </a:r>
            <a:r>
              <a:rPr lang="en-US" sz="1200" kern="1200" dirty="0" err="1" smtClean="0">
                <a:solidFill>
                  <a:schemeClr val="tx1"/>
                </a:solidFill>
                <a:latin typeface="+mn-lt"/>
                <a:ea typeface="+mn-ea"/>
                <a:cs typeface="+mn-cs"/>
              </a:rPr>
              <a:t>Ihre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potentielle</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Förderinstitution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gleich</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zu</a:t>
            </a:r>
            <a:r>
              <a:rPr lang="en-US" sz="1200" kern="1200" dirty="0" smtClean="0">
                <a:solidFill>
                  <a:schemeClr val="tx1"/>
                </a:solidFill>
                <a:latin typeface="+mn-lt"/>
                <a:ea typeface="+mn-ea"/>
                <a:cs typeface="+mn-cs"/>
              </a:rPr>
              <a:t> be­ </a:t>
            </a:r>
            <a:r>
              <a:rPr lang="en-US" sz="1200" kern="1200" dirty="0" err="1" smtClean="0">
                <a:solidFill>
                  <a:schemeClr val="tx1"/>
                </a:solidFill>
                <a:latin typeface="+mn-lt"/>
                <a:ea typeface="+mn-ea"/>
                <a:cs typeface="+mn-cs"/>
              </a:rPr>
              <a:t>rücksichtigen</a:t>
            </a:r>
            <a:r>
              <a:rPr lang="en-US" sz="1200" kern="1200" dirty="0" smtClean="0">
                <a:solidFill>
                  <a:schemeClr val="tx1"/>
                </a:solidFill>
                <a:latin typeface="+mn-lt"/>
                <a:ea typeface="+mn-ea"/>
                <a:cs typeface="+mn-cs"/>
              </a:rPr>
              <a:t> und das Expose </a:t>
            </a:r>
            <a:r>
              <a:rPr lang="en-US" sz="1200" kern="1200" dirty="0" err="1" smtClean="0">
                <a:solidFill>
                  <a:schemeClr val="tx1"/>
                </a:solidFill>
                <a:latin typeface="+mn-lt"/>
                <a:ea typeface="+mn-ea"/>
                <a:cs typeface="+mn-cs"/>
              </a:rPr>
              <a:t>eventuell</a:t>
            </a:r>
            <a:r>
              <a:rPr lang="en-US" sz="1200" kern="1200" dirty="0" smtClean="0">
                <a:solidFill>
                  <a:schemeClr val="tx1"/>
                </a:solidFill>
                <a:latin typeface="+mn-lt"/>
                <a:ea typeface="+mn-ea"/>
                <a:cs typeface="+mn-cs"/>
              </a:rPr>
              <a:t> an </a:t>
            </a:r>
            <a:r>
              <a:rPr lang="en-US" sz="1200" kern="1200" dirty="0" err="1" smtClean="0">
                <a:solidFill>
                  <a:schemeClr val="tx1"/>
                </a:solidFill>
                <a:latin typeface="+mn-lt"/>
                <a:ea typeface="+mn-ea"/>
                <a:cs typeface="+mn-cs"/>
              </a:rPr>
              <a:t>deren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Vorgaben</a:t>
            </a:r>
            <a:r>
              <a:rPr lang="en-US" sz="1200" kern="1200" dirty="0" smtClean="0">
                <a:solidFill>
                  <a:schemeClr val="tx1"/>
                </a:solidFill>
                <a:latin typeface="+mn-lt"/>
                <a:ea typeface="+mn-ea"/>
                <a:cs typeface="+mn-cs"/>
              </a:rPr>
              <a:t> </a:t>
            </a:r>
            <a:r>
              <a:rPr lang="en-US" sz="1200" kern="1200" dirty="0" err="1" smtClean="0">
                <a:solidFill>
                  <a:schemeClr val="tx1"/>
                </a:solidFill>
                <a:latin typeface="+mn-lt"/>
                <a:ea typeface="+mn-ea"/>
                <a:cs typeface="+mn-cs"/>
              </a:rPr>
              <a:t>anzupassen</a:t>
            </a:r>
            <a:r>
              <a:rPr lang="en-US" sz="1200" kern="1200" dirty="0" smtClean="0">
                <a:solidFill>
                  <a:schemeClr val="tx1"/>
                </a:solidFill>
                <a:latin typeface="+mn-lt"/>
                <a:ea typeface="+mn-ea"/>
                <a:cs typeface="+mn-cs"/>
              </a:rPr>
              <a:t>.</a:t>
            </a:r>
            <a:endParaRPr lang="en-US" sz="1200" b="1" kern="1200" dirty="0" smtClean="0">
              <a:solidFill>
                <a:schemeClr val="tx1"/>
              </a:solidFill>
              <a:latin typeface="+mn-lt"/>
              <a:ea typeface="+mn-ea"/>
              <a:cs typeface="+mn-cs"/>
            </a:endParaRPr>
          </a:p>
          <a:p>
            <a:endParaRPr lang="en-US" sz="1200" kern="1200" dirty="0" smtClean="0">
              <a:solidFill>
                <a:schemeClr val="tx1"/>
              </a:solidFill>
              <a:latin typeface="+mn-lt"/>
              <a:ea typeface="+mn-ea"/>
              <a:cs typeface="+mn-cs"/>
            </a:endParaRPr>
          </a:p>
          <a:p>
            <a:endParaRPr lang="en-US"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32</a:t>
            </a:fld>
            <a:endParaRPr lang="en-US"/>
          </a:p>
        </p:txBody>
      </p:sp>
    </p:spTree>
    <p:extLst>
      <p:ext uri="{BB962C8B-B14F-4D97-AF65-F5344CB8AC3E}">
        <p14:creationId xmlns:p14="http://schemas.microsoft.com/office/powerpoint/2010/main" xmlns="" val="3652789847"/>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de-DE" dirty="0" smtClean="0"/>
              <a:t>Deckblatt: Name, Matrikelnummer, Kontaktaden, Betreuer, Institut,  Arbeitstitel, Ort, Datum</a:t>
            </a:r>
            <a:r>
              <a:rPr lang="de-DE" baseline="0" dirty="0" smtClean="0"/>
              <a:t> </a:t>
            </a:r>
          </a:p>
          <a:p>
            <a:endParaRPr lang="de-DE" dirty="0" smtClean="0"/>
          </a:p>
          <a:p>
            <a:r>
              <a:rPr lang="de-DE" baseline="0" dirty="0" smtClean="0"/>
              <a:t>  </a:t>
            </a:r>
            <a:endParaRPr lang="en-US"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33</a:t>
            </a:fld>
            <a:endParaRPr lang="en-US"/>
          </a:p>
        </p:txBody>
      </p:sp>
    </p:spTree>
    <p:extLst>
      <p:ext uri="{BB962C8B-B14F-4D97-AF65-F5344CB8AC3E}">
        <p14:creationId xmlns:p14="http://schemas.microsoft.com/office/powerpoint/2010/main" xmlns="" val="346740155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Deskriptive, </a:t>
            </a:r>
            <a:r>
              <a:rPr lang="de-DE" dirty="0" err="1" smtClean="0"/>
              <a:t>explikative</a:t>
            </a:r>
            <a:r>
              <a:rPr lang="de-DE" dirty="0" smtClean="0"/>
              <a:t> und argumentative Textsequenzen werden nicht in allen Teilen  ei­ </a:t>
            </a:r>
            <a:r>
              <a:rPr lang="de-DE" dirty="0" err="1" smtClean="0"/>
              <a:t>nes</a:t>
            </a:r>
            <a:r>
              <a:rPr lang="de-DE" dirty="0" smtClean="0"/>
              <a:t> wissenschaftlichen Texts gleich häufig verwendet, d.h. in bestimmten Abschnitten eines wissenschaftlichen Texts wird eher beschrieben, in anderen erklärt und in wieder anderen argumentiert.</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6</a:t>
            </a:fld>
            <a:endParaRPr lang="en-US"/>
          </a:p>
        </p:txBody>
      </p:sp>
    </p:spTree>
    <p:extLst>
      <p:ext uri="{BB962C8B-B14F-4D97-AF65-F5344CB8AC3E}">
        <p14:creationId xmlns:p14="http://schemas.microsoft.com/office/powerpoint/2010/main" xmlns="" val="105436021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Seit </a:t>
            </a:r>
            <a:r>
              <a:rPr lang="de-DE" dirty="0" smtClean="0"/>
              <a:t>den Zeiten der klassischen Rhetorik hat man sich sowohl damit beschäftigt, wie Argu­mente am effektivsten präsentiert werden können um ein Publikum zu überzeugen, als auch damit, welche </a:t>
            </a:r>
            <a:r>
              <a:rPr lang="de-DE" u="sng" dirty="0" smtClean="0"/>
              <a:t>Kriterien</a:t>
            </a:r>
            <a:r>
              <a:rPr lang="de-DE" dirty="0" smtClean="0"/>
              <a:t> es für eine fehlerfreie Argumentation gibt. </a:t>
            </a:r>
            <a:r>
              <a:rPr lang="de-DE" dirty="0" smtClean="0">
                <a:sym typeface="Wingdings" panose="05000000000000000000" pitchFamily="2" charset="2"/>
              </a:rPr>
              <a:t> formale Logik</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7</a:t>
            </a:fld>
            <a:endParaRPr lang="en-US"/>
          </a:p>
        </p:txBody>
      </p:sp>
    </p:spTree>
    <p:extLst>
      <p:ext uri="{BB962C8B-B14F-4D97-AF65-F5344CB8AC3E}">
        <p14:creationId xmlns:p14="http://schemas.microsoft.com/office/powerpoint/2010/main" xmlns="" val="33253941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Der britische Philosoph und Argumentationstheoretiker Stephen </a:t>
            </a:r>
            <a:r>
              <a:rPr lang="de-DE" dirty="0" err="1" smtClean="0"/>
              <a:t>Toulmin</a:t>
            </a:r>
            <a:r>
              <a:rPr lang="de-DE" dirty="0" smtClean="0"/>
              <a:t> hat bereits in der Mitte des 20. Jahrhunderts eingewandt, dass das Ideal "formaler Validität" von Argumentationen, das in der formalen Logik entwickelt wurde, außerhalb der Logik und Mathematik nicht anwendbar sei und dass sich die Beurteilung von Argumentationen in den Wissenschaften vielmehr an einem Modell der prozeduralen Korrektheit und der disziplin-spezifischen Adäquatheit orientieren müsse.</a:t>
            </a:r>
          </a:p>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8</a:t>
            </a:fld>
            <a:endParaRPr lang="en-US"/>
          </a:p>
        </p:txBody>
      </p:sp>
    </p:spTree>
    <p:extLst>
      <p:ext uri="{BB962C8B-B14F-4D97-AF65-F5344CB8AC3E}">
        <p14:creationId xmlns:p14="http://schemas.microsoft.com/office/powerpoint/2010/main" xmlns="" val="247626561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Der britische Philosoph und Argumentationstheoretiker Stephen </a:t>
            </a:r>
            <a:r>
              <a:rPr lang="de-DE" dirty="0" err="1" smtClean="0"/>
              <a:t>Toulmin</a:t>
            </a:r>
            <a:r>
              <a:rPr lang="de-DE" dirty="0" smtClean="0"/>
              <a:t> hat bereits in der Mitte des 20. Jahrhunderts eingewandt, dass das Ideal "formaler Validität" von Argumentationen, das in der formalen Logik entwickelt wurde, außerhalb der Logik und Mathematik nicht anwendbar sei und dass sich die Beurteilung von Argumentationen in den Wissenschaften vielmehr an einem Modell der prozeduralen Korrektheit und der disziplin-spezifischen Adäquatheit orientieren müsse.</a:t>
            </a:r>
          </a:p>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9</a:t>
            </a:fld>
            <a:endParaRPr lang="en-US"/>
          </a:p>
        </p:txBody>
      </p:sp>
    </p:spTree>
    <p:extLst>
      <p:ext uri="{BB962C8B-B14F-4D97-AF65-F5344CB8AC3E}">
        <p14:creationId xmlns:p14="http://schemas.microsoft.com/office/powerpoint/2010/main" xmlns="" val="77386947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dirty="0" smtClean="0"/>
              <a:t>Der britische Philosoph und Argumentationstheoretiker Stephen </a:t>
            </a:r>
            <a:r>
              <a:rPr lang="de-DE" dirty="0" err="1" smtClean="0"/>
              <a:t>Toulmin</a:t>
            </a:r>
            <a:r>
              <a:rPr lang="de-DE" dirty="0" smtClean="0"/>
              <a:t> hat bereits in der Mitte des 20. Jahrhunderts eingewandt, dass das Ideal "formaler Validität" von Argumentationen, das in der formalen Logik entwickelt wurde, außerhalb der Logik und Mathematik nicht anwendbar sei und dass sich die Beurteilung von Argumentationen in den Wissenschaften vielmehr an einem Modell der prozeduralen Korrektheit und der disziplin-spezifischen Adäquatheit orientieren müsse.</a:t>
            </a:r>
          </a:p>
          <a:p>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10</a:t>
            </a:fld>
            <a:endParaRPr lang="en-US"/>
          </a:p>
        </p:txBody>
      </p:sp>
    </p:spTree>
    <p:extLst>
      <p:ext uri="{BB962C8B-B14F-4D97-AF65-F5344CB8AC3E}">
        <p14:creationId xmlns:p14="http://schemas.microsoft.com/office/powerpoint/2010/main" xmlns="" val="246241843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Nach </a:t>
            </a:r>
            <a:r>
              <a:rPr lang="de-DE" sz="1200" kern="1200" dirty="0" err="1" smtClean="0">
                <a:solidFill>
                  <a:schemeClr val="tx1"/>
                </a:solidFill>
                <a:effectLst/>
                <a:latin typeface="+mn-lt"/>
                <a:ea typeface="+mn-ea"/>
                <a:cs typeface="+mn-cs"/>
              </a:rPr>
              <a:t>Toulmin</a:t>
            </a:r>
            <a:r>
              <a:rPr lang="de-DE" sz="1200" kern="1200" dirty="0" smtClean="0">
                <a:solidFill>
                  <a:schemeClr val="tx1"/>
                </a:solidFill>
                <a:effectLst/>
                <a:latin typeface="+mn-lt"/>
                <a:ea typeface="+mn-ea"/>
                <a:cs typeface="+mn-cs"/>
              </a:rPr>
              <a:t> gibt es in jeder wissenschaftlichen Argumentation disziplinspezifische und disziplinunabhängige (universelle) Komponenten und die Beurtei­lung, ob eine Argumentation stichhaltig und korrekt ist, muss immer beide Aspekte berück­ sichtigen.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11</a:t>
            </a:fld>
            <a:endParaRPr lang="en-US"/>
          </a:p>
        </p:txBody>
      </p:sp>
    </p:spTree>
    <p:extLst>
      <p:ext uri="{BB962C8B-B14F-4D97-AF65-F5344CB8AC3E}">
        <p14:creationId xmlns:p14="http://schemas.microsoft.com/office/powerpoint/2010/main" xmlns="" val="420490590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de-DE" sz="1200" kern="1200" dirty="0" smtClean="0">
                <a:solidFill>
                  <a:schemeClr val="tx1"/>
                </a:solidFill>
                <a:effectLst/>
                <a:latin typeface="+mn-lt"/>
                <a:ea typeface="+mn-ea"/>
                <a:cs typeface="+mn-cs"/>
              </a:rPr>
              <a:t>Die Anordnung der Komponenten dieses argumentativen Prozesses muss dabei nicht der Anordnung der These(n) und der Argumente in einer konkreten Argumentation entsprechen!</a:t>
            </a:r>
            <a:endParaRPr lang="de-DE" dirty="0"/>
          </a:p>
        </p:txBody>
      </p:sp>
      <p:sp>
        <p:nvSpPr>
          <p:cNvPr id="4" name="Slide Number Placeholder 3"/>
          <p:cNvSpPr>
            <a:spLocks noGrp="1"/>
          </p:cNvSpPr>
          <p:nvPr>
            <p:ph type="sldNum" sz="quarter" idx="10"/>
          </p:nvPr>
        </p:nvSpPr>
        <p:spPr/>
        <p:txBody>
          <a:bodyPr/>
          <a:lstStyle/>
          <a:p>
            <a:fld id="{64372711-3C27-4F88-A805-E69E231461E6}" type="slidenum">
              <a:rPr lang="en-US" smtClean="0"/>
              <a:pPr/>
              <a:t>13</a:t>
            </a:fld>
            <a:endParaRPr lang="en-US"/>
          </a:p>
        </p:txBody>
      </p:sp>
    </p:spTree>
    <p:extLst>
      <p:ext uri="{BB962C8B-B14F-4D97-AF65-F5344CB8AC3E}">
        <p14:creationId xmlns:p14="http://schemas.microsoft.com/office/powerpoint/2010/main" xmlns="" val="351514636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CD4F2B7-C5AA-446B-AEA4-B20B11E7678B}" type="datetimeFigureOut">
              <a:rPr lang="en-US" smtClean="0"/>
              <a:pPr/>
              <a:t>4/28/2014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168798692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CD4F2B7-C5AA-446B-AEA4-B20B11E7678B}" type="datetimeFigureOut">
              <a:rPr lang="en-US" smtClean="0"/>
              <a:pPr/>
              <a:t>4/28/2014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18096527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CD4F2B7-C5AA-446B-AEA4-B20B11E7678B}" type="datetimeFigureOut">
              <a:rPr lang="en-US" smtClean="0"/>
              <a:pPr/>
              <a:t>4/28/2014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28555445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CD4F2B7-C5AA-446B-AEA4-B20B11E7678B}" type="datetimeFigureOut">
              <a:rPr lang="en-US" smtClean="0"/>
              <a:pPr/>
              <a:t>4/28/2014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31615939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CD4F2B7-C5AA-446B-AEA4-B20B11E7678B}" type="datetimeFigureOut">
              <a:rPr lang="en-US" smtClean="0"/>
              <a:pPr/>
              <a:t>4/28/2014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23170179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CD4F2B7-C5AA-446B-AEA4-B20B11E7678B}" type="datetimeFigureOut">
              <a:rPr lang="en-US" smtClean="0"/>
              <a:pPr/>
              <a:t>4/28/2014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9161814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CD4F2B7-C5AA-446B-AEA4-B20B11E7678B}" type="datetimeFigureOut">
              <a:rPr lang="en-US" smtClean="0"/>
              <a:pPr/>
              <a:t>4/28/2014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13729775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CD4F2B7-C5AA-446B-AEA4-B20B11E7678B}" type="datetimeFigureOut">
              <a:rPr lang="en-US" smtClean="0"/>
              <a:pPr/>
              <a:t>4/28/2014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8782127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CD4F2B7-C5AA-446B-AEA4-B20B11E7678B}" type="datetimeFigureOut">
              <a:rPr lang="en-US" smtClean="0"/>
              <a:pPr/>
              <a:t>4/28/2014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274428071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CD4F2B7-C5AA-446B-AEA4-B20B11E7678B}" type="datetimeFigureOut">
              <a:rPr lang="en-US" smtClean="0"/>
              <a:pPr/>
              <a:t>4/28/2014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4054226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CD4F2B7-C5AA-446B-AEA4-B20B11E7678B}" type="datetimeFigureOut">
              <a:rPr lang="en-US" smtClean="0"/>
              <a:pPr/>
              <a:t>4/28/2014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37360801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CD4F2B7-C5AA-446B-AEA4-B20B11E7678B}" type="datetimeFigureOut">
              <a:rPr lang="en-US" smtClean="0"/>
              <a:pPr/>
              <a:t>4/28/2014</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66FB578-7F29-46AB-A9DC-975CD8123021}" type="slidenum">
              <a:rPr lang="en-US" smtClean="0"/>
              <a:pPr/>
              <a:t>‹#›</a:t>
            </a:fld>
            <a:endParaRPr lang="en-US"/>
          </a:p>
        </p:txBody>
      </p:sp>
    </p:spTree>
    <p:extLst>
      <p:ext uri="{BB962C8B-B14F-4D97-AF65-F5344CB8AC3E}">
        <p14:creationId xmlns:p14="http://schemas.microsoft.com/office/powerpoint/2010/main" xmlns="" val="29996045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xmlns="" val="196666023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6</a:t>
            </a:r>
            <a:r>
              <a:rPr lang="de-DE" dirty="0" smtClean="0"/>
              <a:t>.3 </a:t>
            </a:r>
            <a:r>
              <a:rPr lang="de-DE" dirty="0"/>
              <a:t>Die Elemente des argumentativen Prozesses</a:t>
            </a:r>
          </a:p>
        </p:txBody>
      </p:sp>
      <p:sp>
        <p:nvSpPr>
          <p:cNvPr id="3" name="Content Placeholder 2"/>
          <p:cNvSpPr>
            <a:spLocks noGrp="1"/>
          </p:cNvSpPr>
          <p:nvPr>
            <p:ph idx="1"/>
          </p:nvPr>
        </p:nvSpPr>
        <p:spPr/>
        <p:txBody>
          <a:bodyPr/>
          <a:lstStyle/>
          <a:p>
            <a:endParaRPr lang="de-DE" dirty="0" smtClean="0"/>
          </a:p>
          <a:p>
            <a:r>
              <a:rPr lang="de-DE" dirty="0" smtClean="0"/>
              <a:t>Jedoch: die formale Validität aus der Logik und Mathematik ist nicht immer in den Wissenschaften anwendbar</a:t>
            </a:r>
          </a:p>
          <a:p>
            <a:endParaRPr lang="de-DE" dirty="0"/>
          </a:p>
          <a:p>
            <a:pPr>
              <a:buFont typeface="Symbol" panose="05050102010706020507" pitchFamily="18" charset="2"/>
              <a:buChar char="Þ"/>
            </a:pPr>
            <a:r>
              <a:rPr lang="de-DE" dirty="0" smtClean="0"/>
              <a:t>Notwendigkeit für Modelle </a:t>
            </a:r>
            <a:r>
              <a:rPr lang="de-DE" i="1" dirty="0" smtClean="0"/>
              <a:t>prozeduraler Korrektheit </a:t>
            </a:r>
            <a:r>
              <a:rPr lang="de-DE" dirty="0" smtClean="0"/>
              <a:t>in jeder </a:t>
            </a:r>
            <a:r>
              <a:rPr lang="de-DE" smtClean="0"/>
              <a:t>Spezialdisziplin.</a:t>
            </a:r>
            <a:endParaRPr lang="de-DE" dirty="0" smtClean="0"/>
          </a:p>
        </p:txBody>
      </p:sp>
    </p:spTree>
    <p:extLst>
      <p:ext uri="{BB962C8B-B14F-4D97-AF65-F5344CB8AC3E}">
        <p14:creationId xmlns:p14="http://schemas.microsoft.com/office/powerpoint/2010/main" xmlns="" val="229567465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6</a:t>
            </a:r>
            <a:r>
              <a:rPr lang="de-DE" dirty="0" smtClean="0"/>
              <a:t>.3 </a:t>
            </a:r>
            <a:r>
              <a:rPr lang="de-DE" dirty="0"/>
              <a:t>Die Elemente des argumentativen Prozesses</a:t>
            </a:r>
          </a:p>
        </p:txBody>
      </p:sp>
      <p:sp>
        <p:nvSpPr>
          <p:cNvPr id="3" name="Content Placeholder 2"/>
          <p:cNvSpPr>
            <a:spLocks noGrp="1"/>
          </p:cNvSpPr>
          <p:nvPr>
            <p:ph idx="1"/>
          </p:nvPr>
        </p:nvSpPr>
        <p:spPr/>
        <p:txBody>
          <a:bodyPr>
            <a:normAutofit/>
          </a:bodyPr>
          <a:lstStyle/>
          <a:p>
            <a:pPr marL="0" indent="0">
              <a:lnSpc>
                <a:spcPct val="150000"/>
              </a:lnSpc>
              <a:buNone/>
            </a:pPr>
            <a:r>
              <a:rPr lang="de-DE" sz="3600" dirty="0" smtClean="0"/>
              <a:t>Jede wissenschaftliche Argumentation beinhaltet sowohl </a:t>
            </a:r>
            <a:r>
              <a:rPr lang="de-DE" sz="3600" u="sng" dirty="0" smtClean="0"/>
              <a:t>disziplinspezifische</a:t>
            </a:r>
            <a:r>
              <a:rPr lang="de-DE" sz="3600" dirty="0" smtClean="0"/>
              <a:t>, als auch </a:t>
            </a:r>
            <a:r>
              <a:rPr lang="de-DE" sz="3600" u="sng" dirty="0" smtClean="0"/>
              <a:t>disziplinunabhängige</a:t>
            </a:r>
            <a:r>
              <a:rPr lang="de-DE" sz="3600" dirty="0" smtClean="0"/>
              <a:t> Komponenten.</a:t>
            </a:r>
          </a:p>
          <a:p>
            <a:pPr marL="0" indent="0">
              <a:lnSpc>
                <a:spcPct val="150000"/>
              </a:lnSpc>
              <a:buNone/>
            </a:pPr>
            <a:r>
              <a:rPr lang="de-DE" sz="3600" dirty="0" smtClean="0"/>
              <a:t>=</a:t>
            </a:r>
            <a:r>
              <a:rPr lang="en-US" sz="3600" dirty="0" smtClean="0"/>
              <a:t>&gt;</a:t>
            </a:r>
            <a:r>
              <a:rPr lang="de-DE" sz="3600" dirty="0" smtClean="0"/>
              <a:t> beide müssen berücksichtigt werden!</a:t>
            </a:r>
            <a:endParaRPr lang="de-DE" sz="3600" dirty="0"/>
          </a:p>
        </p:txBody>
      </p:sp>
    </p:spTree>
    <p:extLst>
      <p:ext uri="{BB962C8B-B14F-4D97-AF65-F5344CB8AC3E}">
        <p14:creationId xmlns:p14="http://schemas.microsoft.com/office/powerpoint/2010/main" xmlns="" val="218926384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Disziplinspezifisch:</a:t>
            </a:r>
            <a:endParaRPr lang="de-DE" dirty="0"/>
          </a:p>
        </p:txBody>
      </p:sp>
      <p:sp>
        <p:nvSpPr>
          <p:cNvPr id="3" name="Content Placeholder 2"/>
          <p:cNvSpPr>
            <a:spLocks noGrp="1"/>
          </p:cNvSpPr>
          <p:nvPr>
            <p:ph idx="1"/>
          </p:nvPr>
        </p:nvSpPr>
        <p:spPr/>
        <p:txBody>
          <a:bodyPr/>
          <a:lstStyle/>
          <a:p>
            <a:r>
              <a:rPr lang="de-DE" dirty="0"/>
              <a:t>Auswahl von </a:t>
            </a:r>
            <a:r>
              <a:rPr lang="de-DE" dirty="0" smtClean="0"/>
              <a:t>Aussagen</a:t>
            </a:r>
            <a:r>
              <a:rPr lang="de-DE" dirty="0"/>
              <a:t>, die überhaupt </a:t>
            </a:r>
            <a:r>
              <a:rPr lang="de-DE" dirty="0" smtClean="0"/>
              <a:t>problematisiert / </a:t>
            </a:r>
            <a:r>
              <a:rPr lang="de-DE" dirty="0"/>
              <a:t>gerechtfertigt werden </a:t>
            </a:r>
            <a:r>
              <a:rPr lang="de-DE" dirty="0" smtClean="0"/>
              <a:t>können.</a:t>
            </a:r>
          </a:p>
          <a:p>
            <a:endParaRPr lang="de-DE" dirty="0" smtClean="0"/>
          </a:p>
          <a:p>
            <a:r>
              <a:rPr lang="de-DE" dirty="0"/>
              <a:t>Art der Argumente, die zur Stützung oder Widerlegung einer Aussage </a:t>
            </a:r>
            <a:r>
              <a:rPr lang="de-DE" dirty="0" smtClean="0"/>
              <a:t>herangezo­gen </a:t>
            </a:r>
            <a:r>
              <a:rPr lang="de-DE" dirty="0"/>
              <a:t>werden </a:t>
            </a:r>
            <a:r>
              <a:rPr lang="de-DE" dirty="0" smtClean="0"/>
              <a:t>können.</a:t>
            </a:r>
          </a:p>
          <a:p>
            <a:endParaRPr lang="de-DE" dirty="0" smtClean="0"/>
          </a:p>
          <a:p>
            <a:r>
              <a:rPr lang="de-DE" dirty="0"/>
              <a:t>Schlussregeln, die es erlauben, eine Verbindung zwischen Argumenten und problematisierten Aussagen </a:t>
            </a:r>
            <a:r>
              <a:rPr lang="de-DE" dirty="0" smtClean="0"/>
              <a:t>herzustellen.</a:t>
            </a:r>
            <a:endParaRPr lang="de-DE" dirty="0"/>
          </a:p>
        </p:txBody>
      </p:sp>
    </p:spTree>
    <p:extLst>
      <p:ext uri="{BB962C8B-B14F-4D97-AF65-F5344CB8AC3E}">
        <p14:creationId xmlns:p14="http://schemas.microsoft.com/office/powerpoint/2010/main" xmlns="" val="11615355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Disziplinunabhängig:</a:t>
            </a:r>
            <a:endParaRPr lang="de-DE" dirty="0"/>
          </a:p>
        </p:txBody>
      </p:sp>
      <p:sp>
        <p:nvSpPr>
          <p:cNvPr id="3" name="Content Placeholder 2"/>
          <p:cNvSpPr>
            <a:spLocks noGrp="1"/>
          </p:cNvSpPr>
          <p:nvPr>
            <p:ph idx="1"/>
          </p:nvPr>
        </p:nvSpPr>
        <p:spPr/>
        <p:txBody>
          <a:bodyPr>
            <a:normAutofit lnSpcReduction="10000"/>
          </a:bodyPr>
          <a:lstStyle/>
          <a:p>
            <a:endParaRPr lang="de-DE" dirty="0" smtClean="0"/>
          </a:p>
          <a:p>
            <a:r>
              <a:rPr lang="de-DE" dirty="0" smtClean="0"/>
              <a:t>der </a:t>
            </a:r>
            <a:r>
              <a:rPr lang="de-DE" dirty="0"/>
              <a:t>argumentative Prozess </a:t>
            </a:r>
            <a:r>
              <a:rPr lang="de-DE" dirty="0" smtClean="0"/>
              <a:t>selbst, durch </a:t>
            </a:r>
            <a:r>
              <a:rPr lang="de-DE" dirty="0"/>
              <a:t>den eine </a:t>
            </a:r>
            <a:r>
              <a:rPr lang="de-DE" dirty="0" smtClean="0"/>
              <a:t>proble­matisierte </a:t>
            </a:r>
            <a:r>
              <a:rPr lang="de-DE" dirty="0"/>
              <a:t>Aussage durch Argumente gestützt oder widerlegt werden </a:t>
            </a:r>
            <a:r>
              <a:rPr lang="de-DE" dirty="0" smtClean="0"/>
              <a:t>kann.</a:t>
            </a:r>
          </a:p>
          <a:p>
            <a:endParaRPr lang="de-DE" dirty="0"/>
          </a:p>
          <a:p>
            <a:r>
              <a:rPr lang="de-DE" dirty="0"/>
              <a:t>Die Anordnung der Komponenten dieses </a:t>
            </a:r>
            <a:r>
              <a:rPr lang="de-DE" b="1" dirty="0" smtClean="0"/>
              <a:t>formalen</a:t>
            </a:r>
            <a:r>
              <a:rPr lang="de-DE" dirty="0" smtClean="0"/>
              <a:t> argumentativen </a:t>
            </a:r>
            <a:r>
              <a:rPr lang="de-DE" dirty="0"/>
              <a:t>Prozesses muss dabei nicht der Anordnung der These(n) und der Argumente in einer </a:t>
            </a:r>
            <a:r>
              <a:rPr lang="de-DE" b="1" dirty="0"/>
              <a:t>konkreten</a:t>
            </a:r>
            <a:r>
              <a:rPr lang="de-DE" dirty="0"/>
              <a:t> Argumentation entsprechen. </a:t>
            </a:r>
            <a:endParaRPr lang="de-DE" dirty="0" smtClean="0"/>
          </a:p>
          <a:p>
            <a:endParaRPr lang="de-DE" dirty="0"/>
          </a:p>
          <a:p>
            <a:pPr marL="0" indent="0">
              <a:buNone/>
            </a:pPr>
            <a:r>
              <a:rPr lang="de-DE" dirty="0" smtClean="0"/>
              <a:t>=</a:t>
            </a:r>
            <a:r>
              <a:rPr lang="en-US" dirty="0" smtClean="0"/>
              <a:t>&gt;</a:t>
            </a:r>
            <a:r>
              <a:rPr lang="en-US" dirty="0"/>
              <a:t> </a:t>
            </a:r>
            <a:r>
              <a:rPr lang="de-DE" dirty="0" smtClean="0"/>
              <a:t>Bei der Herstellung des Textes müssen die Argumente oft neu geordnet werden</a:t>
            </a:r>
            <a:r>
              <a:rPr lang="en-US" dirty="0" smtClean="0"/>
              <a:t>.</a:t>
            </a:r>
            <a:endParaRPr lang="de-DE" dirty="0"/>
          </a:p>
        </p:txBody>
      </p:sp>
    </p:spTree>
    <p:extLst>
      <p:ext uri="{BB962C8B-B14F-4D97-AF65-F5344CB8AC3E}">
        <p14:creationId xmlns:p14="http://schemas.microsoft.com/office/powerpoint/2010/main" xmlns="" val="180120958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6</a:t>
            </a:r>
            <a:r>
              <a:rPr lang="de-DE" dirty="0" smtClean="0"/>
              <a:t>.3 </a:t>
            </a:r>
            <a:r>
              <a:rPr lang="de-DE" dirty="0"/>
              <a:t>Die Elemente des argumentativen Prozesses</a:t>
            </a:r>
          </a:p>
        </p:txBody>
      </p:sp>
      <p:sp>
        <p:nvSpPr>
          <p:cNvPr id="3" name="Content Placeholder 2"/>
          <p:cNvSpPr>
            <a:spLocks noGrp="1"/>
          </p:cNvSpPr>
          <p:nvPr>
            <p:ph idx="1"/>
          </p:nvPr>
        </p:nvSpPr>
        <p:spPr/>
        <p:txBody>
          <a:bodyPr/>
          <a:lstStyle/>
          <a:p>
            <a:endParaRPr lang="de-DE" dirty="0" smtClean="0"/>
          </a:p>
          <a:p>
            <a:pPr marL="514350" indent="-514350">
              <a:buFont typeface="+mj-lt"/>
              <a:buAutoNum type="arabicPeriod"/>
            </a:pPr>
            <a:r>
              <a:rPr lang="de-DE" dirty="0" smtClean="0"/>
              <a:t>Die </a:t>
            </a:r>
            <a:r>
              <a:rPr lang="de-DE" b="1" dirty="0"/>
              <a:t>Elemente des argumentativen Prozesses </a:t>
            </a:r>
            <a:r>
              <a:rPr lang="de-DE" dirty="0"/>
              <a:t>müssen vorhanden bzw. allen </a:t>
            </a:r>
            <a:r>
              <a:rPr lang="de-DE" dirty="0" smtClean="0"/>
              <a:t>Beteilig­ten </a:t>
            </a:r>
            <a:r>
              <a:rPr lang="de-DE" dirty="0"/>
              <a:t>unmittelbar einsichtig </a:t>
            </a:r>
            <a:r>
              <a:rPr lang="de-DE" dirty="0" smtClean="0"/>
              <a:t>sein.</a:t>
            </a:r>
          </a:p>
          <a:p>
            <a:pPr marL="514350" indent="-514350">
              <a:buFont typeface="+mj-lt"/>
              <a:buAutoNum type="arabicPeriod"/>
            </a:pPr>
            <a:endParaRPr lang="de-DE" dirty="0"/>
          </a:p>
          <a:p>
            <a:pPr marL="514350" indent="-514350">
              <a:buFont typeface="+mj-lt"/>
              <a:buAutoNum type="arabicPeriod"/>
            </a:pPr>
            <a:r>
              <a:rPr lang="de-DE" dirty="0" smtClean="0"/>
              <a:t>Die </a:t>
            </a:r>
            <a:r>
              <a:rPr lang="de-DE" dirty="0"/>
              <a:t>argumentativen Elemente müssen in eine (von mehreren möglichen) </a:t>
            </a:r>
            <a:r>
              <a:rPr lang="de-DE" b="1" dirty="0"/>
              <a:t>Reihenfolge</a:t>
            </a:r>
            <a:r>
              <a:rPr lang="de-DE" dirty="0"/>
              <a:t> gebracht werden</a:t>
            </a:r>
            <a:r>
              <a:rPr lang="de-DE" dirty="0" smtClean="0"/>
              <a:t>.</a:t>
            </a:r>
          </a:p>
          <a:p>
            <a:pPr marL="514350" indent="-514350">
              <a:buFont typeface="+mj-lt"/>
              <a:buAutoNum type="arabicPeriod"/>
            </a:pPr>
            <a:endParaRPr lang="de-DE" dirty="0"/>
          </a:p>
          <a:p>
            <a:pPr marL="514350" indent="-514350">
              <a:buFont typeface="+mj-lt"/>
              <a:buAutoNum type="arabicPeriod"/>
            </a:pPr>
            <a:r>
              <a:rPr lang="de-DE" dirty="0"/>
              <a:t>Die Elemente der Argumentation müssen </a:t>
            </a:r>
            <a:r>
              <a:rPr lang="de-DE" b="1" dirty="0"/>
              <a:t>sprachlich realisiert </a:t>
            </a:r>
            <a:r>
              <a:rPr lang="de-DE" b="1" dirty="0" smtClean="0"/>
              <a:t>werden</a:t>
            </a:r>
            <a:r>
              <a:rPr lang="de-DE" dirty="0" smtClean="0"/>
              <a:t>.</a:t>
            </a:r>
            <a:endParaRPr lang="de-DE" dirty="0"/>
          </a:p>
        </p:txBody>
      </p:sp>
    </p:spTree>
    <p:extLst>
      <p:ext uri="{BB962C8B-B14F-4D97-AF65-F5344CB8AC3E}">
        <p14:creationId xmlns:p14="http://schemas.microsoft.com/office/powerpoint/2010/main" xmlns="" val="373660298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p>
        </p:txBody>
      </p:sp>
      <p:sp>
        <p:nvSpPr>
          <p:cNvPr id="3" name="Content Placeholder 2"/>
          <p:cNvSpPr>
            <a:spLocks noGrp="1"/>
          </p:cNvSpPr>
          <p:nvPr>
            <p:ph idx="1"/>
          </p:nvPr>
        </p:nvSpPr>
        <p:spPr/>
        <p:txBody>
          <a:bodyPr/>
          <a:lstStyle/>
          <a:p>
            <a:endParaRPr lang="de-DE" dirty="0" smtClean="0"/>
          </a:p>
          <a:p>
            <a:endParaRPr lang="de-DE" dirty="0"/>
          </a:p>
          <a:p>
            <a:r>
              <a:rPr lang="de-DE" dirty="0" smtClean="0"/>
              <a:t>Ausgangspunkt jeder Argumentation: ein Problem oder eine Fragestellung; Thesen; Behauptungen.</a:t>
            </a:r>
          </a:p>
          <a:p>
            <a:endParaRPr lang="de-DE" dirty="0"/>
          </a:p>
          <a:p>
            <a:r>
              <a:rPr lang="de-DE" dirty="0" smtClean="0"/>
              <a:t>Endpunkt der Argumentation: Schlussfolgerung.</a:t>
            </a:r>
            <a:endParaRPr lang="de-DE" dirty="0"/>
          </a:p>
        </p:txBody>
      </p:sp>
    </p:spTree>
    <p:extLst>
      <p:ext uri="{BB962C8B-B14F-4D97-AF65-F5344CB8AC3E}">
        <p14:creationId xmlns:p14="http://schemas.microsoft.com/office/powerpoint/2010/main" xmlns="" val="125953519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p>
        </p:txBody>
      </p:sp>
      <p:sp>
        <p:nvSpPr>
          <p:cNvPr id="3" name="Content Placeholder 2"/>
          <p:cNvSpPr>
            <a:spLocks noGrp="1"/>
          </p:cNvSpPr>
          <p:nvPr>
            <p:ph idx="1"/>
          </p:nvPr>
        </p:nvSpPr>
        <p:spPr/>
        <p:txBody>
          <a:bodyPr/>
          <a:lstStyle/>
          <a:p>
            <a:pPr marL="0" indent="0" algn="ctr">
              <a:buNone/>
            </a:pPr>
            <a:endParaRPr lang="de-DE" dirty="0" smtClean="0"/>
          </a:p>
          <a:p>
            <a:pPr marL="0" indent="0" algn="ctr">
              <a:buNone/>
            </a:pPr>
            <a:r>
              <a:rPr lang="de-DE" dirty="0" smtClean="0"/>
              <a:t>Formulierung </a:t>
            </a:r>
            <a:r>
              <a:rPr lang="de-DE" dirty="0"/>
              <a:t>einer </a:t>
            </a:r>
            <a:r>
              <a:rPr lang="de-DE" dirty="0" smtClean="0"/>
              <a:t>Fragestellung</a:t>
            </a:r>
          </a:p>
          <a:p>
            <a:pPr marL="0" indent="0" algn="ctr">
              <a:buNone/>
            </a:pPr>
            <a:endParaRPr lang="de-DE" dirty="0"/>
          </a:p>
          <a:p>
            <a:pPr marL="0" indent="0" algn="ctr">
              <a:buNone/>
            </a:pPr>
            <a:r>
              <a:rPr lang="de-DE" dirty="0"/>
              <a:t>Pro- und </a:t>
            </a:r>
            <a:r>
              <a:rPr lang="de-DE" dirty="0" smtClean="0"/>
              <a:t>Kontra-Argumente</a:t>
            </a:r>
            <a:endParaRPr lang="de-DE" dirty="0"/>
          </a:p>
        </p:txBody>
      </p:sp>
      <p:sp>
        <p:nvSpPr>
          <p:cNvPr id="4" name="Down Arrow 3"/>
          <p:cNvSpPr/>
          <p:nvPr/>
        </p:nvSpPr>
        <p:spPr>
          <a:xfrm>
            <a:off x="5963265" y="2839064"/>
            <a:ext cx="265471" cy="393290"/>
          </a:xfrm>
          <a:prstGeom prst="downArrow">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de-DE"/>
          </a:p>
        </p:txBody>
      </p:sp>
    </p:spTree>
    <p:extLst>
      <p:ext uri="{BB962C8B-B14F-4D97-AF65-F5344CB8AC3E}">
        <p14:creationId xmlns:p14="http://schemas.microsoft.com/office/powerpoint/2010/main" xmlns="" val="178723180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p>
        </p:txBody>
      </p:sp>
      <p:sp>
        <p:nvSpPr>
          <p:cNvPr id="3" name="Content Placeholder 2"/>
          <p:cNvSpPr>
            <a:spLocks noGrp="1"/>
          </p:cNvSpPr>
          <p:nvPr>
            <p:ph idx="1"/>
          </p:nvPr>
        </p:nvSpPr>
        <p:spPr/>
        <p:txBody>
          <a:bodyPr/>
          <a:lstStyle/>
          <a:p>
            <a:pPr marL="0" indent="0" algn="ctr">
              <a:buNone/>
            </a:pPr>
            <a:endParaRPr lang="de-DE" dirty="0" smtClean="0"/>
          </a:p>
          <a:p>
            <a:pPr marL="0" indent="0" algn="ctr">
              <a:buNone/>
            </a:pPr>
            <a:r>
              <a:rPr lang="de-DE" dirty="0" smtClean="0"/>
              <a:t>Formulierung </a:t>
            </a:r>
            <a:r>
              <a:rPr lang="de-DE" dirty="0"/>
              <a:t>einer </a:t>
            </a:r>
            <a:r>
              <a:rPr lang="de-DE" dirty="0" smtClean="0"/>
              <a:t>Fragestellung</a:t>
            </a:r>
          </a:p>
          <a:p>
            <a:pPr marL="0" indent="0" algn="ctr">
              <a:buNone/>
            </a:pPr>
            <a:endParaRPr lang="de-DE" dirty="0" smtClean="0"/>
          </a:p>
          <a:p>
            <a:pPr marL="0" indent="0" algn="r">
              <a:buNone/>
            </a:pPr>
            <a:endParaRPr lang="de-DE" dirty="0"/>
          </a:p>
          <a:p>
            <a:pPr marL="0" indent="0" algn="ctr">
              <a:buNone/>
            </a:pPr>
            <a:endParaRPr lang="de-DE" dirty="0" smtClean="0"/>
          </a:p>
          <a:p>
            <a:pPr marL="0" indent="0" algn="ctr">
              <a:buNone/>
            </a:pPr>
            <a:endParaRPr lang="de-DE" dirty="0"/>
          </a:p>
          <a:p>
            <a:pPr marL="0" indent="0" algn="ctr">
              <a:buNone/>
            </a:pPr>
            <a:r>
              <a:rPr lang="de-DE" dirty="0"/>
              <a:t>Pro- und </a:t>
            </a:r>
            <a:r>
              <a:rPr lang="de-DE" dirty="0" smtClean="0"/>
              <a:t>Kontra-Argumente</a:t>
            </a:r>
            <a:endParaRPr lang="de-DE" dirty="0"/>
          </a:p>
        </p:txBody>
      </p:sp>
      <p:sp>
        <p:nvSpPr>
          <p:cNvPr id="4" name="Down Arrow 3"/>
          <p:cNvSpPr/>
          <p:nvPr/>
        </p:nvSpPr>
        <p:spPr>
          <a:xfrm>
            <a:off x="5963265" y="2839064"/>
            <a:ext cx="265471" cy="1968910"/>
          </a:xfrm>
          <a:prstGeom prst="downArrow">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de-DE"/>
          </a:p>
        </p:txBody>
      </p:sp>
      <p:sp>
        <p:nvSpPr>
          <p:cNvPr id="5" name="TextBox 4"/>
          <p:cNvSpPr txBox="1"/>
          <p:nvPr/>
        </p:nvSpPr>
        <p:spPr>
          <a:xfrm>
            <a:off x="6351638" y="3397199"/>
            <a:ext cx="4783104" cy="523220"/>
          </a:xfrm>
          <a:prstGeom prst="rect">
            <a:avLst/>
          </a:prstGeom>
          <a:noFill/>
        </p:spPr>
        <p:txBody>
          <a:bodyPr wrap="none" rtlCol="0">
            <a:spAutoFit/>
          </a:bodyPr>
          <a:lstStyle/>
          <a:p>
            <a:r>
              <a:rPr lang="de-DE" sz="2800" i="1" dirty="0" smtClean="0"/>
              <a:t>Schlussregel</a:t>
            </a:r>
            <a:r>
              <a:rPr lang="de-DE" sz="2800" dirty="0" smtClean="0"/>
              <a:t> (oft fachspezifisch)</a:t>
            </a:r>
            <a:endParaRPr lang="de-DE" sz="2800" dirty="0"/>
          </a:p>
        </p:txBody>
      </p:sp>
    </p:spTree>
    <p:extLst>
      <p:ext uri="{BB962C8B-B14F-4D97-AF65-F5344CB8AC3E}">
        <p14:creationId xmlns:p14="http://schemas.microsoft.com/office/powerpoint/2010/main" xmlns="" val="1540228899"/>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p>
        </p:txBody>
      </p:sp>
      <p:sp>
        <p:nvSpPr>
          <p:cNvPr id="3" name="Content Placeholder 2"/>
          <p:cNvSpPr>
            <a:spLocks noGrp="1"/>
          </p:cNvSpPr>
          <p:nvPr>
            <p:ph idx="1"/>
          </p:nvPr>
        </p:nvSpPr>
        <p:spPr/>
        <p:txBody>
          <a:bodyPr>
            <a:normAutofit/>
          </a:bodyPr>
          <a:lstStyle/>
          <a:p>
            <a:pPr marL="0" indent="0" algn="just">
              <a:buNone/>
            </a:pPr>
            <a:endParaRPr lang="de-DE" dirty="0" smtClean="0"/>
          </a:p>
          <a:p>
            <a:pPr algn="just"/>
            <a:r>
              <a:rPr lang="de-DE" dirty="0" smtClean="0"/>
              <a:t>Zusammenhang zwischen Fragestellung und Argumenten sollte </a:t>
            </a:r>
            <a:r>
              <a:rPr lang="de-DE" b="1" dirty="0" smtClean="0"/>
              <a:t>sprachlich gekennzeichnet </a:t>
            </a:r>
            <a:r>
              <a:rPr lang="de-DE" dirty="0" smtClean="0"/>
              <a:t>werden (z.B. durch aussagekräftige Kon­junktionen, resultative Nomina, Verben etc.)</a:t>
            </a:r>
          </a:p>
          <a:p>
            <a:pPr algn="just"/>
            <a:endParaRPr lang="de-DE" smtClean="0"/>
          </a:p>
          <a:p>
            <a:r>
              <a:rPr lang="de-DE" smtClean="0"/>
              <a:t>Falls </a:t>
            </a:r>
            <a:r>
              <a:rPr lang="de-DE" dirty="0" smtClean="0"/>
              <a:t>notwendig: Abschwächung (</a:t>
            </a:r>
            <a:r>
              <a:rPr lang="de-DE" dirty="0" err="1" smtClean="0"/>
              <a:t>Modalisierung</a:t>
            </a:r>
            <a:r>
              <a:rPr lang="de-DE" dirty="0" smtClean="0"/>
              <a:t>) oder Verstärkung (Bewertung) der Argumente! (meist durch </a:t>
            </a:r>
            <a:r>
              <a:rPr lang="de-DE" dirty="0"/>
              <a:t>Modalverben, </a:t>
            </a:r>
            <a:r>
              <a:rPr lang="de-DE" dirty="0" smtClean="0"/>
              <a:t>Adjektive und </a:t>
            </a:r>
            <a:r>
              <a:rPr lang="de-DE" smtClean="0"/>
              <a:t>Adverbien)</a:t>
            </a:r>
            <a:endParaRPr lang="de-DE" dirty="0"/>
          </a:p>
        </p:txBody>
      </p:sp>
    </p:spTree>
    <p:extLst>
      <p:ext uri="{BB962C8B-B14F-4D97-AF65-F5344CB8AC3E}">
        <p14:creationId xmlns:p14="http://schemas.microsoft.com/office/powerpoint/2010/main" xmlns="" val="3086500741"/>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p>
        </p:txBody>
      </p:sp>
      <p:sp>
        <p:nvSpPr>
          <p:cNvPr id="3" name="Content Placeholder 2"/>
          <p:cNvSpPr>
            <a:spLocks noGrp="1"/>
          </p:cNvSpPr>
          <p:nvPr>
            <p:ph idx="1"/>
          </p:nvPr>
        </p:nvSpPr>
        <p:spPr/>
        <p:txBody>
          <a:bodyPr>
            <a:normAutofit/>
          </a:bodyPr>
          <a:lstStyle/>
          <a:p>
            <a:pPr marL="514350" indent="-514350" algn="just">
              <a:buAutoNum type="arabicPeriod"/>
            </a:pPr>
            <a:r>
              <a:rPr lang="de-DE" dirty="0" smtClean="0"/>
              <a:t>Thesen </a:t>
            </a:r>
            <a:r>
              <a:rPr lang="de-DE" dirty="0"/>
              <a:t>müssen manchmal nicht nur </a:t>
            </a:r>
            <a:r>
              <a:rPr lang="de-DE" b="1" dirty="0"/>
              <a:t>begründet</a:t>
            </a:r>
            <a:r>
              <a:rPr lang="de-DE" dirty="0"/>
              <a:t> werden, sondern werden häufig auch </a:t>
            </a:r>
            <a:r>
              <a:rPr lang="de-DE" b="1" smtClean="0"/>
              <a:t>eingeschränkt.</a:t>
            </a:r>
          </a:p>
          <a:p>
            <a:pPr marL="0" indent="0" algn="ctr">
              <a:buNone/>
            </a:pPr>
            <a:r>
              <a:rPr lang="de-DE" smtClean="0"/>
              <a:t>THESENFORMULIERUNG </a:t>
            </a:r>
            <a:r>
              <a:rPr lang="de-DE" smtClean="0">
                <a:sym typeface="Wingdings" panose="05000000000000000000" pitchFamily="2" charset="2"/>
              </a:rPr>
              <a:t> SPEZIFIKATION  EINSCHRÄNKUNG</a:t>
            </a:r>
            <a:endParaRPr lang="de-DE" b="1" dirty="0" smtClean="0"/>
          </a:p>
        </p:txBody>
      </p:sp>
    </p:spTree>
    <p:extLst>
      <p:ext uri="{BB962C8B-B14F-4D97-AF65-F5344CB8AC3E}">
        <p14:creationId xmlns:p14="http://schemas.microsoft.com/office/powerpoint/2010/main" xmlns="" val="47510826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de-DE" dirty="0" smtClean="0"/>
              <a:t>6</a:t>
            </a:r>
            <a:r>
              <a:rPr lang="de-DE" dirty="0" smtClean="0"/>
              <a:t>. </a:t>
            </a:r>
            <a:r>
              <a:rPr lang="de-DE" dirty="0" smtClean="0"/>
              <a:t>Argumentation</a:t>
            </a:r>
            <a:endParaRPr lang="de-DE" dirty="0"/>
          </a:p>
        </p:txBody>
      </p:sp>
      <p:sp>
        <p:nvSpPr>
          <p:cNvPr id="3" name="Subtitle 2"/>
          <p:cNvSpPr>
            <a:spLocks noGrp="1"/>
          </p:cNvSpPr>
          <p:nvPr>
            <p:ph type="subTitle" idx="1"/>
          </p:nvPr>
        </p:nvSpPr>
        <p:spPr/>
        <p:txBody>
          <a:bodyPr/>
          <a:lstStyle/>
          <a:p>
            <a:r>
              <a:rPr lang="en-US"/>
              <a:t>Academic Writing – 26. April 2014</a:t>
            </a:r>
            <a:endParaRPr lang="de-DE"/>
          </a:p>
        </p:txBody>
      </p:sp>
    </p:spTree>
    <p:extLst>
      <p:ext uri="{BB962C8B-B14F-4D97-AF65-F5344CB8AC3E}">
        <p14:creationId xmlns:p14="http://schemas.microsoft.com/office/powerpoint/2010/main" xmlns="" val="267787094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p>
        </p:txBody>
      </p:sp>
      <p:sp>
        <p:nvSpPr>
          <p:cNvPr id="3" name="Content Placeholder 2"/>
          <p:cNvSpPr>
            <a:spLocks noGrp="1"/>
          </p:cNvSpPr>
          <p:nvPr>
            <p:ph idx="1"/>
          </p:nvPr>
        </p:nvSpPr>
        <p:spPr/>
        <p:txBody>
          <a:bodyPr>
            <a:normAutofit/>
          </a:bodyPr>
          <a:lstStyle/>
          <a:p>
            <a:pPr marL="514350" indent="-514350" algn="just">
              <a:buAutoNum type="arabicPeriod"/>
            </a:pPr>
            <a:r>
              <a:rPr lang="de-DE" dirty="0" smtClean="0"/>
              <a:t>Thesen </a:t>
            </a:r>
            <a:r>
              <a:rPr lang="de-DE" dirty="0"/>
              <a:t>müssen manchmal nicht nur </a:t>
            </a:r>
            <a:r>
              <a:rPr lang="de-DE" b="1" dirty="0"/>
              <a:t>begründet</a:t>
            </a:r>
            <a:r>
              <a:rPr lang="de-DE" dirty="0"/>
              <a:t> werden, sondern werden häufig auch </a:t>
            </a:r>
            <a:r>
              <a:rPr lang="de-DE" b="1" smtClean="0"/>
              <a:t>eingeschränkt.</a:t>
            </a:r>
          </a:p>
          <a:p>
            <a:pPr marL="0" indent="0" algn="ctr">
              <a:buNone/>
            </a:pPr>
            <a:r>
              <a:rPr lang="de-DE"/>
              <a:t>THESENFORMULIERUNG </a:t>
            </a:r>
            <a:r>
              <a:rPr lang="de-DE">
                <a:sym typeface="Wingdings" panose="05000000000000000000" pitchFamily="2" charset="2"/>
              </a:rPr>
              <a:t> SPEZIFIKATION  EINSCHRÄNKUNG</a:t>
            </a:r>
            <a:endParaRPr lang="de-DE" b="1"/>
          </a:p>
          <a:p>
            <a:pPr marL="514350" indent="-514350" algn="just">
              <a:buFont typeface="+mj-lt"/>
              <a:buAutoNum type="arabicPeriod" startAt="2"/>
            </a:pPr>
            <a:r>
              <a:rPr lang="de-DE" smtClean="0"/>
              <a:t>Eine </a:t>
            </a:r>
            <a:r>
              <a:rPr lang="de-DE" dirty="0"/>
              <a:t>Schlussfolgerung kann auch als Argument für eine darauffolgende Schlussfolgerung </a:t>
            </a:r>
            <a:r>
              <a:rPr lang="de-DE"/>
              <a:t>dienen</a:t>
            </a:r>
            <a:r>
              <a:rPr lang="de-DE" smtClean="0"/>
              <a:t>.</a:t>
            </a:r>
          </a:p>
          <a:p>
            <a:pPr marL="0" indent="0" algn="ctr">
              <a:buNone/>
            </a:pPr>
            <a:r>
              <a:rPr lang="de-DE" smtClean="0"/>
              <a:t>KOORDINIERTE vs. SUBORDINIERTE Argumentation</a:t>
            </a:r>
            <a:endParaRPr lang="de-DE" dirty="0" smtClean="0"/>
          </a:p>
          <a:p>
            <a:pPr marL="514350" indent="-514350" algn="just">
              <a:buAutoNum type="arabicPeriod" startAt="2"/>
            </a:pPr>
            <a:endParaRPr lang="de-DE" dirty="0"/>
          </a:p>
        </p:txBody>
      </p:sp>
    </p:spTree>
    <p:extLst>
      <p:ext uri="{BB962C8B-B14F-4D97-AF65-F5344CB8AC3E}">
        <p14:creationId xmlns:p14="http://schemas.microsoft.com/office/powerpoint/2010/main" xmlns="" val="848435236"/>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Die </a:t>
            </a:r>
            <a:r>
              <a:rPr lang="de-DE" dirty="0"/>
              <a:t>grundlegenden Elemente des argumentativen Prozesses</a:t>
            </a:r>
          </a:p>
        </p:txBody>
      </p:sp>
      <p:sp>
        <p:nvSpPr>
          <p:cNvPr id="3" name="Content Placeholder 2"/>
          <p:cNvSpPr>
            <a:spLocks noGrp="1"/>
          </p:cNvSpPr>
          <p:nvPr>
            <p:ph idx="1"/>
          </p:nvPr>
        </p:nvSpPr>
        <p:spPr/>
        <p:txBody>
          <a:bodyPr>
            <a:normAutofit/>
          </a:bodyPr>
          <a:lstStyle/>
          <a:p>
            <a:pPr marL="514350" indent="-514350" algn="just">
              <a:buAutoNum type="arabicPeriod"/>
            </a:pPr>
            <a:r>
              <a:rPr lang="de-DE" dirty="0" smtClean="0"/>
              <a:t>Thesen </a:t>
            </a:r>
            <a:r>
              <a:rPr lang="de-DE" dirty="0"/>
              <a:t>müssen manchmal nicht nur </a:t>
            </a:r>
            <a:r>
              <a:rPr lang="de-DE" b="1" dirty="0"/>
              <a:t>begründet</a:t>
            </a:r>
            <a:r>
              <a:rPr lang="de-DE" dirty="0"/>
              <a:t> werden, sondern werden häufig auch </a:t>
            </a:r>
            <a:r>
              <a:rPr lang="de-DE" b="1" smtClean="0"/>
              <a:t>eingeschränkt.</a:t>
            </a:r>
          </a:p>
          <a:p>
            <a:pPr marL="0" indent="0" algn="ctr">
              <a:buNone/>
            </a:pPr>
            <a:r>
              <a:rPr lang="de-DE" b="1"/>
              <a:t>THESENFORMULIERUNG </a:t>
            </a:r>
            <a:r>
              <a:rPr lang="de-DE" b="1">
                <a:sym typeface="Wingdings" panose="05000000000000000000" pitchFamily="2" charset="2"/>
              </a:rPr>
              <a:t> SPEZIFIKATION  EINSCHRÄNKUNG</a:t>
            </a:r>
            <a:endParaRPr lang="de-DE" b="1"/>
          </a:p>
          <a:p>
            <a:pPr marL="514350" indent="-514350" algn="just">
              <a:buFont typeface="+mj-lt"/>
              <a:buAutoNum type="arabicPeriod" startAt="2"/>
            </a:pPr>
            <a:r>
              <a:rPr lang="de-DE" smtClean="0"/>
              <a:t>Eine </a:t>
            </a:r>
            <a:r>
              <a:rPr lang="de-DE" dirty="0"/>
              <a:t>Schlussfolgerung kann auch als Argument für eine darauffolgende Schlussfolgerung </a:t>
            </a:r>
            <a:r>
              <a:rPr lang="de-DE"/>
              <a:t>dienen</a:t>
            </a:r>
            <a:r>
              <a:rPr lang="de-DE" smtClean="0"/>
              <a:t>.</a:t>
            </a:r>
          </a:p>
          <a:p>
            <a:pPr marL="0" indent="0" algn="ctr">
              <a:buNone/>
            </a:pPr>
            <a:r>
              <a:rPr lang="de-DE" b="1" smtClean="0"/>
              <a:t>KOORDINIERTE</a:t>
            </a:r>
            <a:r>
              <a:rPr lang="de-DE" smtClean="0"/>
              <a:t> vs. </a:t>
            </a:r>
            <a:r>
              <a:rPr lang="de-DE" b="1" smtClean="0"/>
              <a:t>SUBORDINIERTE</a:t>
            </a:r>
            <a:r>
              <a:rPr lang="de-DE" smtClean="0"/>
              <a:t> Argumentation</a:t>
            </a:r>
            <a:endParaRPr lang="de-DE" dirty="0" smtClean="0"/>
          </a:p>
          <a:p>
            <a:pPr marL="514350" indent="-514350" algn="just">
              <a:buFont typeface="+mj-lt"/>
              <a:buAutoNum type="arabicPeriod" startAt="3"/>
            </a:pPr>
            <a:r>
              <a:rPr lang="de-DE"/>
              <a:t>ln einem wissenschaftlichen Text kann prinzipiell jede Aussage zum Ausgangspunkt einer Argumentation   werden</a:t>
            </a:r>
            <a:endParaRPr lang="de-DE" dirty="0"/>
          </a:p>
        </p:txBody>
      </p:sp>
    </p:spTree>
    <p:extLst>
      <p:ext uri="{BB962C8B-B14F-4D97-AF65-F5344CB8AC3E}">
        <p14:creationId xmlns:p14="http://schemas.microsoft.com/office/powerpoint/2010/main" xmlns="" val="366168592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eaLnBrk="0" hangingPunct="0"/>
            <a:r>
              <a:rPr lang="de-DE" dirty="0" smtClean="0"/>
              <a:t>6</a:t>
            </a:r>
            <a:r>
              <a:rPr lang="de-DE" dirty="0" smtClean="0"/>
              <a:t>.4 </a:t>
            </a:r>
            <a:r>
              <a:rPr lang="de-DE" dirty="0" smtClean="0"/>
              <a:t>Anordnung </a:t>
            </a:r>
            <a:r>
              <a:rPr lang="de-DE" dirty="0"/>
              <a:t>von Argumenten und sprachliche </a:t>
            </a:r>
            <a:r>
              <a:rPr lang="de-DE" dirty="0" smtClean="0"/>
              <a:t>Realisierung</a:t>
            </a:r>
            <a:endParaRPr lang="de-DE" dirty="0"/>
          </a:p>
        </p:txBody>
      </p:sp>
      <p:sp>
        <p:nvSpPr>
          <p:cNvPr id="3" name="Content Placeholder 2"/>
          <p:cNvSpPr>
            <a:spLocks noGrp="1"/>
          </p:cNvSpPr>
          <p:nvPr>
            <p:ph idx="1"/>
          </p:nvPr>
        </p:nvSpPr>
        <p:spPr/>
        <p:txBody>
          <a:bodyPr/>
          <a:lstStyle/>
          <a:p>
            <a:pPr marL="0" indent="0">
              <a:buNone/>
            </a:pPr>
            <a:endParaRPr lang="de-DE" dirty="0" smtClean="0"/>
          </a:p>
          <a:p>
            <a:pPr marL="0" indent="0">
              <a:buNone/>
            </a:pPr>
            <a:r>
              <a:rPr lang="de-DE" dirty="0" smtClean="0"/>
              <a:t>Übung</a:t>
            </a:r>
            <a:endParaRPr lang="de-DE" dirty="0"/>
          </a:p>
        </p:txBody>
      </p:sp>
    </p:spTree>
    <p:extLst>
      <p:ext uri="{BB962C8B-B14F-4D97-AF65-F5344CB8AC3E}">
        <p14:creationId xmlns:p14="http://schemas.microsoft.com/office/powerpoint/2010/main" xmlns="" val="4206889135"/>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smtClean="0"/>
              <a:t>Verstärken, </a:t>
            </a:r>
            <a:r>
              <a:rPr lang="de-DE" dirty="0"/>
              <a:t>Abschwächen und Werten in Argumentationen</a:t>
            </a:r>
          </a:p>
        </p:txBody>
      </p:sp>
      <p:sp>
        <p:nvSpPr>
          <p:cNvPr id="3" name="Content Placeholder 2"/>
          <p:cNvSpPr>
            <a:spLocks noGrp="1"/>
          </p:cNvSpPr>
          <p:nvPr>
            <p:ph idx="1"/>
          </p:nvPr>
        </p:nvSpPr>
        <p:spPr/>
        <p:txBody>
          <a:bodyPr/>
          <a:lstStyle/>
          <a:p>
            <a:endParaRPr lang="de-DE" dirty="0"/>
          </a:p>
          <a:p>
            <a:endParaRPr lang="de-DE" dirty="0"/>
          </a:p>
        </p:txBody>
      </p:sp>
    </p:spTree>
    <p:extLst>
      <p:ext uri="{BB962C8B-B14F-4D97-AF65-F5344CB8AC3E}">
        <p14:creationId xmlns:p14="http://schemas.microsoft.com/office/powerpoint/2010/main" xmlns="" val="3848979663"/>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smtClean="0"/>
              <a:t>Verstärken, </a:t>
            </a:r>
            <a:r>
              <a:rPr lang="de-DE" dirty="0"/>
              <a:t>Abschwächen und Werten in Argumentationen</a:t>
            </a:r>
          </a:p>
        </p:txBody>
      </p:sp>
      <p:sp>
        <p:nvSpPr>
          <p:cNvPr id="3" name="Content Placeholder 2"/>
          <p:cNvSpPr>
            <a:spLocks noGrp="1"/>
          </p:cNvSpPr>
          <p:nvPr>
            <p:ph idx="1"/>
          </p:nvPr>
        </p:nvSpPr>
        <p:spPr/>
        <p:txBody>
          <a:bodyPr/>
          <a:lstStyle/>
          <a:p>
            <a:r>
              <a:rPr lang="de-DE" dirty="0"/>
              <a:t>auf das richtige </a:t>
            </a:r>
            <a:r>
              <a:rPr lang="de-DE" dirty="0" smtClean="0"/>
              <a:t>„Ausmaß“ </a:t>
            </a:r>
            <a:r>
              <a:rPr lang="de-DE" dirty="0"/>
              <a:t>an Abschwächungen </a:t>
            </a:r>
            <a:r>
              <a:rPr lang="de-DE" dirty="0" smtClean="0"/>
              <a:t>achten</a:t>
            </a:r>
          </a:p>
          <a:p>
            <a:endParaRPr lang="de-DE" dirty="0"/>
          </a:p>
          <a:p>
            <a:endParaRPr lang="de-DE" dirty="0"/>
          </a:p>
        </p:txBody>
      </p:sp>
    </p:spTree>
    <p:extLst>
      <p:ext uri="{BB962C8B-B14F-4D97-AF65-F5344CB8AC3E}">
        <p14:creationId xmlns:p14="http://schemas.microsoft.com/office/powerpoint/2010/main" xmlns="" val="3079971598"/>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dirty="0" smtClean="0"/>
              <a:t>Verstärken, </a:t>
            </a:r>
            <a:r>
              <a:rPr lang="de-DE" dirty="0"/>
              <a:t>Abschwächen und Werten in Argumentationen</a:t>
            </a:r>
          </a:p>
        </p:txBody>
      </p:sp>
      <p:sp>
        <p:nvSpPr>
          <p:cNvPr id="3" name="Content Placeholder 2"/>
          <p:cNvSpPr>
            <a:spLocks noGrp="1"/>
          </p:cNvSpPr>
          <p:nvPr>
            <p:ph idx="1"/>
          </p:nvPr>
        </p:nvSpPr>
        <p:spPr/>
        <p:txBody>
          <a:bodyPr/>
          <a:lstStyle/>
          <a:p>
            <a:r>
              <a:rPr lang="de-DE" dirty="0"/>
              <a:t>auf das richtige „Ausmaß“ an Abschwächungen achten</a:t>
            </a:r>
          </a:p>
          <a:p>
            <a:endParaRPr lang="de-DE" dirty="0"/>
          </a:p>
          <a:p>
            <a:endParaRPr lang="de-DE" dirty="0"/>
          </a:p>
          <a:p>
            <a:r>
              <a:rPr lang="de-DE" dirty="0" smtClean="0"/>
              <a:t>Formulierungen </a:t>
            </a:r>
            <a:r>
              <a:rPr lang="de-DE" dirty="0"/>
              <a:t>verwenden, die Ihre Schlussfolgerungen und </a:t>
            </a:r>
            <a:r>
              <a:rPr lang="de-DE" dirty="0" smtClean="0"/>
              <a:t>Argumentationen </a:t>
            </a:r>
            <a:r>
              <a:rPr lang="de-DE" dirty="0"/>
              <a:t>in einem </a:t>
            </a:r>
            <a:r>
              <a:rPr lang="de-DE" i="1" dirty="0"/>
              <a:t>wissenschaftsadäquaten</a:t>
            </a:r>
            <a:r>
              <a:rPr lang="de-DE" dirty="0"/>
              <a:t> </a:t>
            </a:r>
            <a:r>
              <a:rPr lang="de-DE" i="1" dirty="0"/>
              <a:t>Stil</a:t>
            </a:r>
            <a:r>
              <a:rPr lang="de-DE" dirty="0"/>
              <a:t> </a:t>
            </a:r>
            <a:r>
              <a:rPr lang="de-DE" dirty="0" smtClean="0"/>
              <a:t>abschwächen.</a:t>
            </a:r>
            <a:endParaRPr lang="de-DE" dirty="0"/>
          </a:p>
          <a:p>
            <a:endParaRPr lang="de-DE" dirty="0"/>
          </a:p>
        </p:txBody>
      </p:sp>
    </p:spTree>
    <p:extLst>
      <p:ext uri="{BB962C8B-B14F-4D97-AF65-F5344CB8AC3E}">
        <p14:creationId xmlns:p14="http://schemas.microsoft.com/office/powerpoint/2010/main" xmlns="" val="313109700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Academic Writing – 26. April 2014</a:t>
            </a:r>
            <a:endParaRPr lang="de-DE" dirty="0"/>
          </a:p>
        </p:txBody>
      </p:sp>
      <p:sp>
        <p:nvSpPr>
          <p:cNvPr id="3" name="Content Placeholder 2"/>
          <p:cNvSpPr>
            <a:spLocks noGrp="1"/>
          </p:cNvSpPr>
          <p:nvPr>
            <p:ph idx="1"/>
          </p:nvPr>
        </p:nvSpPr>
        <p:spPr/>
        <p:txBody>
          <a:bodyPr>
            <a:normAutofit/>
          </a:bodyPr>
          <a:lstStyle/>
          <a:p>
            <a:pPr marL="0" indent="0">
              <a:buNone/>
            </a:pPr>
            <a:endParaRPr lang="de-DE" sz="3600" dirty="0" smtClean="0"/>
          </a:p>
          <a:p>
            <a:pPr>
              <a:buNone/>
            </a:pPr>
            <a:r>
              <a:rPr lang="de-DE" sz="3600" dirty="0" smtClean="0"/>
              <a:t>7</a:t>
            </a:r>
            <a:r>
              <a:rPr lang="de-DE" sz="3600" dirty="0" smtClean="0"/>
              <a:t>. </a:t>
            </a:r>
            <a:r>
              <a:rPr lang="de-DE" sz="3600" dirty="0" smtClean="0"/>
              <a:t>Weitere wissenschaftliche Textsorten </a:t>
            </a:r>
          </a:p>
          <a:p>
            <a:pPr>
              <a:buNone/>
            </a:pPr>
            <a:r>
              <a:rPr lang="de-DE" sz="3600" dirty="0" smtClean="0"/>
              <a:t>7</a:t>
            </a:r>
            <a:r>
              <a:rPr lang="de-DE" sz="3600" dirty="0" smtClean="0"/>
              <a:t>.1</a:t>
            </a:r>
            <a:r>
              <a:rPr lang="de-DE" sz="3600" dirty="0" smtClean="0"/>
              <a:t>. Abstract </a:t>
            </a:r>
          </a:p>
          <a:p>
            <a:pPr>
              <a:buNone/>
            </a:pPr>
            <a:r>
              <a:rPr lang="de-DE" sz="3600" dirty="0" smtClean="0"/>
              <a:t>7</a:t>
            </a:r>
            <a:r>
              <a:rPr lang="de-DE" sz="3600" dirty="0" smtClean="0"/>
              <a:t>.2</a:t>
            </a:r>
            <a:r>
              <a:rPr lang="de-DE" sz="3600" dirty="0" smtClean="0"/>
              <a:t>. Expose </a:t>
            </a:r>
          </a:p>
          <a:p>
            <a:pPr>
              <a:buFontTx/>
              <a:buChar char="-"/>
            </a:pPr>
            <a:endParaRPr lang="de-DE" sz="3600" dirty="0" smtClean="0"/>
          </a:p>
          <a:p>
            <a:pPr>
              <a:buNone/>
            </a:pPr>
            <a:endParaRPr lang="de-DE" sz="3600" dirty="0" smtClean="0"/>
          </a:p>
          <a:p>
            <a:pPr marL="0" indent="0">
              <a:buNone/>
            </a:pPr>
            <a:endParaRPr lang="de-DE" sz="3600" dirty="0"/>
          </a:p>
        </p:txBody>
      </p:sp>
    </p:spTree>
    <p:extLst>
      <p:ext uri="{BB962C8B-B14F-4D97-AF65-F5344CB8AC3E}">
        <p14:creationId xmlns:p14="http://schemas.microsoft.com/office/powerpoint/2010/main" xmlns="" val="2577430523"/>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600" dirty="0" smtClean="0"/>
              <a:t>8.1. Abstract – Was? </a:t>
            </a:r>
            <a:r>
              <a:rPr lang="en-US" sz="3600" dirty="0" err="1" smtClean="0"/>
              <a:t>Wozu</a:t>
            </a:r>
            <a:r>
              <a:rPr lang="en-US" sz="3600" dirty="0" smtClean="0"/>
              <a:t>?</a:t>
            </a:r>
            <a:endParaRPr lang="en-US" sz="3600" dirty="0"/>
          </a:p>
        </p:txBody>
      </p:sp>
      <p:sp>
        <p:nvSpPr>
          <p:cNvPr id="3" name="Content Placeholder 2"/>
          <p:cNvSpPr>
            <a:spLocks noGrp="1"/>
          </p:cNvSpPr>
          <p:nvPr>
            <p:ph idx="1"/>
          </p:nvPr>
        </p:nvSpPr>
        <p:spPr/>
        <p:txBody>
          <a:bodyPr/>
          <a:lstStyle/>
          <a:p>
            <a:r>
              <a:rPr lang="en-US" dirty="0" smtClean="0"/>
              <a:t>Abstract &lt; </a:t>
            </a:r>
            <a:r>
              <a:rPr lang="en-US" dirty="0" err="1" smtClean="0"/>
              <a:t>aus</a:t>
            </a:r>
            <a:r>
              <a:rPr lang="en-US" dirty="0" smtClean="0"/>
              <a:t> </a:t>
            </a:r>
            <a:r>
              <a:rPr lang="en-US" dirty="0" err="1" smtClean="0"/>
              <a:t>dem</a:t>
            </a:r>
            <a:r>
              <a:rPr lang="en-US" dirty="0" smtClean="0"/>
              <a:t> </a:t>
            </a:r>
            <a:r>
              <a:rPr lang="en-US" dirty="0" err="1" smtClean="0"/>
              <a:t>engl</a:t>
            </a:r>
            <a:r>
              <a:rPr lang="en-US" dirty="0" smtClean="0"/>
              <a:t>. </a:t>
            </a:r>
            <a:r>
              <a:rPr lang="en-US" dirty="0" err="1" smtClean="0"/>
              <a:t>Sprachraum</a:t>
            </a:r>
            <a:endParaRPr lang="en-US" dirty="0" smtClean="0"/>
          </a:p>
          <a:p>
            <a:pPr lvl="1"/>
            <a:r>
              <a:rPr lang="en-US" dirty="0" err="1" smtClean="0"/>
              <a:t>kurz</a:t>
            </a:r>
            <a:r>
              <a:rPr lang="en-US" dirty="0" smtClean="0"/>
              <a:t> und pr</a:t>
            </a:r>
            <a:r>
              <a:rPr lang="de-DE" dirty="0" smtClean="0"/>
              <a:t>ägnant formuliert (klare Struktur) sind </a:t>
            </a:r>
          </a:p>
          <a:p>
            <a:pPr lvl="1"/>
            <a:r>
              <a:rPr lang="de-DE" dirty="0" smtClean="0"/>
              <a:t>beziehen sich auf einen Text, Forschung</a:t>
            </a:r>
          </a:p>
          <a:p>
            <a:pPr lvl="1">
              <a:buNone/>
            </a:pPr>
            <a:r>
              <a:rPr lang="en-US" dirty="0" smtClean="0"/>
              <a:t>	=&gt; “</a:t>
            </a:r>
            <a:r>
              <a:rPr lang="en-US" dirty="0" err="1" smtClean="0"/>
              <a:t>Abstraktion</a:t>
            </a:r>
            <a:r>
              <a:rPr lang="en-US" dirty="0" smtClean="0"/>
              <a:t>” </a:t>
            </a:r>
            <a:r>
              <a:rPr lang="en-US" dirty="0" err="1" smtClean="0"/>
              <a:t>der</a:t>
            </a:r>
            <a:r>
              <a:rPr lang="en-US" dirty="0" smtClean="0"/>
              <a:t> </a:t>
            </a:r>
            <a:r>
              <a:rPr lang="en-US" dirty="0" err="1" smtClean="0"/>
              <a:t>Inhalt</a:t>
            </a:r>
            <a:r>
              <a:rPr lang="en-US" dirty="0" smtClean="0"/>
              <a:t> (</a:t>
            </a:r>
            <a:r>
              <a:rPr lang="en-US" dirty="0" err="1" smtClean="0"/>
              <a:t>kurze</a:t>
            </a:r>
            <a:r>
              <a:rPr lang="en-US" dirty="0" smtClean="0"/>
              <a:t> </a:t>
            </a:r>
            <a:r>
              <a:rPr lang="en-US" dirty="0" err="1" smtClean="0"/>
              <a:t>Beschreibung</a:t>
            </a:r>
            <a:r>
              <a:rPr lang="en-US" dirty="0" smtClean="0"/>
              <a:t> </a:t>
            </a:r>
            <a:r>
              <a:rPr lang="en-US" dirty="0" err="1" smtClean="0"/>
              <a:t>oder</a:t>
            </a:r>
            <a:r>
              <a:rPr lang="en-US" dirty="0" smtClean="0"/>
              <a:t> </a:t>
            </a:r>
            <a:r>
              <a:rPr lang="en-US" dirty="0" err="1" smtClean="0"/>
              <a:t>Verweis</a:t>
            </a:r>
            <a:r>
              <a:rPr lang="en-US" dirty="0" smtClean="0"/>
              <a:t>)</a:t>
            </a:r>
          </a:p>
          <a:p>
            <a:pPr lvl="1">
              <a:buNone/>
            </a:pPr>
            <a:endParaRPr lang="en-US" dirty="0" smtClean="0"/>
          </a:p>
          <a:p>
            <a:r>
              <a:rPr lang="en-US" dirty="0" smtClean="0"/>
              <a:t>Abstract – </a:t>
            </a:r>
            <a:r>
              <a:rPr lang="en-US" dirty="0" err="1" smtClean="0"/>
              <a:t>Wozu</a:t>
            </a:r>
            <a:r>
              <a:rPr lang="en-US" dirty="0" smtClean="0"/>
              <a:t>?</a:t>
            </a:r>
          </a:p>
          <a:p>
            <a:pPr lvl="1"/>
            <a:r>
              <a:rPr lang="en-US" dirty="0" smtClean="0"/>
              <a:t>Article  Abstract, Conference Abstract, Thesis Abstract </a:t>
            </a:r>
          </a:p>
          <a:p>
            <a:pPr lvl="1"/>
            <a:r>
              <a:rPr lang="en-US" dirty="0" err="1" smtClean="0"/>
              <a:t>Herausforderung</a:t>
            </a:r>
            <a:r>
              <a:rPr lang="en-US" dirty="0" smtClean="0"/>
              <a:t>: in 100 </a:t>
            </a:r>
            <a:r>
              <a:rPr lang="en-US" dirty="0" err="1" smtClean="0"/>
              <a:t>bis</a:t>
            </a:r>
            <a:r>
              <a:rPr lang="en-US" dirty="0" smtClean="0"/>
              <a:t> 1000 </a:t>
            </a:r>
            <a:r>
              <a:rPr lang="en-US" dirty="0" err="1" smtClean="0"/>
              <a:t>Worten</a:t>
            </a:r>
            <a:r>
              <a:rPr lang="en-US" dirty="0" smtClean="0"/>
              <a:t> </a:t>
            </a:r>
            <a:r>
              <a:rPr lang="en-US" dirty="0" err="1" smtClean="0"/>
              <a:t>soll</a:t>
            </a:r>
            <a:r>
              <a:rPr lang="en-US" dirty="0" smtClean="0"/>
              <a:t> </a:t>
            </a:r>
            <a:r>
              <a:rPr lang="en-US" dirty="0" err="1" smtClean="0"/>
              <a:t>gleichzeitig</a:t>
            </a:r>
            <a:r>
              <a:rPr lang="en-US" dirty="0" smtClean="0"/>
              <a:t> </a:t>
            </a:r>
            <a:r>
              <a:rPr lang="en-US" b="1" dirty="0" err="1" smtClean="0"/>
              <a:t>informativ</a:t>
            </a:r>
            <a:r>
              <a:rPr lang="en-US" b="1" dirty="0" smtClean="0"/>
              <a:t> </a:t>
            </a:r>
            <a:r>
              <a:rPr lang="en-US" dirty="0" err="1" smtClean="0"/>
              <a:t>sein</a:t>
            </a:r>
            <a:r>
              <a:rPr lang="en-US" dirty="0" smtClean="0"/>
              <a:t> und </a:t>
            </a:r>
            <a:r>
              <a:rPr lang="en-US" b="1" dirty="0" err="1" smtClean="0"/>
              <a:t>neugierig</a:t>
            </a:r>
            <a:r>
              <a:rPr lang="en-US" b="1" dirty="0" smtClean="0"/>
              <a:t> </a:t>
            </a:r>
            <a:r>
              <a:rPr lang="en-US" dirty="0" err="1" smtClean="0"/>
              <a:t>machen</a:t>
            </a:r>
            <a:r>
              <a:rPr lang="en-US" dirty="0" smtClean="0"/>
              <a:t>. </a:t>
            </a:r>
            <a:endParaRPr lang="en-US" dirty="0"/>
          </a:p>
        </p:txBody>
      </p:sp>
    </p:spTree>
    <p:extLst>
      <p:ext uri="{BB962C8B-B14F-4D97-AF65-F5344CB8AC3E}">
        <p14:creationId xmlns:p14="http://schemas.microsoft.com/office/powerpoint/2010/main" xmlns="" val="1291733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linds(horizont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linds(horizont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blinds(horizontal)">
                                      <p:cBhvr>
                                        <p:cTn id="27" dur="500"/>
                                        <p:tgtEl>
                                          <p:spTgt spid="3">
                                            <p:txEl>
                                              <p:pRg st="5" end="5"/>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grpId="0" nodeType="clickEffect">
                                  <p:stCondLst>
                                    <p:cond delay="0"/>
                                  </p:stCondLst>
                                  <p:childTnLst>
                                    <p:set>
                                      <p:cBhvr>
                                        <p:cTn id="31" dur="1" fill="hold">
                                          <p:stCondLst>
                                            <p:cond delay="0"/>
                                          </p:stCondLst>
                                        </p:cTn>
                                        <p:tgtEl>
                                          <p:spTgt spid="3">
                                            <p:txEl>
                                              <p:pRg st="6" end="6"/>
                                            </p:txEl>
                                          </p:spTgt>
                                        </p:tgtEl>
                                        <p:attrNameLst>
                                          <p:attrName>style.visibility</p:attrName>
                                        </p:attrNameLst>
                                      </p:cBhvr>
                                      <p:to>
                                        <p:strVal val="visible"/>
                                      </p:to>
                                    </p:set>
                                    <p:animEffect transition="in" filter="blinds(horizontal)">
                                      <p:cBhvr>
                                        <p:cTn id="32" dur="500"/>
                                        <p:tgtEl>
                                          <p:spTgt spid="3">
                                            <p:txEl>
                                              <p:pRg st="6" end="6"/>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grpId="0" nodeType="clickEffect">
                                  <p:stCondLst>
                                    <p:cond delay="0"/>
                                  </p:stCondLst>
                                  <p:childTnLst>
                                    <p:set>
                                      <p:cBhvr>
                                        <p:cTn id="36" dur="1" fill="hold">
                                          <p:stCondLst>
                                            <p:cond delay="0"/>
                                          </p:stCondLst>
                                        </p:cTn>
                                        <p:tgtEl>
                                          <p:spTgt spid="3">
                                            <p:txEl>
                                              <p:pRg st="7" end="7"/>
                                            </p:txEl>
                                          </p:spTgt>
                                        </p:tgtEl>
                                        <p:attrNameLst>
                                          <p:attrName>style.visibility</p:attrName>
                                        </p:attrNameLst>
                                      </p:cBhvr>
                                      <p:to>
                                        <p:strVal val="visible"/>
                                      </p:to>
                                    </p:set>
                                    <p:animEffect transition="in" filter="blinds(horizontal)">
                                      <p:cBhvr>
                                        <p:cTn id="37"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932733"/>
          </a:xfrm>
        </p:spPr>
        <p:txBody>
          <a:bodyPr>
            <a:normAutofit/>
          </a:bodyPr>
          <a:lstStyle/>
          <a:p>
            <a:r>
              <a:rPr lang="en-US" sz="3600" dirty="0" smtClean="0"/>
              <a:t>8.1. Abstract – </a:t>
            </a:r>
            <a:r>
              <a:rPr lang="en-US" sz="3600" dirty="0" err="1" smtClean="0"/>
              <a:t>Wie</a:t>
            </a:r>
            <a:r>
              <a:rPr lang="en-US" sz="3600" dirty="0" smtClean="0"/>
              <a:t>? </a:t>
            </a:r>
            <a:r>
              <a:rPr lang="en-US" sz="2800" dirty="0" smtClean="0"/>
              <a:t>(</a:t>
            </a:r>
            <a:r>
              <a:rPr lang="en-US" sz="2800" dirty="0" err="1" smtClean="0"/>
              <a:t>Kontexbezogen</a:t>
            </a:r>
            <a:r>
              <a:rPr lang="en-US" sz="2800" dirty="0" smtClean="0"/>
              <a:t>)</a:t>
            </a:r>
            <a:r>
              <a:rPr lang="en-US" sz="3600" dirty="0" smtClean="0"/>
              <a:t> </a:t>
            </a:r>
            <a:endParaRPr lang="en-US" sz="3600" dirty="0"/>
          </a:p>
        </p:txBody>
      </p:sp>
      <p:sp>
        <p:nvSpPr>
          <p:cNvPr id="3" name="Content Placeholder 2"/>
          <p:cNvSpPr>
            <a:spLocks noGrp="1"/>
          </p:cNvSpPr>
          <p:nvPr>
            <p:ph idx="1"/>
          </p:nvPr>
        </p:nvSpPr>
        <p:spPr>
          <a:xfrm>
            <a:off x="838200" y="1371600"/>
            <a:ext cx="10515600" cy="4805363"/>
          </a:xfrm>
        </p:spPr>
        <p:txBody>
          <a:bodyPr>
            <a:normAutofit/>
          </a:bodyPr>
          <a:lstStyle/>
          <a:p>
            <a:pPr>
              <a:buNone/>
            </a:pPr>
            <a:r>
              <a:rPr lang="en-US" b="1" dirty="0" err="1" smtClean="0"/>
              <a:t>Tipps</a:t>
            </a:r>
            <a:r>
              <a:rPr lang="en-US" dirty="0" smtClean="0"/>
              <a:t> </a:t>
            </a:r>
            <a:r>
              <a:rPr lang="en-US" dirty="0" err="1" smtClean="0"/>
              <a:t>zum</a:t>
            </a:r>
            <a:r>
              <a:rPr lang="en-US" dirty="0" smtClean="0"/>
              <a:t> </a:t>
            </a:r>
            <a:r>
              <a:rPr lang="en-US" dirty="0" err="1" smtClean="0"/>
              <a:t>Verfassen</a:t>
            </a:r>
            <a:r>
              <a:rPr lang="en-US" dirty="0" smtClean="0"/>
              <a:t> </a:t>
            </a:r>
            <a:r>
              <a:rPr lang="en-US" dirty="0" err="1" smtClean="0"/>
              <a:t>jeder</a:t>
            </a:r>
            <a:r>
              <a:rPr lang="en-US" dirty="0" smtClean="0"/>
              <a:t> Art von Abstract:</a:t>
            </a:r>
          </a:p>
          <a:p>
            <a:pPr lvl="0" eaLnBrk="0" hangingPunct="0"/>
            <a:r>
              <a:rPr lang="en-US" dirty="0" err="1" smtClean="0"/>
              <a:t>berücksichtigen</a:t>
            </a:r>
            <a:r>
              <a:rPr lang="en-US" dirty="0" smtClean="0"/>
              <a:t> </a:t>
            </a:r>
            <a:r>
              <a:rPr lang="en-US" dirty="0" err="1" smtClean="0"/>
              <a:t>Sie</a:t>
            </a:r>
            <a:r>
              <a:rPr lang="en-US" dirty="0" smtClean="0"/>
              <a:t> den </a:t>
            </a:r>
            <a:r>
              <a:rPr lang="en-US" dirty="0" err="1" smtClean="0"/>
              <a:t>Kontext</a:t>
            </a:r>
            <a:r>
              <a:rPr lang="en-US" dirty="0" smtClean="0"/>
              <a:t>- </a:t>
            </a:r>
            <a:r>
              <a:rPr lang="en-US" dirty="0" err="1" smtClean="0"/>
              <a:t>Zum</a:t>
            </a:r>
            <a:r>
              <a:rPr lang="en-US" dirty="0" smtClean="0"/>
              <a:t> </a:t>
            </a:r>
            <a:r>
              <a:rPr lang="en-US" dirty="0" err="1" smtClean="0"/>
              <a:t>welchem</a:t>
            </a:r>
            <a:r>
              <a:rPr lang="en-US" dirty="0" smtClean="0"/>
              <a:t> </a:t>
            </a:r>
            <a:r>
              <a:rPr lang="en-US" dirty="0" err="1" smtClean="0"/>
              <a:t>Anlass</a:t>
            </a:r>
            <a:r>
              <a:rPr lang="en-US" dirty="0" smtClean="0"/>
              <a:t> und </a:t>
            </a:r>
            <a:r>
              <a:rPr lang="en-US" dirty="0" err="1" smtClean="0"/>
              <a:t>Zweck</a:t>
            </a:r>
            <a:r>
              <a:rPr lang="en-US" dirty="0" smtClean="0"/>
              <a:t> </a:t>
            </a:r>
            <a:r>
              <a:rPr lang="en-US" dirty="0" err="1" smtClean="0"/>
              <a:t>schreiben</a:t>
            </a:r>
            <a:r>
              <a:rPr lang="en-US" dirty="0" smtClean="0"/>
              <a:t> </a:t>
            </a:r>
            <a:r>
              <a:rPr lang="en-US" dirty="0" err="1" smtClean="0"/>
              <a:t>Sie</a:t>
            </a:r>
            <a:r>
              <a:rPr lang="en-US" dirty="0" smtClean="0"/>
              <a:t>?</a:t>
            </a:r>
          </a:p>
          <a:p>
            <a:pPr eaLnBrk="0" hangingPunct="0">
              <a:buNone/>
            </a:pPr>
            <a:endParaRPr lang="en-US" dirty="0" smtClean="0"/>
          </a:p>
          <a:p>
            <a:pPr lvl="0" eaLnBrk="0" hangingPunct="0"/>
            <a:r>
              <a:rPr lang="en-US" dirty="0" err="1" smtClean="0"/>
              <a:t>gehen</a:t>
            </a:r>
            <a:r>
              <a:rPr lang="en-US" dirty="0" smtClean="0"/>
              <a:t> </a:t>
            </a:r>
            <a:r>
              <a:rPr lang="en-US" dirty="0" err="1" smtClean="0"/>
              <a:t>Sie</a:t>
            </a:r>
            <a:r>
              <a:rPr lang="en-US" dirty="0" smtClean="0"/>
              <a:t> auf das </a:t>
            </a:r>
            <a:r>
              <a:rPr lang="en-US" dirty="0" err="1" smtClean="0"/>
              <a:t>Zielpublikum</a:t>
            </a:r>
            <a:r>
              <a:rPr lang="en-US" dirty="0" smtClean="0"/>
              <a:t> </a:t>
            </a:r>
            <a:r>
              <a:rPr lang="en-US" dirty="0" err="1" smtClean="0"/>
              <a:t>ein</a:t>
            </a:r>
            <a:r>
              <a:rPr lang="en-US" dirty="0" smtClean="0"/>
              <a:t>- </a:t>
            </a:r>
            <a:r>
              <a:rPr lang="en-US" dirty="0" err="1" smtClean="0"/>
              <a:t>Welches</a:t>
            </a:r>
            <a:r>
              <a:rPr lang="en-US" dirty="0" smtClean="0"/>
              <a:t> </a:t>
            </a:r>
            <a:r>
              <a:rPr lang="en-US" dirty="0" err="1" smtClean="0"/>
              <a:t>allgemeine</a:t>
            </a:r>
            <a:r>
              <a:rPr lang="en-US" dirty="0" smtClean="0"/>
              <a:t> </a:t>
            </a:r>
            <a:r>
              <a:rPr lang="en-US" dirty="0" err="1" smtClean="0"/>
              <a:t>oder</a:t>
            </a:r>
            <a:r>
              <a:rPr lang="en-US" dirty="0" smtClean="0"/>
              <a:t> </a:t>
            </a:r>
            <a:r>
              <a:rPr lang="en-US" dirty="0" err="1" smtClean="0"/>
              <a:t>spezialisierte</a:t>
            </a:r>
            <a:r>
              <a:rPr lang="en-US" dirty="0" smtClean="0"/>
              <a:t> </a:t>
            </a:r>
            <a:r>
              <a:rPr lang="en-US" dirty="0" err="1" smtClean="0"/>
              <a:t>Fachwissen</a:t>
            </a:r>
            <a:r>
              <a:rPr lang="en-US" dirty="0" smtClean="0"/>
              <a:t> </a:t>
            </a:r>
            <a:r>
              <a:rPr lang="en-US" dirty="0" err="1" smtClean="0"/>
              <a:t>haben</a:t>
            </a:r>
            <a:r>
              <a:rPr lang="en-US" dirty="0" smtClean="0"/>
              <a:t> </a:t>
            </a:r>
            <a:r>
              <a:rPr lang="en-US" dirty="0" err="1" smtClean="0"/>
              <a:t>Ihre</a:t>
            </a:r>
            <a:r>
              <a:rPr lang="en-US" dirty="0" smtClean="0"/>
              <a:t> </a:t>
            </a:r>
            <a:r>
              <a:rPr lang="en-US" dirty="0" err="1" smtClean="0"/>
              <a:t>Leserinnen</a:t>
            </a:r>
            <a:r>
              <a:rPr lang="en-US" dirty="0" smtClean="0"/>
              <a:t> und </a:t>
            </a:r>
            <a:r>
              <a:rPr lang="en-US" dirty="0" err="1" smtClean="0"/>
              <a:t>Leser</a:t>
            </a:r>
            <a:r>
              <a:rPr lang="en-US" dirty="0" smtClean="0"/>
              <a:t>?</a:t>
            </a:r>
          </a:p>
          <a:p>
            <a:pPr eaLnBrk="0" hangingPunct="0">
              <a:buNone/>
            </a:pPr>
            <a:endParaRPr lang="en-US" dirty="0" smtClean="0"/>
          </a:p>
          <a:p>
            <a:pPr lvl="0" eaLnBrk="0" hangingPunct="0"/>
            <a:r>
              <a:rPr lang="en-US" dirty="0" err="1" smtClean="0"/>
              <a:t>ber</a:t>
            </a:r>
            <a:r>
              <a:rPr lang="de-DE" dirty="0" smtClean="0"/>
              <a:t>ücksichtigen</a:t>
            </a:r>
            <a:r>
              <a:rPr lang="en-US" dirty="0" smtClean="0"/>
              <a:t> </a:t>
            </a:r>
            <a:r>
              <a:rPr lang="en-US" dirty="0" err="1" smtClean="0"/>
              <a:t>Sie</a:t>
            </a:r>
            <a:r>
              <a:rPr lang="en-US" dirty="0" smtClean="0"/>
              <a:t> den </a:t>
            </a:r>
            <a:r>
              <a:rPr lang="en-US" dirty="0" err="1" smtClean="0"/>
              <a:t>Inhalt</a:t>
            </a:r>
            <a:r>
              <a:rPr lang="en-US" dirty="0" smtClean="0"/>
              <a:t> des </a:t>
            </a:r>
            <a:r>
              <a:rPr lang="en-US" dirty="0" err="1" smtClean="0"/>
              <a:t>begleiteten</a:t>
            </a:r>
            <a:r>
              <a:rPr lang="en-US" dirty="0" smtClean="0"/>
              <a:t> </a:t>
            </a:r>
            <a:r>
              <a:rPr lang="en-US" dirty="0" err="1" smtClean="0"/>
              <a:t>Textes</a:t>
            </a:r>
            <a:r>
              <a:rPr lang="en-US" dirty="0" smtClean="0"/>
              <a:t>- </a:t>
            </a:r>
            <a:r>
              <a:rPr lang="en-US" dirty="0" err="1" smtClean="0"/>
              <a:t>Legen</a:t>
            </a:r>
            <a:r>
              <a:rPr lang="en-US" dirty="0" smtClean="0"/>
              <a:t> </a:t>
            </a:r>
            <a:r>
              <a:rPr lang="en-US" dirty="0" err="1" smtClean="0"/>
              <a:t>Sie</a:t>
            </a:r>
            <a:r>
              <a:rPr lang="en-US" dirty="0" smtClean="0"/>
              <a:t> </a:t>
            </a:r>
            <a:r>
              <a:rPr lang="en-US" dirty="0" err="1" smtClean="0"/>
              <a:t>unbedingt</a:t>
            </a:r>
            <a:r>
              <a:rPr lang="en-US" dirty="0" smtClean="0"/>
              <a:t> </a:t>
            </a:r>
            <a:r>
              <a:rPr lang="en-US" dirty="0" err="1" smtClean="0"/>
              <a:t>schon</a:t>
            </a:r>
            <a:r>
              <a:rPr lang="en-US" dirty="0" smtClean="0"/>
              <a:t> </a:t>
            </a:r>
            <a:r>
              <a:rPr lang="en-US" dirty="0" err="1" smtClean="0"/>
              <a:t>im</a:t>
            </a:r>
            <a:r>
              <a:rPr lang="en-US" dirty="0" smtClean="0"/>
              <a:t> Abstract </a:t>
            </a:r>
            <a:r>
              <a:rPr lang="en-US" dirty="0" err="1" smtClean="0"/>
              <a:t>offen</a:t>
            </a:r>
            <a:r>
              <a:rPr lang="en-US" dirty="0" smtClean="0"/>
              <a:t>, was die </a:t>
            </a:r>
            <a:r>
              <a:rPr lang="en-US" dirty="0" err="1" smtClean="0"/>
              <a:t>Leserinnen</a:t>
            </a:r>
            <a:r>
              <a:rPr lang="en-US" dirty="0" smtClean="0"/>
              <a:t> und </a:t>
            </a:r>
            <a:r>
              <a:rPr lang="en-US" dirty="0" err="1" smtClean="0"/>
              <a:t>Leser</a:t>
            </a:r>
            <a:r>
              <a:rPr lang="en-US" dirty="0" smtClean="0"/>
              <a:t> </a:t>
            </a:r>
            <a:r>
              <a:rPr lang="en-US" dirty="0" err="1" smtClean="0"/>
              <a:t>erwartet</a:t>
            </a:r>
            <a:endParaRPr lang="en-US" dirty="0" smtClean="0"/>
          </a:p>
          <a:p>
            <a:endParaRPr lang="en-US" dirty="0" smtClean="0"/>
          </a:p>
          <a:p>
            <a:endParaRPr lang="en-US" dirty="0"/>
          </a:p>
        </p:txBody>
      </p:sp>
    </p:spTree>
    <p:extLst>
      <p:ext uri="{BB962C8B-B14F-4D97-AF65-F5344CB8AC3E}">
        <p14:creationId xmlns:p14="http://schemas.microsoft.com/office/powerpoint/2010/main" xmlns="" val="6678620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linds(horizont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blinds(horizontal)">
                                      <p:cBhvr>
                                        <p:cTn id="22"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dirty="0" smtClean="0">
                <a:solidFill>
                  <a:prstClr val="black"/>
                </a:solidFill>
              </a:rPr>
              <a:t>7</a:t>
            </a:r>
            <a:r>
              <a:rPr lang="en-US" sz="3600" dirty="0" smtClean="0">
                <a:solidFill>
                  <a:prstClr val="black"/>
                </a:solidFill>
              </a:rPr>
              <a:t>.1</a:t>
            </a:r>
            <a:r>
              <a:rPr lang="en-US" sz="3600" dirty="0" smtClean="0">
                <a:solidFill>
                  <a:prstClr val="black"/>
                </a:solidFill>
              </a:rPr>
              <a:t>. Abstract – </a:t>
            </a:r>
            <a:r>
              <a:rPr lang="en-US" sz="3600" dirty="0" err="1" smtClean="0">
                <a:solidFill>
                  <a:prstClr val="black"/>
                </a:solidFill>
              </a:rPr>
              <a:t>Wie</a:t>
            </a:r>
            <a:r>
              <a:rPr lang="en-US" sz="3600" dirty="0" smtClean="0">
                <a:solidFill>
                  <a:prstClr val="black"/>
                </a:solidFill>
              </a:rPr>
              <a:t>? </a:t>
            </a:r>
            <a:r>
              <a:rPr lang="en-US" sz="2800" dirty="0" smtClean="0">
                <a:solidFill>
                  <a:prstClr val="black"/>
                </a:solidFill>
              </a:rPr>
              <a:t>(</a:t>
            </a:r>
            <a:r>
              <a:rPr lang="en-US" sz="2800" dirty="0" err="1" smtClean="0">
                <a:solidFill>
                  <a:prstClr val="black"/>
                </a:solidFill>
              </a:rPr>
              <a:t>Kontextbezogen</a:t>
            </a:r>
            <a:r>
              <a:rPr lang="en-US" sz="2800" dirty="0" smtClean="0">
                <a:solidFill>
                  <a:prstClr val="black"/>
                </a:solidFill>
              </a:rPr>
              <a:t>) </a:t>
            </a:r>
            <a:endParaRPr lang="en-US" sz="2800" dirty="0"/>
          </a:p>
        </p:txBody>
      </p:sp>
      <p:sp>
        <p:nvSpPr>
          <p:cNvPr id="3" name="Content Placeholder 2"/>
          <p:cNvSpPr>
            <a:spLocks noGrp="1"/>
          </p:cNvSpPr>
          <p:nvPr>
            <p:ph idx="1"/>
          </p:nvPr>
        </p:nvSpPr>
        <p:spPr/>
        <p:txBody>
          <a:bodyPr>
            <a:normAutofit/>
          </a:bodyPr>
          <a:lstStyle/>
          <a:p>
            <a:pPr lvl="0" eaLnBrk="0" hangingPunct="0"/>
            <a:r>
              <a:rPr lang="en-US" dirty="0" err="1" smtClean="0"/>
              <a:t>lesen</a:t>
            </a:r>
            <a:r>
              <a:rPr lang="en-US" dirty="0" smtClean="0"/>
              <a:t> </a:t>
            </a:r>
            <a:r>
              <a:rPr lang="en-US" dirty="0" err="1" smtClean="0"/>
              <a:t>Sie</a:t>
            </a:r>
            <a:r>
              <a:rPr lang="en-US" dirty="0" smtClean="0"/>
              <a:t> </a:t>
            </a:r>
            <a:r>
              <a:rPr lang="en-US" dirty="0" err="1" smtClean="0"/>
              <a:t>einige</a:t>
            </a:r>
            <a:r>
              <a:rPr lang="en-US" dirty="0" smtClean="0"/>
              <a:t> </a:t>
            </a:r>
            <a:r>
              <a:rPr lang="en-US" dirty="0" err="1" smtClean="0"/>
              <a:t>Beispiele</a:t>
            </a:r>
            <a:r>
              <a:rPr lang="en-US" dirty="0" smtClean="0"/>
              <a:t> für Abstracts </a:t>
            </a:r>
            <a:r>
              <a:rPr lang="en-US" dirty="0" err="1" smtClean="0"/>
              <a:t>aus</a:t>
            </a:r>
            <a:r>
              <a:rPr lang="en-US" dirty="0" smtClean="0"/>
              <a:t> </a:t>
            </a:r>
            <a:r>
              <a:rPr lang="en-US" dirty="0" err="1" smtClean="0"/>
              <a:t>dem</a:t>
            </a:r>
            <a:r>
              <a:rPr lang="en-US" dirty="0" smtClean="0"/>
              <a:t> </a:t>
            </a:r>
            <a:r>
              <a:rPr lang="en-US" dirty="0" err="1" smtClean="0"/>
              <a:t>jeweiligen</a:t>
            </a:r>
            <a:r>
              <a:rPr lang="en-US" dirty="0" smtClean="0"/>
              <a:t> </a:t>
            </a:r>
            <a:r>
              <a:rPr lang="en-US" dirty="0" err="1" smtClean="0"/>
              <a:t>bzw</a:t>
            </a:r>
            <a:r>
              <a:rPr lang="en-US" dirty="0" smtClean="0"/>
              <a:t>. </a:t>
            </a:r>
            <a:r>
              <a:rPr lang="en-US" dirty="0" err="1" smtClean="0"/>
              <a:t>einem</a:t>
            </a:r>
            <a:r>
              <a:rPr lang="en-US" dirty="0" smtClean="0"/>
              <a:t> </a:t>
            </a:r>
            <a:r>
              <a:rPr lang="en-US" dirty="0" err="1" smtClean="0"/>
              <a:t>vergleichbaren</a:t>
            </a:r>
            <a:r>
              <a:rPr lang="en-US" dirty="0" smtClean="0"/>
              <a:t> </a:t>
            </a:r>
            <a:r>
              <a:rPr lang="en-US" dirty="0" err="1" smtClean="0"/>
              <a:t>Kontext</a:t>
            </a:r>
            <a:r>
              <a:rPr lang="en-US" dirty="0" smtClean="0"/>
              <a:t> (</a:t>
            </a:r>
            <a:r>
              <a:rPr lang="en-US" dirty="0" err="1" smtClean="0"/>
              <a:t>z.B</a:t>
            </a:r>
            <a:r>
              <a:rPr lang="en-US" dirty="0" smtClean="0"/>
              <a:t>. </a:t>
            </a:r>
            <a:r>
              <a:rPr lang="en-US" dirty="0" err="1" smtClean="0"/>
              <a:t>Zeitschrift</a:t>
            </a:r>
            <a:r>
              <a:rPr lang="en-US" dirty="0" smtClean="0"/>
              <a:t>, </a:t>
            </a:r>
            <a:r>
              <a:rPr lang="en-US" dirty="0" err="1" smtClean="0"/>
              <a:t>Konferenz</a:t>
            </a:r>
            <a:r>
              <a:rPr lang="en-US" dirty="0" smtClean="0"/>
              <a:t> etc.).</a:t>
            </a:r>
          </a:p>
          <a:p>
            <a:pPr lvl="0" eaLnBrk="0" hangingPunct="0">
              <a:buNone/>
            </a:pPr>
            <a:endParaRPr lang="en-US" dirty="0" smtClean="0"/>
          </a:p>
          <a:p>
            <a:pPr lvl="0" eaLnBrk="0" hangingPunct="0"/>
            <a:r>
              <a:rPr lang="en-US" dirty="0" err="1" smtClean="0"/>
              <a:t>lesen</a:t>
            </a:r>
            <a:r>
              <a:rPr lang="en-US" dirty="0" smtClean="0"/>
              <a:t> </a:t>
            </a:r>
            <a:r>
              <a:rPr lang="en-US" dirty="0" err="1" smtClean="0"/>
              <a:t>Sie</a:t>
            </a:r>
            <a:r>
              <a:rPr lang="en-US" dirty="0" smtClean="0"/>
              <a:t> </a:t>
            </a:r>
            <a:r>
              <a:rPr lang="en-US" dirty="0" err="1" smtClean="0"/>
              <a:t>unbedingt</a:t>
            </a:r>
            <a:r>
              <a:rPr lang="en-US" dirty="0" smtClean="0"/>
              <a:t> die </a:t>
            </a:r>
            <a:r>
              <a:rPr lang="en-US" dirty="0" err="1" smtClean="0"/>
              <a:t>Richtlinien</a:t>
            </a:r>
            <a:r>
              <a:rPr lang="en-US" dirty="0" smtClean="0"/>
              <a:t> </a:t>
            </a:r>
            <a:r>
              <a:rPr lang="en-US" dirty="0" err="1" smtClean="0"/>
              <a:t>zum</a:t>
            </a:r>
            <a:r>
              <a:rPr lang="en-US" dirty="0" smtClean="0"/>
              <a:t> </a:t>
            </a:r>
            <a:r>
              <a:rPr lang="en-US" dirty="0" err="1" smtClean="0"/>
              <a:t>Einreichen</a:t>
            </a:r>
            <a:r>
              <a:rPr lang="en-US" dirty="0" smtClean="0"/>
              <a:t> </a:t>
            </a:r>
            <a:r>
              <a:rPr lang="en-US" dirty="0" err="1" smtClean="0"/>
              <a:t>bzw</a:t>
            </a:r>
            <a:r>
              <a:rPr lang="en-US" dirty="0" smtClean="0"/>
              <a:t>. </a:t>
            </a:r>
            <a:r>
              <a:rPr lang="en-US" dirty="0" err="1" smtClean="0"/>
              <a:t>Verfassen</a:t>
            </a:r>
            <a:r>
              <a:rPr lang="en-US" dirty="0" smtClean="0"/>
              <a:t> des Abstracts und </a:t>
            </a:r>
            <a:r>
              <a:rPr lang="en-US" dirty="0" err="1" smtClean="0"/>
              <a:t>befolgen</a:t>
            </a:r>
            <a:r>
              <a:rPr lang="en-US" dirty="0" smtClean="0"/>
              <a:t> </a:t>
            </a:r>
            <a:r>
              <a:rPr lang="en-US" dirty="0" err="1" smtClean="0"/>
              <a:t>Sie</a:t>
            </a:r>
            <a:r>
              <a:rPr lang="en-US" dirty="0" smtClean="0"/>
              <a:t> </a:t>
            </a:r>
            <a:r>
              <a:rPr lang="en-US" dirty="0" err="1" smtClean="0"/>
              <a:t>diese</a:t>
            </a:r>
            <a:endParaRPr lang="en-US" dirty="0" smtClean="0"/>
          </a:p>
          <a:p>
            <a:pPr lvl="1" eaLnBrk="0" hangingPunct="0"/>
            <a:r>
              <a:rPr lang="en-US" dirty="0" err="1" smtClean="0"/>
              <a:t>Nur</a:t>
            </a:r>
            <a:r>
              <a:rPr lang="en-US" dirty="0" smtClean="0"/>
              <a:t> in </a:t>
            </a:r>
            <a:r>
              <a:rPr lang="en-US" dirty="0" err="1" smtClean="0"/>
              <a:t>Ausnahmefällen</a:t>
            </a:r>
            <a:r>
              <a:rPr lang="en-US" dirty="0" smtClean="0"/>
              <a:t> und </a:t>
            </a:r>
            <a:r>
              <a:rPr lang="en-US" dirty="0" err="1" smtClean="0"/>
              <a:t>nach</a:t>
            </a:r>
            <a:r>
              <a:rPr lang="en-US" dirty="0" smtClean="0"/>
              <a:t> </a:t>
            </a:r>
            <a:r>
              <a:rPr lang="en-US" dirty="0" err="1" smtClean="0"/>
              <a:t>Rücksprache</a:t>
            </a:r>
            <a:r>
              <a:rPr lang="en-US" dirty="0" smtClean="0"/>
              <a:t> </a:t>
            </a:r>
            <a:r>
              <a:rPr lang="en-US" dirty="0" err="1" smtClean="0"/>
              <a:t>können</a:t>
            </a:r>
            <a:r>
              <a:rPr lang="en-US" dirty="0" smtClean="0"/>
              <a:t> </a:t>
            </a:r>
            <a:r>
              <a:rPr lang="en-US" dirty="0" err="1" smtClean="0"/>
              <a:t>Sie</a:t>
            </a:r>
            <a:r>
              <a:rPr lang="en-US" dirty="0" smtClean="0"/>
              <a:t> </a:t>
            </a:r>
            <a:r>
              <a:rPr lang="en-US" dirty="0" err="1" smtClean="0"/>
              <a:t>davon</a:t>
            </a:r>
            <a:r>
              <a:rPr lang="en-US" dirty="0" smtClean="0"/>
              <a:t> </a:t>
            </a:r>
            <a:r>
              <a:rPr lang="en-US" dirty="0" err="1" smtClean="0"/>
              <a:t>abweichen</a:t>
            </a:r>
            <a:r>
              <a:rPr lang="en-US" dirty="0" smtClean="0"/>
              <a:t>.</a:t>
            </a:r>
          </a:p>
          <a:p>
            <a:pPr lvl="1" eaLnBrk="0" hangingPunct="0">
              <a:buNone/>
            </a:pPr>
            <a:r>
              <a:rPr lang="en-US" dirty="0" smtClean="0"/>
              <a:t> </a:t>
            </a:r>
          </a:p>
          <a:p>
            <a:pPr lvl="0" eaLnBrk="0" hangingPunct="0"/>
            <a:r>
              <a:rPr lang="en-US" dirty="0" err="1" smtClean="0"/>
              <a:t>folgen</a:t>
            </a:r>
            <a:r>
              <a:rPr lang="en-US" dirty="0" smtClean="0"/>
              <a:t> </a:t>
            </a:r>
            <a:r>
              <a:rPr lang="en-US" dirty="0" err="1" smtClean="0"/>
              <a:t>Sie</a:t>
            </a:r>
            <a:r>
              <a:rPr lang="en-US" dirty="0" smtClean="0"/>
              <a:t> den </a:t>
            </a:r>
            <a:r>
              <a:rPr lang="en-US" dirty="0" err="1" smtClean="0"/>
              <a:t>Formatierungsregeln</a:t>
            </a:r>
            <a:r>
              <a:rPr lang="en-US" dirty="0" smtClean="0"/>
              <a:t> für den Abstract</a:t>
            </a:r>
          </a:p>
          <a:p>
            <a:pPr lvl="1" eaLnBrk="0" hangingPunct="0"/>
            <a:r>
              <a:rPr lang="en-US" dirty="0" err="1" smtClean="0"/>
              <a:t>Ihr</a:t>
            </a:r>
            <a:r>
              <a:rPr lang="en-US" dirty="0" smtClean="0"/>
              <a:t> Text </a:t>
            </a:r>
            <a:r>
              <a:rPr lang="en-US" dirty="0" err="1" smtClean="0"/>
              <a:t>kann</a:t>
            </a:r>
            <a:r>
              <a:rPr lang="en-US" dirty="0" smtClean="0"/>
              <a:t> </a:t>
            </a:r>
            <a:r>
              <a:rPr lang="en-US" dirty="0" err="1" smtClean="0"/>
              <a:t>auch</a:t>
            </a:r>
            <a:r>
              <a:rPr lang="en-US" dirty="0" smtClean="0"/>
              <a:t> </a:t>
            </a:r>
            <a:r>
              <a:rPr lang="en-US" dirty="0" err="1" smtClean="0"/>
              <a:t>aus</a:t>
            </a:r>
            <a:r>
              <a:rPr lang="en-US" dirty="0" smtClean="0"/>
              <a:t> rein </a:t>
            </a:r>
            <a:r>
              <a:rPr lang="en-US" dirty="0" err="1" smtClean="0"/>
              <a:t>formalen</a:t>
            </a:r>
            <a:r>
              <a:rPr lang="en-US" dirty="0" smtClean="0"/>
              <a:t> </a:t>
            </a:r>
            <a:r>
              <a:rPr lang="en-US" dirty="0" err="1" smtClean="0"/>
              <a:t>Gründen</a:t>
            </a:r>
            <a:r>
              <a:rPr lang="en-US" dirty="0" smtClean="0"/>
              <a:t> </a:t>
            </a:r>
            <a:r>
              <a:rPr lang="en-US" dirty="0" err="1" smtClean="0"/>
              <a:t>abgelehnt</a:t>
            </a:r>
            <a:r>
              <a:rPr lang="en-US" dirty="0" smtClean="0"/>
              <a:t> </a:t>
            </a:r>
            <a:r>
              <a:rPr lang="en-US" dirty="0" err="1" smtClean="0"/>
              <a:t>werden</a:t>
            </a:r>
            <a:r>
              <a:rPr lang="en-US" dirty="0" smtClean="0"/>
              <a:t>.</a:t>
            </a:r>
          </a:p>
          <a:p>
            <a:endParaRPr lang="en-US" dirty="0"/>
          </a:p>
        </p:txBody>
      </p:sp>
    </p:spTree>
    <p:extLst>
      <p:ext uri="{BB962C8B-B14F-4D97-AF65-F5344CB8AC3E}">
        <p14:creationId xmlns:p14="http://schemas.microsoft.com/office/powerpoint/2010/main" xmlns="" val="9612980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linds(horizont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linds(horizont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blinds(horizontal)">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blinds(horizontal)">
                                      <p:cBhvr>
                                        <p:cTn id="27" dur="500"/>
                                        <p:tgtEl>
                                          <p:spTgt spid="3">
                                            <p:txEl>
                                              <p:pRg st="5" end="5"/>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grpId="0" nodeType="clickEffect">
                                  <p:stCondLst>
                                    <p:cond delay="0"/>
                                  </p:stCondLst>
                                  <p:childTnLst>
                                    <p:set>
                                      <p:cBhvr>
                                        <p:cTn id="31" dur="1" fill="hold">
                                          <p:stCondLst>
                                            <p:cond delay="0"/>
                                          </p:stCondLst>
                                        </p:cTn>
                                        <p:tgtEl>
                                          <p:spTgt spid="3">
                                            <p:txEl>
                                              <p:pRg st="6" end="6"/>
                                            </p:txEl>
                                          </p:spTgt>
                                        </p:tgtEl>
                                        <p:attrNameLst>
                                          <p:attrName>style.visibility</p:attrName>
                                        </p:attrNameLst>
                                      </p:cBhvr>
                                      <p:to>
                                        <p:strVal val="visible"/>
                                      </p:to>
                                    </p:set>
                                    <p:animEffect transition="in" filter="blinds(horizontal)">
                                      <p:cBhvr>
                                        <p:cTn id="3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99090" y="365125"/>
            <a:ext cx="10754710" cy="1325563"/>
          </a:xfrm>
        </p:spPr>
        <p:txBody>
          <a:bodyPr>
            <a:normAutofit/>
          </a:bodyPr>
          <a:lstStyle/>
          <a:p>
            <a:r>
              <a:rPr lang="de-DE" sz="3600" dirty="0" smtClean="0"/>
              <a:t>6.1 </a:t>
            </a:r>
            <a:r>
              <a:rPr lang="de-DE" sz="3600" dirty="0" smtClean="0"/>
              <a:t>"Beschreiben</a:t>
            </a:r>
            <a:r>
              <a:rPr lang="de-DE" sz="3600" dirty="0"/>
              <a:t>", "Erklären" und "Argumentieren"</a:t>
            </a:r>
          </a:p>
        </p:txBody>
      </p:sp>
      <p:sp>
        <p:nvSpPr>
          <p:cNvPr id="3" name="Content Placeholder 2"/>
          <p:cNvSpPr>
            <a:spLocks noGrp="1"/>
          </p:cNvSpPr>
          <p:nvPr>
            <p:ph idx="1"/>
          </p:nvPr>
        </p:nvSpPr>
        <p:spPr/>
        <p:txBody>
          <a:bodyPr>
            <a:normAutofit lnSpcReduction="10000"/>
          </a:bodyPr>
          <a:lstStyle/>
          <a:p>
            <a:r>
              <a:rPr lang="de-DE" b="1" dirty="0" smtClean="0"/>
              <a:t>Beschreibung</a:t>
            </a:r>
            <a:r>
              <a:rPr lang="de-DE" dirty="0" smtClean="0"/>
              <a:t> – die grundlegendste sprachliche Handlung in der Wissenschaft.</a:t>
            </a:r>
          </a:p>
          <a:p>
            <a:endParaRPr lang="de-DE" dirty="0"/>
          </a:p>
          <a:p>
            <a:r>
              <a:rPr lang="de-DE" b="1" dirty="0" smtClean="0"/>
              <a:t>Erklärung</a:t>
            </a:r>
            <a:r>
              <a:rPr lang="de-DE" dirty="0" smtClean="0"/>
              <a:t> – durch die Darstellung kausalen Zusammenhänge zwischen Phänomene wird eines dieser Phänomene besser verständlich.</a:t>
            </a:r>
          </a:p>
          <a:p>
            <a:endParaRPr lang="de-DE" dirty="0"/>
          </a:p>
          <a:p>
            <a:r>
              <a:rPr lang="de-DE" dirty="0" smtClean="0"/>
              <a:t>Durch Erklären u. </a:t>
            </a:r>
            <a:r>
              <a:rPr lang="de-DE" dirty="0"/>
              <a:t>Beschreiben </a:t>
            </a:r>
            <a:r>
              <a:rPr lang="de-DE" dirty="0" smtClean="0"/>
              <a:t>verschafft der Autor einen Überblick </a:t>
            </a:r>
            <a:r>
              <a:rPr lang="de-DE" dirty="0"/>
              <a:t>über ein </a:t>
            </a:r>
            <a:r>
              <a:rPr lang="de-DE" dirty="0" smtClean="0"/>
              <a:t>Gebiet, präsentiert </a:t>
            </a:r>
            <a:r>
              <a:rPr lang="de-DE" dirty="0"/>
              <a:t>und/ oder </a:t>
            </a:r>
            <a:r>
              <a:rPr lang="de-DE" dirty="0" smtClean="0"/>
              <a:t>fasst Fakten </a:t>
            </a:r>
            <a:r>
              <a:rPr lang="de-DE" dirty="0"/>
              <a:t>und </a:t>
            </a:r>
            <a:r>
              <a:rPr lang="de-DE" dirty="0" smtClean="0"/>
              <a:t>Ergebnisse </a:t>
            </a:r>
            <a:r>
              <a:rPr lang="de-DE" dirty="0"/>
              <a:t>zusammen</a:t>
            </a:r>
            <a:r>
              <a:rPr lang="de-DE" dirty="0" smtClean="0"/>
              <a:t> etc</a:t>
            </a:r>
            <a:r>
              <a:rPr lang="de-DE" dirty="0"/>
              <a:t>.</a:t>
            </a:r>
          </a:p>
        </p:txBody>
      </p:sp>
    </p:spTree>
    <p:extLst>
      <p:ext uri="{BB962C8B-B14F-4D97-AF65-F5344CB8AC3E}">
        <p14:creationId xmlns:p14="http://schemas.microsoft.com/office/powerpoint/2010/main" xmlns="" val="36543931"/>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991727"/>
          </a:xfrm>
        </p:spPr>
        <p:txBody>
          <a:bodyPr/>
          <a:lstStyle/>
          <a:p>
            <a:r>
              <a:rPr lang="en-US" sz="3600" dirty="0" smtClean="0">
                <a:solidFill>
                  <a:prstClr val="black"/>
                </a:solidFill>
              </a:rPr>
              <a:t>7</a:t>
            </a:r>
            <a:r>
              <a:rPr lang="en-US" sz="3600" dirty="0" smtClean="0">
                <a:solidFill>
                  <a:prstClr val="black"/>
                </a:solidFill>
              </a:rPr>
              <a:t>.1</a:t>
            </a:r>
            <a:r>
              <a:rPr lang="en-US" sz="3600" dirty="0" smtClean="0">
                <a:solidFill>
                  <a:prstClr val="black"/>
                </a:solidFill>
              </a:rPr>
              <a:t>. Abstract – </a:t>
            </a:r>
            <a:r>
              <a:rPr lang="en-US" sz="3600" dirty="0" err="1" smtClean="0">
                <a:solidFill>
                  <a:prstClr val="black"/>
                </a:solidFill>
              </a:rPr>
              <a:t>Wie</a:t>
            </a:r>
            <a:r>
              <a:rPr lang="en-US" sz="3600" dirty="0" smtClean="0">
                <a:solidFill>
                  <a:prstClr val="black"/>
                </a:solidFill>
              </a:rPr>
              <a:t>? </a:t>
            </a:r>
            <a:r>
              <a:rPr lang="en-US" sz="2800" dirty="0" smtClean="0">
                <a:solidFill>
                  <a:prstClr val="black"/>
                </a:solidFill>
              </a:rPr>
              <a:t>(</a:t>
            </a:r>
            <a:r>
              <a:rPr lang="en-US" sz="2800" dirty="0" err="1" smtClean="0">
                <a:solidFill>
                  <a:prstClr val="black"/>
                </a:solidFill>
              </a:rPr>
              <a:t>Strukturbezogen</a:t>
            </a:r>
            <a:r>
              <a:rPr lang="en-US" sz="2800" dirty="0" smtClean="0">
                <a:solidFill>
                  <a:prstClr val="black"/>
                </a:solidFill>
              </a:rPr>
              <a:t>)</a:t>
            </a:r>
            <a:endParaRPr lang="en-US" sz="2800" dirty="0"/>
          </a:p>
        </p:txBody>
      </p:sp>
      <p:sp>
        <p:nvSpPr>
          <p:cNvPr id="3" name="Content Placeholder 2"/>
          <p:cNvSpPr>
            <a:spLocks noGrp="1"/>
          </p:cNvSpPr>
          <p:nvPr>
            <p:ph idx="1"/>
          </p:nvPr>
        </p:nvSpPr>
        <p:spPr>
          <a:xfrm>
            <a:off x="838200" y="1135629"/>
            <a:ext cx="10515600" cy="4908602"/>
          </a:xfrm>
        </p:spPr>
        <p:txBody>
          <a:bodyPr/>
          <a:lstStyle/>
          <a:p>
            <a:pPr>
              <a:buNone/>
            </a:pPr>
            <a:r>
              <a:rPr lang="de-DE" b="1" dirty="0" smtClean="0"/>
              <a:t>Struktur</a:t>
            </a:r>
            <a:r>
              <a:rPr lang="de-DE" dirty="0" smtClean="0"/>
              <a:t>variationen  von Swales u. Feak (2009) </a:t>
            </a:r>
            <a:r>
              <a:rPr lang="en-US" dirty="0" smtClean="0"/>
              <a:t>=&gt; CARS (Creating a Research Space)</a:t>
            </a:r>
            <a:r>
              <a:rPr lang="en-US" dirty="0" err="1" smtClean="0"/>
              <a:t>Modell</a:t>
            </a:r>
            <a:endParaRPr lang="en-US" dirty="0" smtClean="0"/>
          </a:p>
          <a:p>
            <a:pPr>
              <a:buNone/>
            </a:pPr>
            <a:endParaRPr lang="en-US" dirty="0"/>
          </a:p>
        </p:txBody>
      </p:sp>
      <p:graphicFrame>
        <p:nvGraphicFramePr>
          <p:cNvPr id="4" name="Table 3"/>
          <p:cNvGraphicFramePr>
            <a:graphicFrameLocks noGrp="1"/>
          </p:cNvGraphicFramePr>
          <p:nvPr/>
        </p:nvGraphicFramePr>
        <p:xfrm>
          <a:off x="870147" y="2041159"/>
          <a:ext cx="10456608" cy="5547360"/>
        </p:xfrm>
        <a:graphic>
          <a:graphicData uri="http://schemas.openxmlformats.org/drawingml/2006/table">
            <a:tbl>
              <a:tblPr firstRow="1" bandRow="1">
                <a:tableStyleId>{5C22544A-7EE6-4342-B048-85BDC9FD1C3A}</a:tableStyleId>
              </a:tblPr>
              <a:tblGrid>
                <a:gridCol w="2345672"/>
                <a:gridCol w="8110936"/>
              </a:tblGrid>
              <a:tr h="427709">
                <a:tc>
                  <a:txBody>
                    <a:bodyPr/>
                    <a:lstStyle/>
                    <a:p>
                      <a:r>
                        <a:rPr lang="en-US" sz="2000" dirty="0" err="1" smtClean="0">
                          <a:solidFill>
                            <a:sysClr val="windowText" lastClr="000000"/>
                          </a:solidFill>
                        </a:rPr>
                        <a:t>Funktionen</a:t>
                      </a:r>
                      <a:r>
                        <a:rPr lang="en-US" sz="2000" dirty="0" smtClean="0">
                          <a:solidFill>
                            <a:sysClr val="windowText" lastClr="000000"/>
                          </a:solidFill>
                        </a:rPr>
                        <a:t>/</a:t>
                      </a:r>
                      <a:r>
                        <a:rPr lang="en-US" sz="2000" baseline="0" dirty="0" smtClean="0">
                          <a:solidFill>
                            <a:sysClr val="windowText" lastClr="000000"/>
                          </a:solidFill>
                        </a:rPr>
                        <a:t> </a:t>
                      </a:r>
                      <a:r>
                        <a:rPr lang="en-US" sz="2000" baseline="0" dirty="0" err="1" smtClean="0">
                          <a:solidFill>
                            <a:sysClr val="windowText" lastClr="000000"/>
                          </a:solidFill>
                        </a:rPr>
                        <a:t>Schritte</a:t>
                      </a:r>
                      <a:endParaRPr lang="en-US" sz="2000" dirty="0">
                        <a:solidFill>
                          <a:sysClr val="windowText" lastClr="000000"/>
                        </a:solidFill>
                      </a:endParaRPr>
                    </a:p>
                  </a:txBody>
                  <a:tcPr/>
                </a:tc>
                <a:tc>
                  <a:txBody>
                    <a:bodyPr/>
                    <a:lstStyle/>
                    <a:p>
                      <a:r>
                        <a:rPr lang="en-US" sz="2000" dirty="0" err="1" smtClean="0">
                          <a:solidFill>
                            <a:sysClr val="windowText" lastClr="000000"/>
                          </a:solidFill>
                        </a:rPr>
                        <a:t>Umsetzung</a:t>
                      </a:r>
                      <a:endParaRPr lang="en-US" sz="2000" dirty="0">
                        <a:solidFill>
                          <a:sysClr val="windowText" lastClr="000000"/>
                        </a:solidFill>
                      </a:endParaRPr>
                    </a:p>
                  </a:txBody>
                  <a:tcPr/>
                </a:tc>
              </a:tr>
              <a:tr h="1068768">
                <a:tc>
                  <a:txBody>
                    <a:bodyPr/>
                    <a:lstStyle/>
                    <a:p>
                      <a:r>
                        <a:rPr lang="en-US" sz="2000" dirty="0" err="1" smtClean="0"/>
                        <a:t>Einen</a:t>
                      </a:r>
                      <a:r>
                        <a:rPr lang="en-US" sz="2000" dirty="0" smtClean="0"/>
                        <a:t> </a:t>
                      </a:r>
                      <a:r>
                        <a:rPr lang="en-US" sz="2000" dirty="0" err="1" smtClean="0"/>
                        <a:t>Forschungsbereich</a:t>
                      </a:r>
                      <a:r>
                        <a:rPr lang="en-US" sz="2000" dirty="0" smtClean="0"/>
                        <a:t> </a:t>
                      </a:r>
                      <a:r>
                        <a:rPr lang="en-US" sz="2000" dirty="0" err="1" smtClean="0"/>
                        <a:t>etablieren</a:t>
                      </a:r>
                      <a:endParaRPr lang="en-US" sz="2000" dirty="0"/>
                    </a:p>
                  </a:txBody>
                  <a:tcPr/>
                </a:tc>
                <a:tc>
                  <a:txBody>
                    <a:bodyPr/>
                    <a:lstStyle/>
                    <a:p>
                      <a:pPr>
                        <a:buFont typeface="Arial" pitchFamily="34" charset="0"/>
                        <a:buChar char="•"/>
                      </a:pPr>
                      <a:r>
                        <a:rPr lang="en-US" sz="2000" kern="1200" dirty="0" err="1" smtClean="0">
                          <a:solidFill>
                            <a:schemeClr val="dk1"/>
                          </a:solidFill>
                          <a:latin typeface="+mn-lt"/>
                          <a:ea typeface="+mn-ea"/>
                          <a:cs typeface="+mn-cs"/>
                        </a:rPr>
                        <a:t>Zentralität</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Relevanz</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behaupten</a:t>
                      </a:r>
                      <a:r>
                        <a:rPr lang="en-US" sz="2000" kern="1200" dirty="0" smtClean="0">
                          <a:solidFill>
                            <a:schemeClr val="dk1"/>
                          </a:solidFill>
                          <a:latin typeface="+mn-lt"/>
                          <a:ea typeface="+mn-ea"/>
                          <a:cs typeface="+mn-cs"/>
                        </a:rPr>
                        <a:t> (optional)</a:t>
                      </a:r>
                    </a:p>
                    <a:p>
                      <a:pPr>
                        <a:buFont typeface="Arial" pitchFamily="34" charset="0"/>
                        <a:buChar char="•"/>
                      </a:pPr>
                      <a:r>
                        <a:rPr lang="en-US" sz="2000" kern="1200" dirty="0" smtClean="0">
                          <a:solidFill>
                            <a:schemeClr val="dk1"/>
                          </a:solidFill>
                          <a:latin typeface="+mn-lt"/>
                          <a:ea typeface="+mn-ea"/>
                          <a:cs typeface="+mn-cs"/>
                        </a:rPr>
                        <a:t>Die </a:t>
                      </a:r>
                      <a:r>
                        <a:rPr lang="en-US" sz="2000" kern="1200" dirty="0" err="1" smtClean="0">
                          <a:solidFill>
                            <a:schemeClr val="dk1"/>
                          </a:solidFill>
                          <a:latin typeface="+mn-lt"/>
                          <a:ea typeface="+mn-ea"/>
                          <a:cs typeface="+mn-cs"/>
                        </a:rPr>
                        <a:t>eigene</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Forschung</a:t>
                      </a:r>
                      <a:r>
                        <a:rPr lang="en-US" sz="2000" kern="1200" dirty="0" smtClean="0">
                          <a:solidFill>
                            <a:schemeClr val="dk1"/>
                          </a:solidFill>
                          <a:latin typeface="+mn-lt"/>
                          <a:ea typeface="+mn-ea"/>
                          <a:cs typeface="+mn-cs"/>
                        </a:rPr>
                        <a:t> in </a:t>
                      </a:r>
                      <a:r>
                        <a:rPr lang="en-US" sz="2000" kern="1200" dirty="0" err="1" smtClean="0">
                          <a:solidFill>
                            <a:schemeClr val="dk1"/>
                          </a:solidFill>
                          <a:latin typeface="+mn-lt"/>
                          <a:ea typeface="+mn-ea"/>
                          <a:cs typeface="+mn-cs"/>
                        </a:rPr>
                        <a:t>der</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Forschungslandschaft</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lokalisieren</a:t>
                      </a:r>
                      <a:r>
                        <a:rPr lang="en-US" sz="2000" kern="1200" baseline="0" dirty="0" smtClean="0">
                          <a:solidFill>
                            <a:schemeClr val="dk1"/>
                          </a:solidFill>
                          <a:latin typeface="+mn-lt"/>
                          <a:ea typeface="+mn-ea"/>
                          <a:cs typeface="+mn-cs"/>
                        </a:rPr>
                        <a:t> </a:t>
                      </a:r>
                      <a:r>
                        <a:rPr lang="en-US" sz="2000" kern="1200" dirty="0" smtClean="0">
                          <a:solidFill>
                            <a:schemeClr val="dk1"/>
                          </a:solidFill>
                          <a:latin typeface="+mn-lt"/>
                          <a:ea typeface="+mn-ea"/>
                          <a:cs typeface="+mn-cs"/>
                        </a:rPr>
                        <a:t>(</a:t>
                      </a:r>
                      <a:r>
                        <a:rPr lang="en-US" sz="2000" kern="1200" dirty="0" err="1" smtClean="0">
                          <a:solidFill>
                            <a:schemeClr val="dk1"/>
                          </a:solidFill>
                          <a:latin typeface="+mn-lt"/>
                          <a:ea typeface="+mn-ea"/>
                          <a:cs typeface="+mn-cs"/>
                        </a:rPr>
                        <a:t>notwendig</a:t>
                      </a:r>
                      <a:r>
                        <a:rPr lang="en-US" sz="2000" kern="1200" dirty="0" smtClean="0">
                          <a:solidFill>
                            <a:schemeClr val="dk1"/>
                          </a:solidFill>
                          <a:latin typeface="+mn-lt"/>
                          <a:ea typeface="+mn-ea"/>
                          <a:cs typeface="+mn-cs"/>
                        </a:rPr>
                        <a:t>) </a:t>
                      </a:r>
                      <a:endParaRPr lang="en-US" sz="2000" i="0" kern="1200" dirty="0" smtClean="0">
                        <a:solidFill>
                          <a:schemeClr val="dk1"/>
                        </a:solidFill>
                        <a:latin typeface="+mn-lt"/>
                        <a:ea typeface="+mn-ea"/>
                        <a:cs typeface="+mn-cs"/>
                      </a:endParaRPr>
                    </a:p>
                    <a:p>
                      <a:pPr>
                        <a:buFont typeface="Arial" pitchFamily="34" charset="0"/>
                        <a:buChar char="•"/>
                      </a:pPr>
                      <a:r>
                        <a:rPr lang="en-US" sz="2000" kern="1200" dirty="0" err="1" smtClean="0">
                          <a:solidFill>
                            <a:schemeClr val="dk1"/>
                          </a:solidFill>
                          <a:latin typeface="+mn-lt"/>
                          <a:ea typeface="+mn-ea"/>
                          <a:cs typeface="+mn-cs"/>
                        </a:rPr>
                        <a:t>Bisherige</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Forschungen</a:t>
                      </a:r>
                      <a:r>
                        <a:rPr lang="en-US" sz="2000" kern="1200" dirty="0" smtClean="0">
                          <a:solidFill>
                            <a:schemeClr val="dk1"/>
                          </a:solidFill>
                          <a:latin typeface="+mn-lt"/>
                          <a:ea typeface="+mn-ea"/>
                          <a:cs typeface="+mn-cs"/>
                        </a:rPr>
                        <a:t>/</a:t>
                      </a:r>
                      <a:r>
                        <a:rPr lang="en-US" sz="2000" kern="1200" dirty="0" err="1" smtClean="0">
                          <a:solidFill>
                            <a:schemeClr val="dk1"/>
                          </a:solidFill>
                          <a:latin typeface="+mn-lt"/>
                          <a:ea typeface="+mn-ea"/>
                          <a:cs typeface="+mn-cs"/>
                        </a:rPr>
                        <a:t>Forschungsergebnisse</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erwähnen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notwendig</a:t>
                      </a:r>
                      <a:r>
                        <a:rPr lang="en-US" sz="2000" kern="1200" dirty="0" smtClean="0">
                          <a:solidFill>
                            <a:schemeClr val="dk1"/>
                          </a:solidFill>
                          <a:latin typeface="+mn-lt"/>
                          <a:ea typeface="+mn-ea"/>
                          <a:cs typeface="+mn-cs"/>
                        </a:rPr>
                        <a:t>)</a:t>
                      </a:r>
                    </a:p>
                    <a:p>
                      <a:pPr>
                        <a:buFont typeface="Arial" pitchFamily="34" charset="0"/>
                        <a:buChar char="•"/>
                      </a:pPr>
                      <a:endParaRPr lang="en-US" sz="2000" dirty="0"/>
                    </a:p>
                  </a:txBody>
                  <a:tcPr/>
                </a:tc>
              </a:tr>
              <a:tr h="1344065">
                <a:tc>
                  <a:txBody>
                    <a:bodyPr/>
                    <a:lstStyle/>
                    <a:p>
                      <a:r>
                        <a:rPr lang="en-US" sz="2000" dirty="0" err="1" smtClean="0"/>
                        <a:t>Eine</a:t>
                      </a:r>
                      <a:r>
                        <a:rPr lang="en-US" sz="2000" dirty="0" smtClean="0"/>
                        <a:t> </a:t>
                      </a:r>
                      <a:r>
                        <a:rPr lang="en-US" sz="2000" dirty="0" err="1" smtClean="0"/>
                        <a:t>Nische</a:t>
                      </a:r>
                      <a:r>
                        <a:rPr lang="en-US" sz="2000" dirty="0" smtClean="0"/>
                        <a:t> </a:t>
                      </a:r>
                      <a:r>
                        <a:rPr lang="en-US" sz="2000" dirty="0" err="1" smtClean="0"/>
                        <a:t>etablieren</a:t>
                      </a:r>
                      <a:endParaRPr lang="en-US" sz="2000" dirty="0" smtClean="0"/>
                    </a:p>
                    <a:p>
                      <a:endParaRPr lang="en-US" sz="2000" dirty="0"/>
                    </a:p>
                  </a:txBody>
                  <a:tcPr/>
                </a:tc>
                <a:tc>
                  <a:txBody>
                    <a:bodyPr/>
                    <a:lstStyle/>
                    <a:p>
                      <a:pPr lvl="0" eaLnBrk="0" hangingPunct="0">
                        <a:buFont typeface="Arial" pitchFamily="34" charset="0"/>
                        <a:buChar char="•"/>
                      </a:pP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Einwände</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vorwegnehmen</a:t>
                      </a:r>
                      <a:endParaRPr lang="en-US" sz="2000" kern="1200" dirty="0" smtClean="0">
                        <a:solidFill>
                          <a:schemeClr val="dk1"/>
                        </a:solidFill>
                        <a:latin typeface="+mn-lt"/>
                        <a:ea typeface="+mn-ea"/>
                        <a:cs typeface="+mn-cs"/>
                      </a:endParaRPr>
                    </a:p>
                    <a:p>
                      <a:pPr lvl="0" eaLnBrk="0" hangingPunct="0">
                        <a:buFont typeface="Arial" pitchFamily="34" charset="0"/>
                        <a:buChar char="•"/>
                      </a:pPr>
                      <a:r>
                        <a:rPr lang="en-US" sz="2000" kern="1200" dirty="0" err="1" smtClean="0">
                          <a:solidFill>
                            <a:schemeClr val="dk1"/>
                          </a:solidFill>
                          <a:latin typeface="+mn-lt"/>
                          <a:ea typeface="+mn-ea"/>
                          <a:cs typeface="+mn-cs"/>
                        </a:rPr>
                        <a:t>Eine</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Forschungslücke</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aufzeigen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notwendig</a:t>
                      </a:r>
                      <a:r>
                        <a:rPr lang="en-US" sz="2000" kern="1200" dirty="0" smtClean="0">
                          <a:solidFill>
                            <a:schemeClr val="dk1"/>
                          </a:solidFill>
                          <a:latin typeface="+mn-lt"/>
                          <a:ea typeface="+mn-ea"/>
                          <a:cs typeface="+mn-cs"/>
                        </a:rPr>
                        <a:t>) </a:t>
                      </a:r>
                    </a:p>
                    <a:p>
                      <a:pPr lvl="0" eaLnBrk="0" hangingPunct="0">
                        <a:buFont typeface="Arial" pitchFamily="34" charset="0"/>
                        <a:buChar char="•"/>
                      </a:pPr>
                      <a:r>
                        <a:rPr lang="en-US" sz="2000" kern="1200" dirty="0" err="1" smtClean="0">
                          <a:solidFill>
                            <a:schemeClr val="dk1"/>
                          </a:solidFill>
                          <a:latin typeface="+mn-lt"/>
                          <a:ea typeface="+mn-ea"/>
                          <a:cs typeface="+mn-cs"/>
                        </a:rPr>
                        <a:t>Fragen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aufwerfen</a:t>
                      </a:r>
                      <a:r>
                        <a:rPr lang="en-US" sz="2000" kern="1200" dirty="0" smtClean="0">
                          <a:solidFill>
                            <a:schemeClr val="dk1"/>
                          </a:solidFill>
                          <a:latin typeface="+mn-lt"/>
                          <a:ea typeface="+mn-ea"/>
                          <a:cs typeface="+mn-cs"/>
                        </a:rPr>
                        <a:t> </a:t>
                      </a:r>
                      <a:endParaRPr lang="en-US" sz="2000" i="0" kern="1200" dirty="0" smtClean="0">
                        <a:solidFill>
                          <a:schemeClr val="dk1"/>
                        </a:solidFill>
                        <a:latin typeface="+mn-lt"/>
                        <a:ea typeface="+mn-ea"/>
                        <a:cs typeface="+mn-cs"/>
                      </a:endParaRPr>
                    </a:p>
                    <a:p>
                      <a:pPr lvl="0" eaLnBrk="0" hangingPunct="0">
                        <a:buFont typeface="Arial" pitchFamily="34" charset="0"/>
                        <a:buChar char="•"/>
                      </a:pPr>
                      <a:r>
                        <a:rPr lang="en-US" sz="2000" kern="1200" dirty="0" smtClean="0">
                          <a:solidFill>
                            <a:schemeClr val="dk1"/>
                          </a:solidFill>
                          <a:latin typeface="+mn-lt"/>
                          <a:ea typeface="+mn-ea"/>
                          <a:cs typeface="+mn-cs"/>
                        </a:rPr>
                        <a:t>An </a:t>
                      </a:r>
                      <a:r>
                        <a:rPr lang="en-US" sz="2000" kern="1200" dirty="0" err="1" smtClean="0">
                          <a:solidFill>
                            <a:schemeClr val="dk1"/>
                          </a:solidFill>
                          <a:latin typeface="+mn-lt"/>
                          <a:ea typeface="+mn-ea"/>
                          <a:cs typeface="+mn-cs"/>
                        </a:rPr>
                        <a:t>eine</a:t>
                      </a:r>
                      <a:r>
                        <a:rPr lang="en-US" sz="2000" kern="1200" dirty="0" smtClean="0">
                          <a:solidFill>
                            <a:schemeClr val="dk1"/>
                          </a:solidFill>
                          <a:latin typeface="+mn-lt"/>
                          <a:ea typeface="+mn-ea"/>
                          <a:cs typeface="+mn-cs"/>
                        </a:rPr>
                        <a:t> Tradition </a:t>
                      </a:r>
                      <a:r>
                        <a:rPr lang="en-US" sz="2000" kern="1200" dirty="0" err="1" smtClean="0">
                          <a:solidFill>
                            <a:schemeClr val="dk1"/>
                          </a:solidFill>
                          <a:latin typeface="+mn-lt"/>
                          <a:ea typeface="+mn-ea"/>
                          <a:cs typeface="+mn-cs"/>
                        </a:rPr>
                        <a:t>anschließen</a:t>
                      </a:r>
                      <a:endParaRPr lang="en-US" sz="2000" kern="1200" dirty="0" smtClean="0">
                        <a:solidFill>
                          <a:schemeClr val="dk1"/>
                        </a:solidFill>
                        <a:latin typeface="+mn-lt"/>
                        <a:ea typeface="+mn-ea"/>
                        <a:cs typeface="+mn-cs"/>
                      </a:endParaRPr>
                    </a:p>
                    <a:p>
                      <a:endParaRPr lang="en-US" sz="2000" dirty="0"/>
                    </a:p>
                  </a:txBody>
                  <a:tcPr/>
                </a:tc>
              </a:tr>
              <a:tr h="1264106">
                <a:tc>
                  <a:txBody>
                    <a:bodyPr/>
                    <a:lstStyle/>
                    <a:p>
                      <a:r>
                        <a:rPr lang="en-US" sz="2000" dirty="0" err="1" smtClean="0"/>
                        <a:t>Eine</a:t>
                      </a:r>
                      <a:r>
                        <a:rPr lang="en-US" sz="2000" baseline="0" dirty="0" smtClean="0"/>
                        <a:t> </a:t>
                      </a:r>
                      <a:r>
                        <a:rPr lang="en-US" sz="2000" baseline="0" dirty="0" err="1" smtClean="0"/>
                        <a:t>Nische</a:t>
                      </a:r>
                      <a:r>
                        <a:rPr lang="en-US" sz="2000" baseline="0" dirty="0" smtClean="0"/>
                        <a:t> </a:t>
                      </a:r>
                      <a:r>
                        <a:rPr lang="en-US" sz="2000" baseline="0" dirty="0" err="1" smtClean="0"/>
                        <a:t>besetzen</a:t>
                      </a:r>
                      <a:endParaRPr lang="en-US" sz="2000" dirty="0"/>
                    </a:p>
                  </a:txBody>
                  <a:tcPr/>
                </a:tc>
                <a:tc>
                  <a:txBody>
                    <a:bodyPr/>
                    <a:lstStyle/>
                    <a:p>
                      <a:pPr eaLnBrk="0" hangingPunct="0">
                        <a:buFont typeface="Arial" pitchFamily="34" charset="0"/>
                        <a:buChar char="•"/>
                      </a:pPr>
                      <a:r>
                        <a:rPr lang="en-US" sz="2000" kern="1200" dirty="0" smtClean="0">
                          <a:solidFill>
                            <a:schemeClr val="dk1"/>
                          </a:solidFill>
                          <a:latin typeface="+mn-lt"/>
                          <a:ea typeface="+mn-ea"/>
                          <a:cs typeface="+mn-cs"/>
                        </a:rPr>
                        <a:t>Den </a:t>
                      </a:r>
                      <a:r>
                        <a:rPr lang="en-US" sz="2000" kern="1200" dirty="0" err="1" smtClean="0">
                          <a:solidFill>
                            <a:schemeClr val="dk1"/>
                          </a:solidFill>
                          <a:latin typeface="+mn-lt"/>
                          <a:ea typeface="+mn-ea"/>
                          <a:cs typeface="+mn-cs"/>
                        </a:rPr>
                        <a:t>Zweck</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oder</a:t>
                      </a:r>
                      <a:r>
                        <a:rPr lang="en-US" sz="2000" kern="1200" dirty="0" smtClean="0">
                          <a:solidFill>
                            <a:schemeClr val="dk1"/>
                          </a:solidFill>
                          <a:latin typeface="+mn-lt"/>
                          <a:ea typeface="+mn-ea"/>
                          <a:cs typeface="+mn-cs"/>
                        </a:rPr>
                        <a:t> die Art </a:t>
                      </a:r>
                      <a:r>
                        <a:rPr lang="en-US" sz="2000" kern="1200" dirty="0" err="1" smtClean="0">
                          <a:solidFill>
                            <a:schemeClr val="dk1"/>
                          </a:solidFill>
                          <a:latin typeface="+mn-lt"/>
                          <a:ea typeface="+mn-ea"/>
                          <a:cs typeface="+mn-cs"/>
                        </a:rPr>
                        <a:t>der</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eigenen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Arbeit</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benennen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notwendig</a:t>
                      </a:r>
                      <a:r>
                        <a:rPr lang="en-US" sz="2000" kern="1200" dirty="0" smtClean="0">
                          <a:solidFill>
                            <a:schemeClr val="dk1"/>
                          </a:solidFill>
                          <a:latin typeface="+mn-lt"/>
                          <a:ea typeface="+mn-ea"/>
                          <a:cs typeface="+mn-cs"/>
                        </a:rPr>
                        <a:t>)</a:t>
                      </a:r>
                    </a:p>
                    <a:p>
                      <a:pPr eaLnBrk="0" hangingPunct="0">
                        <a:buFont typeface="Arial" pitchFamily="34" charset="0"/>
                        <a:buChar char="•"/>
                      </a:pPr>
                      <a:r>
                        <a:rPr lang="en-US" sz="2000" kern="1200" dirty="0" err="1" smtClean="0">
                          <a:solidFill>
                            <a:schemeClr val="dk1"/>
                          </a:solidFill>
                          <a:latin typeface="+mn-lt"/>
                          <a:ea typeface="+mn-ea"/>
                          <a:cs typeface="+mn-cs"/>
                        </a:rPr>
                        <a:t>Forschungsfragen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oder</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Hypothesen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anführen</a:t>
                      </a:r>
                      <a:endParaRPr lang="en-US" sz="2000" kern="1200" dirty="0" smtClean="0">
                        <a:solidFill>
                          <a:schemeClr val="dk1"/>
                        </a:solidFill>
                        <a:latin typeface="+mn-lt"/>
                        <a:ea typeface="+mn-ea"/>
                        <a:cs typeface="+mn-cs"/>
                      </a:endParaRPr>
                    </a:p>
                    <a:p>
                      <a:pPr eaLnBrk="0" hangingPunct="0">
                        <a:buFont typeface="Arial" pitchFamily="34" charset="0"/>
                        <a:buChar char="•"/>
                      </a:pPr>
                      <a:r>
                        <a:rPr lang="en-US" sz="2000" kern="1200" dirty="0" smtClean="0">
                          <a:solidFill>
                            <a:schemeClr val="dk1"/>
                          </a:solidFill>
                          <a:latin typeface="+mn-lt"/>
                          <a:ea typeface="+mn-ea"/>
                          <a:cs typeface="+mn-cs"/>
                        </a:rPr>
                        <a:t>Die </a:t>
                      </a:r>
                      <a:r>
                        <a:rPr lang="en-US" sz="2000" kern="1200" dirty="0" err="1" smtClean="0">
                          <a:solidFill>
                            <a:schemeClr val="dk1"/>
                          </a:solidFill>
                          <a:latin typeface="+mn-lt"/>
                          <a:ea typeface="+mn-ea"/>
                          <a:cs typeface="+mn-cs"/>
                        </a:rPr>
                        <a:t>wichtigsten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Ergebnisse</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ankündigen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notwendig</a:t>
                      </a:r>
                      <a:r>
                        <a:rPr lang="en-US" sz="2000" kern="1200" dirty="0" smtClean="0">
                          <a:solidFill>
                            <a:schemeClr val="dk1"/>
                          </a:solidFill>
                          <a:latin typeface="+mn-lt"/>
                          <a:ea typeface="+mn-ea"/>
                          <a:cs typeface="+mn-cs"/>
                        </a:rPr>
                        <a:t>) </a:t>
                      </a:r>
                    </a:p>
                    <a:p>
                      <a:pPr eaLnBrk="0" hangingPunct="0">
                        <a:buFont typeface="Arial" pitchFamily="34" charset="0"/>
                        <a:buChar char="•"/>
                      </a:pPr>
                      <a:r>
                        <a:rPr lang="en-US" sz="2000" kern="1200" dirty="0" smtClean="0">
                          <a:solidFill>
                            <a:schemeClr val="dk1"/>
                          </a:solidFill>
                          <a:latin typeface="+mn-lt"/>
                          <a:ea typeface="+mn-ea"/>
                          <a:cs typeface="+mn-cs"/>
                        </a:rPr>
                        <a:t>Die </a:t>
                      </a:r>
                      <a:r>
                        <a:rPr lang="en-US" sz="2000" kern="1200" dirty="0" err="1" smtClean="0">
                          <a:solidFill>
                            <a:schemeClr val="dk1"/>
                          </a:solidFill>
                          <a:latin typeface="+mn-lt"/>
                          <a:ea typeface="+mn-ea"/>
                          <a:cs typeface="+mn-cs"/>
                        </a:rPr>
                        <a:t>Relevanz</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der</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eigenen</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Forschung</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einschätzen</a:t>
                      </a:r>
                      <a:r>
                        <a:rPr lang="en-US" sz="2000" kern="1200" dirty="0" smtClean="0">
                          <a:solidFill>
                            <a:schemeClr val="dk1"/>
                          </a:solidFill>
                          <a:latin typeface="+mn-lt"/>
                          <a:ea typeface="+mn-ea"/>
                          <a:cs typeface="+mn-cs"/>
                        </a:rPr>
                        <a:t> </a:t>
                      </a:r>
                    </a:p>
                    <a:p>
                      <a:pPr eaLnBrk="0" hangingPunct="0">
                        <a:buFont typeface="Arial" pitchFamily="34" charset="0"/>
                        <a:buChar char="•"/>
                      </a:pPr>
                      <a:r>
                        <a:rPr lang="en-US" sz="2000" kern="1200" dirty="0" smtClean="0">
                          <a:solidFill>
                            <a:schemeClr val="dk1"/>
                          </a:solidFill>
                          <a:latin typeface="+mn-lt"/>
                          <a:ea typeface="+mn-ea"/>
                          <a:cs typeface="+mn-cs"/>
                        </a:rPr>
                        <a:t>Die </a:t>
                      </a:r>
                      <a:r>
                        <a:rPr lang="en-US" sz="2000" kern="1200" dirty="0" err="1" smtClean="0">
                          <a:solidFill>
                            <a:schemeClr val="dk1"/>
                          </a:solidFill>
                          <a:latin typeface="+mn-lt"/>
                          <a:ea typeface="+mn-ea"/>
                          <a:cs typeface="+mn-cs"/>
                        </a:rPr>
                        <a:t>Struktur</a:t>
                      </a:r>
                      <a:r>
                        <a:rPr lang="en-US" sz="2000" kern="1200" dirty="0" smtClean="0">
                          <a:solidFill>
                            <a:schemeClr val="dk1"/>
                          </a:solidFill>
                          <a:latin typeface="+mn-lt"/>
                          <a:ea typeface="+mn-ea"/>
                          <a:cs typeface="+mn-cs"/>
                        </a:rPr>
                        <a:t> des </a:t>
                      </a:r>
                      <a:r>
                        <a:rPr lang="en-US" sz="2000" kern="1200" dirty="0" err="1" smtClean="0">
                          <a:solidFill>
                            <a:schemeClr val="dk1"/>
                          </a:solidFill>
                          <a:latin typeface="+mn-lt"/>
                          <a:ea typeface="+mn-ea"/>
                          <a:cs typeface="+mn-cs"/>
                        </a:rPr>
                        <a:t>Textes</a:t>
                      </a:r>
                      <a:r>
                        <a:rPr lang="en-US" sz="2000" kern="1200" dirty="0" smtClean="0">
                          <a:solidFill>
                            <a:schemeClr val="dk1"/>
                          </a:solidFill>
                          <a:latin typeface="+mn-lt"/>
                          <a:ea typeface="+mn-ea"/>
                          <a:cs typeface="+mn-cs"/>
                        </a:rPr>
                        <a:t> </a:t>
                      </a:r>
                      <a:r>
                        <a:rPr lang="en-US" sz="2000" kern="1200" dirty="0" err="1" smtClean="0">
                          <a:solidFill>
                            <a:schemeClr val="dk1"/>
                          </a:solidFill>
                          <a:latin typeface="+mn-lt"/>
                          <a:ea typeface="+mn-ea"/>
                          <a:cs typeface="+mn-cs"/>
                        </a:rPr>
                        <a:t>ankündigen</a:t>
                      </a:r>
                      <a:endParaRPr lang="en-US" sz="2000" kern="1200" dirty="0" smtClean="0">
                        <a:solidFill>
                          <a:schemeClr val="dk1"/>
                        </a:solidFill>
                        <a:latin typeface="+mn-lt"/>
                        <a:ea typeface="+mn-ea"/>
                        <a:cs typeface="+mn-cs"/>
                      </a:endParaRPr>
                    </a:p>
                    <a:p>
                      <a:endParaRPr lang="en-US" sz="2000" dirty="0"/>
                    </a:p>
                  </a:txBody>
                  <a:tcPr/>
                </a:tc>
              </a:tr>
            </a:tbl>
          </a:graphicData>
        </a:graphic>
      </p:graphicFrame>
    </p:spTree>
    <p:extLst>
      <p:ext uri="{BB962C8B-B14F-4D97-AF65-F5344CB8AC3E}">
        <p14:creationId xmlns:p14="http://schemas.microsoft.com/office/powerpoint/2010/main" xmlns="" val="4264105635"/>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1006475"/>
          </a:xfrm>
        </p:spPr>
        <p:txBody>
          <a:bodyPr>
            <a:normAutofit/>
          </a:bodyPr>
          <a:lstStyle/>
          <a:p>
            <a:r>
              <a:rPr lang="en-US" sz="3600" dirty="0" smtClean="0"/>
              <a:t>7</a:t>
            </a:r>
            <a:r>
              <a:rPr lang="en-US" sz="3600" dirty="0" smtClean="0"/>
              <a:t>.1.Abstract  </a:t>
            </a:r>
            <a:endParaRPr lang="en-US" sz="3600" dirty="0"/>
          </a:p>
        </p:txBody>
      </p:sp>
      <p:sp>
        <p:nvSpPr>
          <p:cNvPr id="3" name="Content Placeholder 2"/>
          <p:cNvSpPr>
            <a:spLocks noGrp="1"/>
          </p:cNvSpPr>
          <p:nvPr>
            <p:ph idx="1"/>
          </p:nvPr>
        </p:nvSpPr>
        <p:spPr/>
        <p:txBody>
          <a:bodyPr>
            <a:normAutofit/>
          </a:bodyPr>
          <a:lstStyle/>
          <a:p>
            <a:r>
              <a:rPr lang="de-DE" dirty="0" smtClean="0"/>
              <a:t>Übungen </a:t>
            </a:r>
          </a:p>
          <a:p>
            <a:pPr lvl="1"/>
            <a:r>
              <a:rPr lang="de-DE" dirty="0" smtClean="0"/>
              <a:t>Article Abstract </a:t>
            </a:r>
          </a:p>
          <a:p>
            <a:pPr lvl="1"/>
            <a:r>
              <a:rPr lang="de-DE" dirty="0" smtClean="0"/>
              <a:t>Thesis Abstract </a:t>
            </a:r>
            <a:endParaRPr lang="en-US" dirty="0"/>
          </a:p>
        </p:txBody>
      </p:sp>
    </p:spTree>
    <p:extLst>
      <p:ext uri="{BB962C8B-B14F-4D97-AF65-F5344CB8AC3E}">
        <p14:creationId xmlns:p14="http://schemas.microsoft.com/office/powerpoint/2010/main" xmlns="" val="3971944452"/>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sz="3600" dirty="0" smtClean="0"/>
              <a:t>7</a:t>
            </a:r>
            <a:r>
              <a:rPr lang="de-DE" sz="3600" dirty="0" smtClean="0"/>
              <a:t>.2</a:t>
            </a:r>
            <a:r>
              <a:rPr lang="de-DE" sz="3600" dirty="0" smtClean="0"/>
              <a:t>. Expose (Forschungsvorhaben) </a:t>
            </a:r>
            <a:endParaRPr lang="en-US" sz="3600" dirty="0"/>
          </a:p>
        </p:txBody>
      </p:sp>
      <p:sp>
        <p:nvSpPr>
          <p:cNvPr id="3" name="Content Placeholder 2"/>
          <p:cNvSpPr>
            <a:spLocks noGrp="1"/>
          </p:cNvSpPr>
          <p:nvPr>
            <p:ph idx="1"/>
          </p:nvPr>
        </p:nvSpPr>
        <p:spPr/>
        <p:txBody>
          <a:bodyPr>
            <a:normAutofit/>
          </a:bodyPr>
          <a:lstStyle/>
          <a:p>
            <a:pPr>
              <a:buNone/>
            </a:pPr>
            <a:r>
              <a:rPr lang="de-DE" dirty="0" smtClean="0"/>
              <a:t>Was? </a:t>
            </a:r>
          </a:p>
          <a:p>
            <a:r>
              <a:rPr lang="de-DE" sz="2400" dirty="0" smtClean="0"/>
              <a:t>ein Bauplan der Forschungsarbeit</a:t>
            </a:r>
            <a:r>
              <a:rPr lang="en-US" sz="2400" dirty="0" smtClean="0"/>
              <a:t>=&gt; </a:t>
            </a:r>
            <a:r>
              <a:rPr lang="en-US" sz="2400" dirty="0" err="1" smtClean="0"/>
              <a:t>durch</a:t>
            </a:r>
            <a:r>
              <a:rPr lang="en-US" sz="2400" dirty="0" smtClean="0"/>
              <a:t> </a:t>
            </a:r>
            <a:r>
              <a:rPr lang="en-US" sz="2400" dirty="0" err="1" smtClean="0"/>
              <a:t>diese</a:t>
            </a:r>
            <a:r>
              <a:rPr lang="en-US" sz="2400" dirty="0" smtClean="0"/>
              <a:t> </a:t>
            </a:r>
            <a:r>
              <a:rPr lang="en-US" sz="2400" dirty="0" err="1" smtClean="0"/>
              <a:t>Struktur</a:t>
            </a:r>
            <a:r>
              <a:rPr lang="en-US" sz="2400" dirty="0" smtClean="0"/>
              <a:t> </a:t>
            </a:r>
            <a:r>
              <a:rPr lang="en-US" sz="2400" dirty="0" err="1" smtClean="0"/>
              <a:t>gewinnen</a:t>
            </a:r>
            <a:r>
              <a:rPr lang="en-US" sz="2400" dirty="0" smtClean="0"/>
              <a:t> </a:t>
            </a:r>
            <a:r>
              <a:rPr lang="en-US" sz="2400" dirty="0" err="1" smtClean="0"/>
              <a:t>wir</a:t>
            </a:r>
            <a:r>
              <a:rPr lang="en-US" sz="2400" dirty="0" smtClean="0"/>
              <a:t> </a:t>
            </a:r>
            <a:r>
              <a:rPr lang="en-US" sz="2400" dirty="0" err="1" smtClean="0"/>
              <a:t>Klarheit</a:t>
            </a:r>
            <a:r>
              <a:rPr lang="en-US" sz="2400" dirty="0" smtClean="0"/>
              <a:t> und </a:t>
            </a:r>
            <a:r>
              <a:rPr lang="en-US" sz="2400" dirty="0" err="1" smtClean="0"/>
              <a:t>Sicherheit</a:t>
            </a:r>
            <a:r>
              <a:rPr lang="en-US" sz="2400" dirty="0" smtClean="0"/>
              <a:t> </a:t>
            </a:r>
            <a:r>
              <a:rPr lang="de-DE" sz="2400" dirty="0" smtClean="0"/>
              <a:t>über unser Forschungsvorhaben</a:t>
            </a:r>
          </a:p>
          <a:p>
            <a:pPr>
              <a:buNone/>
            </a:pPr>
            <a:endParaRPr lang="de-DE" dirty="0" smtClean="0"/>
          </a:p>
          <a:p>
            <a:pPr>
              <a:buNone/>
            </a:pPr>
            <a:r>
              <a:rPr lang="de-DE" dirty="0" smtClean="0"/>
              <a:t>Wozu? </a:t>
            </a:r>
          </a:p>
          <a:p>
            <a:pPr lvl="1"/>
            <a:r>
              <a:rPr lang="en-US" dirty="0" err="1" smtClean="0"/>
              <a:t>es</a:t>
            </a:r>
            <a:r>
              <a:rPr lang="en-US" dirty="0" smtClean="0"/>
              <a:t> </a:t>
            </a:r>
            <a:r>
              <a:rPr lang="en-US" dirty="0" err="1" smtClean="0"/>
              <a:t>dient</a:t>
            </a:r>
            <a:r>
              <a:rPr lang="en-US" dirty="0" smtClean="0"/>
              <a:t> </a:t>
            </a:r>
            <a:r>
              <a:rPr lang="en-US" dirty="0" err="1" smtClean="0"/>
              <a:t>der</a:t>
            </a:r>
            <a:r>
              <a:rPr lang="en-US" dirty="0" smtClean="0"/>
              <a:t> </a:t>
            </a:r>
            <a:r>
              <a:rPr lang="en-US" dirty="0" err="1" smtClean="0"/>
              <a:t>Überzeugung</a:t>
            </a:r>
            <a:r>
              <a:rPr lang="en-US" dirty="0" smtClean="0"/>
              <a:t> </a:t>
            </a:r>
            <a:r>
              <a:rPr lang="en-US" dirty="0" err="1" smtClean="0"/>
              <a:t>der</a:t>
            </a:r>
            <a:r>
              <a:rPr lang="en-US" dirty="0" smtClean="0"/>
              <a:t> </a:t>
            </a:r>
            <a:r>
              <a:rPr lang="en-US" dirty="0" err="1" smtClean="0"/>
              <a:t>Betreuerin</a:t>
            </a:r>
            <a:r>
              <a:rPr lang="en-US" dirty="0" smtClean="0"/>
              <a:t> </a:t>
            </a:r>
            <a:r>
              <a:rPr lang="en-US" dirty="0" err="1" smtClean="0"/>
              <a:t>oder</a:t>
            </a:r>
            <a:r>
              <a:rPr lang="en-US" dirty="0" smtClean="0"/>
              <a:t> des </a:t>
            </a:r>
            <a:r>
              <a:rPr lang="en-US" dirty="0" err="1" smtClean="0"/>
              <a:t>Betreuers</a:t>
            </a:r>
            <a:r>
              <a:rPr lang="en-US" dirty="0" smtClean="0"/>
              <a:t> </a:t>
            </a:r>
            <a:r>
              <a:rPr lang="en-US" dirty="0" err="1" smtClean="0"/>
              <a:t>oder</a:t>
            </a:r>
            <a:r>
              <a:rPr lang="en-US" dirty="0" smtClean="0"/>
              <a:t> </a:t>
            </a:r>
            <a:r>
              <a:rPr lang="en-US" dirty="0" err="1" smtClean="0"/>
              <a:t>der</a:t>
            </a:r>
            <a:r>
              <a:rPr lang="en-US" dirty="0" smtClean="0"/>
              <a:t> </a:t>
            </a:r>
            <a:r>
              <a:rPr lang="en-US" dirty="0" err="1" smtClean="0"/>
              <a:t>Fördergeberin</a:t>
            </a:r>
            <a:r>
              <a:rPr lang="en-US" dirty="0" smtClean="0"/>
              <a:t> </a:t>
            </a:r>
            <a:r>
              <a:rPr lang="en-US" dirty="0" err="1" smtClean="0"/>
              <a:t>oder</a:t>
            </a:r>
            <a:r>
              <a:rPr lang="en-US" dirty="0" smtClean="0"/>
              <a:t> des </a:t>
            </a:r>
            <a:r>
              <a:rPr lang="en-US" dirty="0" err="1" smtClean="0"/>
              <a:t>Fördergebers</a:t>
            </a:r>
            <a:endParaRPr lang="en-US" dirty="0" smtClean="0"/>
          </a:p>
          <a:p>
            <a:pPr lvl="1"/>
            <a:r>
              <a:rPr lang="en-US" dirty="0" smtClean="0"/>
              <a:t> </a:t>
            </a:r>
            <a:r>
              <a:rPr lang="en-US" dirty="0" err="1" smtClean="0"/>
              <a:t>es</a:t>
            </a:r>
            <a:r>
              <a:rPr lang="en-US" dirty="0" smtClean="0"/>
              <a:t> </a:t>
            </a:r>
            <a:r>
              <a:rPr lang="en-US" dirty="0" err="1" smtClean="0"/>
              <a:t>trägt</a:t>
            </a:r>
            <a:r>
              <a:rPr lang="en-US" dirty="0" smtClean="0"/>
              <a:t> </a:t>
            </a:r>
            <a:r>
              <a:rPr lang="en-US" dirty="0" err="1" smtClean="0"/>
              <a:t>zur</a:t>
            </a:r>
            <a:r>
              <a:rPr lang="en-US" dirty="0" smtClean="0"/>
              <a:t> </a:t>
            </a:r>
            <a:r>
              <a:rPr lang="en-US" dirty="0" err="1" smtClean="0"/>
              <a:t>Qualitätssicherung</a:t>
            </a:r>
            <a:r>
              <a:rPr lang="en-US" dirty="0" smtClean="0"/>
              <a:t> </a:t>
            </a:r>
            <a:r>
              <a:rPr lang="en-US" dirty="0" err="1" smtClean="0"/>
              <a:t>wissenschaftlicher</a:t>
            </a:r>
            <a:r>
              <a:rPr lang="en-US" dirty="0" smtClean="0"/>
              <a:t> </a:t>
            </a:r>
            <a:r>
              <a:rPr lang="en-US" dirty="0" err="1" smtClean="0"/>
              <a:t>Forschung</a:t>
            </a:r>
            <a:r>
              <a:rPr lang="en-US" dirty="0" smtClean="0"/>
              <a:t> </a:t>
            </a:r>
            <a:r>
              <a:rPr lang="en-US" dirty="0" err="1" smtClean="0"/>
              <a:t>bei</a:t>
            </a:r>
            <a:r>
              <a:rPr lang="en-US" dirty="0" smtClean="0"/>
              <a:t> </a:t>
            </a:r>
          </a:p>
          <a:p>
            <a:pPr lvl="1"/>
            <a:r>
              <a:rPr lang="en-US" dirty="0" err="1" smtClean="0"/>
              <a:t>es</a:t>
            </a:r>
            <a:r>
              <a:rPr lang="en-US" dirty="0" smtClean="0"/>
              <a:t> </a:t>
            </a:r>
            <a:r>
              <a:rPr lang="en-US" dirty="0" err="1" smtClean="0"/>
              <a:t>kann</a:t>
            </a:r>
            <a:r>
              <a:rPr lang="en-US" dirty="0" smtClean="0"/>
              <a:t> </a:t>
            </a:r>
            <a:r>
              <a:rPr lang="en-US" dirty="0" err="1" smtClean="0"/>
              <a:t>bei</a:t>
            </a:r>
            <a:r>
              <a:rPr lang="en-US" dirty="0" smtClean="0"/>
              <a:t> </a:t>
            </a:r>
            <a:r>
              <a:rPr lang="en-US" dirty="0" err="1" smtClean="0"/>
              <a:t>der</a:t>
            </a:r>
            <a:r>
              <a:rPr lang="en-US" dirty="0" smtClean="0"/>
              <a:t> </a:t>
            </a:r>
            <a:r>
              <a:rPr lang="en-US" dirty="0" err="1" smtClean="0"/>
              <a:t>Beantragung</a:t>
            </a:r>
            <a:r>
              <a:rPr lang="en-US" dirty="0" smtClean="0"/>
              <a:t> </a:t>
            </a:r>
            <a:r>
              <a:rPr lang="en-US" dirty="0" err="1" smtClean="0"/>
              <a:t>finanzieller</a:t>
            </a:r>
            <a:r>
              <a:rPr lang="en-US" dirty="0" smtClean="0"/>
              <a:t> </a:t>
            </a:r>
            <a:r>
              <a:rPr lang="en-US" dirty="0" err="1" smtClean="0"/>
              <a:t>Unterstützung</a:t>
            </a:r>
            <a:r>
              <a:rPr lang="en-US" dirty="0" smtClean="0"/>
              <a:t> </a:t>
            </a:r>
            <a:r>
              <a:rPr lang="en-US" dirty="0" err="1" smtClean="0"/>
              <a:t>helfen</a:t>
            </a:r>
            <a:endParaRPr lang="en-US" dirty="0" smtClean="0"/>
          </a:p>
          <a:p>
            <a:pPr>
              <a:buNone/>
            </a:pPr>
            <a:endParaRPr lang="de-DE" dirty="0" smtClean="0"/>
          </a:p>
          <a:p>
            <a:endParaRPr lang="en-US" dirty="0" smtClean="0"/>
          </a:p>
        </p:txBody>
      </p:sp>
    </p:spTree>
    <p:extLst>
      <p:ext uri="{BB962C8B-B14F-4D97-AF65-F5344CB8AC3E}">
        <p14:creationId xmlns:p14="http://schemas.microsoft.com/office/powerpoint/2010/main" xmlns="" val="304598301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linds(horizont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blinds(horizontal)">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blinds(horizontal)">
                                      <p:cBhvr>
                                        <p:cTn id="27" dur="500"/>
                                        <p:tgtEl>
                                          <p:spTgt spid="3">
                                            <p:txEl>
                                              <p:pRg st="5" end="5"/>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grpId="0" nodeType="clickEffect">
                                  <p:stCondLst>
                                    <p:cond delay="0"/>
                                  </p:stCondLst>
                                  <p:childTnLst>
                                    <p:set>
                                      <p:cBhvr>
                                        <p:cTn id="31" dur="1" fill="hold">
                                          <p:stCondLst>
                                            <p:cond delay="0"/>
                                          </p:stCondLst>
                                        </p:cTn>
                                        <p:tgtEl>
                                          <p:spTgt spid="3">
                                            <p:txEl>
                                              <p:pRg st="6" end="6"/>
                                            </p:txEl>
                                          </p:spTgt>
                                        </p:tgtEl>
                                        <p:attrNameLst>
                                          <p:attrName>style.visibility</p:attrName>
                                        </p:attrNameLst>
                                      </p:cBhvr>
                                      <p:to>
                                        <p:strVal val="visible"/>
                                      </p:to>
                                    </p:set>
                                    <p:animEffect transition="in" filter="blinds(horizontal)">
                                      <p:cBhvr>
                                        <p:cTn id="32"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20213" y="320880"/>
            <a:ext cx="10515600" cy="1325563"/>
          </a:xfrm>
        </p:spPr>
        <p:txBody>
          <a:bodyPr/>
          <a:lstStyle/>
          <a:p>
            <a:r>
              <a:rPr lang="de-DE" sz="3600" dirty="0" smtClean="0">
                <a:solidFill>
                  <a:prstClr val="black"/>
                </a:solidFill>
              </a:rPr>
              <a:t>7</a:t>
            </a:r>
            <a:r>
              <a:rPr lang="de-DE" sz="3600" dirty="0" smtClean="0">
                <a:solidFill>
                  <a:prstClr val="black"/>
                </a:solidFill>
              </a:rPr>
              <a:t>.2</a:t>
            </a:r>
            <a:r>
              <a:rPr lang="de-DE" sz="3600" dirty="0" smtClean="0">
                <a:solidFill>
                  <a:prstClr val="black"/>
                </a:solidFill>
              </a:rPr>
              <a:t>. Expose (Forschungsvorhaben)</a:t>
            </a:r>
            <a:endParaRPr lang="en-US" dirty="0"/>
          </a:p>
        </p:txBody>
      </p:sp>
      <p:sp>
        <p:nvSpPr>
          <p:cNvPr id="3" name="Content Placeholder 2"/>
          <p:cNvSpPr>
            <a:spLocks noGrp="1"/>
          </p:cNvSpPr>
          <p:nvPr>
            <p:ph idx="1"/>
          </p:nvPr>
        </p:nvSpPr>
        <p:spPr>
          <a:xfrm>
            <a:off x="838200" y="1604405"/>
            <a:ext cx="10515600" cy="4351338"/>
          </a:xfrm>
        </p:spPr>
        <p:txBody>
          <a:bodyPr/>
          <a:lstStyle/>
          <a:p>
            <a:pPr>
              <a:buNone/>
            </a:pPr>
            <a:endParaRPr lang="de-DE" dirty="0" smtClean="0"/>
          </a:p>
          <a:p>
            <a:pPr>
              <a:buNone/>
            </a:pPr>
            <a:r>
              <a:rPr lang="de-DE" dirty="0" smtClean="0"/>
              <a:t>Wie? </a:t>
            </a:r>
          </a:p>
          <a:p>
            <a:pPr>
              <a:buNone/>
            </a:pPr>
            <a:endParaRPr lang="de-DE" dirty="0" smtClean="0"/>
          </a:p>
          <a:p>
            <a:r>
              <a:rPr lang="de-DE" dirty="0" smtClean="0"/>
              <a:t>Deckblatt </a:t>
            </a:r>
          </a:p>
          <a:p>
            <a:r>
              <a:rPr lang="de-DE" dirty="0" smtClean="0"/>
              <a:t>Inhaltsverzeichnis – falls das Expose länger als 5 Seiten ist  </a:t>
            </a:r>
          </a:p>
          <a:p>
            <a:r>
              <a:rPr lang="de-DE" dirty="0" smtClean="0"/>
              <a:t>Inhalt </a:t>
            </a:r>
            <a:endParaRPr lang="en-US" dirty="0"/>
          </a:p>
        </p:txBody>
      </p:sp>
    </p:spTree>
    <p:extLst>
      <p:ext uri="{BB962C8B-B14F-4D97-AF65-F5344CB8AC3E}">
        <p14:creationId xmlns:p14="http://schemas.microsoft.com/office/powerpoint/2010/main" xmlns="" val="15792136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linds(horizont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blinds(horizontal)">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blinds(horizontal)">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blinds(horizontal)">
                                      <p:cBhvr>
                                        <p:cTn id="22"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z="3600" dirty="0" smtClean="0">
                <a:solidFill>
                  <a:prstClr val="black"/>
                </a:solidFill>
              </a:rPr>
              <a:t>7</a:t>
            </a:r>
            <a:r>
              <a:rPr lang="de-DE" sz="3600" dirty="0" smtClean="0">
                <a:solidFill>
                  <a:prstClr val="black"/>
                </a:solidFill>
              </a:rPr>
              <a:t>.2</a:t>
            </a:r>
            <a:r>
              <a:rPr lang="de-DE" sz="3600" dirty="0" smtClean="0">
                <a:solidFill>
                  <a:prstClr val="black"/>
                </a:solidFill>
              </a:rPr>
              <a:t>. Expose (Forschungsvorhaben) – Wie? </a:t>
            </a:r>
            <a:endParaRPr lang="en-US" dirty="0"/>
          </a:p>
        </p:txBody>
      </p:sp>
      <p:sp>
        <p:nvSpPr>
          <p:cNvPr id="3" name="Content Placeholder 2"/>
          <p:cNvSpPr>
            <a:spLocks noGrp="1"/>
          </p:cNvSpPr>
          <p:nvPr>
            <p:ph idx="1"/>
          </p:nvPr>
        </p:nvSpPr>
        <p:spPr>
          <a:xfrm>
            <a:off x="838200" y="1412680"/>
            <a:ext cx="10515600" cy="5224094"/>
          </a:xfrm>
        </p:spPr>
        <p:txBody>
          <a:bodyPr>
            <a:normAutofit fontScale="92500" lnSpcReduction="10000"/>
          </a:bodyPr>
          <a:lstStyle/>
          <a:p>
            <a:pPr>
              <a:buNone/>
            </a:pPr>
            <a:r>
              <a:rPr lang="de-DE" dirty="0" smtClean="0"/>
              <a:t>Gliederung des Inhaltes:</a:t>
            </a:r>
          </a:p>
          <a:p>
            <a:r>
              <a:rPr lang="de-DE" dirty="0" smtClean="0"/>
              <a:t>Thema der Arbeit/Problemstellung</a:t>
            </a:r>
          </a:p>
          <a:p>
            <a:r>
              <a:rPr lang="de-DE" dirty="0" smtClean="0"/>
              <a:t>Abriss des aktuellen Forschungstandes </a:t>
            </a:r>
          </a:p>
          <a:p>
            <a:r>
              <a:rPr lang="de-DE" dirty="0" smtClean="0"/>
              <a:t>Identifizierung einer Forschungslücke </a:t>
            </a:r>
          </a:p>
          <a:p>
            <a:r>
              <a:rPr lang="de-DE" dirty="0" smtClean="0"/>
              <a:t>Forschungsziel </a:t>
            </a:r>
          </a:p>
          <a:p>
            <a:r>
              <a:rPr lang="de-DE" dirty="0" smtClean="0"/>
              <a:t>Zentrale Fragestellung(en)/Hypothesen</a:t>
            </a:r>
          </a:p>
          <a:p>
            <a:r>
              <a:rPr lang="de-DE" dirty="0" smtClean="0"/>
              <a:t>Methode/Vorgehensweise/Lösungswege/experimentelles Design</a:t>
            </a:r>
          </a:p>
          <a:p>
            <a:r>
              <a:rPr lang="de-DE" dirty="0" smtClean="0"/>
              <a:t>Untersuchungsmaterial/Analysekorpus/Quellen/Daten</a:t>
            </a:r>
          </a:p>
          <a:p>
            <a:r>
              <a:rPr lang="de-DE" dirty="0" smtClean="0"/>
              <a:t>Relevanz der Arbeit begründen/zu erwartende Ergebnisse</a:t>
            </a:r>
          </a:p>
          <a:p>
            <a:r>
              <a:rPr lang="de-DE" dirty="0" smtClean="0"/>
              <a:t>Inhaltsverzeichnis und Zeitplan</a:t>
            </a:r>
          </a:p>
          <a:p>
            <a:r>
              <a:rPr lang="de-DE" dirty="0" smtClean="0"/>
              <a:t>Auswahlbibliographie</a:t>
            </a:r>
            <a:endParaRPr lang="en-US" dirty="0"/>
          </a:p>
        </p:txBody>
      </p:sp>
    </p:spTree>
    <p:extLst>
      <p:ext uri="{BB962C8B-B14F-4D97-AF65-F5344CB8AC3E}">
        <p14:creationId xmlns:p14="http://schemas.microsoft.com/office/powerpoint/2010/main" xmlns="" val="374085709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linds(horizont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linds(horizont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linds(horizontal)">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blinds(horizontal)">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blinds(horizontal)">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3" presetClass="entr" presetSubtype="10"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blinds(horizontal)">
                                      <p:cBhvr>
                                        <p:cTn id="42" dur="50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3" presetClass="entr" presetSubtype="10" fill="hold" grpId="0"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blinds(horizontal)">
                                      <p:cBhvr>
                                        <p:cTn id="47" dur="500"/>
                                        <p:tgtEl>
                                          <p:spTgt spid="3">
                                            <p:txEl>
                                              <p:pRg st="8" end="8"/>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3" presetClass="entr" presetSubtype="10" fill="hold" grpId="0" nodeType="clickEffect">
                                  <p:stCondLst>
                                    <p:cond delay="0"/>
                                  </p:stCondLst>
                                  <p:childTnLst>
                                    <p:set>
                                      <p:cBhvr>
                                        <p:cTn id="51" dur="1" fill="hold">
                                          <p:stCondLst>
                                            <p:cond delay="0"/>
                                          </p:stCondLst>
                                        </p:cTn>
                                        <p:tgtEl>
                                          <p:spTgt spid="3">
                                            <p:txEl>
                                              <p:pRg st="9" end="9"/>
                                            </p:txEl>
                                          </p:spTgt>
                                        </p:tgtEl>
                                        <p:attrNameLst>
                                          <p:attrName>style.visibility</p:attrName>
                                        </p:attrNameLst>
                                      </p:cBhvr>
                                      <p:to>
                                        <p:strVal val="visible"/>
                                      </p:to>
                                    </p:set>
                                    <p:animEffect transition="in" filter="blinds(horizontal)">
                                      <p:cBhvr>
                                        <p:cTn id="52" dur="500"/>
                                        <p:tgtEl>
                                          <p:spTgt spid="3">
                                            <p:txEl>
                                              <p:pRg st="9" end="9"/>
                                            </p:txEl>
                                          </p:spTgt>
                                        </p:tgtEl>
                                      </p:cBhvr>
                                    </p:animEffect>
                                  </p:childTnLst>
                                </p:cTn>
                              </p:par>
                            </p:childTnLst>
                          </p:cTn>
                        </p:par>
                      </p:childTnLst>
                    </p:cTn>
                  </p:par>
                  <p:par>
                    <p:cTn id="53" fill="hold">
                      <p:stCondLst>
                        <p:cond delay="indefinite"/>
                      </p:stCondLst>
                      <p:childTnLst>
                        <p:par>
                          <p:cTn id="54" fill="hold">
                            <p:stCondLst>
                              <p:cond delay="0"/>
                            </p:stCondLst>
                            <p:childTnLst>
                              <p:par>
                                <p:cTn id="55" presetID="3" presetClass="entr" presetSubtype="10" fill="hold" grpId="0" nodeType="clickEffect">
                                  <p:stCondLst>
                                    <p:cond delay="0"/>
                                  </p:stCondLst>
                                  <p:childTnLst>
                                    <p:set>
                                      <p:cBhvr>
                                        <p:cTn id="56" dur="1" fill="hold">
                                          <p:stCondLst>
                                            <p:cond delay="0"/>
                                          </p:stCondLst>
                                        </p:cTn>
                                        <p:tgtEl>
                                          <p:spTgt spid="3">
                                            <p:txEl>
                                              <p:pRg st="10" end="10"/>
                                            </p:txEl>
                                          </p:spTgt>
                                        </p:tgtEl>
                                        <p:attrNameLst>
                                          <p:attrName>style.visibility</p:attrName>
                                        </p:attrNameLst>
                                      </p:cBhvr>
                                      <p:to>
                                        <p:strVal val="visible"/>
                                      </p:to>
                                    </p:set>
                                    <p:animEffect transition="in" filter="blinds(horizontal)">
                                      <p:cBhvr>
                                        <p:cTn id="57" dur="500"/>
                                        <p:tgtEl>
                                          <p:spTgt spid="3">
                                            <p:txEl>
                                              <p:pRg st="10" end="1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z="3600" dirty="0" smtClean="0"/>
              <a:t>Zusammenfassung des Moduls</a:t>
            </a:r>
            <a:endParaRPr lang="en-US" sz="3600" dirty="0"/>
          </a:p>
        </p:txBody>
      </p:sp>
      <p:sp>
        <p:nvSpPr>
          <p:cNvPr id="3" name="Content Placeholder 2"/>
          <p:cNvSpPr>
            <a:spLocks noGrp="1"/>
          </p:cNvSpPr>
          <p:nvPr>
            <p:ph idx="1"/>
          </p:nvPr>
        </p:nvSpPr>
        <p:spPr/>
        <p:txBody>
          <a:bodyPr/>
          <a:lstStyle/>
          <a:p>
            <a:pPr marL="514350" indent="-514350">
              <a:buAutoNum type="arabicPeriod"/>
            </a:pPr>
            <a:r>
              <a:rPr lang="de-DE" smtClean="0"/>
              <a:t>Einleitung </a:t>
            </a:r>
            <a:r>
              <a:rPr lang="de-DE" smtClean="0"/>
              <a:t>(über AW)</a:t>
            </a:r>
            <a:endParaRPr lang="de-DE" dirty="0" smtClean="0"/>
          </a:p>
          <a:p>
            <a:pPr marL="514350" indent="-514350">
              <a:buAutoNum type="arabicPeriod"/>
            </a:pPr>
            <a:r>
              <a:rPr lang="de-DE" dirty="0" smtClean="0"/>
              <a:t>Deutsch als Wissenschaftssprache </a:t>
            </a:r>
          </a:p>
          <a:p>
            <a:pPr marL="514350" indent="-514350">
              <a:buAutoNum type="arabicPeriod"/>
            </a:pPr>
            <a:r>
              <a:rPr lang="de-DE" dirty="0" smtClean="0"/>
              <a:t>Gliedern und Strukturieren wissenschaftlicher Texte </a:t>
            </a:r>
            <a:endParaRPr lang="de-DE" dirty="0" smtClean="0"/>
          </a:p>
          <a:p>
            <a:pPr marL="514350" indent="-514350">
              <a:buAutoNum type="arabicPeriod"/>
            </a:pPr>
            <a:r>
              <a:rPr lang="de-DE" dirty="0" smtClean="0"/>
              <a:t>Verbinden </a:t>
            </a:r>
            <a:r>
              <a:rPr lang="de-DE" dirty="0" smtClean="0"/>
              <a:t>von Kapiteln,  Absätzen und </a:t>
            </a:r>
            <a:r>
              <a:rPr lang="de-DE" dirty="0" smtClean="0"/>
              <a:t>Sätzen</a:t>
            </a:r>
          </a:p>
          <a:p>
            <a:pPr marL="514350" indent="-514350">
              <a:buAutoNum type="arabicPeriod"/>
            </a:pPr>
            <a:r>
              <a:rPr lang="de-DE" dirty="0" smtClean="0"/>
              <a:t>Perspektive </a:t>
            </a:r>
          </a:p>
          <a:p>
            <a:pPr marL="514350" indent="-514350">
              <a:buAutoNum type="arabicPeriod"/>
            </a:pPr>
            <a:r>
              <a:rPr lang="de-DE" dirty="0" smtClean="0"/>
              <a:t> </a:t>
            </a:r>
            <a:r>
              <a:rPr lang="de-DE" dirty="0" smtClean="0"/>
              <a:t>Argumentation  </a:t>
            </a:r>
            <a:endParaRPr lang="de-DE" dirty="0" smtClean="0"/>
          </a:p>
          <a:p>
            <a:pPr marL="514350" indent="-514350">
              <a:buAutoNum type="arabicPeriod"/>
            </a:pPr>
            <a:r>
              <a:rPr lang="de-DE" dirty="0" smtClean="0"/>
              <a:t>Andere Textsorten (Abstract, Expose)</a:t>
            </a:r>
            <a:endParaRPr lang="de-DE" dirty="0" smtClean="0"/>
          </a:p>
          <a:p>
            <a:pPr>
              <a:buNone/>
            </a:pP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Argumentation</a:t>
            </a:r>
            <a:endParaRPr lang="de-DE" dirty="0"/>
          </a:p>
        </p:txBody>
      </p:sp>
      <p:sp>
        <p:nvSpPr>
          <p:cNvPr id="3" name="Content Placeholder 2"/>
          <p:cNvSpPr>
            <a:spLocks noGrp="1"/>
          </p:cNvSpPr>
          <p:nvPr>
            <p:ph idx="1"/>
          </p:nvPr>
        </p:nvSpPr>
        <p:spPr/>
        <p:txBody>
          <a:bodyPr/>
          <a:lstStyle/>
          <a:p>
            <a:endParaRPr lang="de-DE" dirty="0"/>
          </a:p>
        </p:txBody>
      </p:sp>
    </p:spTree>
    <p:extLst>
      <p:ext uri="{BB962C8B-B14F-4D97-AF65-F5344CB8AC3E}">
        <p14:creationId xmlns:p14="http://schemas.microsoft.com/office/powerpoint/2010/main" xmlns="" val="382124629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Argumentation</a:t>
            </a:r>
            <a:endParaRPr lang="de-DE" dirty="0"/>
          </a:p>
        </p:txBody>
      </p:sp>
      <p:sp>
        <p:nvSpPr>
          <p:cNvPr id="3" name="Content Placeholder 2"/>
          <p:cNvSpPr>
            <a:spLocks noGrp="1"/>
          </p:cNvSpPr>
          <p:nvPr>
            <p:ph idx="1"/>
          </p:nvPr>
        </p:nvSpPr>
        <p:spPr/>
        <p:txBody>
          <a:bodyPr/>
          <a:lstStyle/>
          <a:p>
            <a:pPr marL="0" indent="0">
              <a:buNone/>
            </a:pPr>
            <a:endParaRPr lang="de-DE" dirty="0" smtClean="0">
              <a:sym typeface="Wingdings" panose="05000000000000000000" pitchFamily="2" charset="2"/>
            </a:endParaRPr>
          </a:p>
          <a:p>
            <a:pPr>
              <a:buFont typeface="Wingdings" panose="05000000000000000000" pitchFamily="2" charset="2"/>
              <a:buChar char="à"/>
            </a:pPr>
            <a:r>
              <a:rPr lang="de-DE" dirty="0" smtClean="0">
                <a:sym typeface="Wingdings" panose="05000000000000000000" pitchFamily="2" charset="2"/>
              </a:rPr>
              <a:t>Rechtfertigung der eigenen Position</a:t>
            </a:r>
          </a:p>
          <a:p>
            <a:pPr>
              <a:buFont typeface="Wingdings" panose="05000000000000000000" pitchFamily="2" charset="2"/>
              <a:buChar char="à"/>
            </a:pPr>
            <a:endParaRPr lang="en-US" dirty="0">
              <a:sym typeface="Wingdings" panose="05000000000000000000" pitchFamily="2" charset="2"/>
            </a:endParaRPr>
          </a:p>
          <a:p>
            <a:pPr>
              <a:buFont typeface="Wingdings" panose="05000000000000000000" pitchFamily="2" charset="2"/>
              <a:buChar char="à"/>
            </a:pPr>
            <a:r>
              <a:rPr lang="de-DE" dirty="0" smtClean="0">
                <a:sym typeface="Wingdings" panose="05000000000000000000" pitchFamily="2" charset="2"/>
              </a:rPr>
              <a:t>Anzweifeln der Positionen anderer</a:t>
            </a:r>
          </a:p>
          <a:p>
            <a:endParaRPr lang="de-DE" dirty="0"/>
          </a:p>
        </p:txBody>
      </p:sp>
    </p:spTree>
    <p:extLst>
      <p:ext uri="{BB962C8B-B14F-4D97-AF65-F5344CB8AC3E}">
        <p14:creationId xmlns:p14="http://schemas.microsoft.com/office/powerpoint/2010/main" xmlns="" val="35382797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de-DE" sz="3600" dirty="0" smtClean="0"/>
              <a:t>6</a:t>
            </a:r>
            <a:r>
              <a:rPr lang="de-DE" sz="3600" dirty="0" smtClean="0"/>
              <a:t>.2. Deskription</a:t>
            </a:r>
            <a:r>
              <a:rPr lang="de-DE" sz="3600" dirty="0"/>
              <a:t>, Explikation und Argumentation und </a:t>
            </a:r>
            <a:r>
              <a:rPr lang="de-DE" sz="3600" dirty="0" smtClean="0"/>
              <a:t>die funktionalen </a:t>
            </a:r>
            <a:r>
              <a:rPr lang="de-DE" sz="3600" dirty="0"/>
              <a:t>Textabschnitte</a:t>
            </a:r>
          </a:p>
        </p:txBody>
      </p:sp>
      <p:sp>
        <p:nvSpPr>
          <p:cNvPr id="3" name="Content Placeholder 2"/>
          <p:cNvSpPr>
            <a:spLocks noGrp="1"/>
          </p:cNvSpPr>
          <p:nvPr>
            <p:ph idx="1"/>
          </p:nvPr>
        </p:nvSpPr>
        <p:spPr/>
        <p:txBody>
          <a:bodyPr>
            <a:normAutofit fontScale="92500" lnSpcReduction="10000"/>
          </a:bodyPr>
          <a:lstStyle/>
          <a:p>
            <a:r>
              <a:rPr lang="de-DE" dirty="0" smtClean="0"/>
              <a:t>Einleitung – argumentativ („Wieso dieses Thema?“)</a:t>
            </a:r>
          </a:p>
          <a:p>
            <a:endParaRPr lang="de-DE" dirty="0" smtClean="0"/>
          </a:p>
          <a:p>
            <a:r>
              <a:rPr lang="de-DE" dirty="0" smtClean="0"/>
              <a:t>Theorieteil – Begriffe erläutern (</a:t>
            </a:r>
            <a:r>
              <a:rPr lang="de-DE" dirty="0" err="1" smtClean="0"/>
              <a:t>explikativ</a:t>
            </a:r>
            <a:r>
              <a:rPr lang="de-DE" dirty="0" smtClean="0"/>
              <a:t>); Theorien </a:t>
            </a:r>
            <a:r>
              <a:rPr lang="de-DE" dirty="0"/>
              <a:t>und Vorgehensweise </a:t>
            </a:r>
            <a:r>
              <a:rPr lang="de-DE" dirty="0" smtClean="0"/>
              <a:t>abwägen (argumentativ)</a:t>
            </a:r>
          </a:p>
          <a:p>
            <a:endParaRPr lang="de-DE" dirty="0"/>
          </a:p>
          <a:p>
            <a:r>
              <a:rPr lang="de-DE" dirty="0" smtClean="0"/>
              <a:t>Methodenteil – deskriptiv</a:t>
            </a:r>
          </a:p>
          <a:p>
            <a:endParaRPr lang="de-DE" dirty="0" smtClean="0"/>
          </a:p>
          <a:p>
            <a:r>
              <a:rPr lang="de-DE" dirty="0" smtClean="0"/>
              <a:t>Empirischer Teil – erklärend</a:t>
            </a:r>
          </a:p>
          <a:p>
            <a:endParaRPr lang="de-DE" dirty="0" smtClean="0"/>
          </a:p>
          <a:p>
            <a:r>
              <a:rPr lang="de-DE" dirty="0" smtClean="0"/>
              <a:t>Schlussteil – ableitend, argumentativ</a:t>
            </a:r>
          </a:p>
          <a:p>
            <a:endParaRPr lang="de-DE" dirty="0"/>
          </a:p>
        </p:txBody>
      </p:sp>
    </p:spTree>
    <p:extLst>
      <p:ext uri="{BB962C8B-B14F-4D97-AF65-F5344CB8AC3E}">
        <p14:creationId xmlns:p14="http://schemas.microsoft.com/office/powerpoint/2010/main" xmlns="" val="387390801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6</a:t>
            </a:r>
            <a:r>
              <a:rPr lang="de-DE" dirty="0" smtClean="0"/>
              <a:t>.3 </a:t>
            </a:r>
            <a:r>
              <a:rPr lang="de-DE" dirty="0" smtClean="0"/>
              <a:t>Die </a:t>
            </a:r>
            <a:r>
              <a:rPr lang="de-DE" dirty="0"/>
              <a:t>Elemente des argumentativen Prozesses</a:t>
            </a:r>
          </a:p>
        </p:txBody>
      </p:sp>
      <p:sp>
        <p:nvSpPr>
          <p:cNvPr id="3" name="Content Placeholder 2"/>
          <p:cNvSpPr>
            <a:spLocks noGrp="1"/>
          </p:cNvSpPr>
          <p:nvPr>
            <p:ph idx="1"/>
          </p:nvPr>
        </p:nvSpPr>
        <p:spPr/>
        <p:txBody>
          <a:bodyPr/>
          <a:lstStyle/>
          <a:p>
            <a:pPr marL="0" indent="0">
              <a:buNone/>
            </a:pPr>
            <a:r>
              <a:rPr lang="de-DE" dirty="0" smtClean="0"/>
              <a:t>Klassisches Beispiel für Syllogismus:</a:t>
            </a:r>
          </a:p>
          <a:p>
            <a:pPr marL="0" indent="0">
              <a:buNone/>
            </a:pPr>
            <a:endParaRPr lang="de-DE" dirty="0"/>
          </a:p>
          <a:p>
            <a:pPr marL="0" indent="0">
              <a:buNone/>
            </a:pPr>
            <a:endParaRPr lang="de-DE" dirty="0"/>
          </a:p>
        </p:txBody>
      </p:sp>
      <p:graphicFrame>
        <p:nvGraphicFramePr>
          <p:cNvPr id="4" name="Table 3"/>
          <p:cNvGraphicFramePr>
            <a:graphicFrameLocks noGrp="1"/>
          </p:cNvGraphicFramePr>
          <p:nvPr>
            <p:extLst>
              <p:ext uri="{D42A27DB-BD31-4B8C-83A1-F6EECF244321}">
                <p14:modId xmlns:p14="http://schemas.microsoft.com/office/powerpoint/2010/main" xmlns="" val="4197964403"/>
              </p:ext>
            </p:extLst>
          </p:nvPr>
        </p:nvGraphicFramePr>
        <p:xfrm>
          <a:off x="769374" y="3372738"/>
          <a:ext cx="8219643" cy="1554480"/>
        </p:xfrm>
        <a:graphic>
          <a:graphicData uri="http://schemas.openxmlformats.org/drawingml/2006/table">
            <a:tbl>
              <a:tblPr firstRow="1" bandRow="1">
                <a:tableStyleId>{2D5ABB26-0587-4C30-8999-92F81FD0307C}</a:tableStyleId>
              </a:tblPr>
              <a:tblGrid>
                <a:gridCol w="3244687"/>
                <a:gridCol w="4974956"/>
              </a:tblGrid>
              <a:tr h="0">
                <a:tc>
                  <a:txBody>
                    <a:bodyPr/>
                    <a:lstStyle/>
                    <a:p>
                      <a:r>
                        <a:rPr lang="de-DE" sz="2800" kern="1200" noProof="0" dirty="0" smtClean="0">
                          <a:solidFill>
                            <a:schemeClr val="tx1"/>
                          </a:solidFill>
                          <a:effectLst/>
                          <a:latin typeface="+mn-lt"/>
                          <a:ea typeface="+mn-ea"/>
                          <a:cs typeface="+mn-cs"/>
                        </a:rPr>
                        <a:t>Prämisse 1:</a:t>
                      </a:r>
                      <a:endParaRPr lang="de-DE" sz="2800" noProof="0" dirty="0"/>
                    </a:p>
                  </a:txBody>
                  <a:tcPr/>
                </a:tc>
                <a:tc>
                  <a:txBody>
                    <a:bodyPr/>
                    <a:lstStyle/>
                    <a:p>
                      <a:r>
                        <a:rPr lang="de-DE" sz="2800" kern="1200" dirty="0" smtClean="0">
                          <a:solidFill>
                            <a:schemeClr val="tx1"/>
                          </a:solidFill>
                          <a:effectLst/>
                          <a:latin typeface="+mn-lt"/>
                          <a:ea typeface="+mn-ea"/>
                          <a:cs typeface="+mn-cs"/>
                        </a:rPr>
                        <a:t>Alle Menschen sind sterblich </a:t>
                      </a:r>
                      <a:endParaRPr lang="de-DE" sz="2800" dirty="0"/>
                    </a:p>
                  </a:txBody>
                  <a:tcPr/>
                </a:tc>
              </a:tr>
              <a:tr h="370840">
                <a:tc>
                  <a:txBody>
                    <a:bodyPr/>
                    <a:lstStyle/>
                    <a:p>
                      <a:r>
                        <a:rPr lang="de-DE" sz="2800" kern="1200" noProof="0" dirty="0" smtClean="0">
                          <a:solidFill>
                            <a:schemeClr val="tx1"/>
                          </a:solidFill>
                          <a:effectLst/>
                          <a:latin typeface="+mn-lt"/>
                          <a:ea typeface="+mn-ea"/>
                          <a:cs typeface="+mn-cs"/>
                        </a:rPr>
                        <a:t>Prämisse 2:</a:t>
                      </a:r>
                      <a:endParaRPr lang="de-DE" sz="2800" noProof="0" dirty="0"/>
                    </a:p>
                  </a:txBody>
                  <a:tcPr>
                    <a:lnB w="12700" cap="flat" cmpd="sng" algn="ctr">
                      <a:solidFill>
                        <a:schemeClr val="tx1"/>
                      </a:solidFill>
                      <a:prstDash val="solid"/>
                      <a:round/>
                      <a:headEnd type="none" w="med" len="med"/>
                      <a:tailEnd type="none" w="med" len="med"/>
                    </a:lnB>
                  </a:tcPr>
                </a:tc>
                <a:tc>
                  <a:txBody>
                    <a:bodyPr/>
                    <a:lstStyle/>
                    <a:p>
                      <a:r>
                        <a:rPr lang="de-DE" sz="2800" kern="1200" dirty="0" smtClean="0">
                          <a:solidFill>
                            <a:schemeClr val="tx1"/>
                          </a:solidFill>
                          <a:effectLst/>
                          <a:latin typeface="+mn-lt"/>
                          <a:ea typeface="+mn-ea"/>
                          <a:cs typeface="+mn-cs"/>
                        </a:rPr>
                        <a:t>Sokrates ist ein Mensch </a:t>
                      </a:r>
                      <a:endParaRPr lang="de-DE" sz="2800" dirty="0"/>
                    </a:p>
                  </a:txBody>
                  <a:tcPr>
                    <a:lnB w="12700" cap="flat" cmpd="sng" algn="ctr">
                      <a:solidFill>
                        <a:schemeClr val="tx1"/>
                      </a:solidFill>
                      <a:prstDash val="solid"/>
                      <a:round/>
                      <a:headEnd type="none" w="med" len="med"/>
                      <a:tailEnd type="none" w="med" len="med"/>
                    </a:lnB>
                  </a:tcPr>
                </a:tc>
              </a:tr>
              <a:tr h="370840">
                <a:tc>
                  <a:txBody>
                    <a:bodyPr/>
                    <a:lstStyle/>
                    <a:p>
                      <a:r>
                        <a:rPr lang="de-DE" sz="2800" kern="1200" dirty="0" smtClean="0">
                          <a:solidFill>
                            <a:schemeClr val="tx1"/>
                          </a:solidFill>
                          <a:effectLst/>
                          <a:latin typeface="+mn-lt"/>
                          <a:ea typeface="+mn-ea"/>
                          <a:cs typeface="+mn-cs"/>
                        </a:rPr>
                        <a:t>Schlussfolgerung:</a:t>
                      </a:r>
                      <a:endParaRPr lang="de-DE" sz="2800" dirty="0"/>
                    </a:p>
                  </a:txBody>
                  <a:tcPr>
                    <a:lnT w="12700" cap="flat" cmpd="sng" algn="ctr">
                      <a:solidFill>
                        <a:schemeClr val="tx1"/>
                      </a:solidFill>
                      <a:prstDash val="solid"/>
                      <a:round/>
                      <a:headEnd type="none" w="med" len="med"/>
                      <a:tailEnd type="none" w="med" len="med"/>
                    </a:lnT>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de-DE" sz="2800" kern="1200" dirty="0" smtClean="0">
                          <a:solidFill>
                            <a:schemeClr val="tx1"/>
                          </a:solidFill>
                          <a:effectLst/>
                          <a:latin typeface="+mn-lt"/>
                          <a:ea typeface="+mn-ea"/>
                          <a:cs typeface="+mn-cs"/>
                        </a:rPr>
                        <a:t>Sokrates ist sterblich</a:t>
                      </a:r>
                      <a:endParaRPr lang="en-US" sz="2800" kern="1200" dirty="0" smtClean="0">
                        <a:solidFill>
                          <a:schemeClr val="tx1"/>
                        </a:solidFill>
                        <a:effectLst/>
                        <a:latin typeface="+mn-lt"/>
                        <a:ea typeface="+mn-ea"/>
                        <a:cs typeface="+mn-cs"/>
                      </a:endParaRPr>
                    </a:p>
                  </a:txBody>
                  <a:tcPr>
                    <a:lnT w="12700" cap="flat" cmpd="sng" algn="ctr">
                      <a:solidFill>
                        <a:schemeClr val="tx1"/>
                      </a:solidFill>
                      <a:prstDash val="solid"/>
                      <a:round/>
                      <a:headEnd type="none" w="med" len="med"/>
                      <a:tailEnd type="none" w="med" len="med"/>
                    </a:lnT>
                  </a:tcPr>
                </a:tc>
              </a:tr>
            </a:tbl>
          </a:graphicData>
        </a:graphic>
      </p:graphicFrame>
    </p:spTree>
    <p:extLst>
      <p:ext uri="{BB962C8B-B14F-4D97-AF65-F5344CB8AC3E}">
        <p14:creationId xmlns:p14="http://schemas.microsoft.com/office/powerpoint/2010/main" xmlns="" val="147107709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6</a:t>
            </a:r>
            <a:r>
              <a:rPr lang="de-DE" dirty="0" smtClean="0"/>
              <a:t>.3 </a:t>
            </a:r>
            <a:r>
              <a:rPr lang="de-DE" dirty="0"/>
              <a:t>Die Elemente des argumentativen Prozesses</a:t>
            </a:r>
          </a:p>
        </p:txBody>
      </p:sp>
      <p:sp>
        <p:nvSpPr>
          <p:cNvPr id="3" name="Content Placeholder 2"/>
          <p:cNvSpPr>
            <a:spLocks noGrp="1"/>
          </p:cNvSpPr>
          <p:nvPr>
            <p:ph idx="1"/>
          </p:nvPr>
        </p:nvSpPr>
        <p:spPr/>
        <p:txBody>
          <a:bodyPr/>
          <a:lstStyle/>
          <a:p>
            <a:endParaRPr lang="de-DE" dirty="0" smtClean="0"/>
          </a:p>
          <a:p>
            <a:r>
              <a:rPr lang="de-DE" dirty="0" smtClean="0"/>
              <a:t>Jedoch: die formale Validität aus der Logik und Mathematik ist nicht immer in den Wissenschaften anwendbar</a:t>
            </a:r>
          </a:p>
          <a:p>
            <a:endParaRPr lang="de-DE" dirty="0"/>
          </a:p>
          <a:p>
            <a:pPr marL="0" indent="0">
              <a:buNone/>
            </a:pPr>
            <a:endParaRPr lang="de-DE" dirty="0"/>
          </a:p>
        </p:txBody>
      </p:sp>
    </p:spTree>
    <p:extLst>
      <p:ext uri="{BB962C8B-B14F-4D97-AF65-F5344CB8AC3E}">
        <p14:creationId xmlns:p14="http://schemas.microsoft.com/office/powerpoint/2010/main" xmlns="" val="122929089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dirty="0" smtClean="0"/>
              <a:t>6</a:t>
            </a:r>
            <a:r>
              <a:rPr lang="de-DE" dirty="0" smtClean="0"/>
              <a:t>.3 </a:t>
            </a:r>
            <a:r>
              <a:rPr lang="de-DE" dirty="0"/>
              <a:t>Die Elemente des argumentativen Prozesses</a:t>
            </a:r>
          </a:p>
        </p:txBody>
      </p:sp>
      <p:sp>
        <p:nvSpPr>
          <p:cNvPr id="3" name="Content Placeholder 2"/>
          <p:cNvSpPr>
            <a:spLocks noGrp="1"/>
          </p:cNvSpPr>
          <p:nvPr>
            <p:ph idx="1"/>
          </p:nvPr>
        </p:nvSpPr>
        <p:spPr/>
        <p:txBody>
          <a:bodyPr/>
          <a:lstStyle/>
          <a:p>
            <a:endParaRPr lang="de-DE" dirty="0" smtClean="0"/>
          </a:p>
          <a:p>
            <a:r>
              <a:rPr lang="de-DE" dirty="0" smtClean="0"/>
              <a:t>Jedoch: die formale Validität aus der Logik und Mathematik ist nicht immer in den Wissenschaften anwendbar</a:t>
            </a:r>
          </a:p>
          <a:p>
            <a:endParaRPr lang="de-DE" smtClean="0"/>
          </a:p>
          <a:p>
            <a:endParaRPr lang="de-DE"/>
          </a:p>
          <a:p>
            <a:pPr marL="0" indent="0">
              <a:buNone/>
            </a:pPr>
            <a:r>
              <a:rPr lang="de-DE" smtClean="0"/>
              <a:t>„... dann desto schlimmer für die Tatsachen!“ (angeblich von Hegel)</a:t>
            </a:r>
            <a:endParaRPr lang="de-DE" dirty="0"/>
          </a:p>
          <a:p>
            <a:pPr marL="0" indent="0">
              <a:buNone/>
            </a:pPr>
            <a:endParaRPr lang="de-DE" dirty="0"/>
          </a:p>
        </p:txBody>
      </p:sp>
    </p:spTree>
    <p:extLst>
      <p:ext uri="{BB962C8B-B14F-4D97-AF65-F5344CB8AC3E}">
        <p14:creationId xmlns:p14="http://schemas.microsoft.com/office/powerpoint/2010/main" xmlns="" val="233388767"/>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TotalTime>
  <Words>2828</Words>
  <Application>Microsoft Office PowerPoint</Application>
  <PresentationFormat>Custom</PresentationFormat>
  <Paragraphs>276</Paragraphs>
  <Slides>35</Slides>
  <Notes>26</Notes>
  <HiddenSlides>0</HiddenSlides>
  <MMClips>0</MMClips>
  <ScaleCrop>false</ScaleCrop>
  <HeadingPairs>
    <vt:vector size="4" baseType="variant">
      <vt:variant>
        <vt:lpstr>Theme</vt:lpstr>
      </vt:variant>
      <vt:variant>
        <vt:i4>1</vt:i4>
      </vt:variant>
      <vt:variant>
        <vt:lpstr>Slide Titles</vt:lpstr>
      </vt:variant>
      <vt:variant>
        <vt:i4>35</vt:i4>
      </vt:variant>
    </vt:vector>
  </HeadingPairs>
  <TitlesOfParts>
    <vt:vector size="36" baseType="lpstr">
      <vt:lpstr>Office Theme</vt:lpstr>
      <vt:lpstr>Slide 1</vt:lpstr>
      <vt:lpstr>6. Argumentation</vt:lpstr>
      <vt:lpstr>6.1 "Beschreiben", "Erklären" und "Argumentieren"</vt:lpstr>
      <vt:lpstr>Argumentation</vt:lpstr>
      <vt:lpstr>Argumentation</vt:lpstr>
      <vt:lpstr>6.2. Deskription, Explikation und Argumentation und die funktionalen Textabschnitte</vt:lpstr>
      <vt:lpstr>6.3 Die Elemente des argumentativen Prozesses</vt:lpstr>
      <vt:lpstr>6.3 Die Elemente des argumentativen Prozesses</vt:lpstr>
      <vt:lpstr>6.3 Die Elemente des argumentativen Prozesses</vt:lpstr>
      <vt:lpstr>6.3 Die Elemente des argumentativen Prozesses</vt:lpstr>
      <vt:lpstr>6.3 Die Elemente des argumentativen Prozesses</vt:lpstr>
      <vt:lpstr>Disziplinspezifisch:</vt:lpstr>
      <vt:lpstr>Disziplinunabhängig:</vt:lpstr>
      <vt:lpstr>6.3 Die Elemente des argumentativen Prozesses</vt:lpstr>
      <vt:lpstr>Die grundlegenden Elemente des argumentativen Prozesses</vt:lpstr>
      <vt:lpstr>Die grundlegenden Elemente des argumentativen Prozesses</vt:lpstr>
      <vt:lpstr>Die grundlegenden Elemente des argumentativen Prozesses</vt:lpstr>
      <vt:lpstr>Die grundlegenden Elemente des argumentativen Prozesses</vt:lpstr>
      <vt:lpstr>Die grundlegenden Elemente des argumentativen Prozesses</vt:lpstr>
      <vt:lpstr>Die grundlegenden Elemente des argumentativen Prozesses</vt:lpstr>
      <vt:lpstr>Die grundlegenden Elemente des argumentativen Prozesses</vt:lpstr>
      <vt:lpstr>6.4 Anordnung von Argumenten und sprachliche Realisierung</vt:lpstr>
      <vt:lpstr>Verstärken, Abschwächen und Werten in Argumentationen</vt:lpstr>
      <vt:lpstr>Verstärken, Abschwächen und Werten in Argumentationen</vt:lpstr>
      <vt:lpstr>Verstärken, Abschwächen und Werten in Argumentationen</vt:lpstr>
      <vt:lpstr>Academic Writing – 26. April 2014</vt:lpstr>
      <vt:lpstr>8.1. Abstract – Was? Wozu?</vt:lpstr>
      <vt:lpstr>8.1. Abstract – Wie? (Kontexbezogen) </vt:lpstr>
      <vt:lpstr>7.1. Abstract – Wie? (Kontextbezogen) </vt:lpstr>
      <vt:lpstr>7.1. Abstract – Wie? (Strukturbezogen)</vt:lpstr>
      <vt:lpstr>7.1.Abstract  </vt:lpstr>
      <vt:lpstr>7.2. Expose (Forschungsvorhaben) </vt:lpstr>
      <vt:lpstr>7.2. Expose (Forschungsvorhaben)</vt:lpstr>
      <vt:lpstr>7.2. Expose (Forschungsvorhaben) – Wie? </vt:lpstr>
      <vt:lpstr>Zusammenfassung des Moduls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Christian Schuster</dc:creator>
  <cp:lastModifiedBy>Adi</cp:lastModifiedBy>
  <cp:revision>37</cp:revision>
  <dcterms:created xsi:type="dcterms:W3CDTF">2014-04-11T21:25:57Z</dcterms:created>
  <dcterms:modified xsi:type="dcterms:W3CDTF">2014-04-28T14:39:56Z</dcterms:modified>
</cp:coreProperties>
</file>

<file path=docProps/thumbnail.jpeg>
</file>