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46"/>
  </p:notesMasterIdLst>
  <p:sldIdLst>
    <p:sldId id="256" r:id="rId2"/>
    <p:sldId id="259" r:id="rId3"/>
    <p:sldId id="288" r:id="rId4"/>
    <p:sldId id="289" r:id="rId5"/>
    <p:sldId id="293" r:id="rId6"/>
    <p:sldId id="294" r:id="rId7"/>
    <p:sldId id="295" r:id="rId8"/>
    <p:sldId id="297" r:id="rId9"/>
    <p:sldId id="298" r:id="rId10"/>
    <p:sldId id="300" r:id="rId11"/>
    <p:sldId id="301" r:id="rId12"/>
    <p:sldId id="305" r:id="rId13"/>
    <p:sldId id="306" r:id="rId14"/>
    <p:sldId id="307" r:id="rId15"/>
    <p:sldId id="308" r:id="rId16"/>
    <p:sldId id="309" r:id="rId17"/>
    <p:sldId id="310" r:id="rId18"/>
    <p:sldId id="311" r:id="rId19"/>
    <p:sldId id="312" r:id="rId20"/>
    <p:sldId id="313" r:id="rId21"/>
    <p:sldId id="315" r:id="rId22"/>
    <p:sldId id="316" r:id="rId23"/>
    <p:sldId id="317" r:id="rId24"/>
    <p:sldId id="318" r:id="rId25"/>
    <p:sldId id="319" r:id="rId26"/>
    <p:sldId id="320" r:id="rId27"/>
    <p:sldId id="321" r:id="rId28"/>
    <p:sldId id="322" r:id="rId29"/>
    <p:sldId id="323" r:id="rId30"/>
    <p:sldId id="325" r:id="rId31"/>
    <p:sldId id="326" r:id="rId32"/>
    <p:sldId id="328" r:id="rId33"/>
    <p:sldId id="329" r:id="rId34"/>
    <p:sldId id="330" r:id="rId35"/>
    <p:sldId id="331" r:id="rId36"/>
    <p:sldId id="332" r:id="rId37"/>
    <p:sldId id="333" r:id="rId38"/>
    <p:sldId id="334" r:id="rId39"/>
    <p:sldId id="335" r:id="rId40"/>
    <p:sldId id="336" r:id="rId41"/>
    <p:sldId id="337" r:id="rId42"/>
    <p:sldId id="338" r:id="rId43"/>
    <p:sldId id="339" r:id="rId44"/>
    <p:sldId id="340"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2638" autoAdjust="0"/>
  </p:normalViewPr>
  <p:slideViewPr>
    <p:cSldViewPr>
      <p:cViewPr varScale="1">
        <p:scale>
          <a:sx n="64" d="100"/>
          <a:sy n="64" d="100"/>
        </p:scale>
        <p:origin x="-1344"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3E9D9F-6DB1-42F5-86FE-BD37ADDDAC13}" type="datetimeFigureOut">
              <a:rPr lang="en-GB" smtClean="0"/>
              <a:pPr/>
              <a:t>28/04/2014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0A9B90-4870-49A1-A54B-3BC2FC3FA8EA}" type="slidenum">
              <a:rPr lang="en-GB" smtClean="0"/>
              <a:pPr/>
              <a:t>‹#›</a:t>
            </a:fld>
            <a:endParaRPr lang="en-GB"/>
          </a:p>
        </p:txBody>
      </p:sp>
    </p:spTree>
    <p:extLst>
      <p:ext uri="{BB962C8B-B14F-4D97-AF65-F5344CB8AC3E}">
        <p14:creationId xmlns:p14="http://schemas.microsoft.com/office/powerpoint/2010/main" xmlns="" val="3697057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err="1" smtClean="0"/>
              <a:t>Aici</a:t>
            </a:r>
            <a:r>
              <a:rPr lang="en-GB" smtClean="0"/>
              <a:t> as </a:t>
            </a:r>
            <a:r>
              <a:rPr lang="en-GB" err="1" smtClean="0"/>
              <a:t>propune</a:t>
            </a:r>
            <a:r>
              <a:rPr lang="en-GB" baseline="0" smtClean="0"/>
              <a:t> un </a:t>
            </a:r>
            <a:r>
              <a:rPr lang="en-GB" baseline="0" err="1" smtClean="0"/>
              <a:t>handout</a:t>
            </a:r>
            <a:r>
              <a:rPr lang="en-GB" baseline="0" smtClean="0"/>
              <a:t> cu </a:t>
            </a:r>
            <a:r>
              <a:rPr lang="en-GB" baseline="0" err="1" smtClean="0"/>
              <a:t>structura</a:t>
            </a:r>
            <a:r>
              <a:rPr lang="en-GB" baseline="0" smtClean="0"/>
              <a:t>, </a:t>
            </a:r>
            <a:r>
              <a:rPr lang="en-GB" baseline="0" err="1" smtClean="0"/>
              <a:t>sa</a:t>
            </a:r>
            <a:r>
              <a:rPr lang="en-GB" baseline="0" smtClean="0"/>
              <a:t> </a:t>
            </a:r>
            <a:r>
              <a:rPr lang="en-GB" baseline="0" err="1" smtClean="0"/>
              <a:t>stie</a:t>
            </a:r>
            <a:r>
              <a:rPr lang="en-GB" baseline="0" smtClean="0"/>
              <a:t> cam la </a:t>
            </a:r>
            <a:r>
              <a:rPr lang="en-GB" baseline="0" err="1" smtClean="0"/>
              <a:t>ce</a:t>
            </a:r>
            <a:r>
              <a:rPr lang="en-GB" baseline="0" smtClean="0"/>
              <a:t> </a:t>
            </a:r>
            <a:r>
              <a:rPr lang="en-GB" baseline="0" err="1" smtClean="0"/>
              <a:t>sa</a:t>
            </a:r>
            <a:r>
              <a:rPr lang="en-GB" baseline="0" smtClean="0"/>
              <a:t> se </a:t>
            </a:r>
            <a:r>
              <a:rPr lang="en-GB" baseline="0" err="1" smtClean="0"/>
              <a:t>astepte</a:t>
            </a:r>
            <a:endParaRPr lang="en-GB"/>
          </a:p>
        </p:txBody>
      </p:sp>
      <p:sp>
        <p:nvSpPr>
          <p:cNvPr id="4" name="Slide Number Placeholder 3"/>
          <p:cNvSpPr>
            <a:spLocks noGrp="1"/>
          </p:cNvSpPr>
          <p:nvPr>
            <p:ph type="sldNum" sz="quarter" idx="10"/>
          </p:nvPr>
        </p:nvSpPr>
        <p:spPr/>
        <p:txBody>
          <a:bodyPr/>
          <a:lstStyle/>
          <a:p>
            <a:fld id="{600A9B90-4870-49A1-A54B-3BC2FC3FA8EA}" type="slidenum">
              <a:rPr lang="en-GB" smtClean="0"/>
              <a:pPr/>
              <a:t>2</a:t>
            </a:fld>
            <a:endParaRPr lang="en-GB"/>
          </a:p>
        </p:txBody>
      </p:sp>
    </p:spTree>
    <p:extLst>
      <p:ext uri="{BB962C8B-B14F-4D97-AF65-F5344CB8AC3E}">
        <p14:creationId xmlns:p14="http://schemas.microsoft.com/office/powerpoint/2010/main" xmlns="" val="1465440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Bei manchen Themenstellungen ist es </a:t>
            </a:r>
            <a:r>
              <a:rPr lang="de-DE" sz="1200" u="sng" kern="1200" dirty="0" smtClean="0">
                <a:solidFill>
                  <a:schemeClr val="tx1"/>
                </a:solidFill>
                <a:effectLst/>
                <a:latin typeface="+mn-lt"/>
                <a:ea typeface="+mn-ea"/>
                <a:cs typeface="+mn-cs"/>
              </a:rPr>
              <a:t>notwendig</a:t>
            </a:r>
            <a:r>
              <a:rPr lang="de-DE" sz="1200" kern="1200" dirty="0" smtClean="0">
                <a:solidFill>
                  <a:schemeClr val="tx1"/>
                </a:solidFill>
                <a:effectLst/>
                <a:latin typeface="+mn-lt"/>
                <a:ea typeface="+mn-ea"/>
                <a:cs typeface="+mn-cs"/>
              </a:rPr>
              <a:t>, viel Material zu paraphrasieren oder zu­sammenzufassen.</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35</a:t>
            </a:fld>
            <a:endParaRPr lang="en-US"/>
          </a:p>
        </p:txBody>
      </p:sp>
    </p:spTree>
    <p:extLst>
      <p:ext uri="{BB962C8B-B14F-4D97-AF65-F5344CB8AC3E}">
        <p14:creationId xmlns:p14="http://schemas.microsoft.com/office/powerpoint/2010/main" xmlns="" val="3856644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Hier</a:t>
            </a:r>
            <a:r>
              <a:rPr lang="de-DE" sz="1200" kern="1200" baseline="0" dirty="0" smtClean="0">
                <a:solidFill>
                  <a:schemeClr val="tx1"/>
                </a:solidFill>
                <a:effectLst/>
                <a:latin typeface="+mn-lt"/>
                <a:ea typeface="+mn-ea"/>
                <a:cs typeface="+mn-cs"/>
              </a:rPr>
              <a:t> nun einige s</a:t>
            </a:r>
            <a:r>
              <a:rPr lang="de-DE" sz="1200" kern="1200" dirty="0" smtClean="0">
                <a:solidFill>
                  <a:schemeClr val="tx1"/>
                </a:solidFill>
                <a:effectLst/>
                <a:latin typeface="+mn-lt"/>
                <a:ea typeface="+mn-ea"/>
                <a:cs typeface="+mn-cs"/>
              </a:rPr>
              <a:t>prachliche Möglichkeiten mit Hilfe derer Sie trotz häufiger Paraphrasen und Zusammenfassungen vermeiden können, in den Verdacht zu geraten, sich in Ihrer Arbeit eines Plagiat schuldig gemacht zu haben.</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36</a:t>
            </a:fld>
            <a:endParaRPr lang="en-US"/>
          </a:p>
        </p:txBody>
      </p:sp>
    </p:spTree>
    <p:extLst>
      <p:ext uri="{BB962C8B-B14F-4D97-AF65-F5344CB8AC3E}">
        <p14:creationId xmlns:p14="http://schemas.microsoft.com/office/powerpoint/2010/main" xmlns="" val="1903297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37</a:t>
            </a:fld>
            <a:endParaRPr lang="en-US"/>
          </a:p>
        </p:txBody>
      </p:sp>
    </p:spTree>
    <p:extLst>
      <p:ext uri="{BB962C8B-B14F-4D97-AF65-F5344CB8AC3E}">
        <p14:creationId xmlns:p14="http://schemas.microsoft.com/office/powerpoint/2010/main" xmlns="" val="679060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38</a:t>
            </a:fld>
            <a:endParaRPr lang="en-US"/>
          </a:p>
        </p:txBody>
      </p:sp>
    </p:spTree>
    <p:extLst>
      <p:ext uri="{BB962C8B-B14F-4D97-AF65-F5344CB8AC3E}">
        <p14:creationId xmlns:p14="http://schemas.microsoft.com/office/powerpoint/2010/main" xmlns="" val="29026559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Übung 2</a:t>
            </a:r>
          </a:p>
          <a:p>
            <a:r>
              <a:rPr lang="de-DE" dirty="0" smtClean="0"/>
              <a:t>-</a:t>
            </a:r>
            <a:r>
              <a:rPr lang="de-DE" baseline="0" dirty="0" smtClean="0"/>
              <a:t> </a:t>
            </a:r>
            <a:r>
              <a:rPr lang="de-DE" sz="1200" kern="1200" dirty="0" smtClean="0">
                <a:solidFill>
                  <a:schemeClr val="tx1"/>
                </a:solidFill>
                <a:effectLst/>
                <a:latin typeface="+mn-lt"/>
                <a:ea typeface="+mn-ea"/>
                <a:cs typeface="+mn-cs"/>
              </a:rPr>
              <a:t>Es sollte sich bei der Diskussion ein Bewusstsein dafür herausbilden, wie man sorgfältig mit Wertungen umgeht; wie man auch als Studentin Inhalte bewerten kann, ohne Kopf und Kragen zu riskieren; und wie die sprachlichen Mittel der Perspektivierung dabei eingesetzt werden können.</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39</a:t>
            </a:fld>
            <a:endParaRPr lang="en-US"/>
          </a:p>
        </p:txBody>
      </p:sp>
    </p:spTree>
    <p:extLst>
      <p:ext uri="{BB962C8B-B14F-4D97-AF65-F5344CB8AC3E}">
        <p14:creationId xmlns:p14="http://schemas.microsoft.com/office/powerpoint/2010/main" xmlns="" val="7605676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Übung 3</a:t>
            </a:r>
          </a:p>
          <a:p>
            <a:r>
              <a:rPr lang="de-DE" dirty="0" smtClean="0"/>
              <a:t>-</a:t>
            </a:r>
            <a:r>
              <a:rPr lang="de-DE" baseline="0" dirty="0" smtClean="0"/>
              <a:t> </a:t>
            </a:r>
            <a:r>
              <a:rPr lang="de-DE" sz="1200" kern="1200" dirty="0" smtClean="0">
                <a:solidFill>
                  <a:schemeClr val="tx1"/>
                </a:solidFill>
                <a:effectLst/>
                <a:latin typeface="+mn-lt"/>
                <a:ea typeface="+mn-ea"/>
                <a:cs typeface="+mn-cs"/>
              </a:rPr>
              <a:t>Weniger wichtig als ein absolutes Ranking ist auch hier das Bewusstsein für unter­ schiedliche Aspekte der Nähe und Distanz, d.h. wertenden Perspektiven. Worum es in dieser Übung </a:t>
            </a:r>
            <a:r>
              <a:rPr lang="de-DE" sz="1200" u="sng" kern="1200" dirty="0" smtClean="0">
                <a:solidFill>
                  <a:schemeClr val="tx1"/>
                </a:solidFill>
                <a:effectLst/>
                <a:latin typeface="+mn-lt"/>
                <a:ea typeface="+mn-ea"/>
                <a:cs typeface="+mn-cs"/>
              </a:rPr>
              <a:t>nicht</a:t>
            </a:r>
            <a:r>
              <a:rPr lang="de-DE" sz="1200" kern="1200" dirty="0" smtClean="0">
                <a:solidFill>
                  <a:schemeClr val="tx1"/>
                </a:solidFill>
                <a:effectLst/>
                <a:latin typeface="+mn-lt"/>
                <a:ea typeface="+mn-ea"/>
                <a:cs typeface="+mn-cs"/>
              </a:rPr>
              <a:t> geht, sind Objektivität und Subjektivität.</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40</a:t>
            </a:fld>
            <a:endParaRPr lang="en-US"/>
          </a:p>
        </p:txBody>
      </p:sp>
    </p:spTree>
    <p:extLst>
      <p:ext uri="{BB962C8B-B14F-4D97-AF65-F5344CB8AC3E}">
        <p14:creationId xmlns:p14="http://schemas.microsoft.com/office/powerpoint/2010/main" xmlns="" val="42852128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Auch im Umgang mit der Fachliteratur ist es oft notwendig, Wertungen vorzunehmen. Dabei gibt es einige etablierte Mittel für die Formulierung:</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41</a:t>
            </a:fld>
            <a:endParaRPr lang="en-US"/>
          </a:p>
        </p:txBody>
      </p:sp>
    </p:spTree>
    <p:extLst>
      <p:ext uri="{BB962C8B-B14F-4D97-AF65-F5344CB8AC3E}">
        <p14:creationId xmlns:p14="http://schemas.microsoft.com/office/powerpoint/2010/main" xmlns="" val="6139723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Auch im Umgang mit der Fachliteratur ist es oft notwendig, Wertungen vorzunehmen. Dabei gibt es einige etablierte Mittel für die Formulierung:</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42</a:t>
            </a:fld>
            <a:endParaRPr lang="en-US"/>
          </a:p>
        </p:txBody>
      </p:sp>
    </p:spTree>
    <p:extLst>
      <p:ext uri="{BB962C8B-B14F-4D97-AF65-F5344CB8AC3E}">
        <p14:creationId xmlns:p14="http://schemas.microsoft.com/office/powerpoint/2010/main" xmlns="" val="39737004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Auch im Umgang mit der Fachliteratur ist es oft notwendig, Wertungen vorzunehmen. Dabei gibt es einige etablierte Mittel für die Formulierung:</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43</a:t>
            </a:fld>
            <a:endParaRPr lang="en-US"/>
          </a:p>
        </p:txBody>
      </p:sp>
    </p:spTree>
    <p:extLst>
      <p:ext uri="{BB962C8B-B14F-4D97-AF65-F5344CB8AC3E}">
        <p14:creationId xmlns:p14="http://schemas.microsoft.com/office/powerpoint/2010/main" xmlns="" val="39319790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Auch im Umgang mit der Fachliteratur ist es oft notwendig, Wertungen vorzunehmen. Dabei gibt es einige etablierte Mittel für die Formulierung:</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44</a:t>
            </a:fld>
            <a:endParaRPr lang="en-US"/>
          </a:p>
        </p:txBody>
      </p:sp>
    </p:spTree>
    <p:extLst>
      <p:ext uri="{BB962C8B-B14F-4D97-AF65-F5344CB8AC3E}">
        <p14:creationId xmlns:p14="http://schemas.microsoft.com/office/powerpoint/2010/main" xmlns="" val="169404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sz="1600" noProof="0"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27</a:t>
            </a:fld>
            <a:endParaRPr lang="en-US"/>
          </a:p>
        </p:txBody>
      </p:sp>
    </p:spTree>
    <p:extLst>
      <p:ext uri="{BB962C8B-B14F-4D97-AF65-F5344CB8AC3E}">
        <p14:creationId xmlns:p14="http://schemas.microsoft.com/office/powerpoint/2010/main" xmlns="" val="3415596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600" kern="1200" noProof="0" dirty="0" smtClean="0">
                <a:solidFill>
                  <a:schemeClr val="tx1"/>
                </a:solidFill>
                <a:effectLst/>
                <a:latin typeface="+mn-lt"/>
                <a:ea typeface="+mn-ea"/>
                <a:cs typeface="+mn-cs"/>
              </a:rPr>
              <a:t>Jeder Text, ob journalistisch oder wissenschaftlich, ob er aus einem Tagebuch oder aus einer Betriebsanleitung stammt, ist aus einer oder mehreren bestimmten Perspektiven geschrieben.</a:t>
            </a:r>
          </a:p>
          <a:p>
            <a:r>
              <a:rPr lang="de-DE" sz="1200" kern="1200" dirty="0" smtClean="0">
                <a:solidFill>
                  <a:schemeClr val="tx1"/>
                </a:solidFill>
                <a:effectLst/>
                <a:latin typeface="+mn-lt"/>
                <a:ea typeface="+mn-ea"/>
                <a:cs typeface="+mn-cs"/>
              </a:rPr>
              <a:t>Auch wenn er sich noch so neutral, sachlich oder objektiv gibt ist damit nicht die Abwesenheit von Perspektive der Fall, sondern eben die Perspektive von Sachlichkeit oder Objek­tivität.</a:t>
            </a:r>
            <a:endParaRPr lang="de-DE" sz="1600" noProof="0"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28</a:t>
            </a:fld>
            <a:endParaRPr lang="en-US"/>
          </a:p>
        </p:txBody>
      </p:sp>
    </p:spTree>
    <p:extLst>
      <p:ext uri="{BB962C8B-B14F-4D97-AF65-F5344CB8AC3E}">
        <p14:creationId xmlns:p14="http://schemas.microsoft.com/office/powerpoint/2010/main" xmlns="" val="4096497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800" kern="1200" noProof="0" dirty="0" smtClean="0">
                <a:solidFill>
                  <a:schemeClr val="tx1"/>
                </a:solidFill>
                <a:effectLst/>
                <a:latin typeface="+mn-lt"/>
                <a:ea typeface="+mn-ea"/>
                <a:cs typeface="+mn-cs"/>
              </a:rPr>
              <a:t>Es geht nicht darum ob, sondern darum wann und wie die eigene Perspektive ausdrücklich in einen wissenschaftlichen Text einfließen kann. </a:t>
            </a:r>
          </a:p>
          <a:p>
            <a:r>
              <a:rPr lang="de-DE" sz="1200" kern="1200" noProof="0" dirty="0" smtClean="0">
                <a:solidFill>
                  <a:schemeClr val="tx1"/>
                </a:solidFill>
                <a:effectLst/>
                <a:latin typeface="+mn-lt"/>
                <a:ea typeface="+mn-ea"/>
                <a:cs typeface="+mn-cs"/>
              </a:rPr>
              <a:t>Die eigene Position muss dabei immer begründet, gestützt oder belegt wer­den. Sie darf weder rein subjektiv noch emotional wertend eingebracht werden. Sie sollte also keine reine Privatmeinung, wissenschaftlich unbelegt oder irrelevant sein.</a:t>
            </a:r>
            <a:endParaRPr lang="de-DE" sz="1800" noProof="0"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29</a:t>
            </a:fld>
            <a:endParaRPr lang="en-US"/>
          </a:p>
        </p:txBody>
      </p:sp>
    </p:spTree>
    <p:extLst>
      <p:ext uri="{BB962C8B-B14F-4D97-AF65-F5344CB8AC3E}">
        <p14:creationId xmlns:p14="http://schemas.microsoft.com/office/powerpoint/2010/main" xmlns="" val="3181001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Text als Produkt enthält in </a:t>
            </a:r>
            <a:r>
              <a:rPr lang="de-DE" sz="1200" u="sng" kern="1200" dirty="0" smtClean="0">
                <a:solidFill>
                  <a:schemeClr val="tx1"/>
                </a:solidFill>
                <a:effectLst/>
                <a:latin typeface="+mn-lt"/>
                <a:ea typeface="+mn-ea"/>
                <a:cs typeface="+mn-cs"/>
              </a:rPr>
              <a:t>jedem</a:t>
            </a:r>
            <a:r>
              <a:rPr lang="de-DE" sz="1200" kern="1200" dirty="0" smtClean="0">
                <a:solidFill>
                  <a:schemeClr val="tx1"/>
                </a:solidFill>
                <a:effectLst/>
                <a:latin typeface="+mn-lt"/>
                <a:ea typeface="+mn-ea"/>
                <a:cs typeface="+mn-cs"/>
              </a:rPr>
              <a:t> Fall "Spuren" oder Merkmale dieser Perspekti­ven - man spricht auch davon, dass Perspektiven sprachlich umgesetzt bzw. realisiert wer­den.</a:t>
            </a:r>
          </a:p>
          <a:p>
            <a:endParaRPr lang="de-DE" sz="1200" kern="1200" dirty="0" smtClean="0">
              <a:solidFill>
                <a:schemeClr val="tx1"/>
              </a:solidFill>
              <a:effectLst/>
              <a:latin typeface="+mn-lt"/>
              <a:ea typeface="+mn-ea"/>
              <a:cs typeface="+mn-cs"/>
            </a:endParaRP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Im </a:t>
            </a:r>
            <a:r>
              <a:rPr lang="de-DE" sz="1200" kern="1200" dirty="0" smtClean="0">
                <a:solidFill>
                  <a:schemeClr val="tx1"/>
                </a:solidFill>
                <a:effectLst/>
                <a:latin typeface="+mn-lt"/>
                <a:ea typeface="+mn-ea"/>
                <a:cs typeface="+mn-cs"/>
              </a:rPr>
              <a:t>Zusammenhang mit Perspektive kann man auch von der Rolle sprechen, die der oder die­ jenige damit einnimmt. Beispielhaft können folgende mit Handlungen verknüpfte Rollen unterschieden werden.</a:t>
            </a:r>
          </a:p>
          <a:p>
            <a:pPr eaLnBrk="0" hangingPunct="0"/>
            <a:r>
              <a:rPr lang="de-DE" sz="1200" kern="1200" dirty="0" smtClean="0">
                <a:solidFill>
                  <a:schemeClr val="tx1"/>
                </a:solidFill>
                <a:effectLst/>
                <a:latin typeface="+mn-lt"/>
                <a:ea typeface="+mn-ea"/>
                <a:cs typeface="+mn-cs"/>
              </a:rPr>
              <a:t>- Mit diesen Rollen ist in der Regel eine bestimmte Perspektive verbunden: üben Sie Kritik, so ist Ihre Perspektive „kritisch“ oder die der Kritikerin, etc.</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30</a:t>
            </a:fld>
            <a:endParaRPr lang="en-US"/>
          </a:p>
        </p:txBody>
      </p:sp>
    </p:spTree>
    <p:extLst>
      <p:ext uri="{BB962C8B-B14F-4D97-AF65-F5344CB8AC3E}">
        <p14:creationId xmlns:p14="http://schemas.microsoft.com/office/powerpoint/2010/main" xmlns="" val="7849318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Im Zusammenhang mit Perspektive kann man auch von der Rolle sprechen, die der oder die­ </a:t>
            </a:r>
            <a:r>
              <a:rPr lang="de-DE" sz="1200" kern="1200" dirty="0" err="1" smtClean="0">
                <a:solidFill>
                  <a:schemeClr val="tx1"/>
                </a:solidFill>
                <a:effectLst/>
                <a:latin typeface="+mn-lt"/>
                <a:ea typeface="+mn-ea"/>
                <a:cs typeface="+mn-cs"/>
              </a:rPr>
              <a:t>jenige</a:t>
            </a:r>
            <a:r>
              <a:rPr lang="de-DE" sz="1200" kern="1200" dirty="0" smtClean="0">
                <a:solidFill>
                  <a:schemeClr val="tx1"/>
                </a:solidFill>
                <a:effectLst/>
                <a:latin typeface="+mn-lt"/>
                <a:ea typeface="+mn-ea"/>
                <a:cs typeface="+mn-cs"/>
              </a:rPr>
              <a:t> damit einnimmt. Beispielhaft können folgende mit Handlungen verknüpfte Rollen unterschieden werden.</a:t>
            </a:r>
          </a:p>
          <a:p>
            <a:pPr eaLnBrk="0" hangingPunct="0"/>
            <a:r>
              <a:rPr lang="de-DE" sz="1200" kern="1200" dirty="0" smtClean="0">
                <a:solidFill>
                  <a:schemeClr val="tx1"/>
                </a:solidFill>
                <a:effectLst/>
                <a:latin typeface="+mn-lt"/>
                <a:ea typeface="+mn-ea"/>
                <a:cs typeface="+mn-cs"/>
              </a:rPr>
              <a:t>- Mit diesen Rollen ist in der Regel eine bestimmte Perspektive verbunden: üben Sie Kritik, so ist Ihre Perspektive „kritisch“ oder die der Kritikerin, etc.</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31</a:t>
            </a:fld>
            <a:endParaRPr lang="en-US"/>
          </a:p>
        </p:txBody>
      </p:sp>
    </p:spTree>
    <p:extLst>
      <p:ext uri="{BB962C8B-B14F-4D97-AF65-F5344CB8AC3E}">
        <p14:creationId xmlns:p14="http://schemas.microsoft.com/office/powerpoint/2010/main" xmlns="" val="3891052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Um eine räumliche Metapher zu nutzen, kann man Perspektive in einem ersten Schritt so beschreiben: sie wird bestimmt durch die Position, den Standpunkt des Autors in Beziehung zu einem beliebigen Punkt im Raum. Wichtig ist dabei, dass Sie sich in diesem Raum bewe­gen können und es Ihre Wahl ist, welche Position Sie einnehmen.</a:t>
            </a:r>
            <a:endParaRPr lang="de-DE" dirty="0" smtClean="0"/>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In </a:t>
            </a:r>
            <a:r>
              <a:rPr lang="de-DE" sz="1200" kern="1200" dirty="0" smtClean="0">
                <a:solidFill>
                  <a:schemeClr val="tx1"/>
                </a:solidFill>
                <a:effectLst/>
                <a:latin typeface="+mn-lt"/>
                <a:ea typeface="+mn-ea"/>
                <a:cs typeface="+mn-cs"/>
              </a:rPr>
              <a:t>einem Text sind es nun sprachliche Mittel und nicht die räumliche Orientierung, mit Hilfe derer Sie diese Position einnehmen (und damit Ihrer Leserschaft vermitteln). Der "beliebige Punkt" in Ihrem Text kann im Grunde "jede Aussage" sein: ein Ereignis, über das Sie berichten; eine Theorie, die sie z.B. kritisieren; eine Methode, die Sie ausprobieren; Daten, die Sie auswählen; eine Hypothese, die Sie formulieren; Argumente, die Sie vorbringen; etc.</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32</a:t>
            </a:fld>
            <a:endParaRPr lang="en-US"/>
          </a:p>
        </p:txBody>
      </p:sp>
    </p:spTree>
    <p:extLst>
      <p:ext uri="{BB962C8B-B14F-4D97-AF65-F5344CB8AC3E}">
        <p14:creationId xmlns:p14="http://schemas.microsoft.com/office/powerpoint/2010/main" xmlns="" val="21170460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Die meisten dieser Möglichkeiten lassen sich in der Regel miteinander kombinieren und treten auch in Texten häufig gemeinsam auf. Um das Ganze in eine Systematik zu bringen, kann man folgende Aspekte unterscheiden; Stellen Sie sich ein </a:t>
            </a:r>
            <a:r>
              <a:rPr lang="de-DE" sz="1200" u="sng" kern="1200" dirty="0" smtClean="0">
                <a:solidFill>
                  <a:schemeClr val="tx1"/>
                </a:solidFill>
                <a:effectLst/>
                <a:latin typeface="+mn-lt"/>
                <a:ea typeface="+mn-ea"/>
                <a:cs typeface="+mn-cs"/>
              </a:rPr>
              <a:t>System von Möglichkeiten </a:t>
            </a:r>
            <a:r>
              <a:rPr lang="de-DE" sz="1200" kern="1200" dirty="0" smtClean="0">
                <a:solidFill>
                  <a:schemeClr val="tx1"/>
                </a:solidFill>
                <a:effectLst/>
                <a:latin typeface="+mn-lt"/>
                <a:ea typeface="+mn-ea"/>
                <a:cs typeface="+mn-cs"/>
              </a:rPr>
              <a:t>vor, aus dem Sie zu jedem Zeitpunkt auswählen können, wenn Sie in Ihrem Text die Perspektive bewusst gestalten wollen.</a:t>
            </a:r>
          </a:p>
          <a:p>
            <a:r>
              <a:rPr lang="de-DE" sz="1200"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&gt;</a:t>
            </a:r>
            <a:r>
              <a:rPr lang="de-DE" sz="1200" kern="1200" baseline="0" dirty="0" smtClean="0">
                <a:solidFill>
                  <a:schemeClr val="tx1"/>
                </a:solidFill>
                <a:effectLst/>
                <a:latin typeface="+mn-lt"/>
                <a:ea typeface="+mn-ea"/>
                <a:cs typeface="+mn-cs"/>
              </a:rPr>
              <a:t> Liste mit 8 Möglichkeiten verteilen</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33</a:t>
            </a:fld>
            <a:endParaRPr lang="en-US"/>
          </a:p>
        </p:txBody>
      </p:sp>
    </p:spTree>
    <p:extLst>
      <p:ext uri="{BB962C8B-B14F-4D97-AF65-F5344CB8AC3E}">
        <p14:creationId xmlns:p14="http://schemas.microsoft.com/office/powerpoint/2010/main" xmlns="" val="312597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b="0" i="0" u="none" strike="noStrike" kern="1200" baseline="0" dirty="0" smtClean="0">
                <a:solidFill>
                  <a:schemeClr val="tx1"/>
                </a:solidFill>
                <a:latin typeface="+mn-lt"/>
                <a:ea typeface="+mn-ea"/>
                <a:cs typeface="+mn-cs"/>
              </a:rPr>
              <a:t>Für den Moment wollen wir uns auf Punkt 1 konzentrieren: Das Einbringen einer fremden Stimme im Text (über Zitieren, Paraphrasieren, Zusammenfassen- wobei die Art und Weise, wie die Fremdperspektive eingebracht wird, Ihre eigene Position charakterisiert).</a:t>
            </a:r>
          </a:p>
          <a:p>
            <a:r>
              <a:rPr lang="de-DE" sz="1200" b="0" i="0"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&gt; </a:t>
            </a:r>
            <a:r>
              <a:rPr lang="de-DE" sz="1200" b="0" i="0" u="none" strike="noStrike" kern="1200" baseline="0" dirty="0" smtClean="0">
                <a:solidFill>
                  <a:schemeClr val="tx1"/>
                </a:solidFill>
                <a:latin typeface="+mn-lt"/>
                <a:ea typeface="+mn-ea"/>
                <a:cs typeface="+mn-cs"/>
              </a:rPr>
              <a:t>Übung 1</a:t>
            </a:r>
          </a:p>
          <a:p>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34</a:t>
            </a:fld>
            <a:endParaRPr lang="en-US"/>
          </a:p>
        </p:txBody>
      </p:sp>
    </p:spTree>
    <p:extLst>
      <p:ext uri="{BB962C8B-B14F-4D97-AF65-F5344CB8AC3E}">
        <p14:creationId xmlns:p14="http://schemas.microsoft.com/office/powerpoint/2010/main" xmlns="" val="2333324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8C7227-0C48-470B-8694-29AEF333420E}" type="datetime1">
              <a:rPr lang="en-GB" smtClean="0"/>
              <a:pPr/>
              <a:t>28/04/2014</a:t>
            </a:fld>
            <a:endParaRPr lang="en-GB"/>
          </a:p>
        </p:txBody>
      </p:sp>
      <p:sp>
        <p:nvSpPr>
          <p:cNvPr id="5" name="Footer Placeholder 4"/>
          <p:cNvSpPr>
            <a:spLocks noGrp="1"/>
          </p:cNvSpPr>
          <p:nvPr>
            <p:ph type="ftr" sz="quarter" idx="11"/>
          </p:nvPr>
        </p:nvSpPr>
        <p:spPr/>
        <p:txBody>
          <a:bodyPr/>
          <a:lstStyle/>
          <a:p>
            <a:r>
              <a:rPr lang="en-GB" smtClean="0"/>
              <a:t>www.academic-writing.ro</a:t>
            </a:r>
            <a:endParaRPr lang="en-GB"/>
          </a:p>
        </p:txBody>
      </p:sp>
      <p:sp>
        <p:nvSpPr>
          <p:cNvPr id="6" name="Slide Number Placeholder 5"/>
          <p:cNvSpPr>
            <a:spLocks noGrp="1"/>
          </p:cNvSpPr>
          <p:nvPr>
            <p:ph type="sldNum" sz="quarter" idx="12"/>
          </p:nvPr>
        </p:nvSpPr>
        <p:spPr/>
        <p:txBody>
          <a:bodyPr/>
          <a:lstStyle/>
          <a:p>
            <a:fld id="{14C4EB0C-30BA-4907-A108-BA9F52B957B1}"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FD4582-2657-4F9B-B740-5857572246E5}" type="datetime1">
              <a:rPr lang="en-GB" smtClean="0"/>
              <a:pPr/>
              <a:t>28/04/2014</a:t>
            </a:fld>
            <a:endParaRPr lang="en-GB"/>
          </a:p>
        </p:txBody>
      </p:sp>
      <p:sp>
        <p:nvSpPr>
          <p:cNvPr id="5" name="Footer Placeholder 4"/>
          <p:cNvSpPr>
            <a:spLocks noGrp="1"/>
          </p:cNvSpPr>
          <p:nvPr>
            <p:ph type="ftr" sz="quarter" idx="11"/>
          </p:nvPr>
        </p:nvSpPr>
        <p:spPr/>
        <p:txBody>
          <a:bodyPr/>
          <a:lstStyle/>
          <a:p>
            <a:r>
              <a:rPr lang="en-GB" smtClean="0"/>
              <a:t>www.academic-writing.ro</a:t>
            </a:r>
            <a:endParaRPr lang="en-GB"/>
          </a:p>
        </p:txBody>
      </p:sp>
      <p:sp>
        <p:nvSpPr>
          <p:cNvPr id="6" name="Slide Number Placeholder 5"/>
          <p:cNvSpPr>
            <a:spLocks noGrp="1"/>
          </p:cNvSpPr>
          <p:nvPr>
            <p:ph type="sldNum" sz="quarter" idx="12"/>
          </p:nvPr>
        </p:nvSpPr>
        <p:spPr/>
        <p:txBody>
          <a:bodyPr/>
          <a:lstStyle/>
          <a:p>
            <a:fld id="{14C4EB0C-30BA-4907-A108-BA9F52B957B1}"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DEC552-9767-490D-9BAB-1D9B3DE51365}" type="datetime1">
              <a:rPr lang="en-GB" smtClean="0"/>
              <a:pPr/>
              <a:t>28/04/2014</a:t>
            </a:fld>
            <a:endParaRPr lang="en-GB"/>
          </a:p>
        </p:txBody>
      </p:sp>
      <p:sp>
        <p:nvSpPr>
          <p:cNvPr id="5" name="Footer Placeholder 4"/>
          <p:cNvSpPr>
            <a:spLocks noGrp="1"/>
          </p:cNvSpPr>
          <p:nvPr>
            <p:ph type="ftr" sz="quarter" idx="11"/>
          </p:nvPr>
        </p:nvSpPr>
        <p:spPr/>
        <p:txBody>
          <a:bodyPr/>
          <a:lstStyle/>
          <a:p>
            <a:r>
              <a:rPr lang="en-GB" smtClean="0"/>
              <a:t>www.academic-writing.ro</a:t>
            </a:r>
            <a:endParaRPr lang="en-GB"/>
          </a:p>
        </p:txBody>
      </p:sp>
      <p:sp>
        <p:nvSpPr>
          <p:cNvPr id="6" name="Slide Number Placeholder 5"/>
          <p:cNvSpPr>
            <a:spLocks noGrp="1"/>
          </p:cNvSpPr>
          <p:nvPr>
            <p:ph type="sldNum" sz="quarter" idx="12"/>
          </p:nvPr>
        </p:nvSpPr>
        <p:spPr/>
        <p:txBody>
          <a:bodyPr/>
          <a:lstStyle/>
          <a:p>
            <a:fld id="{14C4EB0C-30BA-4907-A108-BA9F52B957B1}"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DA3D9C9-12ED-4272-A2B6-E2E3484DF13B}" type="datetime1">
              <a:rPr lang="en-GB" smtClean="0"/>
              <a:pPr/>
              <a:t>28/04/2014</a:t>
            </a:fld>
            <a:endParaRPr lang="en-GB"/>
          </a:p>
        </p:txBody>
      </p:sp>
      <p:sp>
        <p:nvSpPr>
          <p:cNvPr id="5" name="Footer Placeholder 4"/>
          <p:cNvSpPr>
            <a:spLocks noGrp="1"/>
          </p:cNvSpPr>
          <p:nvPr>
            <p:ph type="ftr" sz="quarter" idx="11"/>
          </p:nvPr>
        </p:nvSpPr>
        <p:spPr/>
        <p:txBody>
          <a:bodyPr/>
          <a:lstStyle/>
          <a:p>
            <a:r>
              <a:rPr lang="en-GB" smtClean="0"/>
              <a:t>www.academic-writing.ro</a:t>
            </a:r>
            <a:endParaRPr lang="en-GB"/>
          </a:p>
        </p:txBody>
      </p:sp>
      <p:sp>
        <p:nvSpPr>
          <p:cNvPr id="6" name="Slide Number Placeholder 5"/>
          <p:cNvSpPr>
            <a:spLocks noGrp="1"/>
          </p:cNvSpPr>
          <p:nvPr>
            <p:ph type="sldNum" sz="quarter" idx="12"/>
          </p:nvPr>
        </p:nvSpPr>
        <p:spPr/>
        <p:txBody>
          <a:bodyPr/>
          <a:lstStyle/>
          <a:p>
            <a:fld id="{14C4EB0C-30BA-4907-A108-BA9F52B957B1}"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441FCA-9D03-4D79-99B5-36E4586655D7}" type="datetime1">
              <a:rPr lang="en-GB" smtClean="0"/>
              <a:pPr/>
              <a:t>28/04/2014</a:t>
            </a:fld>
            <a:endParaRPr lang="en-GB"/>
          </a:p>
        </p:txBody>
      </p:sp>
      <p:sp>
        <p:nvSpPr>
          <p:cNvPr id="5" name="Footer Placeholder 4"/>
          <p:cNvSpPr>
            <a:spLocks noGrp="1"/>
          </p:cNvSpPr>
          <p:nvPr>
            <p:ph type="ftr" sz="quarter" idx="11"/>
          </p:nvPr>
        </p:nvSpPr>
        <p:spPr/>
        <p:txBody>
          <a:bodyPr/>
          <a:lstStyle/>
          <a:p>
            <a:r>
              <a:rPr lang="en-GB" smtClean="0"/>
              <a:t>www.academic-writing.ro</a:t>
            </a:r>
            <a:endParaRPr lang="en-GB"/>
          </a:p>
        </p:txBody>
      </p:sp>
      <p:sp>
        <p:nvSpPr>
          <p:cNvPr id="6" name="Slide Number Placeholder 5"/>
          <p:cNvSpPr>
            <a:spLocks noGrp="1"/>
          </p:cNvSpPr>
          <p:nvPr>
            <p:ph type="sldNum" sz="quarter" idx="12"/>
          </p:nvPr>
        </p:nvSpPr>
        <p:spPr/>
        <p:txBody>
          <a:bodyPr/>
          <a:lstStyle/>
          <a:p>
            <a:fld id="{14C4EB0C-30BA-4907-A108-BA9F52B957B1}"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1E44F1-B112-4F02-A8F7-1236DBA1207D}" type="datetime1">
              <a:rPr lang="en-GB" smtClean="0"/>
              <a:pPr/>
              <a:t>28/04/2014</a:t>
            </a:fld>
            <a:endParaRPr lang="en-GB"/>
          </a:p>
        </p:txBody>
      </p:sp>
      <p:sp>
        <p:nvSpPr>
          <p:cNvPr id="6" name="Footer Placeholder 5"/>
          <p:cNvSpPr>
            <a:spLocks noGrp="1"/>
          </p:cNvSpPr>
          <p:nvPr>
            <p:ph type="ftr" sz="quarter" idx="11"/>
          </p:nvPr>
        </p:nvSpPr>
        <p:spPr/>
        <p:txBody>
          <a:bodyPr/>
          <a:lstStyle/>
          <a:p>
            <a:r>
              <a:rPr lang="en-GB" smtClean="0"/>
              <a:t>www.academic-writing.ro</a:t>
            </a:r>
            <a:endParaRPr lang="en-GB"/>
          </a:p>
        </p:txBody>
      </p:sp>
      <p:sp>
        <p:nvSpPr>
          <p:cNvPr id="7" name="Slide Number Placeholder 6"/>
          <p:cNvSpPr>
            <a:spLocks noGrp="1"/>
          </p:cNvSpPr>
          <p:nvPr>
            <p:ph type="sldNum" sz="quarter" idx="12"/>
          </p:nvPr>
        </p:nvSpPr>
        <p:spPr/>
        <p:txBody>
          <a:bodyPr/>
          <a:lstStyle/>
          <a:p>
            <a:fld id="{14C4EB0C-30BA-4907-A108-BA9F52B957B1}"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62B7C6C-EA8D-4ACB-ACD7-2A5942647457}" type="datetime1">
              <a:rPr lang="en-GB" smtClean="0"/>
              <a:pPr/>
              <a:t>28/04/2014</a:t>
            </a:fld>
            <a:endParaRPr lang="en-GB"/>
          </a:p>
        </p:txBody>
      </p:sp>
      <p:sp>
        <p:nvSpPr>
          <p:cNvPr id="8" name="Footer Placeholder 7"/>
          <p:cNvSpPr>
            <a:spLocks noGrp="1"/>
          </p:cNvSpPr>
          <p:nvPr>
            <p:ph type="ftr" sz="quarter" idx="11"/>
          </p:nvPr>
        </p:nvSpPr>
        <p:spPr/>
        <p:txBody>
          <a:bodyPr/>
          <a:lstStyle/>
          <a:p>
            <a:r>
              <a:rPr lang="en-GB" smtClean="0"/>
              <a:t>www.academic-writing.ro</a:t>
            </a:r>
            <a:endParaRPr lang="en-GB"/>
          </a:p>
        </p:txBody>
      </p:sp>
      <p:sp>
        <p:nvSpPr>
          <p:cNvPr id="9" name="Slide Number Placeholder 8"/>
          <p:cNvSpPr>
            <a:spLocks noGrp="1"/>
          </p:cNvSpPr>
          <p:nvPr>
            <p:ph type="sldNum" sz="quarter" idx="12"/>
          </p:nvPr>
        </p:nvSpPr>
        <p:spPr/>
        <p:txBody>
          <a:bodyPr/>
          <a:lstStyle/>
          <a:p>
            <a:fld id="{14C4EB0C-30BA-4907-A108-BA9F52B957B1}"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E48295-2924-4503-B283-43419E709D84}" type="datetime1">
              <a:rPr lang="en-GB" smtClean="0"/>
              <a:pPr/>
              <a:t>28/04/2014</a:t>
            </a:fld>
            <a:endParaRPr lang="en-GB"/>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FD130C-9662-4D0A-B215-BB7431F89498}" type="datetime1">
              <a:rPr lang="en-GB" smtClean="0"/>
              <a:pPr/>
              <a:t>28/04/2014</a:t>
            </a:fld>
            <a:endParaRPr lang="en-GB"/>
          </a:p>
        </p:txBody>
      </p:sp>
      <p:sp>
        <p:nvSpPr>
          <p:cNvPr id="3" name="Footer Placeholder 2"/>
          <p:cNvSpPr>
            <a:spLocks noGrp="1"/>
          </p:cNvSpPr>
          <p:nvPr>
            <p:ph type="ftr" sz="quarter" idx="11"/>
          </p:nvPr>
        </p:nvSpPr>
        <p:spPr/>
        <p:txBody>
          <a:bodyPr/>
          <a:lstStyle/>
          <a:p>
            <a:r>
              <a:rPr lang="en-GB" smtClean="0"/>
              <a:t>www.academic-writing.ro</a:t>
            </a:r>
            <a:endParaRPr lang="en-GB"/>
          </a:p>
        </p:txBody>
      </p:sp>
      <p:sp>
        <p:nvSpPr>
          <p:cNvPr id="4" name="Slide Number Placeholder 3"/>
          <p:cNvSpPr>
            <a:spLocks noGrp="1"/>
          </p:cNvSpPr>
          <p:nvPr>
            <p:ph type="sldNum" sz="quarter" idx="12"/>
          </p:nvPr>
        </p:nvSpPr>
        <p:spPr/>
        <p:txBody>
          <a:bodyPr/>
          <a:lstStyle/>
          <a:p>
            <a:fld id="{14C4EB0C-30BA-4907-A108-BA9F52B957B1}"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012197-EE9E-4DFC-8B2C-3B89B186DAEA}" type="datetime1">
              <a:rPr lang="en-GB" smtClean="0"/>
              <a:pPr/>
              <a:t>28/04/2014</a:t>
            </a:fld>
            <a:endParaRPr lang="en-GB"/>
          </a:p>
        </p:txBody>
      </p:sp>
      <p:sp>
        <p:nvSpPr>
          <p:cNvPr id="6" name="Footer Placeholder 5"/>
          <p:cNvSpPr>
            <a:spLocks noGrp="1"/>
          </p:cNvSpPr>
          <p:nvPr>
            <p:ph type="ftr" sz="quarter" idx="11"/>
          </p:nvPr>
        </p:nvSpPr>
        <p:spPr/>
        <p:txBody>
          <a:bodyPr/>
          <a:lstStyle/>
          <a:p>
            <a:r>
              <a:rPr lang="en-GB" smtClean="0"/>
              <a:t>www.academic-writing.ro</a:t>
            </a:r>
            <a:endParaRPr lang="en-GB"/>
          </a:p>
        </p:txBody>
      </p:sp>
      <p:sp>
        <p:nvSpPr>
          <p:cNvPr id="7" name="Slide Number Placeholder 6"/>
          <p:cNvSpPr>
            <a:spLocks noGrp="1"/>
          </p:cNvSpPr>
          <p:nvPr>
            <p:ph type="sldNum" sz="quarter" idx="12"/>
          </p:nvPr>
        </p:nvSpPr>
        <p:spPr/>
        <p:txBody>
          <a:bodyPr/>
          <a:lstStyle/>
          <a:p>
            <a:fld id="{14C4EB0C-30BA-4907-A108-BA9F52B957B1}"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C9C0C4-0B96-4F56-84F4-D356239D4714}" type="datetime1">
              <a:rPr lang="en-GB" smtClean="0"/>
              <a:pPr/>
              <a:t>28/04/2014</a:t>
            </a:fld>
            <a:endParaRPr lang="en-GB"/>
          </a:p>
        </p:txBody>
      </p:sp>
      <p:sp>
        <p:nvSpPr>
          <p:cNvPr id="6" name="Footer Placeholder 5"/>
          <p:cNvSpPr>
            <a:spLocks noGrp="1"/>
          </p:cNvSpPr>
          <p:nvPr>
            <p:ph type="ftr" sz="quarter" idx="11"/>
          </p:nvPr>
        </p:nvSpPr>
        <p:spPr/>
        <p:txBody>
          <a:bodyPr/>
          <a:lstStyle/>
          <a:p>
            <a:r>
              <a:rPr lang="en-GB" smtClean="0"/>
              <a:t>www.academic-writing.ro</a:t>
            </a:r>
            <a:endParaRPr lang="en-GB"/>
          </a:p>
        </p:txBody>
      </p:sp>
      <p:sp>
        <p:nvSpPr>
          <p:cNvPr id="7" name="Slide Number Placeholder 6"/>
          <p:cNvSpPr>
            <a:spLocks noGrp="1"/>
          </p:cNvSpPr>
          <p:nvPr>
            <p:ph type="sldNum" sz="quarter" idx="12"/>
          </p:nvPr>
        </p:nvSpPr>
        <p:spPr/>
        <p:txBody>
          <a:bodyPr/>
          <a:lstStyle/>
          <a:p>
            <a:fld id="{14C4EB0C-30BA-4907-A108-BA9F52B957B1}"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D6B7BD-686E-4DFA-8A7F-5243FF442E51}" type="datetime1">
              <a:rPr lang="en-GB" smtClean="0"/>
              <a:pPr/>
              <a:t>28/04/2014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www.academic-writing.ro</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C4EB0C-30BA-4907-A108-BA9F52B957B1}" type="slidenum">
              <a:rPr lang="en-GB" smtClean="0"/>
              <a:pPr/>
              <a:t>‹#›</a:t>
            </a:fld>
            <a:endParaRPr lang="en-GB"/>
          </a:p>
        </p:txBody>
      </p:sp>
      <p:pic>
        <p:nvPicPr>
          <p:cNvPr id="7" name="Picture 6" descr="LogoAW.tif"/>
          <p:cNvPicPr/>
          <p:nvPr userDrawn="1"/>
        </p:nvPicPr>
        <p:blipFill>
          <a:blip r:embed="rId13" cstate="print"/>
          <a:stretch>
            <a:fillRect/>
          </a:stretch>
        </p:blipFill>
        <p:spPr>
          <a:xfrm>
            <a:off x="6605349" y="332656"/>
            <a:ext cx="2143115" cy="1008112"/>
          </a:xfrm>
          <a:prstGeom prst="rect">
            <a:avLst/>
          </a:prstGeom>
        </p:spPr>
      </p:pic>
      <p:pic>
        <p:nvPicPr>
          <p:cNvPr id="8" name="Picture 7" descr="LogoUBB-01.tif"/>
          <p:cNvPicPr/>
          <p:nvPr userDrawn="1"/>
        </p:nvPicPr>
        <p:blipFill>
          <a:blip r:embed="rId14" cstate="print"/>
          <a:stretch>
            <a:fillRect/>
          </a:stretch>
        </p:blipFill>
        <p:spPr>
          <a:xfrm>
            <a:off x="467544" y="260648"/>
            <a:ext cx="3168352" cy="936104"/>
          </a:xfrm>
          <a:prstGeom prst="rect">
            <a:avLst/>
          </a:prstGeom>
        </p:spPr>
      </p:pic>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Academic Writing</a:t>
            </a:r>
            <a:endParaRPr lang="en-GB" dirty="0"/>
          </a:p>
        </p:txBody>
      </p:sp>
      <p:sp>
        <p:nvSpPr>
          <p:cNvPr id="3" name="Subtitle 2"/>
          <p:cNvSpPr>
            <a:spLocks noGrp="1"/>
          </p:cNvSpPr>
          <p:nvPr>
            <p:ph type="subTitle" idx="1"/>
          </p:nvPr>
        </p:nvSpPr>
        <p:spPr/>
        <p:txBody>
          <a:bodyPr>
            <a:normAutofit/>
          </a:bodyPr>
          <a:lstStyle/>
          <a:p>
            <a:r>
              <a:rPr lang="en-GB" dirty="0" smtClean="0">
                <a:solidFill>
                  <a:schemeClr val="tx1"/>
                </a:solidFill>
              </a:rPr>
              <a:t>OPEN RES</a:t>
            </a:r>
          </a:p>
          <a:p>
            <a:r>
              <a:rPr lang="en-GB" dirty="0" smtClean="0">
                <a:solidFill>
                  <a:schemeClr val="tx1"/>
                </a:solidFill>
              </a:rPr>
              <a:t>12 April 2014</a:t>
            </a:r>
            <a:endParaRPr lang="en-GB" dirty="0">
              <a:solidFill>
                <a:schemeClr val="tx1"/>
              </a:solidFill>
            </a:endParaRPr>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1</a:t>
            </a:fld>
            <a:endParaRPr lang="en-GB"/>
          </a:p>
        </p:txBody>
      </p:sp>
    </p:spTree>
    <p:extLst>
      <p:ext uri="{BB962C8B-B14F-4D97-AF65-F5344CB8AC3E}">
        <p14:creationId xmlns:p14="http://schemas.microsoft.com/office/powerpoint/2010/main" xmlns="" val="908306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de-DE" b="1" dirty="0" smtClean="0"/>
              <a:t>Der Schluss</a:t>
            </a:r>
          </a:p>
          <a:p>
            <a:r>
              <a:rPr lang="de-DE" sz="2800" dirty="0"/>
              <a:t>i</a:t>
            </a:r>
            <a:r>
              <a:rPr lang="de-DE" sz="2800" dirty="0" smtClean="0"/>
              <a:t>st sehr kompakt und dicht formuliert (ähnlich wie die Einleitung)</a:t>
            </a:r>
          </a:p>
          <a:p>
            <a:pPr>
              <a:buNone/>
            </a:pPr>
            <a:endParaRPr lang="de-DE" sz="2800" dirty="0" smtClean="0"/>
          </a:p>
          <a:p>
            <a:r>
              <a:rPr lang="de-DE" sz="2800" dirty="0"/>
              <a:t>w</a:t>
            </a:r>
            <a:r>
              <a:rPr lang="de-DE" sz="2800" dirty="0" smtClean="0"/>
              <a:t>erden auch weitere Massnahmen oder weitere Untersuchungen angekündigt -</a:t>
            </a:r>
            <a:r>
              <a:rPr lang="en-US" sz="2800" dirty="0" smtClean="0"/>
              <a:t>&gt; </a:t>
            </a:r>
            <a:r>
              <a:rPr lang="en-US" sz="2800" dirty="0" err="1" smtClean="0"/>
              <a:t>Ausblick</a:t>
            </a:r>
            <a:endParaRPr lang="de-DE" sz="2800" dirty="0" smtClean="0"/>
          </a:p>
          <a:p>
            <a:pPr>
              <a:buNone/>
            </a:pPr>
            <a:endParaRPr lang="en-US"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10</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340768"/>
            <a:ext cx="8229600" cy="4525963"/>
          </a:xfrm>
        </p:spPr>
        <p:txBody>
          <a:bodyPr>
            <a:normAutofit/>
          </a:bodyPr>
          <a:lstStyle/>
          <a:p>
            <a:pPr>
              <a:buNone/>
            </a:pPr>
            <a:r>
              <a:rPr lang="en-US" sz="2800" dirty="0" smtClean="0"/>
              <a:t>	</a:t>
            </a:r>
            <a:r>
              <a:rPr lang="en-US" sz="2800" dirty="0" err="1" smtClean="0"/>
              <a:t>Der</a:t>
            </a:r>
            <a:r>
              <a:rPr lang="en-US" sz="2800" dirty="0" smtClean="0"/>
              <a:t> </a:t>
            </a:r>
            <a:r>
              <a:rPr lang="en-US" sz="2800" dirty="0" err="1" smtClean="0"/>
              <a:t>Schluss</a:t>
            </a:r>
            <a:r>
              <a:rPr lang="en-US" sz="2800" dirty="0" smtClean="0"/>
              <a:t> – </a:t>
            </a:r>
            <a:r>
              <a:rPr lang="en-US" sz="2800" dirty="0" err="1" smtClean="0"/>
              <a:t>Genreraster</a:t>
            </a:r>
            <a:endParaRPr lang="en-US" sz="2800" dirty="0" smtClean="0"/>
          </a:p>
          <a:p>
            <a:endParaRPr lang="en-US" sz="2800" dirty="0"/>
          </a:p>
          <a:p>
            <a:pPr>
              <a:buNone/>
            </a:pPr>
            <a:r>
              <a:rPr lang="en-US" sz="2800" dirty="0" smtClean="0"/>
              <a:t> </a:t>
            </a:r>
            <a:endParaRPr lang="en-US" sz="2800"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11</a:t>
            </a:fld>
            <a:endParaRPr lang="en-GB"/>
          </a:p>
        </p:txBody>
      </p:sp>
      <p:graphicFrame>
        <p:nvGraphicFramePr>
          <p:cNvPr id="8" name="Table 7"/>
          <p:cNvGraphicFramePr>
            <a:graphicFrameLocks noGrp="1"/>
          </p:cNvGraphicFramePr>
          <p:nvPr/>
        </p:nvGraphicFramePr>
        <p:xfrm>
          <a:off x="683568" y="1988840"/>
          <a:ext cx="8064896" cy="3200400"/>
        </p:xfrm>
        <a:graphic>
          <a:graphicData uri="http://schemas.openxmlformats.org/drawingml/2006/table">
            <a:tbl>
              <a:tblPr firstRow="1" bandRow="1">
                <a:tableStyleId>{5C22544A-7EE6-4342-B048-85BDC9FD1C3A}</a:tableStyleId>
              </a:tblPr>
              <a:tblGrid>
                <a:gridCol w="2520280"/>
                <a:gridCol w="5544616"/>
              </a:tblGrid>
              <a:tr h="2009347">
                <a:tc>
                  <a:txBody>
                    <a:bodyPr/>
                    <a:lstStyle/>
                    <a:p>
                      <a:r>
                        <a:rPr lang="de-DE" noProof="0" smtClean="0">
                          <a:solidFill>
                            <a:srgbClr val="002060"/>
                          </a:solidFill>
                        </a:rPr>
                        <a:t>Wiederholen </a:t>
                      </a:r>
                      <a:endParaRPr lang="de-DE" noProof="0">
                        <a:solidFill>
                          <a:srgbClr val="002060"/>
                        </a:solidFill>
                      </a:endParaRPr>
                    </a:p>
                  </a:txBody>
                  <a:tcPr/>
                </a:tc>
                <a:tc>
                  <a:txBody>
                    <a:bodyPr/>
                    <a:lstStyle/>
                    <a:p>
                      <a:pPr lvl="0" eaLnBrk="0" hangingPunct="0">
                        <a:buFont typeface="Arial" pitchFamily="34" charset="0"/>
                        <a:buChar char="•"/>
                      </a:pPr>
                      <a:r>
                        <a:rPr lang="de-DE" sz="1800" b="1" kern="1200" noProof="0" smtClean="0">
                          <a:solidFill>
                            <a:srgbClr val="002060"/>
                          </a:solidFill>
                          <a:latin typeface="+mn-lt"/>
                          <a:ea typeface="+mn-ea"/>
                          <a:cs typeface="+mn-cs"/>
                        </a:rPr>
                        <a:t>Die Ergebnisse zusammenfassen</a:t>
                      </a:r>
                    </a:p>
                    <a:p>
                      <a:pPr lvl="0" eaLnBrk="0" hangingPunct="0">
                        <a:buFont typeface="Arial" pitchFamily="34" charset="0"/>
                        <a:buChar char="•"/>
                      </a:pPr>
                      <a:r>
                        <a:rPr lang="de-DE" sz="1800" b="1" kern="1200" noProof="0" smtClean="0">
                          <a:solidFill>
                            <a:srgbClr val="002060"/>
                          </a:solidFill>
                          <a:latin typeface="+mn-lt"/>
                          <a:ea typeface="+mn-ea"/>
                          <a:cs typeface="+mn-cs"/>
                        </a:rPr>
                        <a:t>Schlussfolgerungen ziehen</a:t>
                      </a:r>
                    </a:p>
                    <a:p>
                      <a:pPr lvl="0" eaLnBrk="0" hangingPunct="0">
                        <a:buFont typeface="Arial" pitchFamily="34" charset="0"/>
                        <a:buChar char="•"/>
                      </a:pPr>
                      <a:r>
                        <a:rPr lang="de-DE" sz="1800" b="1" kern="1200" noProof="0" smtClean="0">
                          <a:solidFill>
                            <a:srgbClr val="002060"/>
                          </a:solidFill>
                          <a:latin typeface="+mn-lt"/>
                          <a:ea typeface="+mn-ea"/>
                          <a:cs typeface="+mn-cs"/>
                        </a:rPr>
                        <a:t>Die Ergebnisse  zu den  eigenen  Hypothesen  und For- schungsfragen in Beziehung setzen</a:t>
                      </a:r>
                    </a:p>
                    <a:p>
                      <a:pPr lvl="0" eaLnBrk="0" hangingPunct="0">
                        <a:buFont typeface="Arial" pitchFamily="34" charset="0"/>
                        <a:buChar char="•"/>
                      </a:pPr>
                      <a:r>
                        <a:rPr lang="de-DE" sz="1800" b="1" kern="1200" noProof="0" smtClean="0">
                          <a:solidFill>
                            <a:srgbClr val="002060"/>
                          </a:solidFill>
                          <a:latin typeface="+mn-lt"/>
                          <a:ea typeface="+mn-ea"/>
                          <a:cs typeface="+mn-cs"/>
                        </a:rPr>
                        <a:t>Ev. die Ergebnisse mit den Ergebnisse früherer Studien vergleichen</a:t>
                      </a:r>
                    </a:p>
                    <a:p>
                      <a:pPr>
                        <a:buFont typeface="Arial" pitchFamily="34" charset="0"/>
                        <a:buChar char="•"/>
                      </a:pPr>
                      <a:r>
                        <a:rPr lang="de-DE" sz="1800" b="1" kern="1200" noProof="0" smtClean="0">
                          <a:solidFill>
                            <a:srgbClr val="002060"/>
                          </a:solidFill>
                          <a:latin typeface="+mn-lt"/>
                          <a:ea typeface="+mn-ea"/>
                          <a:cs typeface="+mn-cs"/>
                        </a:rPr>
                        <a:t>Ev. mögliche Widersprüche  ansprechen oder abwehren</a:t>
                      </a:r>
                      <a:endParaRPr lang="de-DE" noProof="0">
                        <a:solidFill>
                          <a:srgbClr val="002060"/>
                        </a:solidFill>
                      </a:endParaRPr>
                    </a:p>
                  </a:txBody>
                  <a:tcPr/>
                </a:tc>
              </a:tr>
              <a:tr h="954360">
                <a:tc>
                  <a:txBody>
                    <a:bodyPr/>
                    <a:lstStyle/>
                    <a:p>
                      <a:r>
                        <a:rPr lang="de-DE" sz="1800" kern="1200" noProof="0" smtClean="0">
                          <a:solidFill>
                            <a:srgbClr val="002060"/>
                          </a:solidFill>
                          <a:latin typeface="+mn-lt"/>
                          <a:ea typeface="+mn-ea"/>
                          <a:cs typeface="+mn-cs"/>
                        </a:rPr>
                        <a:t>Ev. weitere Forschung oder Maßnahmen ankün- digen</a:t>
                      </a:r>
                      <a:endParaRPr lang="de-DE" noProof="0">
                        <a:solidFill>
                          <a:srgbClr val="002060"/>
                        </a:solidFill>
                      </a:endParaRPr>
                    </a:p>
                  </a:txBody>
                  <a:tcPr/>
                </a:tc>
                <a:tc>
                  <a:txBody>
                    <a:bodyPr/>
                    <a:lstStyle/>
                    <a:p>
                      <a:pPr lvl="0" eaLnBrk="0" hangingPunct="0">
                        <a:buFont typeface="Arial" pitchFamily="34" charset="0"/>
                        <a:buChar char="•"/>
                      </a:pPr>
                      <a:r>
                        <a:rPr lang="de-DE" sz="1800" kern="1200" noProof="0" smtClean="0">
                          <a:solidFill>
                            <a:srgbClr val="002060"/>
                          </a:solidFill>
                          <a:latin typeface="+mn-lt"/>
                          <a:ea typeface="+mn-ea"/>
                          <a:cs typeface="+mn-cs"/>
                        </a:rPr>
                        <a:t>Weitere Forschung oder Maßnahmen empfehlen</a:t>
                      </a:r>
                    </a:p>
                    <a:p>
                      <a:pPr lvl="0" eaLnBrk="0" hangingPunct="0">
                        <a:buFont typeface="Arial" pitchFamily="34" charset="0"/>
                        <a:buChar char="•"/>
                      </a:pPr>
                      <a:r>
                        <a:rPr lang="de-DE" sz="1800" kern="1200" noProof="0" smtClean="0">
                          <a:solidFill>
                            <a:srgbClr val="002060"/>
                          </a:solidFill>
                          <a:latin typeface="+mn-lt"/>
                          <a:ea typeface="+mn-ea"/>
                          <a:cs typeface="+mn-cs"/>
                        </a:rPr>
                        <a:t>Auf weitere Studien verweisen</a:t>
                      </a:r>
                    </a:p>
                    <a:p>
                      <a:pPr>
                        <a:buFont typeface="Arial" pitchFamily="34" charset="0"/>
                        <a:buChar char="•"/>
                      </a:pPr>
                      <a:r>
                        <a:rPr lang="de-DE" sz="1800" kern="1200" noProof="0" smtClean="0">
                          <a:solidFill>
                            <a:srgbClr val="002060"/>
                          </a:solidFill>
                          <a:latin typeface="+mn-lt"/>
                          <a:ea typeface="+mn-ea"/>
                          <a:cs typeface="+mn-cs"/>
                        </a:rPr>
                        <a:t>Über zukünftige  Entwicklungen spekulieren</a:t>
                      </a:r>
                    </a:p>
                    <a:p>
                      <a:pPr>
                        <a:buFont typeface="Arial" pitchFamily="34" charset="0"/>
                        <a:buNone/>
                      </a:pPr>
                      <a:endParaRPr lang="de-DE" noProof="0">
                        <a:solidFill>
                          <a:srgbClr val="002060"/>
                        </a:solidFill>
                      </a:endParaRPr>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de-DE" b="1" dirty="0" smtClean="0"/>
              <a:t>4</a:t>
            </a:r>
            <a:r>
              <a:rPr lang="de-DE" b="1" dirty="0" smtClean="0"/>
              <a:t>.Verbinden </a:t>
            </a:r>
            <a:r>
              <a:rPr lang="de-DE" b="1" dirty="0" smtClean="0"/>
              <a:t>von Kapiteln, Absätzen und Sätzen </a:t>
            </a:r>
          </a:p>
          <a:p>
            <a:pPr>
              <a:buNone/>
            </a:pPr>
            <a:endParaRPr lang="de-DE" dirty="0" smtClean="0"/>
          </a:p>
          <a:p>
            <a:pPr>
              <a:buNone/>
            </a:pPr>
            <a:r>
              <a:rPr lang="de-DE" dirty="0" smtClean="0"/>
              <a:t>4</a:t>
            </a:r>
            <a:r>
              <a:rPr lang="de-DE" dirty="0" smtClean="0"/>
              <a:t>.1</a:t>
            </a:r>
            <a:r>
              <a:rPr lang="de-DE" dirty="0" smtClean="0"/>
              <a:t>. Die Ankündigung und der Rückverweis </a:t>
            </a:r>
          </a:p>
          <a:p>
            <a:pPr>
              <a:buNone/>
            </a:pPr>
            <a:r>
              <a:rPr lang="de-DE" dirty="0" smtClean="0"/>
              <a:t>4</a:t>
            </a:r>
            <a:r>
              <a:rPr lang="de-DE" dirty="0" smtClean="0"/>
              <a:t>.2</a:t>
            </a:r>
            <a:r>
              <a:rPr lang="de-DE" dirty="0" smtClean="0"/>
              <a:t>. Der Thematische Satz und Rückbezug </a:t>
            </a:r>
          </a:p>
          <a:p>
            <a:pPr>
              <a:buNone/>
            </a:pPr>
            <a:r>
              <a:rPr lang="de-DE" dirty="0" smtClean="0"/>
              <a:t>4</a:t>
            </a:r>
            <a:r>
              <a:rPr lang="de-DE" dirty="0" smtClean="0"/>
              <a:t>.3</a:t>
            </a:r>
            <a:r>
              <a:rPr lang="de-DE" dirty="0" smtClean="0"/>
              <a:t>. Der rote Faden: Thematische Progression </a:t>
            </a:r>
            <a:endParaRPr lang="en-US"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12</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340768"/>
            <a:ext cx="8363272" cy="4896544"/>
          </a:xfrm>
        </p:spPr>
        <p:txBody>
          <a:bodyPr>
            <a:normAutofit fontScale="92500" lnSpcReduction="20000"/>
          </a:bodyPr>
          <a:lstStyle/>
          <a:p>
            <a:pPr>
              <a:buNone/>
            </a:pPr>
            <a:r>
              <a:rPr lang="de-DE" dirty="0" smtClean="0"/>
              <a:t>4</a:t>
            </a:r>
            <a:r>
              <a:rPr lang="de-DE" dirty="0" smtClean="0"/>
              <a:t>.1</a:t>
            </a:r>
            <a:r>
              <a:rPr lang="de-DE" dirty="0" smtClean="0"/>
              <a:t>. Die Ankündigung und der Rückverweis </a:t>
            </a:r>
          </a:p>
          <a:p>
            <a:pPr>
              <a:buNone/>
            </a:pPr>
            <a:r>
              <a:rPr lang="de-DE" dirty="0" smtClean="0"/>
              <a:t>4</a:t>
            </a:r>
            <a:r>
              <a:rPr lang="de-DE" dirty="0" smtClean="0"/>
              <a:t>.1.1  </a:t>
            </a:r>
            <a:r>
              <a:rPr lang="de-DE" dirty="0" smtClean="0"/>
              <a:t>Zwei Strategien für die Verbindung der Kapiteln </a:t>
            </a:r>
          </a:p>
          <a:p>
            <a:pPr>
              <a:buNone/>
            </a:pPr>
            <a:endParaRPr lang="de-DE" dirty="0" smtClean="0"/>
          </a:p>
          <a:p>
            <a:pPr>
              <a:buNone/>
            </a:pPr>
            <a:endParaRPr lang="de-DE" dirty="0" smtClean="0"/>
          </a:p>
          <a:p>
            <a:pPr>
              <a:buNone/>
            </a:pPr>
            <a:endParaRPr lang="de-DE" dirty="0" smtClean="0"/>
          </a:p>
          <a:p>
            <a:pPr lvl="1">
              <a:buFont typeface="Arial" pitchFamily="34" charset="0"/>
              <a:buChar char="•"/>
            </a:pPr>
            <a:r>
              <a:rPr lang="de-DE" dirty="0" smtClean="0"/>
              <a:t>zB. Kapitel 1. (Text)........................... . </a:t>
            </a:r>
            <a:r>
              <a:rPr lang="en-US" b="1" dirty="0" smtClean="0"/>
              <a:t>=&gt;</a:t>
            </a:r>
            <a:endParaRPr lang="de-DE" b="1" dirty="0" smtClean="0"/>
          </a:p>
          <a:p>
            <a:pPr lvl="1">
              <a:buNone/>
            </a:pPr>
            <a:r>
              <a:rPr lang="de-DE" dirty="0" smtClean="0">
                <a:solidFill>
                  <a:srgbClr val="0070C0"/>
                </a:solidFill>
              </a:rPr>
              <a:t>Im  folgenden Kapitel werden..... </a:t>
            </a:r>
            <a:r>
              <a:rPr lang="de-DE" dirty="0" smtClean="0"/>
              <a:t>dargestellt/ charakterisiert/ analysiert usw. </a:t>
            </a:r>
          </a:p>
          <a:p>
            <a:pPr lvl="1">
              <a:buNone/>
            </a:pPr>
            <a:r>
              <a:rPr lang="de-DE" dirty="0" smtClean="0"/>
              <a:t>Kapitel  2 (Text)............................... . </a:t>
            </a:r>
            <a:r>
              <a:rPr lang="de-DE" b="1" dirty="0" smtClean="0"/>
              <a:t>&lt;=</a:t>
            </a:r>
          </a:p>
          <a:p>
            <a:pPr lvl="1">
              <a:buNone/>
            </a:pPr>
            <a:r>
              <a:rPr lang="de-DE" dirty="0" smtClean="0">
                <a:solidFill>
                  <a:srgbClr val="0070C0"/>
                </a:solidFill>
              </a:rPr>
              <a:t>Anschliessend </a:t>
            </a:r>
            <a:r>
              <a:rPr lang="de-DE" dirty="0" smtClean="0"/>
              <a:t>kann gesagt werden, dass.... . </a:t>
            </a:r>
          </a:p>
          <a:p>
            <a:endParaRPr lang="en-US"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13</a:t>
            </a:fld>
            <a:endParaRPr lang="en-GB"/>
          </a:p>
        </p:txBody>
      </p:sp>
      <p:pic>
        <p:nvPicPr>
          <p:cNvPr id="6" name="Picture 5" descr="Klebstoff klebt.jpg"/>
          <p:cNvPicPr>
            <a:picLocks noChangeAspect="1"/>
          </p:cNvPicPr>
          <p:nvPr/>
        </p:nvPicPr>
        <p:blipFill>
          <a:blip r:embed="rId2" cstate="print"/>
          <a:stretch>
            <a:fillRect/>
          </a:stretch>
        </p:blipFill>
        <p:spPr>
          <a:xfrm>
            <a:off x="3995936" y="2276872"/>
            <a:ext cx="2232248" cy="158417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blinds(horizontal)">
                                      <p:cBhvr>
                                        <p:cTn id="17" dur="500"/>
                                        <p:tgtEl>
                                          <p:spTgt spid="3">
                                            <p:txEl>
                                              <p:pRg st="5" end="5"/>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blinds(horizontal)">
                                      <p:cBhvr>
                                        <p:cTn id="20" dur="500"/>
                                        <p:tgtEl>
                                          <p:spTgt spid="3">
                                            <p:txEl>
                                              <p:pRg st="6" end="6"/>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blinds(horizontal)">
                                      <p:cBhvr>
                                        <p:cTn id="23" dur="500"/>
                                        <p:tgtEl>
                                          <p:spTgt spid="3">
                                            <p:txEl>
                                              <p:pRg st="7" end="7"/>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blinds(horizontal)">
                                      <p:cBhvr>
                                        <p:cTn id="2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buNone/>
            </a:pPr>
            <a:r>
              <a:rPr lang="en-US" dirty="0" smtClean="0"/>
              <a:t>4</a:t>
            </a:r>
            <a:r>
              <a:rPr lang="en-US" dirty="0" smtClean="0"/>
              <a:t>.1.2</a:t>
            </a:r>
            <a:r>
              <a:rPr lang="en-US" dirty="0" smtClean="0"/>
              <a:t>. </a:t>
            </a:r>
            <a:r>
              <a:rPr lang="en-US" dirty="0" err="1" smtClean="0"/>
              <a:t>Einbetten</a:t>
            </a:r>
            <a:r>
              <a:rPr lang="en-US" dirty="0" smtClean="0"/>
              <a:t> von </a:t>
            </a:r>
            <a:r>
              <a:rPr lang="en-US" dirty="0" err="1" smtClean="0"/>
              <a:t>Grafiken</a:t>
            </a:r>
            <a:r>
              <a:rPr lang="en-US" dirty="0" smtClean="0"/>
              <a:t>, Listen, </a:t>
            </a:r>
            <a:r>
              <a:rPr lang="en-US" dirty="0" err="1" smtClean="0"/>
              <a:t>Tabellen</a:t>
            </a:r>
            <a:r>
              <a:rPr lang="en-US" dirty="0" smtClean="0"/>
              <a:t> </a:t>
            </a:r>
          </a:p>
          <a:p>
            <a:pPr>
              <a:buNone/>
            </a:pPr>
            <a:endParaRPr lang="en-US" dirty="0" smtClean="0"/>
          </a:p>
          <a:p>
            <a:r>
              <a:rPr lang="en-US" dirty="0" err="1" smtClean="0"/>
              <a:t>Jedes</a:t>
            </a:r>
            <a:r>
              <a:rPr lang="en-US" dirty="0" smtClean="0"/>
              <a:t> Element, das </a:t>
            </a:r>
            <a:r>
              <a:rPr lang="en-US" dirty="0" err="1" smtClean="0"/>
              <a:t>nicht</a:t>
            </a:r>
            <a:r>
              <a:rPr lang="en-US" dirty="0" smtClean="0"/>
              <a:t> </a:t>
            </a:r>
            <a:r>
              <a:rPr lang="en-US" dirty="0" err="1" smtClean="0"/>
              <a:t>Fliesstext</a:t>
            </a:r>
            <a:r>
              <a:rPr lang="en-US" dirty="0" smtClean="0"/>
              <a:t> </a:t>
            </a:r>
            <a:r>
              <a:rPr lang="en-US" dirty="0" err="1" smtClean="0"/>
              <a:t>ist</a:t>
            </a:r>
            <a:r>
              <a:rPr lang="en-US" dirty="0" smtClean="0"/>
              <a:t>, </a:t>
            </a:r>
            <a:r>
              <a:rPr lang="en-US" dirty="0" err="1" smtClean="0"/>
              <a:t>sollte</a:t>
            </a:r>
            <a:r>
              <a:rPr lang="en-US" dirty="0" smtClean="0"/>
              <a:t> </a:t>
            </a:r>
            <a:r>
              <a:rPr lang="en-US" dirty="0" err="1" smtClean="0"/>
              <a:t>sprachlich</a:t>
            </a:r>
            <a:r>
              <a:rPr lang="en-US" dirty="0" smtClean="0"/>
              <a:t> </a:t>
            </a:r>
            <a:r>
              <a:rPr lang="en-US" dirty="0" err="1" smtClean="0"/>
              <a:t>eingebettet</a:t>
            </a:r>
            <a:r>
              <a:rPr lang="en-US" dirty="0" smtClean="0"/>
              <a:t> </a:t>
            </a:r>
            <a:r>
              <a:rPr lang="en-US" dirty="0" err="1" smtClean="0"/>
              <a:t>sein</a:t>
            </a:r>
            <a:r>
              <a:rPr lang="en-US" dirty="0" smtClean="0"/>
              <a:t>. </a:t>
            </a:r>
          </a:p>
          <a:p>
            <a:r>
              <a:rPr lang="en-US" dirty="0" err="1" smtClean="0"/>
              <a:t>Wie</a:t>
            </a:r>
            <a:r>
              <a:rPr lang="en-US" dirty="0" smtClean="0"/>
              <a:t>? </a:t>
            </a:r>
            <a:r>
              <a:rPr lang="en-US" dirty="0" err="1" smtClean="0"/>
              <a:t>Durch</a:t>
            </a:r>
            <a:r>
              <a:rPr lang="en-US" dirty="0" smtClean="0"/>
              <a:t>:</a:t>
            </a:r>
          </a:p>
          <a:p>
            <a:pPr lvl="1">
              <a:buFont typeface="Arial" pitchFamily="34" charset="0"/>
              <a:buChar char="•"/>
            </a:pPr>
            <a:r>
              <a:rPr lang="en-US" dirty="0" err="1" smtClean="0"/>
              <a:t>Ank</a:t>
            </a:r>
            <a:r>
              <a:rPr lang="de-DE" dirty="0" smtClean="0"/>
              <a:t>ündigung  (z.B. eine Mögliche Darstellung von ...... </a:t>
            </a:r>
            <a:r>
              <a:rPr lang="de-DE" dirty="0" smtClean="0">
                <a:solidFill>
                  <a:srgbClr val="0070C0"/>
                </a:solidFill>
              </a:rPr>
              <a:t>sieht wie folgt aus</a:t>
            </a:r>
            <a:r>
              <a:rPr lang="de-DE" dirty="0" smtClean="0"/>
              <a:t>: )</a:t>
            </a:r>
          </a:p>
          <a:p>
            <a:pPr lvl="1">
              <a:buFont typeface="Arial" pitchFamily="34" charset="0"/>
              <a:buChar char="•"/>
            </a:pPr>
            <a:r>
              <a:rPr lang="de-DE" dirty="0" smtClean="0"/>
              <a:t>Grafik, Liste, Tabelle, Beispiel </a:t>
            </a:r>
          </a:p>
          <a:p>
            <a:pPr lvl="1">
              <a:buFont typeface="Arial" pitchFamily="34" charset="0"/>
              <a:buChar char="•"/>
            </a:pPr>
            <a:r>
              <a:rPr lang="de-DE" dirty="0" smtClean="0"/>
              <a:t>Rückverweis (z.B. </a:t>
            </a:r>
            <a:r>
              <a:rPr lang="de-DE" dirty="0" smtClean="0">
                <a:solidFill>
                  <a:srgbClr val="0070C0"/>
                </a:solidFill>
              </a:rPr>
              <a:t>Ausgehend von </a:t>
            </a:r>
            <a:r>
              <a:rPr lang="de-DE" dirty="0" smtClean="0"/>
              <a:t>dieser Skala/Annahmen usw. .... , können ... festgestellt werden. )</a:t>
            </a:r>
          </a:p>
          <a:p>
            <a:pPr lvl="1"/>
            <a:endParaRPr lang="en-US" dirty="0" smtClean="0"/>
          </a:p>
          <a:p>
            <a:endParaRPr lang="en-US"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14</a:t>
            </a:fld>
            <a:endParaRPr lang="en-GB"/>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412776"/>
            <a:ext cx="8229600" cy="4968552"/>
          </a:xfrm>
        </p:spPr>
        <p:txBody>
          <a:bodyPr>
            <a:normAutofit/>
          </a:bodyPr>
          <a:lstStyle/>
          <a:p>
            <a:pPr>
              <a:buNone/>
            </a:pPr>
            <a:r>
              <a:rPr lang="de-DE" dirty="0" smtClean="0"/>
              <a:t>4</a:t>
            </a:r>
            <a:r>
              <a:rPr lang="de-DE" dirty="0" smtClean="0"/>
              <a:t>.2</a:t>
            </a:r>
            <a:r>
              <a:rPr lang="de-DE" dirty="0" smtClean="0"/>
              <a:t>. Der Thematische Satz und Rückbezug </a:t>
            </a:r>
          </a:p>
          <a:p>
            <a:r>
              <a:rPr lang="de-DE" dirty="0" smtClean="0"/>
              <a:t>„Klebstoff“zwischen Absätzen</a:t>
            </a:r>
          </a:p>
          <a:p>
            <a:pPr lvl="1">
              <a:buFont typeface="Arial" pitchFamily="34" charset="0"/>
              <a:buChar char="•"/>
            </a:pPr>
            <a:endParaRPr lang="de-DE" dirty="0" smtClean="0"/>
          </a:p>
          <a:p>
            <a:pPr lvl="1">
              <a:buFont typeface="Arial" pitchFamily="34" charset="0"/>
              <a:buChar char="•"/>
            </a:pPr>
            <a:endParaRPr lang="de-DE" dirty="0" smtClean="0"/>
          </a:p>
          <a:p>
            <a:pPr lvl="1">
              <a:buFont typeface="Arial" pitchFamily="34" charset="0"/>
              <a:buChar char="•"/>
            </a:pPr>
            <a:r>
              <a:rPr lang="de-DE" dirty="0" smtClean="0"/>
              <a:t>Am Beginn eines Absatzes steht zumeist ein Thematischer Satz – leitet das Makrothema des Absatzes ein. </a:t>
            </a:r>
          </a:p>
          <a:p>
            <a:pPr lvl="1">
              <a:buFont typeface="Arial" pitchFamily="34" charset="0"/>
              <a:buChar char="•"/>
            </a:pPr>
            <a:r>
              <a:rPr lang="de-DE" dirty="0" smtClean="0"/>
              <a:t>Mittel der Kohäsion : Wortwiederholung, Synonyme, Konjunktionen  usw. </a:t>
            </a:r>
          </a:p>
          <a:p>
            <a:pPr lvl="1">
              <a:buNone/>
            </a:pPr>
            <a:endParaRPr lang="en-US"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15</a:t>
            </a:fld>
            <a:endParaRPr lang="en-GB"/>
          </a:p>
        </p:txBody>
      </p:sp>
      <p:pic>
        <p:nvPicPr>
          <p:cNvPr id="6" name="Picture 5" descr="klebstoff-th-DW-Wissenschaft-Frankfurt-Main.jpg"/>
          <p:cNvPicPr>
            <a:picLocks noChangeAspect="1"/>
          </p:cNvPicPr>
          <p:nvPr/>
        </p:nvPicPr>
        <p:blipFill>
          <a:blip r:embed="rId2" cstate="print"/>
          <a:stretch>
            <a:fillRect/>
          </a:stretch>
        </p:blipFill>
        <p:spPr>
          <a:xfrm>
            <a:off x="5940152" y="1988840"/>
            <a:ext cx="2376264" cy="158417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de-DE" dirty="0" smtClean="0"/>
              <a:t>Übung</a:t>
            </a:r>
          </a:p>
          <a:p>
            <a:pPr>
              <a:buNone/>
            </a:pPr>
            <a:r>
              <a:rPr lang="de-DE" sz="2800" dirty="0" smtClean="0"/>
              <a:t>	Gibt es hier einen guten einleitenden thematischen Satz? Welche Verbindungselemente finden Sie zwischen den Absätzen? Sind sie gut gewählt? </a:t>
            </a:r>
            <a:endParaRPr lang="en-US" sz="2800"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16</a:t>
            </a:fld>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3" name="Content Placeholder 2"/>
          <p:cNvSpPr>
            <a:spLocks noGrp="1"/>
          </p:cNvSpPr>
          <p:nvPr>
            <p:ph sz="half" idx="1"/>
          </p:nvPr>
        </p:nvSpPr>
        <p:spPr>
          <a:xfrm>
            <a:off x="457200" y="1484784"/>
            <a:ext cx="5482952" cy="4968552"/>
          </a:xfrm>
        </p:spPr>
        <p:txBody>
          <a:bodyPr/>
          <a:lstStyle/>
          <a:p>
            <a:pPr>
              <a:buNone/>
            </a:pPr>
            <a:r>
              <a:rPr lang="de-DE" dirty="0" smtClean="0"/>
              <a:t>4</a:t>
            </a:r>
            <a:r>
              <a:rPr lang="de-DE" dirty="0" smtClean="0"/>
              <a:t>.3</a:t>
            </a:r>
            <a:r>
              <a:rPr lang="de-DE" dirty="0" smtClean="0"/>
              <a:t>. der rote Faden: thematische Progression </a:t>
            </a:r>
          </a:p>
          <a:p>
            <a:pPr>
              <a:buNone/>
            </a:pPr>
            <a:endParaRPr lang="de-DE" dirty="0" smtClean="0"/>
          </a:p>
          <a:p>
            <a:r>
              <a:rPr lang="de-DE" dirty="0" smtClean="0"/>
              <a:t>von der Fragestellung bis zur Beantwortung der Frage</a:t>
            </a:r>
          </a:p>
          <a:p>
            <a:r>
              <a:rPr lang="de-DE" dirty="0" smtClean="0"/>
              <a:t>Klare Textgestaltung auf mehrere Ebenen : </a:t>
            </a:r>
          </a:p>
          <a:p>
            <a:pPr lvl="1">
              <a:buFont typeface="Arial" pitchFamily="34" charset="0"/>
              <a:buChar char="•"/>
            </a:pPr>
            <a:r>
              <a:rPr lang="de-DE" dirty="0" smtClean="0"/>
              <a:t>Struktur und Gliederung</a:t>
            </a:r>
          </a:p>
          <a:p>
            <a:pPr lvl="1">
              <a:buFont typeface="Arial" pitchFamily="34" charset="0"/>
              <a:buChar char="•"/>
            </a:pPr>
            <a:r>
              <a:rPr lang="de-DE" dirty="0" smtClean="0"/>
              <a:t>Argumentation</a:t>
            </a:r>
          </a:p>
          <a:p>
            <a:pPr lvl="1">
              <a:buFont typeface="Arial" pitchFamily="34" charset="0"/>
              <a:buChar char="•"/>
            </a:pPr>
            <a:r>
              <a:rPr lang="de-DE" dirty="0" smtClean="0"/>
              <a:t>Inhaltlicher Verlauf auf Satzebene </a:t>
            </a:r>
          </a:p>
          <a:p>
            <a:pPr lvl="1">
              <a:buNone/>
            </a:pPr>
            <a:endParaRPr lang="de-DE" dirty="0" smtClean="0"/>
          </a:p>
          <a:p>
            <a:pPr lvl="1"/>
            <a:endParaRPr lang="de-DE" dirty="0" smtClean="0"/>
          </a:p>
          <a:p>
            <a:endParaRPr lang="de-DE" dirty="0" smtClean="0"/>
          </a:p>
          <a:p>
            <a:pPr>
              <a:buNone/>
            </a:pPr>
            <a:endParaRPr lang="de-DE" dirty="0" smtClean="0"/>
          </a:p>
          <a:p>
            <a:pPr>
              <a:buNone/>
            </a:pPr>
            <a:endParaRPr lang="de-DE" dirty="0" smtClean="0"/>
          </a:p>
          <a:p>
            <a:pPr>
              <a:buNone/>
            </a:pPr>
            <a:endParaRPr lang="de-DE" dirty="0" smtClean="0"/>
          </a:p>
          <a:p>
            <a:pPr>
              <a:buNone/>
            </a:pPr>
            <a:endParaRPr lang="en-US" dirty="0"/>
          </a:p>
        </p:txBody>
      </p:sp>
      <p:sp>
        <p:nvSpPr>
          <p:cNvPr id="8" name="Content Placeholder 7"/>
          <p:cNvSpPr>
            <a:spLocks noGrp="1"/>
          </p:cNvSpPr>
          <p:nvPr>
            <p:ph sz="half" idx="2"/>
          </p:nvPr>
        </p:nvSpPr>
        <p:spPr>
          <a:xfrm>
            <a:off x="6084168" y="2204864"/>
            <a:ext cx="2602632" cy="3921299"/>
          </a:xfrm>
        </p:spPr>
        <p:txBody>
          <a:bodyPr/>
          <a:lstStyle/>
          <a:p>
            <a:endParaRPr lang="en-US"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17</a:t>
            </a:fld>
            <a:endParaRPr lang="en-GB"/>
          </a:p>
        </p:txBody>
      </p:sp>
      <p:pic>
        <p:nvPicPr>
          <p:cNvPr id="6" name="Content Placeholder 3" descr="der rote Faden.jpg"/>
          <p:cNvPicPr>
            <a:picLocks noChangeAspect="1"/>
          </p:cNvPicPr>
          <p:nvPr/>
        </p:nvPicPr>
        <p:blipFill>
          <a:blip r:embed="rId2" cstate="print"/>
          <a:stretch>
            <a:fillRect/>
          </a:stretch>
        </p:blipFill>
        <p:spPr>
          <a:xfrm>
            <a:off x="6228184" y="2492896"/>
            <a:ext cx="2376264" cy="29550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de-DE" dirty="0" smtClean="0"/>
              <a:t>Übung: </a:t>
            </a:r>
          </a:p>
          <a:p>
            <a:pPr>
              <a:buNone/>
            </a:pPr>
            <a:r>
              <a:rPr lang="de-DE" sz="2800" dirty="0" smtClean="0"/>
              <a:t>	Worum geht es im folgenden Text? Versuchen Sie die Schlüsselwörter herauszufinden.  Wie wirkt den Text auf Sie? </a:t>
            </a:r>
          </a:p>
          <a:p>
            <a:pPr>
              <a:buNone/>
            </a:pPr>
            <a:endParaRPr lang="de-DE" sz="2800" dirty="0" smtClean="0"/>
          </a:p>
          <a:p>
            <a:pPr>
              <a:buNone/>
            </a:pPr>
            <a:r>
              <a:rPr lang="de-DE" sz="2800" dirty="0" smtClean="0"/>
              <a:t>	Versuchen wir Ordnung in den Text zu bringen, indem wir die Sätze umstellen. </a:t>
            </a:r>
            <a:endParaRPr lang="en-US" sz="2800"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18</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412776"/>
            <a:ext cx="8229600" cy="4525963"/>
          </a:xfrm>
        </p:spPr>
        <p:txBody>
          <a:bodyPr/>
          <a:lstStyle/>
          <a:p>
            <a:pPr>
              <a:buNone/>
            </a:pPr>
            <a:r>
              <a:rPr lang="de-DE" dirty="0" smtClean="0"/>
              <a:t>Zwischenfazit</a:t>
            </a:r>
          </a:p>
          <a:p>
            <a:pPr>
              <a:buNone/>
            </a:pPr>
            <a:endParaRPr lang="de-DE" dirty="0" smtClean="0"/>
          </a:p>
          <a:p>
            <a:pPr>
              <a:buNone/>
            </a:pPr>
            <a:r>
              <a:rPr lang="de-DE" sz="2800" dirty="0" smtClean="0"/>
              <a:t>	Die zentrale thematische Einheiten stehen immer am Beginn (im Vorfeld) der Sätze =&gt; klarer Zusammenhang zwischen den Sätzen, systematisch vermittelte Information, lesbarer, verständlicher. </a:t>
            </a:r>
          </a:p>
          <a:p>
            <a:pPr>
              <a:buNone/>
            </a:pPr>
            <a:endParaRPr lang="de-DE" sz="2800" dirty="0" smtClean="0"/>
          </a:p>
          <a:p>
            <a:r>
              <a:rPr lang="de-DE" sz="2800" dirty="0" smtClean="0"/>
              <a:t>Z.B:</a:t>
            </a:r>
          </a:p>
          <a:p>
            <a:pPr>
              <a:buNone/>
            </a:pPr>
            <a:endParaRPr lang="de-DE" sz="2800" dirty="0" smtClean="0"/>
          </a:p>
          <a:p>
            <a:endParaRPr lang="de-DE" sz="2800" dirty="0" smtClean="0"/>
          </a:p>
          <a:p>
            <a:pPr lvl="1">
              <a:buFont typeface="Arial" pitchFamily="34" charset="0"/>
              <a:buChar char="•"/>
            </a:pPr>
            <a:endParaRPr lang="en-US"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19</a:t>
            </a:fld>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6130"/>
          </a:xfrm>
        </p:spPr>
        <p:txBody>
          <a:bodyPr/>
          <a:lstStyle/>
          <a:p>
            <a:endParaRPr lang="en-GB"/>
          </a:p>
        </p:txBody>
      </p:sp>
      <p:sp>
        <p:nvSpPr>
          <p:cNvPr id="3" name="Content Placeholder 2"/>
          <p:cNvSpPr>
            <a:spLocks noGrp="1"/>
          </p:cNvSpPr>
          <p:nvPr>
            <p:ph idx="1"/>
          </p:nvPr>
        </p:nvSpPr>
        <p:spPr>
          <a:xfrm>
            <a:off x="395536" y="1447800"/>
            <a:ext cx="8291264" cy="4572000"/>
          </a:xfrm>
        </p:spPr>
        <p:txBody>
          <a:bodyPr>
            <a:normAutofit/>
          </a:bodyPr>
          <a:lstStyle/>
          <a:p>
            <a:pPr marL="514350" indent="-514350">
              <a:buNone/>
            </a:pPr>
            <a:r>
              <a:rPr lang="de-DE" sz="3200" dirty="0" smtClean="0"/>
              <a:t>Agenda</a:t>
            </a:r>
          </a:p>
          <a:p>
            <a:pPr marL="514350" indent="-514350">
              <a:buNone/>
            </a:pPr>
            <a:endParaRPr lang="de-DE" dirty="0" smtClean="0"/>
          </a:p>
          <a:p>
            <a:pPr marL="514350" indent="-514350">
              <a:buNone/>
            </a:pPr>
            <a:r>
              <a:rPr lang="de-DE" sz="2800" dirty="0" smtClean="0"/>
              <a:t>0</a:t>
            </a:r>
            <a:r>
              <a:rPr lang="de-DE" sz="2800" dirty="0" smtClean="0"/>
              <a:t>.  </a:t>
            </a:r>
            <a:r>
              <a:rPr lang="de-DE" sz="2800" dirty="0" smtClean="0"/>
              <a:t>Wiederholung</a:t>
            </a:r>
          </a:p>
          <a:p>
            <a:pPr marL="514350" indent="-514350">
              <a:buNone/>
            </a:pPr>
            <a:r>
              <a:rPr lang="de-DE" sz="2800" dirty="0" smtClean="0"/>
              <a:t>4</a:t>
            </a:r>
            <a:r>
              <a:rPr lang="de-DE" sz="2800" dirty="0" smtClean="0"/>
              <a:t>. </a:t>
            </a:r>
            <a:r>
              <a:rPr lang="de-DE" sz="2800" dirty="0" smtClean="0"/>
              <a:t>Verbinden von Kapiteln,  Absätzen und Sätzen</a:t>
            </a:r>
          </a:p>
          <a:p>
            <a:pPr marL="514350" indent="-514350">
              <a:buNone/>
            </a:pPr>
            <a:r>
              <a:rPr lang="de-DE" sz="2800" dirty="0" smtClean="0"/>
              <a:t>5</a:t>
            </a:r>
            <a:r>
              <a:rPr lang="de-DE" sz="2800" dirty="0" smtClean="0"/>
              <a:t>. Perspektive </a:t>
            </a:r>
            <a:endParaRPr lang="de-DE" sz="2800" dirty="0" smtClean="0"/>
          </a:p>
          <a:p>
            <a:pPr marL="514350" indent="-514350">
              <a:buNone/>
            </a:pPr>
            <a:endParaRPr lang="en-GB" dirty="0" smtClean="0"/>
          </a:p>
          <a:p>
            <a:pPr marL="514350" indent="-514350">
              <a:buAutoNum type="arabicPeriod"/>
            </a:pPr>
            <a:endParaRPr lang="en-GB" dirty="0" smtClean="0"/>
          </a:p>
          <a:p>
            <a:pPr marL="914400" lvl="1" indent="-514350"/>
            <a:endParaRPr lang="en-GB" dirty="0" smtClean="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normAutofit/>
          </a:bodyPr>
          <a:lstStyle/>
          <a:p>
            <a:fld id="{14C4EB0C-30BA-4907-A108-BA9F52B957B1}" type="slidenum">
              <a:rPr lang="en-GB" smtClean="0"/>
              <a:pPr/>
              <a:t>2</a:t>
            </a:fld>
            <a:endParaRPr lang="en-GB"/>
          </a:p>
        </p:txBody>
      </p:sp>
    </p:spTree>
    <p:extLst>
      <p:ext uri="{BB962C8B-B14F-4D97-AF65-F5344CB8AC3E}">
        <p14:creationId xmlns:p14="http://schemas.microsoft.com/office/powerpoint/2010/main" xmlns="" val="1595968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mph" presetSubtype="0" fill="hold" nodeType="withEffect">
                                  <p:stCondLst>
                                    <p:cond delay="0"/>
                                  </p:stCondLst>
                                  <p:iterate type="lt">
                                    <p:tmPct val="4000"/>
                                  </p:iterate>
                                  <p:childTnLst>
                                    <p:set>
                                      <p:cBhvr override="childStyle">
                                        <p:cTn id="6" dur="500" fill="hold"/>
                                        <p:tgtEl>
                                          <p:spTgt spid="3">
                                            <p:txEl>
                                              <p:pRg st="0" end="0"/>
                                            </p:txEl>
                                          </p:spTgt>
                                        </p:tgtEl>
                                        <p:attrNameLst>
                                          <p:attrName>style.color</p:attrName>
                                        </p:attrNameLst>
                                      </p:cBhvr>
                                      <p:to>
                                        <p:clrVal>
                                          <a:schemeClr val="accent2"/>
                                        </p:clrVal>
                                      </p:to>
                                    </p:set>
                                    <p:set>
                                      <p:cBhvr>
                                        <p:cTn id="7" dur="500" fill="hold"/>
                                        <p:tgtEl>
                                          <p:spTgt spid="3">
                                            <p:txEl>
                                              <p:pRg st="0" end="0"/>
                                            </p:txEl>
                                          </p:spTgt>
                                        </p:tgtEl>
                                        <p:attrNameLst>
                                          <p:attrName>fillcolor</p:attrName>
                                        </p:attrNameLst>
                                      </p:cBhvr>
                                      <p:to>
                                        <p:clrVal>
                                          <a:schemeClr val="accent2"/>
                                        </p:clrVal>
                                      </p:to>
                                    </p:set>
                                    <p:set>
                                      <p:cBhvr>
                                        <p:cTn id="8" dur="500" fill="hold"/>
                                        <p:tgtEl>
                                          <p:spTgt spid="3">
                                            <p:txEl>
                                              <p:pRg st="0" end="0"/>
                                            </p:txEl>
                                          </p:spTgt>
                                        </p:tgtEl>
                                        <p:attrNameLst>
                                          <p:attrName>fill.type</p:attrName>
                                        </p:attrNameLst>
                                      </p:cBhvr>
                                      <p:to>
                                        <p:strVal val="solid"/>
                                      </p:to>
                                    </p:set>
                                  </p:childTnLst>
                                </p:cTn>
                              </p:par>
                              <p:par>
                                <p:cTn id="9" presetID="16" presetClass="emph" presetSubtype="0" fill="hold" nodeType="withEffect">
                                  <p:stCondLst>
                                    <p:cond delay="0"/>
                                  </p:stCondLst>
                                  <p:iterate type="lt">
                                    <p:tmPct val="4000"/>
                                  </p:iterate>
                                  <p:childTnLst>
                                    <p:set>
                                      <p:cBhvr override="childStyle">
                                        <p:cTn id="10" dur="500" fill="hold"/>
                                        <p:tgtEl>
                                          <p:spTgt spid="3">
                                            <p:txEl>
                                              <p:pRg st="2" end="2"/>
                                            </p:txEl>
                                          </p:spTgt>
                                        </p:tgtEl>
                                        <p:attrNameLst>
                                          <p:attrName>style.color</p:attrName>
                                        </p:attrNameLst>
                                      </p:cBhvr>
                                      <p:to>
                                        <p:clrVal>
                                          <a:schemeClr val="accent2"/>
                                        </p:clrVal>
                                      </p:to>
                                    </p:set>
                                    <p:set>
                                      <p:cBhvr>
                                        <p:cTn id="11" dur="500" fill="hold"/>
                                        <p:tgtEl>
                                          <p:spTgt spid="3">
                                            <p:txEl>
                                              <p:pRg st="2" end="2"/>
                                            </p:txEl>
                                          </p:spTgt>
                                        </p:tgtEl>
                                        <p:attrNameLst>
                                          <p:attrName>fillcolor</p:attrName>
                                        </p:attrNameLst>
                                      </p:cBhvr>
                                      <p:to>
                                        <p:clrVal>
                                          <a:schemeClr val="accent2"/>
                                        </p:clrVal>
                                      </p:to>
                                    </p:set>
                                    <p:set>
                                      <p:cBhvr>
                                        <p:cTn id="12" dur="500" fill="hold"/>
                                        <p:tgtEl>
                                          <p:spTgt spid="3">
                                            <p:txEl>
                                              <p:pRg st="2" end="2"/>
                                            </p:txEl>
                                          </p:spTgt>
                                        </p:tgtEl>
                                        <p:attrNameLst>
                                          <p:attrName>fill.type</p:attrName>
                                        </p:attrNameLst>
                                      </p:cBhvr>
                                      <p:to>
                                        <p:strVal val="solid"/>
                                      </p:to>
                                    </p:set>
                                  </p:childTnLst>
                                </p:cTn>
                              </p:par>
                              <p:par>
                                <p:cTn id="13" presetID="16" presetClass="emph" presetSubtype="0" fill="hold" nodeType="withEffect">
                                  <p:stCondLst>
                                    <p:cond delay="0"/>
                                  </p:stCondLst>
                                  <p:iterate type="lt">
                                    <p:tmPct val="4000"/>
                                  </p:iterate>
                                  <p:childTnLst>
                                    <p:set>
                                      <p:cBhvr override="childStyle">
                                        <p:cTn id="14" dur="500" fill="hold"/>
                                        <p:tgtEl>
                                          <p:spTgt spid="3">
                                            <p:txEl>
                                              <p:pRg st="3" end="3"/>
                                            </p:txEl>
                                          </p:spTgt>
                                        </p:tgtEl>
                                        <p:attrNameLst>
                                          <p:attrName>style.color</p:attrName>
                                        </p:attrNameLst>
                                      </p:cBhvr>
                                      <p:to>
                                        <p:clrVal>
                                          <a:schemeClr val="accent2"/>
                                        </p:clrVal>
                                      </p:to>
                                    </p:set>
                                    <p:set>
                                      <p:cBhvr>
                                        <p:cTn id="15" dur="500" fill="hold"/>
                                        <p:tgtEl>
                                          <p:spTgt spid="3">
                                            <p:txEl>
                                              <p:pRg st="3" end="3"/>
                                            </p:txEl>
                                          </p:spTgt>
                                        </p:tgtEl>
                                        <p:attrNameLst>
                                          <p:attrName>fillcolor</p:attrName>
                                        </p:attrNameLst>
                                      </p:cBhvr>
                                      <p:to>
                                        <p:clrVal>
                                          <a:schemeClr val="accent2"/>
                                        </p:clrVal>
                                      </p:to>
                                    </p:set>
                                    <p:set>
                                      <p:cBhvr>
                                        <p:cTn id="16" dur="500" fill="hold"/>
                                        <p:tgtEl>
                                          <p:spTgt spid="3">
                                            <p:txEl>
                                              <p:pRg st="3" end="3"/>
                                            </p:txEl>
                                          </p:spTgt>
                                        </p:tgtEl>
                                        <p:attrNameLst>
                                          <p:attrName>fill.type</p:attrName>
                                        </p:attrNameLst>
                                      </p:cBhvr>
                                      <p:to>
                                        <p:strVal val="solid"/>
                                      </p:to>
                                    </p:set>
                                  </p:childTnLst>
                                </p:cTn>
                              </p:par>
                              <p:par>
                                <p:cTn id="17" presetID="16" presetClass="emph" presetSubtype="0" fill="hold" nodeType="withEffect">
                                  <p:stCondLst>
                                    <p:cond delay="0"/>
                                  </p:stCondLst>
                                  <p:iterate type="lt">
                                    <p:tmPct val="4000"/>
                                  </p:iterate>
                                  <p:childTnLst>
                                    <p:set>
                                      <p:cBhvr override="childStyle">
                                        <p:cTn id="18" dur="500" fill="hold"/>
                                        <p:tgtEl>
                                          <p:spTgt spid="3">
                                            <p:txEl>
                                              <p:pRg st="4" end="4"/>
                                            </p:txEl>
                                          </p:spTgt>
                                        </p:tgtEl>
                                        <p:attrNameLst>
                                          <p:attrName>style.color</p:attrName>
                                        </p:attrNameLst>
                                      </p:cBhvr>
                                      <p:to>
                                        <p:clrVal>
                                          <a:schemeClr val="accent2"/>
                                        </p:clrVal>
                                      </p:to>
                                    </p:set>
                                    <p:set>
                                      <p:cBhvr>
                                        <p:cTn id="19" dur="500" fill="hold"/>
                                        <p:tgtEl>
                                          <p:spTgt spid="3">
                                            <p:txEl>
                                              <p:pRg st="4" end="4"/>
                                            </p:txEl>
                                          </p:spTgt>
                                        </p:tgtEl>
                                        <p:attrNameLst>
                                          <p:attrName>fillcolor</p:attrName>
                                        </p:attrNameLst>
                                      </p:cBhvr>
                                      <p:to>
                                        <p:clrVal>
                                          <a:schemeClr val="accent2"/>
                                        </p:clrVal>
                                      </p:to>
                                    </p:set>
                                    <p:set>
                                      <p:cBhvr>
                                        <p:cTn id="20" dur="500" fill="hold"/>
                                        <p:tgtEl>
                                          <p:spTgt spid="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fontAlgn="t"/>
            <a:endParaRPr lang="en-US" b="1" dirty="0" smtClean="0"/>
          </a:p>
          <a:p>
            <a:pPr fontAlgn="t"/>
            <a:endParaRPr lang="en-US" b="1" dirty="0" smtClean="0"/>
          </a:p>
          <a:p>
            <a:pPr fontAlgn="t"/>
            <a:endParaRPr lang="en-US" b="1" dirty="0" smtClean="0"/>
          </a:p>
          <a:p>
            <a:pPr fontAlgn="t"/>
            <a:endParaRPr lang="en-US" dirty="0" smtClean="0"/>
          </a:p>
          <a:p>
            <a:pPr fontAlgn="t"/>
            <a:endParaRPr lang="en-US" dirty="0" smtClean="0"/>
          </a:p>
          <a:p>
            <a:pPr fontAlgn="t"/>
            <a:endParaRPr lang="en-US" dirty="0" smtClean="0"/>
          </a:p>
          <a:p>
            <a:pPr fontAlgn="t"/>
            <a:endParaRPr lang="en-US" dirty="0" smtClean="0"/>
          </a:p>
          <a:p>
            <a:pPr fontAlgn="t"/>
            <a:endParaRPr lang="en-US" dirty="0" smtClean="0"/>
          </a:p>
          <a:p>
            <a:pPr fontAlgn="t"/>
            <a:endParaRPr lang="en-US" dirty="0" smtClean="0"/>
          </a:p>
          <a:p>
            <a:endParaRPr lang="en-US"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20</a:t>
            </a:fld>
            <a:endParaRPr lang="en-GB"/>
          </a:p>
        </p:txBody>
      </p:sp>
      <p:graphicFrame>
        <p:nvGraphicFramePr>
          <p:cNvPr id="6" name="Table 5"/>
          <p:cNvGraphicFramePr>
            <a:graphicFrameLocks noGrp="1"/>
          </p:cNvGraphicFramePr>
          <p:nvPr/>
        </p:nvGraphicFramePr>
        <p:xfrm>
          <a:off x="251520" y="1628800"/>
          <a:ext cx="8640960" cy="1381760"/>
        </p:xfrm>
        <a:graphic>
          <a:graphicData uri="http://schemas.openxmlformats.org/drawingml/2006/table">
            <a:tbl>
              <a:tblPr firstRow="1" bandRow="1">
                <a:tableStyleId>{5C22544A-7EE6-4342-B048-85BDC9FD1C3A}</a:tableStyleId>
              </a:tblPr>
              <a:tblGrid>
                <a:gridCol w="2257778"/>
                <a:gridCol w="1198606"/>
                <a:gridCol w="5184576"/>
              </a:tblGrid>
              <a:tr h="370840">
                <a:tc>
                  <a:txBody>
                    <a:bodyPr/>
                    <a:lstStyle/>
                    <a:p>
                      <a:r>
                        <a:rPr lang="de-DE" dirty="0" smtClean="0"/>
                        <a:t>WORÜBER</a:t>
                      </a:r>
                      <a:endParaRPr lang="en-US" dirty="0"/>
                    </a:p>
                  </a:txBody>
                  <a:tcPr/>
                </a:tc>
                <a:tc>
                  <a:txBody>
                    <a:bodyPr/>
                    <a:lstStyle/>
                    <a:p>
                      <a:r>
                        <a:rPr lang="de-DE" dirty="0" smtClean="0"/>
                        <a:t>GBT</a:t>
                      </a:r>
                      <a:r>
                        <a:rPr lang="de-DE" baseline="0" dirty="0" smtClean="0"/>
                        <a:t> ES </a:t>
                      </a:r>
                      <a:endParaRPr lang="en-US" dirty="0"/>
                    </a:p>
                  </a:txBody>
                  <a:tcPr/>
                </a:tc>
                <a:tc>
                  <a:txBody>
                    <a:bodyPr/>
                    <a:lstStyle/>
                    <a:p>
                      <a:r>
                        <a:rPr lang="de-DE" dirty="0" smtClean="0"/>
                        <a:t>WAS NEUES? </a:t>
                      </a:r>
                      <a:endParaRPr lang="en-US" dirty="0"/>
                    </a:p>
                  </a:txBody>
                  <a:tcPr/>
                </a:tc>
              </a:tr>
              <a:tr h="370840">
                <a:tc>
                  <a:txBody>
                    <a:bodyPr/>
                    <a:lstStyle/>
                    <a:p>
                      <a:r>
                        <a:rPr lang="de-DE" dirty="0" smtClean="0"/>
                        <a:t>Identität</a:t>
                      </a:r>
                      <a:endParaRPr lang="en-US" dirty="0"/>
                    </a:p>
                  </a:txBody>
                  <a:tcPr/>
                </a:tc>
                <a:tc>
                  <a:txBody>
                    <a:bodyPr/>
                    <a:lstStyle/>
                    <a:p>
                      <a:r>
                        <a:rPr lang="de-DE" dirty="0" smtClean="0"/>
                        <a:t>erlebte </a:t>
                      </a:r>
                      <a:endParaRPr lang="en-US" dirty="0"/>
                    </a:p>
                  </a:txBody>
                  <a:tcPr/>
                </a:tc>
                <a:tc>
                  <a:txBody>
                    <a:bodyPr/>
                    <a:lstStyle/>
                    <a:p>
                      <a:r>
                        <a:rPr lang="de-DE" dirty="0" smtClean="0"/>
                        <a:t>in den Jahren</a:t>
                      </a:r>
                      <a:r>
                        <a:rPr lang="de-DE" baseline="0" dirty="0" smtClean="0"/>
                        <a:t> um 1980 als Problem interdisziplinärer Forschung und Reflexion eine Hochkonjunktur.</a:t>
                      </a:r>
                      <a:endParaRPr lang="en-US" dirty="0"/>
                    </a:p>
                  </a:txBody>
                  <a:tcPr/>
                </a:tc>
              </a:tr>
              <a:tr h="370840">
                <a:tc>
                  <a:txBody>
                    <a:bodyPr/>
                    <a:lstStyle/>
                    <a:p>
                      <a:r>
                        <a:rPr lang="de-DE" dirty="0" smtClean="0"/>
                        <a:t>THEMA</a:t>
                      </a:r>
                      <a:r>
                        <a:rPr lang="de-DE" baseline="0" dirty="0" smtClean="0"/>
                        <a:t> </a:t>
                      </a:r>
                      <a:endParaRPr lang="en-US" dirty="0"/>
                    </a:p>
                  </a:txBody>
                  <a:tcPr/>
                </a:tc>
                <a:tc gridSpan="2">
                  <a:txBody>
                    <a:bodyPr/>
                    <a:lstStyle/>
                    <a:p>
                      <a:r>
                        <a:rPr lang="de-DE" dirty="0" smtClean="0"/>
                        <a:t>RHEMA</a:t>
                      </a:r>
                      <a:endParaRPr lang="en-US" dirty="0"/>
                    </a:p>
                  </a:txBody>
                  <a:tcPr/>
                </a:tc>
                <a:tc hMerge="1">
                  <a:txBody>
                    <a:bodyPr/>
                    <a:lstStyle/>
                    <a:p>
                      <a:endParaRPr lang="en-US" dirty="0"/>
                    </a:p>
                  </a:txBody>
                  <a:tcPr/>
                </a:tc>
              </a:tr>
            </a:tbl>
          </a:graphicData>
        </a:graphic>
      </p:graphicFrame>
      <p:graphicFrame>
        <p:nvGraphicFramePr>
          <p:cNvPr id="7" name="Table 6"/>
          <p:cNvGraphicFramePr>
            <a:graphicFrameLocks noGrp="1"/>
          </p:cNvGraphicFramePr>
          <p:nvPr/>
        </p:nvGraphicFramePr>
        <p:xfrm>
          <a:off x="251520" y="3356992"/>
          <a:ext cx="8640960" cy="1381760"/>
        </p:xfrm>
        <a:graphic>
          <a:graphicData uri="http://schemas.openxmlformats.org/drawingml/2006/table">
            <a:tbl>
              <a:tblPr firstRow="1" bandRow="1">
                <a:tableStyleId>{5C22544A-7EE6-4342-B048-85BDC9FD1C3A}</a:tableStyleId>
              </a:tblPr>
              <a:tblGrid>
                <a:gridCol w="2183904"/>
                <a:gridCol w="1272480"/>
                <a:gridCol w="5184576"/>
              </a:tblGrid>
              <a:tr h="370840">
                <a:tc>
                  <a:txBody>
                    <a:bodyPr/>
                    <a:lstStyle/>
                    <a:p>
                      <a:r>
                        <a:rPr lang="de-DE" dirty="0" smtClean="0"/>
                        <a:t>WORÜBER</a:t>
                      </a:r>
                      <a:endParaRPr lang="en-US" dirty="0"/>
                    </a:p>
                  </a:txBody>
                  <a:tcPr/>
                </a:tc>
                <a:tc>
                  <a:txBody>
                    <a:bodyPr/>
                    <a:lstStyle/>
                    <a:p>
                      <a:r>
                        <a:rPr lang="de-DE" dirty="0" smtClean="0"/>
                        <a:t>GBT</a:t>
                      </a:r>
                      <a:r>
                        <a:rPr lang="de-DE" baseline="0" dirty="0" smtClean="0"/>
                        <a:t> ES </a:t>
                      </a:r>
                      <a:endParaRPr lang="en-US" dirty="0"/>
                    </a:p>
                  </a:txBody>
                  <a:tcPr/>
                </a:tc>
                <a:tc>
                  <a:txBody>
                    <a:bodyPr/>
                    <a:lstStyle/>
                    <a:p>
                      <a:r>
                        <a:rPr lang="de-DE" dirty="0" smtClean="0"/>
                        <a:t>WAS NEUES? </a:t>
                      </a:r>
                      <a:endParaRPr lang="en-US" dirty="0"/>
                    </a:p>
                  </a:txBody>
                  <a:tcPr/>
                </a:tc>
              </a:tr>
              <a:tr h="370840">
                <a:tc>
                  <a:txBody>
                    <a:bodyPr/>
                    <a:lstStyle/>
                    <a:p>
                      <a:r>
                        <a:rPr lang="de-DE" dirty="0" smtClean="0"/>
                        <a:t>In den Jahren</a:t>
                      </a:r>
                      <a:r>
                        <a:rPr lang="de-DE" baseline="0" dirty="0" smtClean="0"/>
                        <a:t> um 1980</a:t>
                      </a:r>
                      <a:endParaRPr lang="en-US" dirty="0"/>
                    </a:p>
                  </a:txBody>
                  <a:tcPr/>
                </a:tc>
                <a:tc>
                  <a:txBody>
                    <a:bodyPr/>
                    <a:lstStyle/>
                    <a:p>
                      <a:r>
                        <a:rPr lang="de-DE" dirty="0" smtClean="0"/>
                        <a:t>erlebte </a:t>
                      </a:r>
                      <a:endParaRPr lang="en-US" dirty="0"/>
                    </a:p>
                  </a:txBody>
                  <a:tcPr/>
                </a:tc>
                <a:tc>
                  <a:txBody>
                    <a:bodyPr/>
                    <a:lstStyle/>
                    <a:p>
                      <a:r>
                        <a:rPr lang="de-DE" dirty="0" smtClean="0"/>
                        <a:t>Identität </a:t>
                      </a:r>
                      <a:r>
                        <a:rPr lang="de-DE" baseline="0" dirty="0" smtClean="0"/>
                        <a:t>als Problem interdisziplinärer Forschung und Reflexion eine Hochkonjunktur.</a:t>
                      </a:r>
                      <a:endParaRPr lang="en-US" dirty="0"/>
                    </a:p>
                  </a:txBody>
                  <a:tcPr/>
                </a:tc>
              </a:tr>
              <a:tr h="370840">
                <a:tc>
                  <a:txBody>
                    <a:bodyPr/>
                    <a:lstStyle/>
                    <a:p>
                      <a:r>
                        <a:rPr lang="de-DE" dirty="0" smtClean="0"/>
                        <a:t>THEMA</a:t>
                      </a:r>
                      <a:r>
                        <a:rPr lang="de-DE" baseline="0" dirty="0" smtClean="0"/>
                        <a:t> </a:t>
                      </a:r>
                      <a:endParaRPr lang="en-US" dirty="0"/>
                    </a:p>
                  </a:txBody>
                  <a:tcPr/>
                </a:tc>
                <a:tc gridSpan="2">
                  <a:txBody>
                    <a:bodyPr/>
                    <a:lstStyle/>
                    <a:p>
                      <a:r>
                        <a:rPr lang="de-DE" dirty="0" smtClean="0"/>
                        <a:t>RHEMA</a:t>
                      </a:r>
                      <a:endParaRPr lang="en-US" dirty="0"/>
                    </a:p>
                  </a:txBody>
                  <a:tcPr/>
                </a:tc>
                <a:tc hMerge="1">
                  <a:txBody>
                    <a:bodyPr/>
                    <a:lstStyle/>
                    <a:p>
                      <a:endParaRPr lang="en-US" dirty="0"/>
                    </a:p>
                  </a:txBody>
                  <a:tcPr/>
                </a:tc>
              </a:tr>
            </a:tbl>
          </a:graphicData>
        </a:graphic>
      </p:graphicFrame>
      <p:graphicFrame>
        <p:nvGraphicFramePr>
          <p:cNvPr id="9" name="Table 8"/>
          <p:cNvGraphicFramePr>
            <a:graphicFrameLocks noGrp="1"/>
          </p:cNvGraphicFramePr>
          <p:nvPr/>
        </p:nvGraphicFramePr>
        <p:xfrm>
          <a:off x="323528" y="5085184"/>
          <a:ext cx="8444507" cy="1381760"/>
        </p:xfrm>
        <a:graphic>
          <a:graphicData uri="http://schemas.openxmlformats.org/drawingml/2006/table">
            <a:tbl>
              <a:tblPr firstRow="1" bandRow="1">
                <a:tableStyleId>{5C22544A-7EE6-4342-B048-85BDC9FD1C3A}</a:tableStyleId>
              </a:tblPr>
              <a:tblGrid>
                <a:gridCol w="3240360"/>
                <a:gridCol w="936104"/>
                <a:gridCol w="4268043"/>
              </a:tblGrid>
              <a:tr h="370840">
                <a:tc>
                  <a:txBody>
                    <a:bodyPr/>
                    <a:lstStyle/>
                    <a:p>
                      <a:r>
                        <a:rPr lang="de-DE" dirty="0" smtClean="0"/>
                        <a:t>WORÜBER</a:t>
                      </a:r>
                      <a:endParaRPr lang="en-US" dirty="0"/>
                    </a:p>
                  </a:txBody>
                  <a:tcPr/>
                </a:tc>
                <a:tc>
                  <a:txBody>
                    <a:bodyPr/>
                    <a:lstStyle/>
                    <a:p>
                      <a:r>
                        <a:rPr lang="de-DE" dirty="0" smtClean="0"/>
                        <a:t>GBT</a:t>
                      </a:r>
                      <a:r>
                        <a:rPr lang="de-DE" baseline="0" dirty="0" smtClean="0"/>
                        <a:t> ES </a:t>
                      </a:r>
                      <a:endParaRPr lang="en-US" dirty="0"/>
                    </a:p>
                  </a:txBody>
                  <a:tcPr/>
                </a:tc>
                <a:tc>
                  <a:txBody>
                    <a:bodyPr/>
                    <a:lstStyle/>
                    <a:p>
                      <a:r>
                        <a:rPr lang="de-DE" dirty="0" smtClean="0"/>
                        <a:t>WAS NEUES? </a:t>
                      </a:r>
                      <a:endParaRPr lang="en-US" dirty="0"/>
                    </a:p>
                  </a:txBody>
                  <a:tcPr/>
                </a:tc>
              </a:tr>
              <a:tr h="370840">
                <a:tc>
                  <a:txBody>
                    <a:bodyPr/>
                    <a:lstStyle/>
                    <a:p>
                      <a:r>
                        <a:rPr lang="de-DE" baseline="0" dirty="0" smtClean="0"/>
                        <a:t>als Problem interdisziplinärer Forschung und Reflexion</a:t>
                      </a:r>
                      <a:endParaRPr lang="en-US" dirty="0"/>
                    </a:p>
                  </a:txBody>
                  <a:tcPr/>
                </a:tc>
                <a:tc>
                  <a:txBody>
                    <a:bodyPr/>
                    <a:lstStyle/>
                    <a:p>
                      <a:r>
                        <a:rPr lang="de-DE" dirty="0" smtClean="0"/>
                        <a:t>erlebte </a:t>
                      </a:r>
                      <a:endParaRPr lang="en-US" dirty="0"/>
                    </a:p>
                  </a:txBody>
                  <a:tcPr/>
                </a:tc>
                <a:tc>
                  <a:txBody>
                    <a:bodyPr/>
                    <a:lstStyle/>
                    <a:p>
                      <a:r>
                        <a:rPr lang="de-DE" dirty="0" smtClean="0"/>
                        <a:t>In den Jahren</a:t>
                      </a:r>
                      <a:r>
                        <a:rPr lang="de-DE" baseline="0" dirty="0" smtClean="0"/>
                        <a:t> um 1980 </a:t>
                      </a:r>
                      <a:r>
                        <a:rPr lang="de-DE" dirty="0" smtClean="0"/>
                        <a:t>Identität </a:t>
                      </a:r>
                      <a:r>
                        <a:rPr lang="de-DE" baseline="0" dirty="0" smtClean="0"/>
                        <a:t>eine Hochkonjunktur.</a:t>
                      </a:r>
                      <a:endParaRPr lang="en-US" dirty="0"/>
                    </a:p>
                  </a:txBody>
                  <a:tcPr/>
                </a:tc>
              </a:tr>
              <a:tr h="370840">
                <a:tc>
                  <a:txBody>
                    <a:bodyPr/>
                    <a:lstStyle/>
                    <a:p>
                      <a:r>
                        <a:rPr lang="de-DE" dirty="0" smtClean="0"/>
                        <a:t>THEMA</a:t>
                      </a:r>
                      <a:r>
                        <a:rPr lang="de-DE" baseline="0" dirty="0" smtClean="0"/>
                        <a:t> </a:t>
                      </a:r>
                      <a:endParaRPr lang="en-US" dirty="0"/>
                    </a:p>
                  </a:txBody>
                  <a:tcPr/>
                </a:tc>
                <a:tc gridSpan="2">
                  <a:txBody>
                    <a:bodyPr/>
                    <a:lstStyle/>
                    <a:p>
                      <a:r>
                        <a:rPr lang="de-DE" dirty="0" smtClean="0"/>
                        <a:t>RHEMA</a:t>
                      </a:r>
                      <a:endParaRPr lang="en-US" dirty="0"/>
                    </a:p>
                  </a:txBody>
                  <a:tcPr/>
                </a:tc>
                <a:tc hMerge="1">
                  <a:txBody>
                    <a:bodyPr/>
                    <a:lstStyle/>
                    <a:p>
                      <a:endParaRPr lang="en-US"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de-DE" b="1" dirty="0" smtClean="0"/>
              <a:t>4</a:t>
            </a:r>
            <a:r>
              <a:rPr lang="de-DE" b="1" dirty="0" smtClean="0"/>
              <a:t>.3.1 </a:t>
            </a:r>
            <a:r>
              <a:rPr lang="de-DE" b="1" dirty="0" smtClean="0"/>
              <a:t>Typen der thematischen Progression </a:t>
            </a:r>
          </a:p>
          <a:p>
            <a:pPr>
              <a:buNone/>
            </a:pPr>
            <a:endParaRPr lang="de-DE" b="1" dirty="0" smtClean="0"/>
          </a:p>
          <a:p>
            <a:r>
              <a:rPr lang="de-DE" sz="2800" dirty="0" smtClean="0"/>
              <a:t>Progression mit durchlaufendem Thema </a:t>
            </a:r>
          </a:p>
          <a:p>
            <a:r>
              <a:rPr lang="de-DE" sz="2800" dirty="0" smtClean="0"/>
              <a:t>Progression mit abgeleitetem Thema</a:t>
            </a:r>
          </a:p>
          <a:p>
            <a:r>
              <a:rPr lang="de-DE" sz="2800" dirty="0" smtClean="0"/>
              <a:t> Linearen thematischen Progression </a:t>
            </a:r>
          </a:p>
          <a:p>
            <a:r>
              <a:rPr lang="de-DE" sz="2800" dirty="0" smtClean="0"/>
              <a:t>Thematische Progression mit gespaltenem Rhema </a:t>
            </a:r>
            <a:endParaRPr lang="en-US" sz="2800"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21</a:t>
            </a:fld>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pPr>
              <a:buNone/>
            </a:pPr>
            <a:r>
              <a:rPr lang="de-DE" dirty="0" smtClean="0"/>
              <a:t>Progression mit durchlaufendem Thema </a:t>
            </a:r>
          </a:p>
          <a:p>
            <a:pPr>
              <a:buNone/>
            </a:pPr>
            <a:r>
              <a:rPr lang="de-DE" dirty="0" smtClean="0"/>
              <a:t>zB. </a:t>
            </a:r>
          </a:p>
          <a:p>
            <a:pPr>
              <a:buNone/>
            </a:pPr>
            <a:r>
              <a:rPr lang="de-DE" sz="2800" dirty="0" smtClean="0"/>
              <a:t>	</a:t>
            </a:r>
            <a:r>
              <a:rPr lang="de-DE" sz="2400" u="sng" dirty="0" smtClean="0"/>
              <a:t>ln den Jahren um 1980 </a:t>
            </a:r>
            <a:r>
              <a:rPr lang="de-DE" sz="2400" dirty="0" smtClean="0"/>
              <a:t>erlebte Identität als Problem interdisziplinärer Forschung und Reflexion eine Hochkonjunktur. </a:t>
            </a:r>
          </a:p>
          <a:p>
            <a:pPr>
              <a:buNone/>
            </a:pPr>
            <a:r>
              <a:rPr lang="de-DE" sz="2400" dirty="0" smtClean="0"/>
              <a:t>	</a:t>
            </a:r>
            <a:r>
              <a:rPr lang="de-DE" sz="2400" u="sng" dirty="0" smtClean="0"/>
              <a:t>In den 90er Jahren </a:t>
            </a:r>
            <a:r>
              <a:rPr lang="de-DE" sz="2400" dirty="0" smtClean="0"/>
              <a:t>waren es dann Fragen des Nationalsozialismus, die in der Sozialwissenschaftlichen Forschung im Mittelpunkt standen. </a:t>
            </a:r>
          </a:p>
          <a:p>
            <a:pPr>
              <a:buNone/>
            </a:pPr>
            <a:r>
              <a:rPr lang="de-DE" sz="2400" dirty="0" smtClean="0"/>
              <a:t>	</a:t>
            </a:r>
            <a:r>
              <a:rPr lang="de-DE" sz="2400" u="sng" dirty="0" smtClean="0"/>
              <a:t>Im ersten Jahrzehnt des 21. Jahrhunderts </a:t>
            </a:r>
            <a:r>
              <a:rPr lang="de-DE" sz="2400" dirty="0" smtClean="0"/>
              <a:t>stehen vor allem Religionen und ihr Einfluss auf die Kultur  auf der Forschungsagenda. </a:t>
            </a:r>
          </a:p>
          <a:p>
            <a:pPr>
              <a:buNone/>
            </a:pPr>
            <a:endParaRPr lang="de-DE" sz="2800" dirty="0" smtClean="0"/>
          </a:p>
          <a:p>
            <a:endParaRPr lang="en-US"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22</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buNone/>
            </a:pPr>
            <a:r>
              <a:rPr lang="de-DE" b="1" dirty="0" smtClean="0"/>
              <a:t>Progression mit abgeleitetem Thema</a:t>
            </a:r>
          </a:p>
          <a:p>
            <a:pPr>
              <a:buNone/>
            </a:pPr>
            <a:r>
              <a:rPr lang="de-DE" sz="2400" dirty="0" smtClean="0"/>
              <a:t>z.B.</a:t>
            </a:r>
          </a:p>
          <a:p>
            <a:pPr marL="0" indent="0">
              <a:spcBef>
                <a:spcPts val="0"/>
              </a:spcBef>
              <a:buNone/>
            </a:pPr>
            <a:r>
              <a:rPr lang="de-DE" sz="2400" dirty="0" smtClean="0"/>
              <a:t>Identität wird in verschiedenen </a:t>
            </a:r>
            <a:r>
              <a:rPr lang="de-DE" sz="2400" b="1" dirty="0" smtClean="0"/>
              <a:t>sozialwissenschaftlichen Theoriekomplexen </a:t>
            </a:r>
            <a:r>
              <a:rPr lang="de-DE" sz="2400" dirty="0" smtClean="0"/>
              <a:t>unterschiedlich erklärt. </a:t>
            </a:r>
          </a:p>
          <a:p>
            <a:pPr marL="0" indent="0">
              <a:spcBef>
                <a:spcPts val="0"/>
              </a:spcBef>
              <a:buNone/>
            </a:pPr>
            <a:r>
              <a:rPr lang="de-DE" sz="2400" dirty="0" smtClean="0"/>
              <a:t>Die </a:t>
            </a:r>
            <a:r>
              <a:rPr lang="de-DE" sz="2400" b="1" dirty="0" smtClean="0"/>
              <a:t>Postmoderne</a:t>
            </a:r>
            <a:r>
              <a:rPr lang="de-DE" sz="2400" dirty="0" smtClean="0"/>
              <a:t> stilisiert </a:t>
            </a:r>
            <a:r>
              <a:rPr lang="de-DE" sz="2400" b="1" dirty="0" smtClean="0"/>
              <a:t>Identität </a:t>
            </a:r>
            <a:r>
              <a:rPr lang="de-DE" sz="2400" dirty="0" smtClean="0"/>
              <a:t>als Chimäre, als nützliches Instrument in der Hand  weniger</a:t>
            </a:r>
            <a:endParaRPr lang="en-US" sz="2400" dirty="0" smtClean="0"/>
          </a:p>
          <a:p>
            <a:pPr marL="0" indent="0">
              <a:spcBef>
                <a:spcPts val="0"/>
              </a:spcBef>
              <a:buNone/>
            </a:pPr>
            <a:r>
              <a:rPr lang="de-DE" sz="2400" dirty="0" smtClean="0"/>
              <a:t>Die </a:t>
            </a:r>
            <a:r>
              <a:rPr lang="de-DE" sz="2400" b="1" dirty="0" smtClean="0"/>
              <a:t>Frankfurter Schule</a:t>
            </a:r>
            <a:r>
              <a:rPr lang="de-DE" sz="2400" dirty="0" smtClean="0"/>
              <a:t> fühlt sich im Eifer gesellschaftlicher Aufbruchsstimmung zur skeptischen Dekonstruktion </a:t>
            </a:r>
            <a:r>
              <a:rPr lang="de-DE" sz="2400" b="1" dirty="0" smtClean="0"/>
              <a:t>des Begriffs</a:t>
            </a:r>
            <a:r>
              <a:rPr lang="de-DE" sz="2400" dirty="0" smtClean="0"/>
              <a:t> berufen.</a:t>
            </a:r>
            <a:endParaRPr lang="en-US" sz="2400" dirty="0" smtClean="0"/>
          </a:p>
          <a:p>
            <a:pPr marL="0" indent="0">
              <a:spcBef>
                <a:spcPts val="0"/>
              </a:spcBef>
              <a:buNone/>
            </a:pPr>
            <a:r>
              <a:rPr lang="de-DE" sz="2400" dirty="0" smtClean="0"/>
              <a:t>Bei </a:t>
            </a:r>
            <a:r>
              <a:rPr lang="de-DE" sz="2400" b="1" dirty="0" smtClean="0"/>
              <a:t>Foucault </a:t>
            </a:r>
            <a:r>
              <a:rPr lang="de-DE" sz="2400" dirty="0" smtClean="0"/>
              <a:t>schließlich werden die alltäglichen Handlungsprozesse, welche </a:t>
            </a:r>
            <a:r>
              <a:rPr lang="de-DE" sz="2400" b="1" dirty="0" smtClean="0"/>
              <a:t>Identität </a:t>
            </a:r>
            <a:r>
              <a:rPr lang="de-DE" sz="2400" dirty="0" smtClean="0"/>
              <a:t>konstruieren, zu sublimen Machtmechanismen.</a:t>
            </a:r>
            <a:endParaRPr lang="en-US" sz="2400" dirty="0" smtClean="0"/>
          </a:p>
          <a:p>
            <a:pPr marL="0" indent="0">
              <a:spcBef>
                <a:spcPts val="0"/>
              </a:spcBef>
              <a:buNone/>
            </a:pPr>
            <a:endParaRPr lang="de-DE" sz="2400" dirty="0" smtClean="0"/>
          </a:p>
          <a:p>
            <a:pPr>
              <a:buNone/>
            </a:pPr>
            <a:endParaRPr lang="de-DE" dirty="0" smtClean="0"/>
          </a:p>
          <a:p>
            <a:endParaRPr lang="en-US"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23</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de-DE" b="1" dirty="0" smtClean="0"/>
              <a:t>Linearen thematischen Progression</a:t>
            </a:r>
          </a:p>
          <a:p>
            <a:pPr>
              <a:buNone/>
            </a:pPr>
            <a:r>
              <a:rPr lang="de-DE" dirty="0" smtClean="0"/>
              <a:t>zB.</a:t>
            </a:r>
          </a:p>
          <a:p>
            <a:pPr>
              <a:buNone/>
            </a:pPr>
            <a:r>
              <a:rPr lang="de-DE" sz="2400" dirty="0" smtClean="0"/>
              <a:t>(1) In der Linguistik darf man die häufige </a:t>
            </a:r>
            <a:r>
              <a:rPr lang="de-DE" sz="2400" b="1" dirty="0" smtClean="0"/>
              <a:t>Qualitätsbewertung</a:t>
            </a:r>
            <a:r>
              <a:rPr lang="de-DE" sz="2400" dirty="0" smtClean="0"/>
              <a:t>, dass Laienwissen Halbwissen sei, nicht übernehmen. (</a:t>
            </a:r>
            <a:r>
              <a:rPr lang="de-DE" sz="2400" b="1" dirty="0" smtClean="0"/>
              <a:t>2)Die Beurteilung des Laienwissens </a:t>
            </a:r>
            <a:r>
              <a:rPr lang="de-DE" sz="2400" dirty="0" smtClean="0"/>
              <a:t>muss sich viel mehr an seiner kommunikativen Wirkung  orientieren. (3)Denn für die </a:t>
            </a:r>
            <a:r>
              <a:rPr lang="de-DE" sz="2400" b="1" dirty="0" smtClean="0"/>
              <a:t>kommunikative Wierkung </a:t>
            </a:r>
            <a:r>
              <a:rPr lang="de-DE" sz="2400" dirty="0" smtClean="0"/>
              <a:t>ist die fachliche Richtigkeit nicht das zentrale Kriterium.  Usw.</a:t>
            </a:r>
            <a:endParaRPr lang="en-US" sz="2400"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24</a:t>
            </a:fld>
            <a:endParaRPr lang="en-GB"/>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de-DE" b="1" dirty="0" smtClean="0"/>
              <a:t>Thematische Progression mit gespaltenem Rhema </a:t>
            </a:r>
          </a:p>
          <a:p>
            <a:pPr>
              <a:buNone/>
            </a:pPr>
            <a:endParaRPr lang="de-DE" b="1" dirty="0" smtClean="0"/>
          </a:p>
          <a:p>
            <a:r>
              <a:rPr lang="de-DE" sz="2800" dirty="0" smtClean="0"/>
              <a:t>Im Rhema des Thematischen Satzes werden zwei oder mehrere Elemente eingeführt, die in der Folge zu unabhängigen Themen werden. </a:t>
            </a:r>
            <a:endParaRPr lang="en-US" sz="2800" dirty="0" smtClean="0"/>
          </a:p>
          <a:p>
            <a:endParaRPr lang="en-US"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25</a:t>
            </a:fld>
            <a:endParaRPr lang="en-GB"/>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384176"/>
            <a:ext cx="8229600" cy="5069160"/>
          </a:xfrm>
        </p:spPr>
        <p:txBody>
          <a:bodyPr>
            <a:normAutofit lnSpcReduction="10000"/>
          </a:bodyPr>
          <a:lstStyle/>
          <a:p>
            <a:pPr>
              <a:buNone/>
            </a:pPr>
            <a:r>
              <a:rPr lang="de-DE" b="1" dirty="0" smtClean="0"/>
              <a:t>Fazit</a:t>
            </a:r>
          </a:p>
          <a:p>
            <a:r>
              <a:rPr lang="de-DE" sz="2400" dirty="0" smtClean="0"/>
              <a:t>die Konzentration auf den roten Faden des Textes ist vor allem in der Revisionsphase wichtig (beim Schreiben der Rohfassung kann blockierend wirken)</a:t>
            </a:r>
          </a:p>
          <a:p>
            <a:r>
              <a:rPr lang="de-DE" sz="2400" dirty="0" smtClean="0"/>
              <a:t>Wenn der Leser beim Lesen des  Textes „sich stolpert“ &lt;</a:t>
            </a:r>
            <a:r>
              <a:rPr lang="en-US" sz="2400" dirty="0" smtClean="0"/>
              <a:t>= </a:t>
            </a:r>
            <a:r>
              <a:rPr lang="en-US" sz="2400" dirty="0" err="1" smtClean="0"/>
              <a:t>unsystematische</a:t>
            </a:r>
            <a:r>
              <a:rPr lang="en-US" sz="2400" dirty="0" smtClean="0"/>
              <a:t> </a:t>
            </a:r>
            <a:r>
              <a:rPr lang="en-US" sz="2400" dirty="0" err="1" smtClean="0"/>
              <a:t>Verteilung</a:t>
            </a:r>
            <a:r>
              <a:rPr lang="en-US" sz="2400" dirty="0" smtClean="0"/>
              <a:t> </a:t>
            </a:r>
            <a:r>
              <a:rPr lang="en-US" sz="2400" dirty="0" err="1" smtClean="0"/>
              <a:t>der</a:t>
            </a:r>
            <a:r>
              <a:rPr lang="en-US" sz="2400" dirty="0" smtClean="0"/>
              <a:t> </a:t>
            </a:r>
            <a:r>
              <a:rPr lang="en-US" sz="2400" dirty="0" err="1" smtClean="0"/>
              <a:t>alten</a:t>
            </a:r>
            <a:r>
              <a:rPr lang="en-US" sz="2400" dirty="0" smtClean="0"/>
              <a:t> und </a:t>
            </a:r>
            <a:r>
              <a:rPr lang="en-US" sz="2400" dirty="0" err="1" smtClean="0"/>
              <a:t>neuen</a:t>
            </a:r>
            <a:r>
              <a:rPr lang="en-US" sz="2400" dirty="0" smtClean="0"/>
              <a:t> Information </a:t>
            </a:r>
            <a:r>
              <a:rPr lang="en-US" sz="2400" dirty="0" err="1" smtClean="0"/>
              <a:t>im</a:t>
            </a:r>
            <a:r>
              <a:rPr lang="en-US" sz="2400" dirty="0" smtClean="0"/>
              <a:t> Text   </a:t>
            </a:r>
          </a:p>
          <a:p>
            <a:r>
              <a:rPr lang="en-US" sz="2400" dirty="0" smtClean="0"/>
              <a:t>Das </a:t>
            </a:r>
            <a:r>
              <a:rPr lang="en-US" sz="2400" dirty="0" err="1" smtClean="0"/>
              <a:t>Nachfolgen</a:t>
            </a:r>
            <a:r>
              <a:rPr lang="en-US" sz="2400" dirty="0" smtClean="0"/>
              <a:t> des </a:t>
            </a:r>
            <a:r>
              <a:rPr lang="en-US" sz="2400" dirty="0" err="1" smtClean="0"/>
              <a:t>roten</a:t>
            </a:r>
            <a:r>
              <a:rPr lang="en-US" sz="2400" dirty="0" smtClean="0"/>
              <a:t> </a:t>
            </a:r>
            <a:r>
              <a:rPr lang="en-US" sz="2400" dirty="0" err="1" smtClean="0"/>
              <a:t>Fadens</a:t>
            </a:r>
            <a:r>
              <a:rPr lang="en-US" sz="2400" dirty="0" smtClean="0"/>
              <a:t> </a:t>
            </a:r>
            <a:r>
              <a:rPr lang="en-US" sz="2400" dirty="0" err="1" smtClean="0"/>
              <a:t>hilft</a:t>
            </a:r>
            <a:r>
              <a:rPr lang="en-US" sz="2400" dirty="0" smtClean="0"/>
              <a:t> die </a:t>
            </a:r>
            <a:r>
              <a:rPr lang="de-DE" sz="2400" dirty="0" smtClean="0"/>
              <a:t>„thematische Sprünge“ (Gedankensprünge) zu erkennen und zu vermeiden.</a:t>
            </a:r>
          </a:p>
          <a:p>
            <a:r>
              <a:rPr lang="de-DE" sz="2400" dirty="0" smtClean="0"/>
              <a:t>Der rote Faden wird auf der Kapitel-, Absatz-, Satzebene verwendet</a:t>
            </a:r>
            <a:r>
              <a:rPr lang="en-US" sz="2400" dirty="0" smtClean="0"/>
              <a:t>=&gt; </a:t>
            </a:r>
            <a:r>
              <a:rPr lang="de-DE" sz="2400" dirty="0" smtClean="0"/>
              <a:t>übersichtliche Gestaltung der Informationsgestaltung  </a:t>
            </a:r>
          </a:p>
          <a:p>
            <a:pPr lvl="1">
              <a:buFont typeface="Arial" pitchFamily="34" charset="0"/>
              <a:buChar char="•"/>
            </a:pPr>
            <a:r>
              <a:rPr lang="de-DE" sz="2000" dirty="0" smtClean="0"/>
              <a:t>(Regel: „Das Alte kommt immer vor dem Neuen“)</a:t>
            </a:r>
          </a:p>
          <a:p>
            <a:endParaRPr lang="en-US" sz="2400" b="1"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26</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smtClean="0"/>
              <a:t/>
            </a:r>
            <a:br>
              <a:rPr lang="de-DE" dirty="0" smtClean="0"/>
            </a:br>
            <a:r>
              <a:rPr lang="de-DE" dirty="0"/>
              <a:t/>
            </a:r>
            <a:br>
              <a:rPr lang="de-DE" dirty="0"/>
            </a:br>
            <a:r>
              <a:rPr lang="de-DE" dirty="0"/>
              <a:t>5</a:t>
            </a:r>
            <a:r>
              <a:rPr lang="de-DE" dirty="0" smtClean="0"/>
              <a:t>. </a:t>
            </a:r>
            <a:r>
              <a:rPr lang="de-DE" dirty="0" smtClean="0"/>
              <a:t>Die Perspektive</a:t>
            </a:r>
            <a:endParaRPr lang="en-US" dirty="0"/>
          </a:p>
        </p:txBody>
      </p:sp>
      <p:sp>
        <p:nvSpPr>
          <p:cNvPr id="3" name="Content Placeholder 2"/>
          <p:cNvSpPr>
            <a:spLocks noGrp="1"/>
          </p:cNvSpPr>
          <p:nvPr>
            <p:ph idx="1"/>
          </p:nvPr>
        </p:nvSpPr>
        <p:spPr/>
        <p:txBody>
          <a:bodyPr/>
          <a:lstStyle/>
          <a:p>
            <a:pPr marL="0" indent="0">
              <a:buNone/>
            </a:pPr>
            <a:endParaRPr lang="de-DE" dirty="0" smtClean="0"/>
          </a:p>
          <a:p>
            <a:pPr marL="0" indent="0">
              <a:buNone/>
            </a:pPr>
            <a:r>
              <a:rPr lang="de-DE" dirty="0" smtClean="0"/>
              <a:t>= </a:t>
            </a:r>
            <a:r>
              <a:rPr lang="en-US" dirty="0"/>
              <a:t>das </a:t>
            </a:r>
            <a:r>
              <a:rPr lang="de-DE" dirty="0" smtClean="0"/>
              <a:t>Einbringen</a:t>
            </a:r>
            <a:r>
              <a:rPr lang="en-US" dirty="0" smtClean="0"/>
              <a:t> </a:t>
            </a:r>
            <a:r>
              <a:rPr lang="en-US" dirty="0"/>
              <a:t>des </a:t>
            </a:r>
            <a:r>
              <a:rPr lang="de-DE" dirty="0" smtClean="0"/>
              <a:t>eigenen</a:t>
            </a:r>
            <a:r>
              <a:rPr lang="en-US" dirty="0" smtClean="0"/>
              <a:t> </a:t>
            </a:r>
            <a:r>
              <a:rPr lang="de-DE" dirty="0" smtClean="0"/>
              <a:t>Standpunktes sowie der Umgang mit fremden Standpunkten.</a:t>
            </a:r>
          </a:p>
          <a:p>
            <a:pPr marL="0" indent="0">
              <a:buNone/>
            </a:pPr>
            <a:endParaRPr lang="de-DE" dirty="0"/>
          </a:p>
          <a:p>
            <a:pPr marL="0" indent="0">
              <a:buNone/>
            </a:pPr>
            <a:endParaRPr lang="de-DE" dirty="0"/>
          </a:p>
          <a:p>
            <a:endParaRPr lang="de-DE" dirty="0"/>
          </a:p>
        </p:txBody>
      </p:sp>
    </p:spTree>
    <p:extLst>
      <p:ext uri="{BB962C8B-B14F-4D97-AF65-F5344CB8AC3E}">
        <p14:creationId xmlns:p14="http://schemas.microsoft.com/office/powerpoint/2010/main" xmlns="" val="39356830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smtClean="0"/>
              <a:t/>
            </a:r>
            <a:br>
              <a:rPr lang="de-DE" dirty="0" smtClean="0"/>
            </a:br>
            <a:r>
              <a:rPr lang="de-DE" dirty="0"/>
              <a:t/>
            </a:r>
            <a:br>
              <a:rPr lang="de-DE" dirty="0"/>
            </a:br>
            <a:r>
              <a:rPr lang="de-DE" dirty="0"/>
              <a:t>5</a:t>
            </a:r>
            <a:r>
              <a:rPr lang="de-DE" dirty="0" smtClean="0"/>
              <a:t>. </a:t>
            </a:r>
            <a:r>
              <a:rPr lang="de-DE" dirty="0" smtClean="0"/>
              <a:t>Die Perspektive</a:t>
            </a:r>
            <a:endParaRPr lang="en-US" dirty="0"/>
          </a:p>
        </p:txBody>
      </p:sp>
      <p:sp>
        <p:nvSpPr>
          <p:cNvPr id="3" name="Content Placeholder 2"/>
          <p:cNvSpPr>
            <a:spLocks noGrp="1"/>
          </p:cNvSpPr>
          <p:nvPr>
            <p:ph idx="1"/>
          </p:nvPr>
        </p:nvSpPr>
        <p:spPr/>
        <p:txBody>
          <a:bodyPr/>
          <a:lstStyle/>
          <a:p>
            <a:pPr marL="0" indent="0">
              <a:buNone/>
            </a:pPr>
            <a:endParaRPr lang="de-DE" dirty="0" smtClean="0"/>
          </a:p>
          <a:p>
            <a:pPr marL="0" indent="0">
              <a:buNone/>
            </a:pPr>
            <a:r>
              <a:rPr lang="de-DE" dirty="0" smtClean="0"/>
              <a:t>= </a:t>
            </a:r>
            <a:r>
              <a:rPr lang="en-US" dirty="0"/>
              <a:t>das </a:t>
            </a:r>
            <a:r>
              <a:rPr lang="de-DE" dirty="0" smtClean="0"/>
              <a:t>Einbringen</a:t>
            </a:r>
            <a:r>
              <a:rPr lang="en-US" dirty="0" smtClean="0"/>
              <a:t> </a:t>
            </a:r>
            <a:r>
              <a:rPr lang="en-US" dirty="0"/>
              <a:t>des </a:t>
            </a:r>
            <a:r>
              <a:rPr lang="de-DE" dirty="0" smtClean="0"/>
              <a:t>eigenen</a:t>
            </a:r>
            <a:r>
              <a:rPr lang="en-US" dirty="0" smtClean="0"/>
              <a:t> </a:t>
            </a:r>
            <a:r>
              <a:rPr lang="de-DE" dirty="0" smtClean="0"/>
              <a:t>Standpunktes sowie der Umgang mit fremden Standpunkten.</a:t>
            </a:r>
          </a:p>
          <a:p>
            <a:pPr marL="0" indent="0">
              <a:buNone/>
            </a:pPr>
            <a:endParaRPr lang="de-DE" dirty="0"/>
          </a:p>
          <a:p>
            <a:r>
              <a:rPr lang="de-DE" dirty="0" smtClean="0"/>
              <a:t>Jeder Text hat eine – oder mehrere – Perspektive/n.</a:t>
            </a:r>
          </a:p>
          <a:p>
            <a:endParaRPr lang="de-DE" dirty="0"/>
          </a:p>
          <a:p>
            <a:endParaRPr lang="de-DE" dirty="0"/>
          </a:p>
        </p:txBody>
      </p:sp>
    </p:spTree>
    <p:extLst>
      <p:ext uri="{BB962C8B-B14F-4D97-AF65-F5344CB8AC3E}">
        <p14:creationId xmlns:p14="http://schemas.microsoft.com/office/powerpoint/2010/main" xmlns="" val="2584677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smtClean="0"/>
              <a:t/>
            </a:r>
            <a:br>
              <a:rPr lang="de-DE" dirty="0" smtClean="0"/>
            </a:br>
            <a:r>
              <a:rPr lang="de-DE" dirty="0"/>
              <a:t/>
            </a:r>
            <a:br>
              <a:rPr lang="de-DE" dirty="0"/>
            </a:br>
            <a:r>
              <a:rPr lang="de-DE" dirty="0" smtClean="0"/>
              <a:t>5. </a:t>
            </a:r>
            <a:r>
              <a:rPr lang="de-DE" dirty="0" smtClean="0"/>
              <a:t>Die Perspektive</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de-DE" dirty="0" smtClean="0"/>
              <a:t>= </a:t>
            </a:r>
            <a:r>
              <a:rPr lang="en-US" dirty="0"/>
              <a:t>das </a:t>
            </a:r>
            <a:r>
              <a:rPr lang="de-DE" dirty="0" smtClean="0"/>
              <a:t>Einbringen</a:t>
            </a:r>
            <a:r>
              <a:rPr lang="en-US" dirty="0" smtClean="0"/>
              <a:t> </a:t>
            </a:r>
            <a:r>
              <a:rPr lang="en-US" dirty="0"/>
              <a:t>des </a:t>
            </a:r>
            <a:r>
              <a:rPr lang="de-DE" dirty="0" smtClean="0"/>
              <a:t>eigenen</a:t>
            </a:r>
            <a:r>
              <a:rPr lang="en-US" dirty="0" smtClean="0"/>
              <a:t> </a:t>
            </a:r>
            <a:r>
              <a:rPr lang="de-DE" dirty="0" smtClean="0"/>
              <a:t>Standpunktes sowie der Umgang mit fremden Standpunkten.</a:t>
            </a:r>
          </a:p>
          <a:p>
            <a:pPr marL="0" indent="0">
              <a:buNone/>
            </a:pPr>
            <a:endParaRPr lang="de-DE" dirty="0"/>
          </a:p>
          <a:p>
            <a:r>
              <a:rPr lang="de-DE" dirty="0" smtClean="0"/>
              <a:t>Jeder Text hat eine – oder mehrere – Perspektive/n.</a:t>
            </a:r>
          </a:p>
          <a:p>
            <a:endParaRPr lang="de-DE" dirty="0"/>
          </a:p>
          <a:p>
            <a:r>
              <a:rPr lang="de-DE" i="1" dirty="0" smtClean="0"/>
              <a:t>Zur Erinnerung</a:t>
            </a:r>
            <a:r>
              <a:rPr lang="de-DE" dirty="0" smtClean="0"/>
              <a:t>: ohne das Einbringen der eigenen Perspektive (etwa durch </a:t>
            </a:r>
            <a:r>
              <a:rPr lang="en-US" dirty="0"/>
              <a:t>die </a:t>
            </a:r>
            <a:r>
              <a:rPr lang="de-DE" dirty="0" smtClean="0"/>
              <a:t>Verwendung des Pronomens „Ich“) lässt sich kein Text schreiben.</a:t>
            </a:r>
          </a:p>
          <a:p>
            <a:endParaRPr lang="de-DE" dirty="0"/>
          </a:p>
          <a:p>
            <a:endParaRPr lang="de-DE" dirty="0"/>
          </a:p>
        </p:txBody>
      </p:sp>
    </p:spTree>
    <p:extLst>
      <p:ext uri="{BB962C8B-B14F-4D97-AF65-F5344CB8AC3E}">
        <p14:creationId xmlns:p14="http://schemas.microsoft.com/office/powerpoint/2010/main" xmlns="" val="29641785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a:xfrm>
            <a:off x="755576" y="1447800"/>
            <a:ext cx="7931224" cy="4572000"/>
          </a:xfrm>
        </p:spPr>
        <p:txBody>
          <a:bodyPr>
            <a:normAutofit/>
          </a:bodyPr>
          <a:lstStyle/>
          <a:p>
            <a:pPr marL="514350" indent="-514350">
              <a:buNone/>
            </a:pPr>
            <a:r>
              <a:rPr lang="de-DE" b="1" dirty="0" smtClean="0"/>
              <a:t>Wiederholung – </a:t>
            </a:r>
            <a:r>
              <a:rPr lang="de-DE" sz="3200" b="1" dirty="0" smtClean="0"/>
              <a:t>Gliedern und Strukturieren wissenschaftlicher Texte</a:t>
            </a:r>
          </a:p>
          <a:p>
            <a:pPr marL="514350" indent="-514350"/>
            <a:r>
              <a:rPr lang="de-DE" sz="2800" dirty="0" smtClean="0"/>
              <a:t>Thema eingrenzen</a:t>
            </a:r>
          </a:p>
          <a:p>
            <a:pPr marL="514350" indent="-514350"/>
            <a:r>
              <a:rPr lang="de-DE" sz="2800" dirty="0" smtClean="0"/>
              <a:t>Mind Map/erstes Inhaltsverzeichnis</a:t>
            </a:r>
          </a:p>
          <a:p>
            <a:pPr marL="514350" indent="-514350"/>
            <a:r>
              <a:rPr lang="de-DE" sz="2800" dirty="0" smtClean="0"/>
              <a:t>Aufbau wissenschaftlicher Texte </a:t>
            </a:r>
          </a:p>
          <a:p>
            <a:pPr marL="914400" lvl="1" indent="-514350">
              <a:buNone/>
            </a:pPr>
            <a:r>
              <a:rPr lang="de-DE" sz="2400" dirty="0" smtClean="0"/>
              <a:t>Die Einleitung </a:t>
            </a:r>
          </a:p>
          <a:p>
            <a:pPr marL="914400" lvl="1" indent="-514350">
              <a:buNone/>
            </a:pPr>
            <a:r>
              <a:rPr lang="de-DE" sz="2400" dirty="0" smtClean="0"/>
              <a:t>Der Mittelteil</a:t>
            </a:r>
          </a:p>
          <a:p>
            <a:pPr marL="914400" lvl="1" indent="-514350">
              <a:buNone/>
            </a:pPr>
            <a:r>
              <a:rPr lang="de-DE" sz="2400" dirty="0" smtClean="0"/>
              <a:t>Der Schluss </a:t>
            </a:r>
            <a:endParaRPr lang="en-US" sz="2400" dirty="0"/>
          </a:p>
        </p:txBody>
      </p:sp>
      <p:sp>
        <p:nvSpPr>
          <p:cNvPr id="3" name="Footer Placeholder 2"/>
          <p:cNvSpPr>
            <a:spLocks noGrp="1"/>
          </p:cNvSpPr>
          <p:nvPr>
            <p:ph type="ftr" sz="quarter" idx="11"/>
          </p:nvPr>
        </p:nvSpPr>
        <p:spPr/>
        <p:txBody>
          <a:bodyPr/>
          <a:lstStyle/>
          <a:p>
            <a:r>
              <a:rPr lang="en-GB" smtClean="0"/>
              <a:t>www.academic-writing.ro</a:t>
            </a:r>
            <a:endParaRPr lang="en-GB"/>
          </a:p>
        </p:txBody>
      </p:sp>
      <p:sp>
        <p:nvSpPr>
          <p:cNvPr id="4" name="Slide Number Placeholder 3"/>
          <p:cNvSpPr>
            <a:spLocks noGrp="1"/>
          </p:cNvSpPr>
          <p:nvPr>
            <p:ph type="sldNum" sz="quarter" idx="12"/>
          </p:nvPr>
        </p:nvSpPr>
        <p:spPr/>
        <p:txBody>
          <a:bodyPr/>
          <a:lstStyle/>
          <a:p>
            <a:fld id="{14C4EB0C-30BA-4907-A108-BA9F52B957B1}" type="slidenum">
              <a:rPr lang="en-GB" smtClean="0"/>
              <a:pPr/>
              <a:t>3</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blinds(horizontal)">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blinds(horizontal)">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blinds(horizontal)">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blinds(horizontal)">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blinds(horizontal)">
                                      <p:cBhvr>
                                        <p:cTn id="27" dur="500"/>
                                        <p:tgtEl>
                                          <p:spTgt spid="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Effect transition="in" filter="blinds(horizontal)">
                                      <p:cBhvr>
                                        <p:cTn id="32"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endParaRPr lang="de-DE" dirty="0"/>
          </a:p>
        </p:txBody>
      </p:sp>
      <p:sp>
        <p:nvSpPr>
          <p:cNvPr id="3" name="Content Placeholder 2"/>
          <p:cNvSpPr>
            <a:spLocks noGrp="1"/>
          </p:cNvSpPr>
          <p:nvPr>
            <p:ph idx="1"/>
          </p:nvPr>
        </p:nvSpPr>
        <p:spPr>
          <a:xfrm>
            <a:off x="457200" y="1268760"/>
            <a:ext cx="8229600" cy="4857403"/>
          </a:xfrm>
        </p:spPr>
        <p:txBody>
          <a:bodyPr>
            <a:normAutofit fontScale="85000" lnSpcReduction="20000"/>
          </a:bodyPr>
          <a:lstStyle/>
          <a:p>
            <a:pPr>
              <a:buNone/>
            </a:pPr>
            <a:r>
              <a:rPr lang="de-DE" dirty="0"/>
              <a:t>5</a:t>
            </a:r>
            <a:r>
              <a:rPr lang="de-DE" dirty="0" smtClean="0"/>
              <a:t>.1 Sprachliche Realisierung von Perspektive</a:t>
            </a:r>
          </a:p>
          <a:p>
            <a:pPr>
              <a:buNone/>
            </a:pPr>
            <a:endParaRPr lang="de-DE" dirty="0" smtClean="0"/>
          </a:p>
          <a:p>
            <a:r>
              <a:rPr lang="de-DE" dirty="0" smtClean="0"/>
              <a:t>Der </a:t>
            </a:r>
            <a:r>
              <a:rPr lang="de-DE" dirty="0" smtClean="0"/>
              <a:t>Autor nimmt Rollen ein, z.B. durch:</a:t>
            </a:r>
          </a:p>
          <a:p>
            <a:pPr>
              <a:buFontTx/>
              <a:buChar char="-"/>
            </a:pPr>
            <a:r>
              <a:rPr lang="de-DE" dirty="0" smtClean="0"/>
              <a:t>berichten/erzählen</a:t>
            </a:r>
          </a:p>
          <a:p>
            <a:pPr>
              <a:buFontTx/>
              <a:buChar char="-"/>
            </a:pPr>
            <a:r>
              <a:rPr lang="de-DE" dirty="0" smtClean="0"/>
              <a:t>Überblick verschaffen</a:t>
            </a:r>
          </a:p>
          <a:p>
            <a:pPr>
              <a:buFontTx/>
              <a:buChar char="-"/>
            </a:pPr>
            <a:r>
              <a:rPr lang="de-DE" dirty="0" smtClean="0"/>
              <a:t>Vergleichen</a:t>
            </a:r>
          </a:p>
          <a:p>
            <a:pPr>
              <a:buFontTx/>
              <a:buChar char="-"/>
            </a:pPr>
            <a:r>
              <a:rPr lang="de-DE" dirty="0" smtClean="0"/>
              <a:t>Kritik üben</a:t>
            </a:r>
          </a:p>
          <a:p>
            <a:pPr>
              <a:buFontTx/>
              <a:buChar char="-"/>
            </a:pPr>
            <a:r>
              <a:rPr lang="de-DE" dirty="0" smtClean="0"/>
              <a:t>Präsentieren</a:t>
            </a:r>
          </a:p>
          <a:p>
            <a:pPr>
              <a:buFontTx/>
              <a:buChar char="-"/>
            </a:pPr>
            <a:r>
              <a:rPr lang="de-DE" dirty="0" smtClean="0"/>
              <a:t>Analysieren</a:t>
            </a:r>
          </a:p>
          <a:p>
            <a:pPr>
              <a:buFontTx/>
              <a:buChar char="-"/>
            </a:pPr>
            <a:r>
              <a:rPr lang="de-DE" dirty="0" smtClean="0"/>
              <a:t>Ablehnen/Befürworten</a:t>
            </a:r>
          </a:p>
          <a:p>
            <a:pPr>
              <a:buFontTx/>
              <a:buChar char="-"/>
            </a:pPr>
            <a:r>
              <a:rPr lang="de-DE" dirty="0" smtClean="0"/>
              <a:t>Zusammenfassen</a:t>
            </a:r>
          </a:p>
        </p:txBody>
      </p:sp>
    </p:spTree>
    <p:extLst>
      <p:ext uri="{BB962C8B-B14F-4D97-AF65-F5344CB8AC3E}">
        <p14:creationId xmlns:p14="http://schemas.microsoft.com/office/powerpoint/2010/main" xmlns="" val="38403377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de-DE" dirty="0"/>
          </a:p>
        </p:txBody>
      </p:sp>
      <p:sp>
        <p:nvSpPr>
          <p:cNvPr id="3" name="Content Placeholder 2"/>
          <p:cNvSpPr>
            <a:spLocks noGrp="1"/>
          </p:cNvSpPr>
          <p:nvPr>
            <p:ph idx="1"/>
          </p:nvPr>
        </p:nvSpPr>
        <p:spPr/>
        <p:txBody>
          <a:bodyPr>
            <a:normAutofit fontScale="77500" lnSpcReduction="20000"/>
          </a:bodyPr>
          <a:lstStyle/>
          <a:p>
            <a:pPr>
              <a:buNone/>
            </a:pPr>
            <a:r>
              <a:rPr lang="de-DE" dirty="0"/>
              <a:t>5</a:t>
            </a:r>
            <a:r>
              <a:rPr lang="de-DE" dirty="0" smtClean="0"/>
              <a:t>.1 Sprachliche Realisierung von Perspektive</a:t>
            </a:r>
          </a:p>
          <a:p>
            <a:pPr>
              <a:buNone/>
            </a:pPr>
            <a:endParaRPr lang="de-DE" dirty="0" smtClean="0"/>
          </a:p>
          <a:p>
            <a:r>
              <a:rPr lang="de-DE" dirty="0" smtClean="0"/>
              <a:t>Der </a:t>
            </a:r>
            <a:r>
              <a:rPr lang="de-DE" dirty="0" smtClean="0"/>
              <a:t>Autor nimmt Rollen ein, z.B. durch:</a:t>
            </a:r>
          </a:p>
          <a:p>
            <a:pPr>
              <a:buFontTx/>
              <a:buChar char="-"/>
            </a:pPr>
            <a:r>
              <a:rPr lang="de-DE" dirty="0" smtClean="0"/>
              <a:t>berichten/erzählen</a:t>
            </a:r>
          </a:p>
          <a:p>
            <a:pPr>
              <a:buFontTx/>
              <a:buChar char="-"/>
            </a:pPr>
            <a:r>
              <a:rPr lang="de-DE" dirty="0" smtClean="0"/>
              <a:t>Überblick verschaffen</a:t>
            </a:r>
          </a:p>
          <a:p>
            <a:pPr>
              <a:buFontTx/>
              <a:buChar char="-"/>
            </a:pPr>
            <a:r>
              <a:rPr lang="de-DE" dirty="0" smtClean="0"/>
              <a:t>Vergleichen </a:t>
            </a:r>
            <a:r>
              <a:rPr lang="de-DE" dirty="0" smtClean="0">
                <a:sym typeface="Wingdings" panose="05000000000000000000" pitchFamily="2" charset="2"/>
              </a:rPr>
              <a:t> vergleichende Perspektive</a:t>
            </a:r>
            <a:endParaRPr lang="de-DE" dirty="0" smtClean="0"/>
          </a:p>
          <a:p>
            <a:pPr>
              <a:buFontTx/>
              <a:buChar char="-"/>
            </a:pPr>
            <a:r>
              <a:rPr lang="de-DE" dirty="0" smtClean="0"/>
              <a:t>Kritik üben </a:t>
            </a:r>
            <a:r>
              <a:rPr lang="de-DE" dirty="0" smtClean="0">
                <a:sym typeface="Wingdings" panose="05000000000000000000" pitchFamily="2" charset="2"/>
              </a:rPr>
              <a:t> Perspektive des Kritikers</a:t>
            </a:r>
            <a:endParaRPr lang="de-DE" dirty="0" smtClean="0"/>
          </a:p>
          <a:p>
            <a:pPr>
              <a:buFontTx/>
              <a:buChar char="-"/>
            </a:pPr>
            <a:r>
              <a:rPr lang="de-DE" dirty="0" smtClean="0"/>
              <a:t>Präsentieren </a:t>
            </a:r>
            <a:r>
              <a:rPr lang="de-DE" dirty="0" smtClean="0">
                <a:sym typeface="Wingdings" panose="05000000000000000000" pitchFamily="2" charset="2"/>
              </a:rPr>
              <a:t> darstellende Perspektive</a:t>
            </a:r>
            <a:endParaRPr lang="de-DE" dirty="0" smtClean="0"/>
          </a:p>
          <a:p>
            <a:pPr>
              <a:buFontTx/>
              <a:buChar char="-"/>
            </a:pPr>
            <a:r>
              <a:rPr lang="de-DE" dirty="0" smtClean="0"/>
              <a:t>Analysieren</a:t>
            </a:r>
          </a:p>
          <a:p>
            <a:pPr>
              <a:buFontTx/>
              <a:buChar char="-"/>
            </a:pPr>
            <a:r>
              <a:rPr lang="de-DE" dirty="0" smtClean="0"/>
              <a:t>Ablehnen/Befürworten</a:t>
            </a:r>
          </a:p>
          <a:p>
            <a:pPr>
              <a:buFontTx/>
              <a:buChar char="-"/>
            </a:pPr>
            <a:r>
              <a:rPr lang="de-DE" dirty="0" smtClean="0"/>
              <a:t>Zusammenfassen</a:t>
            </a:r>
          </a:p>
        </p:txBody>
      </p:sp>
    </p:spTree>
    <p:extLst>
      <p:ext uri="{BB962C8B-B14F-4D97-AF65-F5344CB8AC3E}">
        <p14:creationId xmlns:p14="http://schemas.microsoft.com/office/powerpoint/2010/main" xmlns="" val="24953090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de-DE" dirty="0"/>
          </a:p>
        </p:txBody>
      </p:sp>
      <p:sp>
        <p:nvSpPr>
          <p:cNvPr id="3" name="Content Placeholder 2"/>
          <p:cNvSpPr>
            <a:spLocks noGrp="1"/>
          </p:cNvSpPr>
          <p:nvPr>
            <p:ph idx="1"/>
          </p:nvPr>
        </p:nvSpPr>
        <p:spPr/>
        <p:txBody>
          <a:bodyPr>
            <a:normAutofit lnSpcReduction="10000"/>
          </a:bodyPr>
          <a:lstStyle/>
          <a:p>
            <a:pPr>
              <a:buNone/>
            </a:pPr>
            <a:r>
              <a:rPr lang="de-DE" dirty="0"/>
              <a:t>5</a:t>
            </a:r>
            <a:r>
              <a:rPr lang="de-DE" dirty="0" smtClean="0"/>
              <a:t>.2 Sprachliche Möglichkeiten zur Realisierung von Perspektive</a:t>
            </a:r>
          </a:p>
          <a:p>
            <a:pPr>
              <a:buNone/>
            </a:pPr>
            <a:endParaRPr lang="de-DE" dirty="0" smtClean="0"/>
          </a:p>
          <a:p>
            <a:r>
              <a:rPr lang="de-DE" dirty="0" smtClean="0"/>
              <a:t>Perspektive </a:t>
            </a:r>
            <a:r>
              <a:rPr lang="de-DE" dirty="0" smtClean="0"/>
              <a:t>wird bestimmt durch die selbst bestimmte Position.</a:t>
            </a:r>
          </a:p>
          <a:p>
            <a:endParaRPr lang="de-DE" dirty="0"/>
          </a:p>
          <a:p>
            <a:r>
              <a:rPr lang="de-DE" dirty="0" smtClean="0"/>
              <a:t>Die sprachlichen Mittel setzen Sie als Autor ein, um diese Position dem Leser zu vermitteln.</a:t>
            </a:r>
          </a:p>
          <a:p>
            <a:endParaRPr lang="de-DE" dirty="0"/>
          </a:p>
          <a:p>
            <a:endParaRPr lang="de-DE" dirty="0"/>
          </a:p>
        </p:txBody>
      </p:sp>
    </p:spTree>
    <p:extLst>
      <p:ext uri="{BB962C8B-B14F-4D97-AF65-F5344CB8AC3E}">
        <p14:creationId xmlns:p14="http://schemas.microsoft.com/office/powerpoint/2010/main" xmlns="" val="26495586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normAutofit/>
          </a:bodyPr>
          <a:lstStyle/>
          <a:p>
            <a:endParaRPr lang="de-DE" dirty="0"/>
          </a:p>
        </p:txBody>
      </p:sp>
      <p:sp>
        <p:nvSpPr>
          <p:cNvPr id="3" name="Content Placeholder 2"/>
          <p:cNvSpPr>
            <a:spLocks noGrp="1"/>
          </p:cNvSpPr>
          <p:nvPr>
            <p:ph idx="1"/>
          </p:nvPr>
        </p:nvSpPr>
        <p:spPr>
          <a:xfrm>
            <a:off x="457200" y="1340768"/>
            <a:ext cx="8229600" cy="4785395"/>
          </a:xfrm>
        </p:spPr>
        <p:txBody>
          <a:bodyPr>
            <a:normAutofit fontScale="85000" lnSpcReduction="10000"/>
          </a:bodyPr>
          <a:lstStyle/>
          <a:p>
            <a:pPr>
              <a:buNone/>
            </a:pPr>
            <a:r>
              <a:rPr lang="de-DE" dirty="0"/>
              <a:t>5</a:t>
            </a:r>
            <a:r>
              <a:rPr lang="de-DE" dirty="0" smtClean="0"/>
              <a:t>.2 Sprachliche Möglichkeiten zur Realisierung von Perspektive</a:t>
            </a:r>
          </a:p>
          <a:p>
            <a:endParaRPr lang="de-DE" dirty="0"/>
          </a:p>
          <a:p>
            <a:r>
              <a:rPr lang="de-DE" dirty="0" smtClean="0"/>
              <a:t>Perspektive </a:t>
            </a:r>
            <a:r>
              <a:rPr lang="de-DE" dirty="0" smtClean="0"/>
              <a:t>wird bestimmt durch die selbst bestimmte Position.</a:t>
            </a:r>
          </a:p>
          <a:p>
            <a:endParaRPr lang="de-DE" dirty="0"/>
          </a:p>
          <a:p>
            <a:r>
              <a:rPr lang="de-DE" dirty="0" smtClean="0"/>
              <a:t>Die sprachlichen Mittel setzen Sie als Autor ein, um diese Position dem Leser zu vermitteln.</a:t>
            </a:r>
          </a:p>
          <a:p>
            <a:endParaRPr lang="de-DE" dirty="0"/>
          </a:p>
          <a:p>
            <a:r>
              <a:rPr lang="de-DE" dirty="0" smtClean="0"/>
              <a:t>Perspektive lässt sich bewusst gestalten durch das Kombinieren mehrerer </a:t>
            </a:r>
            <a:r>
              <a:rPr lang="de-DE" i="1" dirty="0" smtClean="0"/>
              <a:t>sprachlichen Möglichkeiten</a:t>
            </a:r>
            <a:r>
              <a:rPr lang="de-DE" dirty="0" smtClean="0"/>
              <a:t>.</a:t>
            </a:r>
            <a:endParaRPr lang="de-DE" dirty="0"/>
          </a:p>
        </p:txBody>
      </p:sp>
    </p:spTree>
    <p:extLst>
      <p:ext uri="{BB962C8B-B14F-4D97-AF65-F5344CB8AC3E}">
        <p14:creationId xmlns:p14="http://schemas.microsoft.com/office/powerpoint/2010/main" xmlns="" val="5253965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de-DE" sz="4000" dirty="0"/>
          </a:p>
        </p:txBody>
      </p:sp>
      <p:sp>
        <p:nvSpPr>
          <p:cNvPr id="3" name="Content Placeholder 2"/>
          <p:cNvSpPr>
            <a:spLocks noGrp="1"/>
          </p:cNvSpPr>
          <p:nvPr>
            <p:ph idx="1"/>
          </p:nvPr>
        </p:nvSpPr>
        <p:spPr/>
        <p:txBody>
          <a:bodyPr>
            <a:normAutofit fontScale="92500" lnSpcReduction="10000"/>
          </a:bodyPr>
          <a:lstStyle/>
          <a:p>
            <a:pPr>
              <a:buNone/>
            </a:pPr>
            <a:r>
              <a:rPr lang="de-DE" dirty="0" smtClean="0"/>
              <a:t>Das Einbringen einer fremden Stimme im Text</a:t>
            </a:r>
          </a:p>
          <a:p>
            <a:endParaRPr lang="de-DE" dirty="0"/>
          </a:p>
          <a:p>
            <a:r>
              <a:rPr lang="de-DE" dirty="0" smtClean="0"/>
              <a:t>Unterschiedliche </a:t>
            </a:r>
            <a:r>
              <a:rPr lang="de-DE" dirty="0" smtClean="0"/>
              <a:t>Zitierformen:</a:t>
            </a:r>
          </a:p>
          <a:p>
            <a:pPr lvl="1">
              <a:buFontTx/>
              <a:buChar char="-"/>
            </a:pPr>
            <a:r>
              <a:rPr lang="de-DE" sz="2800" dirty="0"/>
              <a:t>wörtliches </a:t>
            </a:r>
            <a:r>
              <a:rPr lang="de-DE" sz="2800" dirty="0" smtClean="0"/>
              <a:t>Zitat</a:t>
            </a:r>
            <a:endParaRPr lang="de-DE" sz="2800" i="1" dirty="0"/>
          </a:p>
          <a:p>
            <a:pPr lvl="1">
              <a:buFontTx/>
              <a:buChar char="-"/>
            </a:pPr>
            <a:r>
              <a:rPr lang="de-DE" sz="2800" dirty="0" smtClean="0"/>
              <a:t>Paraphrase</a:t>
            </a:r>
            <a:endParaRPr lang="de-DE" sz="2800" i="1" dirty="0" smtClean="0"/>
          </a:p>
          <a:p>
            <a:endParaRPr lang="de-DE" dirty="0" smtClean="0"/>
          </a:p>
          <a:p>
            <a:r>
              <a:rPr lang="de-DE" dirty="0" smtClean="0"/>
              <a:t>Verweise</a:t>
            </a:r>
            <a:endParaRPr lang="de-DE" i="1" dirty="0" smtClean="0"/>
          </a:p>
          <a:p>
            <a:endParaRPr lang="de-DE" dirty="0" smtClean="0"/>
          </a:p>
          <a:p>
            <a:r>
              <a:rPr lang="de-DE" dirty="0" smtClean="0"/>
              <a:t>Zusammenfassungen</a:t>
            </a:r>
            <a:endParaRPr lang="de-DE" i="1" dirty="0"/>
          </a:p>
        </p:txBody>
      </p:sp>
    </p:spTree>
    <p:extLst>
      <p:ext uri="{BB962C8B-B14F-4D97-AF65-F5344CB8AC3E}">
        <p14:creationId xmlns:p14="http://schemas.microsoft.com/office/powerpoint/2010/main" xmlns="" val="14668952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de-DE" dirty="0"/>
          </a:p>
        </p:txBody>
      </p:sp>
      <p:sp>
        <p:nvSpPr>
          <p:cNvPr id="3" name="Content Placeholder 2"/>
          <p:cNvSpPr>
            <a:spLocks noGrp="1"/>
          </p:cNvSpPr>
          <p:nvPr>
            <p:ph idx="1"/>
          </p:nvPr>
        </p:nvSpPr>
        <p:spPr/>
        <p:txBody>
          <a:bodyPr/>
          <a:lstStyle/>
          <a:p>
            <a:pPr>
              <a:buNone/>
            </a:pPr>
            <a:r>
              <a:rPr lang="de-DE" dirty="0" smtClean="0"/>
              <a:t>5 </a:t>
            </a:r>
            <a:r>
              <a:rPr lang="de-DE" dirty="0" smtClean="0"/>
              <a:t>.3 Sprachliche Strategien zur Vermeidung von Plagiaten</a:t>
            </a:r>
            <a:endParaRPr lang="de-DE" dirty="0"/>
          </a:p>
        </p:txBody>
      </p:sp>
    </p:spTree>
    <p:extLst>
      <p:ext uri="{BB962C8B-B14F-4D97-AF65-F5344CB8AC3E}">
        <p14:creationId xmlns:p14="http://schemas.microsoft.com/office/powerpoint/2010/main" xmlns="" val="20960424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de-DE" dirty="0"/>
          </a:p>
        </p:txBody>
      </p:sp>
      <p:sp>
        <p:nvSpPr>
          <p:cNvPr id="3" name="Content Placeholder 2"/>
          <p:cNvSpPr>
            <a:spLocks noGrp="1"/>
          </p:cNvSpPr>
          <p:nvPr>
            <p:ph idx="1"/>
          </p:nvPr>
        </p:nvSpPr>
        <p:spPr>
          <a:xfrm>
            <a:off x="628650" y="1484784"/>
            <a:ext cx="7886700" cy="4692179"/>
          </a:xfrm>
        </p:spPr>
        <p:txBody>
          <a:bodyPr>
            <a:normAutofit fontScale="85000" lnSpcReduction="20000"/>
          </a:bodyPr>
          <a:lstStyle/>
          <a:p>
            <a:pPr marL="514350" indent="-514350">
              <a:buNone/>
            </a:pPr>
            <a:r>
              <a:rPr lang="de-DE" dirty="0"/>
              <a:t>5</a:t>
            </a:r>
            <a:r>
              <a:rPr lang="de-DE" dirty="0" smtClean="0"/>
              <a:t>.3 Sprachliche Strategien zur Vermeidung von Plagiaten</a:t>
            </a:r>
          </a:p>
          <a:p>
            <a:pPr marL="514350" indent="-514350">
              <a:buFont typeface="+mj-lt"/>
              <a:buAutoNum type="arabicPeriod"/>
            </a:pPr>
            <a:endParaRPr lang="de-DE" dirty="0"/>
          </a:p>
          <a:p>
            <a:pPr marL="514350" indent="-514350">
              <a:buFont typeface="+mj-lt"/>
              <a:buAutoNum type="arabicPeriod"/>
            </a:pPr>
            <a:r>
              <a:rPr lang="de-DE" dirty="0" smtClean="0"/>
              <a:t>Nominalisierung</a:t>
            </a:r>
            <a:endParaRPr lang="de-DE" dirty="0" smtClean="0"/>
          </a:p>
          <a:p>
            <a:pPr marL="514350" indent="-514350">
              <a:buFont typeface="+mj-lt"/>
              <a:buAutoNum type="arabicPeriod"/>
            </a:pPr>
            <a:r>
              <a:rPr lang="de-DE" dirty="0"/>
              <a:t>Nominalgruppen </a:t>
            </a:r>
            <a:r>
              <a:rPr lang="de-DE" dirty="0" smtClean="0"/>
              <a:t>auflösen</a:t>
            </a:r>
          </a:p>
          <a:p>
            <a:pPr marL="514350" indent="-514350">
              <a:buFont typeface="+mj-lt"/>
              <a:buAutoNum type="arabicPeriod"/>
            </a:pPr>
            <a:r>
              <a:rPr lang="de-DE" dirty="0"/>
              <a:t>Zwischen aktiven und passiven Formulierungen </a:t>
            </a:r>
            <a:r>
              <a:rPr lang="de-DE" dirty="0" smtClean="0"/>
              <a:t>wechseln</a:t>
            </a:r>
          </a:p>
          <a:p>
            <a:pPr marL="514350" indent="-514350">
              <a:buFont typeface="+mj-lt"/>
              <a:buAutoNum type="arabicPeriod"/>
            </a:pPr>
            <a:r>
              <a:rPr lang="de-DE" dirty="0"/>
              <a:t>Synonyme </a:t>
            </a:r>
            <a:r>
              <a:rPr lang="de-DE" dirty="0" smtClean="0"/>
              <a:t>verwenden</a:t>
            </a:r>
          </a:p>
          <a:p>
            <a:pPr marL="514350" indent="-514350">
              <a:buFont typeface="+mj-lt"/>
              <a:buAutoNum type="arabicPeriod"/>
            </a:pPr>
            <a:r>
              <a:rPr lang="de-DE" dirty="0"/>
              <a:t>Verändern der </a:t>
            </a:r>
            <a:r>
              <a:rPr lang="de-DE" dirty="0" smtClean="0"/>
              <a:t>Wortart</a:t>
            </a:r>
          </a:p>
          <a:p>
            <a:pPr marL="514350" indent="-514350">
              <a:buFont typeface="+mj-lt"/>
              <a:buAutoNum type="arabicPeriod"/>
            </a:pPr>
            <a:r>
              <a:rPr lang="de-DE" dirty="0"/>
              <a:t>Logische Zusammenhänge anders </a:t>
            </a:r>
            <a:r>
              <a:rPr lang="de-DE" dirty="0" smtClean="0"/>
              <a:t>herstellen</a:t>
            </a:r>
          </a:p>
          <a:p>
            <a:pPr marL="514350" indent="-514350">
              <a:buFont typeface="+mj-lt"/>
              <a:buAutoNum type="arabicPeriod"/>
            </a:pPr>
            <a:r>
              <a:rPr lang="de-DE" dirty="0"/>
              <a:t>Verändern der Reihenfolge von Informationen</a:t>
            </a:r>
          </a:p>
        </p:txBody>
      </p:sp>
    </p:spTree>
    <p:extLst>
      <p:ext uri="{BB962C8B-B14F-4D97-AF65-F5344CB8AC3E}">
        <p14:creationId xmlns:p14="http://schemas.microsoft.com/office/powerpoint/2010/main" xmlns="" val="28712584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de-DE" dirty="0"/>
          </a:p>
        </p:txBody>
      </p:sp>
      <p:sp>
        <p:nvSpPr>
          <p:cNvPr id="3" name="Content Placeholder 2"/>
          <p:cNvSpPr>
            <a:spLocks noGrp="1"/>
          </p:cNvSpPr>
          <p:nvPr>
            <p:ph idx="1"/>
          </p:nvPr>
        </p:nvSpPr>
        <p:spPr/>
        <p:txBody>
          <a:bodyPr/>
          <a:lstStyle/>
          <a:p>
            <a:pPr marL="514350" indent="-514350">
              <a:buFont typeface="+mj-lt"/>
              <a:buAutoNum type="arabicPeriod"/>
            </a:pPr>
            <a:r>
              <a:rPr lang="de-DE" b="1" dirty="0" smtClean="0"/>
              <a:t>Nominalisierung</a:t>
            </a:r>
          </a:p>
          <a:p>
            <a:pPr marL="514350" indent="-514350">
              <a:buFont typeface="+mj-lt"/>
              <a:buAutoNum type="arabicPeriod"/>
            </a:pPr>
            <a:endParaRPr lang="de-DE" dirty="0"/>
          </a:p>
          <a:p>
            <a:pPr marL="0" indent="0" algn="ctr">
              <a:buNone/>
            </a:pPr>
            <a:r>
              <a:rPr lang="de-DE" dirty="0"/>
              <a:t>Um diese Daten </a:t>
            </a:r>
            <a:r>
              <a:rPr lang="de-DE" u="sng" dirty="0"/>
              <a:t>auswerten</a:t>
            </a:r>
            <a:r>
              <a:rPr lang="de-DE" dirty="0"/>
              <a:t> zu können, muss man </a:t>
            </a:r>
            <a:r>
              <a:rPr lang="de-DE" dirty="0" smtClean="0"/>
              <a:t>zunächst...</a:t>
            </a:r>
          </a:p>
          <a:p>
            <a:pPr marL="0" indent="0">
              <a:buNone/>
            </a:pPr>
            <a:endParaRPr lang="de-DE" dirty="0"/>
          </a:p>
          <a:p>
            <a:pPr marL="0" indent="0">
              <a:buNone/>
            </a:pPr>
            <a:endParaRPr lang="de-DE" dirty="0" smtClean="0"/>
          </a:p>
          <a:p>
            <a:pPr marL="0" indent="0" algn="ctr">
              <a:buNone/>
            </a:pPr>
            <a:r>
              <a:rPr lang="de-DE" dirty="0" smtClean="0"/>
              <a:t>Für </a:t>
            </a:r>
            <a:r>
              <a:rPr lang="de-DE" dirty="0"/>
              <a:t>die </a:t>
            </a:r>
            <a:r>
              <a:rPr lang="de-DE" u="sng" dirty="0"/>
              <a:t>Auswertung</a:t>
            </a:r>
            <a:r>
              <a:rPr lang="de-DE" dirty="0"/>
              <a:t> dieser Daten ist es zunächst </a:t>
            </a:r>
            <a:r>
              <a:rPr lang="de-DE" dirty="0" smtClean="0"/>
              <a:t>notwendig…</a:t>
            </a:r>
          </a:p>
        </p:txBody>
      </p:sp>
      <p:cxnSp>
        <p:nvCxnSpPr>
          <p:cNvPr id="6" name="Straight Arrow Connector 5"/>
          <p:cNvCxnSpPr/>
          <p:nvPr/>
        </p:nvCxnSpPr>
        <p:spPr>
          <a:xfrm flipH="1">
            <a:off x="2898059" y="3303638"/>
            <a:ext cx="825910" cy="114054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40019647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de-DE"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startAt="2"/>
            </a:pPr>
            <a:r>
              <a:rPr lang="de-DE" b="1" dirty="0" smtClean="0"/>
              <a:t>Nominalgruppen auflösen</a:t>
            </a:r>
          </a:p>
          <a:p>
            <a:pPr marL="0" indent="0">
              <a:buNone/>
            </a:pPr>
            <a:endParaRPr lang="de-DE" dirty="0"/>
          </a:p>
          <a:p>
            <a:pPr marL="0" indent="0" algn="ctr">
              <a:buNone/>
            </a:pPr>
            <a:r>
              <a:rPr lang="de-DE" dirty="0"/>
              <a:t>Die </a:t>
            </a:r>
            <a:r>
              <a:rPr lang="de-DE" dirty="0" smtClean="0"/>
              <a:t>schlüssigen </a:t>
            </a:r>
            <a:r>
              <a:rPr lang="de-DE" dirty="0"/>
              <a:t>Ergebnisse aller vorangegangenen </a:t>
            </a:r>
            <a:r>
              <a:rPr lang="de-DE" dirty="0" smtClean="0"/>
              <a:t>Studien…</a:t>
            </a:r>
          </a:p>
          <a:p>
            <a:pPr marL="0" indent="0" algn="ctr">
              <a:buNone/>
            </a:pPr>
            <a:endParaRPr lang="de-DE" dirty="0" smtClean="0"/>
          </a:p>
          <a:p>
            <a:pPr marL="0" indent="0" algn="ctr">
              <a:buNone/>
            </a:pPr>
            <a:r>
              <a:rPr lang="de-DE" dirty="0" smtClean="0"/>
              <a:t>statt:</a:t>
            </a:r>
          </a:p>
          <a:p>
            <a:pPr marL="0" indent="0" algn="ctr">
              <a:buNone/>
            </a:pPr>
            <a:endParaRPr lang="de-DE" dirty="0" smtClean="0"/>
          </a:p>
          <a:p>
            <a:pPr marL="0" indent="0" algn="ctr">
              <a:buNone/>
            </a:pPr>
            <a:r>
              <a:rPr lang="de-DE" dirty="0" smtClean="0"/>
              <a:t>Die bisherigen Ergebnisse…</a:t>
            </a:r>
          </a:p>
        </p:txBody>
      </p:sp>
    </p:spTree>
    <p:extLst>
      <p:ext uri="{BB962C8B-B14F-4D97-AF65-F5344CB8AC3E}">
        <p14:creationId xmlns:p14="http://schemas.microsoft.com/office/powerpoint/2010/main" xmlns="" val="49647572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dirty="0"/>
          </a:p>
        </p:txBody>
      </p:sp>
      <p:sp>
        <p:nvSpPr>
          <p:cNvPr id="3" name="Content Placeholder 2"/>
          <p:cNvSpPr>
            <a:spLocks noGrp="1"/>
          </p:cNvSpPr>
          <p:nvPr>
            <p:ph idx="1"/>
          </p:nvPr>
        </p:nvSpPr>
        <p:spPr/>
        <p:txBody>
          <a:bodyPr/>
          <a:lstStyle/>
          <a:p>
            <a:pPr>
              <a:buNone/>
            </a:pPr>
            <a:r>
              <a:rPr lang="de-DE" dirty="0"/>
              <a:t>5</a:t>
            </a:r>
            <a:r>
              <a:rPr lang="de-DE" dirty="0" smtClean="0"/>
              <a:t>.4 Wertungen im Text</a:t>
            </a:r>
          </a:p>
          <a:p>
            <a:endParaRPr lang="de-DE" dirty="0"/>
          </a:p>
          <a:p>
            <a:endParaRPr lang="de-DE" dirty="0" smtClean="0"/>
          </a:p>
          <a:p>
            <a:r>
              <a:rPr lang="de-DE" dirty="0" smtClean="0"/>
              <a:t>Übungen</a:t>
            </a:r>
            <a:endParaRPr lang="de-DE" dirty="0"/>
          </a:p>
        </p:txBody>
      </p:sp>
    </p:spTree>
    <p:extLst>
      <p:ext uri="{BB962C8B-B14F-4D97-AF65-F5344CB8AC3E}">
        <p14:creationId xmlns:p14="http://schemas.microsoft.com/office/powerpoint/2010/main" xmlns="" val="18558607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normAutofit fontScale="85000" lnSpcReduction="10000"/>
          </a:bodyPr>
          <a:lstStyle/>
          <a:p>
            <a:pPr>
              <a:buNone/>
            </a:pPr>
            <a:r>
              <a:rPr lang="de-DE" b="1" dirty="0" smtClean="0"/>
              <a:t>Thema eingränzen</a:t>
            </a:r>
          </a:p>
          <a:p>
            <a:pPr>
              <a:buNone/>
            </a:pPr>
            <a:r>
              <a:rPr lang="de-DE" dirty="0" smtClean="0"/>
              <a:t> Welche Arten von Themeneinstellungen gibt es? </a:t>
            </a:r>
          </a:p>
          <a:p>
            <a:pPr>
              <a:buNone/>
            </a:pPr>
            <a:endParaRPr lang="de-DE" dirty="0" smtClean="0"/>
          </a:p>
          <a:p>
            <a:r>
              <a:rPr lang="de-DE" dirty="0" smtClean="0"/>
              <a:t>Präzise Themeneinstellung, mit oder ohne Forschungsfrage(n)</a:t>
            </a:r>
          </a:p>
          <a:p>
            <a:pPr>
              <a:buNone/>
            </a:pPr>
            <a:endParaRPr lang="de-DE" dirty="0" smtClean="0"/>
          </a:p>
          <a:p>
            <a:r>
              <a:rPr lang="de-DE" dirty="0" smtClean="0"/>
              <a:t>Themenstellungen mit einem Themengebiet, grob umrissen oder genau definiert</a:t>
            </a:r>
          </a:p>
          <a:p>
            <a:pPr>
              <a:buNone/>
            </a:pPr>
            <a:endParaRPr lang="de-DE" dirty="0" smtClean="0"/>
          </a:p>
          <a:p>
            <a:r>
              <a:rPr lang="de-DE" dirty="0" smtClean="0"/>
              <a:t>Themeneinstellungen mit einem Schlagwort-Thema</a:t>
            </a:r>
          </a:p>
          <a:p>
            <a:pPr>
              <a:buNone/>
            </a:pPr>
            <a:endParaRPr lang="en-US" dirty="0"/>
          </a:p>
        </p:txBody>
      </p:sp>
      <p:sp>
        <p:nvSpPr>
          <p:cNvPr id="3" name="Footer Placeholder 2"/>
          <p:cNvSpPr>
            <a:spLocks noGrp="1"/>
          </p:cNvSpPr>
          <p:nvPr>
            <p:ph type="ftr" sz="quarter" idx="11"/>
          </p:nvPr>
        </p:nvSpPr>
        <p:spPr/>
        <p:txBody>
          <a:bodyPr/>
          <a:lstStyle/>
          <a:p>
            <a:r>
              <a:rPr lang="en-GB" smtClean="0"/>
              <a:t>www.academic-writing.ro</a:t>
            </a:r>
            <a:endParaRPr lang="en-GB"/>
          </a:p>
        </p:txBody>
      </p:sp>
      <p:sp>
        <p:nvSpPr>
          <p:cNvPr id="4" name="Slide Number Placeholder 3"/>
          <p:cNvSpPr>
            <a:spLocks noGrp="1"/>
          </p:cNvSpPr>
          <p:nvPr>
            <p:ph type="sldNum" sz="quarter" idx="12"/>
          </p:nvPr>
        </p:nvSpPr>
        <p:spPr/>
        <p:txBody>
          <a:bodyPr/>
          <a:lstStyle/>
          <a:p>
            <a:fld id="{14C4EB0C-30BA-4907-A108-BA9F52B957B1}" type="slidenum">
              <a:rPr lang="en-GB" smtClean="0"/>
              <a:pPr/>
              <a:t>4</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blinds(horizontal)">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blinds(horizontal)">
                                      <p:cBhvr>
                                        <p:cTn id="22" dur="500"/>
                                        <p:tgtEl>
                                          <p:spTgt spid="5">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blinds(horizontal)">
                                      <p:cBhvr>
                                        <p:cTn id="27"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3.4 Wertungen im Text</a:t>
            </a:r>
            <a:endParaRPr lang="de-DE" dirty="0"/>
          </a:p>
        </p:txBody>
      </p:sp>
      <p:sp>
        <p:nvSpPr>
          <p:cNvPr id="3" name="Content Placeholder 2"/>
          <p:cNvSpPr>
            <a:spLocks noGrp="1"/>
          </p:cNvSpPr>
          <p:nvPr>
            <p:ph idx="1"/>
          </p:nvPr>
        </p:nvSpPr>
        <p:spPr/>
        <p:txBody>
          <a:bodyPr/>
          <a:lstStyle/>
          <a:p>
            <a:r>
              <a:rPr lang="de-DE" smtClean="0"/>
              <a:t>Übungen</a:t>
            </a:r>
            <a:endParaRPr lang="de-DE" dirty="0"/>
          </a:p>
        </p:txBody>
      </p:sp>
    </p:spTree>
    <p:extLst>
      <p:ext uri="{BB962C8B-B14F-4D97-AF65-F5344CB8AC3E}">
        <p14:creationId xmlns:p14="http://schemas.microsoft.com/office/powerpoint/2010/main" xmlns="" val="29659855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dirty="0"/>
          </a:p>
        </p:txBody>
      </p:sp>
      <p:sp>
        <p:nvSpPr>
          <p:cNvPr id="3" name="Content Placeholder 2"/>
          <p:cNvSpPr>
            <a:spLocks noGrp="1"/>
          </p:cNvSpPr>
          <p:nvPr>
            <p:ph idx="1"/>
          </p:nvPr>
        </p:nvSpPr>
        <p:spPr/>
        <p:txBody>
          <a:bodyPr>
            <a:normAutofit fontScale="92500" lnSpcReduction="20000"/>
          </a:bodyPr>
          <a:lstStyle/>
          <a:p>
            <a:pPr marL="0" indent="0">
              <a:buNone/>
            </a:pPr>
            <a:r>
              <a:rPr lang="de-DE" dirty="0"/>
              <a:t>5</a:t>
            </a:r>
            <a:r>
              <a:rPr lang="de-DE" dirty="0" smtClean="0"/>
              <a:t>.5 Wertung fremder Positionen</a:t>
            </a:r>
          </a:p>
          <a:p>
            <a:pPr marL="0" indent="0">
              <a:buNone/>
            </a:pPr>
            <a:endParaRPr lang="de-DE" dirty="0"/>
          </a:p>
          <a:p>
            <a:pPr marL="0" indent="0">
              <a:buNone/>
            </a:pPr>
            <a:r>
              <a:rPr lang="de-DE" dirty="0" smtClean="0"/>
              <a:t>Etablierte </a:t>
            </a:r>
            <a:r>
              <a:rPr lang="de-DE" dirty="0"/>
              <a:t>Mittel für die </a:t>
            </a:r>
            <a:r>
              <a:rPr lang="de-DE" dirty="0" smtClean="0"/>
              <a:t>Formulierung von Wertungen:</a:t>
            </a:r>
          </a:p>
          <a:p>
            <a:pPr marL="0" indent="0">
              <a:buNone/>
            </a:pPr>
            <a:endParaRPr lang="de-DE" dirty="0" smtClean="0"/>
          </a:p>
          <a:p>
            <a:r>
              <a:rPr lang="de-DE" dirty="0" smtClean="0"/>
              <a:t>Direkte Perspektivierung/Rahmung eines Zitats.</a:t>
            </a:r>
          </a:p>
          <a:p>
            <a:endParaRPr lang="de-DE" dirty="0" smtClean="0"/>
          </a:p>
          <a:p>
            <a:r>
              <a:rPr lang="de-DE" dirty="0"/>
              <a:t>Explizite Bewertung durch Adjektive, Nomen etc</a:t>
            </a:r>
            <a:r>
              <a:rPr lang="de-DE" dirty="0" smtClean="0"/>
              <a:t>.</a:t>
            </a:r>
          </a:p>
          <a:p>
            <a:endParaRPr lang="de-DE" dirty="0" smtClean="0"/>
          </a:p>
          <a:p>
            <a:r>
              <a:rPr lang="de-DE" dirty="0"/>
              <a:t>Stellungnahme mit/durch die Worte </a:t>
            </a:r>
            <a:r>
              <a:rPr lang="de-DE" dirty="0" smtClean="0"/>
              <a:t>anderer.</a:t>
            </a:r>
          </a:p>
          <a:p>
            <a:endParaRPr lang="de-DE" dirty="0"/>
          </a:p>
        </p:txBody>
      </p:sp>
    </p:spTree>
    <p:extLst>
      <p:ext uri="{BB962C8B-B14F-4D97-AF65-F5344CB8AC3E}">
        <p14:creationId xmlns:p14="http://schemas.microsoft.com/office/powerpoint/2010/main" xmlns="" val="27483926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dirty="0"/>
          </a:p>
        </p:txBody>
      </p:sp>
      <p:sp>
        <p:nvSpPr>
          <p:cNvPr id="3" name="Content Placeholder 2"/>
          <p:cNvSpPr>
            <a:spLocks noGrp="1"/>
          </p:cNvSpPr>
          <p:nvPr>
            <p:ph idx="1"/>
          </p:nvPr>
        </p:nvSpPr>
        <p:spPr/>
        <p:txBody>
          <a:bodyPr>
            <a:normAutofit/>
          </a:bodyPr>
          <a:lstStyle/>
          <a:p>
            <a:r>
              <a:rPr lang="de-DE" dirty="0" smtClean="0"/>
              <a:t>Direkte Perspektivierung/Rahmung eines Zitats:</a:t>
            </a:r>
          </a:p>
          <a:p>
            <a:pPr marL="0" indent="0" eaLnBrk="0" hangingPunct="0">
              <a:buNone/>
            </a:pPr>
            <a:r>
              <a:rPr lang="de-DE" dirty="0" smtClean="0"/>
              <a:t>Müller </a:t>
            </a:r>
            <a:r>
              <a:rPr lang="de-DE" dirty="0"/>
              <a:t>(2009) </a:t>
            </a:r>
            <a:r>
              <a:rPr lang="de-DE" u="sng" dirty="0"/>
              <a:t>behauptet</a:t>
            </a:r>
            <a:r>
              <a:rPr lang="de-DE" dirty="0"/>
              <a:t>, dass die deutsche Sprache in den letzten Jahren verarmt </a:t>
            </a:r>
            <a:r>
              <a:rPr lang="de-DE" dirty="0" smtClean="0"/>
              <a:t>ist.</a:t>
            </a:r>
          </a:p>
        </p:txBody>
      </p:sp>
      <p:sp>
        <p:nvSpPr>
          <p:cNvPr id="4" name="TextBox 3"/>
          <p:cNvSpPr txBox="1"/>
          <p:nvPr/>
        </p:nvSpPr>
        <p:spPr>
          <a:xfrm>
            <a:off x="5004048" y="3749457"/>
            <a:ext cx="2207056" cy="2677656"/>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eaLnBrk="0" hangingPunct="0"/>
            <a:r>
              <a:rPr lang="de-DE" sz="2800" dirty="0" smtClean="0"/>
              <a:t>beweist,</a:t>
            </a:r>
            <a:endParaRPr lang="en-US" sz="2800" dirty="0" smtClean="0"/>
          </a:p>
          <a:p>
            <a:pPr eaLnBrk="0" hangingPunct="0"/>
            <a:r>
              <a:rPr lang="de-DE" sz="2800" dirty="0" smtClean="0"/>
              <a:t>vermutet,</a:t>
            </a:r>
            <a:endParaRPr lang="en-US" sz="2800" dirty="0" smtClean="0"/>
          </a:p>
          <a:p>
            <a:r>
              <a:rPr lang="de-DE" sz="2800" dirty="0" smtClean="0"/>
              <a:t>zeigt,</a:t>
            </a:r>
          </a:p>
          <a:p>
            <a:r>
              <a:rPr lang="de-DE" sz="2800" dirty="0" smtClean="0"/>
              <a:t>argumentiert,</a:t>
            </a:r>
          </a:p>
          <a:p>
            <a:r>
              <a:rPr lang="de-DE" sz="2800" dirty="0" smtClean="0"/>
              <a:t>schreibt,</a:t>
            </a:r>
          </a:p>
          <a:p>
            <a:r>
              <a:rPr lang="de-DE" sz="2800" dirty="0" smtClean="0"/>
              <a:t>meint etc.</a:t>
            </a:r>
          </a:p>
        </p:txBody>
      </p:sp>
      <p:cxnSp>
        <p:nvCxnSpPr>
          <p:cNvPr id="6" name="Straight Arrow Connector 5"/>
          <p:cNvCxnSpPr/>
          <p:nvPr/>
        </p:nvCxnSpPr>
        <p:spPr>
          <a:xfrm>
            <a:off x="3222523" y="3303639"/>
            <a:ext cx="1696064" cy="131752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534082" y="3962400"/>
            <a:ext cx="691331" cy="954107"/>
          </a:xfrm>
          <a:prstGeom prst="rect">
            <a:avLst/>
          </a:prstGeom>
          <a:noFill/>
        </p:spPr>
        <p:txBody>
          <a:bodyPr wrap="square" rtlCol="0">
            <a:spAutoFit/>
          </a:bodyPr>
          <a:lstStyle/>
          <a:p>
            <a:r>
              <a:rPr lang="de-DE" sz="2800" dirty="0" smtClean="0"/>
              <a:t>oder</a:t>
            </a:r>
            <a:endParaRPr lang="de-DE" sz="2800" dirty="0"/>
          </a:p>
        </p:txBody>
      </p:sp>
    </p:spTree>
    <p:extLst>
      <p:ext uri="{BB962C8B-B14F-4D97-AF65-F5344CB8AC3E}">
        <p14:creationId xmlns:p14="http://schemas.microsoft.com/office/powerpoint/2010/main" xmlns="" val="26180002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dirty="0"/>
          </a:p>
        </p:txBody>
      </p:sp>
      <p:sp>
        <p:nvSpPr>
          <p:cNvPr id="3" name="Content Placeholder 2"/>
          <p:cNvSpPr>
            <a:spLocks noGrp="1"/>
          </p:cNvSpPr>
          <p:nvPr>
            <p:ph idx="1"/>
          </p:nvPr>
        </p:nvSpPr>
        <p:spPr/>
        <p:txBody>
          <a:bodyPr>
            <a:normAutofit fontScale="85000" lnSpcReduction="10000"/>
          </a:bodyPr>
          <a:lstStyle/>
          <a:p>
            <a:r>
              <a:rPr lang="de-DE" dirty="0" smtClean="0"/>
              <a:t>Explizite </a:t>
            </a:r>
            <a:r>
              <a:rPr lang="de-DE" dirty="0"/>
              <a:t>Bewertung durch Adjektive, Nomen etc</a:t>
            </a:r>
            <a:r>
              <a:rPr lang="de-DE" dirty="0" smtClean="0"/>
              <a:t>. …</a:t>
            </a:r>
          </a:p>
          <a:p>
            <a:endParaRPr lang="de-DE" dirty="0" smtClean="0"/>
          </a:p>
          <a:p>
            <a:pPr marL="0" indent="0">
              <a:buNone/>
            </a:pPr>
            <a:r>
              <a:rPr lang="de-DE" dirty="0" smtClean="0"/>
              <a:t>Müllers (2009) Schlussfolgerungen zum Sprachverfall basieren </a:t>
            </a:r>
            <a:r>
              <a:rPr lang="de-DE" u="sng" dirty="0" smtClean="0"/>
              <a:t>im besten Fall</a:t>
            </a:r>
            <a:r>
              <a:rPr lang="de-DE" dirty="0" smtClean="0"/>
              <a:t> auf Anekdoten.</a:t>
            </a:r>
          </a:p>
          <a:p>
            <a:pPr marL="0" indent="0">
              <a:buNone/>
            </a:pPr>
            <a:endParaRPr lang="de-DE" dirty="0" smtClean="0"/>
          </a:p>
          <a:p>
            <a:pPr marL="0" indent="0">
              <a:buNone/>
            </a:pPr>
            <a:r>
              <a:rPr lang="de-DE" dirty="0" smtClean="0"/>
              <a:t>Müllers (2009) </a:t>
            </a:r>
            <a:r>
              <a:rPr lang="de-DE" u="sng" dirty="0" smtClean="0"/>
              <a:t>gewagte</a:t>
            </a:r>
            <a:r>
              <a:rPr lang="de-DE" dirty="0" smtClean="0"/>
              <a:t> Behauptung, die deutsche Sprache </a:t>
            </a:r>
            <a:r>
              <a:rPr lang="de-DE" u="sng" dirty="0" smtClean="0"/>
              <a:t>sei verarmt</a:t>
            </a:r>
            <a:r>
              <a:rPr lang="de-DE" dirty="0" smtClean="0"/>
              <a:t>... </a:t>
            </a:r>
          </a:p>
          <a:p>
            <a:pPr marL="0" indent="0">
              <a:buNone/>
            </a:pPr>
            <a:endParaRPr lang="de-DE" dirty="0" smtClean="0"/>
          </a:p>
          <a:p>
            <a:pPr marL="0" indent="0">
              <a:buNone/>
            </a:pPr>
            <a:r>
              <a:rPr lang="de-DE" dirty="0" smtClean="0"/>
              <a:t>Das Fazit Müllers (2009) </a:t>
            </a:r>
            <a:r>
              <a:rPr lang="de-DE" u="sng" dirty="0" smtClean="0"/>
              <a:t>entbehrt einer empirischen Grundlage </a:t>
            </a:r>
            <a:r>
              <a:rPr lang="de-DE" dirty="0" smtClean="0"/>
              <a:t>...</a:t>
            </a:r>
          </a:p>
          <a:p>
            <a:pPr marL="0" indent="0">
              <a:buNone/>
            </a:pPr>
            <a:endParaRPr lang="de-DE" dirty="0"/>
          </a:p>
        </p:txBody>
      </p:sp>
    </p:spTree>
    <p:extLst>
      <p:ext uri="{BB962C8B-B14F-4D97-AF65-F5344CB8AC3E}">
        <p14:creationId xmlns:p14="http://schemas.microsoft.com/office/powerpoint/2010/main" xmlns="" val="235383989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e-DE" dirty="0"/>
          </a:p>
        </p:txBody>
      </p:sp>
      <p:sp>
        <p:nvSpPr>
          <p:cNvPr id="3" name="Content Placeholder 2"/>
          <p:cNvSpPr>
            <a:spLocks noGrp="1"/>
          </p:cNvSpPr>
          <p:nvPr>
            <p:ph idx="1"/>
          </p:nvPr>
        </p:nvSpPr>
        <p:spPr/>
        <p:txBody>
          <a:bodyPr>
            <a:normAutofit fontScale="85000" lnSpcReduction="20000"/>
          </a:bodyPr>
          <a:lstStyle/>
          <a:p>
            <a:r>
              <a:rPr lang="de-DE" dirty="0" smtClean="0"/>
              <a:t>Stellungnahme </a:t>
            </a:r>
            <a:r>
              <a:rPr lang="de-DE" dirty="0"/>
              <a:t>mit/durch die Worte </a:t>
            </a:r>
            <a:r>
              <a:rPr lang="de-DE" dirty="0" smtClean="0"/>
              <a:t>anderer:</a:t>
            </a:r>
          </a:p>
          <a:p>
            <a:pPr marL="0" indent="0" eaLnBrk="0" hangingPunct="0">
              <a:buNone/>
            </a:pPr>
            <a:r>
              <a:rPr lang="de-DE" dirty="0"/>
              <a:t>Die Ausführungen Müllers (2009) fallen wohl am ehesten in jene Kategorie von </a:t>
            </a:r>
            <a:r>
              <a:rPr lang="de-DE" dirty="0" smtClean="0"/>
              <a:t>Publi­kationen</a:t>
            </a:r>
            <a:r>
              <a:rPr lang="de-DE" dirty="0"/>
              <a:t>, die Gruber (2008) als </a:t>
            </a:r>
            <a:r>
              <a:rPr lang="de-DE" dirty="0" smtClean="0"/>
              <a:t>„unsystematisch</a:t>
            </a:r>
            <a:r>
              <a:rPr lang="de-DE" dirty="0"/>
              <a:t>, anekdotisch und ohne empirische </a:t>
            </a:r>
            <a:r>
              <a:rPr lang="de-DE" dirty="0" smtClean="0"/>
              <a:t>Grundlage“ </a:t>
            </a:r>
            <a:r>
              <a:rPr lang="de-DE" dirty="0"/>
              <a:t>charakterisiert hat.</a:t>
            </a:r>
            <a:endParaRPr lang="en-US" dirty="0"/>
          </a:p>
          <a:p>
            <a:pPr marL="0" indent="0">
              <a:buNone/>
            </a:pPr>
            <a:r>
              <a:rPr lang="de-DE" dirty="0"/>
              <a:t/>
            </a:r>
            <a:br>
              <a:rPr lang="de-DE" dirty="0"/>
            </a:br>
            <a:r>
              <a:rPr lang="de-DE" dirty="0"/>
              <a:t>Die Schwachstellen in Müllers (2009) Argumentationslinie hat Gruber (2010) bereits hinreichend herausgearbeitet: es mangelt ihr an Schlüssigkeit, einer adäquaten </a:t>
            </a:r>
            <a:r>
              <a:rPr lang="de-DE" dirty="0" smtClean="0"/>
              <a:t>empirischen </a:t>
            </a:r>
            <a:r>
              <a:rPr lang="de-DE" dirty="0"/>
              <a:t>Grundlage und soliden Methodik, zudem ist sie über die Massen von </a:t>
            </a:r>
            <a:r>
              <a:rPr lang="de-DE" dirty="0" smtClean="0"/>
              <a:t>sprachkonservativem </a:t>
            </a:r>
            <a:r>
              <a:rPr lang="de-DE" dirty="0"/>
              <a:t>Denken geprägt (vgl. Gruber 2010: 8-12).</a:t>
            </a:r>
          </a:p>
        </p:txBody>
      </p:sp>
    </p:spTree>
    <p:extLst>
      <p:ext uri="{BB962C8B-B14F-4D97-AF65-F5344CB8AC3E}">
        <p14:creationId xmlns:p14="http://schemas.microsoft.com/office/powerpoint/2010/main" xmlns="" val="35369430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pPr>
              <a:buNone/>
            </a:pPr>
            <a:r>
              <a:rPr lang="en-US" b="1" dirty="0" smtClean="0"/>
              <a:t>Mind Map/ </a:t>
            </a:r>
            <a:r>
              <a:rPr lang="en-US" b="1" dirty="0" err="1" smtClean="0"/>
              <a:t>erstes</a:t>
            </a:r>
            <a:r>
              <a:rPr lang="en-US" b="1" dirty="0" smtClean="0"/>
              <a:t> </a:t>
            </a:r>
            <a:r>
              <a:rPr lang="en-US" b="1" dirty="0" err="1" smtClean="0"/>
              <a:t>Inhaltsverzeichnis</a:t>
            </a:r>
            <a:r>
              <a:rPr lang="en-US" dirty="0" smtClean="0"/>
              <a:t> </a:t>
            </a:r>
          </a:p>
          <a:p>
            <a:pPr>
              <a:buNone/>
            </a:pPr>
            <a:endParaRPr lang="en-US" dirty="0"/>
          </a:p>
        </p:txBody>
      </p:sp>
      <p:sp>
        <p:nvSpPr>
          <p:cNvPr id="3" name="Footer Placeholder 2"/>
          <p:cNvSpPr>
            <a:spLocks noGrp="1"/>
          </p:cNvSpPr>
          <p:nvPr>
            <p:ph type="ftr" sz="quarter" idx="11"/>
          </p:nvPr>
        </p:nvSpPr>
        <p:spPr/>
        <p:txBody>
          <a:bodyPr/>
          <a:lstStyle/>
          <a:p>
            <a:r>
              <a:rPr lang="en-GB" smtClean="0"/>
              <a:t>www.academic-writing.ro</a:t>
            </a:r>
            <a:endParaRPr lang="en-GB"/>
          </a:p>
        </p:txBody>
      </p:sp>
      <p:sp>
        <p:nvSpPr>
          <p:cNvPr id="4" name="Slide Number Placeholder 3"/>
          <p:cNvSpPr>
            <a:spLocks noGrp="1"/>
          </p:cNvSpPr>
          <p:nvPr>
            <p:ph type="sldNum" sz="quarter" idx="12"/>
          </p:nvPr>
        </p:nvSpPr>
        <p:spPr/>
        <p:txBody>
          <a:bodyPr/>
          <a:lstStyle/>
          <a:p>
            <a:fld id="{14C4EB0C-30BA-4907-A108-BA9F52B957B1}" type="slidenum">
              <a:rPr lang="en-GB" smtClean="0"/>
              <a:pPr/>
              <a:t>5</a:t>
            </a:fld>
            <a:endParaRPr lang="en-GB"/>
          </a:p>
        </p:txBody>
      </p:sp>
      <p:pic>
        <p:nvPicPr>
          <p:cNvPr id="1027" name="Picture 3" descr="C:\Documents and Settings\Adrian\Desktop\AW\SampleMindMappingTechnik.png"/>
          <p:cNvPicPr>
            <a:picLocks noChangeAspect="1" noChangeArrowheads="1"/>
          </p:cNvPicPr>
          <p:nvPr/>
        </p:nvPicPr>
        <p:blipFill>
          <a:blip r:embed="rId2" cstate="print"/>
          <a:srcRect/>
          <a:stretch>
            <a:fillRect/>
          </a:stretch>
        </p:blipFill>
        <p:spPr bwMode="auto">
          <a:xfrm>
            <a:off x="611560" y="2204864"/>
            <a:ext cx="7762875" cy="410445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normAutofit lnSpcReduction="10000"/>
          </a:bodyPr>
          <a:lstStyle/>
          <a:p>
            <a:pPr>
              <a:buNone/>
            </a:pPr>
            <a:r>
              <a:rPr lang="en-US" b="1" dirty="0" err="1" smtClean="0"/>
              <a:t>Aufbau</a:t>
            </a:r>
            <a:r>
              <a:rPr lang="en-US" b="1" dirty="0" smtClean="0"/>
              <a:t> </a:t>
            </a:r>
            <a:r>
              <a:rPr lang="en-US" b="1" dirty="0" err="1" smtClean="0"/>
              <a:t>wissenschaftlicher</a:t>
            </a:r>
            <a:r>
              <a:rPr lang="en-US" b="1" dirty="0" smtClean="0"/>
              <a:t> </a:t>
            </a:r>
            <a:r>
              <a:rPr lang="en-US" b="1" dirty="0" err="1" smtClean="0"/>
              <a:t>Texte</a:t>
            </a:r>
            <a:r>
              <a:rPr lang="en-US" b="1" dirty="0" smtClean="0"/>
              <a:t> </a:t>
            </a:r>
          </a:p>
          <a:p>
            <a:r>
              <a:rPr lang="en-US" dirty="0" err="1" smtClean="0"/>
              <a:t>Titelblatt</a:t>
            </a:r>
            <a:endParaRPr lang="en-US" dirty="0" smtClean="0"/>
          </a:p>
          <a:p>
            <a:r>
              <a:rPr lang="en-US" dirty="0" err="1" smtClean="0"/>
              <a:t>Inhaltsverzeichnis</a:t>
            </a:r>
            <a:r>
              <a:rPr lang="en-US" dirty="0" smtClean="0"/>
              <a:t> </a:t>
            </a:r>
          </a:p>
          <a:p>
            <a:r>
              <a:rPr lang="en-US" dirty="0" err="1" smtClean="0"/>
              <a:t>Einleitung</a:t>
            </a:r>
            <a:r>
              <a:rPr lang="en-US" dirty="0" smtClean="0"/>
              <a:t> </a:t>
            </a:r>
          </a:p>
          <a:p>
            <a:r>
              <a:rPr lang="en-US" dirty="0" err="1" smtClean="0"/>
              <a:t>Mittelteil</a:t>
            </a:r>
            <a:r>
              <a:rPr lang="en-US" dirty="0" smtClean="0"/>
              <a:t> </a:t>
            </a:r>
          </a:p>
          <a:p>
            <a:r>
              <a:rPr lang="en-US" dirty="0" err="1" smtClean="0"/>
              <a:t>Schluss</a:t>
            </a:r>
            <a:r>
              <a:rPr lang="en-US" dirty="0" smtClean="0"/>
              <a:t> </a:t>
            </a:r>
          </a:p>
          <a:p>
            <a:r>
              <a:rPr lang="en-US" dirty="0" err="1" smtClean="0"/>
              <a:t>Literaturverzeichnis</a:t>
            </a:r>
            <a:endParaRPr lang="en-US" dirty="0" smtClean="0"/>
          </a:p>
          <a:p>
            <a:r>
              <a:rPr lang="en-US" dirty="0" err="1" smtClean="0"/>
              <a:t>Anhang</a:t>
            </a:r>
            <a:r>
              <a:rPr lang="en-US" dirty="0" smtClean="0"/>
              <a:t> </a:t>
            </a:r>
            <a:endParaRPr lang="en-US" dirty="0"/>
          </a:p>
        </p:txBody>
      </p:sp>
      <p:sp>
        <p:nvSpPr>
          <p:cNvPr id="3" name="Footer Placeholder 2"/>
          <p:cNvSpPr>
            <a:spLocks noGrp="1"/>
          </p:cNvSpPr>
          <p:nvPr>
            <p:ph type="ftr" sz="quarter" idx="11"/>
          </p:nvPr>
        </p:nvSpPr>
        <p:spPr/>
        <p:txBody>
          <a:bodyPr/>
          <a:lstStyle/>
          <a:p>
            <a:r>
              <a:rPr lang="en-GB" smtClean="0"/>
              <a:t>www.academic-writing.ro</a:t>
            </a:r>
            <a:endParaRPr lang="en-GB"/>
          </a:p>
        </p:txBody>
      </p:sp>
      <p:sp>
        <p:nvSpPr>
          <p:cNvPr id="4" name="Slide Number Placeholder 3"/>
          <p:cNvSpPr>
            <a:spLocks noGrp="1"/>
          </p:cNvSpPr>
          <p:nvPr>
            <p:ph type="sldNum" sz="quarter" idx="12"/>
          </p:nvPr>
        </p:nvSpPr>
        <p:spPr/>
        <p:txBody>
          <a:bodyPr/>
          <a:lstStyle/>
          <a:p>
            <a:fld id="{14C4EB0C-30BA-4907-A108-BA9F52B957B1}" type="slidenum">
              <a:rPr lang="en-GB" smtClean="0"/>
              <a:pPr/>
              <a:t>6</a:t>
            </a:fld>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endParaRPr lang="en-US"/>
          </a:p>
        </p:txBody>
      </p:sp>
      <p:sp>
        <p:nvSpPr>
          <p:cNvPr id="5" name="Content Placeholder 4"/>
          <p:cNvSpPr>
            <a:spLocks noGrp="1"/>
          </p:cNvSpPr>
          <p:nvPr>
            <p:ph idx="1"/>
          </p:nvPr>
        </p:nvSpPr>
        <p:spPr>
          <a:xfrm>
            <a:off x="457200" y="1340768"/>
            <a:ext cx="8229600" cy="4525963"/>
          </a:xfrm>
        </p:spPr>
        <p:txBody>
          <a:bodyPr>
            <a:normAutofit/>
          </a:bodyPr>
          <a:lstStyle/>
          <a:p>
            <a:pPr>
              <a:buNone/>
            </a:pPr>
            <a:r>
              <a:rPr lang="en-US" dirty="0" smtClean="0"/>
              <a:t> Die </a:t>
            </a:r>
            <a:r>
              <a:rPr lang="en-US" dirty="0" err="1" smtClean="0"/>
              <a:t>Einleitung</a:t>
            </a:r>
            <a:r>
              <a:rPr lang="en-US" dirty="0"/>
              <a:t> </a:t>
            </a:r>
            <a:r>
              <a:rPr lang="en-US" dirty="0" smtClean="0"/>
              <a:t>– </a:t>
            </a:r>
            <a:r>
              <a:rPr lang="en-US" dirty="0" err="1" smtClean="0"/>
              <a:t>Genreraster</a:t>
            </a:r>
            <a:endParaRPr lang="en-US" dirty="0" smtClean="0"/>
          </a:p>
          <a:p>
            <a:pPr>
              <a:buNone/>
            </a:pPr>
            <a:endParaRPr lang="en-US" dirty="0"/>
          </a:p>
        </p:txBody>
      </p:sp>
      <p:sp>
        <p:nvSpPr>
          <p:cNvPr id="3" name="Footer Placeholder 2"/>
          <p:cNvSpPr>
            <a:spLocks noGrp="1"/>
          </p:cNvSpPr>
          <p:nvPr>
            <p:ph type="ftr" sz="quarter" idx="11"/>
          </p:nvPr>
        </p:nvSpPr>
        <p:spPr/>
        <p:txBody>
          <a:bodyPr/>
          <a:lstStyle/>
          <a:p>
            <a:r>
              <a:rPr lang="en-GB" smtClean="0"/>
              <a:t>www.academic-writing.ro</a:t>
            </a:r>
            <a:endParaRPr lang="en-GB"/>
          </a:p>
        </p:txBody>
      </p:sp>
      <p:sp>
        <p:nvSpPr>
          <p:cNvPr id="4" name="Slide Number Placeholder 3"/>
          <p:cNvSpPr>
            <a:spLocks noGrp="1"/>
          </p:cNvSpPr>
          <p:nvPr>
            <p:ph type="sldNum" sz="quarter" idx="12"/>
          </p:nvPr>
        </p:nvSpPr>
        <p:spPr/>
        <p:txBody>
          <a:bodyPr/>
          <a:lstStyle/>
          <a:p>
            <a:fld id="{14C4EB0C-30BA-4907-A108-BA9F52B957B1}" type="slidenum">
              <a:rPr lang="en-GB" smtClean="0"/>
              <a:pPr/>
              <a:t>7</a:t>
            </a:fld>
            <a:endParaRPr lang="en-GB"/>
          </a:p>
        </p:txBody>
      </p:sp>
      <p:graphicFrame>
        <p:nvGraphicFramePr>
          <p:cNvPr id="9" name="Content Placeholder 8"/>
          <p:cNvGraphicFramePr>
            <a:graphicFrameLocks noGrp="1"/>
          </p:cNvGraphicFramePr>
          <p:nvPr>
            <p:ph sz="half" idx="4294967295"/>
          </p:nvPr>
        </p:nvGraphicFramePr>
        <p:xfrm>
          <a:off x="1008063" y="1916113"/>
          <a:ext cx="8136904" cy="4956375"/>
        </p:xfrm>
        <a:graphic>
          <a:graphicData uri="http://schemas.openxmlformats.org/drawingml/2006/table">
            <a:tbl>
              <a:tblPr firstRow="1" bandRow="1">
                <a:tableStyleId>{5C22544A-7EE6-4342-B048-85BDC9FD1C3A}</a:tableStyleId>
              </a:tblPr>
              <a:tblGrid>
                <a:gridCol w="3096344"/>
                <a:gridCol w="5040560"/>
              </a:tblGrid>
              <a:tr h="12241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mtClean="0"/>
                        <a:t>An </a:t>
                      </a:r>
                      <a:r>
                        <a:rPr lang="en-US" err="1" smtClean="0"/>
                        <a:t>bestehende</a:t>
                      </a:r>
                      <a:r>
                        <a:rPr lang="en-US" smtClean="0"/>
                        <a:t> </a:t>
                      </a:r>
                      <a:r>
                        <a:rPr lang="en-US" err="1" smtClean="0"/>
                        <a:t>Forschung</a:t>
                      </a:r>
                      <a:r>
                        <a:rPr lang="en-US" smtClean="0"/>
                        <a:t> </a:t>
                      </a:r>
                      <a:r>
                        <a:rPr lang="en-US" err="1" smtClean="0"/>
                        <a:t>anknüpfen</a:t>
                      </a:r>
                      <a:endParaRPr lang="en-US" smtClean="0"/>
                    </a:p>
                    <a:p>
                      <a:endParaRPr lang="en-US"/>
                    </a:p>
                  </a:txBody>
                  <a:tcPr/>
                </a:tc>
                <a:tc>
                  <a:txBody>
                    <a:bodyPr/>
                    <a:lstStyle/>
                    <a:p>
                      <a:pPr lvl="0" eaLnBrk="0" hangingPunct="0">
                        <a:buFont typeface="Arial" pitchFamily="34" charset="0"/>
                        <a:buChar char="•"/>
                      </a:pPr>
                      <a:r>
                        <a:rPr lang="en-US" err="1" smtClean="0"/>
                        <a:t>Hintergründe</a:t>
                      </a:r>
                      <a:r>
                        <a:rPr lang="en-US" smtClean="0"/>
                        <a:t> </a:t>
                      </a:r>
                      <a:r>
                        <a:rPr lang="en-US" err="1" smtClean="0"/>
                        <a:t>darstellen</a:t>
                      </a:r>
                      <a:endParaRPr lang="en-US" smtClean="0"/>
                    </a:p>
                    <a:p>
                      <a:pPr lvl="0" eaLnBrk="0" hangingPunct="0">
                        <a:buFont typeface="Arial" pitchFamily="34" charset="0"/>
                        <a:buChar char="•"/>
                      </a:pPr>
                      <a:r>
                        <a:rPr lang="en-US" err="1" smtClean="0"/>
                        <a:t>Beschreiben</a:t>
                      </a:r>
                      <a:r>
                        <a:rPr lang="en-US" smtClean="0"/>
                        <a:t>, was </a:t>
                      </a:r>
                      <a:r>
                        <a:rPr lang="en-US" err="1" smtClean="0"/>
                        <a:t>über</a:t>
                      </a:r>
                      <a:r>
                        <a:rPr lang="en-US" smtClean="0"/>
                        <a:t> das </a:t>
                      </a:r>
                      <a:r>
                        <a:rPr lang="en-US" err="1" smtClean="0"/>
                        <a:t>untersuchte</a:t>
                      </a:r>
                      <a:r>
                        <a:rPr lang="en-US" smtClean="0"/>
                        <a:t> </a:t>
                      </a:r>
                      <a:r>
                        <a:rPr lang="en-US" err="1" smtClean="0"/>
                        <a:t>Phänomenbekannt</a:t>
                      </a:r>
                      <a:r>
                        <a:rPr lang="en-US" smtClean="0"/>
                        <a:t>   </a:t>
                      </a:r>
                      <a:r>
                        <a:rPr lang="en-US" err="1" smtClean="0"/>
                        <a:t>ist</a:t>
                      </a:r>
                      <a:endParaRPr lang="en-US" smtClean="0"/>
                    </a:p>
                    <a:p>
                      <a:pPr lvl="0" eaLnBrk="0" hangingPunct="0">
                        <a:buFont typeface="Arial" pitchFamily="34" charset="0"/>
                        <a:buChar char="•"/>
                      </a:pPr>
                      <a:r>
                        <a:rPr lang="en-US" smtClean="0"/>
                        <a:t>Stand </a:t>
                      </a:r>
                      <a:r>
                        <a:rPr lang="en-US" err="1" smtClean="0"/>
                        <a:t>der</a:t>
                      </a:r>
                      <a:r>
                        <a:rPr lang="en-US" smtClean="0"/>
                        <a:t> </a:t>
                      </a:r>
                      <a:r>
                        <a:rPr lang="en-US" err="1" smtClean="0"/>
                        <a:t>Wissenschaft</a:t>
                      </a:r>
                      <a:r>
                        <a:rPr lang="en-US" smtClean="0"/>
                        <a:t> </a:t>
                      </a:r>
                      <a:r>
                        <a:rPr lang="en-US" err="1" smtClean="0"/>
                        <a:t>skizzieren</a:t>
                      </a:r>
                      <a:endParaRPr lang="en-US" smtClean="0"/>
                    </a:p>
                  </a:txBody>
                  <a:tcPr/>
                </a:tc>
              </a:tr>
              <a:tr h="8640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err="1" smtClean="0"/>
                        <a:t>Einen</a:t>
                      </a:r>
                      <a:r>
                        <a:rPr lang="en-US" smtClean="0"/>
                        <a:t> </a:t>
                      </a:r>
                      <a:r>
                        <a:rPr lang="en-US" err="1" smtClean="0"/>
                        <a:t>Mangel</a:t>
                      </a:r>
                      <a:r>
                        <a:rPr lang="en-US" smtClean="0"/>
                        <a:t> </a:t>
                      </a:r>
                      <a:r>
                        <a:rPr lang="en-US" err="1" smtClean="0"/>
                        <a:t>ankündigen</a:t>
                      </a:r>
                      <a:r>
                        <a:rPr lang="en-US" smtClean="0"/>
                        <a:t>, den die </a:t>
                      </a:r>
                      <a:r>
                        <a:rPr lang="en-US" err="1" smtClean="0"/>
                        <a:t>Arbeit</a:t>
                      </a:r>
                      <a:r>
                        <a:rPr lang="en-US" smtClean="0"/>
                        <a:t> </a:t>
                      </a:r>
                      <a:r>
                        <a:rPr lang="en-US" err="1" smtClean="0"/>
                        <a:t>beseitigen</a:t>
                      </a:r>
                      <a:r>
                        <a:rPr lang="en-US" smtClean="0"/>
                        <a:t> </a:t>
                      </a:r>
                      <a:r>
                        <a:rPr lang="en-US" err="1" smtClean="0"/>
                        <a:t>soll</a:t>
                      </a:r>
                      <a:endParaRPr lang="en-US" smtClean="0"/>
                    </a:p>
                    <a:p>
                      <a:endParaRPr lang="en-US"/>
                    </a:p>
                  </a:txBody>
                  <a:tcPr/>
                </a:tc>
                <a:tc>
                  <a:txBody>
                    <a:bodyPr/>
                    <a:lstStyle/>
                    <a:p>
                      <a:pPr lvl="0" eaLnBrk="0" hangingPunct="0">
                        <a:buFont typeface="Arial" pitchFamily="34" charset="0"/>
                        <a:buChar char="•"/>
                      </a:pPr>
                      <a:r>
                        <a:rPr lang="en-US" err="1" smtClean="0"/>
                        <a:t>Einen</a:t>
                      </a:r>
                      <a:r>
                        <a:rPr lang="en-US" smtClean="0"/>
                        <a:t> </a:t>
                      </a:r>
                      <a:r>
                        <a:rPr lang="en-US" err="1" smtClean="0"/>
                        <a:t>Mangel</a:t>
                      </a:r>
                      <a:r>
                        <a:rPr lang="en-US" smtClean="0"/>
                        <a:t> </a:t>
                      </a:r>
                      <a:r>
                        <a:rPr lang="en-US" err="1" smtClean="0"/>
                        <a:t>im</a:t>
                      </a:r>
                      <a:r>
                        <a:rPr lang="en-US" smtClean="0"/>
                        <a:t> </a:t>
                      </a:r>
                      <a:r>
                        <a:rPr lang="en-US" err="1" smtClean="0"/>
                        <a:t>derzeitigen</a:t>
                      </a:r>
                      <a:r>
                        <a:rPr lang="en-US" smtClean="0"/>
                        <a:t> Stand des </a:t>
                      </a:r>
                      <a:r>
                        <a:rPr lang="en-US" err="1" smtClean="0"/>
                        <a:t>Wissens</a:t>
                      </a:r>
                      <a:r>
                        <a:rPr lang="en-US" smtClean="0"/>
                        <a:t> </a:t>
                      </a:r>
                      <a:r>
                        <a:rPr lang="en-US" err="1" smtClean="0"/>
                        <a:t>aufzeigen</a:t>
                      </a:r>
                      <a:endParaRPr lang="en-US" smtClean="0"/>
                    </a:p>
                    <a:p>
                      <a:pPr lvl="0" eaLnBrk="0" hangingPunct="0">
                        <a:buFont typeface="Arial" pitchFamily="34" charset="0"/>
                        <a:buChar char="•"/>
                      </a:pPr>
                      <a:r>
                        <a:rPr lang="en-US" smtClean="0"/>
                        <a:t>Den </a:t>
                      </a:r>
                      <a:r>
                        <a:rPr lang="en-US" err="1" smtClean="0"/>
                        <a:t>positiven</a:t>
                      </a:r>
                      <a:r>
                        <a:rPr lang="en-US" smtClean="0"/>
                        <a:t> </a:t>
                      </a:r>
                      <a:r>
                        <a:rPr lang="en-US" err="1" smtClean="0"/>
                        <a:t>Beitrag</a:t>
                      </a:r>
                      <a:r>
                        <a:rPr lang="en-US" smtClean="0"/>
                        <a:t> </a:t>
                      </a:r>
                      <a:r>
                        <a:rPr lang="en-US" err="1" smtClean="0"/>
                        <a:t>früherer</a:t>
                      </a:r>
                      <a:r>
                        <a:rPr lang="en-US" smtClean="0"/>
                        <a:t> </a:t>
                      </a:r>
                      <a:r>
                        <a:rPr lang="en-US" err="1" smtClean="0"/>
                        <a:t>Studien</a:t>
                      </a:r>
                      <a:r>
                        <a:rPr lang="en-US" smtClean="0"/>
                        <a:t> </a:t>
                      </a:r>
                      <a:r>
                        <a:rPr lang="en-US" err="1" smtClean="0"/>
                        <a:t>aufzeigen</a:t>
                      </a:r>
                      <a:endParaRPr lang="en-US" smtClean="0"/>
                    </a:p>
                  </a:txBody>
                  <a:tcPr/>
                </a:tc>
              </a:tr>
              <a:tr h="4403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mtClean="0"/>
                        <a:t>Die </a:t>
                      </a:r>
                      <a:r>
                        <a:rPr lang="en-US" err="1" smtClean="0"/>
                        <a:t>Relevanz</a:t>
                      </a:r>
                      <a:r>
                        <a:rPr lang="en-US" smtClean="0"/>
                        <a:t> </a:t>
                      </a:r>
                      <a:r>
                        <a:rPr lang="en-US" err="1" smtClean="0"/>
                        <a:t>der</a:t>
                      </a:r>
                      <a:r>
                        <a:rPr lang="en-US" smtClean="0"/>
                        <a:t> </a:t>
                      </a:r>
                      <a:r>
                        <a:rPr lang="en-US" err="1" smtClean="0"/>
                        <a:t>Arbeit</a:t>
                      </a:r>
                      <a:r>
                        <a:rPr lang="en-US" smtClean="0"/>
                        <a:t> </a:t>
                      </a:r>
                      <a:r>
                        <a:rPr lang="en-US" err="1" smtClean="0"/>
                        <a:t>behaupten</a:t>
                      </a:r>
                      <a:endParaRPr lang="en-US" smtClean="0"/>
                    </a:p>
                    <a:p>
                      <a:endParaRPr lang="en-US"/>
                    </a:p>
                  </a:txBody>
                  <a:tcPr/>
                </a:tc>
                <a:tc>
                  <a:txBody>
                    <a:bodyPr/>
                    <a:lstStyle/>
                    <a:p>
                      <a:pPr>
                        <a:buFont typeface="Arial" pitchFamily="34" charset="0"/>
                        <a:buChar char="•"/>
                      </a:pPr>
                      <a:r>
                        <a:rPr lang="en-US" smtClean="0"/>
                        <a:t>Die </a:t>
                      </a:r>
                      <a:r>
                        <a:rPr lang="en-US" err="1" smtClean="0"/>
                        <a:t>Relevanz</a:t>
                      </a:r>
                      <a:r>
                        <a:rPr lang="en-US" smtClean="0"/>
                        <a:t> des </a:t>
                      </a:r>
                      <a:r>
                        <a:rPr lang="en-US" err="1" smtClean="0"/>
                        <a:t>Untersuchungsfeldes</a:t>
                      </a:r>
                      <a:r>
                        <a:rPr lang="en-US" smtClean="0"/>
                        <a:t> </a:t>
                      </a:r>
                      <a:r>
                        <a:rPr lang="en-US" err="1" smtClean="0"/>
                        <a:t>aufzei</a:t>
                      </a:r>
                      <a:r>
                        <a:rPr lang="en-US" smtClean="0"/>
                        <a:t>- gen, </a:t>
                      </a:r>
                      <a:r>
                        <a:rPr lang="en-US" err="1" smtClean="0"/>
                        <a:t>mit</a:t>
                      </a:r>
                      <a:r>
                        <a:rPr lang="en-US" smtClean="0"/>
                        <a:t> </a:t>
                      </a:r>
                      <a:r>
                        <a:rPr lang="en-US" err="1" smtClean="0"/>
                        <a:t>der</a:t>
                      </a:r>
                      <a:r>
                        <a:rPr lang="en-US" smtClean="0"/>
                        <a:t> </a:t>
                      </a:r>
                      <a:r>
                        <a:rPr lang="en-US" err="1" smtClean="0"/>
                        <a:t>sich</a:t>
                      </a:r>
                      <a:r>
                        <a:rPr lang="en-US" smtClean="0"/>
                        <a:t> die </a:t>
                      </a:r>
                      <a:r>
                        <a:rPr lang="en-US" err="1" smtClean="0"/>
                        <a:t>Arbeit</a:t>
                      </a:r>
                      <a:r>
                        <a:rPr lang="en-US" smtClean="0"/>
                        <a:t> </a:t>
                      </a:r>
                      <a:r>
                        <a:rPr lang="en-US" err="1" smtClean="0"/>
                        <a:t>befasst</a:t>
                      </a:r>
                      <a:r>
                        <a:rPr lang="en-US" smtClean="0"/>
                        <a:t> </a:t>
                      </a:r>
                    </a:p>
                    <a:p>
                      <a:pPr>
                        <a:buFont typeface="Arial" pitchFamily="34" charset="0"/>
                        <a:buChar char="•"/>
                      </a:pPr>
                      <a:r>
                        <a:rPr lang="en-US" err="1" smtClean="0"/>
                        <a:t>Begr</a:t>
                      </a:r>
                      <a:r>
                        <a:rPr lang="de-DE" smtClean="0"/>
                        <a:t>ünden</a:t>
                      </a:r>
                      <a:r>
                        <a:rPr lang="de-DE" baseline="0" smtClean="0"/>
                        <a:t> warum die Arbeit von Bedeutung ist</a:t>
                      </a:r>
                      <a:endParaRPr lang="en-US" smtClean="0"/>
                    </a:p>
                  </a:txBody>
                  <a:tcPr/>
                </a:tc>
              </a:tr>
              <a:tr h="440399">
                <a:tc>
                  <a:txBody>
                    <a:bodyPr/>
                    <a:lstStyle/>
                    <a:p>
                      <a:r>
                        <a:rPr lang="de-DE" smtClean="0"/>
                        <a:t>Die Leistungen der AutorIn ankündigen</a:t>
                      </a:r>
                      <a:endParaRPr lang="en-US"/>
                    </a:p>
                  </a:txBody>
                  <a:tcPr/>
                </a:tc>
                <a:tc>
                  <a:txBody>
                    <a:bodyPr/>
                    <a:lstStyle/>
                    <a:p>
                      <a:pPr lvl="0" eaLnBrk="0" hangingPunct="0">
                        <a:buFont typeface="Arial" pitchFamily="34" charset="0"/>
                        <a:buChar char="•"/>
                      </a:pPr>
                      <a:r>
                        <a:rPr lang="en-US" sz="1800" kern="1200" smtClean="0">
                          <a:solidFill>
                            <a:schemeClr val="dk1"/>
                          </a:solidFill>
                          <a:latin typeface="+mn-lt"/>
                          <a:ea typeface="+mn-ea"/>
                          <a:cs typeface="+mn-cs"/>
                        </a:rPr>
                        <a:t>Den </a:t>
                      </a:r>
                      <a:r>
                        <a:rPr lang="en-US" sz="1800" kern="1200" err="1" smtClean="0">
                          <a:solidFill>
                            <a:schemeClr val="dk1"/>
                          </a:solidFill>
                          <a:latin typeface="+mn-lt"/>
                          <a:ea typeface="+mn-ea"/>
                          <a:cs typeface="+mn-cs"/>
                        </a:rPr>
                        <a:t>Zweck</a:t>
                      </a:r>
                      <a:r>
                        <a:rPr lang="en-US" sz="1800" kern="1200" smtClean="0">
                          <a:solidFill>
                            <a:schemeClr val="dk1"/>
                          </a:solidFill>
                          <a:latin typeface="+mn-lt"/>
                          <a:ea typeface="+mn-ea"/>
                          <a:cs typeface="+mn-cs"/>
                        </a:rPr>
                        <a:t> </a:t>
                      </a:r>
                      <a:r>
                        <a:rPr lang="en-US" sz="1800" kern="1200" err="1" smtClean="0">
                          <a:solidFill>
                            <a:schemeClr val="dk1"/>
                          </a:solidFill>
                          <a:latin typeface="+mn-lt"/>
                          <a:ea typeface="+mn-ea"/>
                          <a:cs typeface="+mn-cs"/>
                        </a:rPr>
                        <a:t>oder</a:t>
                      </a:r>
                      <a:r>
                        <a:rPr lang="en-US" sz="1800" kern="1200" smtClean="0">
                          <a:solidFill>
                            <a:schemeClr val="dk1"/>
                          </a:solidFill>
                          <a:latin typeface="+mn-lt"/>
                          <a:ea typeface="+mn-ea"/>
                          <a:cs typeface="+mn-cs"/>
                        </a:rPr>
                        <a:t> die </a:t>
                      </a:r>
                      <a:r>
                        <a:rPr lang="en-US" sz="1800" kern="1200" err="1" smtClean="0">
                          <a:solidFill>
                            <a:schemeClr val="dk1"/>
                          </a:solidFill>
                          <a:latin typeface="+mn-lt"/>
                          <a:ea typeface="+mn-ea"/>
                          <a:cs typeface="+mn-cs"/>
                        </a:rPr>
                        <a:t>Ziele</a:t>
                      </a:r>
                      <a:r>
                        <a:rPr lang="en-US" sz="1800" kern="1200" smtClean="0">
                          <a:solidFill>
                            <a:schemeClr val="dk1"/>
                          </a:solidFill>
                          <a:latin typeface="+mn-lt"/>
                          <a:ea typeface="+mn-ea"/>
                          <a:cs typeface="+mn-cs"/>
                        </a:rPr>
                        <a:t> </a:t>
                      </a:r>
                      <a:r>
                        <a:rPr lang="en-US" sz="1800" kern="1200" err="1" smtClean="0">
                          <a:solidFill>
                            <a:schemeClr val="dk1"/>
                          </a:solidFill>
                          <a:latin typeface="+mn-lt"/>
                          <a:ea typeface="+mn-ea"/>
                          <a:cs typeface="+mn-cs"/>
                        </a:rPr>
                        <a:t>der</a:t>
                      </a:r>
                      <a:r>
                        <a:rPr lang="en-US" sz="1800" kern="1200" smtClean="0">
                          <a:solidFill>
                            <a:schemeClr val="dk1"/>
                          </a:solidFill>
                          <a:latin typeface="+mn-lt"/>
                          <a:ea typeface="+mn-ea"/>
                          <a:cs typeface="+mn-cs"/>
                        </a:rPr>
                        <a:t> </a:t>
                      </a:r>
                      <a:r>
                        <a:rPr lang="en-US" sz="1800" kern="1200" err="1" smtClean="0">
                          <a:solidFill>
                            <a:schemeClr val="dk1"/>
                          </a:solidFill>
                          <a:latin typeface="+mn-lt"/>
                          <a:ea typeface="+mn-ea"/>
                          <a:cs typeface="+mn-cs"/>
                        </a:rPr>
                        <a:t>Arbeit</a:t>
                      </a:r>
                      <a:r>
                        <a:rPr lang="en-US" sz="1800" kern="1200" smtClean="0">
                          <a:solidFill>
                            <a:schemeClr val="dk1"/>
                          </a:solidFill>
                          <a:latin typeface="+mn-lt"/>
                          <a:ea typeface="+mn-ea"/>
                          <a:cs typeface="+mn-cs"/>
                        </a:rPr>
                        <a:t> </a:t>
                      </a:r>
                      <a:r>
                        <a:rPr lang="en-US" sz="1800" kern="1200" err="1" smtClean="0">
                          <a:solidFill>
                            <a:schemeClr val="dk1"/>
                          </a:solidFill>
                          <a:latin typeface="+mn-lt"/>
                          <a:ea typeface="+mn-ea"/>
                          <a:cs typeface="+mn-cs"/>
                        </a:rPr>
                        <a:t>anführen</a:t>
                      </a:r>
                      <a:endParaRPr lang="en-US" sz="1800" kern="1200" smtClean="0">
                        <a:solidFill>
                          <a:schemeClr val="dk1"/>
                        </a:solidFill>
                        <a:latin typeface="+mn-lt"/>
                        <a:ea typeface="+mn-ea"/>
                        <a:cs typeface="+mn-cs"/>
                      </a:endParaRPr>
                    </a:p>
                    <a:p>
                      <a:pPr lvl="0" eaLnBrk="0" hangingPunct="0">
                        <a:buFont typeface="Arial" pitchFamily="34" charset="0"/>
                        <a:buChar char="•"/>
                      </a:pPr>
                      <a:r>
                        <a:rPr lang="en-US" sz="1800" kern="1200" err="1" smtClean="0">
                          <a:solidFill>
                            <a:schemeClr val="dk1"/>
                          </a:solidFill>
                          <a:latin typeface="+mn-lt"/>
                          <a:ea typeface="+mn-ea"/>
                          <a:cs typeface="+mn-cs"/>
                        </a:rPr>
                        <a:t>Ev</a:t>
                      </a:r>
                      <a:r>
                        <a:rPr lang="en-US" sz="1800" kern="1200" smtClean="0">
                          <a:solidFill>
                            <a:schemeClr val="dk1"/>
                          </a:solidFill>
                          <a:latin typeface="+mn-lt"/>
                          <a:ea typeface="+mn-ea"/>
                          <a:cs typeface="+mn-cs"/>
                        </a:rPr>
                        <a:t>. das </a:t>
                      </a:r>
                      <a:r>
                        <a:rPr lang="en-US" sz="1800" kern="1200" err="1" smtClean="0">
                          <a:solidFill>
                            <a:schemeClr val="dk1"/>
                          </a:solidFill>
                          <a:latin typeface="+mn-lt"/>
                          <a:ea typeface="+mn-ea"/>
                          <a:cs typeface="+mn-cs"/>
                        </a:rPr>
                        <a:t>Untersuchungsfeld</a:t>
                      </a:r>
                      <a:r>
                        <a:rPr lang="en-US" sz="1800" kern="1200" smtClean="0">
                          <a:solidFill>
                            <a:schemeClr val="dk1"/>
                          </a:solidFill>
                          <a:latin typeface="+mn-lt"/>
                          <a:ea typeface="+mn-ea"/>
                          <a:cs typeface="+mn-cs"/>
                        </a:rPr>
                        <a:t> </a:t>
                      </a:r>
                      <a:r>
                        <a:rPr lang="en-US" sz="1800" kern="1200" err="1" smtClean="0">
                          <a:solidFill>
                            <a:schemeClr val="dk1"/>
                          </a:solidFill>
                          <a:latin typeface="+mn-lt"/>
                          <a:ea typeface="+mn-ea"/>
                          <a:cs typeface="+mn-cs"/>
                        </a:rPr>
                        <a:t>einschränken</a:t>
                      </a:r>
                      <a:endParaRPr lang="en-US" sz="1800" kern="1200" smtClean="0">
                        <a:solidFill>
                          <a:schemeClr val="dk1"/>
                        </a:solidFill>
                        <a:latin typeface="+mn-lt"/>
                        <a:ea typeface="+mn-ea"/>
                        <a:cs typeface="+mn-cs"/>
                      </a:endParaRPr>
                    </a:p>
                    <a:p>
                      <a:pPr lvl="0" eaLnBrk="0" hangingPunct="0">
                        <a:buFont typeface="Arial" pitchFamily="34" charset="0"/>
                        <a:buChar char="•"/>
                      </a:pPr>
                      <a:r>
                        <a:rPr lang="en-US" sz="1800" kern="1200" err="1" smtClean="0">
                          <a:solidFill>
                            <a:schemeClr val="dk1"/>
                          </a:solidFill>
                          <a:latin typeface="+mn-lt"/>
                          <a:ea typeface="+mn-ea"/>
                          <a:cs typeface="+mn-cs"/>
                        </a:rPr>
                        <a:t>Forschungsfragen</a:t>
                      </a:r>
                      <a:r>
                        <a:rPr lang="en-US" sz="1800" kern="1200" smtClean="0">
                          <a:solidFill>
                            <a:schemeClr val="dk1"/>
                          </a:solidFill>
                          <a:latin typeface="+mn-lt"/>
                          <a:ea typeface="+mn-ea"/>
                          <a:cs typeface="+mn-cs"/>
                        </a:rPr>
                        <a:t> und </a:t>
                      </a:r>
                      <a:r>
                        <a:rPr lang="en-US" sz="1800" kern="1200" err="1" smtClean="0">
                          <a:solidFill>
                            <a:schemeClr val="dk1"/>
                          </a:solidFill>
                          <a:latin typeface="+mn-lt"/>
                          <a:ea typeface="+mn-ea"/>
                          <a:cs typeface="+mn-cs"/>
                        </a:rPr>
                        <a:t>ev</a:t>
                      </a:r>
                      <a:r>
                        <a:rPr lang="en-US" sz="1800" kern="1200" smtClean="0">
                          <a:solidFill>
                            <a:schemeClr val="dk1"/>
                          </a:solidFill>
                          <a:latin typeface="+mn-lt"/>
                          <a:ea typeface="+mn-ea"/>
                          <a:cs typeface="+mn-cs"/>
                        </a:rPr>
                        <a:t>. </a:t>
                      </a:r>
                      <a:r>
                        <a:rPr lang="en-US" sz="1800" kern="1200" err="1" smtClean="0">
                          <a:solidFill>
                            <a:schemeClr val="dk1"/>
                          </a:solidFill>
                          <a:latin typeface="+mn-lt"/>
                          <a:ea typeface="+mn-ea"/>
                          <a:cs typeface="+mn-cs"/>
                        </a:rPr>
                        <a:t>Hypothesen</a:t>
                      </a:r>
                      <a:r>
                        <a:rPr lang="en-US" sz="1800" kern="1200" smtClean="0">
                          <a:solidFill>
                            <a:schemeClr val="dk1"/>
                          </a:solidFill>
                          <a:latin typeface="+mn-lt"/>
                          <a:ea typeface="+mn-ea"/>
                          <a:cs typeface="+mn-cs"/>
                        </a:rPr>
                        <a:t> </a:t>
                      </a:r>
                      <a:r>
                        <a:rPr lang="en-US" sz="1800" kern="1200" err="1" smtClean="0">
                          <a:solidFill>
                            <a:schemeClr val="dk1"/>
                          </a:solidFill>
                          <a:latin typeface="+mn-lt"/>
                          <a:ea typeface="+mn-ea"/>
                          <a:cs typeface="+mn-cs"/>
                        </a:rPr>
                        <a:t>präsen</a:t>
                      </a:r>
                      <a:r>
                        <a:rPr lang="en-US" sz="1800" kern="1200" smtClean="0">
                          <a:solidFill>
                            <a:schemeClr val="dk1"/>
                          </a:solidFill>
                          <a:latin typeface="+mn-lt"/>
                          <a:ea typeface="+mn-ea"/>
                          <a:cs typeface="+mn-cs"/>
                        </a:rPr>
                        <a:t>-</a:t>
                      </a:r>
                    </a:p>
                    <a:p>
                      <a:pPr eaLnBrk="0" hangingPunct="0"/>
                      <a:r>
                        <a:rPr lang="en-US" sz="1800" kern="1200" err="1" smtClean="0">
                          <a:solidFill>
                            <a:schemeClr val="dk1"/>
                          </a:solidFill>
                          <a:latin typeface="+mn-lt"/>
                          <a:ea typeface="+mn-ea"/>
                          <a:cs typeface="+mn-cs"/>
                        </a:rPr>
                        <a:t>tieren</a:t>
                      </a:r>
                      <a:endParaRPr lang="en-US" sz="1800" kern="1200" smtClean="0">
                        <a:solidFill>
                          <a:schemeClr val="dk1"/>
                        </a:solidFill>
                        <a:latin typeface="+mn-lt"/>
                        <a:ea typeface="+mn-ea"/>
                        <a:cs typeface="+mn-cs"/>
                      </a:endParaRPr>
                    </a:p>
                    <a:p>
                      <a:pPr>
                        <a:buFont typeface="Arial" pitchFamily="34" charset="0"/>
                        <a:buChar char="•"/>
                      </a:pPr>
                      <a:r>
                        <a:rPr lang="en-US" sz="1800" kern="1200" smtClean="0">
                          <a:solidFill>
                            <a:schemeClr val="dk1"/>
                          </a:solidFill>
                          <a:latin typeface="+mn-lt"/>
                          <a:ea typeface="+mn-ea"/>
                          <a:cs typeface="+mn-cs"/>
                        </a:rPr>
                        <a:t>Auf </a:t>
                      </a:r>
                      <a:r>
                        <a:rPr lang="en-US" sz="1800" kern="1200" err="1" smtClean="0">
                          <a:solidFill>
                            <a:schemeClr val="dk1"/>
                          </a:solidFill>
                          <a:latin typeface="+mn-lt"/>
                          <a:ea typeface="+mn-ea"/>
                          <a:cs typeface="+mn-cs"/>
                        </a:rPr>
                        <a:t>Theorien</a:t>
                      </a:r>
                      <a:r>
                        <a:rPr lang="en-US" sz="1800" kern="1200" smtClean="0">
                          <a:solidFill>
                            <a:schemeClr val="dk1"/>
                          </a:solidFill>
                          <a:latin typeface="+mn-lt"/>
                          <a:ea typeface="+mn-ea"/>
                          <a:cs typeface="+mn-cs"/>
                        </a:rPr>
                        <a:t>/ </a:t>
                      </a:r>
                      <a:r>
                        <a:rPr lang="en-US" sz="1800" kern="1200" err="1" smtClean="0">
                          <a:solidFill>
                            <a:schemeClr val="dk1"/>
                          </a:solidFill>
                          <a:latin typeface="+mn-lt"/>
                          <a:ea typeface="+mn-ea"/>
                          <a:cs typeface="+mn-cs"/>
                        </a:rPr>
                        <a:t>Methoden</a:t>
                      </a:r>
                      <a:r>
                        <a:rPr lang="en-US" sz="1800" kern="1200" smtClean="0">
                          <a:solidFill>
                            <a:schemeClr val="dk1"/>
                          </a:solidFill>
                          <a:latin typeface="+mn-lt"/>
                          <a:ea typeface="+mn-ea"/>
                          <a:cs typeface="+mn-cs"/>
                        </a:rPr>
                        <a:t>/ </a:t>
                      </a:r>
                      <a:r>
                        <a:rPr lang="en-US" sz="1800" kern="1200" err="1" smtClean="0">
                          <a:solidFill>
                            <a:schemeClr val="dk1"/>
                          </a:solidFill>
                          <a:latin typeface="+mn-lt"/>
                          <a:ea typeface="+mn-ea"/>
                          <a:cs typeface="+mn-cs"/>
                        </a:rPr>
                        <a:t>Daten</a:t>
                      </a:r>
                      <a:r>
                        <a:rPr lang="en-US" sz="1800" kern="1200" smtClean="0">
                          <a:solidFill>
                            <a:schemeClr val="dk1"/>
                          </a:solidFill>
                          <a:latin typeface="+mn-lt"/>
                          <a:ea typeface="+mn-ea"/>
                          <a:cs typeface="+mn-cs"/>
                        </a:rPr>
                        <a:t> </a:t>
                      </a:r>
                      <a:r>
                        <a:rPr lang="en-US" sz="1800" kern="1200" err="1" smtClean="0">
                          <a:solidFill>
                            <a:schemeClr val="dk1"/>
                          </a:solidFill>
                          <a:latin typeface="+mn-lt"/>
                          <a:ea typeface="+mn-ea"/>
                          <a:cs typeface="+mn-cs"/>
                        </a:rPr>
                        <a:t>verweisen</a:t>
                      </a:r>
                      <a:endParaRPr lang="en-US"/>
                    </a:p>
                  </a:txBody>
                  <a:tcPr/>
                </a:tc>
              </a:tr>
              <a:tr h="440399">
                <a:tc>
                  <a:txBody>
                    <a:bodyPr/>
                    <a:lstStyle/>
                    <a:p>
                      <a:r>
                        <a:rPr lang="de-DE" smtClean="0"/>
                        <a:t>Die Vorgehensweise</a:t>
                      </a:r>
                      <a:r>
                        <a:rPr lang="de-DE" baseline="0" smtClean="0"/>
                        <a:t> skizzieren</a:t>
                      </a:r>
                      <a:endParaRPr lang="en-US"/>
                    </a:p>
                  </a:txBody>
                  <a:tcPr/>
                </a:tc>
                <a:tc>
                  <a:txBody>
                    <a:bodyPr/>
                    <a:lstStyle/>
                    <a:p>
                      <a:pPr>
                        <a:buFont typeface="Arial" pitchFamily="34" charset="0"/>
                        <a:buChar char="•"/>
                      </a:pPr>
                      <a:r>
                        <a:rPr lang="de-DE" smtClean="0"/>
                        <a:t>Den</a:t>
                      </a:r>
                      <a:r>
                        <a:rPr lang="de-DE" baseline="0" smtClean="0"/>
                        <a:t> Aufbau der Arbeit darstellen </a:t>
                      </a:r>
                      <a:endParaRPr lang="en-US"/>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pPr>
              <a:buNone/>
            </a:pPr>
            <a:r>
              <a:rPr lang="de-DE" dirty="0" smtClean="0"/>
              <a:t> </a:t>
            </a:r>
            <a:r>
              <a:rPr lang="de-DE" b="1" dirty="0" smtClean="0"/>
              <a:t>Der Mittelteil </a:t>
            </a:r>
          </a:p>
          <a:p>
            <a:pPr>
              <a:buNone/>
            </a:pPr>
            <a:endParaRPr lang="de-DE" dirty="0" smtClean="0"/>
          </a:p>
          <a:p>
            <a:r>
              <a:rPr lang="de-DE" dirty="0" smtClean="0"/>
              <a:t>Darstellung von Theorien und/ oder Ergebnissen anderer</a:t>
            </a:r>
          </a:p>
          <a:p>
            <a:r>
              <a:rPr lang="de-DE" dirty="0" smtClean="0"/>
              <a:t>Darstellung eigener empirischer Ergebnisse </a:t>
            </a:r>
            <a:endParaRPr lang="en-US" dirty="0"/>
          </a:p>
        </p:txBody>
      </p:sp>
      <p:sp>
        <p:nvSpPr>
          <p:cNvPr id="3" name="Footer Placeholder 2"/>
          <p:cNvSpPr>
            <a:spLocks noGrp="1"/>
          </p:cNvSpPr>
          <p:nvPr>
            <p:ph type="ftr" sz="quarter" idx="11"/>
          </p:nvPr>
        </p:nvSpPr>
        <p:spPr/>
        <p:txBody>
          <a:bodyPr/>
          <a:lstStyle/>
          <a:p>
            <a:r>
              <a:rPr lang="en-GB" smtClean="0"/>
              <a:t>www.academic-writing.ro</a:t>
            </a:r>
            <a:endParaRPr lang="en-GB"/>
          </a:p>
        </p:txBody>
      </p:sp>
      <p:sp>
        <p:nvSpPr>
          <p:cNvPr id="4" name="Slide Number Placeholder 3"/>
          <p:cNvSpPr>
            <a:spLocks noGrp="1"/>
          </p:cNvSpPr>
          <p:nvPr>
            <p:ph type="sldNum" sz="quarter" idx="12"/>
          </p:nvPr>
        </p:nvSpPr>
        <p:spPr/>
        <p:txBody>
          <a:bodyPr/>
          <a:lstStyle/>
          <a:p>
            <a:fld id="{14C4EB0C-30BA-4907-A108-BA9F52B957B1}" type="slidenum">
              <a:rPr lang="en-GB" smtClean="0"/>
              <a:pPr/>
              <a:t>8</a:t>
            </a:fld>
            <a:endParaRPr lang="en-GB"/>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268760"/>
            <a:ext cx="8229600" cy="4857403"/>
          </a:xfrm>
        </p:spPr>
        <p:txBody>
          <a:bodyPr/>
          <a:lstStyle/>
          <a:p>
            <a:pPr>
              <a:buNone/>
            </a:pPr>
            <a:r>
              <a:rPr lang="de-DE" dirty="0" smtClean="0"/>
              <a:t>Der Mittelteil – Genreraster</a:t>
            </a:r>
          </a:p>
          <a:p>
            <a:pPr>
              <a:buNone/>
            </a:pPr>
            <a:endParaRPr lang="en-US" dirty="0"/>
          </a:p>
        </p:txBody>
      </p:sp>
      <p:sp>
        <p:nvSpPr>
          <p:cNvPr id="4" name="Footer Placeholder 3"/>
          <p:cNvSpPr>
            <a:spLocks noGrp="1"/>
          </p:cNvSpPr>
          <p:nvPr>
            <p:ph type="ftr" sz="quarter" idx="11"/>
          </p:nvPr>
        </p:nvSpPr>
        <p:spPr/>
        <p:txBody>
          <a:bodyPr/>
          <a:lstStyle/>
          <a:p>
            <a:r>
              <a:rPr lang="en-GB" smtClean="0"/>
              <a:t>www.academic-writing.ro</a:t>
            </a:r>
            <a:endParaRPr lang="en-GB"/>
          </a:p>
        </p:txBody>
      </p:sp>
      <p:sp>
        <p:nvSpPr>
          <p:cNvPr id="5" name="Slide Number Placeholder 4"/>
          <p:cNvSpPr>
            <a:spLocks noGrp="1"/>
          </p:cNvSpPr>
          <p:nvPr>
            <p:ph type="sldNum" sz="quarter" idx="12"/>
          </p:nvPr>
        </p:nvSpPr>
        <p:spPr/>
        <p:txBody>
          <a:bodyPr/>
          <a:lstStyle/>
          <a:p>
            <a:fld id="{14C4EB0C-30BA-4907-A108-BA9F52B957B1}" type="slidenum">
              <a:rPr lang="en-GB" smtClean="0"/>
              <a:pPr/>
              <a:t>9</a:t>
            </a:fld>
            <a:endParaRPr lang="en-GB"/>
          </a:p>
        </p:txBody>
      </p:sp>
      <p:graphicFrame>
        <p:nvGraphicFramePr>
          <p:cNvPr id="10" name="Table 9"/>
          <p:cNvGraphicFramePr>
            <a:graphicFrameLocks noGrp="1"/>
          </p:cNvGraphicFramePr>
          <p:nvPr/>
        </p:nvGraphicFramePr>
        <p:xfrm>
          <a:off x="323528" y="1844824"/>
          <a:ext cx="8424936" cy="6048672"/>
        </p:xfrm>
        <a:graphic>
          <a:graphicData uri="http://schemas.openxmlformats.org/drawingml/2006/table">
            <a:tbl>
              <a:tblPr firstRow="1" bandRow="1">
                <a:tableStyleId>{5C22544A-7EE6-4342-B048-85BDC9FD1C3A}</a:tableStyleId>
              </a:tblPr>
              <a:tblGrid>
                <a:gridCol w="2736304"/>
                <a:gridCol w="5688632"/>
              </a:tblGrid>
              <a:tr h="1300088">
                <a:tc>
                  <a:txBody>
                    <a:bodyPr/>
                    <a:lstStyle/>
                    <a:p>
                      <a:r>
                        <a:rPr lang="de-DE" sz="1800" b="1" kern="1200" noProof="0" smtClean="0">
                          <a:solidFill>
                            <a:schemeClr val="lt1"/>
                          </a:solidFill>
                          <a:latin typeface="+mn-lt"/>
                          <a:ea typeface="+mn-ea"/>
                          <a:cs typeface="+mn-cs"/>
                        </a:rPr>
                        <a:t>Theorie(n), Ereignisse und Ergeb- nisse anderer darstellen</a:t>
                      </a:r>
                      <a:endParaRPr lang="de-DE" noProof="0"/>
                    </a:p>
                  </a:txBody>
                  <a:tcPr/>
                </a:tc>
                <a:tc>
                  <a:txBody>
                    <a:bodyPr/>
                    <a:lstStyle/>
                    <a:p>
                      <a:pPr lvl="0" eaLnBrk="0" hangingPunct="0">
                        <a:buFont typeface="Arial" pitchFamily="34" charset="0"/>
                        <a:buChar char="•"/>
                      </a:pPr>
                      <a:r>
                        <a:rPr lang="de-DE" sz="1800" b="1" kern="1200" noProof="0" smtClean="0">
                          <a:solidFill>
                            <a:schemeClr val="lt1"/>
                          </a:solidFill>
                          <a:latin typeface="+mn-lt"/>
                          <a:ea typeface="+mn-ea"/>
                          <a:cs typeface="+mn-cs"/>
                        </a:rPr>
                        <a:t>Begriffe definieren/erklären</a:t>
                      </a:r>
                    </a:p>
                    <a:p>
                      <a:pPr lvl="0" eaLnBrk="0" hangingPunct="0">
                        <a:buFont typeface="Arial" pitchFamily="34" charset="0"/>
                        <a:buChar char="•"/>
                      </a:pPr>
                      <a:r>
                        <a:rPr lang="de-DE" sz="1800" b="1" kern="1200" noProof="0" smtClean="0">
                          <a:solidFill>
                            <a:schemeClr val="lt1"/>
                          </a:solidFill>
                          <a:latin typeface="+mn-lt"/>
                          <a:ea typeface="+mn-ea"/>
                          <a:cs typeface="+mn-cs"/>
                        </a:rPr>
                        <a:t>Theorie(n)/Ereignisse/Ergebnisse  anderer</a:t>
                      </a:r>
                      <a:r>
                        <a:rPr lang="de-DE" sz="1800" b="1" kern="1200" baseline="0" noProof="0" smtClean="0">
                          <a:solidFill>
                            <a:schemeClr val="lt1"/>
                          </a:solidFill>
                          <a:latin typeface="+mn-lt"/>
                          <a:ea typeface="+mn-ea"/>
                          <a:cs typeface="+mn-cs"/>
                        </a:rPr>
                        <a:t> </a:t>
                      </a:r>
                      <a:r>
                        <a:rPr lang="de-DE" sz="1800" b="1" kern="1200" noProof="0" smtClean="0">
                          <a:solidFill>
                            <a:schemeClr val="lt1"/>
                          </a:solidFill>
                          <a:latin typeface="+mn-lt"/>
                          <a:ea typeface="+mn-ea"/>
                          <a:cs typeface="+mn-cs"/>
                        </a:rPr>
                        <a:t>beschreiben</a:t>
                      </a:r>
                    </a:p>
                    <a:p>
                      <a:pPr lvl="1" eaLnBrk="0" hangingPunct="0">
                        <a:buFont typeface="Arial" pitchFamily="34" charset="0"/>
                        <a:buChar char="•"/>
                      </a:pPr>
                      <a:r>
                        <a:rPr lang="de-DE" sz="1800" b="1" kern="1200" noProof="0" smtClean="0">
                          <a:solidFill>
                            <a:schemeClr val="lt1"/>
                          </a:solidFill>
                          <a:latin typeface="+mn-lt"/>
                          <a:ea typeface="+mn-ea"/>
                          <a:cs typeface="+mn-cs"/>
                        </a:rPr>
                        <a:t>vergleichen, diskutieren,</a:t>
                      </a:r>
                      <a:r>
                        <a:rPr lang="de-DE" sz="1800" b="1" kern="1200" baseline="0" noProof="0" smtClean="0">
                          <a:solidFill>
                            <a:schemeClr val="lt1"/>
                          </a:solidFill>
                          <a:latin typeface="+mn-lt"/>
                          <a:ea typeface="+mn-ea"/>
                          <a:cs typeface="+mn-cs"/>
                        </a:rPr>
                        <a:t> </a:t>
                      </a:r>
                      <a:r>
                        <a:rPr lang="de-DE" sz="1800" b="1" kern="1200" noProof="0" smtClean="0">
                          <a:solidFill>
                            <a:schemeClr val="lt1"/>
                          </a:solidFill>
                          <a:latin typeface="+mn-lt"/>
                          <a:ea typeface="+mn-ea"/>
                          <a:cs typeface="+mn-cs"/>
                        </a:rPr>
                        <a:t>kommentieren,</a:t>
                      </a:r>
                      <a:r>
                        <a:rPr lang="de-DE" sz="1800" b="1" kern="1200" baseline="0" noProof="0" smtClean="0">
                          <a:solidFill>
                            <a:schemeClr val="lt1"/>
                          </a:solidFill>
                          <a:latin typeface="+mn-lt"/>
                          <a:ea typeface="+mn-ea"/>
                          <a:cs typeface="+mn-cs"/>
                        </a:rPr>
                        <a:t> </a:t>
                      </a:r>
                      <a:r>
                        <a:rPr lang="de-DE" sz="1800" b="1" kern="1200" noProof="0" smtClean="0">
                          <a:solidFill>
                            <a:schemeClr val="lt1"/>
                          </a:solidFill>
                          <a:latin typeface="+mn-lt"/>
                          <a:ea typeface="+mn-ea"/>
                          <a:cs typeface="+mn-cs"/>
                        </a:rPr>
                        <a:t> kritisieren</a:t>
                      </a:r>
                    </a:p>
                    <a:p>
                      <a:pPr lvl="0" eaLnBrk="0" hangingPunct="0">
                        <a:buFont typeface="Arial" pitchFamily="34" charset="0"/>
                        <a:buChar char="•"/>
                      </a:pPr>
                      <a:r>
                        <a:rPr lang="de-DE" sz="1800" b="1" kern="1200" noProof="0" smtClean="0">
                          <a:solidFill>
                            <a:schemeClr val="lt1"/>
                          </a:solidFill>
                          <a:latin typeface="+mn-lt"/>
                          <a:ea typeface="+mn-ea"/>
                          <a:cs typeface="+mn-cs"/>
                        </a:rPr>
                        <a:t>Theorie(n), Ereignisse oder Ergebnisse anderer Au-</a:t>
                      </a:r>
                    </a:p>
                    <a:p>
                      <a:pPr eaLnBrk="0" hangingPunct="0"/>
                      <a:r>
                        <a:rPr lang="de-DE" sz="1800" b="1" kern="1200" noProof="0" smtClean="0">
                          <a:solidFill>
                            <a:schemeClr val="lt1"/>
                          </a:solidFill>
                          <a:latin typeface="+mn-lt"/>
                          <a:ea typeface="+mn-ea"/>
                          <a:cs typeface="+mn-cs"/>
                        </a:rPr>
                        <a:t>torInnen in Beziehung zu den eigenen Forschungs- fragen stellen</a:t>
                      </a:r>
                    </a:p>
                    <a:p>
                      <a:pPr lvl="0" eaLnBrk="0" hangingPunct="0">
                        <a:buFont typeface="Arial" pitchFamily="34" charset="0"/>
                        <a:buChar char="•"/>
                      </a:pPr>
                      <a:r>
                        <a:rPr lang="de-DE" sz="1800" b="1" kern="1200" noProof="0" smtClean="0">
                          <a:solidFill>
                            <a:schemeClr val="lt1"/>
                          </a:solidFill>
                          <a:latin typeface="+mn-lt"/>
                          <a:ea typeface="+mn-ea"/>
                          <a:cs typeface="+mn-cs"/>
                        </a:rPr>
                        <a:t>Ev. Schritte ankündigen, die für die Anwendung einer Theorie wichtig sind</a:t>
                      </a:r>
                      <a:endParaRPr lang="de-DE" noProof="0"/>
                    </a:p>
                  </a:txBody>
                  <a:tcPr/>
                </a:tc>
              </a:tr>
              <a:tr h="1300088">
                <a:tc>
                  <a:txBody>
                    <a:bodyPr/>
                    <a:lstStyle/>
                    <a:p>
                      <a:r>
                        <a:rPr lang="de-DE" sz="1800" kern="1200" noProof="0" smtClean="0">
                          <a:solidFill>
                            <a:schemeClr val="dk1"/>
                          </a:solidFill>
                          <a:latin typeface="+mn-lt"/>
                          <a:ea typeface="+mn-ea"/>
                          <a:cs typeface="+mn-cs"/>
                        </a:rPr>
                        <a:t>Daten und Erhebungs- und Aus- wertungsmetheden darstellen</a:t>
                      </a:r>
                      <a:endParaRPr lang="de-DE" noProof="0"/>
                    </a:p>
                  </a:txBody>
                  <a:tcPr/>
                </a:tc>
                <a:tc>
                  <a:txBody>
                    <a:bodyPr/>
                    <a:lstStyle/>
                    <a:p>
                      <a:pPr lvl="0" eaLnBrk="0" hangingPunct="0">
                        <a:buFont typeface="Arial" pitchFamily="34" charset="0"/>
                        <a:buChar char="•"/>
                      </a:pPr>
                      <a:r>
                        <a:rPr lang="de-DE" sz="1800" kern="1200" noProof="0" smtClean="0">
                          <a:solidFill>
                            <a:schemeClr val="dk1"/>
                          </a:solidFill>
                          <a:latin typeface="+mn-lt"/>
                          <a:ea typeface="+mn-ea"/>
                          <a:cs typeface="+mn-cs"/>
                        </a:rPr>
                        <a:t>Ausgewählte Daten beschreiben</a:t>
                      </a:r>
                    </a:p>
                    <a:p>
                      <a:pPr lvl="0" eaLnBrk="0" hangingPunct="0">
                        <a:buFont typeface="Arial" pitchFamily="34" charset="0"/>
                        <a:buChar char="•"/>
                      </a:pPr>
                      <a:r>
                        <a:rPr lang="de-DE" sz="1800" kern="1200" noProof="0" smtClean="0">
                          <a:solidFill>
                            <a:schemeClr val="dk1"/>
                          </a:solidFill>
                          <a:latin typeface="+mn-lt"/>
                          <a:ea typeface="+mn-ea"/>
                          <a:cs typeface="+mn-cs"/>
                        </a:rPr>
                        <a:t>Ev. das Feld beschreiben</a:t>
                      </a:r>
                    </a:p>
                    <a:p>
                      <a:pPr lvl="0" eaLnBrk="0" hangingPunct="0">
                        <a:buFont typeface="Arial" pitchFamily="34" charset="0"/>
                        <a:buChar char="•"/>
                      </a:pPr>
                      <a:r>
                        <a:rPr lang="de-DE" sz="1800" kern="1200" noProof="0" smtClean="0">
                          <a:solidFill>
                            <a:schemeClr val="dk1"/>
                          </a:solidFill>
                          <a:latin typeface="+mn-lt"/>
                          <a:ea typeface="+mn-ea"/>
                          <a:cs typeface="+mn-cs"/>
                        </a:rPr>
                        <a:t>Erhebungsverfahren  beschreiben</a:t>
                      </a:r>
                    </a:p>
                    <a:p>
                      <a:pPr>
                        <a:buFont typeface="Arial" pitchFamily="34" charset="0"/>
                        <a:buChar char="•"/>
                      </a:pPr>
                      <a:r>
                        <a:rPr lang="de-DE" sz="1800" kern="1200" noProof="0" smtClean="0">
                          <a:solidFill>
                            <a:schemeClr val="dk1"/>
                          </a:solidFill>
                          <a:latin typeface="+mn-lt"/>
                          <a:ea typeface="+mn-ea"/>
                          <a:cs typeface="+mn-cs"/>
                        </a:rPr>
                        <a:t>Auswertungsmethoden darstellen</a:t>
                      </a:r>
                      <a:endParaRPr lang="de-DE" noProof="0"/>
                    </a:p>
                  </a:txBody>
                  <a:tcPr/>
                </a:tc>
              </a:tr>
              <a:tr h="1300088">
                <a:tc>
                  <a:txBody>
                    <a:bodyPr/>
                    <a:lstStyle/>
                    <a:p>
                      <a:r>
                        <a:rPr lang="de-DE" sz="1800" kern="1200" noProof="0" smtClean="0">
                          <a:solidFill>
                            <a:schemeClr val="dk1"/>
                          </a:solidFill>
                          <a:latin typeface="+mn-lt"/>
                          <a:ea typeface="+mn-ea"/>
                          <a:cs typeface="+mn-cs"/>
                        </a:rPr>
                        <a:t>Die Untersuchungsergebnisse evaluieren</a:t>
                      </a:r>
                      <a:endParaRPr lang="de-DE" noProof="0"/>
                    </a:p>
                  </a:txBody>
                  <a:tcPr/>
                </a:tc>
                <a:tc>
                  <a:txBody>
                    <a:bodyPr/>
                    <a:lstStyle/>
                    <a:p>
                      <a:pPr lvl="0" eaLnBrk="0" hangingPunct="0">
                        <a:buFont typeface="Arial" pitchFamily="34" charset="0"/>
                        <a:buChar char="•"/>
                      </a:pPr>
                      <a:r>
                        <a:rPr lang="de-DE" sz="1800" kern="1200" noProof="0" smtClean="0">
                          <a:solidFill>
                            <a:schemeClr val="dk1"/>
                          </a:solidFill>
                          <a:latin typeface="+mn-lt"/>
                          <a:ea typeface="+mn-ea"/>
                          <a:cs typeface="+mn-cs"/>
                        </a:rPr>
                        <a:t>Die Ergebnisse darstellen</a:t>
                      </a:r>
                    </a:p>
                    <a:p>
                      <a:pPr lvl="0" eaLnBrk="0" hangingPunct="0">
                        <a:buFont typeface="Arial" pitchFamily="34" charset="0"/>
                        <a:buChar char="•"/>
                      </a:pPr>
                      <a:r>
                        <a:rPr lang="de-DE" sz="1800" kern="1200" noProof="0" smtClean="0">
                          <a:solidFill>
                            <a:schemeClr val="dk1"/>
                          </a:solidFill>
                          <a:latin typeface="+mn-lt"/>
                          <a:ea typeface="+mn-ea"/>
                          <a:cs typeface="+mn-cs"/>
                        </a:rPr>
                        <a:t>Die Ergebnisse zu eigenen Hypothesen und</a:t>
                      </a:r>
                      <a:r>
                        <a:rPr lang="de-DE" sz="1800" kern="1200" baseline="0" noProof="0" smtClean="0">
                          <a:solidFill>
                            <a:schemeClr val="dk1"/>
                          </a:solidFill>
                          <a:latin typeface="+mn-lt"/>
                          <a:ea typeface="+mn-ea"/>
                          <a:cs typeface="+mn-cs"/>
                        </a:rPr>
                        <a:t> </a:t>
                      </a:r>
                      <a:r>
                        <a:rPr lang="de-DE" sz="1800" kern="1200" noProof="0" smtClean="0">
                          <a:solidFill>
                            <a:schemeClr val="dk1"/>
                          </a:solidFill>
                          <a:latin typeface="+mn-lt"/>
                          <a:ea typeface="+mn-ea"/>
                          <a:cs typeface="+mn-cs"/>
                        </a:rPr>
                        <a:t>Forschungsfragen in Beziehung setzen</a:t>
                      </a:r>
                    </a:p>
                    <a:p>
                      <a:pPr lvl="0" eaLnBrk="0" hangingPunct="0">
                        <a:buFont typeface="Arial" pitchFamily="34" charset="0"/>
                        <a:buChar char="•"/>
                      </a:pPr>
                      <a:r>
                        <a:rPr lang="de-DE" sz="1800" kern="1200" noProof="0" smtClean="0">
                          <a:solidFill>
                            <a:schemeClr val="dk1"/>
                          </a:solidFill>
                          <a:latin typeface="+mn-lt"/>
                          <a:ea typeface="+mn-ea"/>
                          <a:cs typeface="+mn-cs"/>
                        </a:rPr>
                        <a:t>Die Ergebnisse interpretieren</a:t>
                      </a:r>
                    </a:p>
                    <a:p>
                      <a:pPr lvl="0" eaLnBrk="0" hangingPunct="0">
                        <a:buFont typeface="Arial" pitchFamily="34" charset="0"/>
                        <a:buChar char="•"/>
                      </a:pPr>
                      <a:r>
                        <a:rPr lang="de-DE" sz="1800" kern="1200" noProof="0" smtClean="0">
                          <a:solidFill>
                            <a:schemeClr val="dk1"/>
                          </a:solidFill>
                          <a:latin typeface="+mn-lt"/>
                          <a:ea typeface="+mn-ea"/>
                          <a:cs typeface="+mn-cs"/>
                        </a:rPr>
                        <a:t>Ev. Die Ergebnisse mit früheren Studien vergleichen</a:t>
                      </a:r>
                    </a:p>
                    <a:p>
                      <a:pPr lvl="0" eaLnBrk="0" hangingPunct="0">
                        <a:buFont typeface="Arial" pitchFamily="34" charset="0"/>
                        <a:buChar char="•"/>
                      </a:pPr>
                      <a:r>
                        <a:rPr lang="de-DE" sz="1800" kern="1200" noProof="0" smtClean="0">
                          <a:solidFill>
                            <a:schemeClr val="dk1"/>
                          </a:solidFill>
                          <a:latin typeface="+mn-lt"/>
                          <a:ea typeface="+mn-ea"/>
                          <a:cs typeface="+mn-cs"/>
                        </a:rPr>
                        <a:t>Ev. mögliche Widersprüche ansprechen oder abwehren</a:t>
                      </a:r>
                      <a:endParaRPr lang="de-DE" noProof="0"/>
                    </a:p>
                  </a:txBody>
                  <a:tcPr/>
                </a:tc>
              </a:tr>
              <a:tr h="725224">
                <a:tc>
                  <a:txBody>
                    <a:bodyPr/>
                    <a:lstStyle/>
                    <a:p>
                      <a:r>
                        <a:rPr lang="de-DE" sz="1800" kern="1200" noProof="0" smtClean="0">
                          <a:solidFill>
                            <a:schemeClr val="dk1"/>
                          </a:solidFill>
                          <a:latin typeface="+mn-lt"/>
                          <a:ea typeface="+mn-ea"/>
                          <a:cs typeface="+mn-cs"/>
                        </a:rPr>
                        <a:t>Ev. die Auswirkungen der Ergeb- nisse darstellen</a:t>
                      </a:r>
                      <a:endParaRPr lang="de-DE" noProof="0"/>
                    </a:p>
                  </a:txBody>
                  <a:tcPr/>
                </a:tc>
                <a:tc>
                  <a:txBody>
                    <a:bodyPr/>
                    <a:lstStyle/>
                    <a:p>
                      <a:r>
                        <a:rPr lang="de-DE" sz="1800" kern="1200" noProof="0" smtClean="0">
                          <a:solidFill>
                            <a:schemeClr val="dk1"/>
                          </a:solidFill>
                          <a:latin typeface="+mn-lt"/>
                          <a:ea typeface="+mn-ea"/>
                          <a:cs typeface="+mn-cs"/>
                        </a:rPr>
                        <a:t>Weitere Forschung oder Maßnahmen empfehlen</a:t>
                      </a:r>
                      <a:endParaRPr lang="de-DE" noProof="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1138</TotalTime>
  <Words>2317</Words>
  <Application>Microsoft Office PowerPoint</Application>
  <PresentationFormat>On-screen Show (4:3)</PresentationFormat>
  <Paragraphs>422</Paragraphs>
  <Slides>44</Slides>
  <Notes>19</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Academic Writing</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  5. Die Perspektive</vt:lpstr>
      <vt:lpstr>  5. Die Perspektive</vt:lpstr>
      <vt:lpstr>  5. Die Perspektive</vt:lpstr>
      <vt:lpstr>Slide 30</vt:lpstr>
      <vt:lpstr>Slide 31</vt:lpstr>
      <vt:lpstr>Slide 32</vt:lpstr>
      <vt:lpstr>Slide 33</vt:lpstr>
      <vt:lpstr>Slide 34</vt:lpstr>
      <vt:lpstr>Slide 35</vt:lpstr>
      <vt:lpstr>Slide 36</vt:lpstr>
      <vt:lpstr>Slide 37</vt:lpstr>
      <vt:lpstr>Slide 38</vt:lpstr>
      <vt:lpstr>Slide 39</vt:lpstr>
      <vt:lpstr>3.4 Wertungen im Text</vt:lpstr>
      <vt:lpstr>Slide 41</vt:lpstr>
      <vt:lpstr>Slide 42</vt:lpstr>
      <vt:lpstr>Slide 43</vt:lpstr>
      <vt:lpstr>Slide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Sonia Pavlenko</dc:creator>
  <cp:lastModifiedBy>Adi</cp:lastModifiedBy>
  <cp:revision>37</cp:revision>
  <dcterms:created xsi:type="dcterms:W3CDTF">2014-03-13T22:49:54Z</dcterms:created>
  <dcterms:modified xsi:type="dcterms:W3CDTF">2014-04-28T14:55:40Z</dcterms:modified>
</cp:coreProperties>
</file>