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28"/>
  </p:notesMasterIdLst>
  <p:sldIdLst>
    <p:sldId id="256" r:id="rId2"/>
    <p:sldId id="259" r:id="rId3"/>
    <p:sldId id="288" r:id="rId4"/>
    <p:sldId id="289" r:id="rId5"/>
    <p:sldId id="293" r:id="rId6"/>
    <p:sldId id="294" r:id="rId7"/>
    <p:sldId id="295" r:id="rId8"/>
    <p:sldId id="297" r:id="rId9"/>
    <p:sldId id="298" r:id="rId10"/>
    <p:sldId id="300" r:id="rId11"/>
    <p:sldId id="301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5" r:id="rId22"/>
    <p:sldId id="316" r:id="rId23"/>
    <p:sldId id="317" r:id="rId24"/>
    <p:sldId id="318" r:id="rId25"/>
    <p:sldId id="319" r:id="rId26"/>
    <p:sldId id="32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2638" autoAdjust="0"/>
  </p:normalViewPr>
  <p:slideViewPr>
    <p:cSldViewPr>
      <p:cViewPr varScale="1">
        <p:scale>
          <a:sx n="64" d="100"/>
          <a:sy n="64" d="100"/>
        </p:scale>
        <p:origin x="-134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3E9D9F-6DB1-42F5-86FE-BD37ADDDAC13}" type="datetimeFigureOut">
              <a:rPr lang="en-GB" smtClean="0"/>
              <a:pPr/>
              <a:t>24/04/2014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0A9B90-4870-49A1-A54B-3BC2FC3FA8E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697057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err="1" smtClean="0"/>
              <a:t>Aici</a:t>
            </a:r>
            <a:r>
              <a:rPr lang="en-GB" smtClean="0"/>
              <a:t> as </a:t>
            </a:r>
            <a:r>
              <a:rPr lang="en-GB" err="1" smtClean="0"/>
              <a:t>propune</a:t>
            </a:r>
            <a:r>
              <a:rPr lang="en-GB" baseline="0" smtClean="0"/>
              <a:t> un </a:t>
            </a:r>
            <a:r>
              <a:rPr lang="en-GB" baseline="0" err="1" smtClean="0"/>
              <a:t>handout</a:t>
            </a:r>
            <a:r>
              <a:rPr lang="en-GB" baseline="0" smtClean="0"/>
              <a:t> cu </a:t>
            </a:r>
            <a:r>
              <a:rPr lang="en-GB" baseline="0" err="1" smtClean="0"/>
              <a:t>structura</a:t>
            </a:r>
            <a:r>
              <a:rPr lang="en-GB" baseline="0" smtClean="0"/>
              <a:t>, </a:t>
            </a:r>
            <a:r>
              <a:rPr lang="en-GB" baseline="0" err="1" smtClean="0"/>
              <a:t>sa</a:t>
            </a:r>
            <a:r>
              <a:rPr lang="en-GB" baseline="0" smtClean="0"/>
              <a:t> </a:t>
            </a:r>
            <a:r>
              <a:rPr lang="en-GB" baseline="0" err="1" smtClean="0"/>
              <a:t>stie</a:t>
            </a:r>
            <a:r>
              <a:rPr lang="en-GB" baseline="0" smtClean="0"/>
              <a:t> cam la </a:t>
            </a:r>
            <a:r>
              <a:rPr lang="en-GB" baseline="0" err="1" smtClean="0"/>
              <a:t>ce</a:t>
            </a:r>
            <a:r>
              <a:rPr lang="en-GB" baseline="0" smtClean="0"/>
              <a:t> </a:t>
            </a:r>
            <a:r>
              <a:rPr lang="en-GB" baseline="0" err="1" smtClean="0"/>
              <a:t>sa</a:t>
            </a:r>
            <a:r>
              <a:rPr lang="en-GB" baseline="0" smtClean="0"/>
              <a:t> se </a:t>
            </a:r>
            <a:r>
              <a:rPr lang="en-GB" baseline="0" err="1" smtClean="0"/>
              <a:t>astepte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A9B90-4870-49A1-A54B-3BC2FC3FA8EA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465440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C7227-0C48-470B-8694-29AEF333420E}" type="datetime1">
              <a:rPr lang="en-GB" smtClean="0"/>
              <a:pPr/>
              <a:t>24/04/2014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D4582-2657-4F9B-B740-5857572246E5}" type="datetime1">
              <a:rPr lang="en-GB" smtClean="0"/>
              <a:pPr/>
              <a:t>24/04/2014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EC552-9767-490D-9BAB-1D9B3DE51365}" type="datetime1">
              <a:rPr lang="en-GB" smtClean="0"/>
              <a:pPr/>
              <a:t>24/04/2014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3D9C9-12ED-4272-A2B6-E2E3484DF13B}" type="datetime1">
              <a:rPr lang="en-GB" smtClean="0"/>
              <a:pPr/>
              <a:t>24/04/2014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1FCA-9D03-4D79-99B5-36E4586655D7}" type="datetime1">
              <a:rPr lang="en-GB" smtClean="0"/>
              <a:pPr/>
              <a:t>24/04/2014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E44F1-B112-4F02-A8F7-1236DBA1207D}" type="datetime1">
              <a:rPr lang="en-GB" smtClean="0"/>
              <a:pPr/>
              <a:t>24/04/2014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B7C6C-EA8D-4ACB-ACD7-2A5942647457}" type="datetime1">
              <a:rPr lang="en-GB" smtClean="0"/>
              <a:pPr/>
              <a:t>24/04/2014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48295-2924-4503-B283-43419E709D84}" type="datetime1">
              <a:rPr lang="en-GB" smtClean="0"/>
              <a:pPr/>
              <a:t>24/04/2014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130C-9662-4D0A-B215-BB7431F89498}" type="datetime1">
              <a:rPr lang="en-GB" smtClean="0"/>
              <a:pPr/>
              <a:t>24/04/2014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2197-EE9E-4DFC-8B2C-3B89B186DAEA}" type="datetime1">
              <a:rPr lang="en-GB" smtClean="0"/>
              <a:pPr/>
              <a:t>24/04/2014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C0C4-0B96-4F56-84F4-D356239D4714}" type="datetime1">
              <a:rPr lang="en-GB" smtClean="0"/>
              <a:pPr/>
              <a:t>24/04/2014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6B7BD-686E-4DFA-8A7F-5243FF442E51}" type="datetime1">
              <a:rPr lang="en-GB" smtClean="0"/>
              <a:pPr/>
              <a:t>24/04/2014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4EB0C-30BA-4907-A108-BA9F52B957B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LogoAW.tif"/>
          <p:cNvPicPr/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6605349" y="332656"/>
            <a:ext cx="2143115" cy="1008112"/>
          </a:xfrm>
          <a:prstGeom prst="rect">
            <a:avLst/>
          </a:prstGeom>
        </p:spPr>
      </p:pic>
      <p:pic>
        <p:nvPicPr>
          <p:cNvPr id="8" name="Picture 7" descr="LogoUBB-01.tif"/>
          <p:cNvPicPr/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467544" y="260648"/>
            <a:ext cx="3168352" cy="93610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Academic Writing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OPEN RES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12 April 2014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9083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b="1" dirty="0" smtClean="0"/>
              <a:t>Der Schluss</a:t>
            </a:r>
          </a:p>
          <a:p>
            <a:r>
              <a:rPr lang="de-DE" sz="2800" dirty="0"/>
              <a:t>i</a:t>
            </a:r>
            <a:r>
              <a:rPr lang="de-DE" sz="2800" dirty="0" smtClean="0"/>
              <a:t>st sehr kompakt und dicht formuliert (ähnlich wie die Einleitung)</a:t>
            </a:r>
          </a:p>
          <a:p>
            <a:pPr>
              <a:buNone/>
            </a:pPr>
            <a:endParaRPr lang="de-DE" sz="2800" dirty="0" smtClean="0"/>
          </a:p>
          <a:p>
            <a:r>
              <a:rPr lang="de-DE" sz="2800" dirty="0"/>
              <a:t>w</a:t>
            </a:r>
            <a:r>
              <a:rPr lang="de-DE" sz="2800" dirty="0" smtClean="0"/>
              <a:t>erden auch weitere Massnahmen oder weitere Untersuchungen angekündigt -</a:t>
            </a:r>
            <a:r>
              <a:rPr lang="en-US" sz="2800" dirty="0" smtClean="0"/>
              <a:t>&gt; </a:t>
            </a:r>
            <a:r>
              <a:rPr lang="en-US" sz="2800" dirty="0" err="1" smtClean="0"/>
              <a:t>Ausblick</a:t>
            </a:r>
            <a:endParaRPr lang="de-DE" sz="28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dirty="0" err="1" smtClean="0"/>
              <a:t>Der</a:t>
            </a:r>
            <a:r>
              <a:rPr lang="en-US" sz="2800" dirty="0" smtClean="0"/>
              <a:t> </a:t>
            </a:r>
            <a:r>
              <a:rPr lang="en-US" sz="2800" dirty="0" err="1" smtClean="0"/>
              <a:t>Schluss</a:t>
            </a:r>
            <a:r>
              <a:rPr lang="en-US" sz="2800" dirty="0" smtClean="0"/>
              <a:t> – </a:t>
            </a:r>
            <a:r>
              <a:rPr lang="en-US" sz="2800" dirty="0" err="1" smtClean="0"/>
              <a:t>Genreraster</a:t>
            </a:r>
            <a:endParaRPr lang="en-US" sz="2800" dirty="0" smtClean="0"/>
          </a:p>
          <a:p>
            <a:endParaRPr lang="en-US" sz="2800" dirty="0"/>
          </a:p>
          <a:p>
            <a:pPr>
              <a:buNone/>
            </a:pP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11</a:t>
            </a:fld>
            <a:endParaRPr lang="en-GB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83568" y="1988840"/>
          <a:ext cx="806489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/>
                <a:gridCol w="5544616"/>
              </a:tblGrid>
              <a:tr h="2009347">
                <a:tc>
                  <a:txBody>
                    <a:bodyPr/>
                    <a:lstStyle/>
                    <a:p>
                      <a:r>
                        <a:rPr lang="de-DE" noProof="0" smtClean="0">
                          <a:solidFill>
                            <a:srgbClr val="002060"/>
                          </a:solidFill>
                        </a:rPr>
                        <a:t>Wiederholen </a:t>
                      </a:r>
                      <a:endParaRPr lang="de-DE" noProof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b="1" kern="1200" noProof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Die Ergebnisse zusammenfassen</a:t>
                      </a: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b="1" kern="1200" noProof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Schlussfolgerungen ziehen</a:t>
                      </a: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b="1" kern="1200" noProof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Die Ergebnisse  zu den  eigenen  Hypothesen  und For- schungsfragen in Beziehung setzen</a:t>
                      </a: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b="1" kern="1200" noProof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Ev. die Ergebnisse mit den Ergebnisse früherer Studien vergleichen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1" kern="1200" noProof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Ev. mögliche Widersprüche  ansprechen oder abwehren</a:t>
                      </a:r>
                      <a:endParaRPr lang="de-DE" noProof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954360">
                <a:tc>
                  <a:txBody>
                    <a:bodyPr/>
                    <a:lstStyle/>
                    <a:p>
                      <a:r>
                        <a:rPr lang="de-DE" sz="1800" kern="1200" noProof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Ev. weitere Forschung oder Maßnahmen ankün- digen</a:t>
                      </a:r>
                      <a:endParaRPr lang="de-DE" noProof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kern="1200" noProof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Weitere Forschung oder Maßnahmen empfehlen</a:t>
                      </a: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kern="1200" noProof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Auf weitere Studien verweisen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kern="1200" noProof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Über zukünftige  Entwicklungen spekulieren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de-DE" noProof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b="1" dirty="0" smtClean="0"/>
              <a:t>2.Verbinden von Kapiteln, Absätzen und Sätzen 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2.1. Die Ankündigung und der Rückverweis </a:t>
            </a:r>
          </a:p>
          <a:p>
            <a:pPr>
              <a:buNone/>
            </a:pPr>
            <a:r>
              <a:rPr lang="de-DE" dirty="0" smtClean="0"/>
              <a:t>2.2. Der Thematische Satz und Rückbezug </a:t>
            </a:r>
          </a:p>
          <a:p>
            <a:pPr>
              <a:buNone/>
            </a:pPr>
            <a:r>
              <a:rPr lang="de-DE" dirty="0" smtClean="0"/>
              <a:t>2.3. Der rote Faden: Thematische Progression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48965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de-DE" dirty="0" smtClean="0"/>
              <a:t>2.1. Die Ankündigung und der Rückverweis </a:t>
            </a:r>
          </a:p>
          <a:p>
            <a:pPr>
              <a:buNone/>
            </a:pPr>
            <a:r>
              <a:rPr lang="de-DE" dirty="0" smtClean="0"/>
              <a:t>2.1.1  Zwei Strategien für die Verbindung der Kapiteln 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zB. Kapitel 1. (Text)........................... . </a:t>
            </a:r>
            <a:r>
              <a:rPr lang="en-US" b="1" dirty="0" smtClean="0"/>
              <a:t>=&gt;</a:t>
            </a:r>
            <a:endParaRPr lang="de-DE" b="1" dirty="0" smtClean="0"/>
          </a:p>
          <a:p>
            <a:pPr lvl="1">
              <a:buNone/>
            </a:pPr>
            <a:r>
              <a:rPr lang="de-DE" dirty="0" smtClean="0">
                <a:solidFill>
                  <a:srgbClr val="0070C0"/>
                </a:solidFill>
              </a:rPr>
              <a:t>Im  folgenden Kapitel werden..... </a:t>
            </a:r>
            <a:r>
              <a:rPr lang="de-DE" dirty="0" smtClean="0"/>
              <a:t>dargestellt/ charakterisiert/ analysiert usw. </a:t>
            </a:r>
          </a:p>
          <a:p>
            <a:pPr lvl="1">
              <a:buNone/>
            </a:pPr>
            <a:r>
              <a:rPr lang="de-DE" dirty="0" smtClean="0"/>
              <a:t>Kapitel  2 (Text)............................... . </a:t>
            </a:r>
            <a:r>
              <a:rPr lang="de-DE" b="1" dirty="0" smtClean="0"/>
              <a:t>&lt;=</a:t>
            </a:r>
          </a:p>
          <a:p>
            <a:pPr lvl="1">
              <a:buNone/>
            </a:pPr>
            <a:r>
              <a:rPr lang="de-DE" dirty="0" smtClean="0">
                <a:solidFill>
                  <a:srgbClr val="0070C0"/>
                </a:solidFill>
              </a:rPr>
              <a:t>Anschliessend </a:t>
            </a:r>
            <a:r>
              <a:rPr lang="de-DE" dirty="0" smtClean="0"/>
              <a:t>kann gesagt werden, dass.... .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6" name="Picture 5" descr="Klebstoff kleb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2276872"/>
            <a:ext cx="2232248" cy="1584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2.1.2. </a:t>
            </a:r>
            <a:r>
              <a:rPr lang="en-US" dirty="0" err="1" smtClean="0"/>
              <a:t>Einbetten</a:t>
            </a:r>
            <a:r>
              <a:rPr lang="en-US" dirty="0" smtClean="0"/>
              <a:t> von </a:t>
            </a:r>
            <a:r>
              <a:rPr lang="en-US" dirty="0" err="1" smtClean="0"/>
              <a:t>Grafiken</a:t>
            </a:r>
            <a:r>
              <a:rPr lang="en-US" dirty="0" smtClean="0"/>
              <a:t>, Listen, </a:t>
            </a:r>
            <a:r>
              <a:rPr lang="en-US" dirty="0" err="1" smtClean="0"/>
              <a:t>Tabellen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Jedes</a:t>
            </a:r>
            <a:r>
              <a:rPr lang="en-US" dirty="0" smtClean="0"/>
              <a:t> Element, das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Fliesstext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, </a:t>
            </a:r>
            <a:r>
              <a:rPr lang="en-US" dirty="0" err="1" smtClean="0"/>
              <a:t>sollte</a:t>
            </a:r>
            <a:r>
              <a:rPr lang="en-US" dirty="0" smtClean="0"/>
              <a:t> </a:t>
            </a:r>
            <a:r>
              <a:rPr lang="en-US" dirty="0" err="1" smtClean="0"/>
              <a:t>sprachlich</a:t>
            </a:r>
            <a:r>
              <a:rPr lang="en-US" dirty="0" smtClean="0"/>
              <a:t> </a:t>
            </a:r>
            <a:r>
              <a:rPr lang="en-US" dirty="0" err="1" smtClean="0"/>
              <a:t>eingebettet</a:t>
            </a:r>
            <a:r>
              <a:rPr lang="en-US" dirty="0" smtClean="0"/>
              <a:t> </a:t>
            </a:r>
            <a:r>
              <a:rPr lang="en-US" dirty="0" err="1" smtClean="0"/>
              <a:t>sein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Wie</a:t>
            </a:r>
            <a:r>
              <a:rPr lang="en-US" dirty="0" smtClean="0"/>
              <a:t>? </a:t>
            </a:r>
            <a:r>
              <a:rPr lang="en-US" dirty="0" err="1" smtClean="0"/>
              <a:t>Durch</a:t>
            </a:r>
            <a:r>
              <a:rPr lang="en-US" dirty="0" smtClean="0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Ank</a:t>
            </a:r>
            <a:r>
              <a:rPr lang="de-DE" dirty="0" smtClean="0"/>
              <a:t>ündigung  (z.B. eine Mögliche Darstellung von ...... </a:t>
            </a:r>
            <a:r>
              <a:rPr lang="de-DE" dirty="0" smtClean="0">
                <a:solidFill>
                  <a:srgbClr val="0070C0"/>
                </a:solidFill>
              </a:rPr>
              <a:t>sieht wie folgt aus</a:t>
            </a:r>
            <a:r>
              <a:rPr lang="de-DE" dirty="0" smtClean="0"/>
              <a:t>: )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Grafik, Liste, Tabelle, Beispiel 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Rückverweis (z.B. </a:t>
            </a:r>
            <a:r>
              <a:rPr lang="de-DE" dirty="0" smtClean="0">
                <a:solidFill>
                  <a:srgbClr val="0070C0"/>
                </a:solidFill>
              </a:rPr>
              <a:t>Ausgehend von </a:t>
            </a:r>
            <a:r>
              <a:rPr lang="de-DE" dirty="0" smtClean="0"/>
              <a:t>dieser Skala/Annahmen usw. .... , können ... festgestellt werden. )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6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2.2. Der Thematische Satz und Rückbezug </a:t>
            </a:r>
          </a:p>
          <a:p>
            <a:r>
              <a:rPr lang="de-DE" dirty="0" smtClean="0"/>
              <a:t>„Klebstoff“zwischen Absätzen</a:t>
            </a:r>
          </a:p>
          <a:p>
            <a:pPr lvl="1">
              <a:buFont typeface="Arial" pitchFamily="34" charset="0"/>
              <a:buChar char="•"/>
            </a:pPr>
            <a:endParaRPr lang="de-DE" dirty="0" smtClean="0"/>
          </a:p>
          <a:p>
            <a:pPr lvl="1">
              <a:buFont typeface="Arial" pitchFamily="34" charset="0"/>
              <a:buChar char="•"/>
            </a:pPr>
            <a:endParaRPr lang="de-DE" dirty="0" smtClean="0"/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Am Beginn eines Absatzes steht zumeist ein Thematischer Satz – leitet das Makrothema des Absatzes ein. 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Mittel der Kohäsion : Wortwiederholung, Synonyme, Konjunktionen  usw. 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6" name="Picture 5" descr="klebstoff-th-DW-Wissenschaft-Frankfurt-M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1988840"/>
            <a:ext cx="2376264" cy="1584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Übung</a:t>
            </a:r>
          </a:p>
          <a:p>
            <a:pPr>
              <a:buNone/>
            </a:pPr>
            <a:r>
              <a:rPr lang="de-DE" sz="2800" dirty="0" smtClean="0"/>
              <a:t>	Gibt es hier einen guten einleitenden thematischen Satz? Welche Verbindungselemente finden Sie zwischen den Absätzen? Sind sie gut gewählt? 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4784"/>
            <a:ext cx="5482952" cy="4968552"/>
          </a:xfrm>
        </p:spPr>
        <p:txBody>
          <a:bodyPr/>
          <a:lstStyle/>
          <a:p>
            <a:pPr>
              <a:buNone/>
            </a:pPr>
            <a:r>
              <a:rPr lang="de-DE" dirty="0" smtClean="0"/>
              <a:t>2.3. der rote Faden: thematische Progression </a:t>
            </a:r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von der Fragestellung bis zur Beantwortung der Frage</a:t>
            </a:r>
          </a:p>
          <a:p>
            <a:r>
              <a:rPr lang="de-DE" dirty="0" smtClean="0"/>
              <a:t>Klare Textgestaltung auf mehrere Ebenen : 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Struktur und Gliederung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Argumentation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Inhaltlicher Verlauf auf Satzebene </a:t>
            </a:r>
          </a:p>
          <a:p>
            <a:pPr lvl="1">
              <a:buNone/>
            </a:pPr>
            <a:endParaRPr lang="de-DE" dirty="0" smtClean="0"/>
          </a:p>
          <a:p>
            <a:pPr lvl="1"/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084168" y="2204864"/>
            <a:ext cx="2602632" cy="392129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6" name="Content Placeholder 3" descr="der rote Fad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2492896"/>
            <a:ext cx="2376264" cy="2955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Übung: </a:t>
            </a:r>
          </a:p>
          <a:p>
            <a:pPr>
              <a:buNone/>
            </a:pPr>
            <a:r>
              <a:rPr lang="de-DE" sz="2800" dirty="0" smtClean="0"/>
              <a:t>	Worum geht es im folgenden Text? Versuchen Sie die Schlüsselwörter herauszufinden.  Wie wirkt den Text auf Sie? </a:t>
            </a:r>
          </a:p>
          <a:p>
            <a:pPr>
              <a:buNone/>
            </a:pPr>
            <a:endParaRPr lang="de-DE" sz="2800" dirty="0" smtClean="0"/>
          </a:p>
          <a:p>
            <a:pPr>
              <a:buNone/>
            </a:pPr>
            <a:r>
              <a:rPr lang="de-DE" sz="2800" dirty="0" smtClean="0"/>
              <a:t>	Versuchen wir Ordnung in den Text zu bringen, indem wir die Sätze umstellen. 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de-DE" dirty="0" smtClean="0"/>
              <a:t>Zwischenfazit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sz="2800" dirty="0" smtClean="0"/>
              <a:t>	Die zentrale thematische Einheiten stehen immer am Beginn (im Vorfeld) der Sätze =&gt; klarer Zusammenhang zwischen den Sätzen, systematisch vermittelte Information, lesbarer, verständlicher. </a:t>
            </a:r>
          </a:p>
          <a:p>
            <a:pPr>
              <a:buNone/>
            </a:pPr>
            <a:endParaRPr lang="de-DE" sz="2800" dirty="0" smtClean="0"/>
          </a:p>
          <a:p>
            <a:r>
              <a:rPr lang="de-DE" sz="2800" dirty="0" smtClean="0"/>
              <a:t>Z.B:</a:t>
            </a:r>
          </a:p>
          <a:p>
            <a:pPr>
              <a:buNone/>
            </a:pPr>
            <a:endParaRPr lang="de-DE" sz="2800" dirty="0" smtClean="0"/>
          </a:p>
          <a:p>
            <a:endParaRPr lang="de-DE" sz="2800" dirty="0" smtClean="0"/>
          </a:p>
          <a:p>
            <a:pPr lvl="1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47800"/>
            <a:ext cx="8291264" cy="45720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de-DE" sz="3200" dirty="0" smtClean="0"/>
              <a:t>Agenda</a:t>
            </a:r>
          </a:p>
          <a:p>
            <a:pPr marL="514350" indent="-514350"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sz="2800" dirty="0" smtClean="0"/>
              <a:t>1.  Wiederholung</a:t>
            </a:r>
          </a:p>
          <a:p>
            <a:pPr marL="514350" indent="-514350">
              <a:buNone/>
            </a:pPr>
            <a:r>
              <a:rPr lang="de-DE" sz="2800" dirty="0" smtClean="0"/>
              <a:t>2. Verbinden von Kapiteln,  Absätzen und Sätzen</a:t>
            </a:r>
          </a:p>
          <a:p>
            <a:pPr marL="514350" indent="-514350">
              <a:buNone/>
            </a:pPr>
            <a:r>
              <a:rPr lang="de-DE" sz="2800" dirty="0" smtClean="0"/>
              <a:t>3. Perspektive </a:t>
            </a:r>
          </a:p>
          <a:p>
            <a:pPr marL="514350" indent="-514350">
              <a:buNone/>
            </a:pPr>
            <a:r>
              <a:rPr lang="de-DE" sz="2800" dirty="0" smtClean="0"/>
              <a:t>4. Argumentation  </a:t>
            </a:r>
          </a:p>
          <a:p>
            <a:pPr marL="514350" indent="-514350">
              <a:buNone/>
            </a:pPr>
            <a:endParaRPr lang="en-GB" dirty="0" smtClean="0"/>
          </a:p>
          <a:p>
            <a:pPr marL="514350" indent="-514350">
              <a:buAutoNum type="arabicPeriod"/>
            </a:pPr>
            <a:endParaRPr lang="en-GB" dirty="0" smtClean="0"/>
          </a:p>
          <a:p>
            <a:pPr marL="914400" lvl="1" indent="-514350"/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4C4EB0C-30BA-4907-A108-BA9F52B957B1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595968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20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51520" y="1628800"/>
          <a:ext cx="864096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7778"/>
                <a:gridCol w="1198606"/>
                <a:gridCol w="518457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WORÜBER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GBT</a:t>
                      </a:r>
                      <a:r>
                        <a:rPr lang="de-DE" baseline="0" dirty="0" smtClean="0"/>
                        <a:t> 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WAS NEUES?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Identität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erlebte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in den Jahren</a:t>
                      </a:r>
                      <a:r>
                        <a:rPr lang="de-DE" baseline="0" dirty="0" smtClean="0"/>
                        <a:t> um 1980 als Problem interdisziplinärer Forschung und Reflexion eine Hochkonjunktur.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THEMA</a:t>
                      </a:r>
                      <a:r>
                        <a:rPr lang="de-DE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e-DE" dirty="0" smtClean="0"/>
                        <a:t>RHEMA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51520" y="3356992"/>
          <a:ext cx="864096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3904"/>
                <a:gridCol w="1272480"/>
                <a:gridCol w="518457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WORÜBER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GBT</a:t>
                      </a:r>
                      <a:r>
                        <a:rPr lang="de-DE" baseline="0" dirty="0" smtClean="0"/>
                        <a:t> 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WAS NEUES?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In den Jahren</a:t>
                      </a:r>
                      <a:r>
                        <a:rPr lang="de-DE" baseline="0" dirty="0" smtClean="0"/>
                        <a:t> um 1980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erlebte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Identität </a:t>
                      </a:r>
                      <a:r>
                        <a:rPr lang="de-DE" baseline="0" dirty="0" smtClean="0"/>
                        <a:t>als Problem interdisziplinärer Forschung und Reflexion eine Hochkonjunktur.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THEMA</a:t>
                      </a:r>
                      <a:r>
                        <a:rPr lang="de-DE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e-DE" dirty="0" smtClean="0"/>
                        <a:t>RHEMA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23528" y="5085184"/>
          <a:ext cx="8444507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/>
                <a:gridCol w="936104"/>
                <a:gridCol w="426804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WORÜBER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GBT</a:t>
                      </a:r>
                      <a:r>
                        <a:rPr lang="de-DE" baseline="0" dirty="0" smtClean="0"/>
                        <a:t> ES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WAS NEUES?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aseline="0" dirty="0" smtClean="0"/>
                        <a:t>als Problem interdisziplinärer Forschung und Reflexion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erlebte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In den Jahren</a:t>
                      </a:r>
                      <a:r>
                        <a:rPr lang="de-DE" baseline="0" dirty="0" smtClean="0"/>
                        <a:t> um 1980 </a:t>
                      </a:r>
                      <a:r>
                        <a:rPr lang="de-DE" dirty="0" smtClean="0"/>
                        <a:t>Identität </a:t>
                      </a:r>
                      <a:r>
                        <a:rPr lang="de-DE" baseline="0" dirty="0" smtClean="0"/>
                        <a:t>eine Hochkonjunktur.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THEMA</a:t>
                      </a:r>
                      <a:r>
                        <a:rPr lang="de-DE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de-DE" dirty="0" smtClean="0"/>
                        <a:t>RHEMA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b="1" dirty="0" smtClean="0"/>
              <a:t>2.3.1 Typen der thematischen Progression </a:t>
            </a:r>
          </a:p>
          <a:p>
            <a:pPr>
              <a:buNone/>
            </a:pPr>
            <a:endParaRPr lang="de-DE" b="1" dirty="0" smtClean="0"/>
          </a:p>
          <a:p>
            <a:r>
              <a:rPr lang="de-DE" sz="2800" dirty="0" smtClean="0"/>
              <a:t>Progression mit durchlaufendem Thema </a:t>
            </a:r>
          </a:p>
          <a:p>
            <a:r>
              <a:rPr lang="de-DE" sz="2800" dirty="0" smtClean="0"/>
              <a:t>Progression mit abgeleitetem Thema</a:t>
            </a:r>
          </a:p>
          <a:p>
            <a:r>
              <a:rPr lang="de-DE" sz="2800" dirty="0" smtClean="0"/>
              <a:t> Linearen thematischen Progression </a:t>
            </a:r>
          </a:p>
          <a:p>
            <a:r>
              <a:rPr lang="de-DE" sz="2800" dirty="0" smtClean="0"/>
              <a:t>Thematische Progression mit gespaltenem Rhema 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de-DE" dirty="0" smtClean="0"/>
              <a:t>Progression mit durchlaufendem Thema </a:t>
            </a:r>
          </a:p>
          <a:p>
            <a:pPr>
              <a:buNone/>
            </a:pPr>
            <a:r>
              <a:rPr lang="de-DE" dirty="0" smtClean="0"/>
              <a:t>zB. </a:t>
            </a:r>
          </a:p>
          <a:p>
            <a:pPr>
              <a:buNone/>
            </a:pPr>
            <a:r>
              <a:rPr lang="de-DE" sz="2800" dirty="0" smtClean="0"/>
              <a:t>	</a:t>
            </a:r>
            <a:r>
              <a:rPr lang="de-DE" sz="2400" u="sng" dirty="0" smtClean="0"/>
              <a:t>ln den Jahren um 1980 </a:t>
            </a:r>
            <a:r>
              <a:rPr lang="de-DE" sz="2400" dirty="0" smtClean="0"/>
              <a:t>erlebte Identität als Problem interdisziplinärer Forschung und Reflexion eine Hochkonjunktur. </a:t>
            </a:r>
          </a:p>
          <a:p>
            <a:pPr>
              <a:buNone/>
            </a:pPr>
            <a:r>
              <a:rPr lang="de-DE" sz="2400" dirty="0" smtClean="0"/>
              <a:t>	</a:t>
            </a:r>
            <a:r>
              <a:rPr lang="de-DE" sz="2400" u="sng" dirty="0" smtClean="0"/>
              <a:t>In den 90er Jahren </a:t>
            </a:r>
            <a:r>
              <a:rPr lang="de-DE" sz="2400" dirty="0" smtClean="0"/>
              <a:t>waren es dann Fragen des Nationalsozialismus, die in der Sozialwissenschaftlichen Forschung im Mittelpunkt standen. </a:t>
            </a:r>
          </a:p>
          <a:p>
            <a:pPr>
              <a:buNone/>
            </a:pPr>
            <a:r>
              <a:rPr lang="de-DE" sz="2400" dirty="0" smtClean="0"/>
              <a:t>	</a:t>
            </a:r>
            <a:r>
              <a:rPr lang="de-DE" sz="2400" u="sng" dirty="0" smtClean="0"/>
              <a:t>Im ersten Jahrzehnt des 21. Jahrhunderts </a:t>
            </a:r>
            <a:r>
              <a:rPr lang="de-DE" sz="2400" dirty="0" smtClean="0"/>
              <a:t>stehen vor allem Religionen und ihr Einfluss auf die Kultur  auf der Forschungsagenda. </a:t>
            </a:r>
          </a:p>
          <a:p>
            <a:pPr>
              <a:buNone/>
            </a:pPr>
            <a:endParaRPr lang="de-DE" sz="2800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de-DE" b="1" dirty="0" smtClean="0"/>
              <a:t>Progression mit abgeleitetem Thema</a:t>
            </a:r>
          </a:p>
          <a:p>
            <a:pPr>
              <a:buNone/>
            </a:pPr>
            <a:r>
              <a:rPr lang="de-DE" sz="2400" dirty="0" smtClean="0"/>
              <a:t>z.B.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2400" dirty="0" smtClean="0"/>
              <a:t>Identität wird in verschiedenen </a:t>
            </a:r>
            <a:r>
              <a:rPr lang="de-DE" sz="2400" b="1" dirty="0" smtClean="0"/>
              <a:t>sozialwissenschaftlichen Theoriekomplexen </a:t>
            </a:r>
            <a:r>
              <a:rPr lang="de-DE" sz="2400" dirty="0" smtClean="0"/>
              <a:t>unterschiedlich erklärt.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2400" dirty="0" smtClean="0"/>
              <a:t>Die </a:t>
            </a:r>
            <a:r>
              <a:rPr lang="de-DE" sz="2400" b="1" dirty="0" smtClean="0"/>
              <a:t>Postmoderne</a:t>
            </a:r>
            <a:r>
              <a:rPr lang="de-DE" sz="2400" dirty="0" smtClean="0"/>
              <a:t> stilisiert </a:t>
            </a:r>
            <a:r>
              <a:rPr lang="de-DE" sz="2400" b="1" dirty="0" smtClean="0"/>
              <a:t>Identität </a:t>
            </a:r>
            <a:r>
              <a:rPr lang="de-DE" sz="2400" dirty="0" smtClean="0"/>
              <a:t>als Chimäre, als nützliches Instrument in der Hand  weniger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de-DE" sz="2400" dirty="0" smtClean="0"/>
              <a:t>Die </a:t>
            </a:r>
            <a:r>
              <a:rPr lang="de-DE" sz="2400" b="1" dirty="0" smtClean="0"/>
              <a:t>Frankfurter Schule</a:t>
            </a:r>
            <a:r>
              <a:rPr lang="de-DE" sz="2400" dirty="0" smtClean="0"/>
              <a:t> fühlt sich im Eifer gesellschaftlicher Aufbruchsstimmung zur skeptischen Dekonstruktion </a:t>
            </a:r>
            <a:r>
              <a:rPr lang="de-DE" sz="2400" b="1" dirty="0" smtClean="0"/>
              <a:t>des Begriffs</a:t>
            </a:r>
            <a:r>
              <a:rPr lang="de-DE" sz="2400" dirty="0" smtClean="0"/>
              <a:t> berufen.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de-DE" sz="2400" dirty="0" smtClean="0"/>
              <a:t>Bei </a:t>
            </a:r>
            <a:r>
              <a:rPr lang="de-DE" sz="2400" b="1" dirty="0" smtClean="0"/>
              <a:t>Foucault </a:t>
            </a:r>
            <a:r>
              <a:rPr lang="de-DE" sz="2400" dirty="0" smtClean="0"/>
              <a:t>schließlich werden die alltäglichen Handlungsprozesse, welche </a:t>
            </a:r>
            <a:r>
              <a:rPr lang="de-DE" sz="2400" b="1" dirty="0" smtClean="0"/>
              <a:t>Identität </a:t>
            </a:r>
            <a:r>
              <a:rPr lang="de-DE" sz="2400" dirty="0" smtClean="0"/>
              <a:t>konstruieren, zu sublimen Machtmechanismen.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de-DE" sz="2400" dirty="0" smtClean="0"/>
          </a:p>
          <a:p>
            <a:pPr>
              <a:buNone/>
            </a:pPr>
            <a:endParaRPr lang="de-DE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b="1" dirty="0" smtClean="0"/>
              <a:t>Linearen thematischen Progression</a:t>
            </a:r>
          </a:p>
          <a:p>
            <a:pPr>
              <a:buNone/>
            </a:pPr>
            <a:r>
              <a:rPr lang="de-DE" dirty="0" smtClean="0"/>
              <a:t>zB.</a:t>
            </a:r>
          </a:p>
          <a:p>
            <a:pPr>
              <a:buNone/>
            </a:pPr>
            <a:r>
              <a:rPr lang="de-DE" sz="2400" dirty="0" smtClean="0"/>
              <a:t>(1) In der Linguistik darf man die häufige </a:t>
            </a:r>
            <a:r>
              <a:rPr lang="de-DE" sz="2400" b="1" dirty="0" smtClean="0"/>
              <a:t>Qualitätsbewertung</a:t>
            </a:r>
            <a:r>
              <a:rPr lang="de-DE" sz="2400" dirty="0" smtClean="0"/>
              <a:t>, dass Laienwissen Halbwissen sei, nicht übernehmen. (</a:t>
            </a:r>
            <a:r>
              <a:rPr lang="de-DE" sz="2400" b="1" dirty="0" smtClean="0"/>
              <a:t>2)Die Beurteilung des Laienwissens </a:t>
            </a:r>
            <a:r>
              <a:rPr lang="de-DE" sz="2400" dirty="0" smtClean="0"/>
              <a:t>muss sich viel mehr an seiner kommunikativen Wirkung  orientieren. (3)Denn für die </a:t>
            </a:r>
            <a:r>
              <a:rPr lang="de-DE" sz="2400" b="1" dirty="0" smtClean="0"/>
              <a:t>kommunikative Wierkung </a:t>
            </a:r>
            <a:r>
              <a:rPr lang="de-DE" sz="2400" dirty="0" smtClean="0"/>
              <a:t>ist die fachliche Richtigkeit nicht das zentrale Kriterium.  Usw.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b="1" dirty="0" smtClean="0"/>
              <a:t>Thematische Progression mit gespaltenem Rhema </a:t>
            </a:r>
          </a:p>
          <a:p>
            <a:pPr>
              <a:buNone/>
            </a:pPr>
            <a:endParaRPr lang="de-DE" b="1" dirty="0" smtClean="0"/>
          </a:p>
          <a:p>
            <a:r>
              <a:rPr lang="de-DE" sz="2800" dirty="0" smtClean="0"/>
              <a:t>Im Rhema des Thematischen Satzes werden zwei oder mehrere Elemente eingeführt, die in der Folge zu unabhängigen Themen werden. </a:t>
            </a:r>
            <a:endParaRPr lang="en-US" sz="2800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4176"/>
            <a:ext cx="8229600" cy="50691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de-DE" b="1" dirty="0" smtClean="0"/>
              <a:t>Fazit</a:t>
            </a:r>
          </a:p>
          <a:p>
            <a:r>
              <a:rPr lang="de-DE" sz="2400" dirty="0" smtClean="0"/>
              <a:t>die Konzentration auf den roten Faden des Textes ist vor allem in der Revisionsphase wichtig (beim Schreiben der Rohfassung kann blockierend wirken)</a:t>
            </a:r>
          </a:p>
          <a:p>
            <a:r>
              <a:rPr lang="de-DE" sz="2400" dirty="0" smtClean="0"/>
              <a:t>Wenn der Leser beim Lesen des  Textes „sich stolpert“ &lt;</a:t>
            </a:r>
            <a:r>
              <a:rPr lang="en-US" sz="2400" dirty="0" smtClean="0"/>
              <a:t>= </a:t>
            </a:r>
            <a:r>
              <a:rPr lang="en-US" sz="2400" dirty="0" err="1" smtClean="0"/>
              <a:t>unsystematische</a:t>
            </a:r>
            <a:r>
              <a:rPr lang="en-US" sz="2400" dirty="0" smtClean="0"/>
              <a:t> </a:t>
            </a:r>
            <a:r>
              <a:rPr lang="en-US" sz="2400" dirty="0" err="1" smtClean="0"/>
              <a:t>Verteilung</a:t>
            </a:r>
            <a:r>
              <a:rPr lang="en-US" sz="2400" dirty="0" smtClean="0"/>
              <a:t> </a:t>
            </a:r>
            <a:r>
              <a:rPr lang="en-US" sz="2400" dirty="0" err="1" smtClean="0"/>
              <a:t>der</a:t>
            </a:r>
            <a:r>
              <a:rPr lang="en-US" sz="2400" dirty="0" smtClean="0"/>
              <a:t> </a:t>
            </a:r>
            <a:r>
              <a:rPr lang="en-US" sz="2400" dirty="0" err="1" smtClean="0"/>
              <a:t>alten</a:t>
            </a:r>
            <a:r>
              <a:rPr lang="en-US" sz="2400" dirty="0" smtClean="0"/>
              <a:t> und </a:t>
            </a:r>
            <a:r>
              <a:rPr lang="en-US" sz="2400" dirty="0" err="1" smtClean="0"/>
              <a:t>neuen</a:t>
            </a:r>
            <a:r>
              <a:rPr lang="en-US" sz="2400" dirty="0" smtClean="0"/>
              <a:t> Information </a:t>
            </a:r>
            <a:r>
              <a:rPr lang="en-US" sz="2400" dirty="0" err="1" smtClean="0"/>
              <a:t>im</a:t>
            </a:r>
            <a:r>
              <a:rPr lang="en-US" sz="2400" dirty="0" smtClean="0"/>
              <a:t> Text   </a:t>
            </a:r>
          </a:p>
          <a:p>
            <a:r>
              <a:rPr lang="en-US" sz="2400" dirty="0" smtClean="0"/>
              <a:t>Das </a:t>
            </a:r>
            <a:r>
              <a:rPr lang="en-US" sz="2400" dirty="0" err="1" smtClean="0"/>
              <a:t>Nachfolgen</a:t>
            </a:r>
            <a:r>
              <a:rPr lang="en-US" sz="2400" dirty="0" smtClean="0"/>
              <a:t> des </a:t>
            </a:r>
            <a:r>
              <a:rPr lang="en-US" sz="2400" dirty="0" err="1" smtClean="0"/>
              <a:t>roten</a:t>
            </a:r>
            <a:r>
              <a:rPr lang="en-US" sz="2400" dirty="0" smtClean="0"/>
              <a:t> </a:t>
            </a:r>
            <a:r>
              <a:rPr lang="en-US" sz="2400" dirty="0" err="1" smtClean="0"/>
              <a:t>Fadens</a:t>
            </a:r>
            <a:r>
              <a:rPr lang="en-US" sz="2400" dirty="0" smtClean="0"/>
              <a:t> </a:t>
            </a:r>
            <a:r>
              <a:rPr lang="en-US" sz="2400" dirty="0" err="1" smtClean="0"/>
              <a:t>hilft</a:t>
            </a:r>
            <a:r>
              <a:rPr lang="en-US" sz="2400" dirty="0" smtClean="0"/>
              <a:t> die </a:t>
            </a:r>
            <a:r>
              <a:rPr lang="de-DE" sz="2400" dirty="0" smtClean="0"/>
              <a:t>„thematische Sprünge“ (Gedankensprünge) zu erkennen und zu vermeiden.</a:t>
            </a:r>
          </a:p>
          <a:p>
            <a:r>
              <a:rPr lang="de-DE" sz="2400" dirty="0" smtClean="0"/>
              <a:t>Der rote Faden wird auf der Kapitel-, Absatz-, Satzebene verwendet</a:t>
            </a:r>
            <a:r>
              <a:rPr lang="en-US" sz="2400" dirty="0" smtClean="0"/>
              <a:t>=&gt; </a:t>
            </a:r>
            <a:r>
              <a:rPr lang="de-DE" sz="2400" dirty="0" smtClean="0"/>
              <a:t>übersichtliche Gestaltung der Informationsgestaltung  </a:t>
            </a:r>
          </a:p>
          <a:p>
            <a:pPr lvl="1">
              <a:buFont typeface="Arial" pitchFamily="34" charset="0"/>
              <a:buChar char="•"/>
            </a:pPr>
            <a:r>
              <a:rPr lang="de-DE" sz="2000" dirty="0" smtClean="0"/>
              <a:t>(Regel: „Das Alte kommt immer vor dem Neuen“)</a:t>
            </a:r>
          </a:p>
          <a:p>
            <a:endParaRPr lang="en-US" sz="24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55576" y="1447800"/>
            <a:ext cx="7931224" cy="45720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de-DE" b="1" dirty="0" smtClean="0"/>
              <a:t>Wiederholung – </a:t>
            </a:r>
            <a:r>
              <a:rPr lang="de-DE" sz="3200" b="1" dirty="0" smtClean="0"/>
              <a:t>Gliedern und Strukturieren wissenschaftlicher Texte</a:t>
            </a:r>
          </a:p>
          <a:p>
            <a:pPr marL="514350" indent="-514350"/>
            <a:r>
              <a:rPr lang="de-DE" sz="2800" dirty="0" smtClean="0"/>
              <a:t>Thema eingrenzen</a:t>
            </a:r>
          </a:p>
          <a:p>
            <a:pPr marL="514350" indent="-514350"/>
            <a:r>
              <a:rPr lang="de-DE" sz="2800" dirty="0" smtClean="0"/>
              <a:t>Mind Map/erstes Inhaltsverzeichnis</a:t>
            </a:r>
          </a:p>
          <a:p>
            <a:pPr marL="514350" indent="-514350"/>
            <a:r>
              <a:rPr lang="de-DE" sz="2800" dirty="0" smtClean="0"/>
              <a:t>Aufbau wissenschaftlicher Texte </a:t>
            </a:r>
          </a:p>
          <a:p>
            <a:pPr marL="914400" lvl="1" indent="-514350">
              <a:buNone/>
            </a:pPr>
            <a:r>
              <a:rPr lang="de-DE" sz="2400" dirty="0" smtClean="0"/>
              <a:t>Die Einleitung </a:t>
            </a:r>
          </a:p>
          <a:p>
            <a:pPr marL="914400" lvl="1" indent="-514350">
              <a:buNone/>
            </a:pPr>
            <a:r>
              <a:rPr lang="de-DE" sz="2400" dirty="0" smtClean="0"/>
              <a:t>Der Mittelteil</a:t>
            </a:r>
          </a:p>
          <a:p>
            <a:pPr marL="914400" lvl="1" indent="-514350">
              <a:buNone/>
            </a:pPr>
            <a:r>
              <a:rPr lang="de-DE" sz="2400" dirty="0" smtClean="0"/>
              <a:t>Der Schluss </a:t>
            </a:r>
            <a:endParaRPr lang="en-US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de-DE" b="1" dirty="0" smtClean="0"/>
              <a:t>Thema eingränzen</a:t>
            </a:r>
          </a:p>
          <a:p>
            <a:pPr>
              <a:buNone/>
            </a:pPr>
            <a:r>
              <a:rPr lang="de-DE" dirty="0" smtClean="0"/>
              <a:t> Welche Arten von Themeneinstellungen gibt es? </a:t>
            </a:r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Präzise Themeneinstellung, mit oder ohne Forschungsfrage(n)</a:t>
            </a:r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Themenstellungen mit einem Themengebiet, grob umrissen oder genau definiert</a:t>
            </a:r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Themeneinstellungen mit einem Schlagwort-Thema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Mind Map/ </a:t>
            </a:r>
            <a:r>
              <a:rPr lang="en-US" b="1" dirty="0" err="1" smtClean="0"/>
              <a:t>erstes</a:t>
            </a:r>
            <a:r>
              <a:rPr lang="en-US" b="1" dirty="0" smtClean="0"/>
              <a:t> </a:t>
            </a:r>
            <a:r>
              <a:rPr lang="en-US" b="1" dirty="0" err="1" smtClean="0"/>
              <a:t>Inhaltsverzeichnis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1027" name="Picture 3" descr="C:\Documents and Settings\Adrian\Desktop\AW\SampleMindMappingTechni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04864"/>
            <a:ext cx="7762875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err="1" smtClean="0"/>
              <a:t>Aufbau</a:t>
            </a:r>
            <a:r>
              <a:rPr lang="en-US" b="1" dirty="0" smtClean="0"/>
              <a:t> </a:t>
            </a:r>
            <a:r>
              <a:rPr lang="en-US" b="1" dirty="0" err="1" smtClean="0"/>
              <a:t>wissenschaftlicher</a:t>
            </a:r>
            <a:r>
              <a:rPr lang="en-US" b="1" dirty="0" smtClean="0"/>
              <a:t> </a:t>
            </a:r>
            <a:r>
              <a:rPr lang="en-US" b="1" dirty="0" err="1" smtClean="0"/>
              <a:t>Texte</a:t>
            </a:r>
            <a:r>
              <a:rPr lang="en-US" b="1" dirty="0" smtClean="0"/>
              <a:t> </a:t>
            </a:r>
          </a:p>
          <a:p>
            <a:r>
              <a:rPr lang="en-US" dirty="0" err="1" smtClean="0"/>
              <a:t>Titelblatt</a:t>
            </a:r>
            <a:endParaRPr lang="en-US" dirty="0" smtClean="0"/>
          </a:p>
          <a:p>
            <a:r>
              <a:rPr lang="en-US" dirty="0" err="1" smtClean="0"/>
              <a:t>Inhaltsverzeichnis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Einleitung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Mittelteil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Schluss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Literaturverzeichnis</a:t>
            </a:r>
            <a:endParaRPr lang="en-US" dirty="0" smtClean="0"/>
          </a:p>
          <a:p>
            <a:r>
              <a:rPr lang="en-US" dirty="0" err="1" smtClean="0"/>
              <a:t>Anhang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Die </a:t>
            </a:r>
            <a:r>
              <a:rPr lang="en-US" dirty="0" err="1" smtClean="0"/>
              <a:t>Einleitung</a:t>
            </a:r>
            <a:r>
              <a:rPr lang="en-US" dirty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Genreraster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7</a:t>
            </a:fld>
            <a:endParaRPr lang="en-GB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4294967295"/>
          </p:nvPr>
        </p:nvGraphicFramePr>
        <p:xfrm>
          <a:off x="539552" y="1916832"/>
          <a:ext cx="8136904" cy="4956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6344"/>
                <a:gridCol w="5040560"/>
              </a:tblGrid>
              <a:tr h="12241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/>
                        <a:t>An </a:t>
                      </a:r>
                      <a:r>
                        <a:rPr lang="en-US" err="1" smtClean="0"/>
                        <a:t>bestehende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Forschung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anknüpfen</a:t>
                      </a:r>
                      <a:endParaRPr lang="en-US" smtClean="0"/>
                    </a:p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en-US" err="1" smtClean="0"/>
                        <a:t>Hintergründe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darstellen</a:t>
                      </a:r>
                      <a:endParaRPr lang="en-US" smtClean="0"/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en-US" err="1" smtClean="0"/>
                        <a:t>Beschreiben</a:t>
                      </a:r>
                      <a:r>
                        <a:rPr lang="en-US" smtClean="0"/>
                        <a:t>, was </a:t>
                      </a:r>
                      <a:r>
                        <a:rPr lang="en-US" err="1" smtClean="0"/>
                        <a:t>über</a:t>
                      </a:r>
                      <a:r>
                        <a:rPr lang="en-US" smtClean="0"/>
                        <a:t> das </a:t>
                      </a:r>
                      <a:r>
                        <a:rPr lang="en-US" err="1" smtClean="0"/>
                        <a:t>untersuchte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Phänomenbekannt</a:t>
                      </a:r>
                      <a:r>
                        <a:rPr lang="en-US" smtClean="0"/>
                        <a:t>   </a:t>
                      </a:r>
                      <a:r>
                        <a:rPr lang="en-US" err="1" smtClean="0"/>
                        <a:t>ist</a:t>
                      </a:r>
                      <a:endParaRPr lang="en-US" smtClean="0"/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en-US" smtClean="0"/>
                        <a:t>Stand </a:t>
                      </a:r>
                      <a:r>
                        <a:rPr lang="en-US" err="1" smtClean="0"/>
                        <a:t>der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Wissenschaft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skizzieren</a:t>
                      </a:r>
                      <a:endParaRPr lang="en-US" smtClean="0"/>
                    </a:p>
                  </a:txBody>
                  <a:tcPr/>
                </a:tc>
              </a:tr>
              <a:tr h="8640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err="1" smtClean="0"/>
                        <a:t>Einen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Mangel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ankündigen</a:t>
                      </a:r>
                      <a:r>
                        <a:rPr lang="en-US" smtClean="0"/>
                        <a:t>, den die </a:t>
                      </a:r>
                      <a:r>
                        <a:rPr lang="en-US" err="1" smtClean="0"/>
                        <a:t>Arbeit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beseitigen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soll</a:t>
                      </a:r>
                      <a:endParaRPr lang="en-US" smtClean="0"/>
                    </a:p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en-US" err="1" smtClean="0"/>
                        <a:t>Einen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Mangel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im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derzeitigen</a:t>
                      </a:r>
                      <a:r>
                        <a:rPr lang="en-US" smtClean="0"/>
                        <a:t> Stand des </a:t>
                      </a:r>
                      <a:r>
                        <a:rPr lang="en-US" err="1" smtClean="0"/>
                        <a:t>Wissens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aufzeigen</a:t>
                      </a:r>
                      <a:endParaRPr lang="en-US" smtClean="0"/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en-US" smtClean="0"/>
                        <a:t>Den </a:t>
                      </a:r>
                      <a:r>
                        <a:rPr lang="en-US" err="1" smtClean="0"/>
                        <a:t>positiven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Beitrag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früherer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Studien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aufzeigen</a:t>
                      </a:r>
                      <a:endParaRPr lang="en-US" smtClean="0"/>
                    </a:p>
                  </a:txBody>
                  <a:tcPr/>
                </a:tc>
              </a:tr>
              <a:tr h="4403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/>
                        <a:t>Die </a:t>
                      </a:r>
                      <a:r>
                        <a:rPr lang="en-US" err="1" smtClean="0"/>
                        <a:t>Relevanz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der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Arbeit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behaupten</a:t>
                      </a:r>
                      <a:endParaRPr lang="en-US" smtClean="0"/>
                    </a:p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mtClean="0"/>
                        <a:t>Die </a:t>
                      </a:r>
                      <a:r>
                        <a:rPr lang="en-US" err="1" smtClean="0"/>
                        <a:t>Relevanz</a:t>
                      </a:r>
                      <a:r>
                        <a:rPr lang="en-US" smtClean="0"/>
                        <a:t> des </a:t>
                      </a:r>
                      <a:r>
                        <a:rPr lang="en-US" err="1" smtClean="0"/>
                        <a:t>Untersuchungsfeldes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aufzei</a:t>
                      </a:r>
                      <a:r>
                        <a:rPr lang="en-US" smtClean="0"/>
                        <a:t>- gen, </a:t>
                      </a:r>
                      <a:r>
                        <a:rPr lang="en-US" err="1" smtClean="0"/>
                        <a:t>mit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der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sich</a:t>
                      </a:r>
                      <a:r>
                        <a:rPr lang="en-US" smtClean="0"/>
                        <a:t> die </a:t>
                      </a:r>
                      <a:r>
                        <a:rPr lang="en-US" err="1" smtClean="0"/>
                        <a:t>Arbeit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befasst</a:t>
                      </a:r>
                      <a:r>
                        <a:rPr lang="en-US" smtClean="0"/>
                        <a:t>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err="1" smtClean="0"/>
                        <a:t>Begr</a:t>
                      </a:r>
                      <a:r>
                        <a:rPr lang="de-DE" smtClean="0"/>
                        <a:t>ünden</a:t>
                      </a:r>
                      <a:r>
                        <a:rPr lang="de-DE" baseline="0" smtClean="0"/>
                        <a:t> warum die Arbeit von Bedeutung ist</a:t>
                      </a:r>
                      <a:endParaRPr lang="en-US" smtClean="0"/>
                    </a:p>
                  </a:txBody>
                  <a:tcPr/>
                </a:tc>
              </a:tr>
              <a:tr h="440399">
                <a:tc>
                  <a:txBody>
                    <a:bodyPr/>
                    <a:lstStyle/>
                    <a:p>
                      <a:r>
                        <a:rPr lang="de-DE" smtClean="0"/>
                        <a:t>Die Leistungen der AutorIn ankündigen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Den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Zweck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oder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die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Ziele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der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Arbeit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anführen</a:t>
                      </a:r>
                      <a:endParaRPr lang="en-US" sz="1800" kern="120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das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Untersuchungsfeld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einschränken</a:t>
                      </a:r>
                      <a:endParaRPr lang="en-US" sz="1800" kern="120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Forschungsfragen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und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Hypothesen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präsen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eaLnBrk="0" hangingPunct="0"/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tieren</a:t>
                      </a:r>
                      <a:endParaRPr lang="en-US" sz="1800" kern="120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Auf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Theorien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Methoden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Daten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verweisen</a:t>
                      </a:r>
                      <a:endParaRPr lang="en-US"/>
                    </a:p>
                  </a:txBody>
                  <a:tcPr/>
                </a:tc>
              </a:tr>
              <a:tr h="440399">
                <a:tc>
                  <a:txBody>
                    <a:bodyPr/>
                    <a:lstStyle/>
                    <a:p>
                      <a:r>
                        <a:rPr lang="de-DE" smtClean="0"/>
                        <a:t>Die Vorgehensweise</a:t>
                      </a:r>
                      <a:r>
                        <a:rPr lang="de-DE" baseline="0" smtClean="0"/>
                        <a:t> skizzieren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mtClean="0"/>
                        <a:t>Den</a:t>
                      </a:r>
                      <a:r>
                        <a:rPr lang="de-DE" baseline="0" smtClean="0"/>
                        <a:t> Aufbau der Arbeit darstellen 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 </a:t>
            </a:r>
            <a:r>
              <a:rPr lang="de-DE" b="1" dirty="0" smtClean="0"/>
              <a:t>Der Mittelteil </a:t>
            </a:r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Darstellung von Theorien und/ oder Ergebnissen anderer</a:t>
            </a:r>
          </a:p>
          <a:p>
            <a:r>
              <a:rPr lang="de-DE" dirty="0" smtClean="0"/>
              <a:t>Darstellung eigener empirischer Ergebnisse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>
              <a:buNone/>
            </a:pPr>
            <a:r>
              <a:rPr lang="de-DE" dirty="0" smtClean="0"/>
              <a:t>Der Mittelteil – Genreraster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9</a:t>
            </a:fld>
            <a:endParaRPr lang="en-GB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23528" y="1844824"/>
          <a:ext cx="8424936" cy="6048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5688632"/>
              </a:tblGrid>
              <a:tr h="1300088">
                <a:tc>
                  <a:txBody>
                    <a:bodyPr/>
                    <a:lstStyle/>
                    <a:p>
                      <a:r>
                        <a:rPr lang="de-DE" sz="1800" b="1" kern="120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Theorie(n), Ereignisse und Ergeb- nisse anderer darstellen</a:t>
                      </a:r>
                      <a:endParaRPr lang="de-DE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b="1" kern="120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Begriffe definieren/erklären</a:t>
                      </a: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b="1" kern="120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Theorie(n)/Ereignisse/Ergebnisse  anderer</a:t>
                      </a:r>
                      <a:r>
                        <a:rPr lang="de-DE" sz="1800" b="1" kern="1200" baseline="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1" kern="120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beschreiben</a:t>
                      </a:r>
                    </a:p>
                    <a:p>
                      <a:pPr lvl="1" eaLnBrk="0" hangingPunct="0">
                        <a:buFont typeface="Arial" pitchFamily="34" charset="0"/>
                        <a:buChar char="•"/>
                      </a:pPr>
                      <a:r>
                        <a:rPr lang="de-DE" sz="1800" b="1" kern="120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vergleichen, diskutieren,</a:t>
                      </a:r>
                      <a:r>
                        <a:rPr lang="de-DE" sz="1800" b="1" kern="1200" baseline="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1" kern="120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kommentieren,</a:t>
                      </a:r>
                      <a:r>
                        <a:rPr lang="de-DE" sz="1800" b="1" kern="1200" baseline="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1" kern="120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kritisieren</a:t>
                      </a: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b="1" kern="120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Theorie(n), Ereignisse oder Ergebnisse anderer Au-</a:t>
                      </a:r>
                    </a:p>
                    <a:p>
                      <a:pPr eaLnBrk="0" hangingPunct="0"/>
                      <a:r>
                        <a:rPr lang="de-DE" sz="1800" b="1" kern="120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torInnen in Beziehung zu den eigenen Forschungs- fragen stellen</a:t>
                      </a: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b="1" kern="120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Ev. Schritte ankündigen, die für die Anwendung einer Theorie wichtig sind</a:t>
                      </a:r>
                      <a:endParaRPr lang="de-DE" noProof="0"/>
                    </a:p>
                  </a:txBody>
                  <a:tcPr/>
                </a:tc>
              </a:tr>
              <a:tr h="1300088">
                <a:tc>
                  <a:txBody>
                    <a:bodyPr/>
                    <a:lstStyle/>
                    <a:p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Daten und Erhebungs- und Aus- wertungsmetheden darstellen</a:t>
                      </a:r>
                      <a:endParaRPr lang="de-DE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Ausgewählte Daten beschreiben</a:t>
                      </a: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Ev. das Feld beschreiben</a:t>
                      </a: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Erhebungsverfahren  beschreiben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Auswertungsmethoden darstellen</a:t>
                      </a:r>
                      <a:endParaRPr lang="de-DE" noProof="0"/>
                    </a:p>
                  </a:txBody>
                  <a:tcPr/>
                </a:tc>
              </a:tr>
              <a:tr h="1300088">
                <a:tc>
                  <a:txBody>
                    <a:bodyPr/>
                    <a:lstStyle/>
                    <a:p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Die Untersuchungsergebnisse evaluieren</a:t>
                      </a:r>
                      <a:endParaRPr lang="de-DE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Die Ergebnisse darstellen</a:t>
                      </a: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Die Ergebnisse zu eigenen Hypothesen und</a:t>
                      </a:r>
                      <a:r>
                        <a:rPr lang="de-DE" sz="1800" kern="1200" baseline="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Forschungsfragen in Beziehung setzen</a:t>
                      </a: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Die Ergebnisse interpretieren</a:t>
                      </a: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Ev. Die Ergebnisse mit früheren Studien vergleichen</a:t>
                      </a: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Ev. mögliche Widersprüche ansprechen oder abwehren</a:t>
                      </a:r>
                      <a:endParaRPr lang="de-DE" noProof="0"/>
                    </a:p>
                  </a:txBody>
                  <a:tcPr/>
                </a:tc>
              </a:tr>
              <a:tr h="725224">
                <a:tc>
                  <a:txBody>
                    <a:bodyPr/>
                    <a:lstStyle/>
                    <a:p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Ev. die Auswirkungen der Ergeb- nisse darstellen</a:t>
                      </a:r>
                      <a:endParaRPr lang="de-DE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Weitere Forschung oder Maßnahmen empfehlen</a:t>
                      </a:r>
                      <a:endParaRPr lang="de-DE" noProof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1115</TotalTime>
  <Words>1052</Words>
  <Application>Microsoft Office PowerPoint</Application>
  <PresentationFormat>On-screen Show (4:3)</PresentationFormat>
  <Paragraphs>262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Academic Writing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Sonia Pavlenko</dc:creator>
  <cp:lastModifiedBy>Adi</cp:lastModifiedBy>
  <cp:revision>36</cp:revision>
  <dcterms:created xsi:type="dcterms:W3CDTF">2014-03-13T22:49:54Z</dcterms:created>
  <dcterms:modified xsi:type="dcterms:W3CDTF">2014-04-24T12:27:22Z</dcterms:modified>
</cp:coreProperties>
</file>