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3"/>
  </p:notesMasterIdLst>
  <p:sldIdLst>
    <p:sldId id="256" r:id="rId2"/>
    <p:sldId id="259" r:id="rId3"/>
    <p:sldId id="285" r:id="rId4"/>
    <p:sldId id="286" r:id="rId5"/>
    <p:sldId id="268" r:id="rId6"/>
    <p:sldId id="287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24" autoAdjust="0"/>
  </p:normalViewPr>
  <p:slideViewPr>
    <p:cSldViewPr>
      <p:cViewPr varScale="1">
        <p:scale>
          <a:sx n="64" d="100"/>
          <a:sy n="64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E9D9F-6DB1-42F5-86FE-BD37ADDDAC13}" type="datetimeFigureOut">
              <a:rPr lang="en-GB" smtClean="0"/>
              <a:pPr/>
              <a:t>28/04/2014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A9B90-4870-49A1-A54B-3BC2FC3FA8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705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 smtClean="0"/>
              <a:t>Aici</a:t>
            </a:r>
            <a:r>
              <a:rPr lang="en-GB" smtClean="0"/>
              <a:t> as </a:t>
            </a:r>
            <a:r>
              <a:rPr lang="en-GB" err="1" smtClean="0"/>
              <a:t>propune</a:t>
            </a:r>
            <a:r>
              <a:rPr lang="en-GB" baseline="0" smtClean="0"/>
              <a:t> un </a:t>
            </a:r>
            <a:r>
              <a:rPr lang="en-GB" baseline="0" err="1" smtClean="0"/>
              <a:t>handout</a:t>
            </a:r>
            <a:r>
              <a:rPr lang="en-GB" baseline="0" smtClean="0"/>
              <a:t> cu </a:t>
            </a:r>
            <a:r>
              <a:rPr lang="en-GB" baseline="0" err="1" smtClean="0"/>
              <a:t>structura</a:t>
            </a:r>
            <a:r>
              <a:rPr lang="en-GB" baseline="0" smtClean="0"/>
              <a:t>, </a:t>
            </a:r>
            <a:r>
              <a:rPr lang="en-GB" baseline="0" err="1" smtClean="0"/>
              <a:t>sa</a:t>
            </a:r>
            <a:r>
              <a:rPr lang="en-GB" baseline="0" smtClean="0"/>
              <a:t> </a:t>
            </a:r>
            <a:r>
              <a:rPr lang="en-GB" baseline="0" err="1" smtClean="0"/>
              <a:t>stie</a:t>
            </a:r>
            <a:r>
              <a:rPr lang="en-GB" baseline="0" smtClean="0"/>
              <a:t> cam la </a:t>
            </a:r>
            <a:r>
              <a:rPr lang="en-GB" baseline="0" err="1" smtClean="0"/>
              <a:t>ce</a:t>
            </a:r>
            <a:r>
              <a:rPr lang="en-GB" baseline="0" smtClean="0"/>
              <a:t> </a:t>
            </a:r>
            <a:r>
              <a:rPr lang="en-GB" baseline="0" err="1" smtClean="0"/>
              <a:t>sa</a:t>
            </a:r>
            <a:r>
              <a:rPr lang="en-GB" baseline="0" smtClean="0"/>
              <a:t> se </a:t>
            </a:r>
            <a:r>
              <a:rPr lang="en-GB" baseline="0" err="1" smtClean="0"/>
              <a:t>astepte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65440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How do</a:t>
            </a:r>
            <a:r>
              <a:rPr lang="en-GB" baseline="0" smtClean="0"/>
              <a:t> you write? When? What is your attitude towards writing?</a:t>
            </a:r>
            <a:br>
              <a:rPr lang="en-GB" baseline="0" smtClean="0"/>
            </a:br>
            <a:r>
              <a:rPr lang="en-GB" baseline="0" smtClean="0"/>
              <a:t>What are the “ideal conditions” for writing? How often do they happen?</a:t>
            </a:r>
            <a:br>
              <a:rPr lang="en-GB" baseline="0" smtClean="0"/>
            </a:b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6558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AWS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setzt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einem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begrenzten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Wörtern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wiederkehrenden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Wen­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Formulierungen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Strukturen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zusammen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Dieser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Bestand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bildet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 Fundament, in das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Spezialterminologien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Fächer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jeweils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eingebettet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1357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einen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umfasst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Fachsprache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wissenschaftsunübliche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Praktikern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Anderen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muss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Wissenschaftssprache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Fachspra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­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hinaus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die in der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codierten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Wissensbestände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zueinander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erfahrbaren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Wirklichkeit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aber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auch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zur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Wissenschaft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Prozess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Verfahren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Beziehung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setzen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85462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2486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A9B90-4870-49A1-A54B-3BC2FC3FA8EA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65003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7227-0C48-470B-8694-29AEF333420E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D4582-2657-4F9B-B740-5857572246E5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EC552-9767-490D-9BAB-1D9B3DE51365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3D9C9-12ED-4272-A2B6-E2E3484DF13B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1FCA-9D03-4D79-99B5-36E4586655D7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E44F1-B112-4F02-A8F7-1236DBA1207D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B7C6C-EA8D-4ACB-ACD7-2A5942647457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8295-2924-4503-B283-43419E709D84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130C-9662-4D0A-B215-BB7431F89498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12197-EE9E-4DFC-8B2C-3B89B186DAEA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0C4-0B96-4F56-84F4-D356239D4714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6B7BD-686E-4DFA-8A7F-5243FF442E51}" type="datetime1">
              <a:rPr lang="en-GB" smtClean="0"/>
              <a:pPr/>
              <a:t>28/04/2014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4EB0C-30BA-4907-A108-BA9F52B957B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 descr="LogoAW.tif"/>
          <p:cNvPicPr/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6605349" y="332656"/>
            <a:ext cx="2143115" cy="1008112"/>
          </a:xfrm>
          <a:prstGeom prst="rect">
            <a:avLst/>
          </a:prstGeom>
        </p:spPr>
      </p:pic>
      <p:pic>
        <p:nvPicPr>
          <p:cNvPr id="8" name="Picture 7" descr="LogoUBB-01.tif"/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67544" y="260648"/>
            <a:ext cx="3168352" cy="936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Academic Writing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OPEN RES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15 M</a:t>
            </a:r>
            <a:r>
              <a:rPr lang="de-DE" dirty="0" err="1" smtClean="0">
                <a:solidFill>
                  <a:schemeClr val="tx1"/>
                </a:solidFill>
              </a:rPr>
              <a:t>ärz</a:t>
            </a:r>
            <a:r>
              <a:rPr lang="en-GB" dirty="0" smtClean="0">
                <a:solidFill>
                  <a:schemeClr val="tx1"/>
                </a:solidFill>
              </a:rPr>
              <a:t> 2014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08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AWS: </a:t>
            </a:r>
            <a:r>
              <a:rPr lang="en-GB" dirty="0" err="1" smtClean="0"/>
              <a:t>Allgemeine</a:t>
            </a:r>
            <a:r>
              <a:rPr lang="en-GB" dirty="0" smtClean="0"/>
              <a:t> </a:t>
            </a:r>
            <a:r>
              <a:rPr lang="en-GB" dirty="0" err="1" smtClean="0"/>
              <a:t>Wissenschaftssprache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3085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AWS: </a:t>
            </a:r>
            <a:r>
              <a:rPr lang="en-GB" dirty="0" err="1" smtClean="0"/>
              <a:t>Allgemeine</a:t>
            </a:r>
            <a:r>
              <a:rPr lang="en-GB" dirty="0" smtClean="0"/>
              <a:t> </a:t>
            </a:r>
            <a:r>
              <a:rPr lang="en-GB" dirty="0" err="1" smtClean="0"/>
              <a:t>Wissenschaftssprache</a:t>
            </a:r>
            <a:endParaRPr lang="en-GB" dirty="0" smtClean="0"/>
          </a:p>
          <a:p>
            <a:pPr>
              <a:buNone/>
            </a:pPr>
            <a:endParaRPr lang="en-GB" dirty="0"/>
          </a:p>
          <a:p>
            <a:pPr algn="ctr">
              <a:buNone/>
            </a:pPr>
            <a:r>
              <a:rPr lang="en-GB" dirty="0" smtClean="0">
                <a:solidFill>
                  <a:srgbClr val="0070C0"/>
                </a:solidFill>
              </a:rPr>
              <a:t>AWS</a:t>
            </a:r>
            <a:r>
              <a:rPr lang="en-GB" dirty="0" smtClean="0"/>
              <a:t> ≠ </a:t>
            </a:r>
            <a:r>
              <a:rPr lang="en-GB" dirty="0" err="1" smtClean="0">
                <a:solidFill>
                  <a:srgbClr val="C00000"/>
                </a:solidFill>
              </a:rPr>
              <a:t>Fachsprache</a:t>
            </a:r>
            <a:endParaRPr lang="en-GB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sz="2800" dirty="0"/>
          </a:p>
          <a:p>
            <a:pPr>
              <a:buNone/>
            </a:pPr>
            <a:endParaRPr lang="de-DE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103010" y="3856789"/>
            <a:ext cx="3528392" cy="1944216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95736" y="3856789"/>
            <a:ext cx="3528392" cy="19442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630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AWS: </a:t>
            </a:r>
            <a:r>
              <a:rPr lang="en-GB" dirty="0" err="1" smtClean="0"/>
              <a:t>Allgemeine</a:t>
            </a:r>
            <a:r>
              <a:rPr lang="en-GB" dirty="0" smtClean="0"/>
              <a:t> </a:t>
            </a:r>
            <a:r>
              <a:rPr lang="en-GB" dirty="0" err="1" smtClean="0"/>
              <a:t>Wissenschaftssprache</a:t>
            </a:r>
            <a:endParaRPr lang="en-GB" dirty="0" smtClean="0"/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US" sz="2800" dirty="0"/>
              <a:t>20% </a:t>
            </a:r>
            <a:r>
              <a:rPr lang="en-US" sz="2800" dirty="0" err="1"/>
              <a:t>aller</a:t>
            </a:r>
            <a:r>
              <a:rPr lang="en-US" sz="2800" dirty="0"/>
              <a:t> </a:t>
            </a:r>
            <a:r>
              <a:rPr lang="en-US" sz="2800" dirty="0" err="1" smtClean="0"/>
              <a:t>Verbbelege</a:t>
            </a:r>
            <a:r>
              <a:rPr lang="en-US" sz="2800" dirty="0" smtClean="0"/>
              <a:t> der </a:t>
            </a:r>
            <a:r>
              <a:rPr lang="en-US" sz="2800" dirty="0" err="1" smtClean="0"/>
              <a:t>deutschen</a:t>
            </a:r>
            <a:r>
              <a:rPr lang="en-US" sz="2800" dirty="0" smtClean="0"/>
              <a:t> </a:t>
            </a:r>
            <a:r>
              <a:rPr lang="en-US" sz="2800" dirty="0" err="1" smtClean="0"/>
              <a:t>Sprache</a:t>
            </a:r>
            <a:r>
              <a:rPr lang="en-US" sz="2800" dirty="0" smtClean="0"/>
              <a:t> </a:t>
            </a:r>
            <a:r>
              <a:rPr lang="en-US" sz="2800" dirty="0" err="1" smtClean="0"/>
              <a:t>stellen</a:t>
            </a:r>
            <a:r>
              <a:rPr lang="en-US" sz="2800" dirty="0" smtClean="0"/>
              <a:t> 90 % </a:t>
            </a:r>
            <a:r>
              <a:rPr lang="en-US" sz="2800" dirty="0" err="1" smtClean="0"/>
              <a:t>aller</a:t>
            </a:r>
            <a:r>
              <a:rPr lang="en-US" sz="2800" dirty="0" smtClean="0"/>
              <a:t> </a:t>
            </a:r>
            <a:r>
              <a:rPr lang="en-US" sz="2800" dirty="0" err="1"/>
              <a:t>Verben</a:t>
            </a:r>
            <a:r>
              <a:rPr lang="en-US" sz="2800" dirty="0"/>
              <a:t> in </a:t>
            </a:r>
            <a:r>
              <a:rPr lang="en-US" sz="2800" dirty="0" err="1" smtClean="0"/>
              <a:t>wissenschaftlichen</a:t>
            </a:r>
            <a:r>
              <a:rPr lang="en-US" sz="2800" dirty="0" smtClean="0"/>
              <a:t> </a:t>
            </a:r>
            <a:r>
              <a:rPr lang="en-US" sz="2800" dirty="0" err="1" smtClean="0"/>
              <a:t>Texten</a:t>
            </a:r>
            <a:r>
              <a:rPr lang="en-US" sz="2800" dirty="0" smtClean="0"/>
              <a:t>!</a:t>
            </a:r>
          </a:p>
          <a:p>
            <a:pPr>
              <a:buNone/>
            </a:pPr>
            <a:endParaRPr lang="de-DE" sz="2800" dirty="0"/>
          </a:p>
          <a:p>
            <a:pPr>
              <a:buNone/>
            </a:pPr>
            <a:r>
              <a:rPr lang="en-US" sz="2800" dirty="0" smtClean="0"/>
              <a:t>=&gt; </a:t>
            </a:r>
            <a:r>
              <a:rPr lang="en-US" sz="2800" dirty="0" err="1" smtClean="0"/>
              <a:t>besondere</a:t>
            </a:r>
            <a:r>
              <a:rPr lang="en-US" sz="2800" dirty="0" smtClean="0"/>
              <a:t> </a:t>
            </a:r>
            <a:r>
              <a:rPr lang="en-US" sz="2800" dirty="0" err="1"/>
              <a:t>Verwendung</a:t>
            </a:r>
            <a:r>
              <a:rPr lang="en-US" sz="2800" dirty="0"/>
              <a:t> der </a:t>
            </a:r>
            <a:r>
              <a:rPr lang="en-US" sz="2800" dirty="0" err="1"/>
              <a:t>Wörter</a:t>
            </a:r>
            <a:r>
              <a:rPr lang="en-US" sz="2800" dirty="0"/>
              <a:t>, die der </a:t>
            </a:r>
            <a:r>
              <a:rPr lang="en-US" sz="2800" dirty="0" err="1"/>
              <a:t>Alltagssprache</a:t>
            </a:r>
            <a:r>
              <a:rPr lang="en-US" sz="2800" dirty="0"/>
              <a:t> </a:t>
            </a:r>
            <a:r>
              <a:rPr lang="en-US" sz="2800" dirty="0" err="1"/>
              <a:t>entlehnt</a:t>
            </a:r>
            <a:r>
              <a:rPr lang="en-US" sz="2800" dirty="0"/>
              <a:t> </a:t>
            </a:r>
            <a:r>
              <a:rPr lang="en-US" sz="2800" dirty="0" err="1"/>
              <a:t>sind</a:t>
            </a:r>
            <a:r>
              <a:rPr lang="en-US" sz="2800" dirty="0"/>
              <a:t> und </a:t>
            </a:r>
            <a:r>
              <a:rPr lang="en-US" sz="2800" dirty="0" err="1"/>
              <a:t>fachbezogen</a:t>
            </a:r>
            <a:r>
              <a:rPr lang="en-US" sz="2800" dirty="0"/>
              <a:t> </a:t>
            </a:r>
            <a:r>
              <a:rPr lang="en-US" sz="2800" dirty="0" err="1"/>
              <a:t>verwendet</a:t>
            </a:r>
            <a:r>
              <a:rPr lang="en-US" sz="2800" dirty="0"/>
              <a:t> </a:t>
            </a:r>
            <a:r>
              <a:rPr lang="en-US" sz="2800" dirty="0" err="1" smtClean="0"/>
              <a:t>werden</a:t>
            </a:r>
            <a:r>
              <a:rPr lang="en-US" sz="2800" dirty="0" smtClean="0"/>
              <a:t>.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729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AWS: </a:t>
            </a:r>
            <a:r>
              <a:rPr lang="en-GB" dirty="0" err="1" smtClean="0"/>
              <a:t>Allgemeine</a:t>
            </a:r>
            <a:r>
              <a:rPr lang="en-GB" dirty="0" smtClean="0"/>
              <a:t> </a:t>
            </a:r>
            <a:r>
              <a:rPr lang="en-GB" dirty="0" err="1" smtClean="0"/>
              <a:t>Wissenschaftssprache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lvl="0" indent="-514350" eaLnBrk="0" hangingPunct="0">
              <a:buFont typeface="+mj-lt"/>
              <a:buAutoNum type="arabicPeriod"/>
            </a:pPr>
            <a:r>
              <a:rPr lang="en-US" sz="2800" dirty="0" err="1"/>
              <a:t>Metaphorischer</a:t>
            </a:r>
            <a:r>
              <a:rPr lang="en-US" sz="2800" dirty="0"/>
              <a:t> </a:t>
            </a:r>
            <a:r>
              <a:rPr lang="en-US" sz="2800" dirty="0" err="1"/>
              <a:t>Gebrauch</a:t>
            </a:r>
            <a:r>
              <a:rPr lang="en-US" sz="2800" dirty="0"/>
              <a:t> (</a:t>
            </a:r>
            <a:r>
              <a:rPr lang="en-US" sz="2800" i="1" dirty="0" err="1"/>
              <a:t>herausarbeiten</a:t>
            </a:r>
            <a:r>
              <a:rPr lang="en-US" sz="2800" dirty="0" smtClean="0"/>
              <a:t>)</a:t>
            </a:r>
            <a:endParaRPr lang="en-US" sz="2800" dirty="0"/>
          </a:p>
          <a:p>
            <a:pPr marL="514350" lvl="0" indent="-514350" eaLnBrk="0" hangingPunct="0">
              <a:buFont typeface="+mj-lt"/>
              <a:buAutoNum type="arabicPeriod"/>
            </a:pPr>
            <a:r>
              <a:rPr lang="en-US" sz="2800" dirty="0" err="1"/>
              <a:t>Bedeutungsspezialisierung</a:t>
            </a:r>
            <a:r>
              <a:rPr lang="en-US" sz="2800" dirty="0"/>
              <a:t>  </a:t>
            </a:r>
            <a:r>
              <a:rPr lang="en-US" sz="2800" dirty="0" err="1"/>
              <a:t>bzw</a:t>
            </a:r>
            <a:r>
              <a:rPr lang="en-US" sz="2800" dirty="0"/>
              <a:t>. -</a:t>
            </a:r>
            <a:r>
              <a:rPr lang="en-US" sz="2800" dirty="0" err="1"/>
              <a:t>verengung</a:t>
            </a:r>
            <a:r>
              <a:rPr lang="en-US" sz="2800" dirty="0"/>
              <a:t> (</a:t>
            </a:r>
            <a:r>
              <a:rPr lang="en-US" sz="2800" i="1" dirty="0" err="1"/>
              <a:t>Beitrag</a:t>
            </a:r>
            <a:r>
              <a:rPr lang="en-US" sz="2800" dirty="0" smtClean="0"/>
              <a:t>)</a:t>
            </a:r>
            <a:endParaRPr lang="en-US" sz="2800" dirty="0"/>
          </a:p>
          <a:p>
            <a:pPr marL="514350" lvl="0" indent="-514350" eaLnBrk="0" hangingPunct="0">
              <a:buFont typeface="+mj-lt"/>
              <a:buAutoNum type="arabicPeriod"/>
            </a:pPr>
            <a:r>
              <a:rPr lang="en-US" sz="2800" dirty="0" err="1"/>
              <a:t>Bedeutungsverschiebung</a:t>
            </a:r>
            <a:r>
              <a:rPr lang="en-US" sz="2800" dirty="0"/>
              <a:t>  (</a:t>
            </a:r>
            <a:r>
              <a:rPr lang="en-US" sz="2800" i="1" dirty="0" err="1"/>
              <a:t>diskutieren</a:t>
            </a:r>
            <a:r>
              <a:rPr lang="en-US" sz="2800" dirty="0" smtClean="0"/>
              <a:t>)</a:t>
            </a:r>
            <a:endParaRPr lang="en-US" sz="2800" dirty="0"/>
          </a:p>
          <a:p>
            <a:pPr marL="514350" lvl="0" indent="-514350" eaLnBrk="0" hangingPunct="0">
              <a:buFont typeface="+mj-lt"/>
              <a:buAutoNum type="arabicPeriod"/>
            </a:pPr>
            <a:r>
              <a:rPr lang="en-US" sz="2800" dirty="0" err="1"/>
              <a:t>Metonymie</a:t>
            </a:r>
            <a:r>
              <a:rPr lang="en-US" sz="2800" dirty="0"/>
              <a:t> (</a:t>
            </a:r>
            <a:r>
              <a:rPr lang="en-US" sz="2800" i="1" dirty="0"/>
              <a:t>die </a:t>
            </a:r>
            <a:r>
              <a:rPr lang="en-US" sz="2800" i="1" dirty="0" err="1"/>
              <a:t>Studie</a:t>
            </a:r>
            <a:r>
              <a:rPr lang="en-US" sz="2800" i="1" dirty="0"/>
              <a:t> </a:t>
            </a:r>
            <a:r>
              <a:rPr lang="en-US" sz="2800" i="1" dirty="0" err="1"/>
              <a:t>zeigt</a:t>
            </a:r>
            <a:r>
              <a:rPr lang="en-US" sz="2800" i="1" dirty="0"/>
              <a:t> auf</a:t>
            </a:r>
            <a:r>
              <a:rPr lang="en-US" sz="2800" dirty="0" smtClean="0"/>
              <a:t>)</a:t>
            </a:r>
            <a:endParaRPr lang="en-US" sz="2800" dirty="0"/>
          </a:p>
          <a:p>
            <a:pPr marL="514350" lvl="0" indent="-514350" eaLnBrk="0" hangingPunct="0">
              <a:buFont typeface="+mj-lt"/>
              <a:buAutoNum type="arabicPeriod"/>
            </a:pPr>
            <a:r>
              <a:rPr lang="en-US" sz="2800" dirty="0" err="1"/>
              <a:t>Kollokationen</a:t>
            </a:r>
            <a:r>
              <a:rPr lang="en-US" sz="2800" dirty="0"/>
              <a:t>, </a:t>
            </a:r>
            <a:r>
              <a:rPr lang="en-US" sz="2800" dirty="0" err="1"/>
              <a:t>typische</a:t>
            </a:r>
            <a:r>
              <a:rPr lang="en-US" sz="2800" dirty="0"/>
              <a:t> </a:t>
            </a:r>
            <a:r>
              <a:rPr lang="en-US" sz="2800" dirty="0" err="1"/>
              <a:t>Wendungen</a:t>
            </a:r>
            <a:r>
              <a:rPr lang="en-US" sz="2800" dirty="0"/>
              <a:t> (</a:t>
            </a:r>
            <a:r>
              <a:rPr lang="en-US" sz="2800" i="1" dirty="0" err="1"/>
              <a:t>Hypothese</a:t>
            </a:r>
            <a:r>
              <a:rPr lang="en-US" sz="2800" i="1" dirty="0"/>
              <a:t> </a:t>
            </a:r>
            <a:r>
              <a:rPr lang="en-US" sz="2800" i="1" dirty="0" err="1"/>
              <a:t>stellt</a:t>
            </a:r>
            <a:r>
              <a:rPr lang="en-US" sz="2800" i="1" dirty="0"/>
              <a:t> </a:t>
            </a:r>
            <a:r>
              <a:rPr lang="en-US" sz="2800" i="1" dirty="0" err="1"/>
              <a:t>Fragen</a:t>
            </a:r>
            <a:r>
              <a:rPr lang="en-US" sz="2800" dirty="0" smtClean="0"/>
              <a:t>)</a:t>
            </a:r>
            <a:endParaRPr lang="en-US" sz="2800" dirty="0"/>
          </a:p>
          <a:p>
            <a:pPr>
              <a:buNone/>
            </a:pPr>
            <a:endParaRPr lang="en-GB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8963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Merkmale</a:t>
            </a:r>
            <a:r>
              <a:rPr lang="en-US" dirty="0" smtClean="0"/>
              <a:t> des </a:t>
            </a:r>
            <a:r>
              <a:rPr lang="en-US" dirty="0" err="1"/>
              <a:t>w</a:t>
            </a:r>
            <a:r>
              <a:rPr lang="en-US" dirty="0" err="1" smtClean="0"/>
              <a:t>issenschaftlichen</a:t>
            </a:r>
            <a:r>
              <a:rPr lang="en-US" dirty="0" smtClean="0"/>
              <a:t> </a:t>
            </a:r>
            <a:r>
              <a:rPr lang="en-US" dirty="0" err="1" smtClean="0"/>
              <a:t>Stils</a:t>
            </a:r>
            <a:endParaRPr lang="en-US" dirty="0" smtClean="0"/>
          </a:p>
          <a:p>
            <a:r>
              <a:rPr lang="en-US" sz="2800" dirty="0" err="1" smtClean="0"/>
              <a:t>Verwendung</a:t>
            </a:r>
            <a:r>
              <a:rPr lang="en-US" sz="2800" dirty="0" smtClean="0"/>
              <a:t> </a:t>
            </a:r>
            <a:r>
              <a:rPr lang="en-US" sz="2800" dirty="0"/>
              <a:t>des </a:t>
            </a:r>
            <a:r>
              <a:rPr lang="en-US" sz="2800" dirty="0" err="1"/>
              <a:t>Pronomens</a:t>
            </a:r>
            <a:r>
              <a:rPr lang="en-US" sz="2800" dirty="0"/>
              <a:t> "</a:t>
            </a:r>
            <a:r>
              <a:rPr lang="en-US" sz="2800" dirty="0" err="1" smtClean="0"/>
              <a:t>Ich</a:t>
            </a:r>
            <a:r>
              <a:rPr lang="en-US" sz="2800" dirty="0" smtClean="0"/>
              <a:t>“</a:t>
            </a:r>
          </a:p>
          <a:p>
            <a:r>
              <a:rPr lang="en-US" sz="2800" dirty="0" smtClean="0"/>
              <a:t>Das </a:t>
            </a:r>
            <a:r>
              <a:rPr lang="en-US" sz="2800" dirty="0" err="1" smtClean="0"/>
              <a:t>Passiv</a:t>
            </a:r>
            <a:endParaRPr lang="en-US" sz="2800" dirty="0" smtClean="0"/>
          </a:p>
          <a:p>
            <a:r>
              <a:rPr lang="de-DE" sz="2800" dirty="0" smtClean="0"/>
              <a:t>Die </a:t>
            </a:r>
            <a:r>
              <a:rPr lang="de-DE" sz="2800" dirty="0"/>
              <a:t>Nominalisierung: Umwandlung von einem Verb oder Adjektiv zu einem </a:t>
            </a:r>
            <a:r>
              <a:rPr lang="de-DE" sz="2800" dirty="0" smtClean="0"/>
              <a:t>Hauptwort</a:t>
            </a:r>
          </a:p>
          <a:p>
            <a:r>
              <a:rPr lang="en-US" sz="2800" dirty="0"/>
              <a:t>Die </a:t>
            </a:r>
            <a:r>
              <a:rPr lang="en-US" sz="2800" dirty="0" err="1" smtClean="0"/>
              <a:t>Fachsprache</a:t>
            </a:r>
            <a:endParaRPr lang="en-US" sz="2800" dirty="0" smtClean="0"/>
          </a:p>
          <a:p>
            <a:pPr lvl="1"/>
            <a:r>
              <a:rPr lang="en-US" sz="2400" dirty="0" err="1" smtClean="0"/>
              <a:t>Sonderfall</a:t>
            </a:r>
            <a:r>
              <a:rPr lang="en-US" sz="2400" dirty="0" smtClean="0"/>
              <a:t>: </a:t>
            </a:r>
            <a:r>
              <a:rPr lang="en-US" sz="2400" dirty="0" err="1" smtClean="0"/>
              <a:t>Abkürzungen</a:t>
            </a:r>
            <a:r>
              <a:rPr lang="en-US" sz="2400" dirty="0" smtClean="0"/>
              <a:t> </a:t>
            </a:r>
            <a:r>
              <a:rPr lang="en-US" sz="2400" dirty="0" err="1"/>
              <a:t>oder</a:t>
            </a:r>
            <a:r>
              <a:rPr lang="en-US" sz="2400" dirty="0"/>
              <a:t> </a:t>
            </a:r>
            <a:r>
              <a:rPr lang="en-US" sz="2400" dirty="0" err="1" smtClean="0"/>
              <a:t>Akronyme</a:t>
            </a:r>
            <a:endParaRPr lang="en-US" sz="2400" dirty="0" smtClean="0"/>
          </a:p>
          <a:p>
            <a:pPr lvl="1"/>
            <a:r>
              <a:rPr lang="en-US" sz="2400" dirty="0" err="1" smtClean="0"/>
              <a:t>eigener</a:t>
            </a:r>
            <a:r>
              <a:rPr lang="en-US" sz="2400" dirty="0" smtClean="0"/>
              <a:t> </a:t>
            </a:r>
            <a:r>
              <a:rPr lang="en-US" sz="2400" dirty="0" err="1" smtClean="0"/>
              <a:t>Schreibstil</a:t>
            </a:r>
            <a:r>
              <a:rPr lang="en-US" sz="2400" dirty="0" smtClean="0"/>
              <a:t> (</a:t>
            </a:r>
            <a:r>
              <a:rPr lang="en-US" sz="2400" dirty="0" err="1" smtClean="0"/>
              <a:t>z.B</a:t>
            </a:r>
            <a:r>
              <a:rPr lang="en-US" sz="2400" dirty="0" smtClean="0"/>
              <a:t>. Jura)</a:t>
            </a:r>
            <a:endParaRPr lang="de-DE" sz="2400" dirty="0"/>
          </a:p>
          <a:p>
            <a:r>
              <a:rPr lang="en-US" sz="2800" dirty="0" err="1"/>
              <a:t>Formelle</a:t>
            </a:r>
            <a:r>
              <a:rPr lang="en-US" sz="2800" dirty="0"/>
              <a:t> </a:t>
            </a:r>
            <a:r>
              <a:rPr lang="en-US" sz="2800" dirty="0" err="1"/>
              <a:t>Sprache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86177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u="sng" dirty="0" err="1" smtClean="0"/>
              <a:t>Formelle</a:t>
            </a:r>
            <a:r>
              <a:rPr lang="en-US" u="sng" dirty="0" smtClean="0"/>
              <a:t> </a:t>
            </a:r>
            <a:r>
              <a:rPr lang="en-US" u="sng" dirty="0" err="1" smtClean="0"/>
              <a:t>Sprache</a:t>
            </a:r>
            <a:r>
              <a:rPr lang="en-US" u="sng" dirty="0"/>
              <a:t>:</a:t>
            </a:r>
            <a:endParaRPr lang="en-US" u="sng" dirty="0" smtClean="0"/>
          </a:p>
          <a:p>
            <a:r>
              <a:rPr lang="de-DE" sz="2800" dirty="0"/>
              <a:t>Es werden nur vollständige Sätze formuliert </a:t>
            </a:r>
            <a:endParaRPr lang="de-DE" sz="2800" dirty="0" smtClean="0"/>
          </a:p>
          <a:p>
            <a:r>
              <a:rPr lang="de-DE" sz="2800" dirty="0" smtClean="0"/>
              <a:t>Es </a:t>
            </a:r>
            <a:r>
              <a:rPr lang="de-DE" sz="2800" dirty="0"/>
              <a:t>werden keine Ausrufungszeichen zur Betonung von Aussagen </a:t>
            </a:r>
            <a:r>
              <a:rPr lang="de-DE" sz="2800" dirty="0" smtClean="0"/>
              <a:t>verwendet</a:t>
            </a:r>
            <a:endParaRPr lang="de-DE" sz="2800" dirty="0"/>
          </a:p>
          <a:p>
            <a:r>
              <a:rPr lang="de-DE" sz="2800" dirty="0" smtClean="0"/>
              <a:t>Die Leser </a:t>
            </a:r>
            <a:r>
              <a:rPr lang="de-DE" sz="2800" dirty="0"/>
              <a:t>werden nicht direkt </a:t>
            </a:r>
            <a:r>
              <a:rPr lang="de-DE" sz="2800" dirty="0" smtClean="0"/>
              <a:t>adressiert</a:t>
            </a:r>
          </a:p>
          <a:p>
            <a:r>
              <a:rPr lang="de-DE" sz="2800" dirty="0" smtClean="0"/>
              <a:t>Verallgemeinerungen </a:t>
            </a:r>
            <a:r>
              <a:rPr lang="de-DE" sz="2800" dirty="0"/>
              <a:t>werden </a:t>
            </a:r>
            <a:r>
              <a:rPr lang="de-DE" sz="2800" dirty="0" smtClean="0"/>
              <a:t>vermieden</a:t>
            </a:r>
          </a:p>
          <a:p>
            <a:r>
              <a:rPr lang="de-DE" sz="2800" dirty="0" smtClean="0"/>
              <a:t>Alltagssprachliche </a:t>
            </a:r>
            <a:r>
              <a:rPr lang="de-DE" sz="2800" dirty="0"/>
              <a:t>Formulierungen und Dialektausdrücke werden </a:t>
            </a:r>
            <a:r>
              <a:rPr lang="de-DE" sz="2800" dirty="0" smtClean="0"/>
              <a:t>vermieden</a:t>
            </a:r>
            <a:endParaRPr lang="de-DE" sz="2800" dirty="0"/>
          </a:p>
          <a:p>
            <a:r>
              <a:rPr lang="de-DE" sz="2800" dirty="0" smtClean="0"/>
              <a:t>Verben </a:t>
            </a:r>
            <a:r>
              <a:rPr lang="de-DE" sz="2800" dirty="0"/>
              <a:t>des "Fühlens", "Meinens", "Glaubens" werden </a:t>
            </a:r>
            <a:r>
              <a:rPr lang="de-DE" sz="2800" dirty="0" smtClean="0"/>
              <a:t>vermieden</a:t>
            </a:r>
            <a:endParaRPr lang="de-DE" sz="2800" dirty="0"/>
          </a:p>
          <a:p>
            <a:r>
              <a:rPr lang="de-DE" sz="2800" dirty="0" smtClean="0"/>
              <a:t>stark </a:t>
            </a:r>
            <a:r>
              <a:rPr lang="de-DE" sz="2800" dirty="0"/>
              <a:t>wertende Adjektive werden </a:t>
            </a:r>
            <a:r>
              <a:rPr lang="de-DE" sz="2800" dirty="0" smtClean="0"/>
              <a:t>vermieden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9971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447800"/>
            <a:ext cx="793122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3200" dirty="0" smtClean="0"/>
              <a:t>3. Gliedern und Strukturieren wissenschaftlicher Texte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Thema eingrenzen</a:t>
            </a:r>
          </a:p>
          <a:p>
            <a:pPr marL="514350" indent="-514350">
              <a:buAutoNum type="arabicPeriod"/>
            </a:pPr>
            <a:r>
              <a:rPr lang="de-DE" sz="2800" dirty="0" err="1" smtClean="0"/>
              <a:t>Mind</a:t>
            </a:r>
            <a:r>
              <a:rPr lang="de-DE" sz="2800" dirty="0" smtClean="0"/>
              <a:t> </a:t>
            </a:r>
            <a:r>
              <a:rPr lang="de-DE" sz="2800" dirty="0" err="1" smtClean="0"/>
              <a:t>Map</a:t>
            </a:r>
            <a:r>
              <a:rPr lang="de-DE" sz="2800" dirty="0" smtClean="0"/>
              <a:t>/erstes Inhaltsverzeichnis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Aufbau wissenschaftlicher Texte 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Die Einleitung 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Der Mittelteil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Der Schluss 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smtClean="0"/>
              <a:t>Thema eingränzen</a:t>
            </a:r>
          </a:p>
          <a:p>
            <a:pPr>
              <a:buNone/>
            </a:pPr>
            <a:r>
              <a:rPr lang="de-DE" smtClean="0"/>
              <a:t>3.1. Welche Arten von Themeneinstellungen gibt es? </a:t>
            </a:r>
          </a:p>
          <a:p>
            <a:pPr>
              <a:buNone/>
            </a:pPr>
            <a:endParaRPr lang="de-DE" smtClean="0"/>
          </a:p>
          <a:p>
            <a:r>
              <a:rPr lang="de-DE" smtClean="0"/>
              <a:t>Präzise Themeneinstellung, mit oder ohne Forschungsfrage(n)</a:t>
            </a:r>
          </a:p>
          <a:p>
            <a:pPr>
              <a:buNone/>
            </a:pPr>
            <a:endParaRPr lang="de-DE" smtClean="0"/>
          </a:p>
          <a:p>
            <a:r>
              <a:rPr lang="de-DE" smtClean="0"/>
              <a:t>Themenstellungen mit einem Themengebiet, grob umrissen oder genau definiert</a:t>
            </a:r>
          </a:p>
          <a:p>
            <a:pPr>
              <a:buNone/>
            </a:pPr>
            <a:endParaRPr lang="de-DE" smtClean="0"/>
          </a:p>
          <a:p>
            <a:r>
              <a:rPr lang="de-DE" smtClean="0"/>
              <a:t>Themeneinstellungen mit einem Schlagwort-Thema</a:t>
            </a:r>
          </a:p>
          <a:p>
            <a:pPr>
              <a:buNone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smtClean="0"/>
              <a:t>Übung: Analysieren Sie die folgenden Themeneinstelungen</a:t>
            </a:r>
          </a:p>
          <a:p>
            <a:pPr>
              <a:buNone/>
            </a:pPr>
            <a:endParaRPr lang="de-DE" smtClean="0"/>
          </a:p>
          <a:p>
            <a:pPr lvl="1" eaLnBrk="0" hangingPunct="0"/>
            <a:r>
              <a:rPr lang="de-DE" smtClean="0"/>
              <a:t>Sehen Sie sich die 4 Themenstellungen (1-4) genauer an.</a:t>
            </a:r>
            <a:endParaRPr lang="en-US" smtClean="0"/>
          </a:p>
          <a:p>
            <a:pPr lvl="1" eaLnBrk="0" hangingPunct="0"/>
            <a:r>
              <a:rPr lang="de-DE" smtClean="0"/>
              <a:t>Was gibt diejeweilige Themenstellung vor, was lässt sie offen?</a:t>
            </a:r>
            <a:endParaRPr lang="en-US" smtClean="0"/>
          </a:p>
          <a:p>
            <a:pPr lvl="1" eaLnBrk="0" hangingPunct="0"/>
            <a:r>
              <a:rPr lang="de-DE" smtClean="0"/>
              <a:t>Können Sie die nicht festgelegten Aspekte der Themenstellung selbst entscheiden?</a:t>
            </a:r>
            <a:endParaRPr lang="en-US" smtClean="0"/>
          </a:p>
          <a:p>
            <a:pPr lvl="1" eaLnBrk="0" hangingPunct="0"/>
            <a:r>
              <a:rPr lang="de-DE" smtClean="0"/>
              <a:t>Was wird von Ihnen im Rahmen der Themenstellung erwartet?- Eine Darstellung, ein Oberblick, eine Analyse, eine Kritik, ein Vergleich, ein Forschungsbericht)</a:t>
            </a:r>
            <a:endParaRPr lang="en-US" smtClean="0"/>
          </a:p>
          <a:p>
            <a:pPr lvl="1" eaLnBrk="0" hangingPunct="0"/>
            <a:r>
              <a:rPr lang="de-DE" smtClean="0"/>
              <a:t>Gibt die Themenstellung eine Strukturfür Ihre Arbeit vor, legt sie eine nahe, oder lässt sie Ihnenfreie Hand? - Chronologisch oder geordnet nach Inhaltlichen Schwerpunkten</a:t>
            </a:r>
            <a:endParaRPr lang="en-US" smtClean="0"/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0" hangingPunct="0"/>
            <a:r>
              <a:rPr lang="de-DE" dirty="0" smtClean="0"/>
              <a:t>Thema 1: Arzt-</a:t>
            </a:r>
            <a:r>
              <a:rPr lang="de-DE" dirty="0" err="1" smtClean="0"/>
              <a:t>Patientlnnen</a:t>
            </a:r>
            <a:r>
              <a:rPr lang="de-DE" dirty="0" smtClean="0"/>
              <a:t> Diskurs</a:t>
            </a:r>
            <a:endParaRPr lang="en-US" dirty="0" smtClean="0"/>
          </a:p>
          <a:p>
            <a:pPr eaLnBrk="0" hangingPunct="0">
              <a:buNone/>
            </a:pPr>
            <a:r>
              <a:rPr lang="de-DE" dirty="0" smtClean="0"/>
              <a:t> </a:t>
            </a:r>
            <a:endParaRPr lang="en-US" dirty="0" smtClean="0"/>
          </a:p>
          <a:p>
            <a:pPr eaLnBrk="0" hangingPunct="0"/>
            <a:r>
              <a:rPr lang="de-DE" dirty="0" smtClean="0"/>
              <a:t>Thema 2: Beschreiben Sie die Inszenierung von Geschlechterrollen in einer aktuellen deutschsprachigen Fernsehshow</a:t>
            </a:r>
            <a:endParaRPr lang="en-US" dirty="0" smtClean="0"/>
          </a:p>
          <a:p>
            <a:pPr eaLnBrk="0" hangingPunct="0">
              <a:buNone/>
            </a:pPr>
            <a:r>
              <a:rPr lang="de-DE" dirty="0" smtClean="0"/>
              <a:t> </a:t>
            </a:r>
            <a:endParaRPr lang="en-US" dirty="0" smtClean="0"/>
          </a:p>
          <a:p>
            <a:pPr eaLnBrk="0" hangingPunct="0"/>
            <a:r>
              <a:rPr lang="de-DE" dirty="0" smtClean="0"/>
              <a:t>Thema 3: Analysieren Sie den politischen Diskurs in den Österreichischen Medien </a:t>
            </a:r>
            <a:endParaRPr lang="en-US" dirty="0" smtClean="0"/>
          </a:p>
          <a:p>
            <a:pPr eaLnBrk="0" hangingPunct="0">
              <a:buNone/>
            </a:pPr>
            <a:r>
              <a:rPr lang="de-DE" dirty="0" smtClean="0"/>
              <a:t> </a:t>
            </a:r>
            <a:endParaRPr lang="en-US" dirty="0" smtClean="0"/>
          </a:p>
          <a:p>
            <a:pPr eaLnBrk="0" hangingPunct="0"/>
            <a:r>
              <a:rPr lang="de-DE" dirty="0" smtClean="0"/>
              <a:t>Thema 4: Empfehlungen für den schulischen Fremdsprachenunterricht</a:t>
            </a:r>
            <a:endParaRPr lang="en-US" dirty="0" smtClean="0"/>
          </a:p>
          <a:p>
            <a:pPr eaLnBrk="0" hangingPunct="0">
              <a:buNone/>
            </a:pPr>
            <a:r>
              <a:rPr lang="de-DE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de-DE" sz="3200" dirty="0" smtClean="0"/>
              <a:t>Agenda</a:t>
            </a:r>
          </a:p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AutoNum type="arabicPeriod"/>
            </a:pPr>
            <a:r>
              <a:rPr lang="de-DE" sz="2800" dirty="0" smtClean="0"/>
              <a:t>Einleitung 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Deutsch als Wissenschaftssprache </a:t>
            </a:r>
          </a:p>
          <a:p>
            <a:pPr marL="514350" indent="-514350">
              <a:buAutoNum type="arabicPeriod"/>
            </a:pPr>
            <a:r>
              <a:rPr lang="de-DE" sz="2800" dirty="0" smtClean="0"/>
              <a:t>Gliedern und Strukturieren wissenschaftlicher Texte </a:t>
            </a:r>
          </a:p>
          <a:p>
            <a:pPr marL="514350" indent="-514350">
              <a:buNone/>
            </a:pPr>
            <a:endParaRPr lang="en-GB" dirty="0" smtClean="0"/>
          </a:p>
          <a:p>
            <a:pPr marL="514350" indent="-514350">
              <a:buAutoNum type="arabicPeriod"/>
            </a:pPr>
            <a:endParaRPr lang="en-GB" dirty="0" smtClean="0"/>
          </a:p>
          <a:p>
            <a:pPr marL="914400" lvl="1" indent="-514350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4C4EB0C-30BA-4907-A108-BA9F52B957B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596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85000" lnSpcReduction="20000"/>
          </a:bodyPr>
          <a:lstStyle/>
          <a:p>
            <a:pPr eaLnBrk="0" hangingPunct="0"/>
            <a:r>
              <a:rPr lang="de-DE" sz="2800" smtClean="0"/>
              <a:t>Auswertung: </a:t>
            </a:r>
          </a:p>
          <a:p>
            <a:pPr eaLnBrk="0" hangingPunct="0"/>
            <a:r>
              <a:rPr lang="de-DE" sz="2800" smtClean="0"/>
              <a:t>Schlagwortthema zu breit, keine Methode erkennbar, keine Struktur erkennbar: Thema 1: Arzt-Patientlnnen Diskurs </a:t>
            </a:r>
          </a:p>
          <a:p>
            <a:pPr eaLnBrk="0" hangingPunct="0">
              <a:buNone/>
            </a:pPr>
            <a:endParaRPr lang="de-DE" sz="2800" smtClean="0"/>
          </a:p>
          <a:p>
            <a:pPr eaLnBrk="0" hangingPunct="0"/>
            <a:r>
              <a:rPr lang="de-DE" sz="2800" smtClean="0"/>
              <a:t>Konkretere Arbeitsanweisung. Thema muss noch spezifiziert werden:Thema 2: Beschreiben Sie die Inszenierung von Geschlechterrollen in einer aktuellen deutschsprachigen Fernseh­ show</a:t>
            </a:r>
          </a:p>
          <a:p>
            <a:pPr eaLnBrk="0" hangingPunct="0"/>
            <a:r>
              <a:rPr lang="de-DE" sz="2800" smtClean="0"/>
              <a:t>Konkretere Arbeitsanweisung. Thema muss noch spezifiziert werden (Medien einschränken): Thema 3: Analysieren Sie den politischen Diskurs in den Österreichischen Medien </a:t>
            </a:r>
          </a:p>
          <a:p>
            <a:pPr eaLnBrk="0" hangingPunct="0"/>
            <a:r>
              <a:rPr lang="de-DE" sz="2800" smtClean="0"/>
              <a:t>Konkretere Arbeitsanweisung. Thema muss noch spezifiziert werden (Schulstufe, Fremdsprache, Methode): Thema 4: Empfehlungen für den schulischen Fremdsprachenunterricht</a:t>
            </a:r>
          </a:p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3.2. Mind Map/ </a:t>
            </a:r>
            <a:r>
              <a:rPr lang="en-US" err="1" smtClean="0"/>
              <a:t>erstes</a:t>
            </a:r>
            <a:r>
              <a:rPr lang="en-US" smtClean="0"/>
              <a:t> </a:t>
            </a:r>
            <a:r>
              <a:rPr lang="en-US" err="1" smtClean="0"/>
              <a:t>Inhaltsverzeichnis</a:t>
            </a:r>
            <a:r>
              <a:rPr lang="en-US" smtClean="0"/>
              <a:t> </a:t>
            </a:r>
          </a:p>
          <a:p>
            <a:pPr>
              <a:buNone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1027" name="Picture 3" descr="C:\Documents and Settings\Adrian\Desktop\AW\SampleMindMappingTechni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776287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mtClean="0"/>
              <a:t>3.3. </a:t>
            </a:r>
            <a:r>
              <a:rPr lang="en-US" err="1" smtClean="0"/>
              <a:t>Aufbau</a:t>
            </a:r>
            <a:r>
              <a:rPr lang="en-US" smtClean="0"/>
              <a:t> </a:t>
            </a:r>
            <a:r>
              <a:rPr lang="en-US" err="1" smtClean="0"/>
              <a:t>wissenschaftlicher</a:t>
            </a:r>
            <a:r>
              <a:rPr lang="en-US" smtClean="0"/>
              <a:t> </a:t>
            </a:r>
            <a:r>
              <a:rPr lang="en-US" err="1" smtClean="0"/>
              <a:t>Texte</a:t>
            </a:r>
            <a:r>
              <a:rPr lang="en-US" smtClean="0"/>
              <a:t> </a:t>
            </a:r>
          </a:p>
          <a:p>
            <a:r>
              <a:rPr lang="en-US" err="1" smtClean="0"/>
              <a:t>Titelblatt</a:t>
            </a:r>
            <a:endParaRPr lang="en-US" smtClean="0"/>
          </a:p>
          <a:p>
            <a:r>
              <a:rPr lang="en-US" err="1" smtClean="0"/>
              <a:t>Inhaltsverzeichnis</a:t>
            </a:r>
            <a:r>
              <a:rPr lang="en-US" smtClean="0"/>
              <a:t> </a:t>
            </a:r>
          </a:p>
          <a:p>
            <a:r>
              <a:rPr lang="en-US" err="1" smtClean="0"/>
              <a:t>Einleitung</a:t>
            </a:r>
            <a:r>
              <a:rPr lang="en-US" smtClean="0"/>
              <a:t> </a:t>
            </a:r>
          </a:p>
          <a:p>
            <a:r>
              <a:rPr lang="en-US" err="1" smtClean="0"/>
              <a:t>Mittelteil</a:t>
            </a:r>
            <a:r>
              <a:rPr lang="en-US" smtClean="0"/>
              <a:t> </a:t>
            </a:r>
          </a:p>
          <a:p>
            <a:r>
              <a:rPr lang="en-US" err="1" smtClean="0"/>
              <a:t>Schluss</a:t>
            </a:r>
            <a:r>
              <a:rPr lang="en-US" smtClean="0"/>
              <a:t> </a:t>
            </a:r>
          </a:p>
          <a:p>
            <a:r>
              <a:rPr lang="en-US" err="1" smtClean="0"/>
              <a:t>Literaturverzeichnis</a:t>
            </a:r>
            <a:endParaRPr lang="en-US" smtClean="0"/>
          </a:p>
          <a:p>
            <a:r>
              <a:rPr lang="en-US" err="1" smtClean="0"/>
              <a:t>Anhang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mtClean="0"/>
              <a:t>3.4. Die </a:t>
            </a:r>
            <a:r>
              <a:rPr lang="en-US" err="1" smtClean="0"/>
              <a:t>Einleitung</a:t>
            </a:r>
            <a:r>
              <a:rPr lang="en-US"/>
              <a:t> </a:t>
            </a:r>
            <a:r>
              <a:rPr lang="en-US" smtClean="0"/>
              <a:t>– </a:t>
            </a:r>
            <a:r>
              <a:rPr lang="en-US" err="1" smtClean="0"/>
              <a:t>Genreraster</a:t>
            </a:r>
            <a:endParaRPr lang="en-US" smtClean="0"/>
          </a:p>
          <a:p>
            <a:pPr>
              <a:buNone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4294967295"/>
          </p:nvPr>
        </p:nvGraphicFramePr>
        <p:xfrm>
          <a:off x="539552" y="1916832"/>
          <a:ext cx="8136904" cy="4956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5040560"/>
              </a:tblGrid>
              <a:tr h="12241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An </a:t>
                      </a:r>
                      <a:r>
                        <a:rPr lang="en-US" err="1" smtClean="0"/>
                        <a:t>bestehende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Forschung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anknüpfen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Hintergründe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darstellen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Beschreiben</a:t>
                      </a:r>
                      <a:r>
                        <a:rPr lang="en-US" smtClean="0"/>
                        <a:t>, was </a:t>
                      </a:r>
                      <a:r>
                        <a:rPr lang="en-US" err="1" smtClean="0"/>
                        <a:t>über</a:t>
                      </a:r>
                      <a:r>
                        <a:rPr lang="en-US" smtClean="0"/>
                        <a:t> das </a:t>
                      </a:r>
                      <a:r>
                        <a:rPr lang="en-US" err="1" smtClean="0"/>
                        <a:t>untersuchte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Phänomenbekannt</a:t>
                      </a:r>
                      <a:r>
                        <a:rPr lang="en-US" smtClean="0"/>
                        <a:t>   </a:t>
                      </a:r>
                      <a:r>
                        <a:rPr lang="en-US" err="1" smtClean="0"/>
                        <a:t>ist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mtClean="0"/>
                        <a:t>Stand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Wissenschaft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skizzieren</a:t>
                      </a:r>
                      <a:endParaRPr lang="en-US" smtClean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err="1" smtClean="0"/>
                        <a:t>Einen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Mangel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ankündigen</a:t>
                      </a:r>
                      <a:r>
                        <a:rPr lang="en-US" smtClean="0"/>
                        <a:t>, den die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beseitigen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soll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Einen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Mangel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im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derzeitigen</a:t>
                      </a:r>
                      <a:r>
                        <a:rPr lang="en-US" smtClean="0"/>
                        <a:t> Stand des </a:t>
                      </a:r>
                      <a:r>
                        <a:rPr lang="en-US" err="1" smtClean="0"/>
                        <a:t>Wissens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aufzeigen</a:t>
                      </a:r>
                      <a:endParaRPr lang="en-US" smtClean="0"/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mtClean="0"/>
                        <a:t>Den </a:t>
                      </a:r>
                      <a:r>
                        <a:rPr lang="en-US" err="1" smtClean="0"/>
                        <a:t>positiven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Beitrag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früherer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Studien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aufzeigen</a:t>
                      </a:r>
                      <a:endParaRPr lang="en-US" smtClean="0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Die </a:t>
                      </a:r>
                      <a:r>
                        <a:rPr lang="en-US" err="1" smtClean="0"/>
                        <a:t>Relevanz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behaupten</a:t>
                      </a:r>
                      <a:endParaRPr lang="en-US" smtClean="0"/>
                    </a:p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mtClean="0"/>
                        <a:t>Die </a:t>
                      </a:r>
                      <a:r>
                        <a:rPr lang="en-US" err="1" smtClean="0"/>
                        <a:t>Relevanz</a:t>
                      </a:r>
                      <a:r>
                        <a:rPr lang="en-US" smtClean="0"/>
                        <a:t> des </a:t>
                      </a:r>
                      <a:r>
                        <a:rPr lang="en-US" err="1" smtClean="0"/>
                        <a:t>Untersuchungsfeldes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aufzei</a:t>
                      </a:r>
                      <a:r>
                        <a:rPr lang="en-US" smtClean="0"/>
                        <a:t>- gen, </a:t>
                      </a:r>
                      <a:r>
                        <a:rPr lang="en-US" err="1" smtClean="0"/>
                        <a:t>mit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der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sich</a:t>
                      </a:r>
                      <a:r>
                        <a:rPr lang="en-US" smtClean="0"/>
                        <a:t> die </a:t>
                      </a:r>
                      <a:r>
                        <a:rPr lang="en-US" err="1" smtClean="0"/>
                        <a:t>Arbeit</a:t>
                      </a:r>
                      <a:r>
                        <a:rPr lang="en-US" smtClean="0"/>
                        <a:t> </a:t>
                      </a:r>
                      <a:r>
                        <a:rPr lang="en-US" err="1" smtClean="0"/>
                        <a:t>befasst</a:t>
                      </a:r>
                      <a:r>
                        <a:rPr lang="en-US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err="1" smtClean="0"/>
                        <a:t>Begr</a:t>
                      </a:r>
                      <a:r>
                        <a:rPr lang="de-DE" smtClean="0"/>
                        <a:t>ünden</a:t>
                      </a:r>
                      <a:r>
                        <a:rPr lang="de-DE" baseline="0" smtClean="0"/>
                        <a:t> warum die Arbeit von Bedeutung ist</a:t>
                      </a:r>
                      <a:endParaRPr lang="en-US" smtClean="0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r>
                        <a:rPr lang="de-DE" smtClean="0"/>
                        <a:t>Die Leistungen der AutorIn ankündigen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Zweck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oder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die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Ziele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der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Arbeit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anführen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das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Untersuchungsfeld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einschränken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Forschungsfragen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und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Hypothesen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präsen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eaLnBrk="0" hangingPunct="0"/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tieren</a:t>
                      </a:r>
                      <a:endParaRPr lang="en-US" sz="1800" kern="120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Auf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Theorien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Daten</a:t>
                      </a:r>
                      <a:r>
                        <a:rPr lang="en-US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verweisen</a:t>
                      </a:r>
                      <a:endParaRPr lang="en-US"/>
                    </a:p>
                  </a:txBody>
                  <a:tcPr/>
                </a:tc>
              </a:tr>
              <a:tr h="440399">
                <a:tc>
                  <a:txBody>
                    <a:bodyPr/>
                    <a:lstStyle/>
                    <a:p>
                      <a:r>
                        <a:rPr lang="de-DE" smtClean="0"/>
                        <a:t>Die Vorgehensweise</a:t>
                      </a:r>
                      <a:r>
                        <a:rPr lang="de-DE" baseline="0" smtClean="0"/>
                        <a:t> skizzieren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mtClean="0"/>
                        <a:t>Den</a:t>
                      </a:r>
                      <a:r>
                        <a:rPr lang="de-DE" baseline="0" smtClean="0"/>
                        <a:t> Aufbau der Arbeit darstellen 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eaLnBrk="0" hangingPunct="0">
              <a:buNone/>
            </a:pPr>
            <a:r>
              <a:rPr lang="de-DE" smtClean="0"/>
              <a:t>Übung: </a:t>
            </a:r>
          </a:p>
          <a:p>
            <a:pPr lvl="0" eaLnBrk="0" hangingPunct="0">
              <a:buNone/>
            </a:pPr>
            <a:r>
              <a:rPr lang="en-US" sz="2800" err="1"/>
              <a:t>Analysieren</a:t>
            </a:r>
            <a:r>
              <a:rPr lang="en-US" sz="2800"/>
              <a:t> </a:t>
            </a:r>
            <a:r>
              <a:rPr lang="en-US" sz="2800" err="1"/>
              <a:t>sie</a:t>
            </a:r>
            <a:r>
              <a:rPr lang="en-US" sz="2800"/>
              <a:t> die </a:t>
            </a:r>
            <a:r>
              <a:rPr lang="en-US" sz="2800" err="1"/>
              <a:t>Funktionen</a:t>
            </a:r>
            <a:r>
              <a:rPr lang="en-US" sz="2800"/>
              <a:t> in </a:t>
            </a:r>
            <a:r>
              <a:rPr lang="en-US" sz="2800" err="1"/>
              <a:t>dieser</a:t>
            </a:r>
            <a:r>
              <a:rPr lang="en-US" sz="2800"/>
              <a:t> </a:t>
            </a:r>
            <a:r>
              <a:rPr lang="en-US" sz="2800" err="1"/>
              <a:t>Einleitung</a:t>
            </a:r>
            <a:r>
              <a:rPr lang="en-US" sz="2800"/>
              <a:t>. </a:t>
            </a:r>
            <a:endParaRPr lang="en-US" sz="2800" smtClean="0"/>
          </a:p>
          <a:p>
            <a:pPr eaLnBrk="0" hangingPunct="0"/>
            <a:r>
              <a:rPr lang="en-US" sz="2800" smtClean="0"/>
              <a:t>Was </a:t>
            </a:r>
            <a:r>
              <a:rPr lang="en-US" sz="2800" err="1"/>
              <a:t>macht</a:t>
            </a:r>
            <a:r>
              <a:rPr lang="en-US" sz="2800"/>
              <a:t> die </a:t>
            </a:r>
            <a:r>
              <a:rPr lang="en-US" sz="2800" err="1" smtClean="0"/>
              <a:t>Autorln</a:t>
            </a:r>
            <a:r>
              <a:rPr lang="en-US" sz="2800" smtClean="0"/>
              <a:t> </a:t>
            </a:r>
            <a:r>
              <a:rPr lang="en-US" sz="2800" err="1"/>
              <a:t>hier</a:t>
            </a:r>
            <a:r>
              <a:rPr lang="en-US" sz="2800"/>
              <a:t>? </a:t>
            </a:r>
            <a:endParaRPr lang="en-US" sz="2800" smtClean="0"/>
          </a:p>
          <a:p>
            <a:pPr eaLnBrk="0" hangingPunct="0"/>
            <a:r>
              <a:rPr lang="en-US" sz="2800" smtClean="0"/>
              <a:t>Sind </a:t>
            </a:r>
            <a:r>
              <a:rPr lang="en-US" sz="2800" err="1"/>
              <a:t>alle</a:t>
            </a:r>
            <a:r>
              <a:rPr lang="en-US" sz="2800"/>
              <a:t> </a:t>
            </a:r>
            <a:r>
              <a:rPr lang="en-US" sz="2800" err="1"/>
              <a:t>wichtigen</a:t>
            </a:r>
            <a:r>
              <a:rPr lang="en-US" sz="2800"/>
              <a:t> </a:t>
            </a:r>
            <a:r>
              <a:rPr lang="en-US" sz="2800" err="1"/>
              <a:t>Funktionen</a:t>
            </a:r>
            <a:r>
              <a:rPr lang="en-US" sz="2800"/>
              <a:t> </a:t>
            </a:r>
            <a:r>
              <a:rPr lang="en-US" sz="2800" err="1"/>
              <a:t>erfüllt</a:t>
            </a:r>
            <a:r>
              <a:rPr lang="en-US" sz="2800"/>
              <a:t>? </a:t>
            </a:r>
            <a:endParaRPr lang="en-US" sz="2800" smtClean="0"/>
          </a:p>
          <a:p>
            <a:pPr eaLnBrk="0" hangingPunct="0"/>
            <a:r>
              <a:rPr lang="en-US" sz="2800" err="1" smtClean="0"/>
              <a:t>Finden</a:t>
            </a:r>
            <a:r>
              <a:rPr lang="en-US" sz="2800" smtClean="0"/>
              <a:t> </a:t>
            </a:r>
            <a:r>
              <a:rPr lang="en-US" sz="2800" err="1"/>
              <a:t>Sie</a:t>
            </a:r>
            <a:r>
              <a:rPr lang="en-US" sz="2800"/>
              <a:t> die </a:t>
            </a:r>
            <a:r>
              <a:rPr lang="en-US" sz="2800" err="1"/>
              <a:t>Einleitung</a:t>
            </a:r>
            <a:r>
              <a:rPr lang="en-US" sz="2800"/>
              <a:t> gut </a:t>
            </a:r>
            <a:r>
              <a:rPr lang="en-US" sz="2800" err="1"/>
              <a:t>formuliert</a:t>
            </a:r>
            <a:r>
              <a:rPr lang="en-US" sz="2800"/>
              <a:t>?</a:t>
            </a:r>
            <a:endParaRPr lang="en-US" sz="2800" smtClean="0"/>
          </a:p>
          <a:p>
            <a:pPr>
              <a:buNone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mtClean="0"/>
              <a:t>3.5 Der Mittelteil </a:t>
            </a:r>
          </a:p>
          <a:p>
            <a:pPr>
              <a:buNone/>
            </a:pPr>
            <a:endParaRPr lang="de-DE" smtClean="0"/>
          </a:p>
          <a:p>
            <a:r>
              <a:rPr lang="de-DE" smtClean="0"/>
              <a:t>Darstellung von Theorien und/ oder Ergebnissen anderer</a:t>
            </a:r>
          </a:p>
          <a:p>
            <a:r>
              <a:rPr lang="de-DE" smtClean="0"/>
              <a:t>Darstellung eigener empirischer Ergebnisse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de-DE" smtClean="0"/>
              <a:t>Der Mittelteil – Genreraster</a:t>
            </a:r>
          </a:p>
          <a:p>
            <a:pPr>
              <a:buNone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26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23528" y="1844824"/>
          <a:ext cx="8424936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5688632"/>
              </a:tblGrid>
              <a:tr h="1300088">
                <a:tc>
                  <a:txBody>
                    <a:bodyPr/>
                    <a:lstStyle/>
                    <a:p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Theorie(n), Ereignisse und Ergeb- nisse anderer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Begriffe definieren/erklären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Theorie(n)/Ereignisse/Ergebnisse  anderer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beschreiben</a:t>
                      </a:r>
                    </a:p>
                    <a:p>
                      <a:pPr lvl="1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vergleichen, diskutieren,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kommentieren,</a:t>
                      </a:r>
                      <a:r>
                        <a:rPr lang="de-DE" sz="1800" b="1" kern="1200" baseline="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kritisieren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Theorie(n), Ereignisse oder Ergebnisse anderer Au-</a:t>
                      </a:r>
                    </a:p>
                    <a:p>
                      <a:pPr eaLnBrk="0" hangingPunct="0"/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torInnen in Beziehung zu den eigenen Forschungs- fragen stellen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Ev. Schritte ankündigen, die für die Anwendung einer Theorie wichtig sind</a:t>
                      </a:r>
                      <a:endParaRPr lang="de-DE" noProof="0"/>
                    </a:p>
                  </a:txBody>
                  <a:tcPr/>
                </a:tc>
              </a:tr>
              <a:tr h="1300088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Daten und Erhebungs- und Aus- wertungsmetheden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Ausgewählte Daten beschreiben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das Feld beschreiben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Erhebungsverfahren  beschreiben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Auswertungsmethoden darstellen</a:t>
                      </a:r>
                      <a:endParaRPr lang="de-DE" noProof="0"/>
                    </a:p>
                  </a:txBody>
                  <a:tcPr/>
                </a:tc>
              </a:tr>
              <a:tr h="1300088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Untersuchungsergebnisse evaluieren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darstellen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zu eigenen Hypothesen und</a:t>
                      </a:r>
                      <a:r>
                        <a:rPr lang="de-DE" sz="1800" kern="1200" baseline="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Forschungsfragen in Beziehung setzen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interpretieren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Die Ergebnisse mit früheren Studien vergleichen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mögliche Widersprüche ansprechen oder abwehren</a:t>
                      </a:r>
                      <a:endParaRPr lang="de-DE" noProof="0"/>
                    </a:p>
                  </a:txBody>
                  <a:tcPr/>
                </a:tc>
              </a:tr>
              <a:tr h="725224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Ev. die Auswirkungen der Ergeb- nisse darstellen</a:t>
                      </a:r>
                      <a:endParaRPr lang="de-DE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Weitere Forschung oder Maßnahmen empfehlen</a:t>
                      </a:r>
                      <a:endParaRPr lang="de-DE" noProof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mtClean="0"/>
              <a:t>Übung:</a:t>
            </a:r>
          </a:p>
          <a:p>
            <a:pPr>
              <a:buNone/>
            </a:pPr>
            <a:endParaRPr lang="de-DE" sz="2800" smtClean="0"/>
          </a:p>
          <a:p>
            <a:pPr>
              <a:buNone/>
            </a:pPr>
            <a:r>
              <a:rPr lang="de-DE" sz="2800" smtClean="0"/>
              <a:t>Analysieren Sie die Funktionen in diesem Mittelteil.</a:t>
            </a:r>
          </a:p>
          <a:p>
            <a:pPr>
              <a:buNone/>
            </a:pPr>
            <a:r>
              <a:rPr lang="de-DE" sz="2800" smtClean="0"/>
              <a:t>Was macht die AutorIn hier</a:t>
            </a:r>
            <a:r>
              <a:rPr lang="de-DE" smtClean="0"/>
              <a:t>?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mtClean="0"/>
              <a:t>4.6. Der Schluss</a:t>
            </a:r>
          </a:p>
          <a:p>
            <a:r>
              <a:rPr lang="de-DE" sz="2800"/>
              <a:t>i</a:t>
            </a:r>
            <a:r>
              <a:rPr lang="de-DE" sz="2800" smtClean="0"/>
              <a:t>st sehr kompakt und dicht formuliert (ähnlich wie die Einleitung)</a:t>
            </a:r>
          </a:p>
          <a:p>
            <a:pPr>
              <a:buNone/>
            </a:pPr>
            <a:endParaRPr lang="de-DE" sz="2800" smtClean="0"/>
          </a:p>
          <a:p>
            <a:r>
              <a:rPr lang="de-DE" sz="2800"/>
              <a:t>w</a:t>
            </a:r>
            <a:r>
              <a:rPr lang="de-DE" sz="2800" smtClean="0"/>
              <a:t>erden auch weitere Massnahmen oder weitere Untersuchungen angekündigt -</a:t>
            </a:r>
            <a:r>
              <a:rPr lang="en-US" sz="2800" smtClean="0"/>
              <a:t>&gt; </a:t>
            </a:r>
            <a:r>
              <a:rPr lang="en-US" sz="2800" err="1" smtClean="0"/>
              <a:t>Ausblick</a:t>
            </a:r>
            <a:endParaRPr lang="de-DE" sz="2800" smtClean="0"/>
          </a:p>
          <a:p>
            <a:pPr>
              <a:buNone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smtClean="0"/>
              <a:t>4.6 </a:t>
            </a:r>
            <a:r>
              <a:rPr lang="en-US" sz="2800" err="1" smtClean="0"/>
              <a:t>Der</a:t>
            </a:r>
            <a:r>
              <a:rPr lang="en-US" sz="2800" smtClean="0"/>
              <a:t> </a:t>
            </a:r>
            <a:r>
              <a:rPr lang="en-US" sz="2800" err="1" smtClean="0"/>
              <a:t>Schluss</a:t>
            </a:r>
            <a:r>
              <a:rPr lang="en-US" sz="2800" smtClean="0"/>
              <a:t> – </a:t>
            </a:r>
            <a:r>
              <a:rPr lang="en-US" sz="2800" err="1" smtClean="0"/>
              <a:t>Genreraster</a:t>
            </a:r>
            <a:endParaRPr lang="en-US" sz="2800" smtClean="0"/>
          </a:p>
          <a:p>
            <a:endParaRPr lang="en-US" sz="2800"/>
          </a:p>
          <a:p>
            <a:pPr>
              <a:buNone/>
            </a:pPr>
            <a:r>
              <a:rPr lang="en-US" sz="2800" smtClean="0"/>
              <a:t> </a:t>
            </a:r>
            <a:endParaRPr lang="en-US" sz="2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29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3568" y="1988840"/>
          <a:ext cx="806489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5544616"/>
              </a:tblGrid>
              <a:tr h="2009347">
                <a:tc>
                  <a:txBody>
                    <a:bodyPr/>
                    <a:lstStyle/>
                    <a:p>
                      <a:r>
                        <a:rPr lang="de-DE" noProof="0" smtClean="0">
                          <a:solidFill>
                            <a:srgbClr val="002060"/>
                          </a:solidFill>
                        </a:rPr>
                        <a:t>Wiederholen 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zusammenfassen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Schlussfolgerungen ziehen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Die Ergebnisse  zu den  eigenen  Hypothesen  und For- schungsfragen in Beziehung setzen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die Ergebnisse mit den Ergebnisse früherer Studien vergleichen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b="1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mögliche Widersprüche  ansprechen oder abwehren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954360">
                <a:tc>
                  <a:txBody>
                    <a:bodyPr/>
                    <a:lstStyle/>
                    <a:p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Ev. weitere Forschung oder Maßnahmen ankün- digen</a:t>
                      </a: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Weitere Forschung oder Maßnahmen empfehlen</a:t>
                      </a:r>
                    </a:p>
                    <a:p>
                      <a:pPr lvl="0" eaLnBrk="0" hangingPunct="0"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Auf weitere Studien verweisen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de-DE" sz="1800" kern="1200" noProof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Über zukünftige  Entwicklungen spekulieren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de-DE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endParaRPr lang="de-DE" dirty="0" smtClean="0"/>
          </a:p>
          <a:p>
            <a:pPr marL="514350" indent="-514350">
              <a:buNone/>
            </a:pPr>
            <a:r>
              <a:rPr lang="de-DE" sz="3200" dirty="0" smtClean="0"/>
              <a:t>1.1. Was ist wissenschaftliches Schreiben (AW)?</a:t>
            </a:r>
          </a:p>
          <a:p>
            <a:pPr marL="514350" indent="-514350">
              <a:buNone/>
            </a:pPr>
            <a:endParaRPr lang="de-DE" dirty="0"/>
          </a:p>
          <a:p>
            <a:r>
              <a:rPr lang="en-GB" sz="2800" dirty="0" err="1"/>
              <a:t>e</a:t>
            </a:r>
            <a:r>
              <a:rPr lang="en-GB" sz="2800" dirty="0" err="1" smtClean="0"/>
              <a:t>in</a:t>
            </a:r>
            <a:r>
              <a:rPr lang="en-GB" sz="2800" dirty="0" smtClean="0"/>
              <a:t> </a:t>
            </a:r>
            <a:r>
              <a:rPr lang="en-GB" sz="2800" dirty="0" err="1" smtClean="0"/>
              <a:t>Prozess</a:t>
            </a:r>
            <a:r>
              <a:rPr lang="en-GB" sz="2800" dirty="0" smtClean="0"/>
              <a:t> </a:t>
            </a:r>
          </a:p>
          <a:p>
            <a:r>
              <a:rPr lang="en-GB" sz="2800" dirty="0" err="1" smtClean="0"/>
              <a:t>Ergebnis</a:t>
            </a:r>
            <a:r>
              <a:rPr lang="en-GB" sz="2800" dirty="0" smtClean="0"/>
              <a:t> des </a:t>
            </a:r>
            <a:r>
              <a:rPr lang="en-GB" sz="2800" dirty="0" err="1" smtClean="0"/>
              <a:t>Prozesses</a:t>
            </a:r>
            <a:r>
              <a:rPr lang="en-GB" sz="2800" dirty="0" smtClean="0"/>
              <a:t> / </a:t>
            </a:r>
            <a:r>
              <a:rPr lang="en-GB" sz="2800" dirty="0" err="1" smtClean="0"/>
              <a:t>Endprodukt</a:t>
            </a:r>
            <a:r>
              <a:rPr lang="en-GB" sz="2800" dirty="0" smtClean="0"/>
              <a:t> (an </a:t>
            </a:r>
            <a:r>
              <a:rPr lang="en-GB" sz="2800" dirty="0" err="1" smtClean="0"/>
              <a:t>einer</a:t>
            </a:r>
            <a:r>
              <a:rPr lang="en-GB" sz="2800" dirty="0" smtClean="0"/>
              <a:t> </a:t>
            </a:r>
            <a:r>
              <a:rPr lang="en-GB" sz="2800" dirty="0" err="1" smtClean="0"/>
              <a:t>spezifischer</a:t>
            </a:r>
            <a:r>
              <a:rPr lang="en-GB" sz="2800" dirty="0" smtClean="0"/>
              <a:t> </a:t>
            </a:r>
            <a:r>
              <a:rPr lang="en-GB" sz="2800" dirty="0" err="1" smtClean="0"/>
              <a:t>Zielgruppe</a:t>
            </a:r>
            <a:r>
              <a:rPr lang="en-GB" sz="2800" dirty="0" smtClean="0"/>
              <a:t> </a:t>
            </a:r>
            <a:r>
              <a:rPr lang="en-GB" sz="2800" dirty="0" err="1" smtClean="0"/>
              <a:t>orientiert</a:t>
            </a:r>
            <a:r>
              <a:rPr lang="en-GB" sz="2800" dirty="0" smtClean="0"/>
              <a:t>)</a:t>
            </a:r>
          </a:p>
          <a:p>
            <a:r>
              <a:rPr lang="en-GB" sz="2800" dirty="0" err="1"/>
              <a:t>e</a:t>
            </a:r>
            <a:r>
              <a:rPr lang="en-GB" sz="2800" dirty="0" err="1" smtClean="0"/>
              <a:t>ine</a:t>
            </a:r>
            <a:r>
              <a:rPr lang="en-GB" sz="2800" dirty="0" smtClean="0"/>
              <a:t> </a:t>
            </a:r>
            <a:r>
              <a:rPr lang="en-GB" sz="2800" dirty="0" err="1" smtClean="0"/>
              <a:t>Fähigkeit</a:t>
            </a:r>
            <a:endParaRPr lang="en-GB" sz="2800" dirty="0" smtClean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smtClean="0"/>
              <a:t>Übung: </a:t>
            </a:r>
          </a:p>
          <a:p>
            <a:pPr>
              <a:buNone/>
            </a:pPr>
            <a:endParaRPr lang="de-DE" sz="2800" smtClean="0"/>
          </a:p>
          <a:p>
            <a:pPr>
              <a:buNone/>
            </a:pPr>
            <a:r>
              <a:rPr lang="de-DE" sz="2800" smtClean="0"/>
              <a:t>Analysieren </a:t>
            </a:r>
            <a:r>
              <a:rPr lang="de-DE" sz="2800"/>
              <a:t>sie die Funktionen in diesem Schlussteil. Was macht die Autorln hier?</a:t>
            </a:r>
            <a:endParaRPr lang="en-US" sz="2800"/>
          </a:p>
          <a:p>
            <a:pPr>
              <a:buNone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de-DE" smtClean="0"/>
          </a:p>
          <a:p>
            <a:pPr algn="ctr">
              <a:buNone/>
            </a:pPr>
            <a:endParaRPr lang="de-DE"/>
          </a:p>
          <a:p>
            <a:pPr algn="ctr">
              <a:buNone/>
            </a:pPr>
            <a:endParaRPr lang="de-DE" smtClean="0"/>
          </a:p>
          <a:p>
            <a:pPr algn="ctr">
              <a:buNone/>
            </a:pPr>
            <a:r>
              <a:rPr lang="de-DE" smtClean="0"/>
              <a:t>Danke für die Aufmerksamkeit!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mtClean="0"/>
              <a:t>Die “Grosse Erwartungen” gegenüber AW</a:t>
            </a:r>
          </a:p>
          <a:p>
            <a:pPr lvl="1">
              <a:buNone/>
            </a:pPr>
            <a:endParaRPr lang="de-DE" smtClean="0"/>
          </a:p>
          <a:p>
            <a:pPr lvl="1">
              <a:buNone/>
            </a:pPr>
            <a:r>
              <a:rPr lang="de-DE" smtClean="0"/>
              <a:t>Es soll : 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Klar definierte Konzepte benützen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Etwas Neues bringen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Theoretischen Hintergrund haben 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Passende Methoden verwenden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Objektiv sein </a:t>
            </a:r>
          </a:p>
          <a:p>
            <a:pPr lvl="1">
              <a:buFont typeface="Arial" pitchFamily="34" charset="0"/>
              <a:buChar char="•"/>
            </a:pPr>
            <a:r>
              <a:rPr lang="de-DE" smtClean="0"/>
              <a:t>Klare Struktur haben </a:t>
            </a:r>
          </a:p>
          <a:p>
            <a:pPr lvl="1">
              <a:buNone/>
            </a:pPr>
            <a:endParaRPr lang="en-GB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4C4EB0C-30BA-4907-A108-BA9F52B957B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2050" name="Picture 2" descr="http://www.phdcomics.com/comics/archive/phd061913s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81730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669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de-DE" sz="3200" dirty="0" smtClean="0"/>
              <a:t>1.2. </a:t>
            </a:r>
            <a:r>
              <a:rPr lang="de-DE" sz="3200" dirty="0" err="1" smtClean="0"/>
              <a:t>Schreibblokaden</a:t>
            </a:r>
            <a:r>
              <a:rPr lang="de-DE" sz="3200" dirty="0" smtClean="0"/>
              <a:t> Beheben und Vermeiden </a:t>
            </a:r>
          </a:p>
          <a:p>
            <a:r>
              <a:rPr lang="de-DE" sz="2800" dirty="0" smtClean="0"/>
              <a:t>Schreiben Sie frei </a:t>
            </a:r>
          </a:p>
          <a:p>
            <a:r>
              <a:rPr lang="de-DE" sz="2800" dirty="0" smtClean="0"/>
              <a:t>Schreiben Sie, wie Sie sprechen.</a:t>
            </a:r>
          </a:p>
          <a:p>
            <a:r>
              <a:rPr lang="de-DE" sz="2800" dirty="0" smtClean="0"/>
              <a:t>Überlasten Sie sich nicht mit Literatur. </a:t>
            </a:r>
          </a:p>
          <a:p>
            <a:r>
              <a:rPr lang="de-DE" sz="2800" dirty="0" smtClean="0"/>
              <a:t>Hören Sie auf Ihre Interessen</a:t>
            </a:r>
          </a:p>
          <a:p>
            <a:r>
              <a:rPr lang="de-DE" sz="2800" dirty="0" smtClean="0"/>
              <a:t>Nehmen Sie sich genug Zeit zum Schreiben </a:t>
            </a:r>
          </a:p>
          <a:p>
            <a:r>
              <a:rPr lang="de-DE" sz="2800" dirty="0" smtClean="0"/>
              <a:t>Schreiben Sie in einer anderen Textsorte </a:t>
            </a:r>
          </a:p>
          <a:p>
            <a:r>
              <a:rPr lang="de-DE" sz="2800" dirty="0" smtClean="0"/>
              <a:t>Schreiben Sie an Ihrem Lieblingsplatz</a:t>
            </a:r>
          </a:p>
          <a:p>
            <a:r>
              <a:rPr lang="de-DE" sz="2800" dirty="0" smtClean="0"/>
              <a:t>Usw.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2. Deutsch als Wissenschaftssprache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05" y="2425570"/>
            <a:ext cx="8272989" cy="370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878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2. Deutsch als Wissenschaftssprache</a:t>
            </a:r>
          </a:p>
          <a:p>
            <a:pPr>
              <a:buNone/>
            </a:pPr>
            <a:endParaRPr lang="de-DE" sz="2800" dirty="0" smtClean="0"/>
          </a:p>
          <a:p>
            <a:pPr>
              <a:buNone/>
            </a:pPr>
            <a:r>
              <a:rPr lang="de-DE" sz="2800" dirty="0" smtClean="0"/>
              <a:t>- Benutzter Wortschatz der deutschen Sprache nach elektronischer Analyse von Büchern und Internetquellen: mehr als 5 Millionen Wörter!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1662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err="1" smtClean="0"/>
              <a:t>Wandel</a:t>
            </a:r>
            <a:r>
              <a:rPr lang="en-GB" dirty="0" smtClean="0"/>
              <a:t> </a:t>
            </a:r>
            <a:r>
              <a:rPr lang="en-GB" dirty="0"/>
              <a:t>der </a:t>
            </a:r>
            <a:r>
              <a:rPr lang="en-GB" dirty="0" err="1" smtClean="0"/>
              <a:t>Sprache</a:t>
            </a:r>
            <a:endParaRPr lang="en-GB" dirty="0" smtClean="0"/>
          </a:p>
          <a:p>
            <a:pPr>
              <a:buNone/>
            </a:pPr>
            <a:endParaRPr lang="en-GB" sz="2800" dirty="0"/>
          </a:p>
          <a:p>
            <a:pPr>
              <a:buNone/>
            </a:pPr>
            <a:r>
              <a:rPr lang="en-GB" sz="2800" dirty="0"/>
              <a:t>Die </a:t>
            </a:r>
            <a:r>
              <a:rPr lang="en-GB" sz="2800" dirty="0" err="1"/>
              <a:t>meisten</a:t>
            </a:r>
            <a:r>
              <a:rPr lang="en-GB" sz="2800" dirty="0"/>
              <a:t> </a:t>
            </a:r>
            <a:r>
              <a:rPr lang="en-GB" sz="2800" dirty="0" err="1"/>
              <a:t>neuen</a:t>
            </a:r>
            <a:r>
              <a:rPr lang="en-GB" sz="2800" dirty="0"/>
              <a:t> </a:t>
            </a:r>
            <a:r>
              <a:rPr lang="en-GB" sz="2800" dirty="0" err="1"/>
              <a:t>Wörter</a:t>
            </a:r>
            <a:r>
              <a:rPr lang="en-GB" sz="2800" dirty="0"/>
              <a:t> </a:t>
            </a:r>
            <a:r>
              <a:rPr lang="en-GB" sz="2800" dirty="0" err="1"/>
              <a:t>im</a:t>
            </a:r>
            <a:r>
              <a:rPr lang="en-GB" sz="2800" dirty="0"/>
              <a:t> </a:t>
            </a:r>
            <a:r>
              <a:rPr lang="en-GB" sz="2800" dirty="0" err="1"/>
              <a:t>Deutschen</a:t>
            </a:r>
            <a:r>
              <a:rPr lang="en-GB" sz="2800" dirty="0"/>
              <a:t> </a:t>
            </a:r>
            <a:r>
              <a:rPr lang="en-GB" sz="2800" dirty="0" err="1"/>
              <a:t>sind</a:t>
            </a:r>
            <a:r>
              <a:rPr lang="en-GB" sz="2800" dirty="0"/>
              <a:t> </a:t>
            </a:r>
            <a:r>
              <a:rPr lang="en-GB" sz="2800" dirty="0" err="1"/>
              <a:t>nicht</a:t>
            </a:r>
            <a:r>
              <a:rPr lang="en-GB" sz="2800" dirty="0"/>
              <a:t> </a:t>
            </a:r>
            <a:r>
              <a:rPr lang="en-GB" sz="2800" dirty="0" err="1"/>
              <a:t>Fremdwörter</a:t>
            </a:r>
            <a:r>
              <a:rPr lang="en-GB" sz="2800" dirty="0"/>
              <a:t>, </a:t>
            </a:r>
            <a:r>
              <a:rPr lang="en-GB" sz="2800" dirty="0" err="1"/>
              <a:t>sondern</a:t>
            </a:r>
            <a:r>
              <a:rPr lang="en-GB" sz="2800" dirty="0"/>
              <a:t> </a:t>
            </a:r>
            <a:r>
              <a:rPr lang="en-GB" sz="2800" b="1" dirty="0" err="1"/>
              <a:t>Ableitungen</a:t>
            </a:r>
            <a:r>
              <a:rPr lang="en-GB" sz="2800" dirty="0"/>
              <a:t> und </a:t>
            </a:r>
            <a:r>
              <a:rPr lang="en-GB" sz="2800" b="1" dirty="0" err="1"/>
              <a:t>Zusammensetzungen</a:t>
            </a:r>
            <a:r>
              <a:rPr lang="en-GB" sz="2800" dirty="0"/>
              <a:t>.</a:t>
            </a:r>
          </a:p>
          <a:p>
            <a:pPr>
              <a:buNone/>
            </a:pPr>
            <a:endParaRPr lang="de-DE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www.academic-writing.ro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4EB0C-30BA-4907-A108-BA9F52B957B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6735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917</TotalTime>
  <Words>1119</Words>
  <Application>Microsoft Office PowerPoint</Application>
  <PresentationFormat>On-screen Show (4:3)</PresentationFormat>
  <Paragraphs>267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Academic Writing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Pavlenko</dc:creator>
  <cp:lastModifiedBy>Adi</cp:lastModifiedBy>
  <cp:revision>31</cp:revision>
  <dcterms:created xsi:type="dcterms:W3CDTF">2014-03-13T22:49:54Z</dcterms:created>
  <dcterms:modified xsi:type="dcterms:W3CDTF">2014-04-28T14:33:37Z</dcterms:modified>
</cp:coreProperties>
</file>