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7" r:id="rId2"/>
    <p:sldId id="273" r:id="rId3"/>
    <p:sldId id="259" r:id="rId4"/>
    <p:sldId id="274" r:id="rId5"/>
    <p:sldId id="260" r:id="rId6"/>
    <p:sldId id="261" r:id="rId7"/>
    <p:sldId id="276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7" r:id="rId18"/>
    <p:sldId id="271" r:id="rId19"/>
    <p:sldId id="272" r:id="rId20"/>
    <p:sldId id="25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62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A8FCD-5498-4722-AD5F-FAA78E8E68D8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813CB6-4A21-4A4A-A98B-0E6C3C67AC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82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13CB6-4A21-4A4A-A98B-0E6C3C67AC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55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F53E5-D7F3-42AF-A6A1-97A8E05F8C6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disadari</a:t>
            </a:r>
            <a:r>
              <a:rPr lang="en-US" dirty="0" smtClean="0"/>
              <a:t> : </a:t>
            </a:r>
            <a:r>
              <a:rPr lang="en-US" dirty="0" err="1" smtClean="0"/>
              <a:t>supresi</a:t>
            </a:r>
            <a:endParaRPr lang="en-US" dirty="0" smtClean="0"/>
          </a:p>
          <a:p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disadari</a:t>
            </a:r>
            <a:r>
              <a:rPr lang="en-US" dirty="0" smtClean="0"/>
              <a:t> : </a:t>
            </a:r>
            <a:r>
              <a:rPr lang="en-US" dirty="0" err="1" smtClean="0"/>
              <a:t>represi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biasanya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ini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baseline="0" dirty="0" err="1" smtClean="0">
                <a:sym typeface="Wingdings" pitchFamily="2" charset="2"/>
              </a:rPr>
              <a:t>yg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baseline="0" dirty="0" err="1" smtClean="0">
                <a:sym typeface="Wingdings" pitchFamily="2" charset="2"/>
              </a:rPr>
              <a:t>terjadi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F53E5-D7F3-42AF-A6A1-97A8E05F8C6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disadari</a:t>
            </a:r>
            <a:r>
              <a:rPr lang="en-US" dirty="0" smtClean="0"/>
              <a:t> : </a:t>
            </a:r>
            <a:r>
              <a:rPr lang="en-US" dirty="0" err="1" smtClean="0"/>
              <a:t>supresi</a:t>
            </a:r>
            <a:endParaRPr lang="en-US" dirty="0" smtClean="0"/>
          </a:p>
          <a:p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disadari</a:t>
            </a:r>
            <a:r>
              <a:rPr lang="en-US" dirty="0" smtClean="0"/>
              <a:t> : </a:t>
            </a:r>
            <a:r>
              <a:rPr lang="en-US" dirty="0" err="1" smtClean="0"/>
              <a:t>represi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biasanya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ini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baseline="0" dirty="0" err="1" smtClean="0">
                <a:sym typeface="Wingdings" pitchFamily="2" charset="2"/>
              </a:rPr>
              <a:t>yg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baseline="0" dirty="0" err="1" smtClean="0">
                <a:sym typeface="Wingdings" pitchFamily="2" charset="2"/>
              </a:rPr>
              <a:t>terjadi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F53E5-D7F3-42AF-A6A1-97A8E05F8C6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Energi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F53E5-D7F3-42AF-A6A1-97A8E05F8C6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813CB6-4A21-4A4A-A98B-0E6C3C67ACE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373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Regresi</a:t>
            </a:r>
            <a:r>
              <a:rPr lang="en-US" dirty="0" smtClean="0"/>
              <a:t> :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energi</a:t>
            </a:r>
            <a:r>
              <a:rPr lang="en-US" dirty="0" smtClean="0"/>
              <a:t> paling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tertinggal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 oral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dominan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Id (pleasure)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F53E5-D7F3-42AF-A6A1-97A8E05F8C6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06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0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21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20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36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325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3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87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6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8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96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69A34-2760-4EDB-93BD-F32B1C864B2D}" type="datetimeFigureOut">
              <a:rPr lang="en-US" smtClean="0"/>
              <a:t>3/13/2014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66D2D-A69C-42DF-B9CD-FBF9B8085A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01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b="1" dirty="0" err="1" smtClean="0">
                <a:latin typeface="Bookman Old Style" pitchFamily="18" charset="0"/>
              </a:rPr>
              <a:t>Teori</a:t>
            </a:r>
            <a:r>
              <a:rPr lang="en-US" sz="5400" b="1" dirty="0" smtClean="0">
                <a:latin typeface="Bookman Old Style" pitchFamily="18" charset="0"/>
              </a:rPr>
              <a:t> </a:t>
            </a:r>
            <a:r>
              <a:rPr lang="en-US" sz="5400" b="1" dirty="0" err="1" smtClean="0">
                <a:latin typeface="Bookman Old Style" pitchFamily="18" charset="0"/>
              </a:rPr>
              <a:t>Topografi</a:t>
            </a:r>
            <a:r>
              <a:rPr lang="en-US" sz="5400" b="1" dirty="0" smtClean="0">
                <a:latin typeface="Bookman Old Style" pitchFamily="18" charset="0"/>
              </a:rPr>
              <a:t> </a:t>
            </a:r>
            <a:endParaRPr lang="en-US" sz="5400" b="1" dirty="0">
              <a:latin typeface="Bookman Old Styl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00400"/>
            <a:ext cx="7467600" cy="12954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Penyaji</a:t>
            </a:r>
            <a:r>
              <a:rPr lang="en-US" dirty="0" smtClean="0">
                <a:solidFill>
                  <a:schemeClr val="tx1"/>
                </a:solidFill>
              </a:rPr>
              <a:t> : </a:t>
            </a:r>
            <a:r>
              <a:rPr lang="en-US" dirty="0" err="1" smtClean="0">
                <a:solidFill>
                  <a:schemeClr val="tx1"/>
                </a:solidFill>
              </a:rPr>
              <a:t>Jans</a:t>
            </a:r>
            <a:r>
              <a:rPr lang="en-US" dirty="0" smtClean="0">
                <a:solidFill>
                  <a:schemeClr val="tx1"/>
                </a:solidFill>
              </a:rPr>
              <a:t> Juliana RS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Pembimbing</a:t>
            </a:r>
            <a:r>
              <a:rPr lang="en-US" dirty="0" smtClean="0">
                <a:solidFill>
                  <a:schemeClr val="tx1"/>
                </a:solidFill>
              </a:rPr>
              <a:t> : dr. Sylvia D. Elvira, </a:t>
            </a:r>
            <a:r>
              <a:rPr lang="en-US" dirty="0" err="1" smtClean="0">
                <a:solidFill>
                  <a:schemeClr val="tx1"/>
                </a:solidFill>
              </a:rPr>
              <a:t>SpKJ</a:t>
            </a:r>
            <a:r>
              <a:rPr lang="en-US" dirty="0" smtClean="0">
                <a:solidFill>
                  <a:schemeClr val="tx1"/>
                </a:solidFill>
              </a:rPr>
              <a:t> (K)</a:t>
            </a: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2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</a:t>
            </a:r>
            <a:r>
              <a:rPr lang="en-US" b="1" dirty="0" err="1" smtClean="0"/>
              <a:t>Topografi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b="1" i="1" dirty="0" smtClean="0"/>
              <a:t>Conscious</a:t>
            </a:r>
          </a:p>
          <a:p>
            <a:pPr lvl="0">
              <a:buFont typeface="Wingdings" pitchFamily="2" charset="2"/>
              <a:buChar char="§"/>
            </a:pPr>
            <a:r>
              <a:rPr lang="en-US" i="1" dirty="0"/>
              <a:t>C</a:t>
            </a:r>
            <a:r>
              <a:rPr lang="en-US" i="1" dirty="0" smtClean="0"/>
              <a:t>onsciousness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area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pemikiran</a:t>
            </a:r>
            <a:r>
              <a:rPr lang="en-US" dirty="0"/>
              <a:t> (</a:t>
            </a:r>
            <a:r>
              <a:rPr lang="en-US" i="1" dirty="0"/>
              <a:t>mind</a:t>
            </a:r>
            <a:r>
              <a:rPr lang="en-US" dirty="0"/>
              <a:t>) </a:t>
            </a:r>
            <a:r>
              <a:rPr lang="en-US" dirty="0" err="1"/>
              <a:t>dimana</a:t>
            </a:r>
            <a:r>
              <a:rPr lang="en-US" dirty="0"/>
              <a:t> </a:t>
            </a:r>
            <a:r>
              <a:rPr lang="en-US" dirty="0" err="1"/>
              <a:t>persepsi</a:t>
            </a:r>
            <a:r>
              <a:rPr lang="en-US" dirty="0"/>
              <a:t> yang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dunia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dijadikan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 yang </a:t>
            </a:r>
            <a:r>
              <a:rPr lang="en-US" dirty="0" err="1"/>
              <a:t>diketahui</a:t>
            </a:r>
            <a:r>
              <a:rPr lang="en-US" dirty="0"/>
              <a:t> (</a:t>
            </a:r>
            <a:r>
              <a:rPr lang="en-US" i="1" dirty="0"/>
              <a:t>awareness). </a:t>
            </a:r>
            <a:endParaRPr lang="en-US" i="1" dirty="0" smtClean="0"/>
          </a:p>
          <a:p>
            <a:pPr lvl="0">
              <a:buFont typeface="Wingdings" pitchFamily="2" charset="2"/>
              <a:buChar char="§"/>
            </a:pPr>
            <a:r>
              <a:rPr lang="en-US" i="1" dirty="0" smtClean="0"/>
              <a:t>Consciousness</a:t>
            </a:r>
            <a:r>
              <a:rPr lang="en-US" dirty="0" smtClean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fenomena</a:t>
            </a:r>
            <a:r>
              <a:rPr lang="en-US" dirty="0"/>
              <a:t> </a:t>
            </a:r>
            <a:r>
              <a:rPr lang="en-US" dirty="0" err="1"/>
              <a:t>subyektif</a:t>
            </a:r>
            <a:r>
              <a:rPr lang="en-US" dirty="0" smtClean="0"/>
              <a:t>.</a:t>
            </a:r>
            <a:r>
              <a:rPr lang="en-US" dirty="0"/>
              <a:t> </a:t>
            </a:r>
            <a:endParaRPr lang="en-US" dirty="0" smtClean="0"/>
          </a:p>
          <a:p>
            <a:pPr lvl="0">
              <a:buFont typeface="Wingdings" pitchFamily="2" charset="2"/>
              <a:buChar char="§"/>
            </a:pP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psikoanalitik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i="1" dirty="0" smtClean="0"/>
              <a:t>superordinate sense organ </a:t>
            </a:r>
            <a:r>
              <a:rPr lang="en-US" dirty="0" smtClean="0"/>
              <a:t>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dirangsang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data </a:t>
            </a:r>
            <a:r>
              <a:rPr lang="en-US" dirty="0" err="1" smtClean="0"/>
              <a:t>perseptual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SSP.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6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</a:t>
            </a:r>
            <a:r>
              <a:rPr lang="en-US" b="1" dirty="0" err="1" smtClean="0"/>
              <a:t>Topografi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1</a:t>
            </a:r>
            <a:r>
              <a:rPr lang="en-US" b="1" i="1" dirty="0" smtClean="0"/>
              <a:t>.	Conscious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/>
              <a:t>Atensi</a:t>
            </a:r>
            <a:r>
              <a:rPr lang="en-US" dirty="0"/>
              <a:t> </a:t>
            </a:r>
            <a:r>
              <a:rPr lang="en-US" dirty="0" err="1" smtClean="0"/>
              <a:t>dibutuhkan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conscious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bbrp</a:t>
            </a:r>
            <a:r>
              <a:rPr lang="en-US" dirty="0" smtClean="0"/>
              <a:t> </a:t>
            </a:r>
            <a:r>
              <a:rPr lang="en-US" dirty="0" err="1" smtClean="0"/>
              <a:t>elemen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preconscious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memasuki</a:t>
            </a:r>
            <a:r>
              <a:rPr lang="en-US" dirty="0" smtClean="0"/>
              <a:t> consciousness. </a:t>
            </a:r>
            <a:r>
              <a:rPr lang="en-US" dirty="0" err="1" smtClean="0"/>
              <a:t>Sisanya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unconscious 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/>
              <a:t>Sebelum</a:t>
            </a:r>
            <a:r>
              <a:rPr lang="en-US" dirty="0" smtClean="0"/>
              <a:t> 1923, Freud </a:t>
            </a:r>
            <a:r>
              <a:rPr lang="en-US" dirty="0" err="1" smtClean="0"/>
              <a:t>menganggap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consciousness </a:t>
            </a:r>
            <a:r>
              <a:rPr lang="en-US" dirty="0" err="1" smtClean="0"/>
              <a:t>mengontrol</a:t>
            </a:r>
            <a:r>
              <a:rPr lang="en-US" dirty="0" smtClean="0"/>
              <a:t> 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motorik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mengatur</a:t>
            </a:r>
            <a:r>
              <a:rPr lang="en-US" dirty="0" smtClean="0"/>
              <a:t> </a:t>
            </a:r>
            <a:r>
              <a:rPr lang="en-US" dirty="0" err="1" smtClean="0"/>
              <a:t>distribusi</a:t>
            </a:r>
            <a:r>
              <a:rPr lang="en-US" dirty="0" smtClean="0"/>
              <a:t> </a:t>
            </a:r>
            <a:r>
              <a:rPr lang="en-US" dirty="0" err="1" smtClean="0"/>
              <a:t>kualitatif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energi</a:t>
            </a:r>
            <a:r>
              <a:rPr lang="en-US" dirty="0" smtClean="0"/>
              <a:t> </a:t>
            </a:r>
            <a:r>
              <a:rPr lang="en-US" dirty="0" err="1" smtClean="0"/>
              <a:t>psikis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52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</a:t>
            </a:r>
            <a:r>
              <a:rPr lang="en-US" b="1" dirty="0" err="1" smtClean="0"/>
              <a:t>Topografi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 startAt="2"/>
            </a:pPr>
            <a:r>
              <a:rPr lang="en-US" b="1" i="1" dirty="0" smtClean="0"/>
              <a:t>Preconscious</a:t>
            </a:r>
          </a:p>
          <a:p>
            <a:pPr marL="514350" indent="-514350" algn="just">
              <a:buFont typeface="Wingdings" pitchFamily="2" charset="2"/>
              <a:buChar char="§"/>
            </a:pP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peristiwa</a:t>
            </a:r>
            <a:r>
              <a:rPr lang="en-US" dirty="0" smtClean="0"/>
              <a:t>, proses,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mental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dibawa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r>
              <a:rPr lang="en-US" dirty="0" smtClean="0"/>
              <a:t> </a:t>
            </a:r>
            <a:r>
              <a:rPr lang="en-US" i="1" dirty="0" smtClean="0"/>
              <a:t>conscious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pemusatan</a:t>
            </a:r>
            <a:r>
              <a:rPr lang="en-US" dirty="0" smtClean="0"/>
              <a:t> </a:t>
            </a:r>
            <a:r>
              <a:rPr lang="en-US" dirty="0" err="1" smtClean="0"/>
              <a:t>perhatian</a:t>
            </a:r>
            <a:r>
              <a:rPr lang="en-US" dirty="0" smtClean="0"/>
              <a:t>  (</a:t>
            </a:r>
            <a:r>
              <a:rPr lang="en-US" dirty="0" err="1" smtClean="0"/>
              <a:t>atensi</a:t>
            </a:r>
            <a:r>
              <a:rPr lang="en-US" dirty="0" smtClean="0"/>
              <a:t>)</a:t>
            </a:r>
          </a:p>
          <a:p>
            <a:pPr marL="514350" indent="-514350" algn="just">
              <a:buFont typeface="Wingdings" pitchFamily="2" charset="2"/>
              <a:buChar char="§"/>
            </a:pP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isi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 smtClean="0"/>
              <a:t>prasadar</a:t>
            </a:r>
            <a:r>
              <a:rPr lang="en-US" dirty="0" smtClean="0"/>
              <a:t> </a:t>
            </a:r>
            <a:r>
              <a:rPr lang="en-US" i="1" dirty="0" smtClean="0"/>
              <a:t>(Preconscious)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/>
              <a:t>bervariasi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pemikiran</a:t>
            </a:r>
            <a:r>
              <a:rPr lang="en-US" dirty="0"/>
              <a:t> yang </a:t>
            </a:r>
            <a:r>
              <a:rPr lang="en-US" dirty="0" err="1"/>
              <a:t>berorientasi</a:t>
            </a:r>
            <a:r>
              <a:rPr lang="en-US" dirty="0"/>
              <a:t> </a:t>
            </a:r>
            <a:r>
              <a:rPr lang="en-US" dirty="0" err="1"/>
              <a:t>realitas</a:t>
            </a:r>
            <a:r>
              <a:rPr lang="en-US" dirty="0"/>
              <a:t>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fantasi</a:t>
            </a:r>
            <a:r>
              <a:rPr lang="en-US" dirty="0"/>
              <a:t> </a:t>
            </a:r>
            <a:r>
              <a:rPr lang="en-US" dirty="0" err="1"/>
              <a:t>primitif</a:t>
            </a:r>
            <a:r>
              <a:rPr lang="en-US" dirty="0"/>
              <a:t> yang </a:t>
            </a:r>
            <a:r>
              <a:rPr lang="en-US" dirty="0" err="1"/>
              <a:t>mencerminkan</a:t>
            </a:r>
            <a:r>
              <a:rPr lang="en-US" dirty="0"/>
              <a:t> proses primer.</a:t>
            </a:r>
          </a:p>
          <a:p>
            <a:pPr marL="514350" indent="-514350" algn="just">
              <a:buFont typeface="Wingdings" pitchFamily="2" charset="2"/>
              <a:buChar char="§"/>
            </a:pPr>
            <a:r>
              <a:rPr lang="en-US" dirty="0" smtClean="0"/>
              <a:t>Preconscious </a:t>
            </a:r>
            <a:r>
              <a:rPr lang="en-US" dirty="0" err="1" smtClean="0"/>
              <a:t>berdiri</a:t>
            </a:r>
            <a:r>
              <a:rPr lang="en-US" dirty="0" smtClean="0"/>
              <a:t> di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i="1" dirty="0" smtClean="0"/>
              <a:t>unconscious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melawan</a:t>
            </a:r>
            <a:r>
              <a:rPr lang="en-US" dirty="0" smtClean="0"/>
              <a:t> proses  </a:t>
            </a:r>
            <a:r>
              <a:rPr lang="en-US" i="1" dirty="0" smtClean="0"/>
              <a:t>unconscious.</a:t>
            </a:r>
            <a:r>
              <a:rPr lang="en-US" dirty="0" smtClean="0"/>
              <a:t> </a:t>
            </a:r>
          </a:p>
          <a:p>
            <a:pPr marL="514350" indent="-514350" algn="just">
              <a:buFont typeface="Wingdings" pitchFamily="2" charset="2"/>
              <a:buChar char="§"/>
            </a:pPr>
            <a:r>
              <a:rPr lang="en-US" dirty="0" err="1" smtClean="0"/>
              <a:t>Transformasi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 </a:t>
            </a:r>
            <a:r>
              <a:rPr lang="en-US" i="1" dirty="0" smtClean="0"/>
              <a:t>consciousness</a:t>
            </a:r>
            <a:r>
              <a:rPr lang="en-US" dirty="0" smtClean="0"/>
              <a:t>  </a:t>
            </a:r>
            <a:r>
              <a:rPr lang="en-US" dirty="0" err="1" smtClean="0"/>
              <a:t>dilakukan</a:t>
            </a:r>
            <a:r>
              <a:rPr lang="en-US" dirty="0" smtClean="0"/>
              <a:t> dg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/>
              <a:t> </a:t>
            </a:r>
            <a:r>
              <a:rPr lang="en-US" dirty="0" err="1" smtClean="0"/>
              <a:t>kuat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energi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melawan</a:t>
            </a:r>
            <a:r>
              <a:rPr lang="en-US" dirty="0" smtClean="0"/>
              <a:t> </a:t>
            </a:r>
            <a:r>
              <a:rPr lang="en-US" dirty="0" err="1" smtClean="0"/>
              <a:t>represi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3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</a:t>
            </a:r>
            <a:r>
              <a:rPr lang="en-US" b="1" dirty="0" err="1" smtClean="0"/>
              <a:t>Topografi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2.</a:t>
            </a:r>
            <a:r>
              <a:rPr lang="en-US" b="1" i="1" dirty="0" smtClean="0"/>
              <a:t>	Precons</a:t>
            </a:r>
            <a:r>
              <a:rPr lang="en-US" b="1" dirty="0" smtClean="0"/>
              <a:t>cious</a:t>
            </a:r>
          </a:p>
          <a:p>
            <a:pPr marL="609600" indent="-609600" algn="just">
              <a:buClr>
                <a:schemeClr val="tx1"/>
              </a:buClr>
              <a:buNone/>
              <a:defRPr/>
            </a:pPr>
            <a:r>
              <a:rPr lang="en-US" dirty="0" err="1" smtClean="0"/>
              <a:t>Diperkuat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 err="1" smtClean="0"/>
              <a:t>neuroscientific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memori</a:t>
            </a:r>
            <a:r>
              <a:rPr lang="en-US" dirty="0" smtClean="0"/>
              <a:t>:</a:t>
            </a:r>
          </a:p>
          <a:p>
            <a:pPr marL="457200" indent="-457200" algn="just">
              <a:buClr>
                <a:schemeClr val="tx1"/>
              </a:buClr>
              <a:buNone/>
              <a:defRPr/>
            </a:pPr>
            <a:r>
              <a:rPr lang="en-US" dirty="0" smtClean="0"/>
              <a:t> </a:t>
            </a:r>
            <a:r>
              <a:rPr lang="en-US" dirty="0" err="1" smtClean="0"/>
              <a:t>a.Memori</a:t>
            </a:r>
            <a:r>
              <a:rPr lang="en-US" dirty="0" smtClean="0"/>
              <a:t> </a:t>
            </a:r>
            <a:r>
              <a:rPr lang="en-US" dirty="0" err="1" smtClean="0"/>
              <a:t>Episodik</a:t>
            </a:r>
            <a:r>
              <a:rPr lang="en-US" dirty="0" smtClean="0"/>
              <a:t> : </a:t>
            </a:r>
            <a:r>
              <a:rPr lang="en-US" dirty="0" err="1" smtClean="0"/>
              <a:t>berhubungan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kejadian</a:t>
            </a:r>
            <a:r>
              <a:rPr lang="en-US" dirty="0"/>
              <a:t> </a:t>
            </a:r>
            <a:r>
              <a:rPr lang="en-US" dirty="0" err="1" smtClean="0"/>
              <a:t>lampau</a:t>
            </a:r>
            <a:r>
              <a:rPr lang="en-US" dirty="0" smtClean="0"/>
              <a:t>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autobiografi</a:t>
            </a:r>
            <a:r>
              <a:rPr lang="en-US" dirty="0" smtClean="0"/>
              <a:t>/</a:t>
            </a:r>
            <a:r>
              <a:rPr lang="en-US" dirty="0" err="1" smtClean="0"/>
              <a:t>semantik</a:t>
            </a:r>
            <a:r>
              <a:rPr lang="en-US" dirty="0" smtClean="0"/>
              <a:t>. </a:t>
            </a:r>
          </a:p>
          <a:p>
            <a:pPr marL="457200" indent="-457200" algn="just">
              <a:buClr>
                <a:schemeClr val="tx1"/>
              </a:buClr>
              <a:buNone/>
              <a:defRPr/>
            </a:pPr>
            <a:r>
              <a:rPr lang="en-US" dirty="0" smtClean="0"/>
              <a:t> </a:t>
            </a:r>
            <a:r>
              <a:rPr lang="en-US" dirty="0" err="1" smtClean="0"/>
              <a:t>b.Memori</a:t>
            </a:r>
            <a:r>
              <a:rPr lang="en-US" dirty="0" smtClean="0"/>
              <a:t> </a:t>
            </a:r>
            <a:r>
              <a:rPr lang="en-US" dirty="0" err="1" smtClean="0"/>
              <a:t>Prosedural</a:t>
            </a:r>
            <a:r>
              <a:rPr lang="en-US" dirty="0" smtClean="0"/>
              <a:t>: </a:t>
            </a:r>
            <a:r>
              <a:rPr lang="en-US" dirty="0" err="1" smtClean="0"/>
              <a:t>Berhubungan</a:t>
            </a:r>
            <a:r>
              <a:rPr lang="en-US" dirty="0" smtClean="0"/>
              <a:t> dg skill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habitual. </a:t>
            </a:r>
            <a:r>
              <a:rPr lang="en-US" dirty="0" err="1" smtClean="0"/>
              <a:t>Contoh</a:t>
            </a:r>
            <a:r>
              <a:rPr lang="en-US" dirty="0" smtClean="0"/>
              <a:t> : </a:t>
            </a:r>
            <a:r>
              <a:rPr lang="en-US" dirty="0" err="1" smtClean="0"/>
              <a:t>menyetir</a:t>
            </a:r>
            <a:r>
              <a:rPr lang="en-US" dirty="0" smtClean="0"/>
              <a:t> </a:t>
            </a:r>
            <a:r>
              <a:rPr lang="en-US" dirty="0" err="1" smtClean="0"/>
              <a:t>mobil</a:t>
            </a:r>
            <a:r>
              <a:rPr lang="en-US" dirty="0" smtClean="0"/>
              <a:t>, </a:t>
            </a:r>
            <a:r>
              <a:rPr lang="en-US" dirty="0" err="1" smtClean="0"/>
              <a:t>bermain</a:t>
            </a:r>
            <a:r>
              <a:rPr lang="en-US" dirty="0" smtClean="0"/>
              <a:t> piano,</a:t>
            </a:r>
            <a:r>
              <a:rPr lang="id-ID" dirty="0"/>
              <a:t> aturan tata bahasa , norma-norma sosial kesopanan dan </a:t>
            </a:r>
            <a:r>
              <a:rPr lang="id-ID" dirty="0" smtClean="0"/>
              <a:t>etika</a:t>
            </a:r>
            <a:r>
              <a:rPr lang="en-US" dirty="0" smtClean="0"/>
              <a:t>. </a:t>
            </a:r>
            <a:r>
              <a:rPr lang="en-US" dirty="0" err="1" smtClean="0"/>
              <a:t>Prosedur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tertanam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membutuhkan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mengingat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34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</a:t>
            </a:r>
            <a:r>
              <a:rPr lang="en-US" b="1" dirty="0" err="1" smtClean="0"/>
              <a:t>Topografi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68313" indent="-468313">
              <a:buClr>
                <a:schemeClr val="tx1"/>
              </a:buClr>
              <a:buAutoNum type="arabicPeriod" startAt="3"/>
              <a:defRPr/>
            </a:pPr>
            <a:r>
              <a:rPr lang="en-US" b="1" i="1" dirty="0" smtClean="0"/>
              <a:t>Unconscious</a:t>
            </a:r>
            <a:r>
              <a:rPr lang="en-US" b="1" dirty="0" smtClean="0"/>
              <a:t> (</a:t>
            </a:r>
            <a:r>
              <a:rPr lang="en-US" b="1" dirty="0" err="1" smtClean="0"/>
              <a:t>nirsadar</a:t>
            </a:r>
            <a:r>
              <a:rPr lang="en-US" b="1" dirty="0" smtClean="0"/>
              <a:t>)</a:t>
            </a:r>
          </a:p>
          <a:p>
            <a:pPr marL="468313" indent="-468313" algn="just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deskriptif</a:t>
            </a:r>
            <a:r>
              <a:rPr lang="en-US" dirty="0" smtClean="0"/>
              <a:t>, </a:t>
            </a:r>
            <a:r>
              <a:rPr lang="en-US" i="1" dirty="0"/>
              <a:t>Unconscious</a:t>
            </a:r>
            <a:r>
              <a:rPr lang="en-US" dirty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proses mental yang </a:t>
            </a:r>
            <a:r>
              <a:rPr lang="en-US" dirty="0" err="1" smtClean="0"/>
              <a:t>berada</a:t>
            </a:r>
            <a:r>
              <a:rPr lang="en-US" dirty="0" smtClean="0"/>
              <a:t> di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jangkauan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r>
              <a:rPr lang="en-US" dirty="0" smtClean="0"/>
              <a:t>, </a:t>
            </a:r>
            <a:r>
              <a:rPr lang="en-US" dirty="0" err="1" smtClean="0"/>
              <a:t>termasuk</a:t>
            </a:r>
            <a:r>
              <a:rPr lang="en-US" dirty="0" smtClean="0"/>
              <a:t> di </a:t>
            </a:r>
            <a:r>
              <a:rPr lang="en-US" dirty="0" err="1" smtClean="0"/>
              <a:t>dlmnya</a:t>
            </a:r>
            <a:r>
              <a:rPr lang="en-US" dirty="0" smtClean="0"/>
              <a:t> </a:t>
            </a:r>
            <a:r>
              <a:rPr lang="en-US" i="1" dirty="0" smtClean="0"/>
              <a:t>preconscious.</a:t>
            </a:r>
          </a:p>
          <a:p>
            <a:pPr marL="468313" indent="-468313" algn="just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dinamik</a:t>
            </a:r>
            <a:r>
              <a:rPr lang="en-US" dirty="0" smtClean="0"/>
              <a:t>, </a:t>
            </a:r>
            <a:r>
              <a:rPr lang="en-US" i="1" dirty="0"/>
              <a:t>Unconscious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/>
              <a:t>isi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proses mental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dihambat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sensor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represi</a:t>
            </a:r>
            <a:r>
              <a:rPr lang="en-US" dirty="0"/>
              <a:t> (</a:t>
            </a:r>
            <a:r>
              <a:rPr lang="en-US" i="1" dirty="0"/>
              <a:t>counter </a:t>
            </a:r>
            <a:r>
              <a:rPr lang="en-US" i="1" dirty="0" err="1"/>
              <a:t>cathexis</a:t>
            </a:r>
            <a:r>
              <a:rPr lang="en-US" dirty="0"/>
              <a:t>)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bermanifestasi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resistensi</a:t>
            </a:r>
            <a:r>
              <a:rPr lang="en-US" dirty="0"/>
              <a:t> pasien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mengingat</a:t>
            </a:r>
            <a:r>
              <a:rPr lang="en-US" dirty="0"/>
              <a:t>.</a:t>
            </a:r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52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</a:t>
            </a:r>
            <a:r>
              <a:rPr lang="en-US" dirty="0" err="1" smtClean="0"/>
              <a:t>Topografi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68313" indent="-468313">
              <a:buClr>
                <a:schemeClr val="tx1"/>
              </a:buClr>
              <a:buNone/>
              <a:defRPr/>
            </a:pPr>
            <a:r>
              <a:rPr lang="en-US" dirty="0" smtClean="0"/>
              <a:t>3.	</a:t>
            </a:r>
            <a:r>
              <a:rPr lang="en-US" b="1" i="1" dirty="0" smtClean="0"/>
              <a:t>Unconscious (</a:t>
            </a:r>
            <a:r>
              <a:rPr lang="en-US" b="1" i="1" dirty="0" err="1" smtClean="0"/>
              <a:t>nirsadar</a:t>
            </a:r>
            <a:r>
              <a:rPr lang="en-US" b="1" i="1" dirty="0" smtClean="0"/>
              <a:t>)</a:t>
            </a:r>
          </a:p>
          <a:p>
            <a:pPr marL="468313" indent="-468313" algn="just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dirty="0" smtClean="0"/>
              <a:t>Isi mental </a:t>
            </a:r>
            <a:r>
              <a:rPr lang="en-US" dirty="0" err="1" smtClean="0"/>
              <a:t>pada</a:t>
            </a:r>
            <a:r>
              <a:rPr lang="en-US" dirty="0"/>
              <a:t> </a:t>
            </a:r>
            <a:r>
              <a:rPr lang="en-US" i="1" dirty="0"/>
              <a:t>Unconscious</a:t>
            </a:r>
            <a:r>
              <a:rPr lang="en-US" i="1" dirty="0" smtClean="0"/>
              <a:t> </a:t>
            </a:r>
            <a:r>
              <a:rPr lang="en-US" dirty="0" err="1" smtClean="0"/>
              <a:t>tdd</a:t>
            </a:r>
            <a:r>
              <a:rPr lang="en-US" dirty="0" smtClean="0"/>
              <a:t> : </a:t>
            </a:r>
            <a:r>
              <a:rPr lang="en-US" dirty="0" err="1" smtClean="0"/>
              <a:t>representasi</a:t>
            </a:r>
            <a:r>
              <a:rPr lang="en-US" dirty="0" smtClean="0"/>
              <a:t> </a:t>
            </a:r>
            <a:r>
              <a:rPr lang="en-US" dirty="0" err="1" smtClean="0"/>
              <a:t>dorongan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keinginan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diterima</a:t>
            </a:r>
            <a:r>
              <a:rPr lang="en-US" dirty="0" smtClean="0"/>
              <a:t>, </a:t>
            </a:r>
            <a:r>
              <a:rPr lang="en-US" dirty="0" err="1" smtClean="0"/>
              <a:t>membahayakan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diterima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intelektual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bertentangan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etika</a:t>
            </a:r>
            <a:r>
              <a:rPr lang="en-US" dirty="0" smtClean="0"/>
              <a:t>.</a:t>
            </a:r>
            <a:endParaRPr lang="en-US" dirty="0"/>
          </a:p>
          <a:p>
            <a:pPr marL="468313" indent="-468313" algn="just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i="1" dirty="0"/>
              <a:t>counter </a:t>
            </a:r>
            <a:r>
              <a:rPr lang="en-US" i="1" dirty="0" err="1"/>
              <a:t>cathexis</a:t>
            </a:r>
            <a:r>
              <a:rPr lang="en-US" dirty="0"/>
              <a:t> </a:t>
            </a:r>
            <a:r>
              <a:rPr lang="en-US" dirty="0" err="1"/>
              <a:t>represi</a:t>
            </a:r>
            <a:r>
              <a:rPr lang="en-US" dirty="0"/>
              <a:t> </a:t>
            </a:r>
            <a:r>
              <a:rPr lang="en-US" dirty="0" err="1"/>
              <a:t>melemah</a:t>
            </a:r>
            <a:r>
              <a:rPr lang="en-US" dirty="0"/>
              <a:t>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terbentuk</a:t>
            </a:r>
            <a:r>
              <a:rPr lang="en-US" dirty="0"/>
              <a:t> </a:t>
            </a:r>
            <a:r>
              <a:rPr lang="en-US" dirty="0" err="1"/>
              <a:t>gejala</a:t>
            </a:r>
            <a:r>
              <a:rPr lang="en-US" dirty="0"/>
              <a:t> </a:t>
            </a:r>
            <a:r>
              <a:rPr lang="en-US" dirty="0" err="1"/>
              <a:t>neurotik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dipandang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kompromi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kekuatan-kekuatan</a:t>
            </a:r>
            <a:r>
              <a:rPr lang="en-US" dirty="0"/>
              <a:t> yang </a:t>
            </a:r>
            <a:r>
              <a:rPr lang="en-US" dirty="0" err="1"/>
              <a:t>berkonflik</a:t>
            </a:r>
            <a:r>
              <a:rPr lang="en-US" dirty="0"/>
              <a:t>.</a:t>
            </a:r>
          </a:p>
          <a:p>
            <a:pPr marL="468313" indent="-468313" algn="just">
              <a:buClr>
                <a:schemeClr val="tx1"/>
              </a:buClr>
              <a:buFont typeface="Wingdings" pitchFamily="2" charset="2"/>
              <a:buChar char="§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21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</a:t>
            </a:r>
            <a:r>
              <a:rPr lang="en-US" b="1" dirty="0" err="1" smtClean="0"/>
              <a:t>Topografi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8313" indent="-468313">
              <a:buClr>
                <a:schemeClr val="tx1"/>
              </a:buClr>
              <a:buNone/>
              <a:defRPr/>
            </a:pPr>
            <a:r>
              <a:rPr lang="en-US" dirty="0" smtClean="0"/>
              <a:t>3.	</a:t>
            </a:r>
            <a:r>
              <a:rPr lang="en-US" b="1" i="1" dirty="0" smtClean="0"/>
              <a:t>Unconscious (</a:t>
            </a:r>
            <a:r>
              <a:rPr lang="en-US" b="1" i="1" dirty="0" err="1" smtClean="0"/>
              <a:t>nirsadar</a:t>
            </a:r>
            <a:r>
              <a:rPr lang="en-US" b="1" i="1" dirty="0" smtClean="0"/>
              <a:t>)</a:t>
            </a:r>
          </a:p>
          <a:p>
            <a:pPr marL="468313" indent="-468313" algn="just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nirsadar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berisi</a:t>
            </a:r>
            <a:r>
              <a:rPr lang="id-ID" dirty="0" smtClean="0"/>
              <a:t> keinginan</a:t>
            </a:r>
            <a:r>
              <a:rPr lang="en-US" dirty="0" smtClean="0"/>
              <a:t>/</a:t>
            </a:r>
            <a:r>
              <a:rPr lang="id-ID" dirty="0" smtClean="0"/>
              <a:t>d</a:t>
            </a:r>
            <a:r>
              <a:rPr lang="en-US" dirty="0" err="1" smtClean="0"/>
              <a:t>orongan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/>
              <a:t> </a:t>
            </a:r>
            <a:r>
              <a:rPr lang="id-ID" dirty="0" smtClean="0"/>
              <a:t>kanak-kana</a:t>
            </a:r>
            <a:r>
              <a:rPr lang="en-US" dirty="0" smtClean="0"/>
              <a:t>k yang </a:t>
            </a:r>
            <a:r>
              <a:rPr lang="en-US" dirty="0" err="1" smtClean="0"/>
              <a:t>sifatnya</a:t>
            </a:r>
            <a:r>
              <a:rPr lang="en-US" dirty="0"/>
              <a:t>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r>
              <a:rPr lang="en-US" dirty="0"/>
              <a:t> </a:t>
            </a:r>
            <a:r>
              <a:rPr lang="en-US" dirty="0" err="1" smtClean="0"/>
              <a:t>dipenuhi</a:t>
            </a:r>
            <a:r>
              <a:rPr lang="en-US" dirty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mempertimbangkan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id-ID" dirty="0"/>
              <a:t>kondisi </a:t>
            </a:r>
            <a:r>
              <a:rPr lang="id-ID" dirty="0" smtClean="0"/>
              <a:t>realitas</a:t>
            </a:r>
            <a:r>
              <a:rPr lang="en-US" dirty="0" smtClean="0"/>
              <a:t>.</a:t>
            </a:r>
          </a:p>
          <a:p>
            <a:pPr marL="468313" indent="-468313" algn="just">
              <a:buClr>
                <a:schemeClr val="tx1"/>
              </a:buClr>
              <a:buFont typeface="Wingdings" pitchFamily="2" charset="2"/>
              <a:buChar char="§"/>
              <a:defRPr/>
            </a:pP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nirsadar</a:t>
            </a:r>
            <a:r>
              <a:rPr lang="en-US" dirty="0" smtClean="0"/>
              <a:t> </a:t>
            </a:r>
            <a:r>
              <a:rPr lang="en-US" dirty="0" err="1" smtClean="0"/>
              <a:t>diatur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: </a:t>
            </a:r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id-ID" dirty="0" smtClean="0"/>
              <a:t>proses </a:t>
            </a:r>
            <a:r>
              <a:rPr lang="en-US" dirty="0" err="1" smtClean="0"/>
              <a:t>berpikir</a:t>
            </a:r>
            <a:r>
              <a:rPr lang="en-US" dirty="0" smtClean="0"/>
              <a:t> </a:t>
            </a:r>
            <a:r>
              <a:rPr lang="id-ID" dirty="0" smtClean="0"/>
              <a:t>primer </a:t>
            </a:r>
            <a:r>
              <a:rPr lang="id-ID" dirty="0"/>
              <a:t>dan </a:t>
            </a:r>
            <a:endParaRPr lang="en-US" dirty="0" smtClean="0"/>
          </a:p>
          <a:p>
            <a:pPr lvl="1" algn="just">
              <a:buClr>
                <a:schemeClr val="tx1"/>
              </a:buClr>
              <a:buFont typeface="Wingdings" pitchFamily="2" charset="2"/>
              <a:buChar char="ü"/>
              <a:defRPr/>
            </a:pPr>
            <a:r>
              <a:rPr lang="id-ID" dirty="0" smtClean="0"/>
              <a:t>prinsip kesenangan</a:t>
            </a:r>
            <a:r>
              <a:rPr lang="en-US" dirty="0" smtClean="0"/>
              <a:t> </a:t>
            </a:r>
            <a:r>
              <a:rPr lang="en-US" i="1" dirty="0" smtClean="0"/>
              <a:t>(pleasure principle)</a:t>
            </a:r>
            <a:r>
              <a:rPr lang="id-ID" i="1" dirty="0" smtClean="0"/>
              <a:t>.</a:t>
            </a:r>
            <a:endParaRPr lang="en-US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2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Model </a:t>
            </a:r>
            <a:r>
              <a:rPr lang="en-US" b="1" dirty="0" err="1"/>
              <a:t>Topografi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 smtClean="0"/>
              <a:t>3. Unconscious </a:t>
            </a:r>
            <a:r>
              <a:rPr lang="en-US" b="1" i="1" dirty="0"/>
              <a:t>(</a:t>
            </a:r>
            <a:r>
              <a:rPr lang="en-US" b="1" i="1" dirty="0" err="1"/>
              <a:t>nirsadar</a:t>
            </a:r>
            <a:r>
              <a:rPr lang="en-US" b="1" i="1" dirty="0"/>
              <a:t>)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Ide-ide </a:t>
            </a:r>
            <a:r>
              <a:rPr lang="en-US" dirty="0"/>
              <a:t>yang </a:t>
            </a:r>
            <a:r>
              <a:rPr lang="en-US" dirty="0" err="1"/>
              <a:t>direpresi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nirsadar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sadar</a:t>
            </a:r>
            <a:r>
              <a:rPr lang="en-US" dirty="0"/>
              <a:t>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sensor </a:t>
            </a:r>
            <a:r>
              <a:rPr lang="en-US" dirty="0" err="1"/>
              <a:t>dikalahkan</a:t>
            </a:r>
            <a:r>
              <a:rPr lang="en-US" dirty="0"/>
              <a:t> (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pembentukan</a:t>
            </a:r>
            <a:r>
              <a:rPr lang="en-US" dirty="0"/>
              <a:t> </a:t>
            </a:r>
            <a:r>
              <a:rPr lang="en-US" dirty="0" err="1"/>
              <a:t>gejala</a:t>
            </a:r>
            <a:r>
              <a:rPr lang="en-US" dirty="0"/>
              <a:t> </a:t>
            </a:r>
            <a:r>
              <a:rPr lang="en-US" dirty="0" err="1"/>
              <a:t>psikoneurotik</a:t>
            </a:r>
            <a:r>
              <a:rPr lang="en-US" dirty="0"/>
              <a:t>), </a:t>
            </a:r>
            <a:r>
              <a:rPr lang="en-US" dirty="0" err="1"/>
              <a:t>direlaksasi</a:t>
            </a:r>
            <a:r>
              <a:rPr lang="en-US" dirty="0"/>
              <a:t> (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bermimpi</a:t>
            </a:r>
            <a:r>
              <a:rPr lang="en-US" dirty="0"/>
              <a:t>),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ditipu</a:t>
            </a:r>
            <a:r>
              <a:rPr lang="en-US" dirty="0"/>
              <a:t> (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situasi</a:t>
            </a:r>
            <a:r>
              <a:rPr lang="en-US" dirty="0"/>
              <a:t> </a:t>
            </a:r>
            <a:r>
              <a:rPr lang="en-US" dirty="0" err="1"/>
              <a:t>penuh</a:t>
            </a:r>
            <a:r>
              <a:rPr lang="en-US" dirty="0"/>
              <a:t> </a:t>
            </a:r>
            <a:r>
              <a:rPr lang="en-US" dirty="0" err="1"/>
              <a:t>canda</a:t>
            </a:r>
            <a:r>
              <a:rPr lang="en-US" dirty="0"/>
              <a:t>/jokes).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57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Dinamika</a:t>
            </a:r>
            <a:r>
              <a:rPr lang="en-US" b="1" dirty="0" smtClean="0"/>
              <a:t> </a:t>
            </a:r>
            <a:r>
              <a:rPr lang="en-US" b="1" dirty="0" err="1" smtClean="0"/>
              <a:t>Fungsi</a:t>
            </a:r>
            <a:r>
              <a:rPr lang="en-US" b="1" dirty="0" smtClean="0"/>
              <a:t> Mental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>
              <a:buNone/>
              <a:defRPr/>
            </a:pPr>
            <a:r>
              <a:rPr lang="en-US" dirty="0" smtClean="0"/>
              <a:t>Freud </a:t>
            </a:r>
            <a:r>
              <a:rPr lang="en-US" dirty="0" err="1" smtClean="0"/>
              <a:t>memandang</a:t>
            </a:r>
            <a:r>
              <a:rPr lang="en-US" dirty="0" smtClean="0"/>
              <a:t> </a:t>
            </a:r>
            <a:r>
              <a:rPr lang="en-US" dirty="0" err="1" smtClean="0"/>
              <a:t>aparatus</a:t>
            </a:r>
            <a:r>
              <a:rPr lang="en-US" dirty="0" smtClean="0"/>
              <a:t> </a:t>
            </a:r>
            <a:r>
              <a:rPr lang="en-US" dirty="0" err="1" smtClean="0"/>
              <a:t>psikis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model </a:t>
            </a:r>
            <a:r>
              <a:rPr lang="en-US" dirty="0" err="1" smtClean="0"/>
              <a:t>topografi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refleks</a:t>
            </a:r>
            <a:r>
              <a:rPr lang="en-US" dirty="0" smtClean="0"/>
              <a:t> yang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segmen</a:t>
            </a:r>
            <a:r>
              <a:rPr lang="en-US" dirty="0" smtClean="0"/>
              <a:t> yang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spasial</a:t>
            </a:r>
            <a:r>
              <a:rPr lang="en-US" dirty="0" smtClean="0"/>
              <a:t>.</a:t>
            </a:r>
          </a:p>
          <a:p>
            <a:pPr marL="365760" indent="-256032">
              <a:buNone/>
              <a:defRPr/>
            </a:pPr>
            <a:endParaRPr lang="en-US" dirty="0" smtClean="0"/>
          </a:p>
          <a:p>
            <a:pPr marL="365760" indent="-256032">
              <a:buFont typeface="Wingdings" pitchFamily="2" charset="2"/>
              <a:buChar char="Ø"/>
              <a:defRPr/>
            </a:pPr>
            <a:r>
              <a:rPr lang="en-US" dirty="0" smtClean="0"/>
              <a:t>Organ </a:t>
            </a:r>
            <a:r>
              <a:rPr lang="en-US" dirty="0" err="1" smtClean="0"/>
              <a:t>sensori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impresi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diterima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daerah</a:t>
            </a:r>
            <a:r>
              <a:rPr lang="en-US" dirty="0" smtClean="0">
                <a:sym typeface="Wingdings" pitchFamily="2" charset="2"/>
              </a:rPr>
              <a:t> intermediate  </a:t>
            </a:r>
            <a:r>
              <a:rPr lang="en-US" dirty="0" err="1" smtClean="0">
                <a:sym typeface="Wingdings" pitchFamily="2" charset="2"/>
              </a:rPr>
              <a:t>terdiri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tempat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menyimpan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memori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disadari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 marL="365760" indent="-256032">
              <a:buFont typeface="Wingdings" pitchFamily="2" charset="2"/>
              <a:buChar char="Ø"/>
              <a:defRPr/>
            </a:pPr>
            <a:endParaRPr lang="en-US" dirty="0" smtClean="0">
              <a:sym typeface="Wingdings" pitchFamily="2" charset="2"/>
            </a:endParaRPr>
          </a:p>
          <a:p>
            <a:pPr marL="365760" indent="-256032">
              <a:buFont typeface="Wingdings" pitchFamily="2" charset="2"/>
              <a:buChar char="Ø"/>
              <a:defRPr/>
            </a:pPr>
            <a:r>
              <a:rPr lang="en-US" dirty="0" smtClean="0">
                <a:sym typeface="Wingdings" pitchFamily="2" charset="2"/>
              </a:rPr>
              <a:t>Organ </a:t>
            </a:r>
            <a:r>
              <a:rPr lang="en-US" dirty="0" err="1" smtClean="0">
                <a:sym typeface="Wingdings" pitchFamily="2" charset="2"/>
              </a:rPr>
              <a:t>motorik</a:t>
            </a:r>
            <a:r>
              <a:rPr lang="en-US" dirty="0" smtClean="0">
                <a:sym typeface="Wingdings" pitchFamily="2" charset="2"/>
              </a:rPr>
              <a:t> </a:t>
            </a:r>
            <a:r>
              <a:rPr lang="en-US" dirty="0" err="1" smtClean="0">
                <a:sym typeface="Wingdings" pitchFamily="2" charset="2"/>
              </a:rPr>
              <a:t>dekat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dgn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alam</a:t>
            </a:r>
            <a:r>
              <a:rPr lang="en-US" dirty="0" smtClean="0">
                <a:sym typeface="Wingdings" pitchFamily="2" charset="2"/>
              </a:rPr>
              <a:t> preconscious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Dinamika</a:t>
            </a:r>
            <a:r>
              <a:rPr lang="en-US" b="1" dirty="0" smtClean="0"/>
              <a:t> </a:t>
            </a:r>
            <a:r>
              <a:rPr lang="en-US" b="1" dirty="0" err="1" smtClean="0"/>
              <a:t>Fungsi</a:t>
            </a:r>
            <a:r>
              <a:rPr lang="en-US" b="1" dirty="0" smtClean="0"/>
              <a:t> Mental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ekspresi</a:t>
            </a:r>
            <a:r>
              <a:rPr lang="en-US" dirty="0" smtClean="0"/>
              <a:t> </a:t>
            </a:r>
            <a:r>
              <a:rPr lang="en-US" dirty="0" err="1" smtClean="0"/>
              <a:t>energi</a:t>
            </a:r>
            <a:r>
              <a:rPr lang="en-US" dirty="0" smtClean="0"/>
              <a:t> </a:t>
            </a:r>
            <a:r>
              <a:rPr lang="en-US" dirty="0" err="1" smtClean="0"/>
              <a:t>menuju</a:t>
            </a:r>
            <a:r>
              <a:rPr lang="en-US" dirty="0" smtClean="0"/>
              <a:t> organ </a:t>
            </a:r>
            <a:r>
              <a:rPr lang="en-US" dirty="0" err="1" smtClean="0"/>
              <a:t>motorik</a:t>
            </a:r>
            <a:r>
              <a:rPr lang="en-US" dirty="0" smtClean="0"/>
              <a:t> </a:t>
            </a:r>
            <a:r>
              <a:rPr lang="en-US" dirty="0" err="1" smtClean="0"/>
              <a:t>dihambat</a:t>
            </a:r>
            <a:r>
              <a:rPr lang="en-US" dirty="0" smtClean="0"/>
              <a:t>,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berbaliknya</a:t>
            </a:r>
            <a:r>
              <a:rPr lang="en-US" dirty="0" smtClean="0"/>
              <a:t> </a:t>
            </a:r>
            <a:r>
              <a:rPr lang="en-US" dirty="0" err="1" smtClean="0"/>
              <a:t>energi</a:t>
            </a:r>
            <a:r>
              <a:rPr lang="en-US" dirty="0" smtClean="0"/>
              <a:t> </a:t>
            </a:r>
            <a:r>
              <a:rPr lang="en-US" dirty="0" err="1" smtClean="0"/>
              <a:t>menuju</a:t>
            </a:r>
            <a:r>
              <a:rPr lang="en-US" dirty="0" smtClean="0"/>
              <a:t> organ </a:t>
            </a:r>
            <a:r>
              <a:rPr lang="en-US" dirty="0" err="1" smtClean="0"/>
              <a:t>sensori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bermanifestasi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mimpi</a:t>
            </a:r>
            <a:r>
              <a:rPr lang="en-US" dirty="0" smtClean="0"/>
              <a:t> 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tidur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halusinasi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(</a:t>
            </a:r>
            <a:r>
              <a:rPr lang="en-US" dirty="0" err="1" smtClean="0">
                <a:sym typeface="Wingdings" pitchFamily="2" charset="2"/>
              </a:rPr>
              <a:t>regresi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topografi</a:t>
            </a:r>
            <a:r>
              <a:rPr lang="en-US" dirty="0" smtClean="0">
                <a:sym typeface="Wingdings" pitchFamily="2" charset="2"/>
              </a:rPr>
              <a:t>).</a:t>
            </a:r>
          </a:p>
          <a:p>
            <a:pPr algn="just">
              <a:lnSpc>
                <a:spcPct val="90000"/>
              </a:lnSpc>
            </a:pPr>
            <a:r>
              <a:rPr lang="en-US" dirty="0" err="1" smtClean="0">
                <a:sym typeface="Wingdings" pitchFamily="2" charset="2"/>
              </a:rPr>
              <a:t>Teori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lanjut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Freud </a:t>
            </a:r>
            <a:r>
              <a:rPr lang="en-US" dirty="0" err="1" smtClean="0">
                <a:sym typeface="Wingdings" pitchFamily="2" charset="2"/>
              </a:rPr>
              <a:t>memandang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pembalikan</a:t>
            </a:r>
            <a:r>
              <a:rPr lang="en-US" dirty="0" smtClean="0">
                <a:sym typeface="Wingdings" pitchFamily="2" charset="2"/>
              </a:rPr>
              <a:t> model </a:t>
            </a:r>
            <a:r>
              <a:rPr lang="en-US" dirty="0" err="1" smtClean="0">
                <a:sym typeface="Wingdings" pitchFamily="2" charset="2"/>
              </a:rPr>
              <a:t>instingtual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level </a:t>
            </a:r>
            <a:r>
              <a:rPr lang="en-US" dirty="0" err="1" smtClean="0">
                <a:sym typeface="Wingdings" pitchFamily="2" charset="2"/>
              </a:rPr>
              <a:t>fiksasi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lebih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dini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menyebabkan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terjadinya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fiksasi</a:t>
            </a:r>
            <a:r>
              <a:rPr lang="en-US" dirty="0" smtClean="0">
                <a:sym typeface="Wingdings" pitchFamily="2" charset="2"/>
              </a:rPr>
              <a:t> libidinal/</a:t>
            </a:r>
            <a:r>
              <a:rPr lang="en-US" dirty="0" err="1" smtClean="0">
                <a:sym typeface="Wingdings" pitchFamily="2" charset="2"/>
              </a:rPr>
              <a:t>regresi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instingtual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7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Pendahuluan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Dimulai dengan hipotesis </a:t>
            </a:r>
            <a:r>
              <a:rPr lang="en-US" dirty="0" err="1" smtClean="0"/>
              <a:t>seduksi</a:t>
            </a:r>
            <a:r>
              <a:rPr lang="id-ID" dirty="0" smtClean="0"/>
              <a:t> dan </a:t>
            </a:r>
            <a:r>
              <a:rPr lang="en-US" dirty="0" err="1" smtClean="0"/>
              <a:t>ketertarikan</a:t>
            </a:r>
            <a:r>
              <a:rPr lang="en-US" dirty="0" smtClean="0"/>
              <a:t> Freud </a:t>
            </a:r>
            <a:r>
              <a:rPr lang="en-US" dirty="0" err="1" smtClean="0"/>
              <a:t>pada</a:t>
            </a:r>
            <a:r>
              <a:rPr lang="en-US" dirty="0" smtClean="0"/>
              <a:t> proses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fantasi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/>
              <a:t> </a:t>
            </a:r>
            <a:r>
              <a:rPr lang="en-US" dirty="0" err="1" smtClean="0"/>
              <a:t>mimpi</a:t>
            </a:r>
            <a:r>
              <a:rPr lang="id-ID" dirty="0" smtClean="0"/>
              <a:t>, dan diakhiri dengan publikasi The Ego dan Id pada tahun 1923, Freud mengemukakan model struktural 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id-ID" dirty="0" smtClean="0"/>
              <a:t>aparat</a:t>
            </a:r>
            <a:r>
              <a:rPr lang="en-US" dirty="0" smtClean="0"/>
              <a:t>us</a:t>
            </a:r>
            <a:r>
              <a:rPr lang="id-ID" dirty="0" smtClean="0"/>
              <a:t> psikis</a:t>
            </a:r>
            <a:r>
              <a:rPr lang="en-US" dirty="0" smtClean="0"/>
              <a:t>.</a:t>
            </a:r>
            <a:r>
              <a:rPr lang="id-ID" dirty="0" smtClean="0"/>
              <a:t> </a:t>
            </a:r>
            <a:endParaRPr lang="en-US" dirty="0" smtClean="0"/>
          </a:p>
          <a:p>
            <a:r>
              <a:rPr lang="en-US" dirty="0" err="1" smtClean="0"/>
              <a:t>Pemikiran</a:t>
            </a:r>
            <a:r>
              <a:rPr lang="en-US" dirty="0" smtClean="0"/>
              <a:t> </a:t>
            </a:r>
            <a:r>
              <a:rPr lang="id-ID" dirty="0" smtClean="0"/>
              <a:t>Freud berperan dalam</a:t>
            </a:r>
            <a:r>
              <a:rPr lang="en-US" dirty="0" smtClean="0"/>
              <a:t> model</a:t>
            </a:r>
            <a:r>
              <a:rPr lang="id-ID" dirty="0" smtClean="0"/>
              <a:t> teori topografi.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08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TERIMA KASIH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3927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Asumsi</a:t>
            </a:r>
            <a:r>
              <a:rPr lang="en-US" b="1" dirty="0" smtClean="0"/>
              <a:t> </a:t>
            </a:r>
            <a:r>
              <a:rPr lang="en-US" b="1" dirty="0" err="1" smtClean="0"/>
              <a:t>Dasar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asumsi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mendasari</a:t>
            </a:r>
            <a:r>
              <a:rPr lang="en-US" dirty="0" smtClean="0"/>
              <a:t> </a:t>
            </a:r>
            <a:r>
              <a:rPr lang="en-US" dirty="0" err="1" smtClean="0"/>
              <a:t>pemikiran</a:t>
            </a:r>
            <a:r>
              <a:rPr lang="en-US" dirty="0" smtClean="0"/>
              <a:t> Freud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membantunya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mengorganisir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pemikirannya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mengenai</a:t>
            </a:r>
            <a:r>
              <a:rPr lang="en-US" dirty="0" smtClean="0">
                <a:sym typeface="Wingdings" pitchFamily="2" charset="2"/>
              </a:rPr>
              <a:t> model apparatus mental :</a:t>
            </a:r>
            <a:endParaRPr lang="en-US" dirty="0" smtClean="0"/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en-US" dirty="0" err="1" smtClean="0"/>
              <a:t>Determinisme</a:t>
            </a:r>
            <a:r>
              <a:rPr lang="en-US" dirty="0" smtClean="0"/>
              <a:t> </a:t>
            </a:r>
            <a:r>
              <a:rPr lang="en-US" dirty="0" err="1" smtClean="0"/>
              <a:t>psikologis</a:t>
            </a:r>
            <a:r>
              <a:rPr lang="en-US" dirty="0" smtClean="0"/>
              <a:t> </a:t>
            </a:r>
            <a:r>
              <a:rPr lang="en-US" i="1" dirty="0" smtClean="0"/>
              <a:t>(psychological determinism)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en-US" dirty="0" smtClean="0"/>
              <a:t>Proses </a:t>
            </a:r>
            <a:r>
              <a:rPr lang="en-US" dirty="0" err="1" smtClean="0"/>
              <a:t>psikologis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tak</a:t>
            </a:r>
            <a:r>
              <a:rPr lang="en-US" dirty="0" smtClean="0"/>
              <a:t> </a:t>
            </a:r>
            <a:r>
              <a:rPr lang="en-US" dirty="0" err="1" smtClean="0"/>
              <a:t>sadar</a:t>
            </a:r>
            <a:r>
              <a:rPr lang="en-US" dirty="0" smtClean="0"/>
              <a:t> </a:t>
            </a:r>
            <a:r>
              <a:rPr lang="en-US" i="1" dirty="0" smtClean="0"/>
              <a:t>(unconscious psychological processes)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en-US" dirty="0" err="1" smtClean="0"/>
              <a:t>Konflik</a:t>
            </a:r>
            <a:r>
              <a:rPr lang="en-US" dirty="0" smtClean="0"/>
              <a:t> </a:t>
            </a:r>
            <a:r>
              <a:rPr lang="en-US" dirty="0" err="1" smtClean="0"/>
              <a:t>psikologis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tak</a:t>
            </a:r>
            <a:r>
              <a:rPr lang="en-US" dirty="0" smtClean="0"/>
              <a:t> </a:t>
            </a:r>
            <a:r>
              <a:rPr lang="en-US" dirty="0" err="1" smtClean="0"/>
              <a:t>sadar</a:t>
            </a:r>
            <a:r>
              <a:rPr lang="en-US" dirty="0" smtClean="0"/>
              <a:t> </a:t>
            </a:r>
            <a:r>
              <a:rPr lang="en-US" i="1" dirty="0" smtClean="0"/>
              <a:t>(unconscious psychological conflicts)</a:t>
            </a:r>
          </a:p>
          <a:p>
            <a:pPr marL="609600" indent="-609600">
              <a:buClr>
                <a:schemeClr val="tx1"/>
              </a:buClr>
              <a:buFontTx/>
              <a:buAutoNum type="arabicPeriod"/>
            </a:pPr>
            <a:r>
              <a:rPr lang="en-US" dirty="0" err="1" smtClean="0"/>
              <a:t>Energi</a:t>
            </a:r>
            <a:r>
              <a:rPr lang="en-US" dirty="0" smtClean="0"/>
              <a:t> </a:t>
            </a:r>
            <a:r>
              <a:rPr lang="en-US" dirty="0" err="1" smtClean="0"/>
              <a:t>psikologis</a:t>
            </a:r>
            <a:r>
              <a:rPr lang="en-US" dirty="0" smtClean="0"/>
              <a:t> </a:t>
            </a:r>
            <a:r>
              <a:rPr lang="en-US" i="1" dirty="0" smtClean="0"/>
              <a:t>(psychological energies)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4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err="1" smtClean="0"/>
              <a:t>Asumsi</a:t>
            </a:r>
            <a:r>
              <a:rPr lang="en-US" b="1" dirty="0" smtClean="0"/>
              <a:t> </a:t>
            </a:r>
            <a:r>
              <a:rPr lang="en-US" b="1" dirty="0" err="1" smtClean="0"/>
              <a:t>Dasar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1. </a:t>
            </a:r>
            <a:r>
              <a:rPr lang="en-US" b="1" dirty="0" err="1" smtClean="0"/>
              <a:t>Determinisme</a:t>
            </a:r>
            <a:r>
              <a:rPr lang="en-US" b="1" dirty="0" smtClean="0"/>
              <a:t> </a:t>
            </a:r>
            <a:r>
              <a:rPr lang="en-US" b="1" dirty="0" err="1" smtClean="0"/>
              <a:t>psikologis</a:t>
            </a:r>
            <a:r>
              <a:rPr lang="en-US" b="1" dirty="0" smtClean="0"/>
              <a:t> </a:t>
            </a:r>
            <a:r>
              <a:rPr lang="en-US" b="1" i="1" dirty="0"/>
              <a:t>(psychological determinism)</a:t>
            </a:r>
            <a:endParaRPr lang="en-US" b="1" dirty="0" smtClean="0"/>
          </a:p>
          <a:p>
            <a:pPr algn="just">
              <a:buFont typeface="Wingdings" pitchFamily="2" charset="2"/>
              <a:buChar char="v"/>
            </a:pPr>
            <a:r>
              <a:rPr lang="en-US" dirty="0"/>
              <a:t>S</a:t>
            </a:r>
            <a:r>
              <a:rPr lang="id-ID" dirty="0" smtClean="0"/>
              <a:t>emua peristiwa psikologis </a:t>
            </a:r>
            <a:r>
              <a:rPr lang="en-US" dirty="0"/>
              <a:t>(</a:t>
            </a:r>
            <a:r>
              <a:rPr lang="id-ID" dirty="0" smtClean="0"/>
              <a:t>trmsk perilaku, perasaan, pikiran, </a:t>
            </a:r>
            <a:r>
              <a:rPr lang="en-US" dirty="0"/>
              <a:t>&amp;</a:t>
            </a:r>
            <a:r>
              <a:rPr lang="id-ID" dirty="0" smtClean="0"/>
              <a:t> tindakan</a:t>
            </a:r>
            <a:r>
              <a:rPr lang="en-US" dirty="0"/>
              <a:t>)</a:t>
            </a:r>
            <a:r>
              <a:rPr lang="id-ID" dirty="0" smtClean="0"/>
              <a:t> disebabkan oleh</a:t>
            </a:r>
            <a:r>
              <a:rPr lang="en-US" dirty="0" smtClean="0"/>
              <a:t>/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id-ID" dirty="0" smtClean="0"/>
              <a:t>hasil akhir dari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peristiwa</a:t>
            </a:r>
            <a:r>
              <a:rPr lang="en-US" dirty="0" smtClean="0"/>
              <a:t> </a:t>
            </a:r>
            <a:r>
              <a:rPr lang="en-US" dirty="0" err="1" smtClean="0"/>
              <a:t>penyebab</a:t>
            </a:r>
            <a:r>
              <a:rPr lang="en-US" dirty="0" smtClean="0"/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r>
              <a:rPr lang="en-US" dirty="0" smtClean="0"/>
              <a:t>, </a:t>
            </a:r>
            <a:r>
              <a:rPr lang="en-US" dirty="0" err="1" smtClean="0">
                <a:sym typeface="Wingdings" pitchFamily="2" charset="2"/>
              </a:rPr>
              <a:t>dulu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dihubungkan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etiologi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somatis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dikaitkan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pengalaman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lalu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biasanya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direpresi</a:t>
            </a:r>
            <a:r>
              <a:rPr lang="en-US" dirty="0" smtClean="0">
                <a:sym typeface="Wingdings" pitchFamily="2" charset="2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3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Asumsi</a:t>
            </a:r>
            <a:r>
              <a:rPr lang="en-US" b="1" dirty="0" smtClean="0"/>
              <a:t> </a:t>
            </a:r>
            <a:r>
              <a:rPr lang="en-US" b="1" dirty="0" err="1" smtClean="0"/>
              <a:t>Dasar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sz="3300" dirty="0" smtClean="0"/>
              <a:t>2</a:t>
            </a:r>
            <a:r>
              <a:rPr lang="en-US" sz="3300" b="1" dirty="0" smtClean="0"/>
              <a:t>.Proses </a:t>
            </a:r>
            <a:r>
              <a:rPr lang="en-US" sz="3300" b="1" dirty="0" err="1" smtClean="0"/>
              <a:t>psikologis</a:t>
            </a:r>
            <a:r>
              <a:rPr lang="en-US" sz="3300" b="1" dirty="0" smtClean="0"/>
              <a:t> </a:t>
            </a:r>
            <a:r>
              <a:rPr lang="en-US" sz="3300" b="1" dirty="0" err="1" smtClean="0"/>
              <a:t>alam</a:t>
            </a:r>
            <a:r>
              <a:rPr lang="en-US" sz="3300" b="1" dirty="0" smtClean="0"/>
              <a:t> </a:t>
            </a:r>
            <a:r>
              <a:rPr lang="en-US" sz="3300" b="1" dirty="0" err="1" smtClean="0"/>
              <a:t>nirsadar</a:t>
            </a:r>
            <a:r>
              <a:rPr lang="en-US" sz="3300" b="1" dirty="0" smtClean="0"/>
              <a:t> </a:t>
            </a:r>
            <a:r>
              <a:rPr lang="en-US" sz="3300" b="1" i="1" dirty="0"/>
              <a:t>(unconscious psychological processes)</a:t>
            </a:r>
            <a:endParaRPr lang="en-US" sz="3300" b="1" dirty="0" smtClean="0"/>
          </a:p>
          <a:p>
            <a:pPr algn="just">
              <a:buFont typeface="Wingdings" pitchFamily="2" charset="2"/>
              <a:buChar char="v"/>
            </a:pPr>
            <a:r>
              <a:rPr lang="en-US" dirty="0" smtClean="0"/>
              <a:t>B</a:t>
            </a:r>
            <a:r>
              <a:rPr lang="id-ID" dirty="0" smtClean="0"/>
              <a:t>erasal dari bukti yang dikumpulkan melalui penggunaan hipnosis, tetapi juga dikonsolidasikan oleh pengalaman Freud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asosiasi</a:t>
            </a:r>
            <a:r>
              <a:rPr lang="en-US" dirty="0" smtClean="0"/>
              <a:t> </a:t>
            </a:r>
            <a:r>
              <a:rPr lang="id-ID" dirty="0" smtClean="0"/>
              <a:t>bebas</a:t>
            </a:r>
            <a:r>
              <a:rPr lang="en-US" dirty="0" smtClean="0"/>
              <a:t> </a:t>
            </a:r>
            <a:r>
              <a:rPr lang="en-US" i="1" dirty="0" smtClean="0"/>
              <a:t>(free association)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id-ID" dirty="0" smtClean="0"/>
              <a:t> pasien di mana pengalaman </a:t>
            </a:r>
            <a:r>
              <a:rPr lang="en-US" dirty="0" err="1" smtClean="0"/>
              <a:t>nir</a:t>
            </a:r>
            <a:r>
              <a:rPr lang="id-ID" dirty="0" smtClean="0"/>
              <a:t>sadar dan masa lalu datang ke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id-ID" dirty="0" smtClean="0"/>
              <a:t>sadar. </a:t>
            </a:r>
            <a:endParaRPr lang="en-US" dirty="0"/>
          </a:p>
          <a:p>
            <a:pPr lvl="0" algn="just">
              <a:buFont typeface="Wingdings" pitchFamily="2" charset="2"/>
              <a:buChar char="v"/>
            </a:pPr>
            <a:r>
              <a:rPr lang="en-US" dirty="0" err="1"/>
              <a:t>M</a:t>
            </a:r>
            <a:r>
              <a:rPr lang="en-US" dirty="0" err="1" smtClean="0"/>
              <a:t>ateri</a:t>
            </a:r>
            <a:r>
              <a:rPr lang="en-US" dirty="0" smtClean="0"/>
              <a:t> </a:t>
            </a:r>
            <a:r>
              <a:rPr lang="en-US" dirty="0" err="1"/>
              <a:t>nirsadar</a:t>
            </a:r>
            <a:r>
              <a:rPr lang="en-US" dirty="0"/>
              <a:t> </a:t>
            </a:r>
            <a:r>
              <a:rPr lang="en-US" dirty="0" err="1" smtClean="0"/>
              <a:t>diatur</a:t>
            </a:r>
            <a:r>
              <a:rPr lang="en-US" dirty="0" smtClean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 smtClean="0"/>
              <a:t>bbrp</a:t>
            </a:r>
            <a:r>
              <a:rPr lang="en-US" dirty="0" smtClean="0"/>
              <a:t> </a:t>
            </a:r>
            <a:r>
              <a:rPr lang="en-US" dirty="0" err="1"/>
              <a:t>prinsip</a:t>
            </a:r>
            <a:r>
              <a:rPr lang="en-US" dirty="0"/>
              <a:t> </a:t>
            </a:r>
            <a:r>
              <a:rPr lang="en-US" dirty="0" err="1"/>
              <a:t>regulasi</a:t>
            </a:r>
            <a:r>
              <a:rPr lang="en-US" dirty="0"/>
              <a:t> </a:t>
            </a:r>
            <a:r>
              <a:rPr lang="en-US" dirty="0" err="1"/>
              <a:t>spesifik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i="1" dirty="0"/>
              <a:t>pleasure principle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mekanisme</a:t>
            </a:r>
            <a:r>
              <a:rPr lang="en-US" dirty="0"/>
              <a:t> proses primer.</a:t>
            </a:r>
          </a:p>
          <a:p>
            <a:pPr algn="just">
              <a:buFont typeface="Wingdings" pitchFamily="2" charset="2"/>
              <a:buChar char="v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6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Asumsi</a:t>
            </a:r>
            <a:r>
              <a:rPr lang="en-US" b="1" dirty="0" smtClean="0"/>
              <a:t> </a:t>
            </a:r>
            <a:r>
              <a:rPr lang="en-US" b="1" dirty="0" err="1" smtClean="0"/>
              <a:t>Dasar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3.	</a:t>
            </a:r>
            <a:r>
              <a:rPr lang="en-US" b="1" dirty="0" err="1" smtClean="0"/>
              <a:t>Konflik</a:t>
            </a:r>
            <a:r>
              <a:rPr lang="en-US" b="1" dirty="0" smtClean="0"/>
              <a:t> </a:t>
            </a:r>
            <a:r>
              <a:rPr lang="en-US" b="1" dirty="0" err="1" smtClean="0"/>
              <a:t>psikologis</a:t>
            </a:r>
            <a:r>
              <a:rPr lang="en-US" b="1" dirty="0" smtClean="0"/>
              <a:t> </a:t>
            </a:r>
            <a:r>
              <a:rPr lang="en-US" b="1" dirty="0" err="1" smtClean="0"/>
              <a:t>alam</a:t>
            </a:r>
            <a:r>
              <a:rPr lang="en-US" b="1" dirty="0" smtClean="0"/>
              <a:t> </a:t>
            </a:r>
            <a:r>
              <a:rPr lang="en-US" b="1" dirty="0" err="1" smtClean="0"/>
              <a:t>nirsadar</a:t>
            </a:r>
            <a:r>
              <a:rPr lang="en-US" b="1" dirty="0" smtClean="0"/>
              <a:t> </a:t>
            </a:r>
            <a:r>
              <a:rPr lang="en-US" b="1" i="1" dirty="0"/>
              <a:t>(unconscious psychological conflicts)</a:t>
            </a:r>
            <a:endParaRPr lang="en-US" b="1" dirty="0" smtClean="0"/>
          </a:p>
          <a:p>
            <a:pPr algn="just">
              <a:buFont typeface="Wingdings" pitchFamily="2" charset="2"/>
              <a:buChar char="v"/>
            </a:pPr>
            <a:r>
              <a:rPr lang="en-US" dirty="0" err="1" smtClean="0"/>
              <a:t>Konflik</a:t>
            </a:r>
            <a:r>
              <a:rPr lang="en-US" dirty="0" smtClean="0"/>
              <a:t> di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dorongan</a:t>
            </a:r>
            <a:r>
              <a:rPr lang="en-US" dirty="0" smtClean="0"/>
              <a:t> </a:t>
            </a:r>
            <a:r>
              <a:rPr lang="en-US" dirty="0" err="1" smtClean="0"/>
              <a:t>psikis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membentuk</a:t>
            </a:r>
            <a:r>
              <a:rPr lang="en-US" dirty="0" smtClean="0"/>
              <a:t> </a:t>
            </a:r>
            <a:r>
              <a:rPr lang="en-US" dirty="0" err="1" smtClean="0"/>
              <a:t>elemen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akar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–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psikoneurotik</a:t>
            </a:r>
            <a:r>
              <a:rPr lang="en-US" dirty="0" smtClean="0"/>
              <a:t>.</a:t>
            </a:r>
          </a:p>
          <a:p>
            <a:pPr algn="just">
              <a:buFont typeface="Wingdings" pitchFamily="2" charset="2"/>
              <a:buChar char="v"/>
            </a:pPr>
            <a:r>
              <a:rPr lang="en-US" dirty="0" err="1" smtClean="0"/>
              <a:t>Asumsi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Freud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resistensi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dorongan</a:t>
            </a:r>
            <a:r>
              <a:rPr lang="en-US" dirty="0" smtClean="0"/>
              <a:t> </a:t>
            </a:r>
            <a:r>
              <a:rPr lang="en-US" dirty="0" err="1" smtClean="0"/>
              <a:t>represi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pasiennya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7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Asumsi</a:t>
            </a:r>
            <a:r>
              <a:rPr lang="en-US" b="1" dirty="0" smtClean="0"/>
              <a:t> </a:t>
            </a:r>
            <a:r>
              <a:rPr lang="en-US" b="1" dirty="0" err="1" smtClean="0"/>
              <a:t>Dasar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sadar</a:t>
            </a:r>
            <a:r>
              <a:rPr lang="en-US" dirty="0" smtClean="0"/>
              <a:t> </a:t>
            </a:r>
            <a:r>
              <a:rPr lang="en-US" dirty="0" err="1" smtClean="0"/>
              <a:t>menyumbang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proses </a:t>
            </a:r>
            <a:r>
              <a:rPr lang="en-US" dirty="0" err="1" smtClean="0"/>
              <a:t>terjadinya</a:t>
            </a:r>
            <a:r>
              <a:rPr lang="en-US" dirty="0" smtClean="0"/>
              <a:t> </a:t>
            </a:r>
            <a:r>
              <a:rPr lang="en-US" dirty="0" err="1" smtClean="0"/>
              <a:t>fantasi</a:t>
            </a:r>
            <a:r>
              <a:rPr lang="en-US" dirty="0" smtClean="0"/>
              <a:t>, yang </a:t>
            </a:r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 smtClean="0"/>
              <a:t>dibawa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err="1" smtClean="0"/>
              <a:t>sadar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proses </a:t>
            </a:r>
            <a:r>
              <a:rPr lang="en-US" i="1" dirty="0"/>
              <a:t>free </a:t>
            </a:r>
            <a:r>
              <a:rPr lang="en-US" i="1" dirty="0" smtClean="0"/>
              <a:t>association,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termasuk</a:t>
            </a:r>
            <a:r>
              <a:rPr lang="en-US" dirty="0" smtClean="0"/>
              <a:t> </a:t>
            </a:r>
            <a:r>
              <a:rPr lang="en-US" dirty="0" err="1" smtClean="0"/>
              <a:t>hal-hal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bertentangan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endParaRPr lang="en-US" dirty="0" smtClean="0"/>
          </a:p>
          <a:p>
            <a:pPr algn="just">
              <a:buFont typeface="Wingdings" pitchFamily="2" charset="2"/>
              <a:buChar char="v"/>
            </a:pPr>
            <a:r>
              <a:rPr lang="en-US" dirty="0" smtClean="0"/>
              <a:t>Hal-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bertentangan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dorongan</a:t>
            </a:r>
            <a:r>
              <a:rPr lang="en-US" dirty="0"/>
              <a:t> sexual </a:t>
            </a:r>
            <a:r>
              <a:rPr lang="en-US" i="1" dirty="0"/>
              <a:t>(sexual </a:t>
            </a:r>
            <a:r>
              <a:rPr lang="en-US" i="1" dirty="0" smtClean="0"/>
              <a:t>drives), </a:t>
            </a:r>
            <a:r>
              <a:rPr lang="en-US" dirty="0" err="1" smtClean="0"/>
              <a:t>dialihkan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fantasi</a:t>
            </a:r>
            <a:r>
              <a:rPr lang="en-US" dirty="0" smtClean="0"/>
              <a:t> </a:t>
            </a:r>
            <a:r>
              <a:rPr lang="id-ID" dirty="0"/>
              <a:t>atau gejala terkait dengan fungsi sensor yang dikembangkan dalam teori </a:t>
            </a:r>
            <a:r>
              <a:rPr lang="id-ID" dirty="0" smtClean="0"/>
              <a:t>mimpi</a:t>
            </a:r>
            <a:r>
              <a:rPr lang="en-US" dirty="0" smtClean="0"/>
              <a:t>,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akhirnya</a:t>
            </a:r>
            <a:r>
              <a:rPr lang="en-US" dirty="0" smtClean="0"/>
              <a:t>  </a:t>
            </a:r>
            <a:r>
              <a:rPr lang="id-ID" dirty="0" smtClean="0"/>
              <a:t>ego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id-ID" dirty="0" smtClean="0"/>
              <a:t>bertentangan </a:t>
            </a:r>
            <a:r>
              <a:rPr lang="id-ID" dirty="0"/>
              <a:t>dengan naluri seksual. </a:t>
            </a:r>
            <a:endParaRPr lang="en-US" dirty="0" smtClean="0"/>
          </a:p>
          <a:p>
            <a:pPr algn="just">
              <a:buFont typeface="Wingdings" pitchFamily="2" charset="2"/>
              <a:buChar char="v"/>
            </a:pPr>
            <a:endParaRPr lang="en-US" dirty="0"/>
          </a:p>
          <a:p>
            <a:pPr algn="just">
              <a:buFont typeface="Wingdings" pitchFamily="2" charset="2"/>
              <a:buChar char="v"/>
            </a:pPr>
            <a:r>
              <a:rPr lang="en-US" dirty="0" err="1" smtClean="0"/>
              <a:t>Konflik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di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level </a:t>
            </a:r>
            <a:r>
              <a:rPr lang="en-US" dirty="0" err="1" smtClean="0"/>
              <a:t>motivasi</a:t>
            </a:r>
            <a:r>
              <a:rPr lang="en-US" dirty="0" smtClean="0"/>
              <a:t>,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disadari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disadari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9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Asumsi</a:t>
            </a:r>
            <a:r>
              <a:rPr lang="en-US" b="1" dirty="0" smtClean="0"/>
              <a:t> </a:t>
            </a:r>
            <a:r>
              <a:rPr lang="en-US" b="1" dirty="0" err="1" smtClean="0"/>
              <a:t>Dasar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Clr>
                <a:schemeClr val="tx1"/>
              </a:buClr>
              <a:buNone/>
            </a:pPr>
            <a:r>
              <a:rPr lang="en-US" b="1" dirty="0" smtClean="0"/>
              <a:t>4.  </a:t>
            </a:r>
            <a:r>
              <a:rPr lang="en-US" b="1" dirty="0" err="1" smtClean="0"/>
              <a:t>Energi</a:t>
            </a:r>
            <a:r>
              <a:rPr lang="en-US" b="1" dirty="0" smtClean="0"/>
              <a:t> </a:t>
            </a:r>
            <a:r>
              <a:rPr lang="en-US" b="1" dirty="0" err="1" smtClean="0"/>
              <a:t>psikologis</a:t>
            </a:r>
            <a:r>
              <a:rPr lang="en-US" b="1" dirty="0" smtClean="0"/>
              <a:t> </a:t>
            </a:r>
            <a:r>
              <a:rPr lang="en-US" i="1" dirty="0"/>
              <a:t>(psychological energies</a:t>
            </a:r>
            <a:r>
              <a:rPr lang="en-US" i="1" dirty="0" smtClean="0"/>
              <a:t>)</a:t>
            </a:r>
            <a:endParaRPr lang="en-US" b="1" dirty="0" smtClean="0"/>
          </a:p>
          <a:p>
            <a:pPr marL="514350" indent="-514350" algn="just">
              <a:buFont typeface="Wingdings" pitchFamily="2" charset="2"/>
              <a:buChar char="v"/>
            </a:pP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dorongan</a:t>
            </a:r>
            <a:r>
              <a:rPr lang="en-US" dirty="0" smtClean="0"/>
              <a:t> </a:t>
            </a:r>
            <a:r>
              <a:rPr lang="en-US" dirty="0" err="1" smtClean="0"/>
              <a:t>instingtual</a:t>
            </a:r>
            <a:r>
              <a:rPr lang="en-US" dirty="0" smtClean="0"/>
              <a:t> / </a:t>
            </a:r>
            <a:r>
              <a:rPr lang="en-US" dirty="0" err="1" smtClean="0"/>
              <a:t>dorongan</a:t>
            </a:r>
            <a:r>
              <a:rPr lang="en-US" dirty="0" smtClean="0"/>
              <a:t> </a:t>
            </a:r>
            <a:r>
              <a:rPr lang="en-US" dirty="0" err="1" smtClean="0"/>
              <a:t>naluriah</a:t>
            </a:r>
            <a:r>
              <a:rPr lang="en-US" dirty="0" smtClean="0"/>
              <a:t>  </a:t>
            </a:r>
            <a:r>
              <a:rPr lang="en-US" i="1" dirty="0" smtClean="0"/>
              <a:t>(instinctual drives)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en-US" dirty="0"/>
              <a:t>R</a:t>
            </a:r>
            <a:r>
              <a:rPr lang="en-US" i="1" dirty="0" smtClean="0"/>
              <a:t>ecall 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traumatis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afek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menyertainya</a:t>
            </a:r>
            <a:r>
              <a:rPr lang="en-US" dirty="0" smtClean="0"/>
              <a:t>, </a:t>
            </a:r>
            <a:r>
              <a:rPr lang="en-US" dirty="0" err="1" smtClean="0"/>
              <a:t>menghasilkan</a:t>
            </a:r>
            <a:r>
              <a:rPr lang="en-US" dirty="0" smtClean="0"/>
              <a:t> </a:t>
            </a:r>
            <a:r>
              <a:rPr lang="en-US" dirty="0" err="1" smtClean="0"/>
              <a:t>hilangnya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anxietas</a:t>
            </a:r>
            <a:r>
              <a:rPr lang="en-US" dirty="0" smtClean="0"/>
              <a:t>. 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en-US" dirty="0" err="1" smtClean="0"/>
              <a:t>Energi</a:t>
            </a:r>
            <a:r>
              <a:rPr lang="en-US" dirty="0" smtClean="0"/>
              <a:t> </a:t>
            </a:r>
            <a:r>
              <a:rPr lang="en-US" dirty="0" err="1" smtClean="0"/>
              <a:t>diganti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diubah</a:t>
            </a:r>
            <a:r>
              <a:rPr lang="en-US" dirty="0" smtClean="0"/>
              <a:t> </a:t>
            </a:r>
            <a:r>
              <a:rPr lang="en-US" dirty="0" err="1" smtClean="0"/>
              <a:t>selama</a:t>
            </a:r>
            <a:r>
              <a:rPr lang="en-US" dirty="0" smtClean="0"/>
              <a:t> proses </a:t>
            </a:r>
            <a:r>
              <a:rPr lang="en-US" dirty="0" err="1" smtClean="0"/>
              <a:t>psikologi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gejala</a:t>
            </a:r>
            <a:r>
              <a:rPr lang="en-US" dirty="0" smtClean="0"/>
              <a:t>. </a:t>
            </a:r>
          </a:p>
          <a:p>
            <a:pPr marL="514350" lvl="0" indent="-514350" algn="just">
              <a:buFont typeface="Wingdings" pitchFamily="2" charset="2"/>
              <a:buChar char="v"/>
            </a:pPr>
            <a:r>
              <a:rPr lang="en-US" dirty="0" err="1"/>
              <a:t>Energi</a:t>
            </a:r>
            <a:r>
              <a:rPr lang="en-US" dirty="0"/>
              <a:t> </a:t>
            </a:r>
            <a:r>
              <a:rPr lang="en-US" dirty="0" err="1" smtClean="0"/>
              <a:t>psikologis</a:t>
            </a:r>
            <a:r>
              <a:rPr lang="en-US" dirty="0"/>
              <a:t> </a:t>
            </a:r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energi</a:t>
            </a:r>
            <a:r>
              <a:rPr lang="en-US" dirty="0"/>
              <a:t> </a:t>
            </a:r>
            <a:r>
              <a:rPr lang="en-US" i="1" dirty="0"/>
              <a:t>drive</a:t>
            </a:r>
            <a:r>
              <a:rPr lang="en-US" dirty="0"/>
              <a:t> (</a:t>
            </a:r>
            <a:r>
              <a:rPr lang="en-US" dirty="0" err="1"/>
              <a:t>kateksis</a:t>
            </a:r>
            <a:r>
              <a:rPr lang="en-US" dirty="0"/>
              <a:t>)</a:t>
            </a:r>
          </a:p>
          <a:p>
            <a:pPr marL="514350" indent="-514350" algn="just">
              <a:buFont typeface="Wingdings" pitchFamily="2" charset="2"/>
              <a:buChar char="v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2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Model </a:t>
            </a:r>
            <a:r>
              <a:rPr lang="en-US" b="1" dirty="0" err="1" smtClean="0"/>
              <a:t>Topografi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68313" indent="-425450"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dirty="0" err="1" smtClean="0"/>
              <a:t>Pemikiran</a:t>
            </a:r>
            <a:r>
              <a:rPr lang="en-US" dirty="0" smtClean="0"/>
              <a:t> Freud </a:t>
            </a:r>
            <a:r>
              <a:rPr lang="en-US" dirty="0" err="1" smtClean="0"/>
              <a:t>ttg</a:t>
            </a:r>
            <a:r>
              <a:rPr lang="en-US" dirty="0" smtClean="0"/>
              <a:t> </a:t>
            </a:r>
            <a:r>
              <a:rPr lang="en-US" dirty="0" err="1" smtClean="0"/>
              <a:t>aparatus</a:t>
            </a:r>
            <a:r>
              <a:rPr lang="en-US" dirty="0" smtClean="0"/>
              <a:t> mental </a:t>
            </a:r>
            <a:r>
              <a:rPr lang="en-US" dirty="0" err="1" smtClean="0"/>
              <a:t>didasarkan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klasifikasi</a:t>
            </a:r>
            <a:r>
              <a:rPr lang="en-US" dirty="0" smtClean="0"/>
              <a:t> </a:t>
            </a:r>
            <a:r>
              <a:rPr lang="en-US" dirty="0" err="1" smtClean="0"/>
              <a:t>operasional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isi</a:t>
            </a:r>
            <a:r>
              <a:rPr lang="en-US" dirty="0" smtClean="0"/>
              <a:t> mental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regio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pikiran</a:t>
            </a:r>
            <a:r>
              <a:rPr lang="en-US" dirty="0" smtClean="0"/>
              <a:t>.</a:t>
            </a:r>
          </a:p>
          <a:p>
            <a:pPr marL="468313" indent="-425450"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dirty="0" smtClean="0"/>
          </a:p>
          <a:p>
            <a:pPr marL="468313" indent="-425450"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dirty="0" smtClean="0"/>
              <a:t>Model </a:t>
            </a:r>
            <a:r>
              <a:rPr lang="en-US" dirty="0" err="1" smtClean="0"/>
              <a:t>topografi</a:t>
            </a:r>
            <a:r>
              <a:rPr lang="en-US" dirty="0" smtClean="0"/>
              <a:t> </a:t>
            </a:r>
            <a:r>
              <a:rPr lang="en-US" dirty="0" err="1" smtClean="0"/>
              <a:t>pikiran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didekripsikan</a:t>
            </a:r>
            <a:r>
              <a:rPr lang="en-US" dirty="0" smtClean="0"/>
              <a:t> Freud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anatomis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spasial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dikaitkan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hubungannya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kesadaran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BBB87-75A2-45AC-81FC-9D95A07332A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9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1174</TotalTime>
  <Words>831</Words>
  <Application>Microsoft Office PowerPoint</Application>
  <PresentationFormat>On-screen Show (4:3)</PresentationFormat>
  <Paragraphs>119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Teori Topografi </vt:lpstr>
      <vt:lpstr>Pendahuluan</vt:lpstr>
      <vt:lpstr>Asumsi Dasar</vt:lpstr>
      <vt:lpstr>Asumsi Dasar</vt:lpstr>
      <vt:lpstr>Asumsi Dasar</vt:lpstr>
      <vt:lpstr>Asumsi Dasar</vt:lpstr>
      <vt:lpstr>Asumsi Dasar</vt:lpstr>
      <vt:lpstr>Asumsi Dasar</vt:lpstr>
      <vt:lpstr>Model Topografi</vt:lpstr>
      <vt:lpstr>Model Topografi</vt:lpstr>
      <vt:lpstr>Model Topografi</vt:lpstr>
      <vt:lpstr>Model Topografi</vt:lpstr>
      <vt:lpstr>Model Topografi</vt:lpstr>
      <vt:lpstr>Model Topografi</vt:lpstr>
      <vt:lpstr>Model Topografi</vt:lpstr>
      <vt:lpstr>Model Topografi</vt:lpstr>
      <vt:lpstr>Model Topografi</vt:lpstr>
      <vt:lpstr>Dinamika Fungsi Mental</vt:lpstr>
      <vt:lpstr>Dinamika Fungsi Mental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Teori Topografi</dc:title>
  <dc:creator>ASUS</dc:creator>
  <cp:lastModifiedBy>ASUS</cp:lastModifiedBy>
  <cp:revision>55</cp:revision>
  <dcterms:created xsi:type="dcterms:W3CDTF">2014-03-03T11:41:01Z</dcterms:created>
  <dcterms:modified xsi:type="dcterms:W3CDTF">2014-03-13T01:59:00Z</dcterms:modified>
</cp:coreProperties>
</file>