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58" r:id="rId20"/>
    <p:sldId id="259" r:id="rId21"/>
    <p:sldId id="260" r:id="rId22"/>
    <p:sldId id="278" r:id="rId23"/>
    <p:sldId id="279" r:id="rId24"/>
    <p:sldId id="282" r:id="rId25"/>
    <p:sldId id="281" r:id="rId26"/>
    <p:sldId id="283" r:id="rId27"/>
    <p:sldId id="284" r:id="rId28"/>
    <p:sldId id="285" r:id="rId29"/>
    <p:sldId id="28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FACA0FF-401C-44B0-B812-56D0401215FC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1331906-B247-4293-BAF4-4E41E684114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ACA0FF-401C-44B0-B812-56D0401215FC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331906-B247-4293-BAF4-4E41E68411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FACA0FF-401C-44B0-B812-56D0401215FC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1331906-B247-4293-BAF4-4E41E68411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ACA0FF-401C-44B0-B812-56D0401215FC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331906-B247-4293-BAF4-4E41E68411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FACA0FF-401C-44B0-B812-56D0401215FC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1331906-B247-4293-BAF4-4E41E684114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ACA0FF-401C-44B0-B812-56D0401215FC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331906-B247-4293-BAF4-4E41E68411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ACA0FF-401C-44B0-B812-56D0401215FC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331906-B247-4293-BAF4-4E41E68411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ACA0FF-401C-44B0-B812-56D0401215FC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331906-B247-4293-BAF4-4E41E68411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FACA0FF-401C-44B0-B812-56D0401215FC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331906-B247-4293-BAF4-4E41E68411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ACA0FF-401C-44B0-B812-56D0401215FC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331906-B247-4293-BAF4-4E41E68411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ACA0FF-401C-44B0-B812-56D0401215FC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331906-B247-4293-BAF4-4E41E684114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FACA0FF-401C-44B0-B812-56D0401215FC}" type="datetimeFigureOut">
              <a:rPr lang="en-US" smtClean="0"/>
              <a:t>7/22/2014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1331906-B247-4293-BAF4-4E41E684114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6868" y="1524000"/>
            <a:ext cx="5105400" cy="886968"/>
          </a:xfrm>
        </p:spPr>
        <p:txBody>
          <a:bodyPr/>
          <a:lstStyle/>
          <a:p>
            <a:r>
              <a:rPr lang="en-US" dirty="0" smtClean="0"/>
              <a:t>DUAL DIAGNOSIS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4442" y="4080352"/>
            <a:ext cx="5114778" cy="1101248"/>
          </a:xfrm>
        </p:spPr>
        <p:txBody>
          <a:bodyPr/>
          <a:lstStyle/>
          <a:p>
            <a:r>
              <a:rPr lang="en-US" sz="2000" dirty="0" err="1" smtClean="0"/>
              <a:t>Penyaji</a:t>
            </a:r>
            <a:r>
              <a:rPr lang="en-US" sz="2000" dirty="0" smtClean="0"/>
              <a:t> : </a:t>
            </a:r>
            <a:r>
              <a:rPr lang="en-US" sz="2000" dirty="0" err="1" smtClean="0"/>
              <a:t>Jans</a:t>
            </a:r>
            <a:r>
              <a:rPr lang="en-US" sz="2000" dirty="0" smtClean="0"/>
              <a:t> Juliana R. S</a:t>
            </a:r>
          </a:p>
          <a:p>
            <a:r>
              <a:rPr lang="en-US" sz="2000" dirty="0" err="1" smtClean="0"/>
              <a:t>Narasumber</a:t>
            </a:r>
            <a:r>
              <a:rPr lang="en-US" sz="2000" dirty="0" smtClean="0"/>
              <a:t> : Dr. Richard </a:t>
            </a:r>
            <a:r>
              <a:rPr lang="en-US" sz="2000" dirty="0" err="1" smtClean="0"/>
              <a:t>Budiman</a:t>
            </a:r>
            <a:r>
              <a:rPr lang="en-US" sz="2000" dirty="0" smtClean="0"/>
              <a:t> </a:t>
            </a:r>
            <a:r>
              <a:rPr lang="en-US" sz="2000" dirty="0" err="1" smtClean="0"/>
              <a:t>SpKJ</a:t>
            </a:r>
            <a:r>
              <a:rPr lang="en-US" sz="2000" dirty="0" smtClean="0"/>
              <a:t> (K</a:t>
            </a:r>
            <a:r>
              <a:rPr lang="en-US" dirty="0" smtClean="0"/>
              <a:t>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4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89567"/>
            <a:ext cx="83058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2. </a:t>
            </a:r>
            <a:r>
              <a:rPr lang="en-US" sz="2400" b="1" dirty="0" err="1" smtClean="0"/>
              <a:t>Terapi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jangka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panjang</a:t>
            </a:r>
            <a:endParaRPr lang="en-US" sz="2400" b="1" dirty="0" smtClean="0"/>
          </a:p>
          <a:p>
            <a:pPr>
              <a:buNone/>
            </a:pPr>
            <a:r>
              <a:rPr lang="en-US" sz="2400" dirty="0" smtClean="0"/>
              <a:t>	- pasien </a:t>
            </a:r>
            <a:r>
              <a:rPr lang="en-US" sz="2400" dirty="0" err="1" smtClean="0"/>
              <a:t>menyadari</a:t>
            </a:r>
            <a:r>
              <a:rPr lang="en-US" sz="2400" dirty="0" smtClean="0"/>
              <a:t> </a:t>
            </a:r>
            <a:r>
              <a:rPr lang="en-US" sz="2400" dirty="0" err="1" smtClean="0"/>
              <a:t>pola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hal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mempresipitasi</a:t>
            </a:r>
            <a:r>
              <a:rPr lang="en-US" sz="2400" dirty="0" smtClean="0"/>
              <a:t>     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400" dirty="0" err="1" smtClean="0"/>
              <a:t>timbulnya</a:t>
            </a:r>
            <a:r>
              <a:rPr lang="en-US" sz="2400" dirty="0" smtClean="0"/>
              <a:t> </a:t>
            </a:r>
            <a:r>
              <a:rPr lang="en-US" sz="2400" dirty="0" err="1" smtClean="0"/>
              <a:t>gejala</a:t>
            </a:r>
            <a:r>
              <a:rPr lang="en-US" sz="2400" dirty="0" smtClean="0"/>
              <a:t> </a:t>
            </a:r>
            <a:r>
              <a:rPr lang="en-US" sz="2400" dirty="0" err="1" smtClean="0"/>
              <a:t>psikiatrik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menyebabkan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400" dirty="0" err="1" smtClean="0"/>
              <a:t>kembali</a:t>
            </a:r>
            <a:r>
              <a:rPr lang="en-US" sz="2400" dirty="0" smtClean="0"/>
              <a:t> </a:t>
            </a:r>
            <a:r>
              <a:rPr lang="en-US" sz="2400" dirty="0" err="1" smtClean="0"/>
              <a:t>menggunakan</a:t>
            </a:r>
            <a:r>
              <a:rPr lang="en-US" sz="2400" dirty="0" smtClean="0"/>
              <a:t> </a:t>
            </a:r>
            <a:r>
              <a:rPr lang="en-US" sz="2400" dirty="0" err="1" smtClean="0"/>
              <a:t>zat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menyusun</a:t>
            </a:r>
            <a:r>
              <a:rPr lang="en-US" sz="2400" dirty="0" smtClean="0"/>
              <a:t> </a:t>
            </a:r>
            <a:r>
              <a:rPr lang="en-US" sz="2400" dirty="0" err="1" smtClean="0"/>
              <a:t>strategi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pasien </a:t>
            </a:r>
            <a:r>
              <a:rPr lang="en-US" sz="2400" dirty="0" err="1" smtClean="0"/>
              <a:t>seandainya</a:t>
            </a:r>
            <a:r>
              <a:rPr lang="en-US" sz="2400" dirty="0" smtClean="0"/>
              <a:t> </a:t>
            </a:r>
            <a:r>
              <a:rPr lang="en-US" sz="2400" dirty="0" err="1" smtClean="0"/>
              <a:t>kembali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400" dirty="0" err="1" smtClean="0"/>
              <a:t>relaps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   - </a:t>
            </a:r>
            <a:r>
              <a:rPr lang="en-US" sz="2400" dirty="0" err="1" smtClean="0"/>
              <a:t>Frekuensi</a:t>
            </a:r>
            <a:r>
              <a:rPr lang="en-US" sz="2400" dirty="0" smtClean="0"/>
              <a:t>, </a:t>
            </a:r>
            <a:r>
              <a:rPr lang="en-US" sz="2400" dirty="0" err="1" smtClean="0"/>
              <a:t>intensitas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komprehensif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</a:p>
          <a:p>
            <a:pPr>
              <a:buNone/>
            </a:pP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smtClean="0">
                <a:sym typeface="Wingdings" pitchFamily="2" charset="2"/>
              </a:rPr>
              <a:t>    </a:t>
            </a:r>
            <a:r>
              <a:rPr lang="en-US" sz="2400" dirty="0" err="1" smtClean="0"/>
              <a:t>mempengaruhi</a:t>
            </a:r>
            <a:r>
              <a:rPr lang="en-US" sz="2400" dirty="0" smtClean="0"/>
              <a:t> prognosis.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25013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89567"/>
            <a:ext cx="82296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3. </a:t>
            </a:r>
            <a:r>
              <a:rPr lang="en-US" sz="2400" b="1" dirty="0" err="1" smtClean="0"/>
              <a:t>Pencegahan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relaps</a:t>
            </a:r>
            <a:r>
              <a:rPr lang="en-US" sz="2400" b="1" dirty="0" smtClean="0"/>
              <a:t> </a:t>
            </a:r>
            <a:endParaRPr lang="en-US" sz="2400" dirty="0" smtClean="0"/>
          </a:p>
          <a:p>
            <a:pPr>
              <a:buFont typeface="Wingdings" pitchFamily="2" charset="2"/>
              <a:buChar char="ü"/>
            </a:pPr>
            <a:r>
              <a:rPr lang="en-US" sz="2400" dirty="0" err="1" smtClean="0"/>
              <a:t>mengidentifikasi</a:t>
            </a:r>
            <a:r>
              <a:rPr lang="en-US" sz="2400" dirty="0" smtClean="0"/>
              <a:t> </a:t>
            </a:r>
            <a:r>
              <a:rPr lang="en-US" sz="2400" dirty="0" err="1" smtClean="0"/>
              <a:t>faktor</a:t>
            </a:r>
            <a:r>
              <a:rPr lang="en-US" sz="2400" dirty="0" smtClean="0"/>
              <a:t> </a:t>
            </a:r>
            <a:r>
              <a:rPr lang="en-US" sz="2400" dirty="0" err="1" smtClean="0"/>
              <a:t>risiko</a:t>
            </a:r>
            <a:r>
              <a:rPr lang="en-US" sz="2400" dirty="0" smtClean="0"/>
              <a:t>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trjnya</a:t>
            </a:r>
            <a:r>
              <a:rPr lang="en-US" sz="2400" dirty="0"/>
              <a:t> </a:t>
            </a:r>
            <a:r>
              <a:rPr lang="en-US" sz="2400" dirty="0" err="1" smtClean="0"/>
              <a:t>relaps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strategi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mengatasinya</a:t>
            </a:r>
            <a:endParaRPr lang="en-US" sz="2400" dirty="0" smtClean="0"/>
          </a:p>
          <a:p>
            <a:pPr>
              <a:buFont typeface="Wingdings" pitchFamily="2" charset="2"/>
              <a:buChar char="ü"/>
            </a:pPr>
            <a:r>
              <a:rPr lang="en-US" sz="2400" dirty="0" err="1" smtClean="0"/>
              <a:t>mengerti</a:t>
            </a:r>
            <a:r>
              <a:rPr lang="en-US" sz="2400" dirty="0" smtClean="0"/>
              <a:t> </a:t>
            </a:r>
            <a:r>
              <a:rPr lang="en-US" sz="2400" dirty="0" err="1" smtClean="0"/>
              <a:t>bahwa</a:t>
            </a:r>
            <a:r>
              <a:rPr lang="en-US" sz="2400" dirty="0" smtClean="0"/>
              <a:t> </a:t>
            </a:r>
            <a:r>
              <a:rPr lang="en-US" sz="2400" dirty="0" err="1" smtClean="0"/>
              <a:t>relaps</a:t>
            </a:r>
            <a:r>
              <a:rPr lang="en-US" sz="2400" dirty="0" smtClean="0"/>
              <a:t>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salah</a:t>
            </a:r>
            <a:r>
              <a:rPr lang="en-US" sz="2400" dirty="0" smtClean="0"/>
              <a:t> </a:t>
            </a:r>
            <a:r>
              <a:rPr lang="en-US" sz="2400" dirty="0" err="1" smtClean="0"/>
              <a:t>satu</a:t>
            </a:r>
            <a:r>
              <a:rPr lang="en-US" sz="2400" dirty="0" smtClean="0"/>
              <a:t> proses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kondisi</a:t>
            </a:r>
            <a:r>
              <a:rPr lang="en-US" sz="2400" dirty="0" smtClean="0"/>
              <a:t> pasien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err="1" smtClean="0"/>
              <a:t>mengerti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menghadapi</a:t>
            </a:r>
            <a:r>
              <a:rPr lang="en-US" sz="2400" dirty="0" smtClean="0"/>
              <a:t> </a:t>
            </a:r>
            <a:r>
              <a:rPr lang="en-US" sz="2400" dirty="0" err="1" smtClean="0"/>
              <a:t>adanya</a:t>
            </a:r>
            <a:r>
              <a:rPr lang="en-US" sz="2400" dirty="0" smtClean="0"/>
              <a:t> </a:t>
            </a:r>
            <a:r>
              <a:rPr lang="en-US" sz="2400" dirty="0" err="1" smtClean="0"/>
              <a:t>tuntutan</a:t>
            </a:r>
            <a:r>
              <a:rPr lang="en-US" sz="2400" dirty="0" smtClean="0"/>
              <a:t> </a:t>
            </a:r>
            <a:r>
              <a:rPr lang="en-US" sz="2400" dirty="0" err="1" smtClean="0"/>
              <a:t>sosial</a:t>
            </a:r>
            <a:r>
              <a:rPr lang="en-US" sz="2400" dirty="0" smtClean="0"/>
              <a:t> </a:t>
            </a:r>
            <a:r>
              <a:rPr lang="en-US" sz="2400" dirty="0" err="1" smtClean="0"/>
              <a:t>dlm</a:t>
            </a:r>
            <a:r>
              <a:rPr lang="en-US" sz="2400" dirty="0" smtClean="0"/>
              <a:t> </a:t>
            </a:r>
            <a:r>
              <a:rPr lang="en-US" sz="2400" dirty="0" err="1" smtClean="0"/>
              <a:t>mengkonsumsi</a:t>
            </a:r>
            <a:r>
              <a:rPr lang="en-US" sz="2400" dirty="0" smtClean="0"/>
              <a:t> </a:t>
            </a:r>
            <a:r>
              <a:rPr lang="en-US" sz="2400" dirty="0" err="1" smtClean="0"/>
              <a:t>zat</a:t>
            </a:r>
            <a:endParaRPr lang="en-US" sz="2400" dirty="0"/>
          </a:p>
          <a:p>
            <a:pPr>
              <a:buFont typeface="Wingdings" pitchFamily="2" charset="2"/>
              <a:buChar char="ü"/>
            </a:pPr>
            <a:r>
              <a:rPr lang="en-US" sz="2400" dirty="0" err="1" smtClean="0"/>
              <a:t>mencapai</a:t>
            </a:r>
            <a:r>
              <a:rPr lang="en-US" sz="2400" dirty="0" smtClean="0"/>
              <a:t> </a:t>
            </a:r>
            <a:r>
              <a:rPr lang="en-US" sz="2400" dirty="0" err="1" smtClean="0"/>
              <a:t>suatu</a:t>
            </a:r>
            <a:r>
              <a:rPr lang="en-US" sz="2400" dirty="0" smtClean="0"/>
              <a:t> </a:t>
            </a:r>
            <a:r>
              <a:rPr lang="en-US" sz="2400" dirty="0" err="1" smtClean="0"/>
              <a:t>kehidupan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seimbang</a:t>
            </a:r>
            <a:endParaRPr lang="en-US" sz="2400" dirty="0" smtClean="0"/>
          </a:p>
          <a:p>
            <a:pPr>
              <a:buFont typeface="Wingdings" pitchFamily="2" charset="2"/>
              <a:buChar char="ü"/>
            </a:pPr>
            <a:r>
              <a:rPr lang="en-US" sz="2400" dirty="0" err="1" smtClean="0"/>
              <a:t>merencanakan</a:t>
            </a:r>
            <a:r>
              <a:rPr lang="en-US" sz="2400" dirty="0" smtClean="0"/>
              <a:t> </a:t>
            </a:r>
            <a:r>
              <a:rPr lang="en-US" sz="2400" dirty="0" err="1" smtClean="0"/>
              <a:t>cara</a:t>
            </a:r>
            <a:r>
              <a:rPr lang="en-US" sz="2400" dirty="0" smtClean="0"/>
              <a:t> </a:t>
            </a:r>
            <a:r>
              <a:rPr lang="en-US" sz="2400" dirty="0" err="1" smtClean="0"/>
              <a:t>memutus</a:t>
            </a:r>
            <a:r>
              <a:rPr lang="en-US" sz="2400" dirty="0" smtClean="0"/>
              <a:t> </a:t>
            </a:r>
            <a:r>
              <a:rPr lang="en-US" sz="2400" dirty="0" err="1" smtClean="0"/>
              <a:t>relaps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74850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Terapi</a:t>
            </a:r>
            <a:r>
              <a:rPr lang="en-US" sz="2400" dirty="0" smtClean="0"/>
              <a:t> </a:t>
            </a:r>
            <a:r>
              <a:rPr lang="en-US" sz="2400" dirty="0" err="1" smtClean="0"/>
              <a:t>terintegrasi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828800"/>
            <a:ext cx="7848600" cy="3951767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Terapi</a:t>
            </a:r>
            <a:r>
              <a:rPr lang="en-US" sz="2400" dirty="0" smtClean="0"/>
              <a:t> </a:t>
            </a:r>
            <a:r>
              <a:rPr lang="en-US" sz="2400" dirty="0" err="1" smtClean="0"/>
              <a:t>terintegrasi</a:t>
            </a:r>
            <a:r>
              <a:rPr lang="en-US" sz="2400" dirty="0" smtClean="0"/>
              <a:t> </a:t>
            </a:r>
            <a:r>
              <a:rPr lang="en-US" sz="2400" dirty="0" err="1" smtClean="0"/>
              <a:t>sangat</a:t>
            </a:r>
            <a:r>
              <a:rPr lang="en-US" sz="2400" dirty="0" smtClean="0"/>
              <a:t> </a:t>
            </a:r>
            <a:r>
              <a:rPr lang="en-US" sz="2400" dirty="0" err="1" smtClean="0"/>
              <a:t>penting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pengobatan</a:t>
            </a:r>
            <a:r>
              <a:rPr lang="en-US" sz="2400" dirty="0" smtClean="0"/>
              <a:t> </a:t>
            </a:r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dual diagnosis</a:t>
            </a:r>
          </a:p>
          <a:p>
            <a:r>
              <a:rPr lang="en-US" sz="2400" dirty="0" err="1" smtClean="0"/>
              <a:t>Terdiri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2 </a:t>
            </a:r>
            <a:r>
              <a:rPr lang="en-US" sz="2400" dirty="0" err="1" smtClean="0"/>
              <a:t>pendekatan</a:t>
            </a:r>
            <a:r>
              <a:rPr lang="en-US" sz="2400" dirty="0" smtClean="0"/>
              <a:t>, </a:t>
            </a:r>
            <a:r>
              <a:rPr lang="en-US" sz="2400" dirty="0" err="1" smtClean="0"/>
              <a:t>yaitu</a:t>
            </a:r>
            <a:r>
              <a:rPr lang="en-US" sz="2400" dirty="0" smtClean="0"/>
              <a:t> :</a:t>
            </a:r>
          </a:p>
          <a:p>
            <a:pPr>
              <a:buNone/>
            </a:pPr>
            <a:r>
              <a:rPr lang="en-US" sz="2400" dirty="0" smtClean="0"/>
              <a:t>	1. </a:t>
            </a:r>
            <a:r>
              <a:rPr lang="en-US" sz="2400" dirty="0" err="1" smtClean="0"/>
              <a:t>Sekuensial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2. </a:t>
            </a:r>
            <a:r>
              <a:rPr lang="en-US" sz="2400" dirty="0" err="1" smtClean="0"/>
              <a:t>Paralel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4863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5344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err="1" smtClean="0"/>
              <a:t>Pendekatan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sekuensial</a:t>
            </a:r>
            <a:r>
              <a:rPr lang="en-US" sz="2400" b="1" dirty="0" smtClean="0"/>
              <a:t> </a:t>
            </a:r>
            <a:r>
              <a:rPr lang="en-US" sz="2400" dirty="0" smtClean="0"/>
              <a:t>: </a:t>
            </a:r>
          </a:p>
          <a:p>
            <a:r>
              <a:rPr lang="en-US" sz="2400" dirty="0" smtClean="0"/>
              <a:t>Pasien </a:t>
            </a:r>
            <a:r>
              <a:rPr lang="en-US" sz="2400" dirty="0" err="1" smtClean="0"/>
              <a:t>dgn</a:t>
            </a:r>
            <a:r>
              <a:rPr lang="en-US" sz="2400" dirty="0" smtClean="0"/>
              <a:t> dual diagnosis </a:t>
            </a:r>
            <a:r>
              <a:rPr lang="en-US" sz="2400" dirty="0" err="1" smtClean="0"/>
              <a:t>tdk</a:t>
            </a:r>
            <a:r>
              <a:rPr lang="en-US" sz="2400" dirty="0" smtClean="0"/>
              <a:t> </a:t>
            </a:r>
            <a:r>
              <a:rPr lang="en-US" sz="2400" dirty="0" err="1" smtClean="0"/>
              <a:t>memenuhi</a:t>
            </a:r>
            <a:r>
              <a:rPr lang="en-US" sz="2400" dirty="0" smtClean="0"/>
              <a:t> </a:t>
            </a:r>
            <a:r>
              <a:rPr lang="en-US" sz="2400" dirty="0" err="1" smtClean="0"/>
              <a:t>syarat</a:t>
            </a:r>
            <a:r>
              <a:rPr lang="en-US" sz="2400" dirty="0" smtClean="0"/>
              <a:t> </a:t>
            </a:r>
            <a:r>
              <a:rPr lang="en-US" sz="2400" dirty="0" err="1" smtClean="0"/>
              <a:t>utk</a:t>
            </a:r>
            <a:r>
              <a:rPr lang="en-US" sz="2400" dirty="0" smtClean="0"/>
              <a:t> </a:t>
            </a:r>
            <a:r>
              <a:rPr lang="en-US" sz="2400" dirty="0" err="1" smtClean="0"/>
              <a:t>mendapatkan</a:t>
            </a:r>
            <a:r>
              <a:rPr lang="en-US" sz="2400" dirty="0" smtClean="0"/>
              <a:t> </a:t>
            </a:r>
            <a:r>
              <a:rPr lang="en-US" sz="2400" dirty="0" err="1" smtClean="0"/>
              <a:t>terapi</a:t>
            </a:r>
            <a:r>
              <a:rPr lang="en-US" sz="2400" dirty="0" smtClean="0"/>
              <a:t> </a:t>
            </a:r>
            <a:r>
              <a:rPr lang="en-US" sz="2400" dirty="0" err="1" smtClean="0"/>
              <a:t>sebelum</a:t>
            </a:r>
            <a:r>
              <a:rPr lang="en-US" sz="2400" dirty="0" smtClean="0"/>
              <a:t> </a:t>
            </a:r>
            <a:r>
              <a:rPr lang="en-US" sz="2400" dirty="0" err="1" smtClean="0"/>
              <a:t>penyakit</a:t>
            </a:r>
            <a:r>
              <a:rPr lang="en-US" sz="2400" dirty="0" smtClean="0"/>
              <a:t> yang </a:t>
            </a:r>
            <a:r>
              <a:rPr lang="en-US" sz="2400" dirty="0" err="1" smtClean="0"/>
              <a:t>satu</a:t>
            </a:r>
            <a:r>
              <a:rPr lang="en-US" sz="2400" dirty="0" smtClean="0"/>
              <a:t> </a:t>
            </a:r>
            <a:r>
              <a:rPr lang="en-US" sz="2400" dirty="0" err="1" smtClean="0"/>
              <a:t>terselesaikan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stabil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err="1" smtClean="0"/>
              <a:t>Contoh</a:t>
            </a:r>
            <a:r>
              <a:rPr lang="en-US" sz="2400" dirty="0" smtClean="0"/>
              <a:t> : </a:t>
            </a:r>
            <a:r>
              <a:rPr lang="en-US" sz="2400" dirty="0" err="1" smtClean="0"/>
              <a:t>seorang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skizofrenia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ketergantungan</a:t>
            </a:r>
            <a:r>
              <a:rPr lang="en-US" sz="2400" dirty="0" smtClean="0"/>
              <a:t> </a:t>
            </a:r>
            <a:r>
              <a:rPr lang="en-US" sz="2400" dirty="0" err="1" smtClean="0"/>
              <a:t>alkohol</a:t>
            </a:r>
            <a:r>
              <a:rPr lang="en-US" sz="2400" dirty="0" smtClean="0"/>
              <a:t> </a:t>
            </a:r>
            <a:r>
              <a:rPr lang="en-US" sz="2400" dirty="0" err="1" smtClean="0"/>
              <a:t>dikatakan</a:t>
            </a:r>
            <a:r>
              <a:rPr lang="en-US" sz="2400" dirty="0" smtClean="0"/>
              <a:t> </a:t>
            </a:r>
            <a:r>
              <a:rPr lang="en-US" sz="2400" dirty="0" err="1" smtClean="0"/>
              <a:t>bahwa</a:t>
            </a:r>
            <a:r>
              <a:rPr lang="en-US" sz="2400" dirty="0" smtClean="0"/>
              <a:t> </a:t>
            </a:r>
            <a:r>
              <a:rPr lang="en-US" sz="2400" dirty="0" err="1" smtClean="0"/>
              <a:t>alkoholnya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</a:t>
            </a:r>
            <a:r>
              <a:rPr lang="en-US" sz="2400" dirty="0" err="1" smtClean="0"/>
              <a:t>tdk</a:t>
            </a:r>
            <a:r>
              <a:rPr lang="en-US" sz="2400" dirty="0" smtClean="0"/>
              <a:t> </a:t>
            </a:r>
            <a:r>
              <a:rPr lang="en-US" sz="2400" dirty="0" err="1" smtClean="0"/>
              <a:t>dpt</a:t>
            </a:r>
            <a:r>
              <a:rPr lang="en-US" sz="2400" dirty="0" smtClean="0"/>
              <a:t> </a:t>
            </a:r>
            <a:r>
              <a:rPr lang="en-US" sz="2400" dirty="0" err="1" smtClean="0"/>
              <a:t>diterapi</a:t>
            </a:r>
            <a:r>
              <a:rPr lang="en-US" sz="2400" dirty="0" smtClean="0"/>
              <a:t> </a:t>
            </a:r>
            <a:r>
              <a:rPr lang="en-US" sz="2400" dirty="0" err="1" smtClean="0"/>
              <a:t>sampai</a:t>
            </a:r>
            <a:r>
              <a:rPr lang="en-US" sz="2400" dirty="0" smtClean="0"/>
              <a:t> </a:t>
            </a:r>
            <a:r>
              <a:rPr lang="en-US" sz="2400" dirty="0" err="1" smtClean="0"/>
              <a:t>gejala</a:t>
            </a:r>
            <a:r>
              <a:rPr lang="en-US" sz="2400" dirty="0" smtClean="0"/>
              <a:t> </a:t>
            </a:r>
            <a:r>
              <a:rPr lang="en-US" sz="2400" dirty="0" err="1" smtClean="0"/>
              <a:t>psikotiknya</a:t>
            </a:r>
            <a:r>
              <a:rPr lang="en-US" sz="2400" dirty="0" smtClean="0"/>
              <a:t> </a:t>
            </a:r>
            <a:r>
              <a:rPr lang="en-US" sz="2400" dirty="0" err="1" smtClean="0"/>
              <a:t>stabil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pasien </a:t>
            </a:r>
            <a:r>
              <a:rPr lang="en-US" sz="2400" dirty="0" err="1" smtClean="0"/>
              <a:t>tdk</a:t>
            </a:r>
            <a:r>
              <a:rPr lang="en-US" sz="2400" dirty="0" smtClean="0"/>
              <a:t> </a:t>
            </a:r>
            <a:r>
              <a:rPr lang="en-US" sz="2400" dirty="0" err="1" smtClean="0"/>
              <a:t>mendptkan</a:t>
            </a:r>
            <a:r>
              <a:rPr lang="en-US" sz="2400" dirty="0" smtClean="0"/>
              <a:t> </a:t>
            </a:r>
            <a:r>
              <a:rPr lang="en-US" sz="2400" dirty="0" err="1" smtClean="0"/>
              <a:t>terapi</a:t>
            </a:r>
            <a:r>
              <a:rPr lang="en-US" sz="2400" dirty="0" smtClean="0"/>
              <a:t> </a:t>
            </a:r>
            <a:r>
              <a:rPr lang="en-US" sz="2400" dirty="0" err="1" smtClean="0"/>
              <a:t>antipsikotik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mengikuti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program </a:t>
            </a:r>
            <a:r>
              <a:rPr lang="en-US" sz="2400" dirty="0" err="1" smtClean="0"/>
              <a:t>terapi</a:t>
            </a:r>
            <a:r>
              <a:rPr lang="en-US" sz="2400" dirty="0" smtClean="0"/>
              <a:t> </a:t>
            </a:r>
            <a:r>
              <a:rPr lang="en-US" sz="2400" dirty="0" err="1" smtClean="0"/>
              <a:t>utk</a:t>
            </a:r>
            <a:r>
              <a:rPr lang="en-US" sz="2400" dirty="0" smtClean="0"/>
              <a:t> </a:t>
            </a:r>
            <a:r>
              <a:rPr lang="en-US" sz="2400" dirty="0" err="1" smtClean="0"/>
              <a:t>alkohol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bersamaan</a:t>
            </a:r>
            <a:r>
              <a:rPr lang="en-US" sz="2400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808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89567"/>
            <a:ext cx="8001000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Hal </a:t>
            </a:r>
            <a:r>
              <a:rPr lang="en-US" sz="2400" dirty="0" err="1" smtClean="0"/>
              <a:t>penting</a:t>
            </a:r>
            <a:r>
              <a:rPr lang="en-US" sz="2400" dirty="0" smtClean="0"/>
              <a:t> yang </a:t>
            </a:r>
            <a:r>
              <a:rPr lang="en-US" sz="2400" dirty="0" err="1" smtClean="0"/>
              <a:t>perlu</a:t>
            </a:r>
            <a:r>
              <a:rPr lang="en-US" sz="2400" dirty="0" smtClean="0"/>
              <a:t> </a:t>
            </a:r>
            <a:r>
              <a:rPr lang="en-US" sz="2400" dirty="0" err="1" smtClean="0"/>
              <a:t>diingat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pendekatan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ialah</a:t>
            </a:r>
            <a:r>
              <a:rPr lang="en-US" sz="2400" dirty="0" smtClean="0"/>
              <a:t> </a:t>
            </a:r>
            <a:r>
              <a:rPr lang="en-US" sz="2400" dirty="0" err="1" smtClean="0"/>
              <a:t>terdapat</a:t>
            </a:r>
            <a:r>
              <a:rPr lang="en-US" sz="2400" dirty="0" smtClean="0"/>
              <a:t> </a:t>
            </a:r>
            <a:r>
              <a:rPr lang="en-US" sz="2400" dirty="0" err="1" smtClean="0"/>
              <a:t>pengabaian</a:t>
            </a:r>
            <a:r>
              <a:rPr lang="en-US" sz="2400" dirty="0" smtClean="0"/>
              <a:t> </a:t>
            </a:r>
            <a:r>
              <a:rPr lang="en-US" sz="2400" dirty="0" err="1" smtClean="0"/>
              <a:t>interaksi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kedua</a:t>
            </a:r>
            <a:r>
              <a:rPr lang="en-US" sz="2400" dirty="0" smtClean="0"/>
              <a:t> </a:t>
            </a:r>
            <a:r>
              <a:rPr lang="en-US" sz="2400" dirty="0" err="1" smtClean="0"/>
              <a:t>penyakit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pasien</a:t>
            </a:r>
            <a:r>
              <a:rPr lang="en-US" sz="2400" dirty="0" smtClean="0"/>
              <a:t> yang </a:t>
            </a:r>
            <a:r>
              <a:rPr lang="en-US" sz="2400" dirty="0" err="1" smtClean="0"/>
              <a:t>sedang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kondisi</a:t>
            </a:r>
            <a:r>
              <a:rPr lang="en-US" sz="2400" dirty="0" smtClean="0"/>
              <a:t> </a:t>
            </a:r>
            <a:r>
              <a:rPr lang="en-US" sz="2400" dirty="0" err="1" smtClean="0"/>
              <a:t>manik</a:t>
            </a:r>
            <a:r>
              <a:rPr lang="en-US" sz="2400" dirty="0" smtClean="0"/>
              <a:t>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mengkonsumsi</a:t>
            </a:r>
            <a:r>
              <a:rPr lang="en-US" sz="2400" dirty="0" smtClean="0"/>
              <a:t> </a:t>
            </a:r>
            <a:r>
              <a:rPr lang="en-US" sz="2400" dirty="0" err="1" smtClean="0"/>
              <a:t>alkohol</a:t>
            </a:r>
            <a:r>
              <a:rPr lang="en-US" sz="2400" dirty="0" smtClean="0"/>
              <a:t> </a:t>
            </a:r>
            <a:r>
              <a:rPr lang="en-US" sz="2400" dirty="0" err="1" smtClean="0"/>
              <a:t>semakin</a:t>
            </a:r>
            <a:r>
              <a:rPr lang="en-US" sz="2400" dirty="0" smtClean="0"/>
              <a:t> </a:t>
            </a:r>
            <a:r>
              <a:rPr lang="en-US" sz="2400" dirty="0" err="1" smtClean="0"/>
              <a:t>banyak</a:t>
            </a:r>
            <a:r>
              <a:rPr lang="en-US" sz="2400" dirty="0" smtClean="0"/>
              <a:t>, </a:t>
            </a:r>
            <a:r>
              <a:rPr lang="en-US" sz="2400" dirty="0" err="1" smtClean="0"/>
              <a:t>sehingga</a:t>
            </a:r>
            <a:r>
              <a:rPr lang="en-US" sz="2400" dirty="0" smtClean="0"/>
              <a:t> </a:t>
            </a:r>
            <a:r>
              <a:rPr lang="en-US" sz="2400" dirty="0" err="1" smtClean="0"/>
              <a:t>perlu</a:t>
            </a:r>
            <a:r>
              <a:rPr lang="en-US" sz="2400" dirty="0" smtClean="0"/>
              <a:t> </a:t>
            </a:r>
            <a:r>
              <a:rPr lang="en-US" sz="2400" dirty="0" err="1" smtClean="0"/>
              <a:t>diberikan</a:t>
            </a:r>
            <a:r>
              <a:rPr lang="en-US" sz="2400" dirty="0" smtClean="0"/>
              <a:t> mood stabilizer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mengontrol</a:t>
            </a:r>
            <a:r>
              <a:rPr lang="en-US" sz="2400" dirty="0" smtClean="0"/>
              <a:t> </a:t>
            </a:r>
            <a:r>
              <a:rPr lang="en-US" sz="2400" dirty="0" err="1" smtClean="0"/>
              <a:t>pemakaian</a:t>
            </a:r>
            <a:r>
              <a:rPr lang="en-US" sz="2400" dirty="0" smtClean="0"/>
              <a:t> </a:t>
            </a:r>
            <a:r>
              <a:rPr lang="en-US" sz="2400" dirty="0" err="1" smtClean="0"/>
              <a:t>alkoholnya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39397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89567"/>
            <a:ext cx="81534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err="1" smtClean="0"/>
              <a:t>Pendekatan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paralel</a:t>
            </a:r>
            <a:endParaRPr lang="en-US" sz="2400" b="1" dirty="0" smtClean="0"/>
          </a:p>
          <a:p>
            <a:r>
              <a:rPr lang="en-US" sz="2400" dirty="0" err="1" smtClean="0"/>
              <a:t>Gangguan</a:t>
            </a:r>
            <a:r>
              <a:rPr lang="en-US" sz="2400" dirty="0" smtClean="0"/>
              <a:t> </a:t>
            </a:r>
            <a:r>
              <a:rPr lang="en-US" sz="2400" dirty="0" err="1" smtClean="0"/>
              <a:t>jiwa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penyalahgunaan</a:t>
            </a:r>
            <a:r>
              <a:rPr lang="en-US" sz="2400" dirty="0" smtClean="0"/>
              <a:t> </a:t>
            </a:r>
            <a:r>
              <a:rPr lang="en-US" sz="2400" dirty="0" err="1" smtClean="0"/>
              <a:t>zat</a:t>
            </a:r>
            <a:r>
              <a:rPr lang="en-US" sz="2400" dirty="0" smtClean="0"/>
              <a:t> </a:t>
            </a:r>
            <a:r>
              <a:rPr lang="en-US" sz="2400" dirty="0" err="1" smtClean="0"/>
              <a:t>diobati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bersamaan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 </a:t>
            </a:r>
            <a:r>
              <a:rPr lang="en-US" sz="2400" dirty="0" err="1" smtClean="0"/>
              <a:t>pakar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berbeda-beda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Para </a:t>
            </a:r>
            <a:r>
              <a:rPr lang="en-US" sz="2400" dirty="0" err="1" smtClean="0"/>
              <a:t>pakar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memberikan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layanan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terpisah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seharusnya</a:t>
            </a:r>
            <a:r>
              <a:rPr lang="en-US" sz="2400" dirty="0" smtClean="0"/>
              <a:t> </a:t>
            </a:r>
            <a:r>
              <a:rPr lang="en-US" sz="2400" dirty="0" err="1" smtClean="0"/>
              <a:t>berusaha</a:t>
            </a:r>
            <a:r>
              <a:rPr lang="en-US" sz="2400" dirty="0" smtClean="0"/>
              <a:t> </a:t>
            </a:r>
            <a:r>
              <a:rPr lang="en-US" sz="2400" dirty="0" err="1" smtClean="0"/>
              <a:t>utk</a:t>
            </a:r>
            <a:r>
              <a:rPr lang="en-US" sz="2400" dirty="0" smtClean="0"/>
              <a:t> </a:t>
            </a:r>
            <a:r>
              <a:rPr lang="en-US" sz="2400" dirty="0" err="1" smtClean="0"/>
              <a:t>mengkoordinasikan</a:t>
            </a:r>
            <a:r>
              <a:rPr lang="en-US" sz="2400" dirty="0" smtClean="0"/>
              <a:t> </a:t>
            </a:r>
            <a:r>
              <a:rPr lang="en-US" sz="2400" dirty="0" err="1" smtClean="0"/>
              <a:t>pelayanannya</a:t>
            </a:r>
            <a:r>
              <a:rPr lang="en-US" sz="2400" dirty="0" smtClean="0"/>
              <a:t> </a:t>
            </a:r>
            <a:r>
              <a:rPr lang="en-US" sz="2400" dirty="0" err="1" smtClean="0"/>
              <a:t>dgn</a:t>
            </a:r>
            <a:r>
              <a:rPr lang="en-US" sz="2400" dirty="0" smtClean="0"/>
              <a:t> </a:t>
            </a:r>
            <a:r>
              <a:rPr lang="en-US" sz="2400" dirty="0" err="1" smtClean="0"/>
              <a:t>cara</a:t>
            </a:r>
            <a:r>
              <a:rPr lang="en-US" sz="2400" dirty="0" smtClean="0"/>
              <a:t> </a:t>
            </a:r>
            <a:r>
              <a:rPr lang="en-US" sz="2400" dirty="0" err="1" smtClean="0"/>
              <a:t>membuat</a:t>
            </a:r>
            <a:r>
              <a:rPr lang="en-US" sz="2400" dirty="0" smtClean="0"/>
              <a:t> </a:t>
            </a:r>
            <a:r>
              <a:rPr lang="en-US" sz="2400" dirty="0" err="1" smtClean="0"/>
              <a:t>pertemuan</a:t>
            </a:r>
            <a:r>
              <a:rPr lang="en-US" sz="2400" dirty="0" smtClean="0"/>
              <a:t> </a:t>
            </a:r>
            <a:r>
              <a:rPr lang="en-US" sz="2400" dirty="0" err="1" smtClean="0"/>
              <a:t>rutin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membuat</a:t>
            </a:r>
            <a:r>
              <a:rPr lang="en-US" sz="2400" dirty="0" smtClean="0"/>
              <a:t> </a:t>
            </a:r>
            <a:r>
              <a:rPr lang="en-US" sz="2400" dirty="0" err="1" smtClean="0"/>
              <a:t>konsensus</a:t>
            </a:r>
            <a:r>
              <a:rPr lang="en-US" sz="2400" dirty="0" smtClean="0"/>
              <a:t> </a:t>
            </a:r>
            <a:r>
              <a:rPr lang="en-US" sz="2400" dirty="0" err="1" smtClean="0"/>
              <a:t>ttg</a:t>
            </a:r>
            <a:r>
              <a:rPr lang="en-US" sz="2400" dirty="0" smtClean="0"/>
              <a:t> elemen2 yang </a:t>
            </a:r>
            <a:r>
              <a:rPr lang="en-US" sz="2400" dirty="0" err="1" smtClean="0"/>
              <a:t>penting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rencana</a:t>
            </a:r>
            <a:r>
              <a:rPr lang="en-US" sz="2400" dirty="0" smtClean="0"/>
              <a:t> </a:t>
            </a:r>
            <a:r>
              <a:rPr lang="en-US" sz="2400" dirty="0" err="1" smtClean="0"/>
              <a:t>pengobatan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7370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04800"/>
            <a:ext cx="8534400" cy="990600"/>
          </a:xfrm>
        </p:spPr>
        <p:txBody>
          <a:bodyPr>
            <a:normAutofit/>
          </a:bodyPr>
          <a:lstStyle/>
          <a:p>
            <a:r>
              <a:rPr lang="en-US" sz="2700" dirty="0" err="1" smtClean="0"/>
              <a:t>Pengobatan</a:t>
            </a:r>
            <a:r>
              <a:rPr lang="en-US" sz="2700" dirty="0" smtClean="0"/>
              <a:t> </a:t>
            </a:r>
            <a:r>
              <a:rPr lang="en-US" sz="2700" dirty="0" err="1" smtClean="0"/>
              <a:t>terintegrasi</a:t>
            </a:r>
            <a:r>
              <a:rPr lang="en-US" sz="2700" dirty="0" smtClean="0"/>
              <a:t> 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589567"/>
            <a:ext cx="8229600" cy="45720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Intervensi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psikososial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ketergantungan</a:t>
            </a:r>
            <a:r>
              <a:rPr lang="en-US" sz="2400" dirty="0" smtClean="0"/>
              <a:t> </a:t>
            </a:r>
            <a:r>
              <a:rPr lang="en-US" sz="2400" dirty="0" err="1" smtClean="0"/>
              <a:t>zat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ggn</a:t>
            </a:r>
            <a:r>
              <a:rPr lang="en-US" sz="2400" dirty="0" smtClean="0"/>
              <a:t> </a:t>
            </a:r>
            <a:r>
              <a:rPr lang="en-US" sz="2400" dirty="0" err="1" smtClean="0"/>
              <a:t>jiwa</a:t>
            </a:r>
            <a:endParaRPr lang="en-US" sz="2400" dirty="0" smtClean="0"/>
          </a:p>
          <a:p>
            <a:r>
              <a:rPr lang="en-US" sz="2400" dirty="0" err="1" smtClean="0"/>
              <a:t>Terapi</a:t>
            </a:r>
            <a:r>
              <a:rPr lang="en-US" sz="2400" dirty="0" smtClean="0"/>
              <a:t> </a:t>
            </a:r>
            <a:r>
              <a:rPr lang="en-US" sz="2400" dirty="0" err="1" smtClean="0"/>
              <a:t>individu</a:t>
            </a:r>
            <a:r>
              <a:rPr lang="en-US" sz="2400" dirty="0" smtClean="0"/>
              <a:t>, </a:t>
            </a:r>
            <a:r>
              <a:rPr lang="en-US" sz="2400" dirty="0" err="1" smtClean="0"/>
              <a:t>kelompok</a:t>
            </a:r>
            <a:r>
              <a:rPr lang="en-US" sz="2400" dirty="0" smtClean="0"/>
              <a:t>, </a:t>
            </a:r>
            <a:r>
              <a:rPr lang="en-US" sz="2400" dirty="0" err="1" smtClean="0"/>
              <a:t>pasangan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keluarga</a:t>
            </a:r>
            <a:endParaRPr lang="en-US" sz="2400" dirty="0" smtClean="0"/>
          </a:p>
          <a:p>
            <a:r>
              <a:rPr lang="en-US" sz="2400" dirty="0" err="1" smtClean="0"/>
              <a:t>Menangani</a:t>
            </a:r>
            <a:r>
              <a:rPr lang="en-US" sz="2400" dirty="0" smtClean="0"/>
              <a:t> </a:t>
            </a:r>
            <a:r>
              <a:rPr lang="en-US" sz="2400" dirty="0" err="1" smtClean="0"/>
              <a:t>masalah</a:t>
            </a:r>
            <a:r>
              <a:rPr lang="en-US" sz="2400" dirty="0" smtClean="0"/>
              <a:t> </a:t>
            </a:r>
            <a:r>
              <a:rPr lang="en-US" sz="2400" dirty="0" err="1" smtClean="0"/>
              <a:t>merokok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setting </a:t>
            </a:r>
            <a:r>
              <a:rPr lang="en-US" sz="2400" dirty="0" err="1" smtClean="0"/>
              <a:t>pengobatan</a:t>
            </a:r>
            <a:endParaRPr lang="en-US" sz="2400" dirty="0" smtClean="0"/>
          </a:p>
          <a:p>
            <a:r>
              <a:rPr lang="en-US" sz="2400" dirty="0" smtClean="0"/>
              <a:t>Teknik2 </a:t>
            </a:r>
            <a:r>
              <a:rPr lang="en-US" sz="2400" dirty="0" err="1" smtClean="0"/>
              <a:t>komplementer</a:t>
            </a:r>
            <a:r>
              <a:rPr lang="en-US" sz="2400" dirty="0" smtClean="0"/>
              <a:t> </a:t>
            </a:r>
            <a:r>
              <a:rPr lang="en-US" sz="2400" dirty="0" err="1" smtClean="0"/>
              <a:t>dgn</a:t>
            </a:r>
            <a:r>
              <a:rPr lang="en-US" sz="2400" dirty="0" smtClean="0"/>
              <a:t> teknik2 </a:t>
            </a:r>
            <a:r>
              <a:rPr lang="en-US" sz="2400" dirty="0" err="1" smtClean="0"/>
              <a:t>tradisional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mempunyai</a:t>
            </a:r>
            <a:r>
              <a:rPr lang="en-US" sz="2400" dirty="0" smtClean="0"/>
              <a:t> </a:t>
            </a:r>
            <a:r>
              <a:rPr lang="en-US" sz="2400" dirty="0" err="1" smtClean="0"/>
              <a:t>pembuktian</a:t>
            </a:r>
            <a:r>
              <a:rPr lang="en-US" sz="2400" dirty="0" smtClean="0"/>
              <a:t> </a:t>
            </a:r>
            <a:r>
              <a:rPr lang="en-US" sz="2400" dirty="0" err="1" smtClean="0"/>
              <a:t>scr</a:t>
            </a:r>
            <a:r>
              <a:rPr lang="en-US" sz="2400" dirty="0" smtClean="0"/>
              <a:t> </a:t>
            </a:r>
            <a:r>
              <a:rPr lang="en-US" sz="2400" dirty="0" err="1" smtClean="0"/>
              <a:t>medis</a:t>
            </a:r>
            <a:endParaRPr lang="en-US" sz="2400" dirty="0" smtClean="0"/>
          </a:p>
          <a:p>
            <a:r>
              <a:rPr lang="en-US" sz="2400" dirty="0" smtClean="0"/>
              <a:t>Model </a:t>
            </a:r>
            <a:r>
              <a:rPr lang="en-US" sz="2400" dirty="0" err="1" smtClean="0"/>
              <a:t>pemulihan</a:t>
            </a:r>
            <a:r>
              <a:rPr lang="en-US" sz="2400" dirty="0" smtClean="0"/>
              <a:t> </a:t>
            </a:r>
            <a:r>
              <a:rPr lang="en-US" sz="2400" dirty="0" err="1" smtClean="0"/>
              <a:t>medis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rehabilitasi</a:t>
            </a:r>
            <a:endParaRPr lang="en-US" sz="2400" dirty="0" smtClean="0"/>
          </a:p>
          <a:p>
            <a:r>
              <a:rPr lang="en-US" sz="2400" dirty="0" err="1" smtClean="0"/>
              <a:t>Pencegahan</a:t>
            </a:r>
            <a:r>
              <a:rPr lang="en-US" sz="2400" dirty="0" smtClean="0"/>
              <a:t> </a:t>
            </a:r>
            <a:r>
              <a:rPr lang="en-US" sz="2400" dirty="0" err="1" smtClean="0"/>
              <a:t>ggn</a:t>
            </a:r>
            <a:r>
              <a:rPr lang="en-US" sz="2400" dirty="0" smtClean="0"/>
              <a:t> </a:t>
            </a:r>
            <a:r>
              <a:rPr lang="en-US" sz="2400" dirty="0" err="1" smtClean="0"/>
              <a:t>sekunder</a:t>
            </a:r>
            <a:r>
              <a:rPr lang="en-US" sz="2400" dirty="0" smtClean="0"/>
              <a:t> </a:t>
            </a:r>
          </a:p>
          <a:p>
            <a:r>
              <a:rPr lang="en-US" sz="2400" dirty="0" err="1" smtClean="0"/>
              <a:t>Pencegahan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tatalaksana</a:t>
            </a:r>
            <a:r>
              <a:rPr lang="en-US" sz="2400" dirty="0" smtClean="0"/>
              <a:t> </a:t>
            </a:r>
            <a:r>
              <a:rPr lang="en-US" sz="2400" dirty="0" err="1" smtClean="0"/>
              <a:t>dr</a:t>
            </a:r>
            <a:r>
              <a:rPr lang="en-US" sz="2400" dirty="0" smtClean="0"/>
              <a:t> </a:t>
            </a:r>
            <a:r>
              <a:rPr lang="en-US" sz="2400" dirty="0" err="1" smtClean="0"/>
              <a:t>peny</a:t>
            </a:r>
            <a:r>
              <a:rPr lang="en-US" sz="2400" dirty="0" smtClean="0"/>
              <a:t> </a:t>
            </a:r>
            <a:r>
              <a:rPr lang="en-US" sz="2400" dirty="0" err="1" smtClean="0"/>
              <a:t>medis</a:t>
            </a:r>
            <a:r>
              <a:rPr lang="en-US" sz="2400" dirty="0" smtClean="0"/>
              <a:t> </a:t>
            </a:r>
            <a:r>
              <a:rPr lang="en-US" sz="2400" dirty="0" err="1" smtClean="0"/>
              <a:t>umum</a:t>
            </a:r>
            <a:r>
              <a:rPr lang="en-US" sz="2400" dirty="0" smtClean="0"/>
              <a:t>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8430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Prognosis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Prognosis </a:t>
            </a:r>
            <a:r>
              <a:rPr lang="en-US" sz="2400" dirty="0" err="1"/>
              <a:t>tergantung</a:t>
            </a:r>
            <a:r>
              <a:rPr lang="en-US" sz="2400" dirty="0"/>
              <a:t> </a:t>
            </a:r>
            <a:r>
              <a:rPr lang="en-US" sz="2400" dirty="0" err="1"/>
              <a:t>derajat</a:t>
            </a:r>
            <a:r>
              <a:rPr lang="en-US" sz="2400" dirty="0"/>
              <a:t> </a:t>
            </a:r>
            <a:r>
              <a:rPr lang="en-US" sz="2400" dirty="0" err="1"/>
              <a:t>keparahan</a:t>
            </a:r>
            <a:r>
              <a:rPr lang="en-US" sz="2400" dirty="0"/>
              <a:t> </a:t>
            </a:r>
            <a:r>
              <a:rPr lang="en-US" sz="2400" dirty="0" err="1"/>
              <a:t>hendaya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gangguan</a:t>
            </a:r>
            <a:r>
              <a:rPr lang="en-US" sz="2400" dirty="0"/>
              <a:t> </a:t>
            </a:r>
            <a:r>
              <a:rPr lang="en-US" sz="2400" dirty="0" err="1"/>
              <a:t>psikiatrik</a:t>
            </a:r>
            <a:r>
              <a:rPr lang="en-US" sz="2400" dirty="0"/>
              <a:t> yang </a:t>
            </a:r>
            <a:r>
              <a:rPr lang="en-US" sz="2400" dirty="0" err="1"/>
              <a:t>terjadi</a:t>
            </a:r>
            <a:r>
              <a:rPr lang="en-US" sz="2400" dirty="0"/>
              <a:t>, </a:t>
            </a:r>
            <a:r>
              <a:rPr lang="en-US" sz="2400" dirty="0" err="1"/>
              <a:t>serta</a:t>
            </a:r>
            <a:r>
              <a:rPr lang="en-US" sz="2400" dirty="0"/>
              <a:t> </a:t>
            </a:r>
            <a:r>
              <a:rPr lang="en-US" sz="2400" dirty="0" err="1"/>
              <a:t>komplikasi</a:t>
            </a:r>
            <a:r>
              <a:rPr lang="en-US" sz="2400" dirty="0"/>
              <a:t> </a:t>
            </a:r>
            <a:r>
              <a:rPr lang="en-US" sz="2400" dirty="0" err="1"/>
              <a:t>medis</a:t>
            </a:r>
            <a:r>
              <a:rPr lang="en-US" sz="2400" dirty="0"/>
              <a:t> yang </a:t>
            </a:r>
            <a:r>
              <a:rPr lang="en-US" sz="2400" dirty="0" err="1"/>
              <a:t>timbul</a:t>
            </a:r>
            <a:r>
              <a:rPr lang="en-US" sz="2400" dirty="0"/>
              <a:t>.</a:t>
            </a:r>
          </a:p>
          <a:p>
            <a:r>
              <a:rPr lang="en-US" sz="2400" dirty="0" err="1"/>
              <a:t>Secara</a:t>
            </a:r>
            <a:r>
              <a:rPr lang="en-US" sz="2400" dirty="0"/>
              <a:t> </a:t>
            </a:r>
            <a:r>
              <a:rPr lang="en-US" sz="2400" dirty="0" err="1"/>
              <a:t>keseluruhan</a:t>
            </a:r>
            <a:r>
              <a:rPr lang="en-US" sz="2400" dirty="0"/>
              <a:t>, prognosis </a:t>
            </a:r>
            <a:r>
              <a:rPr lang="en-US" sz="2400" dirty="0" err="1"/>
              <a:t>adalah</a:t>
            </a:r>
            <a:r>
              <a:rPr lang="en-US" sz="2400" dirty="0"/>
              <a:t> </a:t>
            </a:r>
            <a:r>
              <a:rPr lang="en-US" sz="2400" dirty="0" err="1"/>
              <a:t>baik</a:t>
            </a:r>
            <a:r>
              <a:rPr lang="en-US" sz="2400" dirty="0"/>
              <a:t> </a:t>
            </a:r>
            <a:r>
              <a:rPr lang="en-US" sz="2400" dirty="0" err="1"/>
              <a:t>jika</a:t>
            </a:r>
            <a:r>
              <a:rPr lang="en-US" sz="2400" dirty="0"/>
              <a:t> </a:t>
            </a:r>
            <a:r>
              <a:rPr lang="en-US" sz="2400" dirty="0" err="1"/>
              <a:t>pasien</a:t>
            </a:r>
            <a:r>
              <a:rPr lang="en-US" sz="2400" dirty="0"/>
              <a:t> </a:t>
            </a:r>
            <a:r>
              <a:rPr lang="en-US" sz="2400" dirty="0" err="1"/>
              <a:t>segera</a:t>
            </a:r>
            <a:r>
              <a:rPr lang="en-US" sz="2400" dirty="0"/>
              <a:t> </a:t>
            </a:r>
            <a:r>
              <a:rPr lang="en-US" sz="2400" dirty="0" err="1"/>
              <a:t>berhenti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menggunakan</a:t>
            </a:r>
            <a:r>
              <a:rPr lang="en-US" sz="2400" dirty="0"/>
              <a:t> </a:t>
            </a:r>
            <a:r>
              <a:rPr lang="en-US" sz="2400" dirty="0" err="1"/>
              <a:t>zat</a:t>
            </a:r>
            <a:r>
              <a:rPr lang="en-US" sz="2400" dirty="0"/>
              <a:t> </a:t>
            </a:r>
            <a:r>
              <a:rPr lang="en-US" sz="2400" dirty="0" err="1"/>
              <a:t>setelah</a:t>
            </a:r>
            <a:r>
              <a:rPr lang="en-US" sz="2400" dirty="0"/>
              <a:t> </a:t>
            </a:r>
            <a:r>
              <a:rPr lang="en-US" sz="2400" dirty="0" err="1"/>
              <a:t>pertama</a:t>
            </a:r>
            <a:r>
              <a:rPr lang="en-US" sz="2400" dirty="0"/>
              <a:t> kali </a:t>
            </a:r>
            <a:r>
              <a:rPr lang="en-US" sz="2400" dirty="0" err="1"/>
              <a:t>muncul</a:t>
            </a:r>
            <a:r>
              <a:rPr lang="en-US" sz="2400" dirty="0"/>
              <a:t> </a:t>
            </a:r>
            <a:r>
              <a:rPr lang="en-US" sz="2400" dirty="0" err="1"/>
              <a:t>gangguan</a:t>
            </a:r>
            <a:r>
              <a:rPr lang="en-US" sz="2400" dirty="0"/>
              <a:t> </a:t>
            </a:r>
            <a:r>
              <a:rPr lang="en-US" sz="2400" dirty="0" err="1"/>
              <a:t>psikiatrik</a:t>
            </a:r>
            <a:r>
              <a:rPr lang="en-US" sz="2400" dirty="0"/>
              <a:t>.</a:t>
            </a:r>
          </a:p>
          <a:p>
            <a:r>
              <a:rPr lang="en-US" sz="2400" dirty="0"/>
              <a:t>Prognosis </a:t>
            </a:r>
            <a:r>
              <a:rPr lang="en-US" sz="2400" dirty="0" err="1"/>
              <a:t>memburuk</a:t>
            </a:r>
            <a:r>
              <a:rPr lang="en-US" sz="2400" dirty="0"/>
              <a:t> </a:t>
            </a:r>
            <a:r>
              <a:rPr lang="en-US" sz="2400" dirty="0" err="1"/>
              <a:t>jika</a:t>
            </a:r>
            <a:r>
              <a:rPr lang="en-US" sz="2400" dirty="0"/>
              <a:t> </a:t>
            </a:r>
            <a:r>
              <a:rPr lang="en-US" sz="2400" dirty="0" err="1"/>
              <a:t>ada</a:t>
            </a:r>
            <a:r>
              <a:rPr lang="en-US" sz="2400" dirty="0"/>
              <a:t> </a:t>
            </a:r>
            <a:r>
              <a:rPr lang="en-US" sz="2400" dirty="0" err="1"/>
              <a:t>komorbid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gangguan</a:t>
            </a:r>
            <a:r>
              <a:rPr lang="en-US" sz="2400" dirty="0"/>
              <a:t> </a:t>
            </a:r>
            <a:r>
              <a:rPr lang="en-US" sz="2400" dirty="0" err="1"/>
              <a:t>kepribadian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6641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DSM-5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Substance Related Disorders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Substance Use Disorders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Substance-Induced Disorders</a:t>
            </a:r>
          </a:p>
          <a:p>
            <a:pPr lvl="2">
              <a:buFont typeface="Courier New" pitchFamily="49" charset="0"/>
              <a:buChar char="o"/>
            </a:pPr>
            <a:r>
              <a:rPr lang="en-US" dirty="0" smtClean="0"/>
              <a:t>Intoxication</a:t>
            </a:r>
          </a:p>
          <a:p>
            <a:pPr lvl="2">
              <a:buFont typeface="Courier New" pitchFamily="49" charset="0"/>
              <a:buChar char="o"/>
            </a:pPr>
            <a:r>
              <a:rPr lang="en-US" dirty="0" smtClean="0"/>
              <a:t>Withdrawal</a:t>
            </a:r>
          </a:p>
          <a:p>
            <a:pPr lvl="2">
              <a:buFont typeface="Courier New" pitchFamily="49" charset="0"/>
              <a:buChar char="o"/>
            </a:pPr>
            <a:r>
              <a:rPr lang="en-US" dirty="0" smtClean="0"/>
              <a:t>Substance/medication-Induced Mental Disorders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29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25" b="5416"/>
          <a:stretch/>
        </p:blipFill>
        <p:spPr bwMode="auto">
          <a:xfrm>
            <a:off x="0" y="96982"/>
            <a:ext cx="9372600" cy="678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591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err="1" smtClean="0"/>
              <a:t>Definisi</a:t>
            </a:r>
            <a:r>
              <a:rPr lang="en-US" sz="4000" dirty="0" smtClean="0"/>
              <a:t> </a:t>
            </a:r>
            <a:r>
              <a:rPr lang="en-US" sz="4000" dirty="0"/>
              <a:t/>
            </a:r>
            <a:br>
              <a:rPr lang="en-US" sz="40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n-US" sz="2400" b="1" dirty="0" smtClean="0"/>
              <a:t>   </a:t>
            </a:r>
            <a:r>
              <a:rPr lang="en-US" sz="2000" dirty="0" err="1" smtClean="0"/>
              <a:t>Istilah</a:t>
            </a:r>
            <a:r>
              <a:rPr lang="en-US" sz="2000" dirty="0" smtClean="0"/>
              <a:t> </a:t>
            </a:r>
            <a:r>
              <a:rPr lang="en-US" sz="2000" dirty="0"/>
              <a:t>dual diagnosis 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 err="1" smtClean="0"/>
              <a:t>digunakan</a:t>
            </a:r>
            <a:r>
              <a:rPr lang="en-US" sz="2000" dirty="0" smtClean="0"/>
              <a:t> </a:t>
            </a:r>
            <a:r>
              <a:rPr lang="en-US" sz="2000" dirty="0" err="1"/>
              <a:t>pada</a:t>
            </a:r>
            <a:r>
              <a:rPr lang="en-US" sz="2000" dirty="0"/>
              <a:t> </a:t>
            </a:r>
            <a:r>
              <a:rPr lang="en-US" sz="2000" dirty="0" err="1" smtClean="0"/>
              <a:t>individu</a:t>
            </a:r>
            <a:r>
              <a:rPr lang="en-US" sz="2000" dirty="0" smtClean="0"/>
              <a:t> yang </a:t>
            </a:r>
            <a:r>
              <a:rPr lang="en-US" sz="2000" dirty="0" err="1"/>
              <a:t>mengalami</a:t>
            </a:r>
            <a:r>
              <a:rPr lang="en-US" sz="2000" dirty="0"/>
              <a:t> </a:t>
            </a:r>
            <a:r>
              <a:rPr lang="en-US" sz="2000" dirty="0" err="1"/>
              <a:t>masalah</a:t>
            </a:r>
            <a:r>
              <a:rPr lang="en-US" sz="2000" dirty="0"/>
              <a:t> </a:t>
            </a:r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/>
              <a:t>gangguan</a:t>
            </a:r>
            <a:r>
              <a:rPr lang="en-US" sz="2000" dirty="0"/>
              <a:t> </a:t>
            </a:r>
            <a:r>
              <a:rPr lang="en-US" sz="2000" dirty="0" err="1"/>
              <a:t>jiwa</a:t>
            </a:r>
            <a:r>
              <a:rPr lang="en-US" sz="2000" dirty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/>
              <a:t>penyalahgunaan</a:t>
            </a:r>
            <a:r>
              <a:rPr lang="en-US" sz="2000" dirty="0"/>
              <a:t> </a:t>
            </a:r>
            <a:r>
              <a:rPr lang="en-US" sz="2000" dirty="0" err="1"/>
              <a:t>zat</a:t>
            </a:r>
            <a:r>
              <a:rPr lang="en-US" sz="2000" dirty="0"/>
              <a:t> (</a:t>
            </a:r>
            <a:r>
              <a:rPr lang="en-US" sz="2000" dirty="0" err="1"/>
              <a:t>termasuk</a:t>
            </a:r>
            <a:r>
              <a:rPr lang="en-US" sz="2000" dirty="0"/>
              <a:t> </a:t>
            </a:r>
            <a:r>
              <a:rPr lang="en-US" sz="2000" dirty="0" err="1"/>
              <a:t>alkohol</a:t>
            </a:r>
            <a:r>
              <a:rPr lang="en-US" sz="2000" dirty="0"/>
              <a:t>, </a:t>
            </a:r>
            <a:r>
              <a:rPr lang="en-US" sz="2000" dirty="0" err="1" smtClean="0"/>
              <a:t>nikotin</a:t>
            </a:r>
            <a:r>
              <a:rPr lang="en-US" sz="2000" dirty="0" smtClean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obat-obatan</a:t>
            </a:r>
            <a:r>
              <a:rPr lang="en-US" sz="2000" dirty="0"/>
              <a:t> yang lain).</a:t>
            </a:r>
          </a:p>
          <a:p>
            <a:pPr algn="just">
              <a:buNone/>
            </a:pPr>
            <a:r>
              <a:rPr lang="en-US" sz="2000" dirty="0"/>
              <a:t>	</a:t>
            </a:r>
          </a:p>
          <a:p>
            <a:r>
              <a:rPr lang="en-US" sz="2000" dirty="0" smtClean="0"/>
              <a:t>Dual </a:t>
            </a:r>
            <a:r>
              <a:rPr lang="en-US" sz="2000" dirty="0"/>
              <a:t>diagnosis =</a:t>
            </a:r>
            <a:r>
              <a:rPr lang="en-US" sz="2000" dirty="0" smtClean="0"/>
              <a:t> </a:t>
            </a:r>
            <a:r>
              <a:rPr lang="en-US" sz="2000" dirty="0"/>
              <a:t>dual disorder </a:t>
            </a:r>
            <a:r>
              <a:rPr lang="en-US" sz="2000" dirty="0" err="1"/>
              <a:t>atau</a:t>
            </a:r>
            <a:r>
              <a:rPr lang="en-US" sz="2000" dirty="0"/>
              <a:t> dual </a:t>
            </a:r>
            <a:r>
              <a:rPr lang="en-US" sz="2000" dirty="0" smtClean="0"/>
              <a:t>trouble.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err="1" smtClean="0"/>
              <a:t>Pengertian</a:t>
            </a:r>
            <a:r>
              <a:rPr lang="en-US" sz="2000" dirty="0" smtClean="0"/>
              <a:t> lain: - health and social care arena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	    - physical and mental illness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err="1"/>
              <a:t>Mempunyai</a:t>
            </a:r>
            <a:r>
              <a:rPr lang="en-US" sz="2000" dirty="0"/>
              <a:t> </a:t>
            </a:r>
            <a:r>
              <a:rPr lang="en-US" sz="2000" dirty="0" err="1"/>
              <a:t>pengertian</a:t>
            </a:r>
            <a:r>
              <a:rPr lang="en-US" sz="2000" dirty="0"/>
              <a:t> yang </a:t>
            </a:r>
            <a:r>
              <a:rPr lang="en-US" sz="2000" dirty="0" err="1"/>
              <a:t>sama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komorbiditas</a:t>
            </a:r>
            <a:r>
              <a:rPr lang="en-US" sz="2000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37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Substance Use Disorders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dirty="0" smtClean="0"/>
              <a:t>Essential features : </a:t>
            </a:r>
            <a:r>
              <a:rPr lang="en-US" sz="2400" dirty="0" err="1" smtClean="0"/>
              <a:t>ggn</a:t>
            </a:r>
            <a:r>
              <a:rPr lang="en-US" sz="2400" dirty="0" smtClean="0"/>
              <a:t> cognitive, </a:t>
            </a:r>
            <a:r>
              <a:rPr lang="en-US" sz="2400" dirty="0" err="1" smtClean="0"/>
              <a:t>perilaku</a:t>
            </a:r>
            <a:r>
              <a:rPr lang="en-US" sz="2400" dirty="0" smtClean="0"/>
              <a:t> (behavioral)  </a:t>
            </a:r>
            <a:r>
              <a:rPr lang="en-US" sz="2400" dirty="0" err="1" smtClean="0"/>
              <a:t>dan</a:t>
            </a:r>
            <a:r>
              <a:rPr lang="en-US" sz="2400" dirty="0" smtClean="0"/>
              <a:t> physiological symptoms.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err="1" smtClean="0"/>
              <a:t>Karakteristik</a:t>
            </a:r>
            <a:r>
              <a:rPr lang="en-US" sz="2400" dirty="0" smtClean="0"/>
              <a:t> : </a:t>
            </a:r>
            <a:r>
              <a:rPr lang="en-US" sz="2400" dirty="0" err="1" smtClean="0"/>
              <a:t>perubahan</a:t>
            </a:r>
            <a:r>
              <a:rPr lang="en-US" sz="2400" dirty="0" smtClean="0"/>
              <a:t> </a:t>
            </a:r>
            <a:r>
              <a:rPr lang="en-US" sz="2400" dirty="0" err="1" smtClean="0"/>
              <a:t>sirkuit</a:t>
            </a:r>
            <a:r>
              <a:rPr lang="en-US" sz="2400" dirty="0" smtClean="0"/>
              <a:t> </a:t>
            </a:r>
            <a:r>
              <a:rPr lang="en-US" sz="2400" dirty="0" err="1" smtClean="0"/>
              <a:t>otak</a:t>
            </a:r>
            <a:r>
              <a:rPr lang="en-US" sz="2400" dirty="0" smtClean="0"/>
              <a:t>,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menetap</a:t>
            </a:r>
            <a:r>
              <a:rPr lang="en-US" sz="2400" dirty="0" smtClean="0"/>
              <a:t> </a:t>
            </a:r>
            <a:r>
              <a:rPr lang="en-US" sz="2400" dirty="0" err="1" smtClean="0"/>
              <a:t>terutama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individu</a:t>
            </a:r>
            <a:r>
              <a:rPr lang="en-US" sz="2400" dirty="0" smtClean="0"/>
              <a:t> </a:t>
            </a:r>
            <a:r>
              <a:rPr lang="en-US" sz="2400" dirty="0" err="1" smtClean="0"/>
              <a:t>dgn</a:t>
            </a:r>
            <a:r>
              <a:rPr lang="en-US" sz="2400" dirty="0" smtClean="0"/>
              <a:t> </a:t>
            </a:r>
            <a:r>
              <a:rPr lang="en-US" sz="2400" dirty="0" err="1" smtClean="0"/>
              <a:t>ggn</a:t>
            </a:r>
            <a:r>
              <a:rPr lang="en-US" sz="2400" dirty="0" smtClean="0"/>
              <a:t>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berat</a:t>
            </a:r>
            <a:r>
              <a:rPr lang="en-US" sz="2400" dirty="0" smtClean="0"/>
              <a:t>. </a:t>
            </a:r>
          </a:p>
          <a:p>
            <a:pPr>
              <a:buFont typeface="Courier New" pitchFamily="49" charset="0"/>
              <a:buChar char="o"/>
            </a:pPr>
            <a:endParaRPr lang="en-US" sz="2400" dirty="0"/>
          </a:p>
          <a:p>
            <a:pPr marL="1783080" lvl="8" indent="0">
              <a:buNone/>
            </a:pPr>
            <a:r>
              <a:rPr lang="en-US" sz="2400" dirty="0" smtClean="0"/>
              <a:t>    relapse, craving</a:t>
            </a:r>
          </a:p>
          <a:p>
            <a:pPr marL="1783080" lvl="8" indent="0">
              <a:buNone/>
            </a:pPr>
            <a:endParaRPr lang="en-US" sz="2400" dirty="0"/>
          </a:p>
          <a:p>
            <a:pPr marL="1783080" lvl="8" indent="0">
              <a:buNone/>
            </a:pPr>
            <a:endParaRPr lang="en-US" sz="2400" dirty="0" smtClean="0"/>
          </a:p>
          <a:p>
            <a:pPr marL="1783080" lvl="8" indent="0">
              <a:buNone/>
            </a:pPr>
            <a:r>
              <a:rPr lang="en-US" sz="2400" dirty="0" err="1" smtClean="0"/>
              <a:t>Terapi</a:t>
            </a:r>
            <a:r>
              <a:rPr lang="en-US" sz="2400" dirty="0" smtClean="0"/>
              <a:t> </a:t>
            </a:r>
            <a:r>
              <a:rPr lang="en-US" sz="2400" dirty="0" err="1" smtClean="0"/>
              <a:t>jangka</a:t>
            </a:r>
            <a:r>
              <a:rPr lang="en-US" sz="2400" dirty="0" smtClean="0"/>
              <a:t> </a:t>
            </a:r>
            <a:r>
              <a:rPr lang="en-US" sz="2400" dirty="0" err="1" smtClean="0"/>
              <a:t>panjang</a:t>
            </a:r>
            <a:r>
              <a:rPr lang="en-US" sz="2400" dirty="0" smtClean="0"/>
              <a:t> </a:t>
            </a:r>
          </a:p>
          <a:p>
            <a:pPr marL="1783080" lvl="8" indent="0">
              <a:buNone/>
            </a:pPr>
            <a:endParaRPr lang="en-US" sz="2400" dirty="0"/>
          </a:p>
        </p:txBody>
      </p:sp>
      <p:sp>
        <p:nvSpPr>
          <p:cNvPr id="4" name="Down Arrow 3"/>
          <p:cNvSpPr/>
          <p:nvPr/>
        </p:nvSpPr>
        <p:spPr>
          <a:xfrm>
            <a:off x="3595116" y="3662380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3581400" y="4784598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43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239000" cy="5084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 smtClean="0"/>
              <a:t>Kriteria</a:t>
            </a:r>
            <a:r>
              <a:rPr lang="en-US" sz="2400" dirty="0" smtClean="0"/>
              <a:t> A:</a:t>
            </a:r>
          </a:p>
          <a:p>
            <a:pPr marL="0" indent="0">
              <a:buNone/>
            </a:pPr>
            <a:r>
              <a:rPr lang="en-US" sz="2400" dirty="0" smtClean="0"/>
              <a:t>-</a:t>
            </a:r>
            <a:r>
              <a:rPr lang="en-US" sz="2400" dirty="0" err="1" smtClean="0"/>
              <a:t>tdd</a:t>
            </a:r>
            <a:r>
              <a:rPr lang="en-US" sz="2400" dirty="0" smtClean="0"/>
              <a:t> </a:t>
            </a:r>
            <a:r>
              <a:rPr lang="en-US" sz="2400" dirty="0"/>
              <a:t>11 </a:t>
            </a:r>
            <a:r>
              <a:rPr lang="en-US" sz="2400" dirty="0" err="1"/>
              <a:t>kriteria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-impaired control (1-4)</a:t>
            </a:r>
          </a:p>
          <a:p>
            <a:pPr marL="0" indent="0">
              <a:buNone/>
            </a:pPr>
            <a:r>
              <a:rPr lang="en-US" sz="2400" dirty="0" smtClean="0"/>
              <a:t>-social impairment (5-7)</a:t>
            </a:r>
          </a:p>
          <a:p>
            <a:pPr marL="0" indent="0">
              <a:buNone/>
            </a:pPr>
            <a:r>
              <a:rPr lang="en-US" sz="2400" dirty="0" smtClean="0"/>
              <a:t>-risky use (8-9)</a:t>
            </a:r>
          </a:p>
          <a:p>
            <a:pPr marL="0" indent="0">
              <a:buNone/>
            </a:pPr>
            <a:r>
              <a:rPr lang="en-US" sz="2400" dirty="0" smtClean="0"/>
              <a:t>-</a:t>
            </a:r>
            <a:r>
              <a:rPr lang="en-US" sz="2400" dirty="0" err="1"/>
              <a:t>k</a:t>
            </a:r>
            <a:r>
              <a:rPr lang="en-US" sz="2400" dirty="0" err="1" smtClean="0"/>
              <a:t>riteria</a:t>
            </a:r>
            <a:r>
              <a:rPr lang="en-US" sz="2400" dirty="0" smtClean="0"/>
              <a:t> </a:t>
            </a:r>
            <a:r>
              <a:rPr lang="en-US" sz="2400" dirty="0" err="1" smtClean="0"/>
              <a:t>farmakologi</a:t>
            </a:r>
            <a:r>
              <a:rPr lang="en-US" sz="2400" dirty="0" smtClean="0"/>
              <a:t> </a:t>
            </a:r>
            <a:r>
              <a:rPr lang="en-US" sz="2400" dirty="0" err="1" smtClean="0"/>
              <a:t>tdd</a:t>
            </a:r>
            <a:r>
              <a:rPr lang="en-US" sz="2400" dirty="0" smtClean="0"/>
              <a:t> 11 </a:t>
            </a:r>
            <a:r>
              <a:rPr lang="en-US" sz="2400" dirty="0" err="1" smtClean="0"/>
              <a:t>kriteria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0885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Alcohol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Bipolar disorders</a:t>
            </a:r>
          </a:p>
          <a:p>
            <a:r>
              <a:rPr lang="en-US" sz="2400" dirty="0" smtClean="0"/>
              <a:t>Schizophrenia</a:t>
            </a:r>
          </a:p>
          <a:p>
            <a:r>
              <a:rPr lang="en-US" sz="2400" dirty="0" smtClean="0"/>
              <a:t>Conduct disorder </a:t>
            </a:r>
          </a:p>
          <a:p>
            <a:r>
              <a:rPr lang="en-US" sz="2400" dirty="0" smtClean="0"/>
              <a:t>Antisocial personality disorder</a:t>
            </a:r>
          </a:p>
          <a:p>
            <a:r>
              <a:rPr lang="en-US" sz="2400" dirty="0"/>
              <a:t>A</a:t>
            </a:r>
            <a:r>
              <a:rPr lang="en-US" sz="2400" dirty="0" smtClean="0"/>
              <a:t>nxiety and depre</a:t>
            </a:r>
            <a:r>
              <a:rPr lang="en-US" sz="2400" dirty="0"/>
              <a:t>s</a:t>
            </a:r>
            <a:r>
              <a:rPr lang="en-US" sz="2400" dirty="0" smtClean="0"/>
              <a:t>sive </a:t>
            </a:r>
            <a:r>
              <a:rPr lang="en-US" sz="2400" dirty="0" err="1" smtClean="0"/>
              <a:t>disorde</a:t>
            </a:r>
            <a:endParaRPr lang="en-US" sz="2400" dirty="0" smtClean="0"/>
          </a:p>
          <a:p>
            <a:r>
              <a:rPr lang="en-US" sz="2400" dirty="0" smtClean="0"/>
              <a:t>Alcohol-induced psychotic disorder</a:t>
            </a:r>
          </a:p>
          <a:p>
            <a:r>
              <a:rPr lang="en-US" sz="2400" dirty="0"/>
              <a:t>Alcohol-induced b</a:t>
            </a:r>
            <a:r>
              <a:rPr lang="en-US" sz="2400" dirty="0" smtClean="0"/>
              <a:t>ipolar disorder</a:t>
            </a:r>
          </a:p>
          <a:p>
            <a:r>
              <a:rPr lang="en-US" sz="2400" dirty="0" smtClean="0"/>
              <a:t>Alcohol-induced depressive disorder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4773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Cannabis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“gateway” drug</a:t>
            </a:r>
          </a:p>
          <a:p>
            <a:pPr marL="0" indent="0">
              <a:buNone/>
            </a:pPr>
            <a:r>
              <a:rPr lang="en-US" sz="2400" dirty="0" err="1" smtClean="0"/>
              <a:t>Pengguna</a:t>
            </a:r>
            <a:r>
              <a:rPr lang="en-US" sz="2400" dirty="0" smtClean="0"/>
              <a:t> ganja 1 </a:t>
            </a:r>
            <a:r>
              <a:rPr lang="en-US" sz="2400" dirty="0" err="1" smtClean="0"/>
              <a:t>thn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sepanjang</a:t>
            </a:r>
            <a:r>
              <a:rPr lang="en-US" sz="2400" dirty="0" smtClean="0"/>
              <a:t> </a:t>
            </a:r>
            <a:r>
              <a:rPr lang="en-US" sz="2400" dirty="0" err="1" smtClean="0"/>
              <a:t>hidupnya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Major Depressive Disorder</a:t>
            </a:r>
          </a:p>
          <a:p>
            <a:r>
              <a:rPr lang="en-US" sz="2400" dirty="0" smtClean="0"/>
              <a:t>Anxiety disorder</a:t>
            </a:r>
          </a:p>
          <a:p>
            <a:r>
              <a:rPr lang="en-US" sz="2400" dirty="0" smtClean="0"/>
              <a:t>Bipolar I disorder</a:t>
            </a:r>
          </a:p>
          <a:p>
            <a:r>
              <a:rPr lang="en-US" sz="2400" dirty="0" smtClean="0"/>
              <a:t>Antisocial and paranoid personality disorder</a:t>
            </a:r>
          </a:p>
          <a:p>
            <a:r>
              <a:rPr lang="en-US" sz="2400" dirty="0" smtClean="0"/>
              <a:t>Posttraumatic Stress Disorder</a:t>
            </a:r>
            <a:endParaRPr lang="en-US" sz="2400" dirty="0"/>
          </a:p>
        </p:txBody>
      </p:sp>
      <p:sp>
        <p:nvSpPr>
          <p:cNvPr id="4" name="Down Arrow 3"/>
          <p:cNvSpPr/>
          <p:nvPr/>
        </p:nvSpPr>
        <p:spPr>
          <a:xfrm>
            <a:off x="3276600" y="2590800"/>
            <a:ext cx="484632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78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Cannabis-induced anxiety disorder</a:t>
            </a:r>
            <a:endParaRPr lang="en-US" dirty="0"/>
          </a:p>
          <a:p>
            <a:r>
              <a:rPr lang="en-US" dirty="0" smtClean="0"/>
              <a:t>Cannabis-induced </a:t>
            </a:r>
            <a:r>
              <a:rPr lang="en-US" dirty="0"/>
              <a:t>sleep </a:t>
            </a:r>
            <a:r>
              <a:rPr lang="en-US" dirty="0" smtClean="0"/>
              <a:t>disorder</a:t>
            </a:r>
          </a:p>
          <a:p>
            <a:r>
              <a:rPr lang="en-US" dirty="0" smtClean="0"/>
              <a:t>Cannabis-induced psychotic disorder (Schizophrenia Spectrum and Other Psychotic Disorder)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9517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INHALANT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err="1" smtClean="0"/>
              <a:t>Pengguna</a:t>
            </a:r>
            <a:r>
              <a:rPr lang="en-US" dirty="0" smtClean="0"/>
              <a:t> </a:t>
            </a:r>
            <a:r>
              <a:rPr lang="en-US" dirty="0" err="1" smtClean="0"/>
              <a:t>inhalan</a:t>
            </a:r>
            <a:r>
              <a:rPr lang="en-US" dirty="0" smtClean="0"/>
              <a:t> </a:t>
            </a:r>
            <a:r>
              <a:rPr lang="en-US" dirty="0" err="1" smtClean="0"/>
              <a:t>biasanya</a:t>
            </a:r>
            <a:r>
              <a:rPr lang="en-US" dirty="0" smtClean="0"/>
              <a:t> </a:t>
            </a:r>
            <a:r>
              <a:rPr lang="en-US" dirty="0" err="1" smtClean="0"/>
              <a:t>remaja</a:t>
            </a:r>
            <a:r>
              <a:rPr lang="en-US" dirty="0" smtClean="0"/>
              <a:t> </a:t>
            </a:r>
            <a:r>
              <a:rPr lang="en-US" dirty="0" err="1" smtClean="0"/>
              <a:t>lelaki</a:t>
            </a:r>
            <a:r>
              <a:rPr lang="en-US" dirty="0" smtClean="0"/>
              <a:t> = </a:t>
            </a:r>
            <a:r>
              <a:rPr lang="en-US" dirty="0" err="1" smtClean="0"/>
              <a:t>perempuan</a:t>
            </a:r>
            <a:r>
              <a:rPr lang="en-US" dirty="0" smtClean="0"/>
              <a:t>, </a:t>
            </a:r>
            <a:r>
              <a:rPr lang="en-US" dirty="0" err="1" smtClean="0"/>
              <a:t>namun</a:t>
            </a:r>
            <a:r>
              <a:rPr lang="en-US" dirty="0" smtClean="0"/>
              <a:t> </a:t>
            </a:r>
            <a:r>
              <a:rPr lang="en-US" dirty="0" err="1" smtClean="0"/>
              <a:t>jarang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perempuan</a:t>
            </a:r>
            <a:r>
              <a:rPr lang="en-US" dirty="0" smtClean="0"/>
              <a:t> </a:t>
            </a:r>
            <a:r>
              <a:rPr lang="en-US" dirty="0" err="1" smtClean="0"/>
              <a:t>dewasa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bersamaan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adolescent conduct disorder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Adult antisocial personality disorder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Inhalant-Induced depressive disorder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Inhalant-Induced anxiety disorder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Inhalant-Induced psychotic disorder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0713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Opioid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Opioid-induced mental disorder</a:t>
            </a:r>
          </a:p>
          <a:p>
            <a:r>
              <a:rPr lang="en-US" dirty="0" err="1" smtClean="0"/>
              <a:t>Pengguna</a:t>
            </a:r>
            <a:r>
              <a:rPr lang="en-US" dirty="0" smtClean="0"/>
              <a:t> opioid </a:t>
            </a:r>
            <a:r>
              <a:rPr lang="en-US" dirty="0" err="1" smtClean="0"/>
              <a:t>berisiko</a:t>
            </a:r>
            <a:r>
              <a:rPr lang="en-US" dirty="0" smtClean="0"/>
              <a:t> </a:t>
            </a:r>
            <a:r>
              <a:rPr lang="en-US" dirty="0" err="1" smtClean="0"/>
              <a:t>menderita</a:t>
            </a:r>
            <a:r>
              <a:rPr lang="en-US" dirty="0" smtClean="0"/>
              <a:t> mild-moderate depressive disorder (</a:t>
            </a:r>
            <a:r>
              <a:rPr lang="en-US" dirty="0" err="1" smtClean="0"/>
              <a:t>dysthimia</a:t>
            </a:r>
            <a:r>
              <a:rPr lang="en-US" dirty="0" smtClean="0"/>
              <a:t>) </a:t>
            </a:r>
            <a:r>
              <a:rPr lang="en-US" dirty="0" err="1" smtClean="0"/>
              <a:t>atau</a:t>
            </a:r>
            <a:r>
              <a:rPr lang="en-US" dirty="0" smtClean="0"/>
              <a:t> Major Depressive Disorder</a:t>
            </a:r>
          </a:p>
          <a:p>
            <a:r>
              <a:rPr lang="en-US" dirty="0" smtClean="0"/>
              <a:t>Opioid-induced depressive disorder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eksaserbasi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Primary Depressive Disorder</a:t>
            </a:r>
          </a:p>
          <a:p>
            <a:r>
              <a:rPr lang="en-US" dirty="0" smtClean="0"/>
              <a:t>Antisocial Personality Disorder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banyak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terdapat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pengguna</a:t>
            </a:r>
            <a:r>
              <a:rPr lang="en-US" dirty="0" smtClean="0">
                <a:sym typeface="Wingdings" pitchFamily="2" charset="2"/>
              </a:rPr>
              <a:t> opioid</a:t>
            </a:r>
          </a:p>
          <a:p>
            <a:r>
              <a:rPr lang="en-US" dirty="0" smtClean="0">
                <a:sym typeface="Wingdings" pitchFamily="2" charset="2"/>
              </a:rPr>
              <a:t>PTSD</a:t>
            </a:r>
          </a:p>
          <a:p>
            <a:r>
              <a:rPr lang="en-US" dirty="0" err="1" smtClean="0">
                <a:sym typeface="Wingdings" pitchFamily="2" charset="2"/>
              </a:rPr>
              <a:t>Riwayat</a:t>
            </a:r>
            <a:r>
              <a:rPr lang="en-US" dirty="0" smtClean="0">
                <a:sym typeface="Wingdings" pitchFamily="2" charset="2"/>
              </a:rPr>
              <a:t> conduct disorder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anak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remaja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2486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SEDATIve</a:t>
            </a:r>
            <a:r>
              <a:rPr lang="en-US" dirty="0" smtClean="0"/>
              <a:t>,  Hypnotic and addictive disorder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berkomorbid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penggunaan</a:t>
            </a:r>
            <a:r>
              <a:rPr lang="en-US" dirty="0" smtClean="0"/>
              <a:t> </a:t>
            </a:r>
            <a:r>
              <a:rPr lang="en-US" dirty="0" err="1" smtClean="0"/>
              <a:t>alkohol</a:t>
            </a:r>
            <a:r>
              <a:rPr lang="en-US" dirty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tembakau</a:t>
            </a:r>
            <a:endParaRPr lang="en-US" dirty="0" smtClean="0"/>
          </a:p>
          <a:p>
            <a:r>
              <a:rPr lang="en-US" dirty="0" smtClean="0"/>
              <a:t>Antisocial personality disorder, bipolar and anxiety disorder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9603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stimulant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bersamaan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penyalahgunaan</a:t>
            </a:r>
            <a:r>
              <a:rPr lang="en-US" dirty="0" smtClean="0"/>
              <a:t> </a:t>
            </a:r>
            <a:r>
              <a:rPr lang="en-US" dirty="0" err="1" smtClean="0"/>
              <a:t>zat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, </a:t>
            </a:r>
            <a:r>
              <a:rPr lang="en-US" dirty="0" err="1" smtClean="0"/>
              <a:t>terutama</a:t>
            </a:r>
            <a:r>
              <a:rPr lang="en-US" dirty="0" smtClean="0"/>
              <a:t> </a:t>
            </a:r>
            <a:r>
              <a:rPr lang="en-US" dirty="0" err="1" smtClean="0"/>
              <a:t>gol.sedatif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mengatasi</a:t>
            </a:r>
            <a:r>
              <a:rPr lang="en-US" dirty="0" smtClean="0"/>
              <a:t> insomnia, nervous, </a:t>
            </a:r>
            <a:r>
              <a:rPr lang="en-US" dirty="0" err="1" smtClean="0"/>
              <a:t>efek</a:t>
            </a:r>
            <a:r>
              <a:rPr lang="en-US" dirty="0" smtClean="0"/>
              <a:t> </a:t>
            </a:r>
            <a:r>
              <a:rPr lang="en-US" dirty="0" err="1" smtClean="0"/>
              <a:t>samping</a:t>
            </a:r>
            <a:r>
              <a:rPr lang="en-US" dirty="0" smtClean="0"/>
              <a:t> lain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obat</a:t>
            </a:r>
            <a:r>
              <a:rPr lang="en-US" dirty="0" smtClean="0"/>
              <a:t> </a:t>
            </a:r>
            <a:r>
              <a:rPr lang="en-US" dirty="0" err="1" smtClean="0"/>
              <a:t>stimulan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Stimulant use disorder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berhubungan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PTSD, antisocial personality disorder, attention-deficit/hyperactivity disorder </a:t>
            </a:r>
            <a:r>
              <a:rPr lang="en-US" dirty="0" err="1" smtClean="0"/>
              <a:t>dan</a:t>
            </a:r>
            <a:r>
              <a:rPr lang="en-US" dirty="0" smtClean="0"/>
              <a:t> gambling disorder.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5072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 smtClean="0"/>
          </a:p>
          <a:p>
            <a:pPr marL="0" indent="0">
              <a:buNone/>
            </a:pPr>
            <a:endParaRPr lang="en-US" sz="4000" b="1" dirty="0"/>
          </a:p>
          <a:p>
            <a:pPr marL="0" indent="0">
              <a:buNone/>
            </a:pPr>
            <a:r>
              <a:rPr lang="en-US" sz="4000" b="1" dirty="0" smtClean="0"/>
              <a:t>		TERIMAKASIH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58962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232648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Masing2 </a:t>
            </a:r>
            <a:r>
              <a:rPr lang="en-US" sz="2400" dirty="0" err="1" smtClean="0"/>
              <a:t>penyakit</a:t>
            </a:r>
            <a:r>
              <a:rPr lang="en-US" sz="2400" dirty="0" smtClean="0"/>
              <a:t>  </a:t>
            </a:r>
            <a:r>
              <a:rPr lang="en-US" sz="2400" dirty="0" err="1" smtClean="0"/>
              <a:t>memiliki</a:t>
            </a:r>
            <a:r>
              <a:rPr lang="en-US" sz="2400" dirty="0" smtClean="0"/>
              <a:t> </a:t>
            </a:r>
            <a:r>
              <a:rPr lang="en-US" sz="2400" dirty="0" err="1" smtClean="0"/>
              <a:t>gejala</a:t>
            </a:r>
            <a:r>
              <a:rPr lang="en-US" sz="2400" dirty="0" smtClean="0"/>
              <a:t> yang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mengganggu</a:t>
            </a:r>
            <a:r>
              <a:rPr lang="en-US" sz="2400" dirty="0" smtClean="0"/>
              <a:t> </a:t>
            </a:r>
            <a:r>
              <a:rPr lang="en-US" sz="2400" dirty="0" err="1" smtClean="0"/>
              <a:t>fungsi</a:t>
            </a:r>
            <a:r>
              <a:rPr lang="en-US" sz="2400" dirty="0" smtClean="0"/>
              <a:t> </a:t>
            </a:r>
            <a:r>
              <a:rPr lang="en-US" sz="2400" dirty="0" err="1" smtClean="0"/>
              <a:t>pekerjaan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sosial</a:t>
            </a:r>
            <a:r>
              <a:rPr lang="en-US" sz="2400" dirty="0" smtClean="0"/>
              <a:t> </a:t>
            </a:r>
            <a:r>
              <a:rPr lang="en-US" sz="2400" dirty="0" err="1" smtClean="0"/>
              <a:t>individu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Penyakit2 </a:t>
            </a:r>
            <a:r>
              <a:rPr lang="en-US" sz="2400" dirty="0" err="1" smtClean="0"/>
              <a:t>tsb</a:t>
            </a:r>
            <a:r>
              <a:rPr lang="en-US" sz="2400" dirty="0" smtClean="0"/>
              <a:t> </a:t>
            </a:r>
            <a:r>
              <a:rPr lang="en-US" sz="2400" dirty="0" err="1" smtClean="0"/>
              <a:t>saling</a:t>
            </a:r>
            <a:r>
              <a:rPr lang="en-US" sz="2400" dirty="0" smtClean="0"/>
              <a:t> </a:t>
            </a:r>
            <a:r>
              <a:rPr lang="en-US" sz="2400" dirty="0" err="1" smtClean="0"/>
              <a:t>berinteraksi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penyakit</a:t>
            </a:r>
            <a:r>
              <a:rPr lang="en-US" sz="2400" dirty="0" smtClean="0">
                <a:sym typeface="Wingdings" pitchFamily="2" charset="2"/>
              </a:rPr>
              <a:t> yang </a:t>
            </a:r>
            <a:r>
              <a:rPr lang="en-US" sz="2400" dirty="0" err="1" smtClean="0">
                <a:sym typeface="Wingdings" pitchFamily="2" charset="2"/>
              </a:rPr>
              <a:t>satu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dapat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mengeksaserbasi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penyakit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yg</a:t>
            </a:r>
            <a:r>
              <a:rPr lang="en-US" sz="2400" dirty="0" smtClean="0">
                <a:sym typeface="Wingdings" pitchFamily="2" charset="2"/>
              </a:rPr>
              <a:t> lain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dapat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menyebabkan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relaps</a:t>
            </a:r>
            <a:r>
              <a:rPr lang="en-US" sz="2400" dirty="0" smtClean="0">
                <a:sym typeface="Wingdings" pitchFamily="2" charset="2"/>
              </a:rPr>
              <a:t>.</a:t>
            </a:r>
          </a:p>
          <a:p>
            <a:r>
              <a:rPr lang="en-US" sz="2400" b="1" dirty="0" err="1" smtClean="0"/>
              <a:t>Contoh</a:t>
            </a:r>
            <a:r>
              <a:rPr lang="en-US" sz="2400" b="1" dirty="0" smtClean="0"/>
              <a:t>:  </a:t>
            </a:r>
          </a:p>
          <a:p>
            <a:pPr marL="0" indent="0">
              <a:buNone/>
            </a:pPr>
            <a:r>
              <a:rPr lang="en-US" sz="2400" b="1" dirty="0" smtClean="0"/>
              <a:t>-  </a:t>
            </a:r>
            <a:r>
              <a:rPr lang="en-US" sz="2400" b="1" dirty="0" err="1" smtClean="0"/>
              <a:t>penderita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gangguan</a:t>
            </a:r>
            <a:r>
              <a:rPr lang="en-US" sz="2400" b="1" dirty="0" smtClean="0"/>
              <a:t> bipolar </a:t>
            </a:r>
            <a:r>
              <a:rPr lang="en-US" sz="2400" b="1" dirty="0" err="1" smtClean="0"/>
              <a:t>disertai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ketergantungan</a:t>
            </a:r>
            <a:r>
              <a:rPr lang="en-US" sz="2400" b="1" dirty="0" smtClean="0"/>
              <a:t>   </a:t>
            </a:r>
          </a:p>
          <a:p>
            <a:pPr marL="0" indent="0"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alkohol</a:t>
            </a:r>
            <a:r>
              <a:rPr lang="en-US" sz="2400" b="1" dirty="0" smtClean="0"/>
              <a:t>. </a:t>
            </a:r>
          </a:p>
          <a:p>
            <a:pPr marL="0" indent="0">
              <a:buNone/>
            </a:pPr>
            <a:r>
              <a:rPr lang="en-US" sz="2400" b="1" dirty="0" smtClean="0"/>
              <a:t>-  </a:t>
            </a:r>
            <a:r>
              <a:rPr lang="en-US" sz="2400" b="1" dirty="0" err="1" smtClean="0"/>
              <a:t>penderita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skizofrenia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juga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merokok</a:t>
            </a:r>
            <a:r>
              <a:rPr lang="en-US" sz="2400" b="1" dirty="0" smtClean="0"/>
              <a:t> ganja. 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5852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Epidemiologi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7924800" cy="4572000"/>
          </a:xfrm>
        </p:spPr>
        <p:txBody>
          <a:bodyPr/>
          <a:lstStyle/>
          <a:p>
            <a:r>
              <a:rPr lang="en-US" dirty="0" smtClean="0"/>
              <a:t>± </a:t>
            </a:r>
            <a:r>
              <a:rPr lang="en-US" sz="2400" dirty="0" smtClean="0"/>
              <a:t>37% </a:t>
            </a:r>
            <a:r>
              <a:rPr lang="en-US" sz="2400" dirty="0" err="1" smtClean="0"/>
              <a:t>penyalahgunaan</a:t>
            </a:r>
            <a:r>
              <a:rPr lang="en-US" sz="2400" dirty="0" smtClean="0"/>
              <a:t> </a:t>
            </a:r>
            <a:r>
              <a:rPr lang="en-US" sz="2400" dirty="0" err="1" smtClean="0"/>
              <a:t>alkohol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53% </a:t>
            </a:r>
            <a:r>
              <a:rPr lang="en-US" sz="2400" dirty="0" err="1" smtClean="0"/>
              <a:t>penyalahgunaan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</a:t>
            </a:r>
            <a:r>
              <a:rPr lang="en-US" sz="2400" dirty="0" err="1" smtClean="0"/>
              <a:t>mempunyai</a:t>
            </a:r>
            <a:r>
              <a:rPr lang="en-US" sz="2400" dirty="0" smtClean="0"/>
              <a:t> </a:t>
            </a:r>
            <a:r>
              <a:rPr lang="en-US" sz="2400" dirty="0" err="1" smtClean="0"/>
              <a:t>setidaknya</a:t>
            </a:r>
            <a:r>
              <a:rPr lang="en-US" sz="2400" dirty="0" smtClean="0"/>
              <a:t> </a:t>
            </a:r>
            <a:r>
              <a:rPr lang="en-US" sz="2400" dirty="0" err="1" smtClean="0"/>
              <a:t>satu</a:t>
            </a:r>
            <a:r>
              <a:rPr lang="en-US" sz="2400" dirty="0" smtClean="0"/>
              <a:t> </a:t>
            </a:r>
            <a:r>
              <a:rPr lang="en-US" sz="2400" dirty="0" err="1" smtClean="0"/>
              <a:t>gangguan</a:t>
            </a:r>
            <a:r>
              <a:rPr lang="en-US" sz="2400" dirty="0" smtClean="0"/>
              <a:t> mental yang </a:t>
            </a:r>
            <a:r>
              <a:rPr lang="en-US" sz="2400" dirty="0" err="1" smtClean="0"/>
              <a:t>serius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>
                <a:sym typeface="Wingdings" pitchFamily="2" charset="2"/>
              </a:rPr>
              <a:t> ± </a:t>
            </a:r>
            <a:r>
              <a:rPr lang="en-US" sz="2400" dirty="0" smtClean="0"/>
              <a:t>29% </a:t>
            </a:r>
            <a:r>
              <a:rPr lang="en-US" sz="2400" dirty="0" err="1" smtClean="0"/>
              <a:t>penderita</a:t>
            </a:r>
            <a:r>
              <a:rPr lang="en-US" sz="2400" dirty="0" smtClean="0"/>
              <a:t> </a:t>
            </a:r>
            <a:r>
              <a:rPr lang="en-US" sz="2400" dirty="0" err="1" smtClean="0"/>
              <a:t>gangguan</a:t>
            </a:r>
            <a:r>
              <a:rPr lang="en-US" sz="2400" dirty="0" smtClean="0"/>
              <a:t> mental </a:t>
            </a:r>
            <a:r>
              <a:rPr lang="en-US" sz="2400" dirty="0" err="1" smtClean="0"/>
              <a:t>terlibat</a:t>
            </a:r>
            <a:r>
              <a:rPr lang="en-US" sz="2400" dirty="0" smtClean="0"/>
              <a:t> </a:t>
            </a:r>
            <a:r>
              <a:rPr lang="en-US" sz="2400" dirty="0" err="1" smtClean="0"/>
              <a:t>penyalahgunaan</a:t>
            </a:r>
            <a:r>
              <a:rPr lang="en-US" sz="2400" dirty="0" smtClean="0"/>
              <a:t> </a:t>
            </a:r>
            <a:r>
              <a:rPr lang="en-US" sz="2400" dirty="0" err="1" smtClean="0"/>
              <a:t>alkohol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2227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153400" cy="8382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Gangguan</a:t>
            </a:r>
            <a:r>
              <a:rPr lang="en-US" sz="2400" dirty="0" smtClean="0"/>
              <a:t> </a:t>
            </a:r>
            <a:r>
              <a:rPr lang="en-US" sz="2400" dirty="0" err="1" smtClean="0"/>
              <a:t>psikiatri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peningkatan</a:t>
            </a:r>
            <a:r>
              <a:rPr lang="en-US" sz="2400" dirty="0" smtClean="0"/>
              <a:t> </a:t>
            </a:r>
            <a:r>
              <a:rPr lang="en-US" sz="2400" dirty="0" err="1" smtClean="0"/>
              <a:t>risiko</a:t>
            </a:r>
            <a:r>
              <a:rPr lang="en-US" sz="2400" dirty="0" smtClean="0"/>
              <a:t> </a:t>
            </a:r>
            <a:r>
              <a:rPr lang="en-US" sz="2400" dirty="0" err="1" smtClean="0"/>
              <a:t>penyalahgunaan</a:t>
            </a:r>
            <a:r>
              <a:rPr lang="en-US" sz="2400" dirty="0" smtClean="0"/>
              <a:t> </a:t>
            </a:r>
            <a:r>
              <a:rPr lang="en-US" sz="2400" dirty="0" err="1" smtClean="0"/>
              <a:t>zat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56388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err="1" smtClean="0"/>
              <a:t>Gangguan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psikiatri</a:t>
            </a:r>
            <a:r>
              <a:rPr lang="en-US" sz="2400" b="1" dirty="0" smtClean="0"/>
              <a:t> :</a:t>
            </a:r>
          </a:p>
          <a:p>
            <a:r>
              <a:rPr lang="en-US" sz="2400" dirty="0" smtClean="0"/>
              <a:t>Episode </a:t>
            </a:r>
            <a:r>
              <a:rPr lang="en-US" sz="2400" dirty="0" err="1" smtClean="0"/>
              <a:t>Manik</a:t>
            </a:r>
            <a:endParaRPr lang="en-US" sz="2400" dirty="0" smtClean="0"/>
          </a:p>
          <a:p>
            <a:r>
              <a:rPr lang="en-US" sz="2400" dirty="0" err="1" smtClean="0"/>
              <a:t>Skizofrenia</a:t>
            </a:r>
            <a:r>
              <a:rPr lang="en-US" sz="2400" dirty="0" smtClean="0"/>
              <a:t> </a:t>
            </a:r>
          </a:p>
          <a:p>
            <a:r>
              <a:rPr lang="en-US" sz="2400" dirty="0" err="1" smtClean="0"/>
              <a:t>Gangguan</a:t>
            </a:r>
            <a:r>
              <a:rPr lang="en-US" sz="2400" dirty="0" smtClean="0"/>
              <a:t> </a:t>
            </a:r>
            <a:r>
              <a:rPr lang="en-US" sz="2400" dirty="0" err="1" smtClean="0"/>
              <a:t>kepribadian</a:t>
            </a:r>
            <a:r>
              <a:rPr lang="en-US" sz="2400" dirty="0" smtClean="0"/>
              <a:t> </a:t>
            </a:r>
            <a:r>
              <a:rPr lang="en-US" sz="2400" dirty="0" err="1" smtClean="0"/>
              <a:t>antisosial</a:t>
            </a:r>
            <a:endParaRPr lang="en-US" sz="2400" dirty="0" smtClean="0"/>
          </a:p>
          <a:p>
            <a:r>
              <a:rPr lang="en-US" sz="2400" dirty="0" err="1" smtClean="0"/>
              <a:t>Gangguan</a:t>
            </a:r>
            <a:r>
              <a:rPr lang="en-US" sz="2400" dirty="0" smtClean="0"/>
              <a:t> </a:t>
            </a:r>
            <a:r>
              <a:rPr lang="en-US" sz="2400" dirty="0" err="1" smtClean="0"/>
              <a:t>Panik</a:t>
            </a:r>
            <a:endParaRPr lang="en-US" sz="2400" dirty="0" smtClean="0"/>
          </a:p>
          <a:p>
            <a:r>
              <a:rPr lang="en-US" sz="2400" dirty="0" smtClean="0"/>
              <a:t>Episode </a:t>
            </a:r>
            <a:r>
              <a:rPr lang="en-US" sz="2400" dirty="0" err="1" smtClean="0"/>
              <a:t>Depresi</a:t>
            </a:r>
            <a:r>
              <a:rPr lang="en-US" sz="2400" dirty="0" smtClean="0"/>
              <a:t> Mayor</a:t>
            </a:r>
          </a:p>
          <a:p>
            <a:r>
              <a:rPr lang="en-US" sz="2400" dirty="0" err="1" smtClean="0"/>
              <a:t>Gangguan</a:t>
            </a:r>
            <a:r>
              <a:rPr lang="en-US" sz="2400" dirty="0" smtClean="0"/>
              <a:t> </a:t>
            </a:r>
            <a:r>
              <a:rPr lang="en-US" sz="2400" dirty="0" err="1" smtClean="0"/>
              <a:t>Obsesif</a:t>
            </a:r>
            <a:r>
              <a:rPr lang="en-US" sz="2400" dirty="0" smtClean="0"/>
              <a:t> </a:t>
            </a:r>
            <a:r>
              <a:rPr lang="en-US" sz="2400" dirty="0" err="1" smtClean="0"/>
              <a:t>Kompulsif</a:t>
            </a:r>
            <a:endParaRPr lang="en-US" sz="2400" dirty="0" smtClean="0"/>
          </a:p>
          <a:p>
            <a:r>
              <a:rPr lang="en-US" sz="2400" dirty="0" err="1" smtClean="0"/>
              <a:t>Fobia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867400" y="1589567"/>
            <a:ext cx="20255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err="1" smtClean="0"/>
              <a:t>Risiko</a:t>
            </a:r>
            <a:r>
              <a:rPr lang="en-US" sz="2400" b="1" dirty="0" smtClean="0"/>
              <a:t> : </a:t>
            </a:r>
          </a:p>
          <a:p>
            <a:pPr>
              <a:buNone/>
            </a:pPr>
            <a:r>
              <a:rPr lang="en-US" sz="2400" dirty="0" smtClean="0"/>
              <a:t>14,5%</a:t>
            </a:r>
          </a:p>
          <a:p>
            <a:pPr>
              <a:buNone/>
            </a:pPr>
            <a:r>
              <a:rPr lang="en-US" sz="2400" dirty="0" smtClean="0"/>
              <a:t>10,1%</a:t>
            </a:r>
          </a:p>
          <a:p>
            <a:pPr>
              <a:buNone/>
            </a:pPr>
            <a:r>
              <a:rPr lang="en-US" sz="2400" dirty="0" smtClean="0"/>
              <a:t>15,5%</a:t>
            </a:r>
          </a:p>
          <a:p>
            <a:pPr>
              <a:buNone/>
            </a:pPr>
            <a:r>
              <a:rPr lang="en-US" sz="2400" dirty="0" smtClean="0"/>
              <a:t>4,3%</a:t>
            </a:r>
          </a:p>
          <a:p>
            <a:pPr>
              <a:buNone/>
            </a:pPr>
            <a:r>
              <a:rPr lang="en-US" sz="2400" dirty="0" smtClean="0"/>
              <a:t>4,1%</a:t>
            </a:r>
          </a:p>
          <a:p>
            <a:pPr>
              <a:buNone/>
            </a:pPr>
            <a:r>
              <a:rPr lang="en-US" sz="2400" dirty="0" smtClean="0"/>
              <a:t>3,4%</a:t>
            </a:r>
          </a:p>
          <a:p>
            <a:pPr>
              <a:buNone/>
            </a:pPr>
            <a:r>
              <a:rPr lang="en-US" sz="2400" dirty="0" smtClean="0"/>
              <a:t>2,4%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7418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Manakah</a:t>
            </a:r>
            <a:r>
              <a:rPr lang="en-US" sz="2400" dirty="0" smtClean="0"/>
              <a:t> yang </a:t>
            </a:r>
            <a:r>
              <a:rPr lang="en-US" sz="2400" dirty="0" err="1" smtClean="0"/>
              <a:t>muncul</a:t>
            </a:r>
            <a:r>
              <a:rPr lang="en-US" sz="2400" dirty="0" smtClean="0"/>
              <a:t> </a:t>
            </a:r>
            <a:r>
              <a:rPr lang="en-US" sz="2400" dirty="0" err="1" smtClean="0"/>
              <a:t>duluan</a:t>
            </a:r>
            <a:r>
              <a:rPr lang="en-US" sz="2400" dirty="0" smtClean="0"/>
              <a:t>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89567"/>
            <a:ext cx="8229600" cy="45720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Masih</a:t>
            </a:r>
            <a:r>
              <a:rPr lang="en-US" sz="2400" dirty="0" smtClean="0"/>
              <a:t> </a:t>
            </a:r>
            <a:r>
              <a:rPr lang="en-US" sz="2400" dirty="0" err="1" smtClean="0"/>
              <a:t>sering</a:t>
            </a:r>
            <a:r>
              <a:rPr lang="en-US" sz="2400" dirty="0" smtClean="0"/>
              <a:t> </a:t>
            </a:r>
            <a:r>
              <a:rPr lang="en-US" sz="2400" dirty="0" err="1" smtClean="0"/>
              <a:t>diperdebatkan</a:t>
            </a:r>
            <a:r>
              <a:rPr lang="en-US" sz="2400" dirty="0" smtClean="0"/>
              <a:t> </a:t>
            </a:r>
            <a:r>
              <a:rPr lang="en-US" sz="2400" dirty="0" err="1" smtClean="0"/>
              <a:t>manakah</a:t>
            </a:r>
            <a:r>
              <a:rPr lang="en-US" sz="2400" dirty="0" smtClean="0"/>
              <a:t> yang </a:t>
            </a:r>
            <a:r>
              <a:rPr lang="en-US" sz="2400" dirty="0" err="1" smtClean="0"/>
              <a:t>duluan</a:t>
            </a:r>
            <a:r>
              <a:rPr lang="en-US" sz="2400" dirty="0" smtClean="0"/>
              <a:t> </a:t>
            </a:r>
            <a:r>
              <a:rPr lang="en-US" sz="2400" dirty="0" err="1" smtClean="0"/>
              <a:t>muncul</a:t>
            </a:r>
            <a:r>
              <a:rPr lang="en-US" sz="2400" dirty="0" smtClean="0"/>
              <a:t>, </a:t>
            </a:r>
            <a:r>
              <a:rPr lang="en-US" sz="2400" dirty="0" err="1" smtClean="0"/>
              <a:t>penyalahgunaan</a:t>
            </a:r>
            <a:r>
              <a:rPr lang="en-US" sz="2400" dirty="0" smtClean="0"/>
              <a:t> </a:t>
            </a:r>
            <a:r>
              <a:rPr lang="en-US" sz="2400" dirty="0" err="1" smtClean="0"/>
              <a:t>zat-kah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gangguan</a:t>
            </a:r>
            <a:r>
              <a:rPr lang="en-US" sz="2400" dirty="0" smtClean="0"/>
              <a:t> </a:t>
            </a:r>
            <a:r>
              <a:rPr lang="en-US" sz="2400" dirty="0" err="1" smtClean="0"/>
              <a:t>psikiatrik</a:t>
            </a:r>
            <a:r>
              <a:rPr lang="en-US" sz="2400" dirty="0" smtClean="0"/>
              <a:t>?</a:t>
            </a:r>
          </a:p>
          <a:p>
            <a:r>
              <a:rPr lang="en-US" sz="2400" dirty="0" err="1" smtClean="0"/>
              <a:t>Sering</a:t>
            </a:r>
            <a:r>
              <a:rPr lang="en-US" sz="2400" dirty="0" smtClean="0"/>
              <a:t> </a:t>
            </a:r>
            <a:r>
              <a:rPr lang="en-US" sz="2400" dirty="0" err="1" smtClean="0"/>
              <a:t>gangguan</a:t>
            </a:r>
            <a:r>
              <a:rPr lang="en-US" sz="2400" dirty="0" smtClean="0"/>
              <a:t> </a:t>
            </a:r>
            <a:r>
              <a:rPr lang="en-US" sz="2400" dirty="0" err="1" smtClean="0"/>
              <a:t>psikiatrik</a:t>
            </a:r>
            <a:r>
              <a:rPr lang="en-US" sz="2400" dirty="0" smtClean="0"/>
              <a:t> </a:t>
            </a:r>
            <a:r>
              <a:rPr lang="en-US" sz="2400" dirty="0" err="1" smtClean="0"/>
              <a:t>dulu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berkembang</a:t>
            </a:r>
            <a:endParaRPr lang="en-US" sz="2400" dirty="0" smtClean="0"/>
          </a:p>
          <a:p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sebagian</a:t>
            </a:r>
            <a:r>
              <a:rPr lang="en-US" sz="2400" dirty="0" smtClean="0"/>
              <a:t> </a:t>
            </a:r>
            <a:r>
              <a:rPr lang="en-US" sz="2400" dirty="0" err="1" smtClean="0"/>
              <a:t>kasus</a:t>
            </a:r>
            <a:r>
              <a:rPr lang="en-US" sz="2400" dirty="0" smtClean="0"/>
              <a:t>, </a:t>
            </a:r>
            <a:r>
              <a:rPr lang="en-US" sz="2400" dirty="0" err="1" smtClean="0"/>
              <a:t>individu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gangguan</a:t>
            </a:r>
            <a:r>
              <a:rPr lang="en-US" sz="2400" dirty="0" smtClean="0"/>
              <a:t> </a:t>
            </a:r>
            <a:r>
              <a:rPr lang="en-US" sz="2400" dirty="0" err="1" smtClean="0"/>
              <a:t>psikiatrik</a:t>
            </a:r>
            <a:r>
              <a:rPr lang="en-US" sz="2400" dirty="0" smtClean="0"/>
              <a:t> </a:t>
            </a:r>
            <a:r>
              <a:rPr lang="en-US" sz="2400" dirty="0" err="1" smtClean="0"/>
              <a:t>kadang</a:t>
            </a:r>
            <a:r>
              <a:rPr lang="en-US" sz="2400" dirty="0" smtClean="0"/>
              <a:t> </a:t>
            </a:r>
            <a:r>
              <a:rPr lang="en-US" sz="2400" dirty="0" err="1" smtClean="0"/>
              <a:t>menggunakan</a:t>
            </a:r>
            <a:r>
              <a:rPr lang="en-US" sz="2400" dirty="0" smtClean="0"/>
              <a:t> </a:t>
            </a:r>
            <a:r>
              <a:rPr lang="en-US" sz="2400" dirty="0" err="1" smtClean="0"/>
              <a:t>obat-obatan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alkohol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agar </a:t>
            </a:r>
            <a:r>
              <a:rPr lang="en-US" sz="2400" dirty="0" err="1" smtClean="0">
                <a:sym typeface="Wingdings" pitchFamily="2" charset="2"/>
              </a:rPr>
              <a:t>merasa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lebih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tenang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senang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semangat</a:t>
            </a:r>
            <a:r>
              <a:rPr lang="en-US" sz="2400" dirty="0" smtClean="0">
                <a:sym typeface="Wingdings" pitchFamily="2" charset="2"/>
              </a:rPr>
              <a:t>  </a:t>
            </a:r>
            <a:r>
              <a:rPr lang="en-US" sz="2400" dirty="0" err="1" smtClean="0">
                <a:sym typeface="Wingdings" pitchFamily="2" charset="2"/>
              </a:rPr>
              <a:t>sebagai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i="1" dirty="0" smtClean="0">
                <a:sym typeface="Wingdings" pitchFamily="2" charset="2"/>
              </a:rPr>
              <a:t>self medication</a:t>
            </a:r>
          </a:p>
          <a:p>
            <a:r>
              <a:rPr lang="en-US" sz="2400" i="1" dirty="0" smtClean="0">
                <a:sym typeface="Wingdings" pitchFamily="2" charset="2"/>
              </a:rPr>
              <a:t>Self medication </a:t>
            </a:r>
            <a:r>
              <a:rPr lang="en-US" sz="2400" dirty="0" err="1" smtClean="0">
                <a:sym typeface="Wingdings" pitchFamily="2" charset="2"/>
              </a:rPr>
              <a:t>kadang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sering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menyebabkan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ketergantungan</a:t>
            </a:r>
            <a:r>
              <a:rPr lang="en-US" sz="2400" dirty="0" smtClean="0">
                <a:sym typeface="Wingdings" pitchFamily="2" charset="2"/>
              </a:rPr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416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89567"/>
            <a:ext cx="7924800" cy="45720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sudah</a:t>
            </a:r>
            <a:r>
              <a:rPr lang="en-US" sz="2400" dirty="0" smtClean="0"/>
              <a:t> </a:t>
            </a:r>
            <a:r>
              <a:rPr lang="en-US" sz="2400" dirty="0" err="1" smtClean="0"/>
              <a:t>menimbulkan</a:t>
            </a:r>
            <a:r>
              <a:rPr lang="en-US" sz="2400" dirty="0" smtClean="0"/>
              <a:t> </a:t>
            </a:r>
            <a:r>
              <a:rPr lang="en-US" sz="2400" dirty="0" err="1" smtClean="0"/>
              <a:t>ketergantungan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masalah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baru</a:t>
            </a:r>
            <a:endParaRPr lang="en-US" sz="2400" dirty="0" smtClean="0">
              <a:sym typeface="Wingdings" pitchFamily="2" charset="2"/>
            </a:endParaRPr>
          </a:p>
          <a:p>
            <a:r>
              <a:rPr lang="en-US" sz="2400" dirty="0" err="1" smtClean="0">
                <a:sym typeface="Wingdings" pitchFamily="2" charset="2"/>
              </a:rPr>
              <a:t>Pada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kasus</a:t>
            </a:r>
            <a:r>
              <a:rPr lang="en-US" sz="2400" dirty="0" smtClean="0">
                <a:sym typeface="Wingdings" pitchFamily="2" charset="2"/>
              </a:rPr>
              <a:t> lain, yang </a:t>
            </a:r>
            <a:r>
              <a:rPr lang="en-US" sz="2400" dirty="0" err="1" smtClean="0">
                <a:sym typeface="Wingdings" pitchFamily="2" charset="2"/>
              </a:rPr>
              <a:t>duluan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muncul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adalah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mengenai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penyalahgunaan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alkohol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atau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zat</a:t>
            </a:r>
            <a:r>
              <a:rPr lang="en-US" sz="2400" dirty="0" smtClean="0">
                <a:sym typeface="Wingdings" pitchFamily="2" charset="2"/>
              </a:rPr>
              <a:t>.</a:t>
            </a:r>
          </a:p>
          <a:p>
            <a:r>
              <a:rPr lang="en-US" sz="2400" dirty="0" err="1" smtClean="0">
                <a:sym typeface="Wingdings" pitchFamily="2" charset="2"/>
              </a:rPr>
              <a:t>Individu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dengan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masalah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penyalahgunaan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zat</a:t>
            </a:r>
            <a:r>
              <a:rPr lang="en-US" sz="2400" dirty="0" smtClean="0">
                <a:sym typeface="Wingdings" pitchFamily="2" charset="2"/>
              </a:rPr>
              <a:t> yang </a:t>
            </a:r>
            <a:r>
              <a:rPr lang="en-US" sz="2400" dirty="0" err="1" smtClean="0">
                <a:sym typeface="Wingdings" pitchFamily="2" charset="2"/>
              </a:rPr>
              <a:t>berat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bisa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mengalami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gangguan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psikiatrik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spt</a:t>
            </a:r>
            <a:r>
              <a:rPr lang="en-US" sz="2400" dirty="0" smtClean="0">
                <a:sym typeface="Wingdings" pitchFamily="2" charset="2"/>
              </a:rPr>
              <a:t> : episode </a:t>
            </a:r>
            <a:r>
              <a:rPr lang="en-US" sz="2400" dirty="0" err="1" smtClean="0">
                <a:sym typeface="Wingdings" pitchFamily="2" charset="2"/>
              </a:rPr>
              <a:t>depresi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halusinasi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atau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percobaan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bunuh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diri</a:t>
            </a:r>
            <a:r>
              <a:rPr lang="en-US" sz="2400" dirty="0" smtClean="0">
                <a:sym typeface="Wingdings" pitchFamily="2" charset="2"/>
              </a:rPr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5347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err="1" smtClean="0"/>
              <a:t>Penatalaksanaan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89567"/>
            <a:ext cx="8229600" cy="45720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Bila</a:t>
            </a:r>
            <a:r>
              <a:rPr lang="en-US" sz="2400" dirty="0" smtClean="0"/>
              <a:t> </a:t>
            </a:r>
            <a:r>
              <a:rPr lang="en-US" sz="2400" dirty="0" err="1" smtClean="0"/>
              <a:t>dibandingkan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pasien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mengalami</a:t>
            </a:r>
            <a:r>
              <a:rPr lang="en-US" sz="2400" dirty="0" smtClean="0"/>
              <a:t> </a:t>
            </a:r>
            <a:r>
              <a:rPr lang="en-US" sz="2400" dirty="0" err="1" smtClean="0"/>
              <a:t>gangguan</a:t>
            </a:r>
            <a:r>
              <a:rPr lang="en-US" sz="2400" dirty="0" smtClean="0"/>
              <a:t> </a:t>
            </a:r>
            <a:r>
              <a:rPr lang="en-US" sz="2400" dirty="0" err="1" smtClean="0"/>
              <a:t>psikiatrik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penyalahgunaan</a:t>
            </a:r>
            <a:r>
              <a:rPr lang="en-US" sz="2400" dirty="0" smtClean="0"/>
              <a:t> </a:t>
            </a:r>
            <a:r>
              <a:rPr lang="en-US" sz="2400" dirty="0" err="1" smtClean="0"/>
              <a:t>zat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terpisah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pasien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dengan</a:t>
            </a:r>
            <a:r>
              <a:rPr lang="en-US" sz="2400" dirty="0" smtClean="0">
                <a:sym typeface="Wingdings" pitchFamily="2" charset="2"/>
              </a:rPr>
              <a:t> dual diagnosis </a:t>
            </a:r>
            <a:r>
              <a:rPr lang="en-US" sz="2400" dirty="0" err="1" smtClean="0">
                <a:sym typeface="Wingdings" pitchFamily="2" charset="2"/>
              </a:rPr>
              <a:t>ini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seringkali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mempunyai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permasalahan</a:t>
            </a:r>
            <a:r>
              <a:rPr lang="en-US" sz="2400" dirty="0" smtClean="0">
                <a:sym typeface="Wingdings" pitchFamily="2" charset="2"/>
              </a:rPr>
              <a:t> yang </a:t>
            </a:r>
            <a:r>
              <a:rPr lang="en-US" sz="2400" dirty="0" err="1" smtClean="0">
                <a:sym typeface="Wingdings" pitchFamily="2" charset="2"/>
              </a:rPr>
              <a:t>lebih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berat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kronik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baik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secara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sosial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maupun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emosi</a:t>
            </a:r>
            <a:r>
              <a:rPr lang="en-US" sz="2400" dirty="0" smtClean="0">
                <a:sym typeface="Wingdings" pitchFamily="2" charset="2"/>
              </a:rPr>
              <a:t>.</a:t>
            </a:r>
          </a:p>
          <a:p>
            <a:r>
              <a:rPr lang="en-US" sz="2400" dirty="0" err="1" smtClean="0">
                <a:sym typeface="Wingdings" pitchFamily="2" charset="2"/>
              </a:rPr>
              <a:t>Dengan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adanya</a:t>
            </a:r>
            <a:r>
              <a:rPr lang="en-US" sz="2400" dirty="0" smtClean="0">
                <a:sym typeface="Wingdings" pitchFamily="2" charset="2"/>
              </a:rPr>
              <a:t> dual diagnosis </a:t>
            </a:r>
            <a:r>
              <a:rPr lang="en-US" sz="2400" dirty="0" err="1" smtClean="0">
                <a:sym typeface="Wingdings" pitchFamily="2" charset="2"/>
              </a:rPr>
              <a:t>ini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akan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memperberat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keluhan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penyakit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satu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sama</a:t>
            </a:r>
            <a:r>
              <a:rPr lang="en-US" sz="2400" dirty="0" smtClean="0">
                <a:sym typeface="Wingdings" pitchFamily="2" charset="2"/>
              </a:rPr>
              <a:t> lain.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6305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99060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Manajemen</a:t>
            </a:r>
            <a:r>
              <a:rPr lang="en-US" sz="2800" dirty="0" smtClean="0"/>
              <a:t> </a:t>
            </a:r>
            <a:r>
              <a:rPr lang="en-US" sz="2800" dirty="0" err="1" smtClean="0"/>
              <a:t>terapi</a:t>
            </a:r>
            <a:r>
              <a:rPr lang="en-US" sz="2800" dirty="0" smtClean="0"/>
              <a:t> </a:t>
            </a:r>
            <a:r>
              <a:rPr lang="en-US" sz="2800" dirty="0" err="1" smtClean="0"/>
              <a:t>secara</a:t>
            </a:r>
            <a:r>
              <a:rPr lang="en-US" sz="2800" dirty="0" smtClean="0"/>
              <a:t> </a:t>
            </a:r>
            <a:r>
              <a:rPr lang="en-US" sz="2800" dirty="0" err="1" smtClean="0"/>
              <a:t>komprehensif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89567"/>
            <a:ext cx="82296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err="1" smtClean="0"/>
              <a:t>Fase-fase</a:t>
            </a:r>
            <a:r>
              <a:rPr lang="en-US" sz="2400" dirty="0" smtClean="0"/>
              <a:t> </a:t>
            </a:r>
            <a:r>
              <a:rPr lang="en-US" sz="2400" dirty="0" err="1" smtClean="0"/>
              <a:t>terapi</a:t>
            </a:r>
            <a:r>
              <a:rPr lang="en-US" sz="2400" dirty="0" smtClean="0"/>
              <a:t> : </a:t>
            </a:r>
          </a:p>
          <a:p>
            <a:pPr marL="0" indent="0">
              <a:buNone/>
            </a:pPr>
            <a:r>
              <a:rPr lang="en-US" sz="2400" b="1" dirty="0" smtClean="0"/>
              <a:t>1. </a:t>
            </a:r>
            <a:r>
              <a:rPr lang="en-US" sz="2400" b="1" dirty="0" err="1" smtClean="0"/>
              <a:t>Fase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stabilisasi</a:t>
            </a:r>
            <a:endParaRPr lang="en-US" sz="2400" b="1" dirty="0" smtClean="0"/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fase</a:t>
            </a:r>
            <a:r>
              <a:rPr lang="en-US" sz="2400" dirty="0" smtClean="0"/>
              <a:t> </a:t>
            </a:r>
            <a:r>
              <a:rPr lang="en-US" sz="2400" dirty="0" err="1" smtClean="0"/>
              <a:t>awal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kemungkinan</a:t>
            </a:r>
            <a:r>
              <a:rPr lang="en-US" sz="2400" dirty="0" smtClean="0"/>
              <a:t> pasien </a:t>
            </a:r>
            <a:r>
              <a:rPr lang="en-US" sz="2400" dirty="0" err="1" smtClean="0"/>
              <a:t>mengalami</a:t>
            </a:r>
            <a:r>
              <a:rPr lang="en-US" sz="2400" dirty="0" smtClean="0"/>
              <a:t> </a:t>
            </a:r>
            <a:r>
              <a:rPr lang="en-US" sz="2400" dirty="0" err="1" smtClean="0"/>
              <a:t>overdosis</a:t>
            </a:r>
            <a:r>
              <a:rPr lang="en-US" sz="2400" dirty="0" smtClean="0"/>
              <a:t>, gejala2 withdrawal, </a:t>
            </a:r>
            <a:r>
              <a:rPr lang="en-US" sz="2400" dirty="0" err="1" smtClean="0"/>
              <a:t>perilaku</a:t>
            </a:r>
            <a:r>
              <a:rPr lang="en-US" sz="2400" dirty="0" smtClean="0"/>
              <a:t>/ide </a:t>
            </a:r>
            <a:r>
              <a:rPr lang="en-US" sz="2400" dirty="0" err="1" smtClean="0"/>
              <a:t>bunuh</a:t>
            </a:r>
            <a:r>
              <a:rPr lang="en-US" sz="2400" dirty="0" smtClean="0"/>
              <a:t> </a:t>
            </a:r>
            <a:r>
              <a:rPr lang="en-US" sz="2400" dirty="0" err="1" smtClean="0"/>
              <a:t>diri</a:t>
            </a:r>
            <a:r>
              <a:rPr lang="en-US" sz="2400" dirty="0" smtClean="0"/>
              <a:t>, </a:t>
            </a:r>
            <a:r>
              <a:rPr lang="en-US" sz="2400" dirty="0" err="1" smtClean="0"/>
              <a:t>gejala</a:t>
            </a:r>
            <a:r>
              <a:rPr lang="en-US" sz="2400" dirty="0" smtClean="0"/>
              <a:t> </a:t>
            </a:r>
            <a:r>
              <a:rPr lang="en-US" sz="2400" dirty="0" err="1" smtClean="0"/>
              <a:t>akut</a:t>
            </a:r>
            <a:r>
              <a:rPr lang="en-US" sz="2400" dirty="0" smtClean="0"/>
              <a:t> </a:t>
            </a:r>
            <a:r>
              <a:rPr lang="en-US" sz="2400" dirty="0" err="1" smtClean="0"/>
              <a:t>gangguan</a:t>
            </a:r>
            <a:r>
              <a:rPr lang="en-US" sz="2400" dirty="0" smtClean="0"/>
              <a:t> </a:t>
            </a:r>
            <a:r>
              <a:rPr lang="en-US" sz="2400" dirty="0" err="1" smtClean="0"/>
              <a:t>jiwa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harus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diatasi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dahulu</a:t>
            </a:r>
            <a:r>
              <a:rPr lang="en-US" sz="2400" dirty="0" smtClean="0">
                <a:sym typeface="Wingdings" pitchFamily="2" charset="2"/>
              </a:rPr>
              <a:t>!</a:t>
            </a:r>
          </a:p>
          <a:p>
            <a:pPr>
              <a:buNone/>
            </a:pPr>
            <a:r>
              <a:rPr lang="en-US" sz="2400" dirty="0" smtClean="0">
                <a:sym typeface="Wingdings" pitchFamily="2" charset="2"/>
              </a:rPr>
              <a:t>	- </a:t>
            </a:r>
            <a:r>
              <a:rPr lang="en-US" sz="2400" dirty="0" err="1" smtClean="0">
                <a:sym typeface="Wingdings" pitchFamily="2" charset="2"/>
              </a:rPr>
              <a:t>tujuan</a:t>
            </a:r>
            <a:r>
              <a:rPr lang="en-US" sz="2400" dirty="0" smtClean="0">
                <a:sym typeface="Wingdings" pitchFamily="2" charset="2"/>
              </a:rPr>
              <a:t> : </a:t>
            </a:r>
            <a:r>
              <a:rPr lang="en-US" sz="2400" dirty="0" err="1" smtClean="0">
                <a:sym typeface="Wingdings" pitchFamily="2" charset="2"/>
              </a:rPr>
              <a:t>remisi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dari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fase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akut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akibat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penggunaan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zat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gejala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psikiatrik</a:t>
            </a:r>
            <a:r>
              <a:rPr lang="en-US" sz="2400" dirty="0" smtClean="0">
                <a:sym typeface="Wingdings" pitchFamily="2" charset="2"/>
              </a:rPr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003466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472</TotalTime>
  <Words>924</Words>
  <Application>Microsoft Office PowerPoint</Application>
  <PresentationFormat>On-screen Show (4:3)</PresentationFormat>
  <Paragraphs>166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Opulent</vt:lpstr>
      <vt:lpstr>DUAL DIAGNOSIS</vt:lpstr>
      <vt:lpstr>      Definisi  </vt:lpstr>
      <vt:lpstr>PowerPoint Presentation</vt:lpstr>
      <vt:lpstr>Epidemiologi </vt:lpstr>
      <vt:lpstr>Gangguan psikiatri dan peningkatan risiko penyalahgunaan zat</vt:lpstr>
      <vt:lpstr>Manakah yang muncul duluan?</vt:lpstr>
      <vt:lpstr>PowerPoint Presentation</vt:lpstr>
      <vt:lpstr>Penatalaksanaan </vt:lpstr>
      <vt:lpstr>Manajemen terapi secara komprehensif</vt:lpstr>
      <vt:lpstr>PowerPoint Presentation</vt:lpstr>
      <vt:lpstr>PowerPoint Presentation</vt:lpstr>
      <vt:lpstr>Terapi terintegrasi</vt:lpstr>
      <vt:lpstr>PowerPoint Presentation</vt:lpstr>
      <vt:lpstr>PowerPoint Presentation</vt:lpstr>
      <vt:lpstr>PowerPoint Presentation</vt:lpstr>
      <vt:lpstr>Pengobatan terintegrasi :</vt:lpstr>
      <vt:lpstr>Prognosis</vt:lpstr>
      <vt:lpstr>DSM-5</vt:lpstr>
      <vt:lpstr>PowerPoint Presentation</vt:lpstr>
      <vt:lpstr>Substance Use Disorders </vt:lpstr>
      <vt:lpstr>PowerPoint Presentation</vt:lpstr>
      <vt:lpstr>Alcohol</vt:lpstr>
      <vt:lpstr>Cannabis</vt:lpstr>
      <vt:lpstr>PowerPoint Presentation</vt:lpstr>
      <vt:lpstr>INHALANT </vt:lpstr>
      <vt:lpstr>Opioid</vt:lpstr>
      <vt:lpstr>SEDATIve,  Hypnotic and addictive disorder</vt:lpstr>
      <vt:lpstr>stimulant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DUAL DIAGNOSIS</dc:title>
  <dc:creator>ASUS</dc:creator>
  <cp:lastModifiedBy>ASUS</cp:lastModifiedBy>
  <cp:revision>35</cp:revision>
  <dcterms:created xsi:type="dcterms:W3CDTF">2014-07-21T12:25:02Z</dcterms:created>
  <dcterms:modified xsi:type="dcterms:W3CDTF">2014-07-22T06:21:25Z</dcterms:modified>
</cp:coreProperties>
</file>