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0"/>
  </p:notesMasterIdLst>
  <p:sldIdLst>
    <p:sldId id="256" r:id="rId2"/>
    <p:sldId id="258" r:id="rId3"/>
    <p:sldId id="259" r:id="rId4"/>
    <p:sldId id="303" r:id="rId5"/>
    <p:sldId id="260" r:id="rId6"/>
    <p:sldId id="304" r:id="rId7"/>
    <p:sldId id="261" r:id="rId8"/>
    <p:sldId id="262" r:id="rId9"/>
    <p:sldId id="263" r:id="rId10"/>
    <p:sldId id="264" r:id="rId11"/>
    <p:sldId id="265" r:id="rId12"/>
    <p:sldId id="266" r:id="rId13"/>
    <p:sldId id="306" r:id="rId14"/>
    <p:sldId id="267" r:id="rId15"/>
    <p:sldId id="268" r:id="rId16"/>
    <p:sldId id="269" r:id="rId17"/>
    <p:sldId id="270" r:id="rId18"/>
    <p:sldId id="271" r:id="rId19"/>
    <p:sldId id="272" r:id="rId20"/>
    <p:sldId id="273" r:id="rId21"/>
    <p:sldId id="274" r:id="rId22"/>
    <p:sldId id="275" r:id="rId23"/>
    <p:sldId id="276" r:id="rId24"/>
    <p:sldId id="277" r:id="rId25"/>
    <p:sldId id="278" r:id="rId26"/>
    <p:sldId id="279" r:id="rId27"/>
    <p:sldId id="280" r:id="rId28"/>
    <p:sldId id="281" r:id="rId29"/>
    <p:sldId id="282" r:id="rId30"/>
    <p:sldId id="283" r:id="rId31"/>
    <p:sldId id="284" r:id="rId32"/>
    <p:sldId id="285" r:id="rId33"/>
    <p:sldId id="286" r:id="rId34"/>
    <p:sldId id="287" r:id="rId35"/>
    <p:sldId id="288" r:id="rId36"/>
    <p:sldId id="289" r:id="rId37"/>
    <p:sldId id="290" r:id="rId38"/>
    <p:sldId id="291" r:id="rId39"/>
    <p:sldId id="292" r:id="rId40"/>
    <p:sldId id="293" r:id="rId41"/>
    <p:sldId id="294" r:id="rId42"/>
    <p:sldId id="295" r:id="rId43"/>
    <p:sldId id="296" r:id="rId44"/>
    <p:sldId id="297" r:id="rId45"/>
    <p:sldId id="298" r:id="rId46"/>
    <p:sldId id="299" r:id="rId47"/>
    <p:sldId id="300" r:id="rId48"/>
    <p:sldId id="302" r:id="rId4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9F2BFBE-950B-4989-8633-A1D5F1E61386}" type="doc">
      <dgm:prSet loTypeId="urn:microsoft.com/office/officeart/2005/8/layout/vList6" loCatId="list" qsTypeId="urn:microsoft.com/office/officeart/2005/8/quickstyle/3d1" qsCatId="3D" csTypeId="urn:microsoft.com/office/officeart/2005/8/colors/accent1_2" csCatId="accent1" phldr="1"/>
      <dgm:spPr/>
      <dgm:t>
        <a:bodyPr/>
        <a:lstStyle/>
        <a:p>
          <a:endParaRPr lang="id-ID"/>
        </a:p>
      </dgm:t>
    </dgm:pt>
    <dgm:pt modelId="{28CDB81C-C18F-4C50-84E2-827001E8B8B2}">
      <dgm:prSet phldrT="[Text]"/>
      <dgm:spPr/>
      <dgm:t>
        <a:bodyPr/>
        <a:lstStyle/>
        <a:p>
          <a:r>
            <a:rPr lang="id-ID" dirty="0" smtClean="0"/>
            <a:t>Phase of desire</a:t>
          </a:r>
          <a:endParaRPr lang="id-ID" dirty="0"/>
        </a:p>
      </dgm:t>
    </dgm:pt>
    <dgm:pt modelId="{05EFFC15-6D9D-4505-8C3A-EB7EF2E3FE5F}" type="parTrans" cxnId="{45921AD0-EFD0-4508-9F4C-7B267482BAA8}">
      <dgm:prSet/>
      <dgm:spPr/>
      <dgm:t>
        <a:bodyPr/>
        <a:lstStyle/>
        <a:p>
          <a:endParaRPr lang="id-ID"/>
        </a:p>
      </dgm:t>
    </dgm:pt>
    <dgm:pt modelId="{11DBADD6-C7B4-4248-A814-8C6698E60B13}" type="sibTrans" cxnId="{45921AD0-EFD0-4508-9F4C-7B267482BAA8}">
      <dgm:prSet/>
      <dgm:spPr/>
      <dgm:t>
        <a:bodyPr/>
        <a:lstStyle/>
        <a:p>
          <a:endParaRPr lang="id-ID"/>
        </a:p>
      </dgm:t>
    </dgm:pt>
    <dgm:pt modelId="{04DF577E-0EBC-471B-A47B-2D85C20251D9}">
      <dgm:prSet phldrT="[Text]"/>
      <dgm:spPr/>
      <dgm:t>
        <a:bodyPr/>
        <a:lstStyle/>
        <a:p>
          <a:r>
            <a:rPr lang="id-ID" dirty="0" smtClean="0"/>
            <a:t>Phase of satisfaction</a:t>
          </a:r>
          <a:endParaRPr lang="id-ID" dirty="0"/>
        </a:p>
      </dgm:t>
    </dgm:pt>
    <dgm:pt modelId="{44093A36-A22E-4908-94EF-B58407780C2C}" type="parTrans" cxnId="{E6D95FCB-A43E-4698-AA53-9563D8BBF55B}">
      <dgm:prSet/>
      <dgm:spPr/>
      <dgm:t>
        <a:bodyPr/>
        <a:lstStyle/>
        <a:p>
          <a:endParaRPr lang="id-ID"/>
        </a:p>
      </dgm:t>
    </dgm:pt>
    <dgm:pt modelId="{4AD2B4FB-0B62-4F0E-BC10-9ACB6EC9DA78}" type="sibTrans" cxnId="{E6D95FCB-A43E-4698-AA53-9563D8BBF55B}">
      <dgm:prSet/>
      <dgm:spPr/>
      <dgm:t>
        <a:bodyPr/>
        <a:lstStyle/>
        <a:p>
          <a:endParaRPr lang="id-ID"/>
        </a:p>
      </dgm:t>
    </dgm:pt>
    <dgm:pt modelId="{0EADD12A-491F-413C-B769-C0E76B13A825}">
      <dgm:prSet phldrT="[Text]"/>
      <dgm:spPr/>
      <dgm:t>
        <a:bodyPr/>
        <a:lstStyle/>
        <a:p>
          <a:r>
            <a:rPr lang="id-ID" dirty="0" smtClean="0"/>
            <a:t>Proses delay</a:t>
          </a:r>
          <a:endParaRPr lang="id-ID" dirty="0"/>
        </a:p>
      </dgm:t>
    </dgm:pt>
    <dgm:pt modelId="{7B8655DD-E45D-4CBD-8B57-2797F3A66766}" type="parTrans" cxnId="{0A355D1D-F6A3-440B-85EF-B5C7C0B0D343}">
      <dgm:prSet/>
      <dgm:spPr/>
      <dgm:t>
        <a:bodyPr/>
        <a:lstStyle/>
        <a:p>
          <a:endParaRPr lang="id-ID"/>
        </a:p>
      </dgm:t>
    </dgm:pt>
    <dgm:pt modelId="{B4216B23-E85F-4496-96DA-D915482E2D5C}" type="sibTrans" cxnId="{0A355D1D-F6A3-440B-85EF-B5C7C0B0D343}">
      <dgm:prSet/>
      <dgm:spPr/>
      <dgm:t>
        <a:bodyPr/>
        <a:lstStyle/>
        <a:p>
          <a:endParaRPr lang="id-ID"/>
        </a:p>
      </dgm:t>
    </dgm:pt>
    <dgm:pt modelId="{B8762D35-8125-4C55-B9EF-3123AD7C0B8A}">
      <dgm:prSet phldrT="[Text]"/>
      <dgm:spPr/>
      <dgm:t>
        <a:bodyPr/>
        <a:lstStyle/>
        <a:p>
          <a:endParaRPr lang="id-ID" dirty="0"/>
        </a:p>
      </dgm:t>
    </dgm:pt>
    <dgm:pt modelId="{7D214DD7-FD43-4D0E-ADFC-7B39CBB2F0FA}" type="parTrans" cxnId="{98B80623-F484-444A-9B4F-BCDF50ACA086}">
      <dgm:prSet/>
      <dgm:spPr/>
      <dgm:t>
        <a:bodyPr/>
        <a:lstStyle/>
        <a:p>
          <a:endParaRPr lang="id-ID"/>
        </a:p>
      </dgm:t>
    </dgm:pt>
    <dgm:pt modelId="{2D7FCC83-894D-4EF0-A827-EE438C730039}" type="sibTrans" cxnId="{98B80623-F484-444A-9B4F-BCDF50ACA086}">
      <dgm:prSet/>
      <dgm:spPr/>
      <dgm:t>
        <a:bodyPr/>
        <a:lstStyle/>
        <a:p>
          <a:endParaRPr lang="id-ID"/>
        </a:p>
      </dgm:t>
    </dgm:pt>
    <dgm:pt modelId="{E82B65B5-436E-4F44-8DBC-F50EF35540B0}">
      <dgm:prSet phldrT="[Text]"/>
      <dgm:spPr/>
      <dgm:t>
        <a:bodyPr/>
        <a:lstStyle/>
        <a:p>
          <a:endParaRPr lang="id-ID" dirty="0"/>
        </a:p>
      </dgm:t>
    </dgm:pt>
    <dgm:pt modelId="{E82E1C63-D823-4D43-AC00-50912F11BDD6}" type="parTrans" cxnId="{C61CC204-42D5-4AB3-B133-695B8AC50439}">
      <dgm:prSet/>
      <dgm:spPr/>
      <dgm:t>
        <a:bodyPr/>
        <a:lstStyle/>
        <a:p>
          <a:endParaRPr lang="id-ID"/>
        </a:p>
      </dgm:t>
    </dgm:pt>
    <dgm:pt modelId="{48A8AB0A-F045-4250-B402-842A2DD3B5B2}" type="sibTrans" cxnId="{C61CC204-42D5-4AB3-B133-695B8AC50439}">
      <dgm:prSet/>
      <dgm:spPr/>
      <dgm:t>
        <a:bodyPr/>
        <a:lstStyle/>
        <a:p>
          <a:endParaRPr lang="id-ID"/>
        </a:p>
      </dgm:t>
    </dgm:pt>
    <dgm:pt modelId="{08C13E61-9117-4DD4-9F82-F34B1940BC0B}">
      <dgm:prSet phldrT="[Text]"/>
      <dgm:spPr/>
      <dgm:t>
        <a:bodyPr/>
        <a:lstStyle/>
        <a:p>
          <a:r>
            <a:rPr lang="id-ID" dirty="0" smtClean="0"/>
            <a:t>Waktu proses menyusu dimulai </a:t>
          </a:r>
          <a:endParaRPr lang="id-ID" dirty="0"/>
        </a:p>
      </dgm:t>
    </dgm:pt>
    <dgm:pt modelId="{C9117A3B-0B04-4B82-9B1B-E21AAF07104D}" type="sibTrans" cxnId="{7EAEAA87-4FF8-4872-9807-88F176D600D9}">
      <dgm:prSet/>
      <dgm:spPr/>
      <dgm:t>
        <a:bodyPr/>
        <a:lstStyle/>
        <a:p>
          <a:endParaRPr lang="id-ID"/>
        </a:p>
      </dgm:t>
    </dgm:pt>
    <dgm:pt modelId="{C65C49BC-3A3B-494E-A32D-60132DF2238D}" type="parTrans" cxnId="{7EAEAA87-4FF8-4872-9807-88F176D600D9}">
      <dgm:prSet/>
      <dgm:spPr/>
      <dgm:t>
        <a:bodyPr/>
        <a:lstStyle/>
        <a:p>
          <a:endParaRPr lang="id-ID"/>
        </a:p>
      </dgm:t>
    </dgm:pt>
    <dgm:pt modelId="{73026534-786E-4270-9D28-227103CBE158}" type="pres">
      <dgm:prSet presAssocID="{19F2BFBE-950B-4989-8633-A1D5F1E61386}" presName="Name0" presStyleCnt="0">
        <dgm:presLayoutVars>
          <dgm:dir/>
          <dgm:animLvl val="lvl"/>
          <dgm:resizeHandles/>
        </dgm:presLayoutVars>
      </dgm:prSet>
      <dgm:spPr/>
      <dgm:t>
        <a:bodyPr/>
        <a:lstStyle/>
        <a:p>
          <a:endParaRPr lang="id-ID"/>
        </a:p>
      </dgm:t>
    </dgm:pt>
    <dgm:pt modelId="{8900B0BC-F851-4AD8-BE81-362D0F9F3E2B}" type="pres">
      <dgm:prSet presAssocID="{28CDB81C-C18F-4C50-84E2-827001E8B8B2}" presName="linNode" presStyleCnt="0"/>
      <dgm:spPr/>
      <dgm:t>
        <a:bodyPr/>
        <a:lstStyle/>
        <a:p>
          <a:endParaRPr lang="id-ID"/>
        </a:p>
      </dgm:t>
    </dgm:pt>
    <dgm:pt modelId="{4680EDC7-E4C1-4DDB-9FAE-EEE35607930D}" type="pres">
      <dgm:prSet presAssocID="{28CDB81C-C18F-4C50-84E2-827001E8B8B2}" presName="parentShp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id-ID"/>
        </a:p>
      </dgm:t>
    </dgm:pt>
    <dgm:pt modelId="{D0E17CE3-7D87-43B2-98C4-E247C1C70D73}" type="pres">
      <dgm:prSet presAssocID="{28CDB81C-C18F-4C50-84E2-827001E8B8B2}" presName="childShp" presStyleLbl="bg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id-ID"/>
        </a:p>
      </dgm:t>
    </dgm:pt>
    <dgm:pt modelId="{A8432C68-C40E-4AEA-BC31-75D036662031}" type="pres">
      <dgm:prSet presAssocID="{11DBADD6-C7B4-4248-A814-8C6698E60B13}" presName="spacing" presStyleCnt="0"/>
      <dgm:spPr/>
      <dgm:t>
        <a:bodyPr/>
        <a:lstStyle/>
        <a:p>
          <a:endParaRPr lang="id-ID"/>
        </a:p>
      </dgm:t>
    </dgm:pt>
    <dgm:pt modelId="{512F148A-EEE8-4891-8828-AEEE4C81A96D}" type="pres">
      <dgm:prSet presAssocID="{04DF577E-0EBC-471B-A47B-2D85C20251D9}" presName="linNode" presStyleCnt="0"/>
      <dgm:spPr/>
      <dgm:t>
        <a:bodyPr/>
        <a:lstStyle/>
        <a:p>
          <a:endParaRPr lang="id-ID"/>
        </a:p>
      </dgm:t>
    </dgm:pt>
    <dgm:pt modelId="{A4BC8A57-DD25-429A-9079-9C17451766A0}" type="pres">
      <dgm:prSet presAssocID="{04DF577E-0EBC-471B-A47B-2D85C20251D9}" presName="parentShp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id-ID"/>
        </a:p>
      </dgm:t>
    </dgm:pt>
    <dgm:pt modelId="{294DA600-E256-4D4A-9F25-4D8F2B9E0582}" type="pres">
      <dgm:prSet presAssocID="{04DF577E-0EBC-471B-A47B-2D85C20251D9}" presName="childShp" presStyleLbl="bg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id-ID"/>
        </a:p>
      </dgm:t>
    </dgm:pt>
  </dgm:ptLst>
  <dgm:cxnLst>
    <dgm:cxn modelId="{DF853577-D76E-4251-8FCC-5BE1858430E0}" type="presOf" srcId="{04DF577E-0EBC-471B-A47B-2D85C20251D9}" destId="{A4BC8A57-DD25-429A-9079-9C17451766A0}" srcOrd="0" destOrd="0" presId="urn:microsoft.com/office/officeart/2005/8/layout/vList6"/>
    <dgm:cxn modelId="{282EAE41-B78B-4045-939D-9D72F258E552}" type="presOf" srcId="{B8762D35-8125-4C55-B9EF-3123AD7C0B8A}" destId="{D0E17CE3-7D87-43B2-98C4-E247C1C70D73}" srcOrd="0" destOrd="0" presId="urn:microsoft.com/office/officeart/2005/8/layout/vList6"/>
    <dgm:cxn modelId="{B88AACA0-1FA2-408B-AD47-9DB6816683FF}" type="presOf" srcId="{08C13E61-9117-4DD4-9F82-F34B1940BC0B}" destId="{294DA600-E256-4D4A-9F25-4D8F2B9E0582}" srcOrd="0" destOrd="1" presId="urn:microsoft.com/office/officeart/2005/8/layout/vList6"/>
    <dgm:cxn modelId="{45921AD0-EFD0-4508-9F4C-7B267482BAA8}" srcId="{19F2BFBE-950B-4989-8633-A1D5F1E61386}" destId="{28CDB81C-C18F-4C50-84E2-827001E8B8B2}" srcOrd="0" destOrd="0" parTransId="{05EFFC15-6D9D-4505-8C3A-EB7EF2E3FE5F}" sibTransId="{11DBADD6-C7B4-4248-A814-8C6698E60B13}"/>
    <dgm:cxn modelId="{98B80623-F484-444A-9B4F-BCDF50ACA086}" srcId="{28CDB81C-C18F-4C50-84E2-827001E8B8B2}" destId="{B8762D35-8125-4C55-B9EF-3123AD7C0B8A}" srcOrd="0" destOrd="0" parTransId="{7D214DD7-FD43-4D0E-ADFC-7B39CBB2F0FA}" sibTransId="{2D7FCC83-894D-4EF0-A827-EE438C730039}"/>
    <dgm:cxn modelId="{C591A5E1-05DC-4881-9DCA-0BD0306E4912}" type="presOf" srcId="{28CDB81C-C18F-4C50-84E2-827001E8B8B2}" destId="{4680EDC7-E4C1-4DDB-9FAE-EEE35607930D}" srcOrd="0" destOrd="0" presId="urn:microsoft.com/office/officeart/2005/8/layout/vList6"/>
    <dgm:cxn modelId="{0A355D1D-F6A3-440B-85EF-B5C7C0B0D343}" srcId="{28CDB81C-C18F-4C50-84E2-827001E8B8B2}" destId="{0EADD12A-491F-413C-B769-C0E76B13A825}" srcOrd="1" destOrd="0" parTransId="{7B8655DD-E45D-4CBD-8B57-2797F3A66766}" sibTransId="{B4216B23-E85F-4496-96DA-D915482E2D5C}"/>
    <dgm:cxn modelId="{EE703047-0DAD-408E-AE51-33487371ED72}" type="presOf" srcId="{19F2BFBE-950B-4989-8633-A1D5F1E61386}" destId="{73026534-786E-4270-9D28-227103CBE158}" srcOrd="0" destOrd="0" presId="urn:microsoft.com/office/officeart/2005/8/layout/vList6"/>
    <dgm:cxn modelId="{E6D95FCB-A43E-4698-AA53-9563D8BBF55B}" srcId="{19F2BFBE-950B-4989-8633-A1D5F1E61386}" destId="{04DF577E-0EBC-471B-A47B-2D85C20251D9}" srcOrd="1" destOrd="0" parTransId="{44093A36-A22E-4908-94EF-B58407780C2C}" sibTransId="{4AD2B4FB-0B62-4F0E-BC10-9ACB6EC9DA78}"/>
    <dgm:cxn modelId="{278CBD21-2A65-4B58-A9F7-38F5971E6F7E}" type="presOf" srcId="{E82B65B5-436E-4F44-8DBC-F50EF35540B0}" destId="{294DA600-E256-4D4A-9F25-4D8F2B9E0582}" srcOrd="0" destOrd="0" presId="urn:microsoft.com/office/officeart/2005/8/layout/vList6"/>
    <dgm:cxn modelId="{C61CC204-42D5-4AB3-B133-695B8AC50439}" srcId="{04DF577E-0EBC-471B-A47B-2D85C20251D9}" destId="{E82B65B5-436E-4F44-8DBC-F50EF35540B0}" srcOrd="0" destOrd="0" parTransId="{E82E1C63-D823-4D43-AC00-50912F11BDD6}" sibTransId="{48A8AB0A-F045-4250-B402-842A2DD3B5B2}"/>
    <dgm:cxn modelId="{4A9DD1A0-3BF6-4FFD-94E1-DEB27A6C5F26}" type="presOf" srcId="{0EADD12A-491F-413C-B769-C0E76B13A825}" destId="{D0E17CE3-7D87-43B2-98C4-E247C1C70D73}" srcOrd="0" destOrd="1" presId="urn:microsoft.com/office/officeart/2005/8/layout/vList6"/>
    <dgm:cxn modelId="{7EAEAA87-4FF8-4872-9807-88F176D600D9}" srcId="{04DF577E-0EBC-471B-A47B-2D85C20251D9}" destId="{08C13E61-9117-4DD4-9F82-F34B1940BC0B}" srcOrd="1" destOrd="0" parTransId="{C65C49BC-3A3B-494E-A32D-60132DF2238D}" sibTransId="{C9117A3B-0B04-4B82-9B1B-E21AAF07104D}"/>
    <dgm:cxn modelId="{4B97E181-07BC-43BC-B243-A2ED5AA1B8B7}" type="presParOf" srcId="{73026534-786E-4270-9D28-227103CBE158}" destId="{8900B0BC-F851-4AD8-BE81-362D0F9F3E2B}" srcOrd="0" destOrd="0" presId="urn:microsoft.com/office/officeart/2005/8/layout/vList6"/>
    <dgm:cxn modelId="{C22B71B2-7293-466C-B1A3-C8391464DC91}" type="presParOf" srcId="{8900B0BC-F851-4AD8-BE81-362D0F9F3E2B}" destId="{4680EDC7-E4C1-4DDB-9FAE-EEE35607930D}" srcOrd="0" destOrd="0" presId="urn:microsoft.com/office/officeart/2005/8/layout/vList6"/>
    <dgm:cxn modelId="{CBB900F4-B5DA-45C8-8F68-1A0D37E06592}" type="presParOf" srcId="{8900B0BC-F851-4AD8-BE81-362D0F9F3E2B}" destId="{D0E17CE3-7D87-43B2-98C4-E247C1C70D73}" srcOrd="1" destOrd="0" presId="urn:microsoft.com/office/officeart/2005/8/layout/vList6"/>
    <dgm:cxn modelId="{D70373D2-D0D1-43ED-B8FE-90E095B77608}" type="presParOf" srcId="{73026534-786E-4270-9D28-227103CBE158}" destId="{A8432C68-C40E-4AEA-BC31-75D036662031}" srcOrd="1" destOrd="0" presId="urn:microsoft.com/office/officeart/2005/8/layout/vList6"/>
    <dgm:cxn modelId="{8775A044-281A-471A-A3AD-C33C36A0F2D5}" type="presParOf" srcId="{73026534-786E-4270-9D28-227103CBE158}" destId="{512F148A-EEE8-4891-8828-AEEE4C81A96D}" srcOrd="2" destOrd="0" presId="urn:microsoft.com/office/officeart/2005/8/layout/vList6"/>
    <dgm:cxn modelId="{5BE6AC98-C037-44AF-AF0F-E9C357282280}" type="presParOf" srcId="{512F148A-EEE8-4891-8828-AEEE4C81A96D}" destId="{A4BC8A57-DD25-429A-9079-9C17451766A0}" srcOrd="0" destOrd="0" presId="urn:microsoft.com/office/officeart/2005/8/layout/vList6"/>
    <dgm:cxn modelId="{FD761487-1E65-4F99-9ECA-6D4B7FEEF93B}" type="presParOf" srcId="{512F148A-EEE8-4891-8828-AEEE4C81A96D}" destId="{294DA600-E256-4D4A-9F25-4D8F2B9E0582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0E17CE3-7D87-43B2-98C4-E247C1C70D73}">
      <dsp:nvSpPr>
        <dsp:cNvPr id="0" name=""/>
        <dsp:cNvSpPr/>
      </dsp:nvSpPr>
      <dsp:spPr>
        <a:xfrm>
          <a:off x="1857387" y="317"/>
          <a:ext cx="2786082" cy="1239461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400" dir="5400000" rotWithShape="0">
            <a:srgbClr val="000000">
              <a:alpha val="46000"/>
            </a:srgbClr>
          </a:outerShdw>
        </a:effectLst>
        <a:scene3d>
          <a:camera prst="orthographicFront"/>
          <a:lightRig rig="flat" dir="t"/>
        </a:scene3d>
        <a:sp3d z="-190500"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id-ID" sz="2000" kern="1200" dirty="0"/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id-ID" sz="2000" kern="1200" dirty="0" smtClean="0"/>
            <a:t>Proses delay</a:t>
          </a:r>
          <a:endParaRPr lang="id-ID" sz="2000" kern="1200" dirty="0"/>
        </a:p>
      </dsp:txBody>
      <dsp:txXfrm>
        <a:off x="1857387" y="155250"/>
        <a:ext cx="2321284" cy="929595"/>
      </dsp:txXfrm>
    </dsp:sp>
    <dsp:sp modelId="{4680EDC7-E4C1-4DDB-9FAE-EEE35607930D}">
      <dsp:nvSpPr>
        <dsp:cNvPr id="0" name=""/>
        <dsp:cNvSpPr/>
      </dsp:nvSpPr>
      <dsp:spPr>
        <a:xfrm>
          <a:off x="0" y="317"/>
          <a:ext cx="1857388" cy="1239461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94000"/>
                <a:satMod val="180000"/>
                <a:lumMod val="98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atMod val="130000"/>
              </a:schemeClr>
            </a:gs>
          </a:gsLst>
          <a:lin ang="5160000" scaled="0"/>
        </a:gradFill>
        <a:ln>
          <a:noFill/>
        </a:ln>
        <a:effectLst>
          <a:outerShdw blurRad="50800" dist="25400" dir="5400000" rotWithShape="0">
            <a:srgbClr val="000000">
              <a:alpha val="46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5250" tIns="47625" rIns="95250" bIns="4762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2500" kern="1200" dirty="0" smtClean="0"/>
            <a:t>Phase of desire</a:t>
          </a:r>
          <a:endParaRPr lang="id-ID" sz="2500" kern="1200" dirty="0"/>
        </a:p>
      </dsp:txBody>
      <dsp:txXfrm>
        <a:off x="60505" y="60822"/>
        <a:ext cx="1736378" cy="1118451"/>
      </dsp:txXfrm>
    </dsp:sp>
    <dsp:sp modelId="{294DA600-E256-4D4A-9F25-4D8F2B9E0582}">
      <dsp:nvSpPr>
        <dsp:cNvPr id="0" name=""/>
        <dsp:cNvSpPr/>
      </dsp:nvSpPr>
      <dsp:spPr>
        <a:xfrm>
          <a:off x="1857388" y="1363725"/>
          <a:ext cx="2786082" cy="1239461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400" dir="5400000" rotWithShape="0">
            <a:srgbClr val="000000">
              <a:alpha val="46000"/>
            </a:srgbClr>
          </a:outerShdw>
        </a:effectLst>
        <a:scene3d>
          <a:camera prst="orthographicFront"/>
          <a:lightRig rig="flat" dir="t"/>
        </a:scene3d>
        <a:sp3d z="-190500"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id-ID" sz="2000" kern="1200" dirty="0"/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id-ID" sz="2000" kern="1200" dirty="0" smtClean="0"/>
            <a:t>Waktu proses menyusu dimulai </a:t>
          </a:r>
          <a:endParaRPr lang="id-ID" sz="2000" kern="1200" dirty="0"/>
        </a:p>
      </dsp:txBody>
      <dsp:txXfrm>
        <a:off x="1857388" y="1518658"/>
        <a:ext cx="2321284" cy="929595"/>
      </dsp:txXfrm>
    </dsp:sp>
    <dsp:sp modelId="{A4BC8A57-DD25-429A-9079-9C17451766A0}">
      <dsp:nvSpPr>
        <dsp:cNvPr id="0" name=""/>
        <dsp:cNvSpPr/>
      </dsp:nvSpPr>
      <dsp:spPr>
        <a:xfrm>
          <a:off x="0" y="1363725"/>
          <a:ext cx="1857388" cy="1239461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94000"/>
                <a:satMod val="180000"/>
                <a:lumMod val="98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atMod val="130000"/>
              </a:schemeClr>
            </a:gs>
          </a:gsLst>
          <a:lin ang="5160000" scaled="0"/>
        </a:gradFill>
        <a:ln>
          <a:noFill/>
        </a:ln>
        <a:effectLst>
          <a:outerShdw blurRad="50800" dist="25400" dir="5400000" rotWithShape="0">
            <a:srgbClr val="000000">
              <a:alpha val="46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5250" tIns="47625" rIns="95250" bIns="4762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2500" kern="1200" dirty="0" smtClean="0"/>
            <a:t>Phase of satisfaction</a:t>
          </a:r>
          <a:endParaRPr lang="id-ID" sz="2500" kern="1200" dirty="0"/>
        </a:p>
      </dsp:txBody>
      <dsp:txXfrm>
        <a:off x="60505" y="1424230"/>
        <a:ext cx="1736378" cy="111845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media/image3.pn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DE25B4-E13D-419C-88BF-9B7C40174B77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944E9CD-5ECD-4828-B578-C286C028F9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15633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A92C06A-7410-43A2-9A4F-2FC548A0E551}" type="slidenum">
              <a:rPr lang="en-US"/>
              <a:pPr/>
              <a:t>2</a:t>
            </a:fld>
            <a:endParaRPr lang="en-US"/>
          </a:p>
        </p:txBody>
      </p:sp>
      <p:sp>
        <p:nvSpPr>
          <p:cNvPr id="1126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d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22532F-4CA4-42FE-9D79-E2D2A199E0D0}" type="slidenum">
              <a:rPr lang="en-US" smtClean="0"/>
              <a:pPr/>
              <a:t>38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d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22532F-4CA4-42FE-9D79-E2D2A199E0D0}" type="slidenum">
              <a:rPr lang="en-US" smtClean="0"/>
              <a:pPr/>
              <a:t>41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overOverlay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  <p:grpSp>
        <p:nvGrpSpPr>
          <p:cNvPr id="8" name="Group 7"/>
          <p:cNvGrpSpPr/>
          <p:nvPr/>
        </p:nvGrpSpPr>
        <p:grpSpPr>
          <a:xfrm>
            <a:off x="1194101" y="2887530"/>
            <a:ext cx="6779110" cy="923330"/>
            <a:chOff x="1172584" y="1381459"/>
            <a:chExt cx="6779110" cy="923330"/>
          </a:xfrm>
          <a:effectLst>
            <a:outerShdw blurRad="38100" dist="12700" dir="16200000" rotWithShape="0">
              <a:prstClr val="black">
                <a:alpha val="30000"/>
              </a:prstClr>
            </a:outerShdw>
          </a:effectLst>
        </p:grpSpPr>
        <p:sp>
          <p:nvSpPr>
            <p:cNvPr id="9" name="TextBox 8"/>
            <p:cNvSpPr txBox="1"/>
            <p:nvPr/>
          </p:nvSpPr>
          <p:spPr>
            <a:xfrm>
              <a:off x="4147073" y="1381459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5400" dirty="0" smtClean="0">
                  <a:ln w="3175">
                    <a:solidFill>
                      <a:schemeClr val="tx2">
                        <a:alpha val="60000"/>
                      </a:schemeClr>
                    </a:solidFill>
                  </a:ln>
                  <a:solidFill>
                    <a:schemeClr val="tx2">
                      <a:lumMod val="90000"/>
                    </a:schemeClr>
                  </a:solidFill>
                  <a:effectLst>
                    <a:outerShdw blurRad="34925" dist="12700" dir="14400000" algn="ctr" rotWithShape="0">
                      <a:srgbClr val="000000">
                        <a:alpha val="21000"/>
                      </a:srgbClr>
                    </a:outerShdw>
                  </a:effectLst>
                  <a:latin typeface="Wingdings" pitchFamily="2" charset="2"/>
                </a:rPr>
                <a:t></a:t>
              </a:r>
              <a:endParaRPr lang="en-US" sz="5400" dirty="0">
                <a:ln w="3175">
                  <a:solidFill>
                    <a:schemeClr val="tx2">
                      <a:alpha val="60000"/>
                    </a:schemeClr>
                  </a:solidFill>
                </a:ln>
                <a:solidFill>
                  <a:schemeClr val="tx2">
                    <a:lumMod val="90000"/>
                  </a:schemeClr>
                </a:solidFill>
                <a:effectLst>
                  <a:outerShdw blurRad="34925" dist="12700" dir="14400000" algn="ctr" rotWithShape="0">
                    <a:srgbClr val="000000">
                      <a:alpha val="21000"/>
                    </a:srgbClr>
                  </a:outerShdw>
                </a:effectLst>
                <a:latin typeface="Wingdings" pitchFamily="2" charset="2"/>
              </a:endParaRPr>
            </a:p>
          </p:txBody>
        </p:sp>
        <p:cxnSp>
          <p:nvCxnSpPr>
            <p:cNvPr id="10" name="Straight Connector 9"/>
            <p:cNvCxnSpPr/>
            <p:nvPr/>
          </p:nvCxnSpPr>
          <p:spPr>
            <a:xfrm rot="10800000">
              <a:off x="1172584" y="192562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9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10800000">
              <a:off x="4831976" y="192293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9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83341" y="1387737"/>
            <a:ext cx="6777318" cy="1731982"/>
          </a:xfrm>
        </p:spPr>
        <p:txBody>
          <a:bodyPr anchor="b"/>
          <a:lstStyle>
            <a:lvl1pPr>
              <a:defRPr>
                <a:ln w="3175">
                  <a:solidFill>
                    <a:schemeClr val="tx1">
                      <a:alpha val="65000"/>
                    </a:schemeClr>
                  </a:solidFill>
                </a:ln>
                <a:solidFill>
                  <a:schemeClr val="tx1"/>
                </a:solidFill>
                <a:effectLst>
                  <a:outerShdw blurRad="25400" dist="12700" dir="14220000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767862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  <a:effectLst>
                  <a:outerShdw blurRad="34925" dist="12700" dir="14400000" rotWithShape="0">
                    <a:prstClr val="black">
                      <a:alpha val="21000"/>
                    </a:prstClr>
                  </a:outerShdw>
                </a:effectLst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1172584" y="1392217"/>
            <a:ext cx="6779110" cy="923330"/>
            <a:chOff x="1172584" y="1381459"/>
            <a:chExt cx="6779110" cy="923330"/>
          </a:xfrm>
        </p:grpSpPr>
        <p:sp>
          <p:nvSpPr>
            <p:cNvPr id="15" name="TextBox 14"/>
            <p:cNvSpPr txBox="1"/>
            <p:nvPr/>
          </p:nvSpPr>
          <p:spPr>
            <a:xfrm>
              <a:off x="4147073" y="1381459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5400" dirty="0" smtClean="0">
                  <a:solidFill>
                    <a:schemeClr val="tx2">
                      <a:lumMod val="60000"/>
                      <a:lumOff val="40000"/>
                    </a:schemeClr>
                  </a:solidFill>
                  <a:latin typeface="Wingdings" pitchFamily="2" charset="2"/>
                </a:rPr>
                <a:t></a:t>
              </a:r>
              <a:endParaRPr lang="en-US" sz="5400" dirty="0">
                <a:solidFill>
                  <a:schemeClr val="tx2">
                    <a:lumMod val="60000"/>
                    <a:lumOff val="40000"/>
                  </a:schemeClr>
                </a:solidFill>
                <a:latin typeface="Wingdings" pitchFamily="2" charset="2"/>
              </a:endParaRPr>
            </a:p>
          </p:txBody>
        </p:sp>
        <p:cxnSp>
          <p:nvCxnSpPr>
            <p:cNvPr id="16" name="Straight Connector 15"/>
            <p:cNvCxnSpPr/>
            <p:nvPr/>
          </p:nvCxnSpPr>
          <p:spPr>
            <a:xfrm rot="10800000">
              <a:off x="1172584" y="192562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10800000">
              <a:off x="4831976" y="192265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66560" y="559398"/>
            <a:ext cx="1678193" cy="556676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8488" y="849854"/>
            <a:ext cx="5507917" cy="502382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 rot="5400000">
            <a:off x="3909050" y="2880823"/>
            <a:ext cx="5480154" cy="923330"/>
            <a:chOff x="1815339" y="1381459"/>
            <a:chExt cx="5480154" cy="923330"/>
          </a:xfrm>
        </p:grpSpPr>
        <p:sp>
          <p:nvSpPr>
            <p:cNvPr id="12" name="TextBox 11"/>
            <p:cNvSpPr txBox="1"/>
            <p:nvPr/>
          </p:nvSpPr>
          <p:spPr>
            <a:xfrm>
              <a:off x="4147073" y="1381459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5400" dirty="0" smtClean="0">
                  <a:solidFill>
                    <a:schemeClr val="tx2">
                      <a:lumMod val="60000"/>
                      <a:lumOff val="40000"/>
                    </a:schemeClr>
                  </a:solidFill>
                  <a:latin typeface="Wingdings" pitchFamily="2" charset="2"/>
                </a:rPr>
                <a:t></a:t>
              </a:r>
              <a:endParaRPr lang="en-US" sz="5400" dirty="0">
                <a:solidFill>
                  <a:schemeClr val="tx2">
                    <a:lumMod val="60000"/>
                    <a:lumOff val="40000"/>
                  </a:schemeClr>
                </a:solidFill>
                <a:latin typeface="Wingdings" pitchFamily="2" charset="2"/>
              </a:endParaRP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H="1" flipV="1">
              <a:off x="1815339" y="1924709"/>
              <a:ext cx="2468880" cy="2505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10800000">
              <a:off x="4826613" y="1927417"/>
              <a:ext cx="2468880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grpSp>
        <p:nvGrpSpPr>
          <p:cNvPr id="12" name="Group 11"/>
          <p:cNvGrpSpPr/>
          <p:nvPr/>
        </p:nvGrpSpPr>
        <p:grpSpPr>
          <a:xfrm>
            <a:off x="1172584" y="1392217"/>
            <a:ext cx="6779110" cy="923330"/>
            <a:chOff x="1172584" y="1381459"/>
            <a:chExt cx="6779110" cy="923330"/>
          </a:xfrm>
        </p:grpSpPr>
        <p:sp>
          <p:nvSpPr>
            <p:cNvPr id="13" name="TextBox 12"/>
            <p:cNvSpPr txBox="1"/>
            <p:nvPr/>
          </p:nvSpPr>
          <p:spPr>
            <a:xfrm>
              <a:off x="4147073" y="1381459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5400" dirty="0" smtClean="0">
                  <a:solidFill>
                    <a:schemeClr val="tx2">
                      <a:lumMod val="60000"/>
                      <a:lumOff val="40000"/>
                    </a:schemeClr>
                  </a:solidFill>
                  <a:latin typeface="Wingdings" pitchFamily="2" charset="2"/>
                </a:rPr>
                <a:t></a:t>
              </a:r>
              <a:endParaRPr lang="en-US" sz="5400" dirty="0">
                <a:solidFill>
                  <a:schemeClr val="tx2">
                    <a:lumMod val="60000"/>
                    <a:lumOff val="40000"/>
                  </a:schemeClr>
                </a:solidFill>
                <a:latin typeface="Wingdings" pitchFamily="2" charset="2"/>
              </a:endParaRPr>
            </a:p>
          </p:txBody>
        </p:sp>
        <p:cxnSp>
          <p:nvCxnSpPr>
            <p:cNvPr id="14" name="Straight Connector 13"/>
            <p:cNvCxnSpPr/>
            <p:nvPr/>
          </p:nvCxnSpPr>
          <p:spPr>
            <a:xfrm rot="10800000">
              <a:off x="1172584" y="192562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rot="10800000">
              <a:off x="4831976" y="192265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 descr="CoverOverlay.png"/>
          <p:cNvPicPr>
            <a:picLocks noChangeAspect="1"/>
          </p:cNvPicPr>
          <p:nvPr/>
        </p:nvPicPr>
        <p:blipFill>
          <a:blip r:embed="rId2" cstate="print">
            <a:lum/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grpSp>
        <p:nvGrpSpPr>
          <p:cNvPr id="7" name="Group 7"/>
          <p:cNvGrpSpPr/>
          <p:nvPr/>
        </p:nvGrpSpPr>
        <p:grpSpPr>
          <a:xfrm>
            <a:off x="1172584" y="2887579"/>
            <a:ext cx="6779110" cy="923330"/>
            <a:chOff x="1172584" y="1381459"/>
            <a:chExt cx="6779110" cy="923330"/>
          </a:xfrm>
        </p:grpSpPr>
        <p:sp>
          <p:nvSpPr>
            <p:cNvPr id="9" name="TextBox 8"/>
            <p:cNvSpPr txBox="1"/>
            <p:nvPr/>
          </p:nvSpPr>
          <p:spPr>
            <a:xfrm>
              <a:off x="4147073" y="1381459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5400" dirty="0" smtClean="0">
                  <a:solidFill>
                    <a:schemeClr val="tx2">
                      <a:lumMod val="60000"/>
                      <a:lumOff val="40000"/>
                    </a:schemeClr>
                  </a:solidFill>
                  <a:latin typeface="Wingdings" pitchFamily="2" charset="2"/>
                </a:rPr>
                <a:t></a:t>
              </a:r>
              <a:endParaRPr lang="en-US" sz="5400" dirty="0">
                <a:solidFill>
                  <a:schemeClr val="tx2">
                    <a:lumMod val="60000"/>
                    <a:lumOff val="40000"/>
                  </a:schemeClr>
                </a:solidFill>
                <a:latin typeface="Wingdings" pitchFamily="2" charset="2"/>
              </a:endParaRPr>
            </a:p>
          </p:txBody>
        </p:sp>
        <p:cxnSp>
          <p:nvCxnSpPr>
            <p:cNvPr id="10" name="Straight Connector 9"/>
            <p:cNvCxnSpPr/>
            <p:nvPr/>
          </p:nvCxnSpPr>
          <p:spPr>
            <a:xfrm rot="10800000">
              <a:off x="1172584" y="192562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10800000">
              <a:off x="4831976" y="1927412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40" y="1204857"/>
            <a:ext cx="7754713" cy="1910716"/>
          </a:xfrm>
        </p:spPr>
        <p:txBody>
          <a:bodyPr anchor="b"/>
          <a:lstStyle>
            <a:lvl1pPr algn="ctr">
              <a:defRPr sz="5400" b="0" cap="none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9248" y="3767316"/>
            <a:ext cx="7734747" cy="15001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grpSp>
        <p:nvGrpSpPr>
          <p:cNvPr id="13" name="Group 12"/>
          <p:cNvGrpSpPr/>
          <p:nvPr/>
        </p:nvGrpSpPr>
        <p:grpSpPr>
          <a:xfrm>
            <a:off x="1172584" y="1392217"/>
            <a:ext cx="6779110" cy="923330"/>
            <a:chOff x="1172584" y="1381459"/>
            <a:chExt cx="6779110" cy="923330"/>
          </a:xfrm>
        </p:grpSpPr>
        <p:sp>
          <p:nvSpPr>
            <p:cNvPr id="14" name="TextBox 13"/>
            <p:cNvSpPr txBox="1"/>
            <p:nvPr/>
          </p:nvSpPr>
          <p:spPr>
            <a:xfrm>
              <a:off x="4147073" y="1381459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5400" dirty="0" smtClean="0">
                  <a:solidFill>
                    <a:schemeClr val="tx2">
                      <a:lumMod val="60000"/>
                      <a:lumOff val="40000"/>
                    </a:schemeClr>
                  </a:solidFill>
                  <a:latin typeface="Wingdings" pitchFamily="2" charset="2"/>
                </a:rPr>
                <a:t></a:t>
              </a:r>
              <a:endParaRPr lang="en-US" sz="5400" dirty="0">
                <a:solidFill>
                  <a:schemeClr val="tx2">
                    <a:lumMod val="60000"/>
                    <a:lumOff val="40000"/>
                  </a:schemeClr>
                </a:solidFill>
                <a:latin typeface="Wingdings" pitchFamily="2" charset="2"/>
              </a:endParaRPr>
            </a:p>
          </p:txBody>
        </p:sp>
        <p:cxnSp>
          <p:nvCxnSpPr>
            <p:cNvPr id="15" name="Straight Connector 14"/>
            <p:cNvCxnSpPr/>
            <p:nvPr/>
          </p:nvCxnSpPr>
          <p:spPr>
            <a:xfrm rot="10800000">
              <a:off x="1172584" y="192562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0800000">
              <a:off x="4831976" y="192265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685800" y="2240280"/>
            <a:ext cx="3803904" cy="387705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4"/>
          </p:nvPr>
        </p:nvSpPr>
        <p:spPr>
          <a:xfrm>
            <a:off x="4645151" y="2240280"/>
            <a:ext cx="3803904" cy="387705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1560" y="2240280"/>
            <a:ext cx="3442446" cy="658368"/>
          </a:xfrm>
        </p:spPr>
        <p:txBody>
          <a:bodyPr anchor="b"/>
          <a:lstStyle>
            <a:lvl1pPr marL="0" indent="0" algn="ctr">
              <a:buNone/>
              <a:defRPr sz="24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8488" y="2947595"/>
            <a:ext cx="3803904" cy="317296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02306" y="2240280"/>
            <a:ext cx="3447288" cy="658368"/>
          </a:xfrm>
        </p:spPr>
        <p:txBody>
          <a:bodyPr anchor="b"/>
          <a:lstStyle>
            <a:lvl1pPr marL="0" indent="0" algn="ctr">
              <a:buNone/>
              <a:defRPr sz="24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944368"/>
            <a:ext cx="3799728" cy="317296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  <p:grpSp>
        <p:nvGrpSpPr>
          <p:cNvPr id="14" name="Group 13"/>
          <p:cNvGrpSpPr/>
          <p:nvPr/>
        </p:nvGrpSpPr>
        <p:grpSpPr>
          <a:xfrm>
            <a:off x="1172584" y="1392217"/>
            <a:ext cx="6779110" cy="923330"/>
            <a:chOff x="1172584" y="1381459"/>
            <a:chExt cx="6779110" cy="923330"/>
          </a:xfrm>
        </p:grpSpPr>
        <p:sp>
          <p:nvSpPr>
            <p:cNvPr id="16" name="TextBox 15"/>
            <p:cNvSpPr txBox="1"/>
            <p:nvPr/>
          </p:nvSpPr>
          <p:spPr>
            <a:xfrm>
              <a:off x="4147073" y="1381459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5400" dirty="0" smtClean="0">
                  <a:solidFill>
                    <a:schemeClr val="tx2">
                      <a:lumMod val="60000"/>
                      <a:lumOff val="40000"/>
                    </a:schemeClr>
                  </a:solidFill>
                  <a:latin typeface="Wingdings" pitchFamily="2" charset="2"/>
                </a:rPr>
                <a:t></a:t>
              </a:r>
              <a:endParaRPr lang="en-US" sz="5400" dirty="0">
                <a:solidFill>
                  <a:schemeClr val="tx2">
                    <a:lumMod val="60000"/>
                    <a:lumOff val="40000"/>
                  </a:schemeClr>
                </a:solidFill>
                <a:latin typeface="Wingdings" pitchFamily="2" charset="2"/>
              </a:endParaRPr>
            </a:p>
          </p:txBody>
        </p:sp>
        <p:cxnSp>
          <p:nvCxnSpPr>
            <p:cNvPr id="17" name="Straight Connector 16"/>
            <p:cNvCxnSpPr/>
            <p:nvPr/>
          </p:nvCxnSpPr>
          <p:spPr>
            <a:xfrm rot="10800000">
              <a:off x="1172584" y="192562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rot="10800000">
              <a:off x="4831976" y="192265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  <p:grpSp>
        <p:nvGrpSpPr>
          <p:cNvPr id="10" name="Group 9"/>
          <p:cNvGrpSpPr/>
          <p:nvPr/>
        </p:nvGrpSpPr>
        <p:grpSpPr>
          <a:xfrm>
            <a:off x="1172584" y="1392217"/>
            <a:ext cx="6779110" cy="923330"/>
            <a:chOff x="1172584" y="1381459"/>
            <a:chExt cx="6779110" cy="923330"/>
          </a:xfrm>
        </p:grpSpPr>
        <p:sp>
          <p:nvSpPr>
            <p:cNvPr id="14" name="TextBox 13"/>
            <p:cNvSpPr txBox="1"/>
            <p:nvPr/>
          </p:nvSpPr>
          <p:spPr>
            <a:xfrm>
              <a:off x="4147073" y="1381459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5400" dirty="0" smtClean="0">
                  <a:solidFill>
                    <a:schemeClr val="tx2">
                      <a:lumMod val="60000"/>
                      <a:lumOff val="40000"/>
                    </a:schemeClr>
                  </a:solidFill>
                  <a:latin typeface="Wingdings" pitchFamily="2" charset="2"/>
                </a:rPr>
                <a:t></a:t>
              </a:r>
              <a:endParaRPr lang="en-US" sz="5400" dirty="0">
                <a:solidFill>
                  <a:schemeClr val="tx2">
                    <a:lumMod val="60000"/>
                    <a:lumOff val="40000"/>
                  </a:schemeClr>
                </a:solidFill>
                <a:latin typeface="Wingdings" pitchFamily="2" charset="2"/>
              </a:endParaRPr>
            </a:p>
          </p:txBody>
        </p:sp>
        <p:cxnSp>
          <p:nvCxnSpPr>
            <p:cNvPr id="15" name="Straight Connector 14"/>
            <p:cNvCxnSpPr/>
            <p:nvPr/>
          </p:nvCxnSpPr>
          <p:spPr>
            <a:xfrm rot="10800000">
              <a:off x="1172584" y="192562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0800000">
              <a:off x="4831976" y="1922650"/>
              <a:ext cx="3119718" cy="1588"/>
            </a:xfrm>
            <a:prstGeom prst="line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4579" y="1678195"/>
            <a:ext cx="3422483" cy="1886921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2001" y="559398"/>
            <a:ext cx="4116667" cy="5566765"/>
          </a:xfrm>
        </p:spPr>
        <p:txBody>
          <a:bodyPr anchor="ctr"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4579" y="3603812"/>
            <a:ext cx="3411725" cy="2517289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731" y="4668818"/>
            <a:ext cx="7767021" cy="644729"/>
          </a:xfrm>
        </p:spPr>
        <p:txBody>
          <a:bodyPr anchor="b"/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240000">
            <a:off x="2183792" y="666965"/>
            <a:ext cx="4772156" cy="3598016"/>
          </a:xfrm>
          <a:solidFill>
            <a:srgbClr val="FFFFFF">
              <a:shade val="85000"/>
            </a:srgbClr>
          </a:solidFill>
          <a:ln w="190500" cap="sq">
            <a:solidFill>
              <a:srgbClr val="FFFFFF"/>
            </a:solidFill>
            <a:miter lim="800000"/>
          </a:ln>
          <a:effectLst>
            <a:outerShdw blurRad="65000" dist="50800" dir="12900000" kx="195000" ky="145000" algn="tl" rotWithShape="0">
              <a:srgbClr val="000000">
                <a:alpha val="24000"/>
              </a:srgbClr>
            </a:outerShdw>
          </a:effectLst>
          <a:scene3d>
            <a:camera prst="orthographicFront">
              <a:rot lat="0" lon="0" rev="360000"/>
            </a:camera>
            <a:lightRig rig="twoPt" dir="t">
              <a:rot lat="0" lon="0" rev="7200000"/>
            </a:lightRig>
          </a:scene3d>
          <a:sp3d contourW="12700">
            <a:bevelT w="25400" h="19050"/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8489" y="5324306"/>
            <a:ext cx="7756264" cy="804862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50">
            <a:alpha val="85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83000">
                <a:schemeClr val="bg1">
                  <a:alpha val="11000"/>
                </a:schemeClr>
              </a:gs>
              <a:gs pos="100000">
                <a:schemeClr val="bg2">
                  <a:lumMod val="75000"/>
                  <a:alpha val="23000"/>
                </a:schemeClr>
              </a:gs>
            </a:gsLst>
            <a:path path="rect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8490" y="570156"/>
            <a:ext cx="7756263" cy="105425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9247" y="2248347"/>
            <a:ext cx="7745505" cy="38778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60378" y="616144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25808C78-9E8A-48F4-AB6D-96E10991C6AC}" type="datetimeFigureOut">
              <a:rPr lang="en-US" smtClean="0"/>
              <a:t>3/18/2014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61442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639264" y="616144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D94C87FB-C96E-4E0A-9712-74DD50CCD7B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540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65760" indent="-365760" algn="l" defTabSz="914400" rtl="0" eaLnBrk="1" latinLnBrk="0" hangingPunct="1">
        <a:spcBef>
          <a:spcPct val="20000"/>
        </a:spcBef>
        <a:buClr>
          <a:schemeClr val="accent1"/>
        </a:buClr>
        <a:buFont typeface="Wingdings" pitchFamily="2" charset="2"/>
        <a:buChar char="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777240" indent="-365760" algn="l" defTabSz="914400" rtl="0" eaLnBrk="1" latinLnBrk="0" hangingPunct="1">
        <a:spcBef>
          <a:spcPct val="20000"/>
        </a:spcBef>
        <a:buClr>
          <a:schemeClr val="accent1"/>
        </a:buClr>
        <a:buFont typeface="Wingdings" pitchFamily="2" charset="2"/>
        <a:buChar char=""/>
        <a:defRPr sz="22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1143000" indent="-365760" algn="l" defTabSz="914400" rtl="0" eaLnBrk="1" latinLnBrk="0" hangingPunct="1">
        <a:spcBef>
          <a:spcPct val="20000"/>
        </a:spcBef>
        <a:buClr>
          <a:schemeClr val="accent1"/>
        </a:buClr>
        <a:buFont typeface="Wingdings" pitchFamily="2" charset="2"/>
        <a:buChar char=""/>
        <a:defRPr sz="20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508760" indent="-320040" algn="l" defTabSz="914400" rtl="0" eaLnBrk="1" latinLnBrk="0" hangingPunct="1">
        <a:spcBef>
          <a:spcPct val="20000"/>
        </a:spcBef>
        <a:buClr>
          <a:schemeClr val="accent1"/>
        </a:buClr>
        <a:buFont typeface="Wingdings" pitchFamily="2" charset="2"/>
        <a:buChar char="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828800" indent="-320040" algn="l" defTabSz="914400" rtl="0" eaLnBrk="1" latinLnBrk="0" hangingPunct="1">
        <a:spcBef>
          <a:spcPct val="20000"/>
        </a:spcBef>
        <a:buClr>
          <a:schemeClr val="accent1"/>
        </a:buClr>
        <a:buFont typeface="Wingdings" pitchFamily="2" charset="2"/>
        <a:buChar char="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214884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46888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78892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indent="-274320" algn="l" defTabSz="914400" rtl="0" eaLnBrk="1" latinLnBrk="0" hangingPunct="1">
        <a:spcBef>
          <a:spcPts val="400"/>
        </a:spcBef>
        <a:buClr>
          <a:schemeClr val="accent1"/>
        </a:buClr>
        <a:buFont typeface="Wingdings" pitchFamily="2" charset="2"/>
        <a:buChar char="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457200"/>
            <a:ext cx="7772400" cy="1470025"/>
          </a:xfrm>
        </p:spPr>
        <p:txBody>
          <a:bodyPr/>
          <a:lstStyle/>
          <a:p>
            <a:r>
              <a:rPr lang="en-US" sz="3200" b="1" dirty="0" smtClean="0">
                <a:solidFill>
                  <a:schemeClr val="bg1"/>
                </a:solidFill>
                <a:latin typeface="Berlin Sans FB Demi" pitchFamily="34" charset="0"/>
              </a:rPr>
              <a:t>Personality Development :</a:t>
            </a:r>
            <a:br>
              <a:rPr lang="en-US" sz="3200" b="1" dirty="0" smtClean="0">
                <a:solidFill>
                  <a:schemeClr val="bg1"/>
                </a:solidFill>
                <a:latin typeface="Berlin Sans FB Demi" pitchFamily="34" charset="0"/>
              </a:rPr>
            </a:br>
            <a:r>
              <a:rPr lang="en-US" sz="3200" b="1" dirty="0" smtClean="0">
                <a:solidFill>
                  <a:schemeClr val="bg1"/>
                </a:solidFill>
                <a:latin typeface="Berlin Sans FB Demi" pitchFamily="34" charset="0"/>
              </a:rPr>
              <a:t>Infancy and Early Childhood</a:t>
            </a:r>
            <a:endParaRPr lang="en-US" sz="3200" b="1" dirty="0">
              <a:solidFill>
                <a:schemeClr val="bg1"/>
              </a:solidFill>
              <a:latin typeface="Berlin Sans FB Demi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495800"/>
            <a:ext cx="6400800" cy="1752600"/>
          </a:xfrm>
        </p:spPr>
        <p:txBody>
          <a:bodyPr>
            <a:normAutofit/>
          </a:bodyPr>
          <a:lstStyle/>
          <a:p>
            <a:endParaRPr lang="en-US" dirty="0" smtClean="0">
              <a:solidFill>
                <a:schemeClr val="tx1"/>
              </a:solidFill>
            </a:endParaRPr>
          </a:p>
          <a:p>
            <a:r>
              <a:rPr lang="en-US" dirty="0" err="1" smtClean="0">
                <a:solidFill>
                  <a:schemeClr val="bg1"/>
                </a:solidFill>
              </a:rPr>
              <a:t>Penyaji</a:t>
            </a:r>
            <a:r>
              <a:rPr lang="en-US" dirty="0" smtClean="0">
                <a:solidFill>
                  <a:schemeClr val="bg1"/>
                </a:solidFill>
              </a:rPr>
              <a:t> : </a:t>
            </a:r>
            <a:r>
              <a:rPr lang="en-US" dirty="0" err="1" smtClean="0">
                <a:solidFill>
                  <a:schemeClr val="bg1"/>
                </a:solidFill>
              </a:rPr>
              <a:t>Jans</a:t>
            </a:r>
            <a:r>
              <a:rPr lang="en-US" dirty="0" smtClean="0">
                <a:solidFill>
                  <a:schemeClr val="bg1"/>
                </a:solidFill>
              </a:rPr>
              <a:t> Juliana RS</a:t>
            </a:r>
          </a:p>
          <a:p>
            <a:r>
              <a:rPr lang="en-US" dirty="0" err="1" smtClean="0">
                <a:solidFill>
                  <a:schemeClr val="bg1"/>
                </a:solidFill>
              </a:rPr>
              <a:t>Narasumber</a:t>
            </a:r>
            <a:r>
              <a:rPr lang="en-US" dirty="0" smtClean="0">
                <a:solidFill>
                  <a:schemeClr val="bg1"/>
                </a:solidFill>
              </a:rPr>
              <a:t> : Prof. </a:t>
            </a:r>
            <a:r>
              <a:rPr lang="en-US" dirty="0" err="1" smtClean="0">
                <a:solidFill>
                  <a:schemeClr val="bg1"/>
                </a:solidFill>
              </a:rPr>
              <a:t>Sasanto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Wibisono</a:t>
            </a:r>
            <a:endParaRPr lang="en-US" dirty="0">
              <a:solidFill>
                <a:schemeClr val="bg1"/>
              </a:solidFill>
            </a:endParaRPr>
          </a:p>
        </p:txBody>
      </p:sp>
      <p:pic>
        <p:nvPicPr>
          <p:cNvPr id="1026" name="Picture 2" descr="C:\Users\ASUS\Pictures\New folder (2)\10032012393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56164" y="1981200"/>
            <a:ext cx="4191000" cy="2819400"/>
          </a:xfrm>
          <a:prstGeom prst="rect">
            <a:avLst/>
          </a:prstGeom>
          <a:solidFill>
            <a:srgbClr val="FFFF00"/>
          </a:solidFill>
          <a:ln>
            <a:solidFill>
              <a:srgbClr val="FFFF00"/>
            </a:solidFill>
          </a:ln>
          <a:effectLst>
            <a:glow rad="228600">
              <a:schemeClr val="accent3">
                <a:satMod val="175000"/>
                <a:alpha val="40000"/>
              </a:schemeClr>
            </a:glow>
          </a:effectLst>
        </p:spPr>
      </p:pic>
    </p:spTree>
    <p:extLst>
      <p:ext uri="{BB962C8B-B14F-4D97-AF65-F5344CB8AC3E}">
        <p14:creationId xmlns:p14="http://schemas.microsoft.com/office/powerpoint/2010/main" val="822175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sz="3600" b="1" i="1" dirty="0" smtClean="0">
                <a:solidFill>
                  <a:schemeClr val="tx1"/>
                </a:solidFill>
              </a:rPr>
              <a:t>Birth and the Newborn</a:t>
            </a:r>
            <a:endParaRPr lang="id-ID" sz="36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" y="2209800"/>
            <a:ext cx="9067800" cy="4267200"/>
          </a:xfrm>
        </p:spPr>
        <p:txBody>
          <a:bodyPr>
            <a:normAutofit lnSpcReduction="10000"/>
          </a:bodyPr>
          <a:lstStyle/>
          <a:p>
            <a:pPr algn="just"/>
            <a:r>
              <a:rPr lang="en-US" sz="2400" dirty="0" err="1" smtClean="0">
                <a:solidFill>
                  <a:schemeClr val="tx1"/>
                </a:solidFill>
              </a:rPr>
              <a:t>Bayi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sebagian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besar</a:t>
            </a:r>
            <a:r>
              <a:rPr lang="en-US" sz="2400" dirty="0" smtClean="0">
                <a:solidFill>
                  <a:schemeClr val="tx1"/>
                </a:solidFill>
              </a:rPr>
              <a:t> w</a:t>
            </a:r>
            <a:r>
              <a:rPr lang="id-ID" sz="2400" dirty="0" smtClean="0">
                <a:solidFill>
                  <a:schemeClr val="tx1"/>
                </a:solidFill>
              </a:rPr>
              <a:t>a</a:t>
            </a:r>
            <a:r>
              <a:rPr lang="en-US" sz="2400" dirty="0" err="1" smtClean="0">
                <a:solidFill>
                  <a:schemeClr val="tx1"/>
                </a:solidFill>
              </a:rPr>
              <a:t>kt</a:t>
            </a:r>
            <a:r>
              <a:rPr lang="id-ID" sz="2400" dirty="0" smtClean="0">
                <a:solidFill>
                  <a:schemeClr val="tx1"/>
                </a:solidFill>
              </a:rPr>
              <a:t>un</a:t>
            </a:r>
            <a:r>
              <a:rPr lang="en-US" sz="2400" dirty="0" err="1" smtClean="0">
                <a:solidFill>
                  <a:schemeClr val="tx1"/>
                </a:solidFill>
              </a:rPr>
              <a:t>ya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tidur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dan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mengantuk</a:t>
            </a:r>
            <a:r>
              <a:rPr lang="en-US" sz="2400" dirty="0" smtClean="0">
                <a:solidFill>
                  <a:schemeClr val="tx1"/>
                </a:solidFill>
              </a:rPr>
              <a:t>. </a:t>
            </a:r>
            <a:r>
              <a:rPr lang="en-US" sz="2400" dirty="0" err="1" smtClean="0">
                <a:solidFill>
                  <a:schemeClr val="tx1"/>
                </a:solidFill>
              </a:rPr>
              <a:t>Ketika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bangun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dan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tidak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lapar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en-US" dirty="0" err="1" smtClean="0">
                <a:solidFill>
                  <a:schemeClr val="tx1"/>
                </a:solidFill>
              </a:rPr>
              <a:t>bayi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berbaring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dan</a:t>
            </a:r>
            <a:r>
              <a:rPr lang="en-US" dirty="0">
                <a:solidFill>
                  <a:schemeClr val="tx1"/>
                </a:solidFill>
              </a:rPr>
              <a:t> s</a:t>
            </a:r>
            <a:r>
              <a:rPr lang="id-ID" dirty="0">
                <a:solidFill>
                  <a:schemeClr val="tx1"/>
                </a:solidFill>
              </a:rPr>
              <a:t>e</a:t>
            </a:r>
            <a:r>
              <a:rPr lang="en-US" dirty="0">
                <a:solidFill>
                  <a:schemeClr val="tx1"/>
                </a:solidFill>
              </a:rPr>
              <a:t>d</a:t>
            </a:r>
            <a:r>
              <a:rPr lang="id-ID" dirty="0">
                <a:solidFill>
                  <a:schemeClr val="tx1"/>
                </a:solidFill>
              </a:rPr>
              <a:t>i</a:t>
            </a:r>
            <a:r>
              <a:rPr lang="en-US" dirty="0">
                <a:solidFill>
                  <a:schemeClr val="tx1"/>
                </a:solidFill>
              </a:rPr>
              <a:t>k</a:t>
            </a:r>
            <a:r>
              <a:rPr lang="id-ID" dirty="0">
                <a:solidFill>
                  <a:schemeClr val="tx1"/>
                </a:solidFill>
              </a:rPr>
              <a:t>i</a:t>
            </a:r>
            <a:r>
              <a:rPr lang="en-US" dirty="0">
                <a:solidFill>
                  <a:schemeClr val="tx1"/>
                </a:solidFill>
              </a:rPr>
              <a:t>t </a:t>
            </a:r>
            <a:r>
              <a:rPr lang="en-US" dirty="0" err="1">
                <a:solidFill>
                  <a:schemeClr val="tx1"/>
                </a:solidFill>
              </a:rPr>
              <a:t>bergerak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dgn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gerakkan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kepalanya</a:t>
            </a:r>
            <a:r>
              <a:rPr lang="en-US" dirty="0">
                <a:solidFill>
                  <a:schemeClr val="tx1"/>
                </a:solidFill>
              </a:rPr>
              <a:t> d</a:t>
            </a:r>
            <a:r>
              <a:rPr lang="id-ID" dirty="0">
                <a:solidFill>
                  <a:schemeClr val="tx1"/>
                </a:solidFill>
              </a:rPr>
              <a:t>a</a:t>
            </a:r>
            <a:r>
              <a:rPr lang="en-US" dirty="0">
                <a:solidFill>
                  <a:schemeClr val="tx1"/>
                </a:solidFill>
              </a:rPr>
              <a:t>r</a:t>
            </a:r>
            <a:r>
              <a:rPr lang="id-ID" dirty="0">
                <a:solidFill>
                  <a:schemeClr val="tx1"/>
                </a:solidFill>
              </a:rPr>
              <a:t>i </a:t>
            </a:r>
            <a:r>
              <a:rPr lang="en-US" dirty="0" err="1">
                <a:solidFill>
                  <a:schemeClr val="tx1"/>
                </a:solidFill>
              </a:rPr>
              <a:t>satu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sisi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ke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sisi</a:t>
            </a:r>
            <a:r>
              <a:rPr lang="en-US" dirty="0">
                <a:solidFill>
                  <a:schemeClr val="tx1"/>
                </a:solidFill>
              </a:rPr>
              <a:t> lain, </a:t>
            </a:r>
            <a:r>
              <a:rPr lang="en-US" dirty="0" err="1">
                <a:solidFill>
                  <a:schemeClr val="tx1"/>
                </a:solidFill>
              </a:rPr>
              <a:t>lengannya</a:t>
            </a:r>
            <a:r>
              <a:rPr lang="en-US" dirty="0">
                <a:solidFill>
                  <a:schemeClr val="tx1"/>
                </a:solidFill>
              </a:rPr>
              <a:t>, </a:t>
            </a:r>
            <a:r>
              <a:rPr lang="en-US" dirty="0" err="1">
                <a:solidFill>
                  <a:schemeClr val="tx1"/>
                </a:solidFill>
              </a:rPr>
              <a:t>kakinya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id-ID" dirty="0">
                <a:solidFill>
                  <a:schemeClr val="tx1"/>
                </a:solidFill>
              </a:rPr>
              <a:t>dengan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mata</a:t>
            </a:r>
            <a:r>
              <a:rPr lang="id-ID" dirty="0">
                <a:solidFill>
                  <a:schemeClr val="tx1"/>
                </a:solidFill>
              </a:rPr>
              <a:t> yang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err="1" smtClean="0">
                <a:solidFill>
                  <a:schemeClr val="tx1"/>
                </a:solidFill>
              </a:rPr>
              <a:t>berbinar</a:t>
            </a:r>
            <a:r>
              <a:rPr lang="en-US" dirty="0" smtClean="0">
                <a:solidFill>
                  <a:schemeClr val="tx1"/>
                </a:solidFill>
              </a:rPr>
              <a:t>.</a:t>
            </a:r>
            <a:endParaRPr lang="id-ID" dirty="0">
              <a:solidFill>
                <a:schemeClr val="tx1"/>
              </a:solidFill>
            </a:endParaRPr>
          </a:p>
          <a:p>
            <a:pPr marL="0" indent="0" algn="just">
              <a:buNone/>
            </a:pPr>
            <a:endParaRPr lang="id-ID" sz="2400" dirty="0" smtClean="0">
              <a:solidFill>
                <a:schemeClr val="tx1"/>
              </a:solidFill>
            </a:endParaRPr>
          </a:p>
          <a:p>
            <a:pPr algn="just"/>
            <a:r>
              <a:rPr lang="id-ID" sz="2400" dirty="0" smtClean="0">
                <a:solidFill>
                  <a:schemeClr val="tx1"/>
                </a:solidFill>
              </a:rPr>
              <a:t>B</a:t>
            </a:r>
            <a:r>
              <a:rPr lang="en-US" sz="2400" dirty="0" err="1" smtClean="0">
                <a:solidFill>
                  <a:schemeClr val="tx1"/>
                </a:solidFill>
              </a:rPr>
              <a:t>ila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bangun</a:t>
            </a:r>
            <a:r>
              <a:rPr lang="en-US" sz="2400" dirty="0" smtClean="0">
                <a:solidFill>
                  <a:schemeClr val="tx1"/>
                </a:solidFill>
              </a:rPr>
              <a:t> d</a:t>
            </a:r>
            <a:r>
              <a:rPr lang="id-ID" sz="2400" dirty="0" smtClean="0">
                <a:solidFill>
                  <a:schemeClr val="tx1"/>
                </a:solidFill>
              </a:rPr>
              <a:t>alam kondisi lapar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en-US" sz="2400" dirty="0" err="1" smtClean="0">
                <a:solidFill>
                  <a:schemeClr val="tx1"/>
                </a:solidFill>
              </a:rPr>
              <a:t>dia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menangis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keras</a:t>
            </a:r>
            <a:r>
              <a:rPr lang="en-US" sz="2400" dirty="0" smtClean="0">
                <a:solidFill>
                  <a:schemeClr val="tx1"/>
                </a:solidFill>
              </a:rPr>
              <a:t>, </a:t>
            </a:r>
            <a:r>
              <a:rPr lang="en-US" sz="2400" dirty="0" err="1" smtClean="0">
                <a:solidFill>
                  <a:schemeClr val="tx1"/>
                </a:solidFill>
              </a:rPr>
              <a:t>wajahnya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memerah</a:t>
            </a:r>
            <a:r>
              <a:rPr lang="en-US" sz="2400" dirty="0" smtClean="0">
                <a:solidFill>
                  <a:schemeClr val="tx1"/>
                </a:solidFill>
              </a:rPr>
              <a:t>, </a:t>
            </a:r>
            <a:r>
              <a:rPr lang="en-US" sz="2400" dirty="0" err="1" smtClean="0">
                <a:solidFill>
                  <a:schemeClr val="tx1"/>
                </a:solidFill>
              </a:rPr>
              <a:t>menggerakkan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anggota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badannya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dan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berputar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guling-guling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serta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menggeliat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kesana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kemari</a:t>
            </a:r>
            <a:r>
              <a:rPr lang="en-US" sz="2400" dirty="0" smtClean="0">
                <a:solidFill>
                  <a:schemeClr val="tx1"/>
                </a:solidFill>
              </a:rPr>
              <a:t>.</a:t>
            </a:r>
          </a:p>
          <a:p>
            <a:pPr marL="0" indent="0" algn="just">
              <a:buNone/>
            </a:pPr>
            <a:endParaRPr lang="en-US" sz="2400" dirty="0" smtClean="0">
              <a:solidFill>
                <a:schemeClr val="tx1"/>
              </a:solidFill>
            </a:endParaRPr>
          </a:p>
          <a:p>
            <a:pPr algn="just"/>
            <a:r>
              <a:rPr lang="id-ID" sz="2400" dirty="0" smtClean="0">
                <a:solidFill>
                  <a:schemeClr val="tx1"/>
                </a:solidFill>
              </a:rPr>
              <a:t>Saat diberi makan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bayi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akan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melahap</a:t>
            </a:r>
            <a:r>
              <a:rPr lang="en-US" sz="2400" dirty="0" smtClean="0">
                <a:solidFill>
                  <a:schemeClr val="tx1"/>
                </a:solidFill>
              </a:rPr>
              <a:t> dg </a:t>
            </a:r>
            <a:r>
              <a:rPr lang="en-US" sz="2400" dirty="0" err="1" smtClean="0">
                <a:solidFill>
                  <a:schemeClr val="tx1"/>
                </a:solidFill>
              </a:rPr>
              <a:t>rakus</a:t>
            </a:r>
            <a:r>
              <a:rPr lang="en-US" sz="2400" dirty="0" smtClean="0">
                <a:solidFill>
                  <a:schemeClr val="tx1"/>
                </a:solidFill>
              </a:rPr>
              <a:t>, </a:t>
            </a:r>
            <a:r>
              <a:rPr lang="en-US" sz="2400" dirty="0" err="1" smtClean="0">
                <a:solidFill>
                  <a:schemeClr val="tx1"/>
                </a:solidFill>
              </a:rPr>
              <a:t>mencari</a:t>
            </a:r>
            <a:r>
              <a:rPr lang="id-ID" sz="2400" dirty="0" smtClean="0">
                <a:solidFill>
                  <a:schemeClr val="tx1"/>
                </a:solidFill>
              </a:rPr>
              <a:t>-cari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pu</a:t>
            </a:r>
            <a:r>
              <a:rPr lang="id-ID" sz="2400" dirty="0" smtClean="0">
                <a:solidFill>
                  <a:schemeClr val="tx1"/>
                </a:solidFill>
              </a:rPr>
              <a:t>t</a:t>
            </a:r>
            <a:r>
              <a:rPr lang="en-US" sz="2400" dirty="0" err="1" smtClean="0">
                <a:solidFill>
                  <a:schemeClr val="tx1"/>
                </a:solidFill>
              </a:rPr>
              <a:t>ing</a:t>
            </a:r>
            <a:r>
              <a:rPr lang="id-ID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smtClean="0">
                <a:solidFill>
                  <a:schemeClr val="tx1"/>
                </a:solidFill>
              </a:rPr>
              <a:t>d</a:t>
            </a:r>
            <a:r>
              <a:rPr lang="id-ID" sz="2400" dirty="0" smtClean="0">
                <a:solidFill>
                  <a:schemeClr val="tx1"/>
                </a:solidFill>
              </a:rPr>
              <a:t>en</a:t>
            </a:r>
            <a:r>
              <a:rPr lang="en-US" sz="2400" dirty="0" smtClean="0">
                <a:solidFill>
                  <a:schemeClr val="tx1"/>
                </a:solidFill>
              </a:rPr>
              <a:t>g</a:t>
            </a:r>
            <a:r>
              <a:rPr lang="id-ID" sz="2400" dirty="0" smtClean="0">
                <a:solidFill>
                  <a:schemeClr val="tx1"/>
                </a:solidFill>
              </a:rPr>
              <a:t>a</a:t>
            </a:r>
            <a:r>
              <a:rPr lang="en-US" sz="2400" dirty="0" smtClean="0">
                <a:solidFill>
                  <a:schemeClr val="tx1"/>
                </a:solidFill>
              </a:rPr>
              <a:t>n </a:t>
            </a:r>
            <a:r>
              <a:rPr lang="en-US" sz="2400" dirty="0" err="1" smtClean="0">
                <a:solidFill>
                  <a:schemeClr val="tx1"/>
                </a:solidFill>
              </a:rPr>
              <a:t>bibirnya</a:t>
            </a:r>
            <a:r>
              <a:rPr lang="en-US" sz="2400" dirty="0" smtClean="0">
                <a:solidFill>
                  <a:schemeClr val="tx1"/>
                </a:solidFill>
              </a:rPr>
              <a:t> &amp; </a:t>
            </a:r>
            <a:r>
              <a:rPr lang="en-US" sz="2400" dirty="0" err="1" smtClean="0">
                <a:solidFill>
                  <a:schemeClr val="tx1"/>
                </a:solidFill>
              </a:rPr>
              <a:t>mulai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menghisap</a:t>
            </a:r>
            <a:r>
              <a:rPr lang="en-US" sz="2400" dirty="0" smtClean="0">
                <a:solidFill>
                  <a:schemeClr val="tx1"/>
                </a:solidFill>
              </a:rPr>
              <a:t>.</a:t>
            </a:r>
          </a:p>
          <a:p>
            <a:endParaRPr lang="id-ID" sz="2400" dirty="0"/>
          </a:p>
        </p:txBody>
      </p:sp>
    </p:spTree>
    <p:extLst>
      <p:ext uri="{BB962C8B-B14F-4D97-AF65-F5344CB8AC3E}">
        <p14:creationId xmlns:p14="http://schemas.microsoft.com/office/powerpoint/2010/main" val="116251076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sz="3600" b="1" i="1" dirty="0">
                <a:solidFill>
                  <a:schemeClr val="tx1"/>
                </a:solidFill>
              </a:rPr>
              <a:t>Birth and the Newborn</a:t>
            </a:r>
            <a:endParaRPr lang="id-ID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2248347"/>
            <a:ext cx="8991599" cy="4304853"/>
          </a:xfrm>
        </p:spPr>
        <p:txBody>
          <a:bodyPr>
            <a:normAutofit/>
          </a:bodyPr>
          <a:lstStyle/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Psikoanalisis : tidur merupakan </a:t>
            </a:r>
            <a:r>
              <a:rPr lang="id-ID" sz="2600" i="1" dirty="0" smtClean="0">
                <a:solidFill>
                  <a:schemeClr val="tx1"/>
                </a:solidFill>
              </a:rPr>
              <a:t>protective barrier </a:t>
            </a:r>
            <a:r>
              <a:rPr lang="id-ID" sz="2600" dirty="0" smtClean="0">
                <a:solidFill>
                  <a:schemeClr val="tx1"/>
                </a:solidFill>
              </a:rPr>
              <a:t>antara dirinya dan dunia luar. </a:t>
            </a:r>
            <a:endParaRPr lang="en-US" sz="2600" dirty="0" smtClean="0">
              <a:solidFill>
                <a:schemeClr val="tx1"/>
              </a:solidFill>
            </a:endParaRPr>
          </a:p>
          <a:p>
            <a:pPr marL="0" indent="0" algn="just">
              <a:buNone/>
            </a:pPr>
            <a:endParaRPr lang="id-ID" sz="2600" dirty="0" smtClean="0">
              <a:solidFill>
                <a:schemeClr val="tx1"/>
              </a:solidFill>
            </a:endParaRP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Dikaitkan dg asumsi bahwa bayi sejak awal </a:t>
            </a:r>
            <a:r>
              <a:rPr lang="id-ID" sz="2600" i="1" dirty="0" smtClean="0">
                <a:solidFill>
                  <a:schemeClr val="tx1"/>
                </a:solidFill>
              </a:rPr>
              <a:t>actively conceptualize</a:t>
            </a:r>
            <a:r>
              <a:rPr lang="en-US" sz="2600" i="1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selama tidur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,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bayi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bukan hanya beristirahat dari hiruk pikuk dunia namun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juga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menjadi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sarana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dalam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mem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visualisasi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kan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 imajinasi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nya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.    </a:t>
            </a:r>
            <a:endParaRPr lang="en-US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pPr marL="0" indent="0" algn="just">
              <a:buNone/>
            </a:pPr>
            <a:r>
              <a:rPr lang="en-US" sz="2600" dirty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  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</a:t>
            </a:r>
            <a:r>
              <a:rPr lang="id-ID" sz="2600" dirty="0" smtClean="0">
                <a:solidFill>
                  <a:schemeClr val="tx1"/>
                </a:solidFill>
              </a:rPr>
              <a:t>dikaitkan dengan proses mekanisme defens seperti represi, </a:t>
            </a:r>
            <a:endParaRPr lang="en-US" sz="2600" dirty="0" smtClean="0">
              <a:solidFill>
                <a:schemeClr val="tx1"/>
              </a:solidFill>
            </a:endParaRPr>
          </a:p>
          <a:p>
            <a:pPr marL="0" indent="0" algn="just">
              <a:buNone/>
            </a:pPr>
            <a:r>
              <a:rPr lang="en-US" sz="2600" dirty="0">
                <a:solidFill>
                  <a:schemeClr val="tx1"/>
                </a:solidFill>
              </a:rPr>
              <a:t> </a:t>
            </a:r>
            <a:r>
              <a:rPr lang="en-US" sz="2600" dirty="0" smtClean="0">
                <a:solidFill>
                  <a:schemeClr val="tx1"/>
                </a:solidFill>
              </a:rPr>
              <a:t>    </a:t>
            </a:r>
            <a:r>
              <a:rPr lang="id-ID" sz="2600" dirty="0" smtClean="0">
                <a:solidFill>
                  <a:schemeClr val="tx1"/>
                </a:solidFill>
              </a:rPr>
              <a:t>denial, isolation</a:t>
            </a:r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954004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8490" y="304800"/>
            <a:ext cx="7756263" cy="1054250"/>
          </a:xfrm>
        </p:spPr>
        <p:txBody>
          <a:bodyPr/>
          <a:lstStyle/>
          <a:p>
            <a:r>
              <a:rPr lang="id-ID" sz="3600" b="1" i="1" dirty="0">
                <a:solidFill>
                  <a:schemeClr val="tx1"/>
                </a:solidFill>
              </a:rPr>
              <a:t>Birth and the Newborn</a:t>
            </a:r>
            <a:endParaRPr lang="id-ID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1" y="1524000"/>
            <a:ext cx="8839200" cy="5066853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en-US" sz="2800" dirty="0" err="1" smtClean="0">
                <a:solidFill>
                  <a:schemeClr val="tx1"/>
                </a:solidFill>
              </a:rPr>
              <a:t>Meskipun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pada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bayi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memiliki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tendensi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perilaku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yg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umum</a:t>
            </a:r>
            <a:r>
              <a:rPr lang="en-US" sz="2800" dirty="0" smtClean="0">
                <a:solidFill>
                  <a:schemeClr val="tx1"/>
                </a:solidFill>
              </a:rPr>
              <a:t>, </a:t>
            </a:r>
            <a:r>
              <a:rPr lang="en-US" sz="2800" dirty="0" err="1" smtClean="0">
                <a:solidFill>
                  <a:schemeClr val="tx1"/>
                </a:solidFill>
              </a:rPr>
              <a:t>namun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smtClean="0">
                <a:solidFill>
                  <a:schemeClr val="tx1"/>
                </a:solidFill>
              </a:rPr>
              <a:t>da</a:t>
            </a:r>
            <a:r>
              <a:rPr lang="id-ID" sz="2800" dirty="0" smtClean="0">
                <a:solidFill>
                  <a:schemeClr val="tx1"/>
                </a:solidFill>
              </a:rPr>
              <a:t>lam perkembangannya setiap bayi memperlihatkan individualitasnya.</a:t>
            </a:r>
            <a:endParaRPr lang="en-US" sz="2800" dirty="0" smtClean="0">
              <a:solidFill>
                <a:schemeClr val="tx1"/>
              </a:solidFill>
            </a:endParaRPr>
          </a:p>
          <a:p>
            <a:pPr algn="just"/>
            <a:endParaRPr lang="en-US" sz="2800" dirty="0">
              <a:solidFill>
                <a:schemeClr val="tx1"/>
              </a:solidFill>
            </a:endParaRPr>
          </a:p>
          <a:p>
            <a:pPr algn="just"/>
            <a:r>
              <a:rPr lang="en-US" sz="2800" dirty="0" err="1" smtClean="0">
                <a:solidFill>
                  <a:schemeClr val="tx1"/>
                </a:solidFill>
              </a:rPr>
              <a:t>Beberapa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bayi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akan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memberi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respon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berlebih</a:t>
            </a:r>
            <a:r>
              <a:rPr lang="en-US" sz="2800" dirty="0" smtClean="0">
                <a:solidFill>
                  <a:schemeClr val="tx1"/>
                </a:solidFill>
              </a:rPr>
              <a:t>/</a:t>
            </a:r>
            <a:r>
              <a:rPr lang="en-US" sz="2800" dirty="0" err="1" smtClean="0">
                <a:solidFill>
                  <a:schemeClr val="tx1"/>
                </a:solidFill>
              </a:rPr>
              <a:t>sangat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peka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bila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diberi</a:t>
            </a:r>
            <a:r>
              <a:rPr lang="en-US" sz="2800" dirty="0" smtClean="0">
                <a:solidFill>
                  <a:schemeClr val="tx1"/>
                </a:solidFill>
              </a:rPr>
              <a:t> stimulus </a:t>
            </a:r>
            <a:r>
              <a:rPr lang="en-US" sz="2800" dirty="0" err="1" smtClean="0">
                <a:solidFill>
                  <a:schemeClr val="tx1"/>
                </a:solidFill>
              </a:rPr>
              <a:t>tertentu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seperti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saat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diperdengarkan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musik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lembut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atau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keras</a:t>
            </a:r>
            <a:r>
              <a:rPr lang="en-US" sz="2800" dirty="0" smtClean="0">
                <a:solidFill>
                  <a:schemeClr val="tx1"/>
                </a:solidFill>
              </a:rPr>
              <a:t>, </a:t>
            </a:r>
            <a:r>
              <a:rPr lang="en-US" sz="2800" dirty="0" err="1" smtClean="0">
                <a:solidFill>
                  <a:schemeClr val="tx1"/>
                </a:solidFill>
              </a:rPr>
              <a:t>saat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ditempelkan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sesuatu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yg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dingin</a:t>
            </a:r>
            <a:r>
              <a:rPr lang="en-US" sz="2800" dirty="0" smtClean="0">
                <a:solidFill>
                  <a:schemeClr val="tx1"/>
                </a:solidFill>
              </a:rPr>
              <a:t> di </a:t>
            </a:r>
            <a:r>
              <a:rPr lang="en-US" sz="2800" dirty="0" err="1" smtClean="0">
                <a:solidFill>
                  <a:schemeClr val="tx1"/>
                </a:solidFill>
              </a:rPr>
              <a:t>pahanya</a:t>
            </a:r>
            <a:r>
              <a:rPr lang="en-US" sz="2800" dirty="0" smtClean="0">
                <a:solidFill>
                  <a:schemeClr val="tx1"/>
                </a:solidFill>
              </a:rPr>
              <a:t>. </a:t>
            </a:r>
            <a:r>
              <a:rPr lang="en-US" sz="2800" dirty="0" err="1" smtClean="0">
                <a:solidFill>
                  <a:schemeClr val="tx1"/>
                </a:solidFill>
              </a:rPr>
              <a:t>Beberapa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bayi</a:t>
            </a:r>
            <a:r>
              <a:rPr lang="en-US" sz="2800" dirty="0" smtClean="0">
                <a:solidFill>
                  <a:schemeClr val="tx1"/>
                </a:solidFill>
              </a:rPr>
              <a:t> lain </a:t>
            </a:r>
            <a:r>
              <a:rPr lang="en-US" sz="2800" dirty="0" err="1" smtClean="0">
                <a:solidFill>
                  <a:schemeClr val="tx1"/>
                </a:solidFill>
              </a:rPr>
              <a:t>akan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memberi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respon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sebaliknya</a:t>
            </a:r>
            <a:r>
              <a:rPr lang="en-US" sz="2800" dirty="0" smtClean="0">
                <a:solidFill>
                  <a:schemeClr val="tx1"/>
                </a:solidFill>
              </a:rPr>
              <a:t>, </a:t>
            </a:r>
            <a:r>
              <a:rPr lang="en-US" sz="2800" dirty="0" err="1" smtClean="0">
                <a:solidFill>
                  <a:schemeClr val="tx1"/>
                </a:solidFill>
              </a:rPr>
              <a:t>tenang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saja</a:t>
            </a:r>
            <a:r>
              <a:rPr lang="en-US" sz="2800" dirty="0" smtClean="0">
                <a:solidFill>
                  <a:schemeClr val="tx1"/>
                </a:solidFill>
              </a:rPr>
              <a:t>. </a:t>
            </a:r>
          </a:p>
          <a:p>
            <a:pPr algn="just"/>
            <a:endParaRPr lang="en-US" sz="2800" dirty="0" smtClean="0">
              <a:solidFill>
                <a:schemeClr val="tx1"/>
              </a:solidFill>
            </a:endParaRPr>
          </a:p>
          <a:p>
            <a:pPr algn="just"/>
            <a:r>
              <a:rPr lang="en-US" sz="2800" dirty="0" err="1" smtClean="0">
                <a:solidFill>
                  <a:schemeClr val="tx1"/>
                </a:solidFill>
              </a:rPr>
              <a:t>Beberapa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bayi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lebih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banyak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tidur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dan</a:t>
            </a:r>
            <a:r>
              <a:rPr lang="en-US" sz="2800" dirty="0" smtClean="0">
                <a:solidFill>
                  <a:schemeClr val="tx1"/>
                </a:solidFill>
              </a:rPr>
              <a:t> yang </a:t>
            </a:r>
            <a:r>
              <a:rPr lang="en-US" sz="2800" dirty="0" err="1" smtClean="0">
                <a:solidFill>
                  <a:schemeClr val="tx1"/>
                </a:solidFill>
              </a:rPr>
              <a:t>lainnya</a:t>
            </a:r>
            <a:r>
              <a:rPr lang="en-US" sz="2800" dirty="0" smtClean="0">
                <a:solidFill>
                  <a:schemeClr val="tx1"/>
                </a:solidFill>
              </a:rPr>
              <a:t>  </a:t>
            </a:r>
            <a:r>
              <a:rPr lang="en-US" sz="2800" dirty="0" err="1" smtClean="0">
                <a:solidFill>
                  <a:schemeClr val="tx1"/>
                </a:solidFill>
              </a:rPr>
              <a:t>lebih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mudah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terbangun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bila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merasakan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kehadiran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orglain</a:t>
            </a:r>
            <a:r>
              <a:rPr lang="en-US" sz="2800" dirty="0" smtClean="0">
                <a:solidFill>
                  <a:schemeClr val="tx1"/>
                </a:solidFill>
              </a:rPr>
              <a:t>. </a:t>
            </a:r>
          </a:p>
          <a:p>
            <a:pPr algn="just"/>
            <a:endParaRPr lang="en-US" sz="28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819208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8490" y="304800"/>
            <a:ext cx="7756263" cy="1054250"/>
          </a:xfrm>
        </p:spPr>
        <p:txBody>
          <a:bodyPr/>
          <a:lstStyle/>
          <a:p>
            <a:r>
              <a:rPr lang="id-ID" sz="3600" b="1" i="1" dirty="0">
                <a:solidFill>
                  <a:schemeClr val="tx1"/>
                </a:solidFill>
              </a:rPr>
              <a:t>Birth and the Newborn</a:t>
            </a:r>
            <a:endParaRPr lang="id-ID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1" y="1524000"/>
            <a:ext cx="8839200" cy="5066853"/>
          </a:xfrm>
        </p:spPr>
        <p:txBody>
          <a:bodyPr>
            <a:normAutofit fontScale="85000" lnSpcReduction="10000"/>
          </a:bodyPr>
          <a:lstStyle/>
          <a:p>
            <a:pPr algn="just"/>
            <a:r>
              <a:rPr lang="en-US" sz="2800" dirty="0">
                <a:solidFill>
                  <a:schemeClr val="tx1"/>
                </a:solidFill>
              </a:rPr>
              <a:t>Schaffer &amp; Emerson (1964) </a:t>
            </a:r>
            <a:r>
              <a:rPr lang="en-US" sz="2800" dirty="0" err="1">
                <a:solidFill>
                  <a:schemeClr val="tx1"/>
                </a:solidFill>
              </a:rPr>
              <a:t>bbrp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anak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suka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dipeluk</a:t>
            </a:r>
            <a:r>
              <a:rPr lang="en-US" sz="2800" dirty="0">
                <a:solidFill>
                  <a:schemeClr val="tx1"/>
                </a:solidFill>
              </a:rPr>
              <a:t>, </a:t>
            </a:r>
            <a:r>
              <a:rPr lang="en-US" sz="2800" dirty="0" err="1">
                <a:solidFill>
                  <a:schemeClr val="tx1"/>
                </a:solidFill>
              </a:rPr>
              <a:t>digendong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dan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dicium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tetapi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yg</a:t>
            </a:r>
            <a:r>
              <a:rPr lang="en-US" sz="2800" dirty="0">
                <a:solidFill>
                  <a:schemeClr val="tx1"/>
                </a:solidFill>
              </a:rPr>
              <a:t> lain </a:t>
            </a:r>
            <a:r>
              <a:rPr lang="en-US" sz="2800" dirty="0" err="1" smtClean="0">
                <a:solidFill>
                  <a:schemeClr val="tx1"/>
                </a:solidFill>
              </a:rPr>
              <a:t>menghindarinya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bayi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>
                <a:solidFill>
                  <a:schemeClr val="tx1"/>
                </a:solidFill>
                <a:sym typeface="Wingdings" pitchFamily="2" charset="2"/>
              </a:rPr>
              <a:t>yg</a:t>
            </a:r>
            <a:r>
              <a:rPr lang="en-US" sz="2800" dirty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>
                <a:solidFill>
                  <a:schemeClr val="tx1"/>
                </a:solidFill>
                <a:sym typeface="Wingdings" pitchFamily="2" charset="2"/>
              </a:rPr>
              <a:t>ekspresif</a:t>
            </a:r>
            <a:r>
              <a:rPr lang="en-US" sz="2800" dirty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>
                <a:solidFill>
                  <a:schemeClr val="tx1"/>
                </a:solidFill>
                <a:sym typeface="Wingdings" pitchFamily="2" charset="2"/>
              </a:rPr>
              <a:t>akan</a:t>
            </a:r>
            <a:r>
              <a:rPr lang="en-US" sz="2800" dirty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>
                <a:solidFill>
                  <a:schemeClr val="tx1"/>
                </a:solidFill>
                <a:sym typeface="Wingdings" pitchFamily="2" charset="2"/>
              </a:rPr>
              <a:t>mempengaruhi</a:t>
            </a:r>
            <a:r>
              <a:rPr lang="en-US" sz="2800" dirty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gaya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>
                <a:solidFill>
                  <a:schemeClr val="tx1"/>
                </a:solidFill>
                <a:sym typeface="Wingdings" pitchFamily="2" charset="2"/>
              </a:rPr>
              <a:t>“</a:t>
            </a:r>
            <a:r>
              <a:rPr lang="en-US" sz="2800" i="1" dirty="0">
                <a:solidFill>
                  <a:schemeClr val="tx1"/>
                </a:solidFill>
                <a:sym typeface="Wingdings" pitchFamily="2" charset="2"/>
              </a:rPr>
              <a:t>mothering</a:t>
            </a:r>
            <a:r>
              <a:rPr lang="en-US" sz="2800" i="1" dirty="0" smtClean="0">
                <a:solidFill>
                  <a:schemeClr val="tx1"/>
                </a:solidFill>
                <a:sym typeface="Wingdings" pitchFamily="2" charset="2"/>
              </a:rPr>
              <a:t>”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seorang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ibu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  <a:endParaRPr lang="en-US" sz="2800" dirty="0">
              <a:solidFill>
                <a:schemeClr val="tx1"/>
              </a:solidFill>
            </a:endParaRPr>
          </a:p>
          <a:p>
            <a:pPr algn="just"/>
            <a:endParaRPr lang="en-US" sz="2800" dirty="0" smtClean="0">
              <a:solidFill>
                <a:schemeClr val="tx1"/>
              </a:solidFill>
            </a:endParaRPr>
          </a:p>
          <a:p>
            <a:pPr algn="just"/>
            <a:r>
              <a:rPr lang="en-US" sz="2800" dirty="0">
                <a:solidFill>
                  <a:schemeClr val="tx1"/>
                </a:solidFill>
                <a:sym typeface="Wingdings" pitchFamily="2" charset="2"/>
              </a:rPr>
              <a:t>R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espons terhadap stimulus, interaksi interpersonal  berpengaruh terhadap hubungan ibu-anak  awal dari pembentukan </a:t>
            </a:r>
            <a:r>
              <a:rPr lang="id-ID" sz="2800" i="1" dirty="0" smtClean="0">
                <a:solidFill>
                  <a:schemeClr val="tx1"/>
                </a:solidFill>
                <a:sym typeface="Wingdings" pitchFamily="2" charset="2"/>
              </a:rPr>
              <a:t>social patternings</a:t>
            </a:r>
            <a:r>
              <a:rPr lang="en-US" sz="2800" i="1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</a:p>
          <a:p>
            <a:pPr marL="0" indent="0" algn="just">
              <a:buNone/>
            </a:pPr>
            <a:endParaRPr lang="en-US" sz="2800" i="1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/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Kita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akan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menemukan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interaksi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yg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kompleks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antara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biological organism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dengan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social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patternings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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perkembangan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  <a:sym typeface="Wingdings" pitchFamily="2" charset="2"/>
              </a:rPr>
              <a:t>individu</a:t>
            </a:r>
            <a:r>
              <a:rPr lang="en-US" sz="2800" i="1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</a:p>
          <a:p>
            <a:pPr marL="0" indent="0" algn="just">
              <a:buNone/>
            </a:pPr>
            <a:endParaRPr lang="id-ID" sz="2800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/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Fokus dari psikoanalisis : proses biologis terkait dengan mulut (mengisap, mengunyah, muntah)  </a:t>
            </a:r>
            <a:r>
              <a:rPr lang="id-ID" sz="2800" i="1" dirty="0" smtClean="0">
                <a:solidFill>
                  <a:schemeClr val="tx1"/>
                </a:solidFill>
                <a:sym typeface="Wingdings" pitchFamily="2" charset="2"/>
              </a:rPr>
              <a:t>Freud’s biological naturalism</a:t>
            </a:r>
          </a:p>
        </p:txBody>
      </p:sp>
    </p:spTree>
    <p:extLst>
      <p:ext uri="{BB962C8B-B14F-4D97-AF65-F5344CB8AC3E}">
        <p14:creationId xmlns:p14="http://schemas.microsoft.com/office/powerpoint/2010/main" val="230215826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sz="3600" b="1" i="1" dirty="0">
                <a:solidFill>
                  <a:schemeClr val="tx1"/>
                </a:solidFill>
              </a:rPr>
              <a:t>Birth and the Newborn</a:t>
            </a:r>
            <a:endParaRPr lang="id-ID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709702"/>
            <a:ext cx="8686800" cy="4919698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id-ID" sz="2600" b="1" dirty="0" smtClean="0">
                <a:solidFill>
                  <a:schemeClr val="tx1"/>
                </a:solidFill>
              </a:rPr>
              <a:t>Piaget</a:t>
            </a:r>
            <a:r>
              <a:rPr lang="id-ID" sz="2600" dirty="0" smtClean="0">
                <a:solidFill>
                  <a:schemeClr val="tx1"/>
                </a:solidFill>
              </a:rPr>
              <a:t> : </a:t>
            </a:r>
            <a:r>
              <a:rPr lang="en-US" sz="2600" i="1" dirty="0" smtClean="0">
                <a:solidFill>
                  <a:schemeClr val="tx1"/>
                </a:solidFill>
              </a:rPr>
              <a:t>For the newborn infant</a:t>
            </a:r>
            <a:r>
              <a:rPr lang="en-US" sz="2600" dirty="0" smtClean="0">
                <a:solidFill>
                  <a:schemeClr val="tx1"/>
                </a:solidFill>
              </a:rPr>
              <a:t>, </a:t>
            </a:r>
            <a:r>
              <a:rPr lang="id-ID" sz="2600" i="1" dirty="0" smtClean="0">
                <a:solidFill>
                  <a:schemeClr val="tx1"/>
                </a:solidFill>
              </a:rPr>
              <a:t>the world is essentially a thing to be sucked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Kehidupan seorang anak berawal dari skema biologis “mengisap”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membentuk kerangka acuan dlm perkembangan selanjutnya</a:t>
            </a:r>
            <a:endParaRPr lang="en-US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pPr marL="0" indent="0" algn="just">
              <a:buNone/>
            </a:pPr>
            <a:endParaRPr lang="id-ID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/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Sucking  touching  seeing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dll, berawal dari proses asimilasi kemudian akomodasi skema2 yg sudah ada disesuaikan dg apa yg dipelajari</a:t>
            </a:r>
            <a:endParaRPr lang="en-US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pPr marL="0" indent="0" algn="just">
              <a:buNone/>
            </a:pPr>
            <a:endParaRPr lang="id-ID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/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Skemata baru akan berkembang  sejalan dengan proses belajar </a:t>
            </a:r>
          </a:p>
          <a:p>
            <a:pPr>
              <a:buNone/>
            </a:pPr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112508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579437"/>
            <a:ext cx="8277252" cy="715963"/>
          </a:xfrm>
        </p:spPr>
        <p:txBody>
          <a:bodyPr/>
          <a:lstStyle/>
          <a:p>
            <a:r>
              <a:rPr lang="id-ID" sz="4000" b="1" i="1" dirty="0" smtClean="0">
                <a:solidFill>
                  <a:schemeClr val="tx1"/>
                </a:solidFill>
              </a:rPr>
              <a:t>Parenting : Mother and Father Role</a:t>
            </a:r>
            <a:endParaRPr lang="id-ID" sz="40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2248347"/>
            <a:ext cx="8762999" cy="3877815"/>
          </a:xfrm>
        </p:spPr>
        <p:txBody>
          <a:bodyPr/>
          <a:lstStyle/>
          <a:p>
            <a:pPr algn="just"/>
            <a:r>
              <a:rPr lang="id-ID" sz="2800" dirty="0" smtClean="0">
                <a:solidFill>
                  <a:schemeClr val="tx1"/>
                </a:solidFill>
              </a:rPr>
              <a:t>Orangtua memiliki keunikan tersendiri 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 kepribadian yg kompleks dengan interaksi sosial dan emosi yg individual</a:t>
            </a:r>
            <a:endParaRPr lang="en-US" sz="2800" dirty="0" smtClean="0">
              <a:solidFill>
                <a:schemeClr val="tx1"/>
              </a:solidFill>
              <a:sym typeface="Wingdings" pitchFamily="2" charset="2"/>
            </a:endParaRPr>
          </a:p>
          <a:p>
            <a:pPr marL="0" indent="0" algn="just">
              <a:buNone/>
            </a:pP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Ibu  pengalaman masa kecil, fantasi sebagai ibu, pengalaman mengasuh adik/bayi</a:t>
            </a:r>
            <a:endParaRPr lang="en-US" sz="2800" dirty="0" smtClean="0">
              <a:solidFill>
                <a:schemeClr val="tx1"/>
              </a:solidFill>
              <a:sym typeface="Wingdings" pitchFamily="2" charset="2"/>
            </a:endParaRPr>
          </a:p>
          <a:p>
            <a:pPr marL="0" indent="0" algn="just">
              <a:buNone/>
            </a:pP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Ayah  perilaku dan ekspektasinya sebagai orang tua</a:t>
            </a:r>
          </a:p>
        </p:txBody>
      </p:sp>
    </p:spTree>
    <p:extLst>
      <p:ext uri="{BB962C8B-B14F-4D97-AF65-F5344CB8AC3E}">
        <p14:creationId xmlns:p14="http://schemas.microsoft.com/office/powerpoint/2010/main" val="12304729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sz="3600" b="1" i="1" dirty="0">
                <a:solidFill>
                  <a:schemeClr val="tx1"/>
                </a:solidFill>
              </a:rPr>
              <a:t>Parenting : Mother and Father Role</a:t>
            </a:r>
            <a:endParaRPr lang="id-ID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752600"/>
            <a:ext cx="8686800" cy="4857784"/>
          </a:xfrm>
        </p:spPr>
        <p:txBody>
          <a:bodyPr/>
          <a:lstStyle/>
          <a:p>
            <a:pPr algn="just"/>
            <a:r>
              <a:rPr lang="id-ID" sz="2500" b="1" dirty="0" smtClean="0">
                <a:solidFill>
                  <a:schemeClr val="tx1"/>
                </a:solidFill>
              </a:rPr>
              <a:t>John Bowlby : </a:t>
            </a:r>
            <a:r>
              <a:rPr lang="id-ID" sz="2500" dirty="0" smtClean="0">
                <a:solidFill>
                  <a:schemeClr val="tx1"/>
                </a:solidFill>
              </a:rPr>
              <a:t>dalam tahun pertama k</a:t>
            </a:r>
            <a:r>
              <a:rPr lang="en-US" sz="2500" dirty="0" smtClean="0">
                <a:solidFill>
                  <a:schemeClr val="tx1"/>
                </a:solidFill>
              </a:rPr>
              <a:t>e</a:t>
            </a:r>
            <a:r>
              <a:rPr lang="id-ID" sz="2500" dirty="0" smtClean="0">
                <a:solidFill>
                  <a:schemeClr val="tx1"/>
                </a:solidFill>
              </a:rPr>
              <a:t>hidupan bayi membentuk </a:t>
            </a:r>
            <a:r>
              <a:rPr lang="id-ID" sz="2500" i="1" dirty="0" smtClean="0">
                <a:solidFill>
                  <a:schemeClr val="tx1"/>
                </a:solidFill>
              </a:rPr>
              <a:t>attachment</a:t>
            </a:r>
            <a:r>
              <a:rPr lang="id-ID" sz="2500" dirty="0" smtClean="0">
                <a:solidFill>
                  <a:schemeClr val="tx1"/>
                </a:solidFill>
              </a:rPr>
              <a:t> terhadap figur, terutama ibu.</a:t>
            </a:r>
            <a:endParaRPr lang="en-US" sz="2500" dirty="0" smtClean="0">
              <a:solidFill>
                <a:schemeClr val="tx1"/>
              </a:solidFill>
            </a:endParaRPr>
          </a:p>
          <a:p>
            <a:pPr marL="0" indent="0" algn="just">
              <a:buNone/>
            </a:pPr>
            <a:r>
              <a:rPr lang="id-ID" sz="2500" dirty="0" smtClean="0">
                <a:solidFill>
                  <a:schemeClr val="tx1"/>
                </a:solidFill>
              </a:rPr>
              <a:t> </a:t>
            </a:r>
          </a:p>
          <a:p>
            <a:pPr algn="just"/>
            <a:r>
              <a:rPr lang="id-ID" sz="2500" dirty="0" smtClean="0">
                <a:solidFill>
                  <a:schemeClr val="tx1"/>
                </a:solidFill>
              </a:rPr>
              <a:t>Attachment terbentuk apabila terdapat keterkaitan emosional yg kuat antara bayi dan figur khusus  dlm kehidupannya </a:t>
            </a:r>
            <a:r>
              <a:rPr lang="id-ID" sz="2500" dirty="0" smtClean="0">
                <a:solidFill>
                  <a:schemeClr val="tx1"/>
                </a:solidFill>
                <a:sym typeface="Wingdings" pitchFamily="2" charset="2"/>
              </a:rPr>
              <a:t> bila figur tsb hilang akan tdp reaksi protes  kehilangan</a:t>
            </a:r>
            <a:r>
              <a:rPr lang="en-US" sz="2500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</a:p>
          <a:p>
            <a:pPr marL="0" indent="0" algn="just">
              <a:buNone/>
            </a:pPr>
            <a:endParaRPr lang="id-ID" sz="2500" i="1" dirty="0" smtClean="0">
              <a:solidFill>
                <a:schemeClr val="tx1"/>
              </a:solidFill>
            </a:endParaRPr>
          </a:p>
          <a:p>
            <a:pPr algn="just"/>
            <a:r>
              <a:rPr lang="id-ID" sz="2500" dirty="0" smtClean="0">
                <a:solidFill>
                  <a:schemeClr val="tx1"/>
                </a:solidFill>
              </a:rPr>
              <a:t>Psikoanalisis : </a:t>
            </a:r>
            <a:r>
              <a:rPr lang="id-ID" sz="2500" i="1" dirty="0" smtClean="0">
                <a:solidFill>
                  <a:schemeClr val="tx1"/>
                </a:solidFill>
              </a:rPr>
              <a:t>attachment</a:t>
            </a:r>
            <a:r>
              <a:rPr lang="id-ID" sz="2500" dirty="0" smtClean="0">
                <a:solidFill>
                  <a:schemeClr val="tx1"/>
                </a:solidFill>
              </a:rPr>
              <a:t> sebagai </a:t>
            </a:r>
            <a:r>
              <a:rPr lang="id-ID" sz="2500" i="1" dirty="0" smtClean="0">
                <a:solidFill>
                  <a:schemeClr val="tx1"/>
                </a:solidFill>
              </a:rPr>
              <a:t>object-choices</a:t>
            </a:r>
            <a:r>
              <a:rPr lang="id-ID" sz="2500" dirty="0" smtClean="0">
                <a:solidFill>
                  <a:schemeClr val="tx1"/>
                </a:solidFill>
              </a:rPr>
              <a:t> </a:t>
            </a:r>
            <a:r>
              <a:rPr lang="id-ID" sz="2500" dirty="0" smtClean="0">
                <a:solidFill>
                  <a:schemeClr val="tx1"/>
                </a:solidFill>
                <a:sym typeface="Wingdings" pitchFamily="2" charset="2"/>
              </a:rPr>
              <a:t> bayi mendapatkan kenikmatan dari ibu saat mengisap susu dr payudara, proses ini mjd sarana penyimpanan libido bayi dan ibu selanjutnya jd </a:t>
            </a:r>
            <a:r>
              <a:rPr lang="id-ID" sz="2500" i="1" dirty="0" smtClean="0">
                <a:solidFill>
                  <a:schemeClr val="tx1"/>
                </a:solidFill>
                <a:sym typeface="Wingdings" pitchFamily="2" charset="2"/>
              </a:rPr>
              <a:t>object choices </a:t>
            </a:r>
            <a:r>
              <a:rPr lang="id-ID" sz="2500" dirty="0" smtClean="0">
                <a:solidFill>
                  <a:schemeClr val="tx1"/>
                </a:solidFill>
                <a:sym typeface="Wingdings" pitchFamily="2" charset="2"/>
              </a:rPr>
              <a:t>pertama bayi</a:t>
            </a:r>
            <a:r>
              <a:rPr lang="en-US" sz="2500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  <a:endParaRPr lang="id-ID" sz="25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63159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600092"/>
            <a:ext cx="8134376" cy="923908"/>
          </a:xfrm>
        </p:spPr>
        <p:txBody>
          <a:bodyPr/>
          <a:lstStyle/>
          <a:p>
            <a:r>
              <a:rPr lang="id-ID" sz="4000" b="1" i="1" dirty="0" smtClean="0">
                <a:solidFill>
                  <a:schemeClr val="tx1"/>
                </a:solidFill>
              </a:rPr>
              <a:t>Psychoanalytical Theory of Child Development</a:t>
            </a:r>
            <a:endParaRPr lang="id-ID" sz="40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2248347"/>
            <a:ext cx="8762999" cy="3877815"/>
          </a:xfrm>
        </p:spPr>
        <p:txBody>
          <a:bodyPr/>
          <a:lstStyle/>
          <a:p>
            <a:r>
              <a:rPr lang="id-ID" sz="2600" dirty="0" smtClean="0">
                <a:solidFill>
                  <a:schemeClr val="tx1"/>
                </a:solidFill>
              </a:rPr>
              <a:t>Dare (1976) menyebutkan terdapat 3 gagasan dasar dari teori perkembangan Freud :</a:t>
            </a:r>
          </a:p>
          <a:p>
            <a:pPr marL="914400" lvl="1" indent="-457200">
              <a:buFont typeface="+mj-lt"/>
              <a:buAutoNum type="arabicPeriod"/>
            </a:pPr>
            <a:r>
              <a:rPr lang="id-ID" sz="2200" dirty="0" smtClean="0">
                <a:solidFill>
                  <a:schemeClr val="tx1"/>
                </a:solidFill>
              </a:rPr>
              <a:t>Fase</a:t>
            </a:r>
          </a:p>
          <a:p>
            <a:pPr marL="914400" lvl="1" indent="-457200">
              <a:buFont typeface="+mj-lt"/>
              <a:buAutoNum type="arabicPeriod"/>
            </a:pPr>
            <a:r>
              <a:rPr lang="id-ID" sz="2200" dirty="0" smtClean="0">
                <a:solidFill>
                  <a:schemeClr val="tx1"/>
                </a:solidFill>
              </a:rPr>
              <a:t>Perkembangan pikiran dari proses primer ke sekunder</a:t>
            </a:r>
          </a:p>
          <a:p>
            <a:pPr marL="914400" lvl="1" indent="-457200">
              <a:buFont typeface="+mj-lt"/>
              <a:buAutoNum type="arabicPeriod"/>
            </a:pPr>
            <a:r>
              <a:rPr lang="id-ID" sz="2200" dirty="0" smtClean="0">
                <a:solidFill>
                  <a:schemeClr val="tx1"/>
                </a:solidFill>
              </a:rPr>
              <a:t>Perkembangan ego, kaitannya dengan id dan super ego</a:t>
            </a:r>
            <a:endParaRPr lang="en-US" sz="2200" dirty="0" smtClean="0">
              <a:solidFill>
                <a:schemeClr val="tx1"/>
              </a:solidFill>
            </a:endParaRPr>
          </a:p>
          <a:p>
            <a:pPr marL="457200" lvl="1" indent="0">
              <a:buNone/>
            </a:pPr>
            <a:endParaRPr lang="id-ID" sz="2600" dirty="0" smtClean="0">
              <a:solidFill>
                <a:schemeClr val="tx1"/>
              </a:solidFill>
            </a:endParaRPr>
          </a:p>
          <a:p>
            <a:pPr marL="514350" indent="-457200"/>
            <a:r>
              <a:rPr lang="id-ID" sz="2600" dirty="0" smtClean="0">
                <a:solidFill>
                  <a:schemeClr val="tx1"/>
                </a:solidFill>
              </a:rPr>
              <a:t>Freud membagi fase perkembangan berdasarkan </a:t>
            </a:r>
            <a:r>
              <a:rPr lang="id-ID" sz="2600" i="1" dirty="0" smtClean="0">
                <a:solidFill>
                  <a:schemeClr val="tx1"/>
                </a:solidFill>
              </a:rPr>
              <a:t>erogenous zones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bagian tubuh manusia yg menghasilkan kenikmatan</a:t>
            </a:r>
            <a:endParaRPr lang="id-ID" sz="26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22392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id-ID" sz="2600" dirty="0" smtClean="0">
                <a:solidFill>
                  <a:schemeClr val="tx1"/>
                </a:solidFill>
              </a:rPr>
              <a:t>The oral dependent phase (the first year)</a:t>
            </a:r>
          </a:p>
          <a:p>
            <a:pPr marL="514350" indent="-514350">
              <a:buFont typeface="+mj-lt"/>
              <a:buAutoNum type="arabicPeriod"/>
            </a:pPr>
            <a:r>
              <a:rPr lang="id-ID" sz="2600" dirty="0" smtClean="0">
                <a:solidFill>
                  <a:schemeClr val="tx1"/>
                </a:solidFill>
              </a:rPr>
              <a:t>The anal phase of self assertion and sphincter control (the second year or so)</a:t>
            </a:r>
          </a:p>
          <a:p>
            <a:pPr marL="514350" indent="-514350">
              <a:buFont typeface="+mj-lt"/>
              <a:buAutoNum type="arabicPeriod"/>
            </a:pPr>
            <a:r>
              <a:rPr lang="id-ID" sz="2600" dirty="0" smtClean="0">
                <a:solidFill>
                  <a:schemeClr val="tx1"/>
                </a:solidFill>
              </a:rPr>
              <a:t>The phallic phase and its Oedipal conflict (3rd-5ft year)</a:t>
            </a:r>
          </a:p>
          <a:p>
            <a:pPr marL="514350" indent="-514350">
              <a:buFont typeface="+mj-lt"/>
              <a:buAutoNum type="arabicPeriod"/>
            </a:pPr>
            <a:r>
              <a:rPr lang="id-ID" sz="2600" dirty="0" smtClean="0">
                <a:solidFill>
                  <a:schemeClr val="tx1"/>
                </a:solidFill>
              </a:rPr>
              <a:t>The phase of latency ( from the close of the eodipal periode to about the 11-12 year)</a:t>
            </a:r>
          </a:p>
          <a:p>
            <a:pPr marL="514350" indent="-514350">
              <a:buFont typeface="+mj-lt"/>
              <a:buAutoNum type="arabicPeriod"/>
            </a:pPr>
            <a:r>
              <a:rPr lang="id-ID" sz="2600" dirty="0" smtClean="0">
                <a:solidFill>
                  <a:schemeClr val="tx1"/>
                </a:solidFill>
              </a:rPr>
              <a:t>Adolescence</a:t>
            </a:r>
          </a:p>
          <a:p>
            <a:pPr marL="514350" indent="-514350">
              <a:buFont typeface="+mj-lt"/>
              <a:buAutoNum type="arabicPeriod"/>
            </a:pPr>
            <a:r>
              <a:rPr lang="id-ID" sz="2600" dirty="0" smtClean="0">
                <a:solidFill>
                  <a:schemeClr val="tx1"/>
                </a:solidFill>
              </a:rPr>
              <a:t>Adulthood</a:t>
            </a:r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905320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sz="3600" b="1" i="1" dirty="0" smtClean="0">
                <a:solidFill>
                  <a:schemeClr val="tx1"/>
                </a:solidFill>
              </a:rPr>
              <a:t>The Oral Dependent Phase</a:t>
            </a:r>
            <a:endParaRPr lang="id-ID" sz="36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9247" y="2057400"/>
            <a:ext cx="7745505" cy="3877815"/>
          </a:xfrm>
        </p:spPr>
        <p:txBody>
          <a:bodyPr/>
          <a:lstStyle/>
          <a:p>
            <a:pPr algn="just"/>
            <a:r>
              <a:rPr lang="id-ID" sz="2800" dirty="0" smtClean="0">
                <a:solidFill>
                  <a:schemeClr val="tx1"/>
                </a:solidFill>
              </a:rPr>
              <a:t>Merupakan tahap perkembangan yang pertama karena mulut adalah organ pertama yg dapat memberikan kepuasan pada bayi. </a:t>
            </a:r>
          </a:p>
          <a:p>
            <a:pPr algn="just"/>
            <a:r>
              <a:rPr lang="id-ID" sz="2800" dirty="0" smtClean="0">
                <a:solidFill>
                  <a:schemeClr val="tx1"/>
                </a:solidFill>
              </a:rPr>
              <a:t>Konstruksi pertama terhadap realita, awal perkembangan ego</a:t>
            </a:r>
          </a:p>
          <a:p>
            <a:pPr algn="just"/>
            <a:r>
              <a:rPr lang="id-ID" sz="2800" dirty="0" smtClean="0">
                <a:solidFill>
                  <a:schemeClr val="tx1"/>
                </a:solidFill>
              </a:rPr>
              <a:t>Saat dewasa 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id-ID" sz="2800" i="1" dirty="0" smtClean="0">
                <a:solidFill>
                  <a:schemeClr val="tx1"/>
                </a:solidFill>
                <a:sym typeface="Wingdings" pitchFamily="2" charset="2"/>
              </a:rPr>
              <a:t>oral imagery 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(secara tidak sadar) sbg ekspresi normal</a:t>
            </a:r>
            <a:endParaRPr lang="id-ID" sz="2800" dirty="0" smtClean="0">
              <a:solidFill>
                <a:schemeClr val="tx1"/>
              </a:solidFill>
            </a:endParaRPr>
          </a:p>
          <a:p>
            <a:endParaRPr lang="id-ID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3666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04800" y="1447800"/>
            <a:ext cx="8610600" cy="4800600"/>
          </a:xfrm>
        </p:spPr>
        <p:txBody>
          <a:bodyPr>
            <a:normAutofit/>
          </a:bodyPr>
          <a:lstStyle/>
          <a:p>
            <a:pPr algn="just">
              <a:lnSpc>
                <a:spcPct val="80000"/>
              </a:lnSpc>
            </a:pPr>
            <a:r>
              <a:rPr lang="en-US" sz="2600" dirty="0" err="1" smtClean="0">
                <a:solidFill>
                  <a:schemeClr val="tx1"/>
                </a:solidFill>
              </a:rPr>
              <a:t>Saat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seorang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manusia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</a:rPr>
              <a:t>lahir</a:t>
            </a:r>
            <a:r>
              <a:rPr lang="en-US" sz="2600" dirty="0" smtClean="0">
                <a:solidFill>
                  <a:schemeClr val="tx1"/>
                </a:solidFill>
              </a:rPr>
              <a:t>, </a:t>
            </a:r>
            <a:r>
              <a:rPr lang="en-US" sz="2600" dirty="0" err="1" smtClean="0">
                <a:solidFill>
                  <a:schemeClr val="tx1"/>
                </a:solidFill>
              </a:rPr>
              <a:t>ia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berada</a:t>
            </a:r>
            <a:r>
              <a:rPr lang="id-ID" sz="2600" dirty="0" smtClean="0">
                <a:solidFill>
                  <a:schemeClr val="tx1"/>
                </a:solidFill>
              </a:rPr>
              <a:t> dalam kondisi </a:t>
            </a:r>
            <a:r>
              <a:rPr lang="en-US" sz="2600" dirty="0" err="1" smtClean="0">
                <a:solidFill>
                  <a:schemeClr val="tx1"/>
                </a:solidFill>
              </a:rPr>
              <a:t>tidak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berdaya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i="1" dirty="0" smtClean="0">
                <a:solidFill>
                  <a:schemeClr val="tx1"/>
                </a:solidFill>
              </a:rPr>
              <a:t>(</a:t>
            </a:r>
            <a:r>
              <a:rPr lang="id-ID" sz="2600" i="1" dirty="0" smtClean="0">
                <a:solidFill>
                  <a:schemeClr val="tx1"/>
                </a:solidFill>
              </a:rPr>
              <a:t>helpless</a:t>
            </a:r>
            <a:r>
              <a:rPr lang="en-US" sz="2600" i="1" dirty="0" smtClean="0">
                <a:solidFill>
                  <a:schemeClr val="tx1"/>
                </a:solidFill>
              </a:rPr>
              <a:t>) </a:t>
            </a:r>
            <a:r>
              <a:rPr lang="en-US" sz="2600" dirty="0" err="1" smtClean="0">
                <a:solidFill>
                  <a:schemeClr val="tx1"/>
                </a:solidFill>
              </a:rPr>
              <a:t>sehingga</a:t>
            </a:r>
            <a:r>
              <a:rPr lang="en-US" sz="2600" i="1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membutuhkan bantuan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dalam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memenuhi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 kebutuhan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dan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membutuhkan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pe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r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lindungan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</a:p>
          <a:p>
            <a:pPr algn="just">
              <a:lnSpc>
                <a:spcPct val="80000"/>
              </a:lnSpc>
            </a:pPr>
            <a:endParaRPr lang="id-ID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>
              <a:lnSpc>
                <a:spcPct val="80000"/>
              </a:lnSpc>
            </a:pP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Perkembangan ilmu  infants memiliki kemampuan untuk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aware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dan memahami konsep2  dari lingkungannya</a:t>
            </a:r>
            <a:r>
              <a:rPr lang="id-ID" sz="2600" dirty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innate</a:t>
            </a:r>
            <a:r>
              <a:rPr lang="en-US" sz="2600" i="1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(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hal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yg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dibawa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sejak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lahir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)</a:t>
            </a:r>
          </a:p>
          <a:p>
            <a:pPr algn="just">
              <a:lnSpc>
                <a:spcPct val="80000"/>
              </a:lnSpc>
            </a:pPr>
            <a:endParaRPr lang="id-ID" sz="2600" i="1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>
              <a:lnSpc>
                <a:spcPct val="80000"/>
              </a:lnSpc>
            </a:pP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Piaget menyebutnya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 active constructor of experience</a:t>
            </a:r>
            <a:endParaRPr lang="en-US" sz="2600" i="1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>
              <a:lnSpc>
                <a:spcPct val="80000"/>
              </a:lnSpc>
            </a:pPr>
            <a:endParaRPr lang="id-ID" sz="2600" i="1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>
              <a:lnSpc>
                <a:spcPct val="80000"/>
              </a:lnSpc>
            </a:pP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Perkembangan pada masa awal kelahiran sangat penting  secara psikologis langsung terlihat dan berpengaruh terhadap perkembangan selanjutnya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title"/>
          </p:nvPr>
        </p:nvSpPr>
        <p:spPr>
          <a:xfrm>
            <a:off x="688490" y="228600"/>
            <a:ext cx="7756263" cy="1054250"/>
          </a:xfrm>
        </p:spPr>
        <p:txBody>
          <a:bodyPr/>
          <a:lstStyle/>
          <a:p>
            <a:r>
              <a:rPr lang="id-ID" sz="4000" b="1" dirty="0" smtClean="0">
                <a:solidFill>
                  <a:schemeClr val="tx1"/>
                </a:solidFill>
              </a:rPr>
              <a:t>Pendahuluan</a:t>
            </a:r>
            <a:endParaRPr lang="ru-RU" sz="40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46061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4348" y="1485864"/>
            <a:ext cx="7796242" cy="5143536"/>
          </a:xfrm>
        </p:spPr>
        <p:txBody>
          <a:bodyPr/>
          <a:lstStyle/>
          <a:p>
            <a:pPr algn="just">
              <a:buNone/>
            </a:pPr>
            <a:r>
              <a:rPr lang="id-ID" sz="2600" b="1" i="1" dirty="0" smtClean="0">
                <a:solidFill>
                  <a:schemeClr val="tx1"/>
                </a:solidFill>
              </a:rPr>
              <a:t>The First Year is Dependent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Karena bayi terlahir dalam kondisi </a:t>
            </a:r>
            <a:r>
              <a:rPr lang="id-ID" sz="2600" i="1" dirty="0" smtClean="0">
                <a:solidFill>
                  <a:schemeClr val="tx1"/>
                </a:solidFill>
              </a:rPr>
              <a:t>helpless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Kondisi ini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bayi membentuk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symbiotic relationship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 dalam alam tak sadar dengan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mothering person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attachment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 pada usia 5-6 bulan</a:t>
            </a:r>
          </a:p>
          <a:p>
            <a:pPr algn="just">
              <a:buNone/>
            </a:pPr>
            <a:r>
              <a:rPr lang="id-ID" sz="2600" b="1" i="1" dirty="0" smtClean="0">
                <a:solidFill>
                  <a:schemeClr val="tx1"/>
                </a:solidFill>
                <a:sym typeface="Wingdings" pitchFamily="2" charset="2"/>
              </a:rPr>
              <a:t>Oral Experiences in the Earliest Ego Development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Mulut merupakan organ sensorimotor pertama yg secara langsung menjadi perhatian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Memberikan kenikmatan berupa nutrisi dengan fungsi organnya yg menyatu (mengisap, mngunyah, rasa,dll)</a:t>
            </a:r>
          </a:p>
          <a:p>
            <a:endParaRPr lang="id-ID" sz="2600" dirty="0" smtClean="0">
              <a:solidFill>
                <a:schemeClr val="tx1"/>
              </a:solidFill>
            </a:endParaRPr>
          </a:p>
          <a:p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975176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771616"/>
            <a:ext cx="8610600" cy="4857784"/>
          </a:xfrm>
        </p:spPr>
        <p:txBody>
          <a:bodyPr/>
          <a:lstStyle/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Secara organ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mulut digunakan untuk memasukkan dan menolak apapun yg masuk 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Dari perspektif bayi  pengertian ttg  arti “realitas”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external (out mouth) vs internal (inside mouth)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Psikoanalis ; proses berpikir primitif pada anak dalam kerangka sistem sensorimotor mulut (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taken in/denied admission, rejected or accepted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)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Psikoanalis menggambarkan pentingnya fase oral thd perkembangan ego 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mouth ego</a:t>
            </a:r>
            <a:endParaRPr lang="id-ID" sz="2600" i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176666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852578"/>
            <a:ext cx="8610600" cy="4929222"/>
          </a:xfrm>
        </p:spPr>
        <p:txBody>
          <a:bodyPr/>
          <a:lstStyle/>
          <a:p>
            <a:pPr>
              <a:buNone/>
            </a:pPr>
            <a:r>
              <a:rPr lang="id-ID" sz="2600" i="1" dirty="0" smtClean="0">
                <a:solidFill>
                  <a:schemeClr val="tx1"/>
                </a:solidFill>
              </a:rPr>
              <a:t>Oral Discrimination</a:t>
            </a:r>
          </a:p>
          <a:p>
            <a:r>
              <a:rPr lang="id-ID" sz="2600" dirty="0" smtClean="0">
                <a:solidFill>
                  <a:schemeClr val="tx1"/>
                </a:solidFill>
              </a:rPr>
              <a:t>Mulut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pertamakali tjd diskriminasi  ujung lidah yg berfungsi sbg organ perasa</a:t>
            </a:r>
          </a:p>
          <a:p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Proses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saat bayi lapar  mencari puting  dg lidahnya  mulai mengisap  apakah menghasilkan air susu ?  terjadi perbedaan reaksi</a:t>
            </a:r>
          </a:p>
          <a:p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Freud melihat hal ini sbg bentuk primitif dari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discrimination </a:t>
            </a:r>
          </a:p>
          <a:p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Oral discrimination  precursor of ego choice and ego dicrimination</a:t>
            </a:r>
          </a:p>
        </p:txBody>
      </p:sp>
    </p:spTree>
    <p:extLst>
      <p:ext uri="{BB962C8B-B14F-4D97-AF65-F5344CB8AC3E}">
        <p14:creationId xmlns:p14="http://schemas.microsoft.com/office/powerpoint/2010/main" val="88060606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sz="2600" b="1" i="1" dirty="0" smtClean="0">
                <a:solidFill>
                  <a:schemeClr val="tx1"/>
                </a:solidFill>
              </a:rPr>
              <a:t>Pleasure Sucking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Menghisap memberikan kenikmatan untuk bayi.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Terkadang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saat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lapar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bayi</a:t>
            </a:r>
            <a:r>
              <a:rPr lang="en-US" sz="2600" dirty="0" smtClean="0">
                <a:solidFill>
                  <a:schemeClr val="tx1"/>
                </a:solidFill>
              </a:rPr>
              <a:t> l</a:t>
            </a:r>
            <a:r>
              <a:rPr lang="id-ID" sz="2600" dirty="0" smtClean="0">
                <a:solidFill>
                  <a:schemeClr val="tx1"/>
                </a:solidFill>
              </a:rPr>
              <a:t>e</a:t>
            </a:r>
            <a:r>
              <a:rPr lang="en-US" sz="2600" dirty="0" smtClean="0">
                <a:solidFill>
                  <a:schemeClr val="tx1"/>
                </a:solidFill>
              </a:rPr>
              <a:t>b</a:t>
            </a:r>
            <a:r>
              <a:rPr lang="id-ID" sz="2600" dirty="0" smtClean="0">
                <a:solidFill>
                  <a:schemeClr val="tx1"/>
                </a:solidFill>
              </a:rPr>
              <a:t>i</a:t>
            </a:r>
            <a:r>
              <a:rPr lang="en-US" sz="2600" dirty="0" smtClean="0">
                <a:solidFill>
                  <a:schemeClr val="tx1"/>
                </a:solidFill>
              </a:rPr>
              <a:t>h </a:t>
            </a:r>
            <a:r>
              <a:rPr lang="en-US" sz="2600" dirty="0" err="1" smtClean="0">
                <a:solidFill>
                  <a:schemeClr val="tx1"/>
                </a:solidFill>
              </a:rPr>
              <a:t>suka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menghisap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jari</a:t>
            </a:r>
            <a:r>
              <a:rPr lang="en-US" sz="2600" dirty="0" smtClean="0">
                <a:solidFill>
                  <a:schemeClr val="tx1"/>
                </a:solidFill>
              </a:rPr>
              <a:t> /</a:t>
            </a:r>
            <a:r>
              <a:rPr lang="en-US" sz="2600" dirty="0" err="1" smtClean="0">
                <a:solidFill>
                  <a:schemeClr val="tx1"/>
                </a:solidFill>
              </a:rPr>
              <a:t>ibu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jari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dan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harus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dibujuk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untuk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disusui</a:t>
            </a:r>
            <a:r>
              <a:rPr lang="id-ID" sz="2600" dirty="0" smtClean="0">
                <a:solidFill>
                  <a:schemeClr val="tx1"/>
                </a:solidFill>
              </a:rPr>
              <a:t>.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Freud :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id-ID" sz="2600" dirty="0" err="1" smtClean="0">
                <a:solidFill>
                  <a:schemeClr val="tx1"/>
                </a:solidFill>
              </a:rPr>
              <a:t>k</a:t>
            </a:r>
            <a:r>
              <a:rPr lang="en-US" sz="2600" dirty="0" err="1" smtClean="0">
                <a:solidFill>
                  <a:schemeClr val="tx1"/>
                </a:solidFill>
              </a:rPr>
              <a:t>enikmatan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menghisap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en-US" sz="2600" dirty="0" err="1" smtClean="0">
                <a:solidFill>
                  <a:schemeClr val="tx1"/>
                </a:solidFill>
              </a:rPr>
              <a:t>erotik</a:t>
            </a:r>
            <a:r>
              <a:rPr lang="en-US" sz="2600" dirty="0" smtClean="0">
                <a:solidFill>
                  <a:schemeClr val="tx1"/>
                </a:solidFill>
              </a:rPr>
              <a:t>. </a:t>
            </a:r>
            <a:r>
              <a:rPr lang="id-ID" sz="2600" dirty="0" smtClean="0">
                <a:solidFill>
                  <a:schemeClr val="tx1"/>
                </a:solidFill>
              </a:rPr>
              <a:t>Mrp </a:t>
            </a:r>
            <a:r>
              <a:rPr lang="en-US" sz="2600" dirty="0" err="1" smtClean="0">
                <a:solidFill>
                  <a:schemeClr val="tx1"/>
                </a:solidFill>
              </a:rPr>
              <a:t>contoh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awal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kebutuhan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pemuasan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diri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secara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aktif</a:t>
            </a:r>
            <a:r>
              <a:rPr lang="en-US" sz="2600" dirty="0" smtClean="0">
                <a:solidFill>
                  <a:schemeClr val="tx1"/>
                </a:solidFill>
              </a:rPr>
              <a:t> t</a:t>
            </a:r>
            <a:r>
              <a:rPr lang="id-ID" sz="2600" dirty="0" smtClean="0">
                <a:solidFill>
                  <a:schemeClr val="tx1"/>
                </a:solidFill>
              </a:rPr>
              <a:t>a</a:t>
            </a:r>
            <a:r>
              <a:rPr lang="en-US" sz="2600" dirty="0" err="1" smtClean="0">
                <a:solidFill>
                  <a:schemeClr val="tx1"/>
                </a:solidFill>
              </a:rPr>
              <a:t>np</a:t>
            </a:r>
            <a:r>
              <a:rPr lang="id-ID" sz="2600" dirty="0" smtClean="0">
                <a:solidFill>
                  <a:schemeClr val="tx1"/>
                </a:solidFill>
              </a:rPr>
              <a:t>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bantuan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orang</a:t>
            </a:r>
            <a:r>
              <a:rPr lang="en-US" sz="2600" dirty="0" smtClean="0">
                <a:solidFill>
                  <a:schemeClr val="tx1"/>
                </a:solidFill>
              </a:rPr>
              <a:t> lain</a:t>
            </a:r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040846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sz="2600" b="1" i="1" dirty="0" smtClean="0">
                <a:solidFill>
                  <a:schemeClr val="tx1"/>
                </a:solidFill>
              </a:rPr>
              <a:t>Oral Anticipation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Bayi </a:t>
            </a:r>
            <a:r>
              <a:rPr lang="id-ID" sz="2600" i="1" dirty="0" smtClean="0">
                <a:solidFill>
                  <a:schemeClr val="tx1"/>
                </a:solidFill>
              </a:rPr>
              <a:t>“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intentionals learner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” (Papousek)  saat bayi yang menangis karena lapar kemudian digendong dalam posisi menyusui  menjadi tenang walaupun belum mulai menyusu  kondisi tsb mrp ekspektasi bayi akan adanya makanan 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oral anticipation</a:t>
            </a:r>
            <a:endParaRPr lang="id-ID" sz="2600" i="1" dirty="0" smtClean="0">
              <a:solidFill>
                <a:schemeClr val="tx1"/>
              </a:solidFill>
            </a:endParaRP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Dalam antisipasi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delay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 dan frustasi  waktu antara bayi berusaha mencari puting sampai waktu dimana mulai mengisap</a:t>
            </a:r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887755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d-ID" dirty="0" smtClean="0">
                <a:solidFill>
                  <a:schemeClr val="tx1"/>
                </a:solidFill>
              </a:rPr>
              <a:t>Delay dan rasa frustasi </a:t>
            </a:r>
            <a:r>
              <a:rPr lang="id-ID" dirty="0" smtClean="0">
                <a:solidFill>
                  <a:schemeClr val="tx1"/>
                </a:solidFill>
                <a:sym typeface="Wingdings" pitchFamily="2" charset="2"/>
              </a:rPr>
              <a:t> penting dalam pembentukan ego</a:t>
            </a:r>
          </a:p>
          <a:p>
            <a:pPr>
              <a:buNone/>
            </a:pPr>
            <a:endParaRPr lang="id-ID" dirty="0" smtClean="0">
              <a:sym typeface="Wingdings" pitchFamily="2" charset="2"/>
            </a:endParaRPr>
          </a:p>
          <a:p>
            <a:endParaRPr lang="id-ID" dirty="0"/>
          </a:p>
        </p:txBody>
      </p:sp>
      <p:graphicFrame>
        <p:nvGraphicFramePr>
          <p:cNvPr id="4" name="Diagram 3"/>
          <p:cNvGraphicFramePr/>
          <p:nvPr/>
        </p:nvGraphicFramePr>
        <p:xfrm>
          <a:off x="928662" y="3000372"/>
          <a:ext cx="4643470" cy="26035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Rounded Rectangle 6"/>
          <p:cNvSpPr/>
          <p:nvPr/>
        </p:nvSpPr>
        <p:spPr bwMode="auto">
          <a:xfrm>
            <a:off x="6072198" y="3143248"/>
            <a:ext cx="1714512" cy="1071570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id-ID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Pleasure</a:t>
            </a: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id-ID" dirty="0" smtClean="0">
                <a:solidFill>
                  <a:schemeClr val="tx1"/>
                </a:solidFill>
              </a:rPr>
              <a:t>principle</a:t>
            </a:r>
            <a:endParaRPr kumimoji="0" lang="id-ID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0" name="Rounded Rectangle 9"/>
          <p:cNvSpPr/>
          <p:nvPr/>
        </p:nvSpPr>
        <p:spPr bwMode="auto">
          <a:xfrm>
            <a:off x="6072198" y="4500570"/>
            <a:ext cx="1714512" cy="914400"/>
          </a:xfrm>
          <a:prstGeom prst="round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id-ID" dirty="0" smtClean="0">
                <a:solidFill>
                  <a:schemeClr val="tx1"/>
                </a:solidFill>
              </a:rPr>
              <a:t>Reality </a:t>
            </a: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id-ID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principle</a:t>
            </a:r>
          </a:p>
        </p:txBody>
      </p:sp>
    </p:spTree>
    <p:extLst>
      <p:ext uri="{BB962C8B-B14F-4D97-AF65-F5344CB8AC3E}">
        <p14:creationId xmlns:p14="http://schemas.microsoft.com/office/powerpoint/2010/main" val="1129311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390540"/>
            <a:ext cx="8062938" cy="1209660"/>
          </a:xfrm>
        </p:spPr>
        <p:txBody>
          <a:bodyPr/>
          <a:lstStyle/>
          <a:p>
            <a:r>
              <a:rPr lang="id-ID" sz="3600" b="1" i="1" dirty="0" smtClean="0">
                <a:solidFill>
                  <a:schemeClr val="tx1"/>
                </a:solidFill>
              </a:rPr>
              <a:t>Oral Imagery and the Internalization of Experience</a:t>
            </a:r>
            <a:endParaRPr lang="id-ID" sz="36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id-ID" sz="2400" i="1" dirty="0" smtClean="0">
                <a:solidFill>
                  <a:schemeClr val="tx1"/>
                </a:solidFill>
              </a:rPr>
              <a:t>Imagery</a:t>
            </a:r>
            <a:r>
              <a:rPr lang="id-ID" sz="2400" dirty="0" smtClean="0">
                <a:solidFill>
                  <a:schemeClr val="tx1"/>
                </a:solidFill>
              </a:rPr>
              <a:t> : representasi diri aktif, berdasarkan pengalaman perseptual.  Bukan hanya gambaran, ada komponen emosi dan perasaan dari obyek yg dibayangkan, di recall.</a:t>
            </a:r>
          </a:p>
          <a:p>
            <a:pPr algn="just"/>
            <a:r>
              <a:rPr lang="id-ID" sz="2400" dirty="0" smtClean="0">
                <a:solidFill>
                  <a:schemeClr val="tx1"/>
                </a:solidFill>
              </a:rPr>
              <a:t>Freud : pada masa </a:t>
            </a:r>
            <a:r>
              <a:rPr lang="id-ID" sz="2400" i="1" dirty="0" smtClean="0">
                <a:solidFill>
                  <a:schemeClr val="tx1"/>
                </a:solidFill>
              </a:rPr>
              <a:t>delay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 telah ada kemampuan utk berimajinasi utk pemuasan sementara  ego organization (delays + imagery + reallistic integration )</a:t>
            </a:r>
          </a:p>
          <a:p>
            <a:pPr algn="just"/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Pengalaman2 akan membentuk </a:t>
            </a:r>
            <a:r>
              <a:rPr lang="id-ID" sz="2400" i="1" dirty="0" smtClean="0">
                <a:solidFill>
                  <a:schemeClr val="tx1"/>
                </a:solidFill>
                <a:sym typeface="Wingdings" pitchFamily="2" charset="2"/>
              </a:rPr>
              <a:t>perceptual organization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dan imajinasi  representasi yg stabil dan terekam dalam SSP </a:t>
            </a:r>
          </a:p>
          <a:p>
            <a:endParaRPr lang="id-ID" sz="2600" dirty="0" smtClean="0">
              <a:sym typeface="Wingdings" pitchFamily="2" charset="2"/>
            </a:endParaRPr>
          </a:p>
          <a:p>
            <a:endParaRPr lang="id-ID" sz="2600" dirty="0" smtClean="0">
              <a:sym typeface="Wingdings" pitchFamily="2" charset="2"/>
            </a:endParaRPr>
          </a:p>
          <a:p>
            <a:endParaRPr lang="id-ID" sz="2600" dirty="0"/>
          </a:p>
        </p:txBody>
      </p:sp>
    </p:spTree>
    <p:extLst>
      <p:ext uri="{BB962C8B-B14F-4D97-AF65-F5344CB8AC3E}">
        <p14:creationId xmlns:p14="http://schemas.microsoft.com/office/powerpoint/2010/main" val="261464087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id-ID" sz="2400" dirty="0" smtClean="0">
                <a:solidFill>
                  <a:schemeClr val="tx1"/>
                </a:solidFill>
              </a:rPr>
              <a:t>Pengalaman yang berasal hanya sbg adaptasi sementara thd kebutuhan fisik dapat menyebabkan perubahan dalam susunan psikis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id-ID" sz="2400" i="1" dirty="0" smtClean="0">
                <a:solidFill>
                  <a:schemeClr val="tx1"/>
                </a:solidFill>
                <a:sym typeface="Wingdings" pitchFamily="2" charset="2"/>
              </a:rPr>
              <a:t>internalization of experiences</a:t>
            </a:r>
          </a:p>
          <a:p>
            <a:pPr algn="just"/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Incorporation  jika dirasa secara fisik apa adanya</a:t>
            </a:r>
          </a:p>
          <a:p>
            <a:pPr algn="just"/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Introjection  </a:t>
            </a:r>
            <a:r>
              <a:rPr lang="id-ID" sz="2400" dirty="0" smtClean="0">
                <a:solidFill>
                  <a:schemeClr val="tx1"/>
                </a:solidFill>
              </a:rPr>
              <a:t> jika hanya simbolik</a:t>
            </a:r>
          </a:p>
          <a:p>
            <a:pPr algn="just"/>
            <a:r>
              <a:rPr lang="id-ID" sz="2400" dirty="0" smtClean="0">
                <a:solidFill>
                  <a:schemeClr val="tx1"/>
                </a:solidFill>
              </a:rPr>
              <a:t>Identification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 proses internalisasi dimana objek yg diambil menjadi bagian dari kepribadiannya</a:t>
            </a:r>
          </a:p>
          <a:p>
            <a:endParaRPr lang="id-ID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4958960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id-ID" sz="2600" i="1" dirty="0" smtClean="0">
                <a:solidFill>
                  <a:schemeClr val="tx1"/>
                </a:solidFill>
              </a:rPr>
              <a:t>Oral refusal as a prototype for denial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secara simbolik merupakan denial</a:t>
            </a:r>
          </a:p>
          <a:p>
            <a:pPr algn="just"/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Oral ejection as a prototype for projection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perilaku memuntahkan, mengeluarkan makanan pada bayi diartikan bahwa lokus internal menjadi lokus eksternal </a:t>
            </a:r>
            <a:r>
              <a:rPr lang="id-ID" sz="2600" dirty="0" smtClean="0">
                <a:solidFill>
                  <a:schemeClr val="tx1"/>
                </a:solidFill>
                <a:latin typeface="Calibri"/>
                <a:sym typeface="Wingdings" pitchFamily="2" charset="2"/>
              </a:rPr>
              <a:t>≈ proyeksi </a:t>
            </a:r>
            <a:endParaRPr lang="id-ID" sz="2600" dirty="0" smtClean="0">
              <a:solidFill>
                <a:schemeClr val="tx1"/>
              </a:solidFill>
            </a:endParaRPr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37818549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sz="2600" b="1" i="1" dirty="0" smtClean="0">
                <a:solidFill>
                  <a:schemeClr val="tx1"/>
                </a:solidFill>
              </a:rPr>
              <a:t>Visual &amp; auditory Incorporation in relation to oral incorporation.</a:t>
            </a:r>
          </a:p>
          <a:p>
            <a:pPr algn="just"/>
            <a:r>
              <a:rPr lang="en-US" sz="2600" dirty="0" smtClean="0">
                <a:solidFill>
                  <a:schemeClr val="tx1"/>
                </a:solidFill>
              </a:rPr>
              <a:t>Mata &amp; </a:t>
            </a:r>
            <a:r>
              <a:rPr lang="en-US" sz="2600" dirty="0" err="1" smtClean="0">
                <a:solidFill>
                  <a:schemeClr val="tx1"/>
                </a:solidFill>
              </a:rPr>
              <a:t>telinga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memiliki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peran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yg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signifikan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dlm</a:t>
            </a:r>
            <a:r>
              <a:rPr lang="en-US" sz="2600" dirty="0" smtClean="0">
                <a:solidFill>
                  <a:schemeClr val="tx1"/>
                </a:solidFill>
              </a:rPr>
              <a:t> proses </a:t>
            </a:r>
            <a:r>
              <a:rPr lang="en-US" sz="2600" i="1" dirty="0" smtClean="0">
                <a:solidFill>
                  <a:schemeClr val="tx1"/>
                </a:solidFill>
              </a:rPr>
              <a:t>unconscious &amp; preconscious</a:t>
            </a:r>
            <a:r>
              <a:rPr lang="en-US" sz="2600" dirty="0" smtClean="0">
                <a:solidFill>
                  <a:schemeClr val="tx1"/>
                </a:solidFill>
              </a:rPr>
              <a:t>. </a:t>
            </a:r>
            <a:endParaRPr lang="id-ID" sz="2600" dirty="0" smtClean="0">
              <a:solidFill>
                <a:schemeClr val="tx1"/>
              </a:solidFill>
            </a:endParaRPr>
          </a:p>
          <a:p>
            <a:pPr algn="just"/>
            <a:r>
              <a:rPr lang="en-US" sz="2600" dirty="0" smtClean="0">
                <a:solidFill>
                  <a:schemeClr val="tx1"/>
                </a:solidFill>
              </a:rPr>
              <a:t>Visual imagery</a:t>
            </a:r>
            <a:r>
              <a:rPr lang="id-ID" sz="2600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en-US" sz="2600" dirty="0" err="1" smtClean="0">
                <a:solidFill>
                  <a:schemeClr val="tx1"/>
                </a:solidFill>
              </a:rPr>
              <a:t>contoh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salah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satu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manifestasi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dlm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sebagian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besar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mimpi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kita</a:t>
            </a:r>
            <a:r>
              <a:rPr lang="en-US" sz="2600" dirty="0" smtClean="0">
                <a:solidFill>
                  <a:schemeClr val="tx1"/>
                </a:solidFill>
              </a:rPr>
              <a:t>.</a:t>
            </a:r>
            <a:endParaRPr lang="id-ID" sz="2600" dirty="0" smtClean="0">
              <a:solidFill>
                <a:schemeClr val="tx1"/>
              </a:solidFill>
            </a:endParaRPr>
          </a:p>
          <a:p>
            <a:pPr algn="just"/>
            <a:r>
              <a:rPr lang="en-US" sz="2600" dirty="0" smtClean="0">
                <a:solidFill>
                  <a:schemeClr val="tx1"/>
                </a:solidFill>
              </a:rPr>
              <a:t>Auditory imagery</a:t>
            </a:r>
            <a:r>
              <a:rPr lang="id-ID" sz="2600" dirty="0" smtClean="0">
                <a:solidFill>
                  <a:schemeClr val="tx1"/>
                </a:solidFill>
              </a:rPr>
              <a:t> penting dalam terjadinya suatu halusinasi</a:t>
            </a:r>
            <a:r>
              <a:rPr lang="en-US" sz="2600" dirty="0" smtClean="0">
                <a:solidFill>
                  <a:schemeClr val="tx1"/>
                </a:solidFill>
              </a:rPr>
              <a:t> (Lucas, </a:t>
            </a:r>
            <a:r>
              <a:rPr lang="en-US" sz="2600" dirty="0" err="1" smtClean="0">
                <a:solidFill>
                  <a:schemeClr val="tx1"/>
                </a:solidFill>
              </a:rPr>
              <a:t>Sansbury&amp;Collins</a:t>
            </a:r>
            <a:r>
              <a:rPr lang="en-US" sz="2600" dirty="0" smtClean="0">
                <a:solidFill>
                  <a:schemeClr val="tx1"/>
                </a:solidFill>
              </a:rPr>
              <a:t> 1962).</a:t>
            </a:r>
          </a:p>
          <a:p>
            <a:endParaRPr lang="id-ID" sz="2600" dirty="0">
              <a:solidFill>
                <a:schemeClr val="tx1"/>
              </a:solidFill>
            </a:endParaRP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152400" y="579437"/>
            <a:ext cx="8062938" cy="715963"/>
          </a:xfrm>
        </p:spPr>
        <p:txBody>
          <a:bodyPr>
            <a:noAutofit/>
          </a:bodyPr>
          <a:lstStyle/>
          <a:p>
            <a:r>
              <a:rPr lang="id-ID" sz="3200" b="1" dirty="0" smtClean="0">
                <a:solidFill>
                  <a:schemeClr val="tx1"/>
                </a:solidFill>
              </a:rPr>
              <a:t>PERAN </a:t>
            </a:r>
            <a:r>
              <a:rPr lang="en-US" sz="3200" b="1" dirty="0" smtClean="0">
                <a:solidFill>
                  <a:schemeClr val="tx1"/>
                </a:solidFill>
              </a:rPr>
              <a:t>MATA, TELINGA  &amp; TANGAN P</a:t>
            </a:r>
            <a:r>
              <a:rPr lang="id-ID" sz="3200" b="1" dirty="0" smtClean="0">
                <a:solidFill>
                  <a:schemeClr val="tx1"/>
                </a:solidFill>
              </a:rPr>
              <a:t>ADA</a:t>
            </a:r>
            <a:r>
              <a:rPr lang="en-US" sz="3200" b="1" dirty="0" smtClean="0">
                <a:solidFill>
                  <a:schemeClr val="tx1"/>
                </a:solidFill>
              </a:rPr>
              <a:t> PERKEMBANGAN EGO AWAL</a:t>
            </a:r>
            <a:endParaRPr lang="en-US" sz="32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0588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sz="4000" b="1" dirty="0">
                <a:solidFill>
                  <a:schemeClr val="tx1"/>
                </a:solidFill>
              </a:rPr>
              <a:t>Pendahuluan</a:t>
            </a:r>
            <a:endParaRPr lang="id-ID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2248347"/>
            <a:ext cx="8686799" cy="3877815"/>
          </a:xfrm>
        </p:spPr>
        <p:txBody>
          <a:bodyPr/>
          <a:lstStyle/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Manusia berkembang dari </a:t>
            </a:r>
            <a:r>
              <a:rPr lang="id-ID" sz="2600" i="1" dirty="0" smtClean="0">
                <a:solidFill>
                  <a:schemeClr val="tx1"/>
                </a:solidFill>
              </a:rPr>
              <a:t>biological baby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biosocial adults</a:t>
            </a:r>
          </a:p>
          <a:p>
            <a:pPr lvl="0" algn="just"/>
            <a:r>
              <a:rPr lang="id-ID" sz="2600" dirty="0" err="1" smtClean="0">
                <a:solidFill>
                  <a:schemeClr val="tx1"/>
                </a:solidFill>
                <a:sym typeface="Wingdings" pitchFamily="2" charset="2"/>
              </a:rPr>
              <a:t>A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lur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kehidupan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manusia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sbg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i="1" dirty="0" smtClean="0">
                <a:solidFill>
                  <a:schemeClr val="tx1"/>
                </a:solidFill>
                <a:sym typeface="Wingdings" pitchFamily="2" charset="2"/>
              </a:rPr>
              <a:t>biological organism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dg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kapasitas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bawaan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yg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dibawa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ke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dunia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&amp;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manusia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yg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scr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resiprokal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berinteraksi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dgn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orang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lain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sbg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i="1" dirty="0" smtClean="0">
                <a:solidFill>
                  <a:schemeClr val="tx1"/>
                </a:solidFill>
                <a:sym typeface="Wingdings" pitchFamily="2" charset="2"/>
              </a:rPr>
              <a:t>socialized human being.</a:t>
            </a:r>
            <a:endParaRPr lang="en-US" sz="2600" dirty="0" smtClean="0">
              <a:solidFill>
                <a:schemeClr val="tx1"/>
              </a:solidFill>
            </a:endParaRP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Warna perilaku secara bertahap dan unik berkembang selama proses sosialisasi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personality</a:t>
            </a:r>
            <a:endParaRPr lang="id-ID" sz="2600" i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33192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600" b="1" i="1" dirty="0" smtClean="0">
                <a:solidFill>
                  <a:schemeClr val="tx1"/>
                </a:solidFill>
              </a:rPr>
              <a:t>Oral incorporation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</a:t>
            </a:r>
          </a:p>
          <a:p>
            <a:pPr lvl="1" algn="just"/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sumber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</a:rPr>
              <a:t>utama 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i="1" dirty="0" smtClean="0">
                <a:solidFill>
                  <a:schemeClr val="tx1"/>
                </a:solidFill>
              </a:rPr>
              <a:t>imagery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dlm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mimpi</a:t>
            </a:r>
            <a:r>
              <a:rPr lang="id-ID" sz="2600" dirty="0" smtClean="0">
                <a:solidFill>
                  <a:schemeClr val="tx1"/>
                </a:solidFill>
              </a:rPr>
              <a:t> dan </a:t>
            </a:r>
            <a:r>
              <a:rPr lang="en-US" sz="2600" i="1" dirty="0" smtClean="0">
                <a:solidFill>
                  <a:schemeClr val="tx1"/>
                </a:solidFill>
              </a:rPr>
              <a:t>unconscious</a:t>
            </a:r>
            <a:r>
              <a:rPr lang="id-ID" sz="2600" i="1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</a:rPr>
              <a:t>walaupun manifestasinya hampir selalu dalam bentuk visual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</a:p>
          <a:p>
            <a:pPr lvl="1" algn="just"/>
            <a:r>
              <a:rPr lang="id-ID" sz="2600" dirty="0" smtClean="0">
                <a:solidFill>
                  <a:schemeClr val="tx1"/>
                </a:solidFill>
              </a:rPr>
              <a:t>Merupakan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sumber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</a:rPr>
              <a:t>pembentukan gejala </a:t>
            </a:r>
            <a:r>
              <a:rPr lang="en-US" sz="2600" dirty="0" smtClean="0">
                <a:solidFill>
                  <a:schemeClr val="tx1"/>
                </a:solidFill>
              </a:rPr>
              <a:t>p</a:t>
            </a:r>
            <a:r>
              <a:rPr lang="id-ID" sz="2600" dirty="0" smtClean="0">
                <a:solidFill>
                  <a:schemeClr val="tx1"/>
                </a:solidFill>
              </a:rPr>
              <a:t>a</a:t>
            </a:r>
            <a:r>
              <a:rPr lang="en-US" sz="2600" dirty="0" smtClean="0">
                <a:solidFill>
                  <a:schemeClr val="tx1"/>
                </a:solidFill>
              </a:rPr>
              <a:t>d</a:t>
            </a:r>
            <a:r>
              <a:rPr lang="id-ID" sz="2600" dirty="0" smtClean="0">
                <a:solidFill>
                  <a:schemeClr val="tx1"/>
                </a:solidFill>
              </a:rPr>
              <a:t>a kasus</a:t>
            </a:r>
            <a:r>
              <a:rPr lang="en-US" sz="2600" dirty="0" smtClean="0">
                <a:solidFill>
                  <a:schemeClr val="tx1"/>
                </a:solidFill>
              </a:rPr>
              <a:t> neurosis &amp; </a:t>
            </a:r>
            <a:r>
              <a:rPr lang="en-US" sz="2600" dirty="0" err="1" smtClean="0">
                <a:solidFill>
                  <a:schemeClr val="tx1"/>
                </a:solidFill>
              </a:rPr>
              <a:t>psikosis</a:t>
            </a:r>
            <a:endParaRPr lang="en-US" sz="2600" dirty="0" smtClean="0">
              <a:solidFill>
                <a:schemeClr val="tx1"/>
              </a:solidFill>
            </a:endParaRPr>
          </a:p>
          <a:p>
            <a:pPr algn="just"/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45766586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766854"/>
            <a:ext cx="8610600" cy="4786346"/>
          </a:xfrm>
        </p:spPr>
        <p:txBody>
          <a:bodyPr/>
          <a:lstStyle/>
          <a:p>
            <a:pPr lvl="0" algn="just">
              <a:buNone/>
            </a:pPr>
            <a:r>
              <a:rPr lang="en-US" sz="2400" dirty="0" err="1" smtClean="0">
                <a:solidFill>
                  <a:schemeClr val="tx1"/>
                </a:solidFill>
              </a:rPr>
              <a:t>Contoh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Kasus</a:t>
            </a:r>
            <a:r>
              <a:rPr lang="en-US" sz="2400" dirty="0" smtClean="0">
                <a:solidFill>
                  <a:schemeClr val="tx1"/>
                </a:solidFill>
              </a:rPr>
              <a:t>:</a:t>
            </a:r>
            <a:endParaRPr lang="id-ID" sz="2400" dirty="0" smtClean="0">
              <a:solidFill>
                <a:schemeClr val="tx1"/>
              </a:solidFill>
            </a:endParaRPr>
          </a:p>
          <a:p>
            <a:pPr lvl="0" algn="just">
              <a:buNone/>
            </a:pP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	</a:t>
            </a:r>
            <a:r>
              <a:rPr lang="en-US" sz="2400" dirty="0" err="1" smtClean="0">
                <a:solidFill>
                  <a:schemeClr val="tx1"/>
                </a:solidFill>
              </a:rPr>
              <a:t>Seorang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id-ID" sz="2400" dirty="0" smtClean="0">
                <a:solidFill>
                  <a:schemeClr val="tx1"/>
                </a:solidFill>
              </a:rPr>
              <a:t>pemain biola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usia</a:t>
            </a:r>
            <a:r>
              <a:rPr lang="en-US" sz="2400" dirty="0" smtClean="0">
                <a:solidFill>
                  <a:schemeClr val="tx1"/>
                </a:solidFill>
              </a:rPr>
              <a:t> 20an, </a:t>
            </a:r>
            <a:r>
              <a:rPr lang="id-ID" sz="2400" dirty="0" smtClean="0">
                <a:solidFill>
                  <a:schemeClr val="tx1"/>
                </a:solidFill>
              </a:rPr>
              <a:t>menderita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skizofrenia</a:t>
            </a:r>
            <a:r>
              <a:rPr lang="id-ID" sz="2400" dirty="0" smtClean="0">
                <a:solidFill>
                  <a:schemeClr val="tx1"/>
                </a:solidFill>
              </a:rPr>
              <a:t>. Selama dua kali dirawat, selalu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membawa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terus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biolanya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kemanapun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dia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pergi</a:t>
            </a:r>
            <a:r>
              <a:rPr lang="id-ID" sz="2400" dirty="0" smtClean="0">
                <a:solidFill>
                  <a:schemeClr val="tx1"/>
                </a:solidFill>
              </a:rPr>
              <a:t>.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id-ID" sz="2400" dirty="0" smtClean="0">
                <a:solidFill>
                  <a:schemeClr val="tx1"/>
                </a:solidFill>
              </a:rPr>
              <a:t>S</a:t>
            </a:r>
            <a:r>
              <a:rPr lang="en-US" sz="2400" dirty="0" err="1" smtClean="0">
                <a:solidFill>
                  <a:schemeClr val="tx1"/>
                </a:solidFill>
              </a:rPr>
              <a:t>ikap</a:t>
            </a:r>
            <a:r>
              <a:rPr lang="id-ID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posesif</a:t>
            </a:r>
            <a:r>
              <a:rPr lang="id-ID" sz="2400" dirty="0" smtClean="0">
                <a:solidFill>
                  <a:schemeClr val="tx1"/>
                </a:solidFill>
              </a:rPr>
              <a:t>nya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thd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biolanya</a:t>
            </a:r>
            <a:r>
              <a:rPr lang="en-US" sz="2400" dirty="0" smtClean="0">
                <a:solidFill>
                  <a:schemeClr val="tx1"/>
                </a:solidFill>
              </a:rPr>
              <a:t> t</a:t>
            </a:r>
            <a:r>
              <a:rPr lang="id-ID" sz="2400" dirty="0" smtClean="0">
                <a:solidFill>
                  <a:schemeClr val="tx1"/>
                </a:solidFill>
              </a:rPr>
              <a:t>i</a:t>
            </a:r>
            <a:r>
              <a:rPr lang="en-US" sz="2400" dirty="0" smtClean="0">
                <a:solidFill>
                  <a:schemeClr val="tx1"/>
                </a:solidFill>
              </a:rPr>
              <a:t>d</a:t>
            </a:r>
            <a:r>
              <a:rPr lang="id-ID" sz="2400" dirty="0" smtClean="0">
                <a:solidFill>
                  <a:schemeClr val="tx1"/>
                </a:solidFill>
              </a:rPr>
              <a:t>a</a:t>
            </a:r>
            <a:r>
              <a:rPr lang="en-US" sz="2400" dirty="0" smtClean="0">
                <a:solidFill>
                  <a:schemeClr val="tx1"/>
                </a:solidFill>
              </a:rPr>
              <a:t>k </a:t>
            </a:r>
            <a:r>
              <a:rPr lang="en-US" sz="2400" dirty="0" err="1" smtClean="0">
                <a:solidFill>
                  <a:schemeClr val="tx1"/>
                </a:solidFill>
              </a:rPr>
              <a:t>wajar</a:t>
            </a:r>
            <a:r>
              <a:rPr lang="en-US" sz="2400" dirty="0" smtClean="0">
                <a:solidFill>
                  <a:schemeClr val="tx1"/>
                </a:solidFill>
              </a:rPr>
              <a:t>.  </a:t>
            </a:r>
            <a:r>
              <a:rPr lang="en-US" sz="2400" dirty="0" err="1" smtClean="0">
                <a:solidFill>
                  <a:schemeClr val="tx1"/>
                </a:solidFill>
              </a:rPr>
              <a:t>Ketika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ps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lupa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menaruh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biolanya</a:t>
            </a:r>
            <a:r>
              <a:rPr lang="id-ID" sz="2400" dirty="0" smtClean="0">
                <a:solidFill>
                  <a:schemeClr val="tx1"/>
                </a:solidFill>
              </a:rPr>
              <a:t>,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id-ID" sz="2400" dirty="0" smtClean="0">
                <a:solidFill>
                  <a:schemeClr val="tx1"/>
                </a:solidFill>
              </a:rPr>
              <a:t>dia </a:t>
            </a:r>
            <a:r>
              <a:rPr lang="en-US" sz="2400" dirty="0" err="1" smtClean="0">
                <a:solidFill>
                  <a:schemeClr val="tx1"/>
                </a:solidFill>
              </a:rPr>
              <a:t>menjadi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agitatif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krn</a:t>
            </a:r>
            <a:r>
              <a:rPr lang="en-US" sz="2400" dirty="0" smtClean="0">
                <a:solidFill>
                  <a:schemeClr val="tx1"/>
                </a:solidFill>
              </a:rPr>
              <a:t> m</a:t>
            </a:r>
            <a:r>
              <a:rPr lang="id-ID" sz="2400" dirty="0" smtClean="0">
                <a:solidFill>
                  <a:schemeClr val="tx1"/>
                </a:solidFill>
              </a:rPr>
              <a:t>e</a:t>
            </a:r>
            <a:r>
              <a:rPr lang="en-US" sz="2400" dirty="0" smtClean="0">
                <a:solidFill>
                  <a:schemeClr val="tx1"/>
                </a:solidFill>
              </a:rPr>
              <a:t>r</a:t>
            </a:r>
            <a:r>
              <a:rPr lang="id-ID" sz="2400" dirty="0" smtClean="0">
                <a:solidFill>
                  <a:schemeClr val="tx1"/>
                </a:solidFill>
              </a:rPr>
              <a:t>a</a:t>
            </a:r>
            <a:r>
              <a:rPr lang="en-US" sz="2400" dirty="0" smtClean="0">
                <a:solidFill>
                  <a:schemeClr val="tx1"/>
                </a:solidFill>
              </a:rPr>
              <a:t>s</a:t>
            </a:r>
            <a:r>
              <a:rPr lang="id-ID" sz="2400" dirty="0" smtClean="0">
                <a:solidFill>
                  <a:schemeClr val="tx1"/>
                </a:solidFill>
              </a:rPr>
              <a:t>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yakin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bhw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dirinya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sdh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menelan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biolanya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itu</a:t>
            </a:r>
            <a:r>
              <a:rPr lang="en-US" sz="2400" dirty="0" smtClean="0">
                <a:solidFill>
                  <a:schemeClr val="tx1"/>
                </a:solidFill>
              </a:rPr>
              <a:t>. Ps </a:t>
            </a:r>
            <a:r>
              <a:rPr lang="en-US" sz="2400" dirty="0" err="1" smtClean="0">
                <a:solidFill>
                  <a:schemeClr val="tx1"/>
                </a:solidFill>
              </a:rPr>
              <a:t>beralasan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bhw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biola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itu</a:t>
            </a:r>
            <a:r>
              <a:rPr lang="en-US" sz="2400" dirty="0" smtClean="0">
                <a:solidFill>
                  <a:schemeClr val="tx1"/>
                </a:solidFill>
              </a:rPr>
              <a:t> h</a:t>
            </a:r>
            <a:r>
              <a:rPr lang="id-ID" sz="2400" dirty="0" smtClean="0">
                <a:solidFill>
                  <a:schemeClr val="tx1"/>
                </a:solidFill>
              </a:rPr>
              <a:t>anyalah </a:t>
            </a:r>
            <a:r>
              <a:rPr lang="en-US" sz="2400" dirty="0" err="1" smtClean="0">
                <a:solidFill>
                  <a:schemeClr val="tx1"/>
                </a:solidFill>
              </a:rPr>
              <a:t>miliknya</a:t>
            </a:r>
            <a:r>
              <a:rPr lang="en-US" sz="2400" dirty="0" smtClean="0">
                <a:solidFill>
                  <a:schemeClr val="tx1"/>
                </a:solidFill>
              </a:rPr>
              <a:t>. Ps </a:t>
            </a:r>
            <a:r>
              <a:rPr lang="en-US" sz="2400" dirty="0" err="1" smtClean="0">
                <a:solidFill>
                  <a:schemeClr val="tx1"/>
                </a:solidFill>
              </a:rPr>
              <a:t>nampak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memadukan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perasaan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i="1" dirty="0" err="1" smtClean="0">
                <a:solidFill>
                  <a:schemeClr val="tx1"/>
                </a:solidFill>
              </a:rPr>
              <a:t>possesing</a:t>
            </a:r>
            <a:r>
              <a:rPr lang="id-ID" sz="2400" i="1" dirty="0" smtClean="0">
                <a:solidFill>
                  <a:schemeClr val="tx1"/>
                </a:solidFill>
              </a:rPr>
              <a:t>,  </a:t>
            </a:r>
            <a:r>
              <a:rPr lang="en-US" sz="2400" i="1" dirty="0" smtClean="0">
                <a:solidFill>
                  <a:schemeClr val="tx1"/>
                </a:solidFill>
              </a:rPr>
              <a:t>belonging</a:t>
            </a:r>
            <a:r>
              <a:rPr lang="id-ID" sz="2400" i="1" dirty="0" smtClean="0">
                <a:solidFill>
                  <a:schemeClr val="tx1"/>
                </a:solidFill>
              </a:rPr>
              <a:t> dan being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id-ID" sz="2400" dirty="0" smtClean="0">
                <a:solidFill>
                  <a:schemeClr val="tx1"/>
                </a:solidFill>
              </a:rPr>
              <a:t>dari sebuah biola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dlm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dirinya</a:t>
            </a:r>
            <a:r>
              <a:rPr lang="en-US" sz="2400" dirty="0" smtClean="0">
                <a:solidFill>
                  <a:schemeClr val="tx1"/>
                </a:solidFill>
              </a:rPr>
              <a:t>. Ps </a:t>
            </a:r>
            <a:r>
              <a:rPr lang="en-US" sz="2400" dirty="0" err="1" smtClean="0">
                <a:solidFill>
                  <a:schemeClr val="tx1"/>
                </a:solidFill>
              </a:rPr>
              <a:t>membuat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suatu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perasaan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yg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konkrit</a:t>
            </a:r>
            <a:r>
              <a:rPr lang="en-US" sz="2400" dirty="0" smtClean="0">
                <a:solidFill>
                  <a:schemeClr val="tx1"/>
                </a:solidFill>
              </a:rPr>
              <a:t>  </a:t>
            </a:r>
            <a:r>
              <a:rPr lang="en-US" sz="2400" dirty="0" err="1" smtClean="0">
                <a:solidFill>
                  <a:schemeClr val="tx1"/>
                </a:solidFill>
              </a:rPr>
              <a:t>bhw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biola</a:t>
            </a:r>
            <a:r>
              <a:rPr lang="id-ID" sz="2400" dirty="0" smtClean="0">
                <a:solidFill>
                  <a:schemeClr val="tx1"/>
                </a:solidFill>
              </a:rPr>
              <a:t>nya</a:t>
            </a:r>
            <a:r>
              <a:rPr lang="en-US" sz="2400" dirty="0" smtClean="0">
                <a:solidFill>
                  <a:schemeClr val="tx1"/>
                </a:solidFill>
              </a:rPr>
              <a:t>  s</a:t>
            </a:r>
            <a:r>
              <a:rPr lang="id-ID" sz="2400" dirty="0" smtClean="0">
                <a:solidFill>
                  <a:schemeClr val="tx1"/>
                </a:solidFill>
              </a:rPr>
              <a:t>e</a:t>
            </a:r>
            <a:r>
              <a:rPr lang="en-US" sz="2400" dirty="0" smtClean="0">
                <a:solidFill>
                  <a:schemeClr val="tx1"/>
                </a:solidFill>
              </a:rPr>
              <a:t>b</a:t>
            </a:r>
            <a:r>
              <a:rPr lang="id-ID" sz="2400" dirty="0" smtClean="0">
                <a:solidFill>
                  <a:schemeClr val="tx1"/>
                </a:solidFill>
              </a:rPr>
              <a:t>a</a:t>
            </a:r>
            <a:r>
              <a:rPr lang="en-US" sz="2400" dirty="0" smtClean="0">
                <a:solidFill>
                  <a:schemeClr val="tx1"/>
                </a:solidFill>
              </a:rPr>
              <a:t>g</a:t>
            </a:r>
            <a:r>
              <a:rPr lang="id-ID" sz="2400" dirty="0" smtClean="0">
                <a:solidFill>
                  <a:schemeClr val="tx1"/>
                </a:solidFill>
              </a:rPr>
              <a:t>i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i="1" dirty="0" smtClean="0">
                <a:solidFill>
                  <a:schemeClr val="tx1"/>
                </a:solidFill>
              </a:rPr>
              <a:t>inner part </a:t>
            </a:r>
            <a:r>
              <a:rPr lang="en-US" sz="2400" dirty="0" err="1" smtClean="0">
                <a:solidFill>
                  <a:schemeClr val="tx1"/>
                </a:solidFill>
              </a:rPr>
              <a:t>dr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dirinya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id-ID" sz="2400" dirty="0" smtClean="0">
                <a:solidFill>
                  <a:schemeClr val="tx1"/>
                </a:solidFill>
              </a:rPr>
              <a:t>dan juga </a:t>
            </a:r>
            <a:r>
              <a:rPr lang="en-US" sz="2400" dirty="0" smtClean="0">
                <a:solidFill>
                  <a:schemeClr val="tx1"/>
                </a:solidFill>
              </a:rPr>
              <a:t>s</a:t>
            </a:r>
            <a:r>
              <a:rPr lang="id-ID" sz="2400" dirty="0" smtClean="0">
                <a:solidFill>
                  <a:schemeClr val="tx1"/>
                </a:solidFill>
              </a:rPr>
              <a:t>e</a:t>
            </a:r>
            <a:r>
              <a:rPr lang="en-US" sz="2400" dirty="0" smtClean="0">
                <a:solidFill>
                  <a:schemeClr val="tx1"/>
                </a:solidFill>
              </a:rPr>
              <a:t>c</a:t>
            </a:r>
            <a:r>
              <a:rPr lang="id-ID" sz="2400" dirty="0" smtClean="0">
                <a:solidFill>
                  <a:schemeClr val="tx1"/>
                </a:solidFill>
              </a:rPr>
              <a:t>a</a:t>
            </a:r>
            <a:r>
              <a:rPr lang="en-US" sz="2400" dirty="0" smtClean="0">
                <a:solidFill>
                  <a:schemeClr val="tx1"/>
                </a:solidFill>
              </a:rPr>
              <a:t>r</a:t>
            </a:r>
            <a:r>
              <a:rPr lang="id-ID" sz="2400" dirty="0" smtClean="0">
                <a:solidFill>
                  <a:schemeClr val="tx1"/>
                </a:solidFill>
              </a:rPr>
              <a:t>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simbolik</a:t>
            </a:r>
            <a:r>
              <a:rPr lang="id-ID" sz="2400" dirty="0" smtClean="0">
                <a:solidFill>
                  <a:schemeClr val="tx1"/>
                </a:solidFill>
              </a:rPr>
              <a:t> dalam waktu bersamaan.</a:t>
            </a:r>
            <a:endParaRPr lang="en-US" sz="2400" dirty="0" smtClean="0">
              <a:solidFill>
                <a:schemeClr val="tx1"/>
              </a:solidFill>
            </a:endParaRPr>
          </a:p>
          <a:p>
            <a:pPr algn="just"/>
            <a:endParaRPr lang="id-ID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973589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sz="2600" b="1" i="1" dirty="0" smtClean="0">
                <a:solidFill>
                  <a:schemeClr val="tx1"/>
                </a:solidFill>
              </a:rPr>
              <a:t>Manual incorporation</a:t>
            </a:r>
            <a:endParaRPr lang="id-ID" sz="2600" b="1" i="1" dirty="0" smtClean="0">
              <a:solidFill>
                <a:schemeClr val="tx1"/>
              </a:solidFill>
            </a:endParaRP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Peran tangan dibandingkan dengan visual, auditory incorporation masih kecil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berperan besar dalam perkembangan persepsi dan konstruksi realita</a:t>
            </a:r>
          </a:p>
          <a:p>
            <a:pPr algn="just"/>
            <a:r>
              <a:rPr lang="en-US" sz="2600" i="1" dirty="0" smtClean="0">
                <a:solidFill>
                  <a:schemeClr val="tx1"/>
                </a:solidFill>
              </a:rPr>
              <a:t>Incorporation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adalah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proses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akti</a:t>
            </a:r>
            <a:r>
              <a:rPr lang="id-ID" sz="2600" dirty="0" smtClean="0">
                <a:solidFill>
                  <a:schemeClr val="tx1"/>
                </a:solidFill>
              </a:rPr>
              <a:t>f yg tidak hanya melibatkan proses asimilasi, juga adanya akomodasi dalam membentuk skema2 yg “menyesuaikan” dengan realita</a:t>
            </a:r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61199111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282" y="595306"/>
            <a:ext cx="8143932" cy="928694"/>
          </a:xfrm>
        </p:spPr>
        <p:txBody>
          <a:bodyPr/>
          <a:lstStyle/>
          <a:p>
            <a:r>
              <a:rPr lang="id-ID" sz="3600" b="1" i="1" dirty="0" smtClean="0">
                <a:solidFill>
                  <a:schemeClr val="tx1"/>
                </a:solidFill>
              </a:rPr>
              <a:t>FINAL INTERCOORDINATION OF THE PERCEPTUAL SYSTEM</a:t>
            </a:r>
            <a:endParaRPr lang="id-ID" sz="36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2243118"/>
            <a:ext cx="8534400" cy="4614882"/>
          </a:xfrm>
        </p:spPr>
        <p:txBody>
          <a:bodyPr/>
          <a:lstStyle/>
          <a:p>
            <a:pPr algn="just"/>
            <a:r>
              <a:rPr lang="en-US" sz="2600" dirty="0" err="1" smtClean="0">
                <a:solidFill>
                  <a:schemeClr val="tx1"/>
                </a:solidFill>
              </a:rPr>
              <a:t>Antara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bulan</a:t>
            </a:r>
            <a:r>
              <a:rPr lang="en-US" sz="2600" dirty="0" smtClean="0">
                <a:solidFill>
                  <a:schemeClr val="tx1"/>
                </a:solidFill>
              </a:rPr>
              <a:t> ke-4 </a:t>
            </a:r>
            <a:r>
              <a:rPr lang="en-US" sz="2600" dirty="0" err="1" smtClean="0">
                <a:solidFill>
                  <a:schemeClr val="tx1"/>
                </a:solidFill>
              </a:rPr>
              <a:t>dan</a:t>
            </a:r>
            <a:r>
              <a:rPr lang="en-US" sz="2600" dirty="0" smtClean="0">
                <a:solidFill>
                  <a:schemeClr val="tx1"/>
                </a:solidFill>
              </a:rPr>
              <a:t> ke-6, </a:t>
            </a:r>
            <a:r>
              <a:rPr lang="en-US" sz="2600" dirty="0" err="1" smtClean="0">
                <a:solidFill>
                  <a:schemeClr val="tx1"/>
                </a:solidFill>
              </a:rPr>
              <a:t>koordinasi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mata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dan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tangan</a:t>
            </a:r>
            <a:r>
              <a:rPr lang="en-US" sz="2600" dirty="0" smtClean="0">
                <a:solidFill>
                  <a:schemeClr val="tx1"/>
                </a:solidFill>
              </a:rPr>
              <a:t> s</a:t>
            </a:r>
            <a:r>
              <a:rPr lang="id-ID" sz="2600" dirty="0" smtClean="0">
                <a:solidFill>
                  <a:schemeClr val="tx1"/>
                </a:solidFill>
              </a:rPr>
              <a:t>u</a:t>
            </a:r>
            <a:r>
              <a:rPr lang="en-US" sz="2600" dirty="0" smtClean="0">
                <a:solidFill>
                  <a:schemeClr val="tx1"/>
                </a:solidFill>
              </a:rPr>
              <a:t>d</a:t>
            </a:r>
            <a:r>
              <a:rPr lang="id-ID" sz="2600" dirty="0" smtClean="0">
                <a:solidFill>
                  <a:schemeClr val="tx1"/>
                </a:solidFill>
              </a:rPr>
              <a:t>a</a:t>
            </a:r>
            <a:r>
              <a:rPr lang="en-US" sz="2600" dirty="0" smtClean="0">
                <a:solidFill>
                  <a:schemeClr val="tx1"/>
                </a:solidFill>
              </a:rPr>
              <a:t>h </a:t>
            </a:r>
            <a:r>
              <a:rPr lang="en-US" sz="2600" dirty="0" err="1" smtClean="0">
                <a:solidFill>
                  <a:schemeClr val="tx1"/>
                </a:solidFill>
              </a:rPr>
              <a:t>baik</a:t>
            </a:r>
            <a:r>
              <a:rPr lang="en-US" sz="2600" dirty="0" smtClean="0">
                <a:solidFill>
                  <a:schemeClr val="tx1"/>
                </a:solidFill>
              </a:rPr>
              <a:t>. </a:t>
            </a:r>
            <a:r>
              <a:rPr lang="en-US" sz="2600" dirty="0" err="1" smtClean="0">
                <a:solidFill>
                  <a:schemeClr val="tx1"/>
                </a:solidFill>
              </a:rPr>
              <a:t>Keduanya</a:t>
            </a:r>
            <a:r>
              <a:rPr lang="en-US" sz="2600" dirty="0" smtClean="0">
                <a:solidFill>
                  <a:schemeClr val="tx1"/>
                </a:solidFill>
              </a:rPr>
              <a:t> s</a:t>
            </a:r>
            <a:r>
              <a:rPr lang="id-ID" sz="2600" dirty="0" smtClean="0">
                <a:solidFill>
                  <a:schemeClr val="tx1"/>
                </a:solidFill>
              </a:rPr>
              <a:t>u</a:t>
            </a:r>
            <a:r>
              <a:rPr lang="en-US" sz="2600" dirty="0" smtClean="0">
                <a:solidFill>
                  <a:schemeClr val="tx1"/>
                </a:solidFill>
              </a:rPr>
              <a:t>d</a:t>
            </a:r>
            <a:r>
              <a:rPr lang="id-ID" sz="2600" dirty="0" smtClean="0">
                <a:solidFill>
                  <a:schemeClr val="tx1"/>
                </a:solidFill>
              </a:rPr>
              <a:t>a</a:t>
            </a:r>
            <a:r>
              <a:rPr lang="en-US" sz="2600" dirty="0" smtClean="0">
                <a:solidFill>
                  <a:schemeClr val="tx1"/>
                </a:solidFill>
              </a:rPr>
              <a:t>h d</a:t>
            </a:r>
            <a:r>
              <a:rPr lang="id-ID" sz="2600" dirty="0" smtClean="0">
                <a:solidFill>
                  <a:schemeClr val="tx1"/>
                </a:solidFill>
              </a:rPr>
              <a:t>a</a:t>
            </a:r>
            <a:r>
              <a:rPr lang="en-US" sz="2600" dirty="0" smtClean="0">
                <a:solidFill>
                  <a:schemeClr val="tx1"/>
                </a:solidFill>
              </a:rPr>
              <a:t>p</a:t>
            </a:r>
            <a:r>
              <a:rPr lang="id-ID" sz="2600" dirty="0" smtClean="0">
                <a:solidFill>
                  <a:schemeClr val="tx1"/>
                </a:solidFill>
              </a:rPr>
              <a:t>a</a:t>
            </a:r>
            <a:r>
              <a:rPr lang="en-US" sz="2600" dirty="0" smtClean="0">
                <a:solidFill>
                  <a:schemeClr val="tx1"/>
                </a:solidFill>
              </a:rPr>
              <a:t>t </a:t>
            </a:r>
            <a:r>
              <a:rPr lang="en-US" sz="2600" dirty="0" err="1" smtClean="0">
                <a:solidFill>
                  <a:schemeClr val="tx1"/>
                </a:solidFill>
              </a:rPr>
              <a:t>memulai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aktivitas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Seiring dengan waktu, semua sistem persepsi (oral, visual, manual) saling berhubungan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adanya tindakan antisipasi, cth : mata dan telinga bisa sbg reseptor pemicu tjd drooling, hipersekresi saat menunggu disiapkan makanan.</a:t>
            </a:r>
            <a:endParaRPr lang="en-US" sz="2600" dirty="0" smtClean="0">
              <a:solidFill>
                <a:schemeClr val="tx1"/>
              </a:solidFill>
            </a:endParaRPr>
          </a:p>
          <a:p>
            <a:pPr algn="just"/>
            <a:endParaRPr lang="id-ID" sz="2400" dirty="0"/>
          </a:p>
        </p:txBody>
      </p:sp>
    </p:spTree>
    <p:extLst>
      <p:ext uri="{BB962C8B-B14F-4D97-AF65-F5344CB8AC3E}">
        <p14:creationId xmlns:p14="http://schemas.microsoft.com/office/powerpoint/2010/main" val="496198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2248347"/>
            <a:ext cx="8610599" cy="3877815"/>
          </a:xfrm>
        </p:spPr>
        <p:txBody>
          <a:bodyPr/>
          <a:lstStyle/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O</a:t>
            </a:r>
            <a:r>
              <a:rPr lang="en-US" sz="2600" dirty="0" err="1" smtClean="0">
                <a:solidFill>
                  <a:schemeClr val="tx1"/>
                </a:solidFill>
              </a:rPr>
              <a:t>ral</a:t>
            </a:r>
            <a:r>
              <a:rPr lang="en-US" sz="2600" dirty="0" smtClean="0">
                <a:solidFill>
                  <a:schemeClr val="tx1"/>
                </a:solidFill>
              </a:rPr>
              <a:t>, visual, auditor</a:t>
            </a:r>
            <a:r>
              <a:rPr lang="id-ID" sz="2600" dirty="0" smtClean="0">
                <a:solidFill>
                  <a:schemeClr val="tx1"/>
                </a:solidFill>
              </a:rPr>
              <a:t>y, manual incorporation (bersama dg SSP yg menginduksi organisasi persepsi, imagery, kognisi) mrp </a:t>
            </a:r>
            <a:r>
              <a:rPr lang="en-US" sz="2600" dirty="0" err="1" smtClean="0">
                <a:solidFill>
                  <a:schemeClr val="tx1"/>
                </a:solidFill>
              </a:rPr>
              <a:t>sumber</a:t>
            </a:r>
            <a:r>
              <a:rPr lang="en-US" sz="2600" dirty="0" smtClean="0">
                <a:solidFill>
                  <a:schemeClr val="tx1"/>
                </a:solidFill>
              </a:rPr>
              <a:t> primer </a:t>
            </a:r>
            <a:r>
              <a:rPr lang="en-US" sz="2600" dirty="0" err="1" smtClean="0">
                <a:solidFill>
                  <a:schemeClr val="tx1"/>
                </a:solidFill>
              </a:rPr>
              <a:t>struktur</a:t>
            </a:r>
            <a:r>
              <a:rPr lang="en-US" sz="2600" dirty="0" smtClean="0">
                <a:solidFill>
                  <a:schemeClr val="tx1"/>
                </a:solidFill>
              </a:rPr>
              <a:t> ego</a:t>
            </a:r>
            <a:r>
              <a:rPr lang="id-ID" sz="2600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membentuk symbolic incorporation atau introjection yg digunakan untuk membangun struktur ego dan superego, juga sbg mekanisme defens.</a:t>
            </a:r>
            <a:endParaRPr lang="en-US" sz="2600" dirty="0" smtClean="0">
              <a:solidFill>
                <a:schemeClr val="tx1"/>
              </a:solidFill>
            </a:endParaRPr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11769540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731837"/>
            <a:ext cx="8205814" cy="715963"/>
          </a:xfrm>
        </p:spPr>
        <p:txBody>
          <a:bodyPr/>
          <a:lstStyle/>
          <a:p>
            <a:r>
              <a:rPr lang="id-ID" sz="3200" b="1" i="1" dirty="0" smtClean="0">
                <a:solidFill>
                  <a:schemeClr val="tx1"/>
                </a:solidFill>
              </a:rPr>
              <a:t>LACK OF FUNCTIONAL BOUNDARIES IN EARLY MENTAL FUNCTIONING</a:t>
            </a:r>
            <a:endParaRPr lang="id-ID" sz="32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2209800"/>
            <a:ext cx="8686800" cy="4267200"/>
          </a:xfrm>
        </p:spPr>
        <p:txBody>
          <a:bodyPr/>
          <a:lstStyle/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Belum jelasnya diferensiasi, khususnya kurangnya ego boundaries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introjeksi lebih mudah dialami di masa infantil. Awal kehidupan  terdapat kekurangan dalam batasan2 fungsional (ext-int, fantasi-realita)</a:t>
            </a:r>
            <a:endParaRPr lang="en-US" sz="2600" dirty="0" smtClean="0">
              <a:solidFill>
                <a:schemeClr val="tx1"/>
              </a:solidFill>
            </a:endParaRP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Pada orang dewasa bisa terjadi, misal saat intoksikasi alkohol.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Pada kasus psikotik : functional boundaries tidak ada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gangguan dalam penilaian realita  disintegrasi fungsi ego</a:t>
            </a:r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286846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666744"/>
            <a:ext cx="9144000" cy="857256"/>
          </a:xfrm>
        </p:spPr>
        <p:txBody>
          <a:bodyPr/>
          <a:lstStyle/>
          <a:p>
            <a:r>
              <a:rPr lang="id-ID" sz="3200" b="1" dirty="0" smtClean="0">
                <a:solidFill>
                  <a:schemeClr val="tx1"/>
                </a:solidFill>
              </a:rPr>
              <a:t>Summary of Ego Development and Dissolution of Symbiosis with the Mother</a:t>
            </a:r>
            <a:endParaRPr lang="id-ID" sz="3200" b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2248347"/>
            <a:ext cx="8839199" cy="3877815"/>
          </a:xfrm>
        </p:spPr>
        <p:txBody>
          <a:bodyPr/>
          <a:lstStyle/>
          <a:p>
            <a:pPr marL="596646" indent="-514350">
              <a:buAutoNum type="arabicPeriod"/>
            </a:pPr>
            <a:r>
              <a:rPr lang="en-US" sz="2800" i="1" dirty="0" smtClean="0">
                <a:solidFill>
                  <a:schemeClr val="tx1"/>
                </a:solidFill>
              </a:rPr>
              <a:t>Primary identification with the mother</a:t>
            </a:r>
            <a:r>
              <a:rPr lang="en-US" sz="2800" dirty="0" smtClean="0">
                <a:solidFill>
                  <a:schemeClr val="tx1"/>
                </a:solidFill>
              </a:rPr>
              <a:t>. </a:t>
            </a:r>
            <a:endParaRPr lang="id-ID" sz="2800" dirty="0" smtClean="0">
              <a:solidFill>
                <a:schemeClr val="tx1"/>
              </a:solidFill>
            </a:endParaRPr>
          </a:p>
          <a:p>
            <a:pPr marL="596646" indent="-514350" algn="just">
              <a:buNone/>
            </a:pPr>
            <a:r>
              <a:rPr lang="id-ID" sz="2800" dirty="0" smtClean="0">
                <a:solidFill>
                  <a:schemeClr val="tx1"/>
                </a:solidFill>
              </a:rPr>
              <a:t>	Bebera</a:t>
            </a:r>
            <a:r>
              <a:rPr lang="en-US" sz="2800" dirty="0" smtClean="0">
                <a:solidFill>
                  <a:schemeClr val="tx1"/>
                </a:solidFill>
              </a:rPr>
              <a:t>p</a:t>
            </a:r>
            <a:r>
              <a:rPr lang="id-ID" sz="2800" dirty="0" smtClean="0">
                <a:solidFill>
                  <a:schemeClr val="tx1"/>
                </a:solidFill>
              </a:rPr>
              <a:t>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minggu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pertama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kehidupan</a:t>
            </a:r>
            <a:r>
              <a:rPr lang="en-US" sz="2800" dirty="0" smtClean="0">
                <a:solidFill>
                  <a:schemeClr val="tx1"/>
                </a:solidFill>
              </a:rPr>
              <a:t> postnatal </a:t>
            </a:r>
            <a:r>
              <a:rPr lang="en-US" sz="2800" dirty="0" err="1" smtClean="0">
                <a:solidFill>
                  <a:schemeClr val="tx1"/>
                </a:solidFill>
              </a:rPr>
              <a:t>tidak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ada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bayi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yg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dpt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membedakan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dirinya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ibunya</a:t>
            </a:r>
            <a:r>
              <a:rPr lang="id-ID" sz="2800" dirty="0" smtClean="0">
                <a:solidFill>
                  <a:schemeClr val="tx1"/>
                </a:solidFill>
              </a:rPr>
              <a:t> 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 sesuatu yg normal, ketidakmampuan untuk membedakan objek, kurangnya organisasi ego  ciri dari simbiosis pada periode infantil</a:t>
            </a:r>
            <a:endParaRPr lang="en-US" sz="2800" dirty="0" smtClean="0">
              <a:solidFill>
                <a:schemeClr val="tx1"/>
              </a:solidFill>
            </a:endParaRPr>
          </a:p>
          <a:p>
            <a:pPr>
              <a:buNone/>
            </a:pPr>
            <a:endParaRPr lang="id-ID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0849348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2248347"/>
            <a:ext cx="8610599" cy="3877815"/>
          </a:xfrm>
        </p:spPr>
        <p:txBody>
          <a:bodyPr/>
          <a:lstStyle/>
          <a:p>
            <a:pPr>
              <a:buNone/>
            </a:pPr>
            <a:r>
              <a:rPr lang="id-ID" dirty="0" smtClean="0">
                <a:solidFill>
                  <a:schemeClr val="tx1"/>
                </a:solidFill>
              </a:rPr>
              <a:t>2. </a:t>
            </a:r>
            <a:r>
              <a:rPr lang="en-US" sz="2800" i="1" dirty="0" smtClean="0">
                <a:solidFill>
                  <a:schemeClr val="tx1"/>
                </a:solidFill>
              </a:rPr>
              <a:t>Autonomous ego functions and the conflict-free sphere</a:t>
            </a:r>
            <a:r>
              <a:rPr lang="en-US" sz="2800" dirty="0" smtClean="0">
                <a:solidFill>
                  <a:schemeClr val="tx1"/>
                </a:solidFill>
              </a:rPr>
              <a:t>. </a:t>
            </a:r>
            <a:endParaRPr lang="id-ID" sz="2800" dirty="0" smtClean="0">
              <a:solidFill>
                <a:schemeClr val="tx1"/>
              </a:solidFill>
            </a:endParaRPr>
          </a:p>
          <a:p>
            <a:pPr algn="just">
              <a:buNone/>
            </a:pPr>
            <a:r>
              <a:rPr lang="id-ID" sz="2800" dirty="0" smtClean="0">
                <a:solidFill>
                  <a:schemeClr val="tx1"/>
                </a:solidFill>
              </a:rPr>
              <a:t>	Proses pematangan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perkembangan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id-ID" sz="2800" dirty="0" smtClean="0">
                <a:solidFill>
                  <a:schemeClr val="tx1"/>
                </a:solidFill>
              </a:rPr>
              <a:t> dari  fungsi </a:t>
            </a:r>
            <a:r>
              <a:rPr lang="en-US" sz="2800" dirty="0" err="1" smtClean="0">
                <a:solidFill>
                  <a:schemeClr val="tx1"/>
                </a:solidFill>
              </a:rPr>
              <a:t>persep</a:t>
            </a:r>
            <a:r>
              <a:rPr lang="id-ID" sz="2800" dirty="0" smtClean="0">
                <a:solidFill>
                  <a:schemeClr val="tx1"/>
                </a:solidFill>
              </a:rPr>
              <a:t>si</a:t>
            </a:r>
            <a:r>
              <a:rPr lang="en-US" sz="2800" dirty="0" smtClean="0">
                <a:solidFill>
                  <a:schemeClr val="tx1"/>
                </a:solidFill>
              </a:rPr>
              <a:t>, </a:t>
            </a:r>
            <a:r>
              <a:rPr lang="en-US" sz="2800" dirty="0" err="1" smtClean="0">
                <a:solidFill>
                  <a:schemeClr val="tx1"/>
                </a:solidFill>
              </a:rPr>
              <a:t>kogni</a:t>
            </a:r>
            <a:r>
              <a:rPr lang="id-ID" sz="2800" dirty="0" smtClean="0">
                <a:solidFill>
                  <a:schemeClr val="tx1"/>
                </a:solidFill>
              </a:rPr>
              <a:t>si</a:t>
            </a:r>
            <a:r>
              <a:rPr lang="en-US" sz="2800" dirty="0" smtClean="0">
                <a:solidFill>
                  <a:schemeClr val="tx1"/>
                </a:solidFill>
              </a:rPr>
              <a:t>,  motor</a:t>
            </a:r>
            <a:r>
              <a:rPr lang="id-ID" sz="2800" dirty="0" smtClean="0">
                <a:solidFill>
                  <a:schemeClr val="tx1"/>
                </a:solidFill>
              </a:rPr>
              <a:t>ik </a:t>
            </a:r>
            <a:r>
              <a:rPr lang="en-US" sz="2800" dirty="0" err="1" smtClean="0">
                <a:solidFill>
                  <a:schemeClr val="tx1"/>
                </a:solidFill>
              </a:rPr>
              <a:t>membuat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bayi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mengatur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realita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eksternal</a:t>
            </a:r>
            <a:r>
              <a:rPr lang="en-US" sz="2800" dirty="0" smtClean="0">
                <a:solidFill>
                  <a:schemeClr val="tx1"/>
                </a:solidFill>
              </a:rPr>
              <a:t>. </a:t>
            </a:r>
            <a:r>
              <a:rPr lang="id-ID" sz="2800" dirty="0" smtClean="0">
                <a:solidFill>
                  <a:schemeClr val="tx1"/>
                </a:solidFill>
              </a:rPr>
              <a:t>Merupakan proses adaptif, bukan defensif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err="1" smtClean="0">
                <a:solidFill>
                  <a:schemeClr val="tx1"/>
                </a:solidFill>
              </a:rPr>
              <a:t>dan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id-ID" sz="2800" dirty="0" smtClean="0">
                <a:solidFill>
                  <a:schemeClr val="tx1"/>
                </a:solidFill>
              </a:rPr>
              <a:t>mendukung berkembangnya </a:t>
            </a:r>
            <a:r>
              <a:rPr lang="en-US" sz="2800" i="1" dirty="0" smtClean="0">
                <a:solidFill>
                  <a:schemeClr val="tx1"/>
                </a:solidFill>
              </a:rPr>
              <a:t>conflict-free sphere </a:t>
            </a:r>
            <a:r>
              <a:rPr lang="en-US" sz="2800" dirty="0" smtClean="0">
                <a:solidFill>
                  <a:schemeClr val="tx1"/>
                </a:solidFill>
              </a:rPr>
              <a:t>pd </a:t>
            </a:r>
            <a:r>
              <a:rPr lang="en-US" sz="2800" dirty="0" err="1" smtClean="0">
                <a:solidFill>
                  <a:schemeClr val="tx1"/>
                </a:solidFill>
              </a:rPr>
              <a:t>organisasi</a:t>
            </a:r>
            <a:r>
              <a:rPr lang="en-US" sz="2800" dirty="0" smtClean="0">
                <a:solidFill>
                  <a:schemeClr val="tx1"/>
                </a:solidFill>
              </a:rPr>
              <a:t> ego</a:t>
            </a:r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758609992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371600"/>
            <a:ext cx="8839200" cy="5286412"/>
          </a:xfrm>
        </p:spPr>
        <p:txBody>
          <a:bodyPr/>
          <a:lstStyle/>
          <a:p>
            <a:pPr marL="596646" indent="-514350">
              <a:buAutoNum type="arabicPeriod" startAt="3"/>
            </a:pPr>
            <a:r>
              <a:rPr lang="en-US" sz="2600" i="1" dirty="0" smtClean="0">
                <a:solidFill>
                  <a:schemeClr val="tx1"/>
                </a:solidFill>
              </a:rPr>
              <a:t>Id, ego, superego conflicts</a:t>
            </a:r>
            <a:r>
              <a:rPr lang="en-US" sz="2600" dirty="0" smtClean="0">
                <a:solidFill>
                  <a:schemeClr val="tx1"/>
                </a:solidFill>
              </a:rPr>
              <a:t>.</a:t>
            </a:r>
            <a:endParaRPr lang="id-ID" sz="2600" dirty="0" smtClean="0">
              <a:solidFill>
                <a:schemeClr val="tx1"/>
              </a:solidFill>
            </a:endParaRPr>
          </a:p>
          <a:p>
            <a:pPr marL="596646" indent="-514350" algn="just">
              <a:buNone/>
            </a:pPr>
            <a:r>
              <a:rPr lang="id-ID" sz="2600" dirty="0" smtClean="0">
                <a:solidFill>
                  <a:schemeClr val="tx1"/>
                </a:solidFill>
              </a:rPr>
              <a:t>	</a:t>
            </a:r>
            <a:r>
              <a:rPr lang="en-US" sz="2600" dirty="0" smtClean="0">
                <a:solidFill>
                  <a:schemeClr val="tx1"/>
                </a:solidFill>
              </a:rPr>
              <a:t>Freud </a:t>
            </a:r>
            <a:r>
              <a:rPr lang="id-ID" sz="2600" dirty="0" smtClean="0">
                <a:solidFill>
                  <a:schemeClr val="tx1"/>
                </a:solidFill>
              </a:rPr>
              <a:t>menyebutkan</a:t>
            </a:r>
            <a:r>
              <a:rPr lang="en-US" sz="2600" dirty="0" smtClean="0">
                <a:solidFill>
                  <a:schemeClr val="tx1"/>
                </a:solidFill>
              </a:rPr>
              <a:t> b</a:t>
            </a:r>
            <a:r>
              <a:rPr lang="id-ID" sz="2600" dirty="0" smtClean="0">
                <a:solidFill>
                  <a:schemeClr val="tx1"/>
                </a:solidFill>
              </a:rPr>
              <a:t>ahwa id adalah yg pertama kali terbentuk, ditandai dengan perilaku hedonistik, narsisistik, predominan proses pikir primer. Saat terjadi proses inkorporasi dan identifikasi dg realita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ego telah mengalami diferensiasi dari id. Superego juga mengalami diferensiasi dari ego. Ego  aspek yg menghadapi rasa frustasi, reasoning, mll proses pikir sekunder ( reality oriented). Untuk menjembatani antara id dan superego, dan realita  mekanime defens. </a:t>
            </a:r>
            <a:r>
              <a:rPr lang="id-ID" sz="2600" dirty="0" smtClean="0">
                <a:solidFill>
                  <a:schemeClr val="tx1"/>
                </a:solidFill>
              </a:rPr>
              <a:t>  </a:t>
            </a:r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0972753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2004994"/>
            <a:ext cx="8534400" cy="5081606"/>
          </a:xfrm>
        </p:spPr>
        <p:txBody>
          <a:bodyPr/>
          <a:lstStyle/>
          <a:p>
            <a:pPr marL="596646" indent="-514350">
              <a:buNone/>
            </a:pPr>
            <a:r>
              <a:rPr lang="id-ID" sz="2600" dirty="0" smtClean="0">
                <a:solidFill>
                  <a:schemeClr val="tx1"/>
                </a:solidFill>
              </a:rPr>
              <a:t>4. </a:t>
            </a:r>
            <a:r>
              <a:rPr lang="en-US" sz="2600" i="1" dirty="0" smtClean="0">
                <a:solidFill>
                  <a:schemeClr val="tx1"/>
                </a:solidFill>
              </a:rPr>
              <a:t>The defenses and boundary setting</a:t>
            </a:r>
            <a:r>
              <a:rPr lang="en-US" sz="2600" dirty="0" smtClean="0">
                <a:solidFill>
                  <a:schemeClr val="tx1"/>
                </a:solidFill>
              </a:rPr>
              <a:t>.</a:t>
            </a:r>
          </a:p>
          <a:p>
            <a:pPr marL="596646" indent="-514350" algn="just">
              <a:buNone/>
            </a:pPr>
            <a:r>
              <a:rPr lang="en-US" sz="2600" dirty="0" smtClean="0">
                <a:solidFill>
                  <a:schemeClr val="tx1"/>
                </a:solidFill>
              </a:rPr>
              <a:t>     P</a:t>
            </a:r>
            <a:r>
              <a:rPr lang="id-ID" sz="2600" dirty="0" smtClean="0">
                <a:solidFill>
                  <a:schemeClr val="tx1"/>
                </a:solidFill>
              </a:rPr>
              <a:t>ada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awal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kehidupan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i="1" dirty="0" smtClean="0">
                <a:solidFill>
                  <a:schemeClr val="tx1"/>
                </a:solidFill>
              </a:rPr>
              <a:t>defense </a:t>
            </a:r>
            <a:r>
              <a:rPr lang="en-US" sz="2600" dirty="0" err="1" smtClean="0">
                <a:solidFill>
                  <a:schemeClr val="tx1"/>
                </a:solidFill>
              </a:rPr>
              <a:t>memainkan</a:t>
            </a:r>
            <a:r>
              <a:rPr lang="id-ID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peran</a:t>
            </a:r>
            <a:r>
              <a:rPr lang="en-US" sz="2600" dirty="0" smtClean="0">
                <a:solidFill>
                  <a:schemeClr val="tx1"/>
                </a:solidFill>
              </a:rPr>
              <a:t> d</a:t>
            </a:r>
            <a:r>
              <a:rPr lang="id-ID" sz="2600" dirty="0" smtClean="0">
                <a:solidFill>
                  <a:schemeClr val="tx1"/>
                </a:solidFill>
              </a:rPr>
              <a:t>a</a:t>
            </a:r>
            <a:r>
              <a:rPr lang="en-US" sz="2600" dirty="0" smtClean="0">
                <a:solidFill>
                  <a:schemeClr val="tx1"/>
                </a:solidFill>
              </a:rPr>
              <a:t>l</a:t>
            </a:r>
            <a:r>
              <a:rPr lang="id-ID" sz="2600" dirty="0" smtClean="0">
                <a:solidFill>
                  <a:schemeClr val="tx1"/>
                </a:solidFill>
              </a:rPr>
              <a:t>a</a:t>
            </a:r>
            <a:r>
              <a:rPr lang="en-US" sz="2600" dirty="0" smtClean="0">
                <a:solidFill>
                  <a:schemeClr val="tx1"/>
                </a:solidFill>
              </a:rPr>
              <a:t>m </a:t>
            </a:r>
            <a:r>
              <a:rPr lang="id-ID" sz="2600" dirty="0" smtClean="0">
                <a:solidFill>
                  <a:schemeClr val="tx1"/>
                </a:solidFill>
              </a:rPr>
              <a:t>mempertahankan batasan fungsional </a:t>
            </a:r>
            <a:r>
              <a:rPr lang="en-US" sz="2600" dirty="0" err="1" smtClean="0">
                <a:solidFill>
                  <a:schemeClr val="tx1"/>
                </a:solidFill>
              </a:rPr>
              <a:t>antara</a:t>
            </a:r>
            <a:r>
              <a:rPr lang="en-US" sz="2600" dirty="0" smtClean="0">
                <a:solidFill>
                  <a:schemeClr val="tx1"/>
                </a:solidFill>
              </a:rPr>
              <a:t> id </a:t>
            </a:r>
            <a:r>
              <a:rPr lang="en-US" sz="2600" dirty="0" err="1" smtClean="0">
                <a:solidFill>
                  <a:schemeClr val="tx1"/>
                </a:solidFill>
              </a:rPr>
              <a:t>dan</a:t>
            </a:r>
            <a:r>
              <a:rPr lang="en-US" sz="2600" dirty="0" smtClean="0">
                <a:solidFill>
                  <a:schemeClr val="tx1"/>
                </a:solidFill>
              </a:rPr>
              <a:t> ego</a:t>
            </a:r>
            <a:r>
              <a:rPr lang="id-ID" sz="2600" dirty="0" smtClean="0">
                <a:solidFill>
                  <a:schemeClr val="tx1"/>
                </a:solidFill>
              </a:rPr>
              <a:t>, juga antara ego dan realitas</a:t>
            </a:r>
          </a:p>
          <a:p>
            <a:pPr marL="596646" indent="-514350">
              <a:buNone/>
            </a:pPr>
            <a:r>
              <a:rPr lang="id-ID" sz="2600" dirty="0" smtClean="0">
                <a:solidFill>
                  <a:schemeClr val="tx1"/>
                </a:solidFill>
              </a:rPr>
              <a:t>5. 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i="1" dirty="0" smtClean="0">
                <a:solidFill>
                  <a:schemeClr val="tx1"/>
                </a:solidFill>
              </a:rPr>
              <a:t>Ego </a:t>
            </a:r>
            <a:r>
              <a:rPr lang="en-US" sz="2600" i="1" dirty="0" err="1" smtClean="0">
                <a:solidFill>
                  <a:schemeClr val="tx1"/>
                </a:solidFill>
              </a:rPr>
              <a:t>introjects</a:t>
            </a:r>
            <a:endParaRPr lang="en-US" sz="2600" i="1" dirty="0" smtClean="0">
              <a:solidFill>
                <a:schemeClr val="tx1"/>
              </a:solidFill>
            </a:endParaRPr>
          </a:p>
          <a:p>
            <a:pPr marL="596646" indent="-514350" algn="just">
              <a:buNone/>
            </a:pPr>
            <a:r>
              <a:rPr lang="id-ID" sz="2600" dirty="0" smtClean="0">
                <a:solidFill>
                  <a:schemeClr val="tx1"/>
                </a:solidFill>
              </a:rPr>
              <a:t>	Pematangan dan perkembangan fungsi persepsi, kognisi, motorik (+) diferensiasi ego dari id dan realita, juga adanya inkorporasi beberapa aspek </a:t>
            </a:r>
            <a:r>
              <a:rPr lang="id-ID" sz="2600" i="1" dirty="0" smtClean="0">
                <a:solidFill>
                  <a:schemeClr val="tx1"/>
                </a:solidFill>
              </a:rPr>
              <a:t>maternal behavior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 ego introjects.</a:t>
            </a:r>
            <a:endParaRPr lang="en-US" sz="2600" i="1" dirty="0" smtClean="0">
              <a:solidFill>
                <a:schemeClr val="tx1"/>
              </a:solidFill>
            </a:endParaRPr>
          </a:p>
          <a:p>
            <a:pPr marL="596646" indent="-514350">
              <a:buNone/>
            </a:pPr>
            <a:endParaRPr lang="id-ID" sz="2600" dirty="0" smtClean="0">
              <a:solidFill>
                <a:schemeClr val="tx1"/>
              </a:solidFill>
            </a:endParaRPr>
          </a:p>
          <a:p>
            <a:pPr marL="596646" indent="-514350">
              <a:buNone/>
            </a:pPr>
            <a:endParaRPr lang="en-US" sz="2600" dirty="0" smtClean="0">
              <a:solidFill>
                <a:schemeClr val="tx1"/>
              </a:solidFill>
            </a:endParaRPr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5040282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b="1" i="1" dirty="0">
                <a:solidFill>
                  <a:schemeClr val="tx1"/>
                </a:solidFill>
              </a:rPr>
              <a:t>Life in the Uterus</a:t>
            </a:r>
            <a:endParaRPr lang="id-ID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1"/>
            <a:ext cx="8762999" cy="5029200"/>
          </a:xfrm>
        </p:spPr>
        <p:txBody>
          <a:bodyPr>
            <a:normAutofit/>
          </a:bodyPr>
          <a:lstStyle/>
          <a:p>
            <a:r>
              <a:rPr lang="en-US" dirty="0" err="1" smtClean="0"/>
              <a:t>Manusia</a:t>
            </a:r>
            <a:r>
              <a:rPr lang="en-US" dirty="0" smtClean="0"/>
              <a:t> </a:t>
            </a:r>
            <a:r>
              <a:rPr lang="en-US" dirty="0" err="1" smtClean="0"/>
              <a:t>diciptakan</a:t>
            </a:r>
            <a:r>
              <a:rPr lang="en-US" dirty="0" smtClean="0"/>
              <a:t> </a:t>
            </a:r>
            <a:r>
              <a:rPr lang="id-ID" dirty="0" smtClean="0">
                <a:sym typeface="Wingdings" pitchFamily="2" charset="2"/>
              </a:rPr>
              <a:t> </a:t>
            </a:r>
            <a:r>
              <a:rPr lang="en-US" dirty="0" err="1" smtClean="0"/>
              <a:t>saat</a:t>
            </a:r>
            <a:r>
              <a:rPr lang="en-US" dirty="0" smtClean="0"/>
              <a:t> </a:t>
            </a:r>
            <a:r>
              <a:rPr lang="en-US" dirty="0" err="1" smtClean="0"/>
              <a:t>sperma</a:t>
            </a:r>
            <a:r>
              <a:rPr lang="id-ID" dirty="0"/>
              <a:t> </a:t>
            </a:r>
            <a:r>
              <a:rPr lang="en-US" dirty="0" err="1" smtClean="0"/>
              <a:t>mengadakan</a:t>
            </a:r>
            <a:r>
              <a:rPr lang="en-US" dirty="0" smtClean="0"/>
              <a:t> </a:t>
            </a:r>
            <a:r>
              <a:rPr lang="en-US" dirty="0" err="1" smtClean="0"/>
              <a:t>penetrasi</a:t>
            </a:r>
            <a:r>
              <a:rPr lang="en-US" dirty="0" smtClean="0"/>
              <a:t> ovum d</a:t>
            </a:r>
            <a:r>
              <a:rPr lang="id-ID" dirty="0" smtClean="0"/>
              <a:t>a</a:t>
            </a:r>
            <a:r>
              <a:rPr lang="en-US" dirty="0" smtClean="0"/>
              <a:t>l</a:t>
            </a:r>
            <a:r>
              <a:rPr lang="id-ID" dirty="0" smtClean="0"/>
              <a:t>a</a:t>
            </a:r>
            <a:r>
              <a:rPr lang="en-US" dirty="0" smtClean="0"/>
              <a:t>m </a:t>
            </a:r>
            <a:r>
              <a:rPr lang="en-US" i="1" dirty="0" smtClean="0"/>
              <a:t>oviduct </a:t>
            </a:r>
            <a:r>
              <a:rPr lang="en-US" dirty="0" err="1" smtClean="0"/>
              <a:t>ibu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id-ID" dirty="0" smtClean="0"/>
          </a:p>
          <a:p>
            <a:r>
              <a:rPr lang="en-US" dirty="0" smtClean="0"/>
              <a:t>S</a:t>
            </a:r>
            <a:r>
              <a:rPr lang="id-ID" dirty="0" smtClean="0"/>
              <a:t>e</a:t>
            </a:r>
            <a:r>
              <a:rPr lang="en-US" dirty="0" smtClean="0"/>
              <a:t>t</a:t>
            </a:r>
            <a:r>
              <a:rPr lang="id-ID" dirty="0" smtClean="0"/>
              <a:t>e</a:t>
            </a:r>
            <a:r>
              <a:rPr lang="en-US" dirty="0" smtClean="0"/>
              <a:t>l</a:t>
            </a:r>
            <a:r>
              <a:rPr lang="id-ID" dirty="0" smtClean="0"/>
              <a:t>a</a:t>
            </a:r>
            <a:r>
              <a:rPr lang="en-US" dirty="0" smtClean="0"/>
              <a:t>h </a:t>
            </a:r>
            <a:r>
              <a:rPr lang="en-US" dirty="0" err="1" smtClean="0"/>
              <a:t>itu</a:t>
            </a:r>
            <a:r>
              <a:rPr lang="en-US" dirty="0" smtClean="0"/>
              <a:t> </a:t>
            </a:r>
            <a:r>
              <a:rPr lang="en-US" dirty="0" err="1" smtClean="0"/>
              <a:t>pembelahan</a:t>
            </a:r>
            <a:r>
              <a:rPr lang="en-US" dirty="0" smtClean="0"/>
              <a:t> </a:t>
            </a:r>
            <a:r>
              <a:rPr lang="en-US" dirty="0" err="1" smtClean="0"/>
              <a:t>sel</a:t>
            </a:r>
            <a:r>
              <a:rPr lang="en-US" dirty="0" smtClean="0"/>
              <a:t> </a:t>
            </a:r>
            <a:r>
              <a:rPr lang="en-US" dirty="0" err="1" smtClean="0"/>
              <a:t>dimulai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 </a:t>
            </a:r>
            <a:r>
              <a:rPr lang="en-US" dirty="0" err="1" smtClean="0"/>
              <a:t>berkembang</a:t>
            </a:r>
            <a:r>
              <a:rPr lang="en-US" dirty="0" smtClean="0"/>
              <a:t> </a:t>
            </a:r>
            <a:r>
              <a:rPr lang="en-US" dirty="0" err="1" smtClean="0"/>
              <a:t>secara</a:t>
            </a:r>
            <a:r>
              <a:rPr lang="en-US" dirty="0" smtClean="0"/>
              <a:t> </a:t>
            </a:r>
            <a:r>
              <a:rPr lang="en-US" dirty="0" err="1" smtClean="0"/>
              <a:t>cepat</a:t>
            </a:r>
            <a:r>
              <a:rPr lang="en-US" dirty="0" smtClean="0"/>
              <a:t> m</a:t>
            </a:r>
            <a:r>
              <a:rPr lang="id-ID" dirty="0" smtClean="0"/>
              <a:t>en</a:t>
            </a:r>
            <a:r>
              <a:rPr lang="en-US" dirty="0" smtClean="0"/>
              <a:t>j</a:t>
            </a:r>
            <a:r>
              <a:rPr lang="id-ID" dirty="0" smtClean="0"/>
              <a:t>a</a:t>
            </a:r>
            <a:r>
              <a:rPr lang="en-US" dirty="0" smtClean="0"/>
              <a:t>d</a:t>
            </a:r>
            <a:r>
              <a:rPr lang="id-ID" dirty="0" smtClean="0"/>
              <a:t>i</a:t>
            </a:r>
            <a:r>
              <a:rPr lang="en-US" dirty="0" smtClean="0"/>
              <a:t> </a:t>
            </a:r>
            <a:r>
              <a:rPr lang="en-US" dirty="0" err="1" smtClean="0"/>
              <a:t>embrio</a:t>
            </a:r>
            <a:r>
              <a:rPr lang="en-US" dirty="0" smtClean="0"/>
              <a:t>/fetus</a:t>
            </a:r>
            <a:r>
              <a:rPr lang="id-ID" i="1" dirty="0"/>
              <a:t> </a:t>
            </a:r>
            <a:r>
              <a:rPr lang="id-ID" dirty="0" smtClean="0"/>
              <a:t>( </a:t>
            </a:r>
            <a:r>
              <a:rPr lang="en-US" i="1" dirty="0" smtClean="0"/>
              <a:t>unborn child</a:t>
            </a:r>
            <a:r>
              <a:rPr lang="id-ID" i="1" dirty="0" smtClean="0"/>
              <a:t> </a:t>
            </a:r>
            <a:r>
              <a:rPr lang="id-ID" dirty="0" smtClean="0"/>
              <a:t>)</a:t>
            </a:r>
            <a:endParaRPr lang="en-US" dirty="0" smtClean="0"/>
          </a:p>
          <a:p>
            <a:pPr marL="0" indent="0">
              <a:buNone/>
            </a:pPr>
            <a:r>
              <a:rPr lang="id-ID" i="1" dirty="0" smtClean="0"/>
              <a:t> </a:t>
            </a:r>
            <a:endParaRPr lang="id-ID" i="1" dirty="0" smtClean="0">
              <a:sym typeface="Wingdings" pitchFamily="2" charset="2"/>
            </a:endParaRPr>
          </a:p>
          <a:p>
            <a:r>
              <a:rPr lang="id-ID" dirty="0" err="1">
                <a:sym typeface="Wingdings" pitchFamily="2" charset="2"/>
              </a:rPr>
              <a:t>M</a:t>
            </a:r>
            <a:r>
              <a:rPr lang="en-US" dirty="0" err="1" smtClean="0">
                <a:sym typeface="Wingdings" pitchFamily="2" charset="2"/>
              </a:rPr>
              <a:t>embran</a:t>
            </a:r>
            <a:r>
              <a:rPr lang="en-US" dirty="0" smtClean="0">
                <a:sym typeface="Wingdings" pitchFamily="2" charset="2"/>
              </a:rPr>
              <a:t>  </a:t>
            </a:r>
            <a:r>
              <a:rPr lang="en-US" dirty="0" err="1" smtClean="0">
                <a:sym typeface="Wingdings" pitchFamily="2" charset="2"/>
              </a:rPr>
              <a:t>berkembang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membentuk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id-ID" dirty="0" smtClean="0">
                <a:sym typeface="Wingdings" pitchFamily="2" charset="2"/>
              </a:rPr>
              <a:t>kantong amnion</a:t>
            </a:r>
            <a:r>
              <a:rPr lang="en-US" dirty="0" smtClean="0">
                <a:sym typeface="Wingdings" pitchFamily="2" charset="2"/>
              </a:rPr>
              <a:t> &amp; </a:t>
            </a:r>
            <a:r>
              <a:rPr lang="en-US" dirty="0" err="1" smtClean="0">
                <a:sym typeface="Wingdings" pitchFamily="2" charset="2"/>
              </a:rPr>
              <a:t>mensekresi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cairan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yg</a:t>
            </a:r>
            <a:r>
              <a:rPr lang="en-US" dirty="0" smtClean="0">
                <a:sym typeface="Wingdings" pitchFamily="2" charset="2"/>
              </a:rPr>
              <a:t> m</a:t>
            </a:r>
            <a:r>
              <a:rPr lang="id-ID" dirty="0" smtClean="0">
                <a:sym typeface="Wingdings" pitchFamily="2" charset="2"/>
              </a:rPr>
              <a:t>em</a:t>
            </a:r>
            <a:r>
              <a:rPr lang="en-US" dirty="0" err="1" smtClean="0">
                <a:sym typeface="Wingdings" pitchFamily="2" charset="2"/>
              </a:rPr>
              <a:t>buat</a:t>
            </a:r>
            <a:r>
              <a:rPr lang="en-US" dirty="0" smtClean="0">
                <a:sym typeface="Wingdings" pitchFamily="2" charset="2"/>
              </a:rPr>
              <a:t> fetus </a:t>
            </a:r>
            <a:r>
              <a:rPr lang="en-US" dirty="0" err="1" smtClean="0">
                <a:sym typeface="Wingdings" pitchFamily="2" charset="2"/>
              </a:rPr>
              <a:t>terapung</a:t>
            </a:r>
            <a:r>
              <a:rPr lang="en-US" dirty="0" smtClean="0">
                <a:sym typeface="Wingdings" pitchFamily="2" charset="2"/>
              </a:rPr>
              <a:t>.</a:t>
            </a:r>
          </a:p>
          <a:p>
            <a:pPr marL="0" indent="0">
              <a:buNone/>
            </a:pPr>
            <a:endParaRPr lang="id-ID" dirty="0">
              <a:sym typeface="Wingdings" pitchFamily="2" charset="2"/>
            </a:endParaRPr>
          </a:p>
          <a:p>
            <a:r>
              <a:rPr lang="en-US" dirty="0" err="1" smtClean="0">
                <a:sym typeface="Wingdings" pitchFamily="2" charset="2"/>
              </a:rPr>
              <a:t>Ibu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dan</a:t>
            </a:r>
            <a:r>
              <a:rPr lang="en-US" dirty="0" smtClean="0">
                <a:sym typeface="Wingdings" pitchFamily="2" charset="2"/>
              </a:rPr>
              <a:t> fetus </a:t>
            </a:r>
            <a:r>
              <a:rPr lang="en-US" dirty="0" err="1" smtClean="0">
                <a:sym typeface="Wingdings" pitchFamily="2" charset="2"/>
              </a:rPr>
              <a:t>terhubung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lewat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plasenta</a:t>
            </a:r>
            <a:r>
              <a:rPr lang="en-US" dirty="0" smtClean="0">
                <a:sym typeface="Wingdings" pitchFamily="2" charset="2"/>
              </a:rPr>
              <a:t> (organ </a:t>
            </a:r>
            <a:r>
              <a:rPr lang="en-US" dirty="0" err="1" smtClean="0">
                <a:sym typeface="Wingdings" pitchFamily="2" charset="2"/>
              </a:rPr>
              <a:t>respirasi</a:t>
            </a:r>
            <a:r>
              <a:rPr lang="id-ID" dirty="0" smtClean="0">
                <a:sym typeface="Wingdings" pitchFamily="2" charset="2"/>
              </a:rPr>
              <a:t> </a:t>
            </a:r>
            <a:r>
              <a:rPr lang="en-US" dirty="0" smtClean="0">
                <a:sym typeface="Wingdings" pitchFamily="2" charset="2"/>
              </a:rPr>
              <a:t>&amp;</a:t>
            </a:r>
            <a:r>
              <a:rPr lang="id-ID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pencernaan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yg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kompleks</a:t>
            </a:r>
            <a:r>
              <a:rPr lang="en-US" dirty="0" smtClean="0">
                <a:sym typeface="Wingdings" pitchFamily="2" charset="2"/>
              </a:rPr>
              <a:t>).</a:t>
            </a:r>
          </a:p>
          <a:p>
            <a:pPr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0766229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914508"/>
            <a:ext cx="8458200" cy="4867292"/>
          </a:xfrm>
        </p:spPr>
        <p:txBody>
          <a:bodyPr/>
          <a:lstStyle/>
          <a:p>
            <a:pPr marL="596646" indent="-514350">
              <a:buNone/>
            </a:pPr>
            <a:r>
              <a:rPr lang="en-US" sz="2000" dirty="0" smtClean="0">
                <a:solidFill>
                  <a:schemeClr val="tx1"/>
                </a:solidFill>
              </a:rPr>
              <a:t>6</a:t>
            </a:r>
            <a:r>
              <a:rPr lang="en-US" sz="2400" i="1" dirty="0" smtClean="0">
                <a:solidFill>
                  <a:schemeClr val="tx1"/>
                </a:solidFill>
              </a:rPr>
              <a:t>.    Internal objects</a:t>
            </a:r>
          </a:p>
          <a:p>
            <a:pPr marL="596646" indent="-514350" algn="just">
              <a:buNone/>
            </a:pPr>
            <a:r>
              <a:rPr lang="en-US" sz="2400" dirty="0" smtClean="0">
                <a:solidFill>
                  <a:schemeClr val="tx1"/>
                </a:solidFill>
              </a:rPr>
              <a:t>      </a:t>
            </a:r>
            <a:r>
              <a:rPr lang="id-ID" sz="2400" dirty="0" smtClean="0">
                <a:solidFill>
                  <a:schemeClr val="tx1"/>
                </a:solidFill>
              </a:rPr>
              <a:t> Seiring terjadinya k</a:t>
            </a:r>
            <a:r>
              <a:rPr lang="en-US" sz="2400" dirty="0" err="1" smtClean="0">
                <a:solidFill>
                  <a:schemeClr val="tx1"/>
                </a:solidFill>
              </a:rPr>
              <a:t>ristalisasi</a:t>
            </a:r>
            <a:r>
              <a:rPr lang="en-US" sz="2400" dirty="0" smtClean="0">
                <a:solidFill>
                  <a:schemeClr val="tx1"/>
                </a:solidFill>
              </a:rPr>
              <a:t> ego, </a:t>
            </a:r>
            <a:r>
              <a:rPr lang="id-ID" sz="2400" dirty="0" smtClean="0">
                <a:solidFill>
                  <a:schemeClr val="tx1"/>
                </a:solidFill>
              </a:rPr>
              <a:t>proses awal dari </a:t>
            </a:r>
            <a:r>
              <a:rPr lang="en-US" sz="2400" i="1" dirty="0" smtClean="0">
                <a:solidFill>
                  <a:schemeClr val="tx1"/>
                </a:solidFill>
              </a:rPr>
              <a:t>ego </a:t>
            </a:r>
            <a:r>
              <a:rPr lang="id-ID" sz="2400" i="1" dirty="0" smtClean="0">
                <a:solidFill>
                  <a:schemeClr val="tx1"/>
                </a:solidFill>
              </a:rPr>
              <a:t>introjects </a:t>
            </a:r>
            <a:r>
              <a:rPr lang="id-ID" sz="2400" dirty="0" smtClean="0">
                <a:solidFill>
                  <a:schemeClr val="tx1"/>
                </a:solidFill>
              </a:rPr>
              <a:t>ini kemudian  membentuk suatu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i="1" dirty="0" smtClean="0">
                <a:solidFill>
                  <a:schemeClr val="tx1"/>
                </a:solidFill>
              </a:rPr>
              <a:t>internal objects</a:t>
            </a:r>
            <a:r>
              <a:rPr lang="en-US" sz="2400" dirty="0" smtClean="0">
                <a:solidFill>
                  <a:schemeClr val="tx1"/>
                </a:solidFill>
              </a:rPr>
              <a:t>. </a:t>
            </a:r>
            <a:r>
              <a:rPr lang="en-US" sz="2400" dirty="0" err="1" smtClean="0">
                <a:solidFill>
                  <a:schemeClr val="tx1"/>
                </a:solidFill>
              </a:rPr>
              <a:t>Objek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</a:t>
            </a:r>
            <a:r>
              <a:rPr lang="en-US" sz="2400" dirty="0" err="1" smtClean="0">
                <a:solidFill>
                  <a:schemeClr val="tx1"/>
                </a:solidFill>
              </a:rPr>
              <a:t>orang</a:t>
            </a:r>
            <a:r>
              <a:rPr lang="en-US" sz="2400" dirty="0" smtClean="0">
                <a:solidFill>
                  <a:schemeClr val="tx1"/>
                </a:solidFill>
              </a:rPr>
              <a:t>, </a:t>
            </a:r>
            <a:r>
              <a:rPr lang="en-US" sz="2400" dirty="0" err="1" smtClean="0">
                <a:solidFill>
                  <a:schemeClr val="tx1"/>
                </a:solidFill>
              </a:rPr>
              <a:t>tempat</a:t>
            </a:r>
            <a:r>
              <a:rPr lang="en-US" sz="2400" dirty="0" smtClean="0">
                <a:solidFill>
                  <a:schemeClr val="tx1"/>
                </a:solidFill>
              </a:rPr>
              <a:t>, </a:t>
            </a:r>
            <a:r>
              <a:rPr lang="en-US" sz="2400" dirty="0" err="1" smtClean="0">
                <a:solidFill>
                  <a:schemeClr val="tx1"/>
                </a:solidFill>
              </a:rPr>
              <a:t>benda</a:t>
            </a:r>
            <a:r>
              <a:rPr lang="id-ID" sz="2400" dirty="0" smtClean="0">
                <a:solidFill>
                  <a:schemeClr val="tx1"/>
                </a:solidFill>
              </a:rPr>
              <a:t>, </a:t>
            </a:r>
            <a:r>
              <a:rPr lang="en-US" sz="2400" dirty="0" err="1" smtClean="0">
                <a:solidFill>
                  <a:schemeClr val="tx1"/>
                </a:solidFill>
              </a:rPr>
              <a:t>lingkungan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eksternal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yg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id-ID" sz="2400" dirty="0" smtClean="0">
                <a:solidFill>
                  <a:schemeClr val="tx1"/>
                </a:solidFill>
              </a:rPr>
              <a:t>sifatnya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memuaskan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kebutuhan</a:t>
            </a:r>
            <a:r>
              <a:rPr lang="en-US" sz="2400" i="1" dirty="0" smtClean="0">
                <a:solidFill>
                  <a:schemeClr val="tx1"/>
                </a:solidFill>
              </a:rPr>
              <a:t>. </a:t>
            </a:r>
            <a:r>
              <a:rPr lang="id-ID" sz="2400" i="1" dirty="0" smtClean="0">
                <a:solidFill>
                  <a:schemeClr val="tx1"/>
                </a:solidFill>
              </a:rPr>
              <a:t>Internal objects </a:t>
            </a:r>
            <a:r>
              <a:rPr lang="id-ID" sz="2400" dirty="0" smtClean="0">
                <a:solidFill>
                  <a:schemeClr val="tx1"/>
                </a:solidFill>
              </a:rPr>
              <a:t>biasanya representasi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i="1" dirty="0" smtClean="0">
                <a:solidFill>
                  <a:schemeClr val="tx1"/>
                </a:solidFill>
              </a:rPr>
              <a:t>parental</a:t>
            </a:r>
            <a:r>
              <a:rPr lang="id-ID" sz="2400" i="1" dirty="0" smtClean="0">
                <a:solidFill>
                  <a:schemeClr val="tx1"/>
                </a:solidFill>
              </a:rPr>
              <a:t> objects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 membentuk dasar kepribadian, mengatur perilaku  bayi menjadi berperilaku seperti orangtuanya dengan melakukan introyeksi gaya perilakunya  prekursor dari kontrol superego.</a:t>
            </a:r>
            <a:endParaRPr lang="id-ID" sz="2400" dirty="0" smtClean="0">
              <a:solidFill>
                <a:schemeClr val="tx1"/>
              </a:solidFill>
            </a:endParaRPr>
          </a:p>
          <a:p>
            <a:endParaRPr lang="id-ID" sz="2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73189189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900222"/>
            <a:ext cx="8458200" cy="4652978"/>
          </a:xfrm>
        </p:spPr>
        <p:txBody>
          <a:bodyPr/>
          <a:lstStyle/>
          <a:p>
            <a:pPr marL="596646" indent="-514350">
              <a:buNone/>
            </a:pPr>
            <a:r>
              <a:rPr lang="id-ID" sz="2800" dirty="0" smtClean="0">
                <a:solidFill>
                  <a:schemeClr val="tx1"/>
                </a:solidFill>
              </a:rPr>
              <a:t>7. </a:t>
            </a:r>
            <a:r>
              <a:rPr lang="en-US" sz="2800" i="1" dirty="0" smtClean="0">
                <a:solidFill>
                  <a:schemeClr val="tx1"/>
                </a:solidFill>
              </a:rPr>
              <a:t>The infant as an a</a:t>
            </a:r>
            <a:r>
              <a:rPr lang="id-ID" sz="2800" i="1" dirty="0" smtClean="0">
                <a:solidFill>
                  <a:schemeClr val="tx1"/>
                </a:solidFill>
              </a:rPr>
              <a:t>u</a:t>
            </a:r>
            <a:r>
              <a:rPr lang="en-US" sz="2800" i="1" dirty="0" err="1" smtClean="0">
                <a:solidFill>
                  <a:schemeClr val="tx1"/>
                </a:solidFill>
              </a:rPr>
              <a:t>tonomous</a:t>
            </a:r>
            <a:r>
              <a:rPr lang="en-US" sz="2800" i="1" dirty="0" smtClean="0">
                <a:solidFill>
                  <a:schemeClr val="tx1"/>
                </a:solidFill>
              </a:rPr>
              <a:t> individual</a:t>
            </a:r>
          </a:p>
          <a:p>
            <a:pPr marL="596646" indent="-514350" algn="just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     </a:t>
            </a:r>
            <a:r>
              <a:rPr lang="id-ID" sz="2800" dirty="0" smtClean="0">
                <a:solidFill>
                  <a:schemeClr val="tx1"/>
                </a:solidFill>
              </a:rPr>
              <a:t> Saat bayi sudah berdiri sendiri, relasinya dg org lain menjadi realitas eksterna dan sejalan dg perkembangan sistem ego dalam dirinya 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 mulai berperan sbg </a:t>
            </a:r>
            <a:r>
              <a:rPr lang="id-ID" sz="2800" i="1" dirty="0" smtClean="0">
                <a:solidFill>
                  <a:schemeClr val="tx1"/>
                </a:solidFill>
                <a:sym typeface="Wingdings" pitchFamily="2" charset="2"/>
              </a:rPr>
              <a:t>autonomous individuals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. Pada akhir tahun pertama, sudah menjadi individu terpisah dan menyelesaikan hubungan simbiosisnya dg tetap memiliki kelekatan terhadap org yg 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dicintainya</a:t>
            </a:r>
            <a:r>
              <a:rPr lang="en-US" sz="2800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  <a:endParaRPr lang="id-ID" sz="2800" dirty="0">
              <a:solidFill>
                <a:schemeClr val="tx1"/>
              </a:solidFill>
              <a:sym typeface="Wingdings" pitchFamily="2" charset="2"/>
            </a:endParaRPr>
          </a:p>
          <a:p>
            <a:pPr marL="596646" indent="-514350">
              <a:buNone/>
            </a:pPr>
            <a:endParaRPr lang="en-US" sz="28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4954804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2133600"/>
            <a:ext cx="8458200" cy="4510102"/>
          </a:xfrm>
        </p:spPr>
        <p:txBody>
          <a:bodyPr/>
          <a:lstStyle/>
          <a:p>
            <a:pPr marL="596646" indent="-514350">
              <a:buAutoNum type="arabicPeriod" startAt="8"/>
            </a:pPr>
            <a:r>
              <a:rPr lang="en-US" sz="2400" i="1" dirty="0" smtClean="0">
                <a:solidFill>
                  <a:schemeClr val="tx1"/>
                </a:solidFill>
              </a:rPr>
              <a:t>Consequences of abnormal symbiotic relationships. 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596646" indent="-514350" algn="just">
              <a:buNone/>
            </a:pPr>
            <a:r>
              <a:rPr lang="en-US" sz="2400" dirty="0" smtClean="0">
                <a:solidFill>
                  <a:schemeClr val="tx1"/>
                </a:solidFill>
              </a:rPr>
              <a:t>     a. </a:t>
            </a:r>
            <a:r>
              <a:rPr lang="en-US" sz="2400" i="1" dirty="0" smtClean="0">
                <a:solidFill>
                  <a:schemeClr val="tx1"/>
                </a:solidFill>
              </a:rPr>
              <a:t>Autistic child (</a:t>
            </a:r>
            <a:r>
              <a:rPr lang="en-US" sz="2400" dirty="0" err="1" smtClean="0">
                <a:solidFill>
                  <a:schemeClr val="tx1"/>
                </a:solidFill>
              </a:rPr>
              <a:t>mengabaikan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lingkungan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saat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bermain</a:t>
            </a:r>
            <a:r>
              <a:rPr lang="en-US" sz="2400" dirty="0" smtClean="0">
                <a:solidFill>
                  <a:schemeClr val="tx1"/>
                </a:solidFill>
              </a:rPr>
              <a:t>)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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ketidakmampuan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da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l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a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m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membentuk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relasi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objek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 yg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efektif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dan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memb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angun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realitas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eksternal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atau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pengaturan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ego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efektif</a:t>
            </a:r>
            <a:endParaRPr lang="en-US" sz="2400" dirty="0" smtClean="0">
              <a:solidFill>
                <a:schemeClr val="tx1"/>
              </a:solidFill>
              <a:sym typeface="Wingdings" pitchFamily="2" charset="2"/>
            </a:endParaRPr>
          </a:p>
          <a:p>
            <a:pPr marL="596646" indent="-514350" algn="just">
              <a:buNone/>
            </a:pP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    b. </a:t>
            </a:r>
            <a:r>
              <a:rPr lang="en-US" sz="2400" i="1" dirty="0" smtClean="0">
                <a:solidFill>
                  <a:schemeClr val="tx1"/>
                </a:solidFill>
                <a:sym typeface="Wingdings" pitchFamily="2" charset="2"/>
              </a:rPr>
              <a:t>Symbiotic </a:t>
            </a:r>
            <a:r>
              <a:rPr lang="en-US" sz="2400" i="1" dirty="0" smtClean="0">
                <a:solidFill>
                  <a:schemeClr val="tx1"/>
                </a:solidFill>
                <a:sym typeface="Wingdings" pitchFamily="2" charset="2"/>
              </a:rPr>
              <a:t>child,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dirty="0">
                <a:solidFill>
                  <a:schemeClr val="tx1"/>
                </a:solidFill>
                <a:sym typeface="Wingdings" pitchFamily="2" charset="2"/>
              </a:rPr>
              <a:t>m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emiliki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hubungan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simbiot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ik yg penuh 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dg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figur</a:t>
            </a:r>
            <a:r>
              <a:rPr lang="en-US" dirty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ibu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&amp;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tdk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mampu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melepasnya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en-US" sz="2400" dirty="0" err="1" smtClean="0">
                <a:solidFill>
                  <a:schemeClr val="tx1"/>
                </a:solidFill>
                <a:sym typeface="Wingdings" pitchFamily="2" charset="2"/>
              </a:rPr>
              <a:t>dependen</a:t>
            </a:r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 </a:t>
            </a:r>
            <a:r>
              <a:rPr lang="en-US" sz="2400" i="1" dirty="0" smtClean="0">
                <a:solidFill>
                  <a:schemeClr val="tx1"/>
                </a:solidFill>
                <a:sym typeface="Wingdings" pitchFamily="2" charset="2"/>
              </a:rPr>
              <a:t>symbiotic childhood psychosis</a:t>
            </a:r>
            <a:endParaRPr lang="en-US" sz="2400" dirty="0" smtClean="0">
              <a:solidFill>
                <a:schemeClr val="tx1"/>
              </a:solidFill>
            </a:endParaRPr>
          </a:p>
          <a:p>
            <a:endParaRPr lang="id-ID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8470573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5720" y="669923"/>
            <a:ext cx="8134376" cy="930277"/>
          </a:xfrm>
        </p:spPr>
        <p:txBody>
          <a:bodyPr/>
          <a:lstStyle/>
          <a:p>
            <a:r>
              <a:rPr lang="id-ID" sz="3600" b="1" i="1" dirty="0" smtClean="0">
                <a:solidFill>
                  <a:schemeClr val="tx1"/>
                </a:solidFill>
              </a:rPr>
              <a:t>The Anal Phase Of Self Assertion and Sphincter Control</a:t>
            </a:r>
            <a:endParaRPr lang="id-ID" sz="36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2248347"/>
            <a:ext cx="8610599" cy="3877815"/>
          </a:xfrm>
        </p:spPr>
        <p:txBody>
          <a:bodyPr/>
          <a:lstStyle/>
          <a:p>
            <a:pPr algn="just"/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Fase anal dimulai pada tahun kedua kelahiran </a:t>
            </a:r>
          </a:p>
          <a:p>
            <a:pPr algn="just"/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Dimulai saat proses relasi simbiotik berakhir  sampai dengan periode konflik Oedipal  fase phalik </a:t>
            </a:r>
          </a:p>
          <a:p>
            <a:pPr algn="just"/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Ciri dari fase anal  </a:t>
            </a:r>
            <a:r>
              <a:rPr lang="id-ID" sz="2800" i="1" dirty="0" smtClean="0">
                <a:solidFill>
                  <a:schemeClr val="tx1"/>
                </a:solidFill>
                <a:sym typeface="Wingdings" pitchFamily="2" charset="2"/>
              </a:rPr>
              <a:t>self-assertion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  anak memperlihatkan bahwa dirinya bisa berdiri, berjalan, dan berlari juga mulai belajar mengontrol spingter</a:t>
            </a:r>
            <a:endParaRPr lang="en-US" sz="2800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/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624562469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Anak yg terlalu keras dididik untuk  toilet training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menjadi pembangkang dan terjadi kemunduran dalam sphincter control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Karakteristik lain dari fase anal  peningkatan kemampuan dalam berbahasa. 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Kemampuan berbicara  mempercepat proses integrasi anak dalam keluarga sebagai seorang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individu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  <a:endParaRPr lang="id-ID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722845006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2004978"/>
            <a:ext cx="8610600" cy="4929222"/>
          </a:xfrm>
        </p:spPr>
        <p:txBody>
          <a:bodyPr/>
          <a:lstStyle/>
          <a:p>
            <a:pPr algn="just"/>
            <a:r>
              <a:rPr lang="id-ID" sz="2400" dirty="0" smtClean="0">
                <a:solidFill>
                  <a:schemeClr val="tx1"/>
                </a:solidFill>
              </a:rPr>
              <a:t>Orangtua dan anggota keluarga lain, harus bisa menghargai </a:t>
            </a:r>
            <a:r>
              <a:rPr lang="id-ID" sz="2400" i="1" dirty="0" smtClean="0">
                <a:solidFill>
                  <a:schemeClr val="tx1"/>
                </a:solidFill>
              </a:rPr>
              <a:t>effort </a:t>
            </a:r>
            <a:r>
              <a:rPr lang="id-ID" sz="2400" dirty="0" smtClean="0">
                <a:solidFill>
                  <a:schemeClr val="tx1"/>
                </a:solidFill>
              </a:rPr>
              <a:t>anak menjadi bagian dalam lingkungan keluarganya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 berikan pujian dan dukungan saat anak bisa makan sendiri, BAK sendiri. </a:t>
            </a:r>
            <a:endParaRPr lang="en-US" sz="2400" dirty="0" smtClean="0">
              <a:solidFill>
                <a:schemeClr val="tx1"/>
              </a:solidFill>
            </a:endParaRPr>
          </a:p>
          <a:p>
            <a:pPr algn="just"/>
            <a:r>
              <a:rPr lang="en-US" sz="2400" dirty="0" smtClean="0">
                <a:solidFill>
                  <a:schemeClr val="tx1"/>
                </a:solidFill>
              </a:rPr>
              <a:t>A</a:t>
            </a:r>
            <a:r>
              <a:rPr lang="id-ID" sz="2400" dirty="0" smtClean="0">
                <a:solidFill>
                  <a:schemeClr val="tx1"/>
                </a:solidFill>
              </a:rPr>
              <a:t>nak saat mengeluarkan kotoran 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 “hadiah”  jika ditolak atau dimarahi  anak akan melampiaskan kepuasan analnya dg menahan feces sampai muncul tekanan yg menimbulkan rangsangan erotis.</a:t>
            </a:r>
          </a:p>
          <a:p>
            <a:pPr lvl="0" algn="just"/>
            <a:r>
              <a:rPr lang="en-US" sz="2400" dirty="0" smtClean="0">
                <a:solidFill>
                  <a:schemeClr val="tx1"/>
                </a:solidFill>
                <a:sym typeface="Wingdings" pitchFamily="2" charset="2"/>
              </a:rPr>
              <a:t>K</a:t>
            </a:r>
            <a:r>
              <a:rPr lang="id-ID" sz="2400" dirty="0" smtClean="0">
                <a:solidFill>
                  <a:schemeClr val="tx1"/>
                </a:solidFill>
                <a:sym typeface="Wingdings" pitchFamily="2" charset="2"/>
              </a:rPr>
              <a:t>ebiasaan tsb membentuk seseorang mjd karakter anal saat dewasa  keras kepala, kikir, serba teratur.</a:t>
            </a:r>
            <a:endParaRPr lang="en-US" sz="2400" dirty="0" smtClean="0">
              <a:solidFill>
                <a:schemeClr val="tx1"/>
              </a:solidFill>
            </a:endParaRPr>
          </a:p>
          <a:p>
            <a:pPr algn="just"/>
            <a:endParaRPr lang="en-US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574475275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8490" y="774550"/>
            <a:ext cx="7756263" cy="1054250"/>
          </a:xfrm>
        </p:spPr>
        <p:txBody>
          <a:bodyPr/>
          <a:lstStyle/>
          <a:p>
            <a:r>
              <a:rPr lang="en-US" sz="3200" b="1" i="1" dirty="0" smtClean="0">
                <a:solidFill>
                  <a:schemeClr val="tx1"/>
                </a:solidFill>
              </a:rPr>
              <a:t>AUTOEROTISM, NARCISSISM, OBJECT-LOVE, IDENTIFICATION</a:t>
            </a:r>
            <a:endParaRPr lang="id-ID" sz="32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2248347"/>
            <a:ext cx="8762999" cy="3877815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600" dirty="0" smtClean="0">
                <a:solidFill>
                  <a:schemeClr val="tx1"/>
                </a:solidFill>
              </a:rPr>
              <a:t>Freud </a:t>
            </a:r>
            <a:r>
              <a:rPr lang="en-US" sz="2600" dirty="0" err="1" smtClean="0">
                <a:solidFill>
                  <a:schemeClr val="tx1"/>
                </a:solidFill>
              </a:rPr>
              <a:t>mengenalkan</a:t>
            </a:r>
            <a:r>
              <a:rPr lang="en-US" sz="2600" dirty="0" smtClean="0">
                <a:solidFill>
                  <a:schemeClr val="tx1"/>
                </a:solidFill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</a:rPr>
              <a:t>perkembangan</a:t>
            </a:r>
            <a:r>
              <a:rPr lang="en-US" sz="2600" dirty="0" smtClean="0">
                <a:solidFill>
                  <a:schemeClr val="tx1"/>
                </a:solidFill>
              </a:rPr>
              <a:t> libidinal</a:t>
            </a:r>
            <a:r>
              <a:rPr lang="id-ID" sz="2600" dirty="0" smtClean="0">
                <a:solidFill>
                  <a:schemeClr val="tx1"/>
                </a:solidFill>
              </a:rPr>
              <a:t> :</a:t>
            </a:r>
          </a:p>
          <a:p>
            <a:r>
              <a:rPr lang="en-US" sz="2600" i="1" dirty="0" smtClean="0">
                <a:solidFill>
                  <a:schemeClr val="tx1"/>
                </a:solidFill>
              </a:rPr>
              <a:t>Autoerotism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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libidinal organization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, organ (mulut, anus, vagina,penis) dipakai untuk pemuasan diri sendiri tanpa memandang fungsi biologis dari organ tsb.</a:t>
            </a:r>
          </a:p>
          <a:p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Narcissism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  dorongan insting seksual untuk mendapatkan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love object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dg menjadikan dirinya sendiri sbg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love object</a:t>
            </a:r>
          </a:p>
          <a:p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Dorongan tsb kemudian disalurkan ke objek luar dirinya 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object choice/ object love</a:t>
            </a:r>
            <a:endParaRPr lang="en-US" sz="2600" i="1" dirty="0" smtClean="0">
              <a:solidFill>
                <a:schemeClr val="tx1"/>
              </a:solidFill>
            </a:endParaRPr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61900839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sz="2800" i="1" dirty="0" smtClean="0">
                <a:solidFill>
                  <a:schemeClr val="tx1"/>
                </a:solidFill>
              </a:rPr>
              <a:t>Identification vs object - love</a:t>
            </a:r>
          </a:p>
          <a:p>
            <a:pPr algn="just"/>
            <a:r>
              <a:rPr lang="id-ID" sz="2800" dirty="0" smtClean="0">
                <a:solidFill>
                  <a:schemeClr val="tx1"/>
                </a:solidFill>
              </a:rPr>
              <a:t>Proses simbiosis dan </a:t>
            </a:r>
            <a:r>
              <a:rPr lang="id-ID" sz="2800" i="1" dirty="0" smtClean="0">
                <a:solidFill>
                  <a:schemeClr val="tx1"/>
                </a:solidFill>
              </a:rPr>
              <a:t>attachment</a:t>
            </a:r>
            <a:r>
              <a:rPr lang="id-ID" sz="2800" dirty="0" smtClean="0">
                <a:solidFill>
                  <a:schemeClr val="tx1"/>
                </a:solidFill>
              </a:rPr>
              <a:t> </a:t>
            </a:r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 sbg proses identifikasi dg orangtuanya  inkorporasi</a:t>
            </a:r>
          </a:p>
          <a:p>
            <a:pPr algn="just"/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Identifikasi lebih dulu terjadi dibandingkan dg </a:t>
            </a:r>
            <a:r>
              <a:rPr lang="id-ID" sz="2800" i="1" dirty="0" smtClean="0">
                <a:solidFill>
                  <a:schemeClr val="tx1"/>
                </a:solidFill>
                <a:sym typeface="Wingdings" pitchFamily="2" charset="2"/>
              </a:rPr>
              <a:t>object love</a:t>
            </a:r>
            <a:endParaRPr lang="en-US" sz="2800" i="1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6538556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158" y="285728"/>
            <a:ext cx="7286625" cy="715963"/>
          </a:xfrm>
        </p:spPr>
        <p:txBody>
          <a:bodyPr/>
          <a:lstStyle/>
          <a:p>
            <a:r>
              <a:rPr lang="id-ID" dirty="0" smtClean="0"/>
              <a:t>Terima Kasih.......</a:t>
            </a:r>
            <a:endParaRPr lang="id-ID" dirty="0"/>
          </a:p>
        </p:txBody>
      </p:sp>
      <p:pic>
        <p:nvPicPr>
          <p:cNvPr id="5" name="Picture 2" descr="C:\Users\ASUS\Pictures\New folder (2)\10032012393.jpg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86491" y="2247900"/>
            <a:ext cx="5171017" cy="3878263"/>
          </a:xfrm>
          <a:prstGeom prst="rect">
            <a:avLst/>
          </a:prstGeom>
          <a:solidFill>
            <a:srgbClr val="FFFF00"/>
          </a:solidFill>
          <a:ln>
            <a:solidFill>
              <a:srgbClr val="FFFF00"/>
            </a:solidFill>
          </a:ln>
          <a:effectLst>
            <a:glow rad="228600">
              <a:schemeClr val="accent3">
                <a:satMod val="175000"/>
                <a:alpha val="40000"/>
              </a:schemeClr>
            </a:glow>
          </a:effectLst>
        </p:spPr>
      </p:pic>
    </p:spTree>
    <p:extLst>
      <p:ext uri="{BB962C8B-B14F-4D97-AF65-F5344CB8AC3E}">
        <p14:creationId xmlns:p14="http://schemas.microsoft.com/office/powerpoint/2010/main" val="28986376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sz="4000" b="1" i="1" dirty="0" smtClean="0">
                <a:solidFill>
                  <a:schemeClr val="tx1"/>
                </a:solidFill>
              </a:rPr>
              <a:t>Life in the Uterus</a:t>
            </a:r>
            <a:endParaRPr lang="id-ID" sz="40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71622"/>
            <a:ext cx="8686800" cy="4652978"/>
          </a:xfrm>
        </p:spPr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endParaRPr lang="id-ID" sz="2600" dirty="0" smtClean="0">
              <a:solidFill>
                <a:schemeClr val="tx1"/>
              </a:solidFill>
            </a:endParaRP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Perkembangan dan maturasi organ terjadi sebelum benar2 diperlukan. Misal : gerakan peristaltik sudah ada sebelum ada makanan utk dimetabolisme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organ, sistem organ pada janin secara fisiologis siap berfungsi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</a:p>
          <a:p>
            <a:pPr algn="just"/>
            <a:endParaRPr lang="en-US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/>
            <a:r>
              <a:rPr lang="id-ID" sz="2800" dirty="0">
                <a:solidFill>
                  <a:schemeClr val="tx1"/>
                </a:solidFill>
              </a:rPr>
              <a:t>Landesman-Dwyer, Keller, Streiss-guth 1977 </a:t>
            </a:r>
            <a:r>
              <a:rPr lang="id-ID" sz="2800" dirty="0">
                <a:solidFill>
                  <a:schemeClr val="tx1"/>
                </a:solidFill>
                <a:sym typeface="Wingdings" pitchFamily="2" charset="2"/>
              </a:rPr>
              <a:t> konsumsi alkohol pada kehamilan berkaitan dengan terjadinya pola perilaku abnormal pada anak keturunannya</a:t>
            </a:r>
          </a:p>
          <a:p>
            <a:pPr marL="0" indent="0" algn="just">
              <a:buNone/>
            </a:pPr>
            <a:endParaRPr lang="id-ID" sz="2600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/>
            <a:r>
              <a:rPr lang="id-ID" sz="2800" dirty="0" smtClean="0">
                <a:solidFill>
                  <a:schemeClr val="tx1"/>
                </a:solidFill>
                <a:sym typeface="Wingdings" pitchFamily="2" charset="2"/>
              </a:rPr>
              <a:t>Kondisi biologis dan psikologis ibu berpengaruh terhadap perkembangan janin  hormon dari ibu melewati plasenta. </a:t>
            </a:r>
          </a:p>
          <a:p>
            <a:pPr>
              <a:buNone/>
            </a:pPr>
            <a:endParaRPr lang="id-ID" sz="2600" dirty="0" smtClean="0">
              <a:solidFill>
                <a:schemeClr val="tx1"/>
              </a:solidFill>
            </a:endParaRPr>
          </a:p>
          <a:p>
            <a:endParaRPr lang="id-ID" sz="2600" dirty="0" smtClean="0">
              <a:solidFill>
                <a:schemeClr val="tx1"/>
              </a:solidFill>
            </a:endParaRPr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943890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id-ID" dirty="0">
                <a:solidFill>
                  <a:schemeClr val="tx1"/>
                </a:solidFill>
              </a:rPr>
              <a:t>Landesman-Dwyer, Keller, Streiss-guth 1977 </a:t>
            </a:r>
            <a:r>
              <a:rPr lang="id-ID" dirty="0">
                <a:solidFill>
                  <a:schemeClr val="tx1"/>
                </a:solidFill>
                <a:sym typeface="Wingdings" pitchFamily="2" charset="2"/>
              </a:rPr>
              <a:t> konsumsi alkohol pada kehamilan berkaitan dengan terjadinya pola perilaku abnormal pada </a:t>
            </a:r>
            <a:r>
              <a:rPr lang="en-US" dirty="0" err="1" smtClean="0">
                <a:solidFill>
                  <a:schemeClr val="tx1"/>
                </a:solidFill>
                <a:sym typeface="Wingdings" pitchFamily="2" charset="2"/>
              </a:rPr>
              <a:t>anak</a:t>
            </a:r>
            <a:r>
              <a:rPr lang="en-US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dirty="0" err="1" smtClean="0">
                <a:solidFill>
                  <a:schemeClr val="tx1"/>
                </a:solidFill>
                <a:sym typeface="Wingdings" pitchFamily="2" charset="2"/>
              </a:rPr>
              <a:t>yg</a:t>
            </a:r>
            <a:r>
              <a:rPr lang="en-US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dirty="0" err="1" smtClean="0">
                <a:solidFill>
                  <a:schemeClr val="tx1"/>
                </a:solidFill>
                <a:sym typeface="Wingdings" pitchFamily="2" charset="2"/>
              </a:rPr>
              <a:t>dilahirkan</a:t>
            </a:r>
            <a:r>
              <a:rPr lang="en-US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  <a:endParaRPr lang="id-ID" dirty="0">
              <a:solidFill>
                <a:schemeClr val="tx1"/>
              </a:solidFill>
              <a:sym typeface="Wingdings" pitchFamily="2" charset="2"/>
            </a:endParaRPr>
          </a:p>
          <a:p>
            <a:pPr algn="just"/>
            <a:endParaRPr lang="en-US" dirty="0" smtClean="0">
              <a:solidFill>
                <a:schemeClr val="tx1"/>
              </a:solidFill>
              <a:sym typeface="Wingdings" pitchFamily="2" charset="2"/>
            </a:endParaRPr>
          </a:p>
          <a:p>
            <a:pPr algn="just"/>
            <a:r>
              <a:rPr lang="id-ID" dirty="0" smtClean="0">
                <a:solidFill>
                  <a:schemeClr val="tx1"/>
                </a:solidFill>
                <a:sym typeface="Wingdings" pitchFamily="2" charset="2"/>
              </a:rPr>
              <a:t>Copans </a:t>
            </a:r>
            <a:r>
              <a:rPr lang="id-ID" dirty="0">
                <a:solidFill>
                  <a:schemeClr val="tx1"/>
                </a:solidFill>
                <a:sym typeface="Wingdings" pitchFamily="2" charset="2"/>
              </a:rPr>
              <a:t>1974, Sontag 1944  wanita hamil dengan ansietas, </a:t>
            </a:r>
            <a:r>
              <a:rPr lang="id-ID" dirty="0" smtClean="0">
                <a:solidFill>
                  <a:schemeClr val="tx1"/>
                </a:solidFill>
                <a:sym typeface="Wingdings" pitchFamily="2" charset="2"/>
              </a:rPr>
              <a:t>depres</a:t>
            </a:r>
            <a:r>
              <a:rPr lang="en-US" dirty="0" smtClean="0">
                <a:solidFill>
                  <a:schemeClr val="tx1"/>
                </a:solidFill>
                <a:sym typeface="Wingdings" pitchFamily="2" charset="2"/>
              </a:rPr>
              <a:t>i </a:t>
            </a:r>
            <a:r>
              <a:rPr lang="en-US" dirty="0" err="1" smtClean="0">
                <a:solidFill>
                  <a:schemeClr val="tx1"/>
                </a:solidFill>
                <a:sym typeface="Wingdings" pitchFamily="2" charset="2"/>
              </a:rPr>
              <a:t>akan</a:t>
            </a:r>
            <a:r>
              <a:rPr lang="en-US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dirty="0" smtClean="0">
                <a:solidFill>
                  <a:schemeClr val="tx1"/>
                </a:solidFill>
                <a:sym typeface="Wingdings" pitchFamily="2" charset="2"/>
              </a:rPr>
              <a:t>bermanifestasi </a:t>
            </a:r>
            <a:r>
              <a:rPr lang="en-US" dirty="0" err="1" smtClean="0">
                <a:solidFill>
                  <a:schemeClr val="tx1"/>
                </a:solidFill>
                <a:sym typeface="Wingdings" pitchFamily="2" charset="2"/>
              </a:rPr>
              <a:t>pada</a:t>
            </a:r>
            <a:r>
              <a:rPr lang="en-US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dirty="0" err="1" smtClean="0">
                <a:solidFill>
                  <a:schemeClr val="tx1"/>
                </a:solidFill>
                <a:sym typeface="Wingdings" pitchFamily="2" charset="2"/>
              </a:rPr>
              <a:t>diri</a:t>
            </a:r>
            <a:r>
              <a:rPr lang="en-US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dirty="0" err="1" smtClean="0">
                <a:solidFill>
                  <a:schemeClr val="tx1"/>
                </a:solidFill>
                <a:sym typeface="Wingdings" pitchFamily="2" charset="2"/>
              </a:rPr>
              <a:t>bayi</a:t>
            </a:r>
            <a:r>
              <a:rPr lang="en-US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dirty="0" err="1" smtClean="0">
                <a:solidFill>
                  <a:schemeClr val="tx1"/>
                </a:solidFill>
                <a:sym typeface="Wingdings" pitchFamily="2" charset="2"/>
              </a:rPr>
              <a:t>dengan</a:t>
            </a:r>
            <a:r>
              <a:rPr lang="id-ID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dirty="0" err="1" smtClean="0">
                <a:solidFill>
                  <a:schemeClr val="tx1"/>
                </a:solidFill>
                <a:sym typeface="Wingdings" pitchFamily="2" charset="2"/>
              </a:rPr>
              <a:t>ditemukannya</a:t>
            </a:r>
            <a:r>
              <a:rPr lang="id-ID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dirty="0">
                <a:solidFill>
                  <a:schemeClr val="tx1"/>
                </a:solidFill>
                <a:sym typeface="Wingdings" pitchFamily="2" charset="2"/>
              </a:rPr>
              <a:t>gangguan makan, muntah,  diare, squirming/menggeliat, sensitivitas terhadap suara, rewel, sering </a:t>
            </a:r>
            <a:r>
              <a:rPr lang="id-ID" dirty="0" smtClean="0">
                <a:solidFill>
                  <a:schemeClr val="tx1"/>
                </a:solidFill>
                <a:sym typeface="Wingdings" pitchFamily="2" charset="2"/>
              </a:rPr>
              <a:t>menangis</a:t>
            </a:r>
            <a:r>
              <a:rPr lang="en-US" dirty="0" smtClean="0">
                <a:solidFill>
                  <a:schemeClr val="tx1"/>
                </a:solidFill>
                <a:sym typeface="Wingdings" pitchFamily="2" charset="2"/>
              </a:rPr>
              <a:t>.</a:t>
            </a:r>
            <a:r>
              <a:rPr lang="id-ID" dirty="0" smtClean="0">
                <a:solidFill>
                  <a:schemeClr val="tx1"/>
                </a:solidFill>
                <a:sym typeface="Wingdings" pitchFamily="2" charset="2"/>
              </a:rPr>
              <a:t>  </a:t>
            </a:r>
            <a:endParaRPr lang="id-ID" dirty="0">
              <a:solidFill>
                <a:schemeClr val="tx1"/>
              </a:solidFill>
            </a:endParaRP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88490" y="570156"/>
            <a:ext cx="7756263" cy="877644"/>
          </a:xfrm>
        </p:spPr>
        <p:txBody>
          <a:bodyPr/>
          <a:lstStyle/>
          <a:p>
            <a:r>
              <a:rPr lang="id-ID" sz="4000" b="1" i="1" dirty="0">
                <a:solidFill>
                  <a:schemeClr val="tx1"/>
                </a:solidFill>
              </a:rPr>
              <a:t>Life in the Uterus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31713259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5720" y="428604"/>
            <a:ext cx="8215370" cy="715963"/>
          </a:xfrm>
        </p:spPr>
        <p:txBody>
          <a:bodyPr/>
          <a:lstStyle/>
          <a:p>
            <a:r>
              <a:rPr lang="id-ID" sz="2800" b="1" i="1" dirty="0" smtClean="0">
                <a:solidFill>
                  <a:schemeClr val="tx1"/>
                </a:solidFill>
              </a:rPr>
              <a:t>The Question of Infant Conditioning and Cognitive Abilities</a:t>
            </a:r>
            <a:endParaRPr lang="id-ID" sz="2800" b="1" i="1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" y="2248347"/>
            <a:ext cx="8991599" cy="3877815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id-ID" sz="2600" b="1" dirty="0" smtClean="0">
                <a:solidFill>
                  <a:schemeClr val="tx1"/>
                </a:solidFill>
              </a:rPr>
              <a:t>Freud  </a:t>
            </a:r>
          </a:p>
          <a:p>
            <a:r>
              <a:rPr lang="id-ID" sz="2600" dirty="0" smtClean="0">
                <a:solidFill>
                  <a:schemeClr val="tx1"/>
                </a:solidFill>
              </a:rPr>
              <a:t>Perkembangan psikologis seorang individu lebih banyak digerakkan oleh faktor internal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introspective perspective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. </a:t>
            </a:r>
          </a:p>
          <a:p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Perilaku manusia didorong oleh faktor internal yg sebagian besar berasal dari alam bawah sadar</a:t>
            </a:r>
          </a:p>
          <a:p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intelektual manusia adalah proses aktif, 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self select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, mulai dari awal kehidupan dan terus berlanjut selama kehidupan </a:t>
            </a:r>
          </a:p>
        </p:txBody>
      </p:sp>
    </p:spTree>
    <p:extLst>
      <p:ext uri="{BB962C8B-B14F-4D97-AF65-F5344CB8AC3E}">
        <p14:creationId xmlns:p14="http://schemas.microsoft.com/office/powerpoint/2010/main" val="28564731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sz="2800" b="1" i="1" dirty="0">
                <a:solidFill>
                  <a:schemeClr val="tx1"/>
                </a:solidFill>
              </a:rPr>
              <a:t>The Question of Infant Conditioning and Cognitive Abilities</a:t>
            </a:r>
            <a:endParaRPr lang="id-ID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id-ID" sz="2600" b="1" dirty="0" smtClean="0">
                <a:solidFill>
                  <a:schemeClr val="tx1"/>
                </a:solidFill>
              </a:rPr>
              <a:t>Behaviorisme</a:t>
            </a:r>
            <a:r>
              <a:rPr lang="id-ID" sz="2600" dirty="0" smtClean="0">
                <a:solidFill>
                  <a:schemeClr val="tx1"/>
                </a:solidFill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</a:t>
            </a:r>
            <a:r>
              <a:rPr lang="id-ID" sz="2600" dirty="0" smtClean="0">
                <a:solidFill>
                  <a:schemeClr val="tx1"/>
                </a:solidFill>
              </a:rPr>
              <a:t>Struktur kepribadian seseorang terbentuk dipengaruhi secara predominan oleh pengalaman eksternal</a:t>
            </a:r>
          </a:p>
          <a:p>
            <a:pPr algn="just"/>
            <a:r>
              <a:rPr lang="id-ID" sz="2600" b="1" dirty="0" smtClean="0">
                <a:solidFill>
                  <a:schemeClr val="tx1"/>
                </a:solidFill>
              </a:rPr>
              <a:t>Albert Bandura </a:t>
            </a:r>
            <a:r>
              <a:rPr lang="id-ID" sz="2600" dirty="0" smtClean="0">
                <a:solidFill>
                  <a:schemeClr val="tx1"/>
                </a:solidFill>
              </a:rPr>
              <a:t>: konsepsi berpengaruh dalam perkembangan perilaku, namuan konsepsi sendiri terjadi dari pengaruh langsung dengan lingkungan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Pertanyaannya adalah :</a:t>
            </a:r>
          </a:p>
          <a:p>
            <a:pPr marL="914400" lvl="1" indent="-457200" algn="just">
              <a:buFont typeface="+mj-lt"/>
              <a:buAutoNum type="arabicPeriod"/>
            </a:pPr>
            <a:r>
              <a:rPr lang="id-ID" sz="2200" dirty="0" smtClean="0">
                <a:solidFill>
                  <a:schemeClr val="tx1"/>
                </a:solidFill>
              </a:rPr>
              <a:t>Adakah bukti yg mendukung bahwa manusia terbentuk perilakunya dengan conditioning?</a:t>
            </a:r>
          </a:p>
          <a:p>
            <a:pPr marL="914400" lvl="1" indent="-457200" algn="just">
              <a:buFont typeface="+mj-lt"/>
              <a:buAutoNum type="arabicPeriod"/>
            </a:pPr>
            <a:r>
              <a:rPr lang="id-ID" sz="2200" dirty="0" smtClean="0">
                <a:solidFill>
                  <a:schemeClr val="tx1"/>
                </a:solidFill>
              </a:rPr>
              <a:t>Atau infants merupakan konseptual aktif </a:t>
            </a:r>
          </a:p>
          <a:p>
            <a:pPr algn="just"/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943956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8490" y="457200"/>
            <a:ext cx="7756263" cy="1054250"/>
          </a:xfrm>
        </p:spPr>
        <p:txBody>
          <a:bodyPr/>
          <a:lstStyle/>
          <a:p>
            <a:r>
              <a:rPr lang="id-ID" sz="2800" b="1" i="1" dirty="0">
                <a:solidFill>
                  <a:schemeClr val="tx1"/>
                </a:solidFill>
              </a:rPr>
              <a:t>The Question of Infant Conditioning and Cognitive Abilities</a:t>
            </a:r>
            <a:endParaRPr lang="id-ID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752600"/>
            <a:ext cx="9144000" cy="4953000"/>
          </a:xfrm>
        </p:spPr>
        <p:txBody>
          <a:bodyPr/>
          <a:lstStyle/>
          <a:p>
            <a:pPr marL="0" indent="0" algn="just">
              <a:buNone/>
            </a:pPr>
            <a:endParaRPr lang="en-US" sz="2600" dirty="0">
              <a:solidFill>
                <a:schemeClr val="tx1"/>
              </a:solidFill>
            </a:endParaRPr>
          </a:p>
          <a:p>
            <a:pPr algn="just"/>
            <a:r>
              <a:rPr lang="id-ID" sz="2600" dirty="0" smtClean="0">
                <a:solidFill>
                  <a:schemeClr val="tx1"/>
                </a:solidFill>
              </a:rPr>
              <a:t>Dari penelitian ttg </a:t>
            </a:r>
            <a:r>
              <a:rPr lang="id-ID" sz="2600" i="1" dirty="0" smtClean="0">
                <a:solidFill>
                  <a:schemeClr val="tx1"/>
                </a:solidFill>
              </a:rPr>
              <a:t>clas</a:t>
            </a:r>
            <a:r>
              <a:rPr lang="en-US" sz="2600" i="1" dirty="0">
                <a:solidFill>
                  <a:schemeClr val="tx1"/>
                </a:solidFill>
              </a:rPr>
              <a:t>s</a:t>
            </a:r>
            <a:r>
              <a:rPr lang="id-ID" sz="2600" i="1" dirty="0" smtClean="0">
                <a:solidFill>
                  <a:schemeClr val="tx1"/>
                </a:solidFill>
              </a:rPr>
              <a:t>ic conditioning</a:t>
            </a:r>
            <a:r>
              <a:rPr lang="en-US" sz="2600" i="1" dirty="0" smtClean="0">
                <a:solidFill>
                  <a:schemeClr val="tx1"/>
                </a:solidFill>
              </a:rPr>
              <a:t> </a:t>
            </a:r>
            <a:r>
              <a:rPr lang="id-ID" sz="2600" i="1" dirty="0" smtClean="0">
                <a:solidFill>
                  <a:schemeClr val="tx1"/>
                </a:solidFill>
              </a:rPr>
              <a:t>&amp;</a:t>
            </a:r>
            <a:r>
              <a:rPr lang="en-US" sz="2600" i="1" dirty="0" smtClean="0">
                <a:solidFill>
                  <a:schemeClr val="tx1"/>
                </a:solidFill>
              </a:rPr>
              <a:t> </a:t>
            </a:r>
            <a:r>
              <a:rPr lang="id-ID" sz="2600" i="1" dirty="0" smtClean="0">
                <a:solidFill>
                  <a:schemeClr val="tx1"/>
                </a:solidFill>
              </a:rPr>
              <a:t>operant conditioning </a:t>
            </a:r>
            <a:r>
              <a:rPr lang="id-ID" sz="2600" dirty="0" smtClean="0">
                <a:solidFill>
                  <a:schemeClr val="tx1"/>
                </a:solidFill>
              </a:rPr>
              <a:t>pada infant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 walaupun perilaku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yg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dibawa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sejak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lahir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en-US" sz="2600" i="1" dirty="0" smtClean="0">
                <a:solidFill>
                  <a:schemeClr val="tx1"/>
                </a:solidFill>
                <a:sym typeface="Wingdings" pitchFamily="2" charset="2"/>
              </a:rPr>
              <a:t>(</a:t>
            </a:r>
            <a:r>
              <a:rPr lang="id-ID" sz="2600" i="1" dirty="0" smtClean="0">
                <a:solidFill>
                  <a:schemeClr val="tx1"/>
                </a:solidFill>
                <a:sym typeface="Wingdings" pitchFamily="2" charset="2"/>
              </a:rPr>
              <a:t>innate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)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 spt refleks dapat beradaptasi dan berubah dalam situasi tertentu, sulit dijelaskan mekanismenya.</a:t>
            </a:r>
          </a:p>
          <a:p>
            <a:pPr algn="just"/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Perubahan perilaku dipengaruhi oleh fungsi kognitif yg sudah terbentuk sejak lahir, yg terbentuk oleh stimulus eksternal</a:t>
            </a:r>
          </a:p>
          <a:p>
            <a:pPr algn="just"/>
            <a:r>
              <a:rPr lang="en-US" sz="2600" dirty="0" err="1" smtClean="0">
                <a:solidFill>
                  <a:schemeClr val="tx1"/>
                </a:solidFill>
                <a:sym typeface="Wingdings" pitchFamily="2" charset="2"/>
              </a:rPr>
              <a:t>Dngan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m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enggunakan konsep Freudian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</a:t>
            </a:r>
            <a:r>
              <a:rPr lang="en-US" sz="2600" dirty="0" smtClean="0">
                <a:solidFill>
                  <a:schemeClr val="tx1"/>
                </a:solidFill>
                <a:sym typeface="Wingdings" pitchFamily="2" charset="2"/>
              </a:rPr>
              <a:t> </a:t>
            </a:r>
            <a:r>
              <a:rPr lang="id-ID" sz="2600" dirty="0" smtClean="0">
                <a:solidFill>
                  <a:schemeClr val="tx1"/>
                </a:solidFill>
                <a:sym typeface="Wingdings" pitchFamily="2" charset="2"/>
              </a:rPr>
              <a:t>manusia memilki kemampuan untuk berkembang yg dipengaruhi oleh faktor internal dalam dirinya </a:t>
            </a:r>
            <a:endParaRPr lang="id-ID" sz="2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63417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Hardcover">
  <a:themeElements>
    <a:clrScheme name="Executive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Hardcover">
      <a:fillStyleLst>
        <a:solidFill>
          <a:schemeClr val="phClr"/>
        </a:solidFill>
        <a:solidFill>
          <a:schemeClr val="phClr">
            <a:tint val="68000"/>
            <a:shade val="94000"/>
            <a:satMod val="300000"/>
            <a:lumMod val="110000"/>
          </a:schemeClr>
        </a:solidFill>
        <a:gradFill rotWithShape="1">
          <a:gsLst>
            <a:gs pos="0">
              <a:schemeClr val="phClr">
                <a:tint val="94000"/>
                <a:satMod val="180000"/>
                <a:lumMod val="98000"/>
              </a:schemeClr>
            </a:gs>
            <a:gs pos="100000">
              <a:schemeClr val="phClr">
                <a:satMod val="130000"/>
              </a:schemeClr>
            </a:gs>
          </a:gsLst>
          <a:lin ang="5160000" scaled="0"/>
        </a:gradFill>
      </a:fillStyleLst>
      <a:lnStyleLst>
        <a:ln w="12700" cap="flat" cmpd="sng" algn="ctr">
          <a:solidFill>
            <a:schemeClr val="phClr">
              <a:shade val="90000"/>
              <a:lumMod val="90000"/>
            </a:schemeClr>
          </a:solidFill>
          <a:prstDash val="solid"/>
        </a:ln>
        <a:ln w="19050" cap="flat" cmpd="sng" algn="ctr">
          <a:solidFill>
            <a:schemeClr val="phClr">
              <a:shade val="75000"/>
              <a:lumMod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12700" dir="5400000" rotWithShape="0">
              <a:srgbClr val="000000">
                <a:alpha val="1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6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400000"/>
            </a:lightRig>
          </a:scene3d>
          <a:sp3d>
            <a:bevelT w="25400" h="25400"/>
          </a:sp3d>
        </a:effectStyle>
      </a:effectStyleLst>
      <a:bgFillStyleLst>
        <a:solidFill>
          <a:schemeClr val="phClr">
            <a:tint val="96000"/>
            <a:lumMod val="11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3000"/>
                <a:shade val="20000"/>
              </a:schemeClr>
              <a:schemeClr val="phClr">
                <a:tint val="90000"/>
                <a:shade val="85000"/>
                <a:satMod val="115000"/>
              </a:schemeClr>
            </a:duotone>
          </a:blip>
          <a:tile tx="0" ty="0" sx="60000" sy="60000" flip="none" algn="tl"/>
        </a:blipFill>
        <a:blipFill rotWithShape="1">
          <a:blip xmlns:r="http://schemas.openxmlformats.org/officeDocument/2006/relationships" r:embed="rId2">
            <a:duotone>
              <a:schemeClr val="phClr">
                <a:shade val="50000"/>
                <a:satMod val="340000"/>
                <a:lumMod val="40000"/>
              </a:schemeClr>
              <a:schemeClr val="phClr">
                <a:tint val="92000"/>
                <a:shade val="94000"/>
                <a:hueMod val="110000"/>
                <a:satMod val="236000"/>
                <a:lumMod val="120000"/>
              </a:schemeClr>
            </a:duotone>
          </a:blip>
          <a:stretch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Hardcover</Template>
  <TotalTime>3059</TotalTime>
  <Words>2556</Words>
  <Application>Microsoft Office PowerPoint</Application>
  <PresentationFormat>On-screen Show (4:3)</PresentationFormat>
  <Paragraphs>215</Paragraphs>
  <Slides>48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48</vt:i4>
      </vt:variant>
    </vt:vector>
  </HeadingPairs>
  <TitlesOfParts>
    <vt:vector size="49" baseType="lpstr">
      <vt:lpstr>Hardcover</vt:lpstr>
      <vt:lpstr>Personality Development : Infancy and Early Childhood</vt:lpstr>
      <vt:lpstr>Pendahuluan</vt:lpstr>
      <vt:lpstr>Pendahuluan</vt:lpstr>
      <vt:lpstr>Life in the Uterus</vt:lpstr>
      <vt:lpstr>Life in the Uterus</vt:lpstr>
      <vt:lpstr>Life in the Uterus</vt:lpstr>
      <vt:lpstr>The Question of Infant Conditioning and Cognitive Abilities</vt:lpstr>
      <vt:lpstr>The Question of Infant Conditioning and Cognitive Abilities</vt:lpstr>
      <vt:lpstr>The Question of Infant Conditioning and Cognitive Abilities</vt:lpstr>
      <vt:lpstr>Birth and the Newborn</vt:lpstr>
      <vt:lpstr>Birth and the Newborn</vt:lpstr>
      <vt:lpstr>Birth and the Newborn</vt:lpstr>
      <vt:lpstr>Birth and the Newborn</vt:lpstr>
      <vt:lpstr>Birth and the Newborn</vt:lpstr>
      <vt:lpstr>Parenting : Mother and Father Role</vt:lpstr>
      <vt:lpstr>Parenting : Mother and Father Role</vt:lpstr>
      <vt:lpstr>Psychoanalytical Theory of Child Development</vt:lpstr>
      <vt:lpstr>PowerPoint Presentation</vt:lpstr>
      <vt:lpstr>The Oral Dependent Phase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Oral Imagery and the Internalization of Experience</vt:lpstr>
      <vt:lpstr>PowerPoint Presentation</vt:lpstr>
      <vt:lpstr>PowerPoint Presentation</vt:lpstr>
      <vt:lpstr>PERAN MATA, TELINGA  &amp; TANGAN PADA PERKEMBANGAN EGO AWAL</vt:lpstr>
      <vt:lpstr>PowerPoint Presentation</vt:lpstr>
      <vt:lpstr>PowerPoint Presentation</vt:lpstr>
      <vt:lpstr>PowerPoint Presentation</vt:lpstr>
      <vt:lpstr>FINAL INTERCOORDINATION OF THE PERCEPTUAL SYSTEM</vt:lpstr>
      <vt:lpstr>PowerPoint Presentation</vt:lpstr>
      <vt:lpstr>LACK OF FUNCTIONAL BOUNDARIES IN EARLY MENTAL FUNCTIONING</vt:lpstr>
      <vt:lpstr>Summary of Ego Development and Dissolution of Symbiosis with the Mother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The Anal Phase Of Self Assertion and Sphincter Control</vt:lpstr>
      <vt:lpstr>PowerPoint Presentation</vt:lpstr>
      <vt:lpstr>PowerPoint Presentation</vt:lpstr>
      <vt:lpstr>AUTOEROTISM, NARCISSISM, OBJECT-LOVE, IDENTIFICATION</vt:lpstr>
      <vt:lpstr>PowerPoint Presentation</vt:lpstr>
      <vt:lpstr>Terima Kasih.......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Personality Development : Infancy and Early Childhood</dc:title>
  <dc:creator>ASUS</dc:creator>
  <cp:lastModifiedBy>ASUS</cp:lastModifiedBy>
  <cp:revision>31</cp:revision>
  <dcterms:created xsi:type="dcterms:W3CDTF">2014-03-08T11:05:31Z</dcterms:created>
  <dcterms:modified xsi:type="dcterms:W3CDTF">2014-03-18T05:49:46Z</dcterms:modified>
</cp:coreProperties>
</file>