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7" r:id="rId1"/>
  </p:sldMasterIdLst>
  <p:notesMasterIdLst>
    <p:notesMasterId r:id="rId27"/>
  </p:notesMasterIdLst>
  <p:sldIdLst>
    <p:sldId id="256" r:id="rId2"/>
    <p:sldId id="257" r:id="rId3"/>
    <p:sldId id="294" r:id="rId4"/>
    <p:sldId id="296" r:id="rId5"/>
    <p:sldId id="290" r:id="rId6"/>
    <p:sldId id="291" r:id="rId7"/>
    <p:sldId id="297" r:id="rId8"/>
    <p:sldId id="267" r:id="rId9"/>
    <p:sldId id="269" r:id="rId10"/>
    <p:sldId id="270" r:id="rId11"/>
    <p:sldId id="300" r:id="rId12"/>
    <p:sldId id="301" r:id="rId13"/>
    <p:sldId id="302" r:id="rId14"/>
    <p:sldId id="303" r:id="rId15"/>
    <p:sldId id="310" r:id="rId16"/>
    <p:sldId id="304" r:id="rId17"/>
    <p:sldId id="305" r:id="rId18"/>
    <p:sldId id="312" r:id="rId19"/>
    <p:sldId id="313" r:id="rId20"/>
    <p:sldId id="314" r:id="rId21"/>
    <p:sldId id="311" r:id="rId22"/>
    <p:sldId id="307" r:id="rId23"/>
    <p:sldId id="308" r:id="rId24"/>
    <p:sldId id="309" r:id="rId25"/>
    <p:sldId id="316"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81508" autoAdjust="0"/>
  </p:normalViewPr>
  <p:slideViewPr>
    <p:cSldViewPr snapToGrid="0">
      <p:cViewPr varScale="1">
        <p:scale>
          <a:sx n="61" d="100"/>
          <a:sy n="61" d="100"/>
        </p:scale>
        <p:origin x="1098"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877EA9-63A7-4FCF-A0DD-3F5F23E1A644}" type="datetimeFigureOut">
              <a:rPr lang="en-US" smtClean="0"/>
              <a:t>2/9/2015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21E0247-F1BF-4209-BDDF-E3D16F92EB50}" type="slidenum">
              <a:rPr lang="en-US" smtClean="0"/>
              <a:t>‹#›</a:t>
            </a:fld>
            <a:endParaRPr lang="en-US"/>
          </a:p>
        </p:txBody>
      </p:sp>
    </p:spTree>
    <p:extLst>
      <p:ext uri="{BB962C8B-B14F-4D97-AF65-F5344CB8AC3E}">
        <p14:creationId xmlns:p14="http://schemas.microsoft.com/office/powerpoint/2010/main" val="31953039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 general forensic psychiatric assessment </a:t>
            </a:r>
            <a:r>
              <a:rPr lang="en-US" dirty="0" smtClean="0">
                <a:sym typeface="Wingdings" panose="05000000000000000000" pitchFamily="2" charset="2"/>
              </a:rPr>
              <a:t> </a:t>
            </a:r>
            <a:r>
              <a:rPr lang="en-US" dirty="0" smtClean="0"/>
              <a:t>series of speciﬁc psychiatric-legal assessments, each focusing on one psychiatric-legal issue occurring in one legal context and determined by one set of legal criteria.</a:t>
            </a:r>
          </a:p>
          <a:p>
            <a:r>
              <a:rPr lang="en-US" dirty="0" smtClean="0"/>
              <a:t>These legal considerations are in addition to the array of complex clinical phenomena that are the subject matter of psychiatry. The clinical materials are themselves more diverse than is usually encountered in therapeutic practice because they address more than current, immediately accessible data. In some instances, the past is the issue; for example, what was the mental state of a defendant at the time that he or she confessed to the police? In other instances, the future is the issue; for example, which of two competing custodial parents is likely to be the better caregiver of an infant child as it grows and develops to adulthood? In some instances, there is no one immediately available to examine; for example, in determining the mental state of the deceased person at the time that he or she signed his or her alleged last will and testament.</a:t>
            </a:r>
          </a:p>
          <a:p>
            <a:endParaRPr lang="en-US" dirty="0"/>
          </a:p>
        </p:txBody>
      </p:sp>
      <p:sp>
        <p:nvSpPr>
          <p:cNvPr id="4" name="Slide Number Placeholder 3"/>
          <p:cNvSpPr>
            <a:spLocks noGrp="1"/>
          </p:cNvSpPr>
          <p:nvPr>
            <p:ph type="sldNum" sz="quarter" idx="10"/>
          </p:nvPr>
        </p:nvSpPr>
        <p:spPr/>
        <p:txBody>
          <a:bodyPr/>
          <a:lstStyle/>
          <a:p>
            <a:fld id="{621E0247-F1BF-4209-BDDF-E3D16F92EB50}" type="slidenum">
              <a:rPr lang="en-US" smtClean="0"/>
              <a:t>3</a:t>
            </a:fld>
            <a:endParaRPr lang="en-US"/>
          </a:p>
        </p:txBody>
      </p:sp>
    </p:spTree>
    <p:extLst>
      <p:ext uri="{BB962C8B-B14F-4D97-AF65-F5344CB8AC3E}">
        <p14:creationId xmlns:p14="http://schemas.microsoft.com/office/powerpoint/2010/main" val="17802203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Present the practitioner’s psychiatric-legal opinion as the result of a process of reasoned deliberation that is comprehensible and convincing to the majority of rational legal decision makers. </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supported by scientiﬁc facts and statistical projections might be what is expected. These more sophisticated facts must themselves be presented in a systematic well-reasoned manner. It is not enough to know the materials; they must be organized in a logical, relevant, coherent fashion.</a:t>
            </a:r>
          </a:p>
          <a:p>
            <a:endParaRPr lang="en-US" dirty="0"/>
          </a:p>
        </p:txBody>
      </p:sp>
      <p:sp>
        <p:nvSpPr>
          <p:cNvPr id="4" name="Slide Number Placeholder 3"/>
          <p:cNvSpPr>
            <a:spLocks noGrp="1"/>
          </p:cNvSpPr>
          <p:nvPr>
            <p:ph type="sldNum" sz="quarter" idx="10"/>
          </p:nvPr>
        </p:nvSpPr>
        <p:spPr/>
        <p:txBody>
          <a:bodyPr/>
          <a:lstStyle/>
          <a:p>
            <a:fld id="{621E0247-F1BF-4209-BDDF-E3D16F92EB50}" type="slidenum">
              <a:rPr lang="en-US" smtClean="0"/>
              <a:t>4</a:t>
            </a:fld>
            <a:endParaRPr lang="en-US"/>
          </a:p>
        </p:txBody>
      </p:sp>
    </p:spTree>
    <p:extLst>
      <p:ext uri="{BB962C8B-B14F-4D97-AF65-F5344CB8AC3E}">
        <p14:creationId xmlns:p14="http://schemas.microsoft.com/office/powerpoint/2010/main" val="20727165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 psychiatrist has an obligation to present and expose his or</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her reasoning so that a trier of fact could understand the</a:t>
            </a:r>
          </a:p>
          <a:p>
            <a:r>
              <a:rPr lang="en-US" sz="1200" kern="1200" dirty="0" smtClean="0">
                <a:solidFill>
                  <a:schemeClr val="tx1"/>
                </a:solidFill>
                <a:latin typeface="+mn-lt"/>
                <a:ea typeface="+mn-ea"/>
                <a:cs typeface="+mn-cs"/>
              </a:rPr>
              <a:t>basis for his/her opinion, detect any biases, and disagree if</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necessary. Pollack would not try to expand or modify a</a:t>
            </a:r>
          </a:p>
          <a:p>
            <a:r>
              <a:rPr lang="en-US" sz="1200" kern="1200" dirty="0" smtClean="0">
                <a:solidFill>
                  <a:schemeClr val="tx1"/>
                </a:solidFill>
                <a:latin typeface="+mn-lt"/>
                <a:ea typeface="+mn-ea"/>
                <a:cs typeface="+mn-cs"/>
              </a:rPr>
              <a:t>legal concept in his forensic psychiatric capacity. </a:t>
            </a:r>
          </a:p>
          <a:p>
            <a:r>
              <a:rPr lang="en-US" sz="1200" kern="1200" dirty="0" smtClean="0">
                <a:solidFill>
                  <a:schemeClr val="tx1"/>
                </a:solidFill>
                <a:latin typeface="+mn-lt"/>
                <a:ea typeface="+mn-ea"/>
                <a:cs typeface="+mn-cs"/>
              </a:rPr>
              <a:t>- He would try to overcome biases, including what he considered the</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psychiatrist’s usual ‘therapeutic bias.’ He would attempt to</a:t>
            </a:r>
          </a:p>
          <a:p>
            <a:r>
              <a:rPr lang="en-US" sz="1200" kern="1200" dirty="0" smtClean="0">
                <a:solidFill>
                  <a:schemeClr val="tx1"/>
                </a:solidFill>
                <a:latin typeface="+mn-lt"/>
                <a:ea typeface="+mn-ea"/>
                <a:cs typeface="+mn-cs"/>
              </a:rPr>
              <a:t>give an impartial objective opinion in his role as consultant</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to</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the legal system</a:t>
            </a:r>
            <a:endParaRPr lang="en-US" dirty="0"/>
          </a:p>
        </p:txBody>
      </p:sp>
      <p:sp>
        <p:nvSpPr>
          <p:cNvPr id="4" name="Slide Number Placeholder 3"/>
          <p:cNvSpPr>
            <a:spLocks noGrp="1"/>
          </p:cNvSpPr>
          <p:nvPr>
            <p:ph type="sldNum" sz="quarter" idx="10"/>
          </p:nvPr>
        </p:nvSpPr>
        <p:spPr/>
        <p:txBody>
          <a:bodyPr/>
          <a:lstStyle/>
          <a:p>
            <a:fld id="{621E0247-F1BF-4209-BDDF-E3D16F92EB50}" type="slidenum">
              <a:rPr lang="en-US" smtClean="0"/>
              <a:t>6</a:t>
            </a:fld>
            <a:endParaRPr lang="en-US"/>
          </a:p>
        </p:txBody>
      </p:sp>
    </p:spTree>
    <p:extLst>
      <p:ext uri="{BB962C8B-B14F-4D97-AF65-F5344CB8AC3E}">
        <p14:creationId xmlns:p14="http://schemas.microsoft.com/office/powerpoint/2010/main" val="5241664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it facilitates: </a:t>
            </a:r>
          </a:p>
          <a:p>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i</a:t>
            </a:r>
            <a:r>
              <a:rPr lang="en-US" sz="1200" kern="1200" dirty="0" smtClean="0">
                <a:solidFill>
                  <a:schemeClr val="tx1"/>
                </a:solidFill>
                <a:latin typeface="+mn-lt"/>
                <a:ea typeface="+mn-ea"/>
                <a:cs typeface="+mn-cs"/>
              </a:rPr>
              <a:t>) the approach to the forensic psychiatric task</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to be accomplished; </a:t>
            </a:r>
          </a:p>
          <a:p>
            <a:r>
              <a:rPr lang="en-US" sz="1200" kern="1200" dirty="0" smtClean="0">
                <a:solidFill>
                  <a:schemeClr val="tx1"/>
                </a:solidFill>
                <a:latin typeface="+mn-lt"/>
                <a:ea typeface="+mn-ea"/>
                <a:cs typeface="+mn-cs"/>
              </a:rPr>
              <a:t>(ii) communication among colleagues</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insofar as all colleagues are familiar with and use the same</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framework for the consideration of the forensic psychiatric</a:t>
            </a:r>
          </a:p>
          <a:p>
            <a:r>
              <a:rPr lang="en-US" sz="1200" kern="1200" dirty="0" smtClean="0">
                <a:solidFill>
                  <a:schemeClr val="tx1"/>
                </a:solidFill>
                <a:latin typeface="+mn-lt"/>
                <a:ea typeface="+mn-ea"/>
                <a:cs typeface="+mn-cs"/>
              </a:rPr>
              <a:t>work to be done; </a:t>
            </a:r>
          </a:p>
          <a:p>
            <a:r>
              <a:rPr lang="en-US" sz="1200" kern="1200" dirty="0" smtClean="0">
                <a:solidFill>
                  <a:schemeClr val="tx1"/>
                </a:solidFill>
                <a:latin typeface="+mn-lt"/>
                <a:ea typeface="+mn-ea"/>
                <a:cs typeface="+mn-cs"/>
              </a:rPr>
              <a:t>(iii) the identiﬁcation of areas that are</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unclear (e.g., the precise legal criteria for the speciﬁc issue);</a:t>
            </a:r>
          </a:p>
          <a:p>
            <a:r>
              <a:rPr lang="en-US" sz="1200" kern="1200" dirty="0" smtClean="0">
                <a:solidFill>
                  <a:schemeClr val="tx1"/>
                </a:solidFill>
                <a:latin typeface="+mn-lt"/>
                <a:ea typeface="+mn-ea"/>
                <a:cs typeface="+mn-cs"/>
              </a:rPr>
              <a:t>(iv) the drawing of attention to areas that are incompletely</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addressed (e.g., the full range of clinical and factual data</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that are pertinent to the speciﬁc legal criteria); and </a:t>
            </a:r>
          </a:p>
          <a:p>
            <a:r>
              <a:rPr lang="en-US" sz="1200" kern="1200" dirty="0" smtClean="0">
                <a:solidFill>
                  <a:schemeClr val="tx1"/>
                </a:solidFill>
                <a:latin typeface="+mn-lt"/>
                <a:ea typeface="+mn-ea"/>
                <a:cs typeface="+mn-cs"/>
              </a:rPr>
              <a:t>(v) The</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determination of what are the bases of disagreements</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between different forensic psychiatrists (e.g., disagreements</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about the legal issue,</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about the legal criteria, about</a:t>
            </a:r>
          </a:p>
          <a:p>
            <a:r>
              <a:rPr lang="en-US" sz="1200" kern="1200" dirty="0" smtClean="0">
                <a:solidFill>
                  <a:schemeClr val="tx1"/>
                </a:solidFill>
                <a:latin typeface="+mn-lt"/>
                <a:ea typeface="+mn-ea"/>
                <a:cs typeface="+mn-cs"/>
              </a:rPr>
              <a:t>the relevant data, and about the reasoning processes).</a:t>
            </a:r>
          </a:p>
          <a:p>
            <a:endParaRPr lang="en-US" dirty="0" smtClean="0"/>
          </a:p>
          <a:p>
            <a:pPr marL="171450" indent="-171450">
              <a:buFontTx/>
              <a:buChar char="-"/>
            </a:pPr>
            <a:r>
              <a:rPr lang="en-US" dirty="0" err="1" smtClean="0"/>
              <a:t>Tanyakan</a:t>
            </a:r>
            <a:r>
              <a:rPr lang="en-US" dirty="0" smtClean="0"/>
              <a:t> </a:t>
            </a:r>
            <a:r>
              <a:rPr lang="en-US" dirty="0" err="1" smtClean="0"/>
              <a:t>kepada</a:t>
            </a:r>
            <a:r>
              <a:rPr lang="en-US" dirty="0" smtClean="0"/>
              <a:t> </a:t>
            </a:r>
            <a:r>
              <a:rPr lang="en-US" dirty="0" err="1" smtClean="0"/>
              <a:t>pengacara</a:t>
            </a:r>
            <a:r>
              <a:rPr lang="en-US" dirty="0" smtClean="0"/>
              <a:t> </a:t>
            </a:r>
            <a:r>
              <a:rPr lang="en-US" dirty="0" err="1" smtClean="0"/>
              <a:t>aspek</a:t>
            </a:r>
            <a:r>
              <a:rPr lang="en-US" dirty="0" smtClean="0"/>
              <a:t> </a:t>
            </a:r>
            <a:r>
              <a:rPr lang="en-US" dirty="0" err="1" smtClean="0"/>
              <a:t>medikolegal</a:t>
            </a:r>
            <a:r>
              <a:rPr lang="en-US" dirty="0" smtClean="0"/>
              <a:t> </a:t>
            </a:r>
            <a:r>
              <a:rPr lang="en-US" dirty="0" err="1" smtClean="0"/>
              <a:t>apa</a:t>
            </a:r>
            <a:r>
              <a:rPr lang="en-US" dirty="0" smtClean="0"/>
              <a:t> yang </a:t>
            </a:r>
            <a:r>
              <a:rPr lang="en-US" dirty="0" err="1" smtClean="0"/>
              <a:t>diminta</a:t>
            </a:r>
            <a:endParaRPr lang="en-US" dirty="0" smtClean="0"/>
          </a:p>
          <a:p>
            <a:pPr marL="171450" indent="-171450">
              <a:buFontTx/>
              <a:buChar char="-"/>
            </a:pPr>
            <a:r>
              <a:rPr lang="en-US" dirty="0" err="1" smtClean="0"/>
              <a:t>Klarifikasi</a:t>
            </a:r>
            <a:r>
              <a:rPr lang="en-US" dirty="0" smtClean="0"/>
              <a:t> </a:t>
            </a:r>
            <a:r>
              <a:rPr lang="en-US" dirty="0" err="1" smtClean="0"/>
              <a:t>kepada</a:t>
            </a:r>
            <a:r>
              <a:rPr lang="en-US" dirty="0" smtClean="0"/>
              <a:t> </a:t>
            </a:r>
            <a:r>
              <a:rPr lang="en-US" dirty="0" err="1" smtClean="0"/>
              <a:t>pengacara</a:t>
            </a:r>
            <a:r>
              <a:rPr lang="en-US" dirty="0" smtClean="0"/>
              <a:t> </a:t>
            </a:r>
            <a:r>
              <a:rPr lang="en-US" dirty="0" err="1" smtClean="0"/>
              <a:t>bahwa</a:t>
            </a:r>
            <a:r>
              <a:rPr lang="en-US" dirty="0" smtClean="0"/>
              <a:t> </a:t>
            </a:r>
            <a:r>
              <a:rPr lang="en-US" dirty="0" err="1" smtClean="0"/>
              <a:t>tidak</a:t>
            </a:r>
            <a:r>
              <a:rPr lang="en-US" dirty="0" smtClean="0"/>
              <a:t> </a:t>
            </a:r>
            <a:r>
              <a:rPr lang="en-US" dirty="0" err="1" smtClean="0"/>
              <a:t>ada</a:t>
            </a:r>
            <a:r>
              <a:rPr lang="en-US" dirty="0" smtClean="0"/>
              <a:t> </a:t>
            </a:r>
            <a:r>
              <a:rPr lang="en-US" dirty="0" err="1" smtClean="0"/>
              <a:t>pemeriksaan</a:t>
            </a:r>
            <a:r>
              <a:rPr lang="en-US" dirty="0" smtClean="0"/>
              <a:t> </a:t>
            </a:r>
            <a:r>
              <a:rPr lang="en-US" dirty="0" err="1" smtClean="0"/>
              <a:t>umum</a:t>
            </a:r>
            <a:r>
              <a:rPr lang="en-US" dirty="0" smtClean="0"/>
              <a:t>,</a:t>
            </a:r>
            <a:r>
              <a:rPr lang="en-US" baseline="0" dirty="0" smtClean="0"/>
              <a:t> </a:t>
            </a:r>
            <a:r>
              <a:rPr lang="en-US" baseline="0" dirty="0" err="1" smtClean="0"/>
              <a:t>setiap</a:t>
            </a:r>
            <a:r>
              <a:rPr lang="en-US" baseline="0" dirty="0" smtClean="0"/>
              <a:t> </a:t>
            </a:r>
            <a:r>
              <a:rPr lang="en-US" baseline="0" dirty="0" err="1" smtClean="0"/>
              <a:t>kasus</a:t>
            </a:r>
            <a:r>
              <a:rPr lang="en-US" baseline="0" dirty="0" smtClean="0"/>
              <a:t> </a:t>
            </a:r>
            <a:r>
              <a:rPr lang="en-US" baseline="0" dirty="0" err="1" smtClean="0"/>
              <a:t>berbeda</a:t>
            </a:r>
            <a:r>
              <a:rPr lang="en-US" baseline="0" dirty="0" smtClean="0"/>
              <a:t>, </a:t>
            </a:r>
            <a:r>
              <a:rPr lang="en-US" baseline="0" dirty="0" err="1" smtClean="0"/>
              <a:t>aspek</a:t>
            </a:r>
            <a:r>
              <a:rPr lang="en-US" baseline="0" dirty="0" smtClean="0"/>
              <a:t> </a:t>
            </a:r>
            <a:r>
              <a:rPr lang="en-US" baseline="0" dirty="0" err="1" smtClean="0"/>
              <a:t>apa</a:t>
            </a:r>
            <a:r>
              <a:rPr lang="en-US" baseline="0" dirty="0" smtClean="0"/>
              <a:t> yang </a:t>
            </a:r>
            <a:r>
              <a:rPr lang="en-US" baseline="0" dirty="0" err="1" smtClean="0"/>
              <a:t>ingin</a:t>
            </a:r>
            <a:r>
              <a:rPr lang="en-US" baseline="0" dirty="0" smtClean="0"/>
              <a:t> </a:t>
            </a:r>
            <a:r>
              <a:rPr lang="en-US" baseline="0" dirty="0" err="1" smtClean="0"/>
              <a:t>difokuskan</a:t>
            </a:r>
            <a:endParaRPr lang="en-US" baseline="0" dirty="0" smtClean="0"/>
          </a:p>
          <a:p>
            <a:pPr marL="171450" indent="-171450">
              <a:buFontTx/>
              <a:buChar char="-"/>
            </a:pPr>
            <a:r>
              <a:rPr lang="en-US" baseline="0" dirty="0" err="1" smtClean="0"/>
              <a:t>Tanyakan</a:t>
            </a:r>
            <a:r>
              <a:rPr lang="en-US" baseline="0" dirty="0" smtClean="0"/>
              <a:t> </a:t>
            </a:r>
            <a:r>
              <a:rPr lang="en-US" baseline="0" dirty="0" err="1" smtClean="0"/>
              <a:t>pengacara</a:t>
            </a:r>
            <a:r>
              <a:rPr lang="en-US" baseline="0" dirty="0" smtClean="0"/>
              <a:t> : legal criteria, statute, </a:t>
            </a:r>
            <a:r>
              <a:rPr lang="en-US" baseline="0" dirty="0" err="1" smtClean="0"/>
              <a:t>hukum</a:t>
            </a:r>
            <a:r>
              <a:rPr lang="en-US" baseline="0" dirty="0" smtClean="0"/>
              <a:t>, undang2 yang </a:t>
            </a:r>
            <a:r>
              <a:rPr lang="en-US" baseline="0" dirty="0" err="1" smtClean="0"/>
              <a:t>digunakan</a:t>
            </a:r>
            <a:r>
              <a:rPr lang="en-US" baseline="0" dirty="0" smtClean="0"/>
              <a:t>, jurisdiction</a:t>
            </a:r>
          </a:p>
          <a:p>
            <a:pPr marL="171450" indent="-171450">
              <a:buFontTx/>
              <a:buChar char="-"/>
            </a:pPr>
            <a:r>
              <a:rPr lang="en-US" baseline="0" dirty="0" smtClean="0"/>
              <a:t>Hal </a:t>
            </a:r>
            <a:r>
              <a:rPr lang="en-US" baseline="0" dirty="0" err="1" smtClean="0"/>
              <a:t>ini</a:t>
            </a:r>
            <a:r>
              <a:rPr lang="en-US" baseline="0" dirty="0" smtClean="0"/>
              <a:t> </a:t>
            </a:r>
            <a:r>
              <a:rPr lang="en-US" baseline="0" dirty="0" err="1" smtClean="0"/>
              <a:t>akan</a:t>
            </a:r>
            <a:r>
              <a:rPr lang="en-US" baseline="0" dirty="0" smtClean="0"/>
              <a:t> </a:t>
            </a:r>
            <a:r>
              <a:rPr lang="en-US" baseline="0" dirty="0" err="1" smtClean="0"/>
              <a:t>membantu</a:t>
            </a:r>
            <a:r>
              <a:rPr lang="en-US" baseline="0" dirty="0" smtClean="0"/>
              <a:t> time frame yang </a:t>
            </a:r>
            <a:r>
              <a:rPr lang="en-US" baseline="0" dirty="0" err="1" smtClean="0"/>
              <a:t>relevan</a:t>
            </a:r>
            <a:r>
              <a:rPr lang="en-US" baseline="0" dirty="0" smtClean="0"/>
              <a:t> </a:t>
            </a:r>
            <a:r>
              <a:rPr lang="en-US" baseline="0" dirty="0" err="1" smtClean="0"/>
              <a:t>untuk</a:t>
            </a:r>
            <a:r>
              <a:rPr lang="en-US" baseline="0" dirty="0" smtClean="0"/>
              <a:t> </a:t>
            </a:r>
            <a:r>
              <a:rPr lang="en-US" baseline="0" dirty="0" err="1" smtClean="0"/>
              <a:t>pemeriksaan</a:t>
            </a:r>
            <a:r>
              <a:rPr lang="en-US" baseline="0" dirty="0" smtClean="0"/>
              <a:t>: data past, present, future</a:t>
            </a:r>
          </a:p>
          <a:p>
            <a:pPr marL="171450" indent="-171450">
              <a:buFontTx/>
              <a:buChar char="-"/>
            </a:pPr>
            <a:endParaRPr lang="en-US" baseline="0" dirty="0" smtClean="0"/>
          </a:p>
          <a:p>
            <a:r>
              <a:rPr lang="en-US" dirty="0" smtClean="0"/>
              <a:t>In </a:t>
            </a:r>
            <a:r>
              <a:rPr lang="en-US" dirty="0" smtClean="0"/>
              <a:t>general, the </a:t>
            </a:r>
            <a:r>
              <a:rPr lang="en-US" dirty="0" smtClean="0"/>
              <a:t>structure</a:t>
            </a:r>
            <a:r>
              <a:rPr lang="en-US" baseline="0" dirty="0" smtClean="0"/>
              <a:t> </a:t>
            </a:r>
            <a:r>
              <a:rPr lang="en-US" dirty="0" smtClean="0"/>
              <a:t>of </a:t>
            </a:r>
            <a:r>
              <a:rPr lang="en-US" dirty="0" smtClean="0"/>
              <a:t>psychiatric-legal reasoning is familiar: The ﬁrst step </a:t>
            </a:r>
            <a:r>
              <a:rPr lang="en-US" dirty="0" smtClean="0"/>
              <a:t>is</a:t>
            </a:r>
            <a:r>
              <a:rPr lang="en-US" baseline="0" dirty="0" smtClean="0"/>
              <a:t> </a:t>
            </a:r>
            <a:r>
              <a:rPr lang="en-US" dirty="0" smtClean="0"/>
              <a:t>the </a:t>
            </a:r>
            <a:r>
              <a:rPr lang="en-US" dirty="0" smtClean="0"/>
              <a:t>assertion of a law or law-like proposition. The second</a:t>
            </a:r>
          </a:p>
          <a:p>
            <a:r>
              <a:rPr lang="en-US" dirty="0" smtClean="0"/>
              <a:t>step is the assertion of a factual proposition. The </a:t>
            </a:r>
            <a:r>
              <a:rPr lang="en-US" dirty="0" smtClean="0"/>
              <a:t>third</a:t>
            </a:r>
            <a:r>
              <a:rPr lang="en-US" baseline="0" dirty="0" smtClean="0"/>
              <a:t> </a:t>
            </a:r>
            <a:r>
              <a:rPr lang="en-US" dirty="0" smtClean="0"/>
              <a:t>step </a:t>
            </a:r>
            <a:r>
              <a:rPr lang="en-US" dirty="0" smtClean="0"/>
              <a:t>is a deductive inference from those two propositions.</a:t>
            </a:r>
          </a:p>
          <a:p>
            <a:endParaRPr lang="en-US" dirty="0" smtClean="0"/>
          </a:p>
          <a:p>
            <a:pPr marL="171450" indent="-171450">
              <a:buFontTx/>
              <a:buChar char="-"/>
            </a:pPr>
            <a:endParaRPr lang="en-US" baseline="0" dirty="0" smtClean="0"/>
          </a:p>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621E0247-F1BF-4209-BDDF-E3D16F92EB50}" type="slidenum">
              <a:rPr lang="en-US" smtClean="0"/>
              <a:t>7</a:t>
            </a:fld>
            <a:endParaRPr lang="en-US"/>
          </a:p>
        </p:txBody>
      </p:sp>
    </p:spTree>
    <p:extLst>
      <p:ext uri="{BB962C8B-B14F-4D97-AF65-F5344CB8AC3E}">
        <p14:creationId xmlns:p14="http://schemas.microsoft.com/office/powerpoint/2010/main" val="7139410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1E0247-F1BF-4209-BDDF-E3D16F92EB50}" type="slidenum">
              <a:rPr lang="en-US" smtClean="0"/>
              <a:t>8</a:t>
            </a:fld>
            <a:endParaRPr lang="en-US"/>
          </a:p>
        </p:txBody>
      </p:sp>
    </p:spTree>
    <p:extLst>
      <p:ext uri="{BB962C8B-B14F-4D97-AF65-F5344CB8AC3E}">
        <p14:creationId xmlns:p14="http://schemas.microsoft.com/office/powerpoint/2010/main" val="31776781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sz="1200" kern="1200" dirty="0" smtClean="0">
                <a:solidFill>
                  <a:schemeClr val="tx1"/>
                </a:solidFill>
                <a:latin typeface="+mn-lt"/>
                <a:ea typeface="+mn-ea"/>
                <a:cs typeface="+mn-cs"/>
              </a:rPr>
              <a:t>Clinical evaluators</a:t>
            </a:r>
            <a:r>
              <a:rPr lang="en-US" sz="1200" kern="1200" baseline="0" dirty="0" smtClean="0">
                <a:solidFill>
                  <a:schemeClr val="tx1"/>
                </a:solidFill>
                <a:latin typeface="+mn-lt"/>
                <a:ea typeface="+mn-ea"/>
                <a:cs typeface="+mn-cs"/>
              </a:rPr>
              <a:t> s</a:t>
            </a:r>
            <a:r>
              <a:rPr lang="en-US" sz="1200" kern="1200" dirty="0" smtClean="0">
                <a:solidFill>
                  <a:schemeClr val="tx1"/>
                </a:solidFill>
                <a:latin typeface="+mn-lt"/>
                <a:ea typeface="+mn-ea"/>
                <a:cs typeface="+mn-cs"/>
              </a:rPr>
              <a:t>erve</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the health care</a:t>
            </a:r>
            <a:r>
              <a:rPr lang="en-US" sz="1200" kern="1200" baseline="0" dirty="0" smtClean="0">
                <a:solidFill>
                  <a:schemeClr val="tx1"/>
                </a:solidFill>
                <a:latin typeface="+mn-lt"/>
                <a:ea typeface="+mn-ea"/>
                <a:cs typeface="+mn-cs"/>
              </a:rPr>
              <a:t> n</a:t>
            </a:r>
            <a:r>
              <a:rPr lang="en-US" sz="1200" kern="1200" dirty="0" smtClean="0">
                <a:solidFill>
                  <a:schemeClr val="tx1"/>
                </a:solidFill>
                <a:latin typeface="+mn-lt"/>
                <a:ea typeface="+mn-ea"/>
                <a:cs typeface="+mn-cs"/>
              </a:rPr>
              <a:t>eeds</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of the individual patient and share</a:t>
            </a:r>
            <a:r>
              <a:rPr lang="en-US" sz="1200" kern="1200" baseline="0" dirty="0" smtClean="0">
                <a:solidFill>
                  <a:schemeClr val="tx1"/>
                </a:solidFill>
                <a:latin typeface="+mn-lt"/>
                <a:ea typeface="+mn-ea"/>
                <a:cs typeface="+mn-cs"/>
              </a:rPr>
              <a:t> m</a:t>
            </a:r>
            <a:r>
              <a:rPr lang="en-US" sz="1200" kern="1200" dirty="0" smtClean="0">
                <a:solidFill>
                  <a:schemeClr val="tx1"/>
                </a:solidFill>
                <a:latin typeface="+mn-lt"/>
                <a:ea typeface="+mn-ea"/>
                <a:cs typeface="+mn-cs"/>
              </a:rPr>
              <a:t>utual</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Goals</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of beneficence and </a:t>
            </a:r>
            <a:r>
              <a:rPr lang="en-US" sz="1200" kern="1200" dirty="0" err="1" smtClean="0">
                <a:solidFill>
                  <a:schemeClr val="tx1"/>
                </a:solidFill>
                <a:latin typeface="+mn-lt"/>
                <a:ea typeface="+mn-ea"/>
                <a:cs typeface="+mn-cs"/>
              </a:rPr>
              <a:t>nonmaleficence</a:t>
            </a:r>
            <a:r>
              <a:rPr lang="en-US" sz="1200" kern="1200" dirty="0" smtClean="0">
                <a:solidFill>
                  <a:schemeClr val="tx1"/>
                </a:solidFill>
                <a:latin typeface="+mn-lt"/>
                <a:ea typeface="+mn-ea"/>
                <a:cs typeface="+mn-cs"/>
              </a:rPr>
              <a:t>.</a:t>
            </a:r>
          </a:p>
          <a:p>
            <a:pPr marL="171450" indent="-171450">
              <a:buFontTx/>
              <a:buChar char="-"/>
            </a:pPr>
            <a:r>
              <a:rPr lang="en-US" sz="1200" kern="1200" dirty="0" smtClean="0">
                <a:solidFill>
                  <a:schemeClr val="tx1"/>
                </a:solidFill>
                <a:latin typeface="+mn-lt"/>
                <a:ea typeface="+mn-ea"/>
                <a:cs typeface="+mn-cs"/>
              </a:rPr>
              <a:t>Forensic evaluators, however, are retained by third parties (e.g., attorney,</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court, or agency) whose goals are not clinical but legal or financial.</a:t>
            </a:r>
          </a:p>
          <a:p>
            <a:pPr marL="171450" indent="-171450">
              <a:buFontTx/>
              <a:buChar char="-"/>
            </a:pPr>
            <a:r>
              <a:rPr lang="en-US" sz="1200" kern="1200" dirty="0" smtClean="0">
                <a:solidFill>
                  <a:schemeClr val="tx1"/>
                </a:solidFill>
                <a:latin typeface="+mn-lt"/>
                <a:ea typeface="+mn-ea"/>
                <a:cs typeface="+mn-cs"/>
              </a:rPr>
              <a:t>Forensic</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evaluators adopt an objective and skeptical approach to the </a:t>
            </a:r>
            <a:r>
              <a:rPr lang="en-US" sz="1200" kern="1200" dirty="0" err="1" smtClean="0">
                <a:solidFill>
                  <a:schemeClr val="tx1"/>
                </a:solidFill>
                <a:latin typeface="+mn-lt"/>
                <a:ea typeface="+mn-ea"/>
                <a:cs typeface="+mn-cs"/>
              </a:rPr>
              <a:t>evaluee’s</a:t>
            </a:r>
            <a:r>
              <a:rPr lang="en-US" sz="1200" kern="1200" dirty="0" smtClean="0">
                <a:solidFill>
                  <a:schemeClr val="tx1"/>
                </a:solidFill>
                <a:latin typeface="+mn-lt"/>
                <a:ea typeface="+mn-ea"/>
                <a:cs typeface="+mn-cs"/>
              </a:rPr>
              <a:t> self-report</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and presentation</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and seek input from</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collateral sources</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of information as well as testing.</a:t>
            </a:r>
          </a:p>
          <a:p>
            <a:pPr marL="171450" indent="-171450">
              <a:buFontTx/>
              <a:buChar char="-"/>
            </a:pPr>
            <a:r>
              <a:rPr lang="en-US" sz="1200" kern="1200" dirty="0" smtClean="0">
                <a:solidFill>
                  <a:schemeClr val="tx1"/>
                </a:solidFill>
                <a:latin typeface="+mn-lt"/>
                <a:ea typeface="+mn-ea"/>
                <a:cs typeface="+mn-cs"/>
              </a:rPr>
              <a:t>Forensic mental health evaluations involve several phases: preparation</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for the case, data collection, data analysis, and forensic report writing</a:t>
            </a:r>
          </a:p>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621E0247-F1BF-4209-BDDF-E3D16F92EB50}" type="slidenum">
              <a:rPr lang="en-US" smtClean="0"/>
              <a:t>13</a:t>
            </a:fld>
            <a:endParaRPr lang="en-US"/>
          </a:p>
        </p:txBody>
      </p:sp>
    </p:spTree>
    <p:extLst>
      <p:ext uri="{BB962C8B-B14F-4D97-AF65-F5344CB8AC3E}">
        <p14:creationId xmlns:p14="http://schemas.microsoft.com/office/powerpoint/2010/main" val="17049610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sz="1200" kern="1200" dirty="0" smtClean="0">
                <a:solidFill>
                  <a:schemeClr val="tx1"/>
                </a:solidFill>
                <a:latin typeface="+mn-lt"/>
                <a:ea typeface="+mn-ea"/>
                <a:cs typeface="+mn-cs"/>
              </a:rPr>
              <a:t>Forensic evaluators are ethically responsible for initially informing the</a:t>
            </a:r>
            <a:r>
              <a:rPr lang="en-US" sz="1200" kern="1200" baseline="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evaluee</a:t>
            </a:r>
            <a:r>
              <a:rPr lang="en-US" sz="1200" kern="1200" dirty="0" smtClean="0">
                <a:solidFill>
                  <a:schemeClr val="tx1"/>
                </a:solidFill>
                <a:latin typeface="+mn-lt"/>
                <a:ea typeface="+mn-ea"/>
                <a:cs typeface="+mn-cs"/>
              </a:rPr>
              <a:t> regarding the nature, purpose, and </a:t>
            </a:r>
            <a:r>
              <a:rPr lang="en-US" sz="1200" kern="1200" dirty="0" err="1" smtClean="0">
                <a:solidFill>
                  <a:schemeClr val="tx1"/>
                </a:solidFill>
                <a:latin typeface="+mn-lt"/>
                <a:ea typeface="+mn-ea"/>
                <a:cs typeface="+mn-cs"/>
              </a:rPr>
              <a:t>nonconfidentiality</a:t>
            </a:r>
            <a:r>
              <a:rPr lang="en-US" sz="1200" kern="1200" dirty="0" smtClean="0">
                <a:solidFill>
                  <a:schemeClr val="tx1"/>
                </a:solidFill>
                <a:latin typeface="+mn-lt"/>
                <a:ea typeface="+mn-ea"/>
                <a:cs typeface="+mn-cs"/>
              </a:rPr>
              <a:t> of the evaluation</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process</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sz="1200" kern="1200" dirty="0" smtClean="0">
                <a:solidFill>
                  <a:schemeClr val="tx1"/>
                </a:solidFill>
                <a:latin typeface="+mn-lt"/>
                <a:ea typeface="+mn-ea"/>
                <a:cs typeface="+mn-cs"/>
              </a:rPr>
              <a:t>Forensic</a:t>
            </a:r>
            <a:r>
              <a:rPr lang="en-US" sz="1200" kern="1200" baseline="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evaluees</a:t>
            </a:r>
            <a:r>
              <a:rPr lang="en-US" sz="1200" kern="1200" dirty="0" smtClean="0">
                <a:solidFill>
                  <a:schemeClr val="tx1"/>
                </a:solidFill>
                <a:latin typeface="+mn-lt"/>
                <a:ea typeface="+mn-ea"/>
                <a:cs typeface="+mn-cs"/>
              </a:rPr>
              <a:t> may misunderstand the evaluator’s role, ethical and legal obligations,</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The</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Evaluation</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itself,</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and evaluation</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procedures.</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sz="1200" kern="1200" dirty="0" smtClean="0">
                <a:solidFill>
                  <a:schemeClr val="tx1"/>
                </a:solidFill>
                <a:latin typeface="+mn-lt"/>
                <a:ea typeface="+mn-ea"/>
                <a:cs typeface="+mn-cs"/>
              </a:rPr>
              <a:t>Thus,</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beyond providing</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Relevant</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information, the evaluator</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should attempt</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to rectify</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the </a:t>
            </a:r>
            <a:r>
              <a:rPr lang="en-US" sz="1200" kern="1200" dirty="0" err="1" smtClean="0">
                <a:solidFill>
                  <a:schemeClr val="tx1"/>
                </a:solidFill>
                <a:latin typeface="+mn-lt"/>
                <a:ea typeface="+mn-ea"/>
                <a:cs typeface="+mn-cs"/>
              </a:rPr>
              <a:t>evaluee’s</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Misunderstanding</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of these</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Matters</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Whenever</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they arise.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sz="1200" kern="1200" dirty="0" smtClean="0">
                <a:solidFill>
                  <a:schemeClr val="tx1"/>
                </a:solidFill>
                <a:latin typeface="+mn-lt"/>
                <a:ea typeface="+mn-ea"/>
                <a:cs typeface="+mn-cs"/>
              </a:rPr>
              <a:t>In this</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regard,</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The</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Evaluator</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should collaborate</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With</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the </a:t>
            </a:r>
            <a:r>
              <a:rPr lang="en-US" sz="1200" kern="1200" dirty="0" err="1" smtClean="0">
                <a:solidFill>
                  <a:schemeClr val="tx1"/>
                </a:solidFill>
                <a:latin typeface="+mn-lt"/>
                <a:ea typeface="+mn-ea"/>
                <a:cs typeface="+mn-cs"/>
              </a:rPr>
              <a:t>evaluee’s</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attorney,</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who bears the</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primary Responsibility</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for educating the </a:t>
            </a:r>
            <a:r>
              <a:rPr lang="en-US" sz="1200" kern="1200" dirty="0" err="1" smtClean="0">
                <a:solidFill>
                  <a:schemeClr val="tx1"/>
                </a:solidFill>
                <a:latin typeface="+mn-lt"/>
                <a:ea typeface="+mn-ea"/>
                <a:cs typeface="+mn-cs"/>
              </a:rPr>
              <a:t>evaluee</a:t>
            </a:r>
            <a:r>
              <a:rPr lang="en-US" sz="1200" kern="1200" dirty="0" smtClean="0">
                <a:solidFill>
                  <a:schemeClr val="tx1"/>
                </a:solidFill>
                <a:latin typeface="+mn-lt"/>
                <a:ea typeface="+mn-ea"/>
                <a:cs typeface="+mn-cs"/>
              </a:rPr>
              <a:t> about</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the legal considerations</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Relevant</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To</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Participating</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in the</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Evaluation</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and providing</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legal advice to</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The</a:t>
            </a:r>
            <a:r>
              <a:rPr lang="en-US" sz="1200" kern="1200" baseline="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evaluee</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621E0247-F1BF-4209-BDDF-E3D16F92EB50}" type="slidenum">
              <a:rPr lang="en-US" smtClean="0"/>
              <a:t>14</a:t>
            </a:fld>
            <a:endParaRPr lang="en-US"/>
          </a:p>
        </p:txBody>
      </p:sp>
    </p:spTree>
    <p:extLst>
      <p:ext uri="{BB962C8B-B14F-4D97-AF65-F5344CB8AC3E}">
        <p14:creationId xmlns:p14="http://schemas.microsoft.com/office/powerpoint/2010/main" val="22902059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sz="1200" kern="1200" dirty="0" smtClean="0">
                <a:solidFill>
                  <a:schemeClr val="tx1"/>
                </a:solidFill>
                <a:latin typeface="+mn-lt"/>
                <a:ea typeface="+mn-ea"/>
                <a:cs typeface="+mn-cs"/>
              </a:rPr>
              <a:t>Sometimes, clinical records or summaries of records obtained from counsel</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Are</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incomplete.</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Attorneys</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Have</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Been</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Known</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to selectively provide</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Information</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To</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their own</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Expert</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witnesses,</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Either</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Inadvertently</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Or</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with the</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Intent</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Of</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manipulating the evaluator</a:t>
            </a:r>
          </a:p>
          <a:p>
            <a:pPr marL="171450" indent="-171450">
              <a:buFontTx/>
              <a:buChar char="-"/>
            </a:pPr>
            <a:r>
              <a:rPr lang="en-US" sz="1200" kern="1200" dirty="0" smtClean="0">
                <a:solidFill>
                  <a:schemeClr val="tx1"/>
                </a:solidFill>
                <a:latin typeface="+mn-lt"/>
                <a:ea typeface="+mn-ea"/>
                <a:cs typeface="+mn-cs"/>
              </a:rPr>
              <a:t>It is usually necessary for the forensic interview to occupy far more time</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than a clinical evaluation. The evaluator may need multiple forensic interviews</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And</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testing sessions with the </a:t>
            </a:r>
            <a:r>
              <a:rPr lang="en-US" sz="1200" kern="1200" dirty="0" err="1" smtClean="0">
                <a:solidFill>
                  <a:schemeClr val="tx1"/>
                </a:solidFill>
                <a:latin typeface="+mn-lt"/>
                <a:ea typeface="+mn-ea"/>
                <a:cs typeface="+mn-cs"/>
              </a:rPr>
              <a:t>evaluee</a:t>
            </a:r>
            <a:endParaRPr lang="en-US" sz="1200" kern="1200" dirty="0" smtClean="0">
              <a:solidFill>
                <a:schemeClr val="tx1"/>
              </a:solidFill>
              <a:latin typeface="+mn-lt"/>
              <a:ea typeface="+mn-ea"/>
              <a:cs typeface="+mn-cs"/>
            </a:endParaRPr>
          </a:p>
          <a:p>
            <a:pPr marL="171450" indent="-171450">
              <a:buFontTx/>
              <a:buChar char="-"/>
            </a:pPr>
            <a:r>
              <a:rPr lang="en-US" sz="1200" kern="1200" dirty="0" smtClean="0">
                <a:solidFill>
                  <a:schemeClr val="tx1"/>
                </a:solidFill>
                <a:latin typeface="+mn-lt"/>
                <a:ea typeface="+mn-ea"/>
                <a:cs typeface="+mn-cs"/>
              </a:rPr>
              <a:t>Lengthy</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interviews can be stressful to the </a:t>
            </a:r>
            <a:r>
              <a:rPr lang="en-US" sz="1200" kern="1200" dirty="0" err="1" smtClean="0">
                <a:solidFill>
                  <a:schemeClr val="tx1"/>
                </a:solidFill>
                <a:latin typeface="+mn-lt"/>
                <a:ea typeface="+mn-ea"/>
                <a:cs typeface="+mn-cs"/>
              </a:rPr>
              <a:t>evaluee</a:t>
            </a:r>
            <a:r>
              <a:rPr lang="en-US" sz="1200" kern="1200" dirty="0" smtClean="0">
                <a:solidFill>
                  <a:schemeClr val="tx1"/>
                </a:solidFill>
                <a:latin typeface="+mn-lt"/>
                <a:ea typeface="+mn-ea"/>
                <a:cs typeface="+mn-cs"/>
              </a:rPr>
              <a:t> as well as the evaluator, and opportunities</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for bathroom</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Use</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or other</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Interruptions</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should be available</a:t>
            </a:r>
          </a:p>
          <a:p>
            <a:pPr marL="171450" indent="-171450">
              <a:buFontTx/>
              <a:buChar char="-"/>
            </a:pPr>
            <a:r>
              <a:rPr lang="en-US" sz="1200" kern="1200" dirty="0" smtClean="0">
                <a:solidFill>
                  <a:schemeClr val="tx1"/>
                </a:solidFill>
                <a:latin typeface="+mn-lt"/>
                <a:ea typeface="+mn-ea"/>
                <a:cs typeface="+mn-cs"/>
              </a:rPr>
              <a:t>The</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Presence</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of third-party</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Witnesses</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Or</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taping equipment</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potentially increases</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the adversarial</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Nature</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of the evaluation process,</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Distracts</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the individuals</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Involved</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in the evaluation,</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And</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distorts</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the results,</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But</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such</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Procedures</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are</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sometimes compelled</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by applicable law </a:t>
            </a:r>
          </a:p>
          <a:p>
            <a:pPr marL="171450" indent="-171450">
              <a:buFontTx/>
              <a:buChar char="-"/>
            </a:pPr>
            <a:r>
              <a:rPr lang="en-US" sz="1200" kern="1200" dirty="0" smtClean="0">
                <a:solidFill>
                  <a:schemeClr val="tx1"/>
                </a:solidFill>
                <a:latin typeface="+mn-lt"/>
                <a:ea typeface="+mn-ea"/>
                <a:cs typeface="+mn-cs"/>
              </a:rPr>
              <a:t>Some forensic evaluation facilities employ a multidisciplinary staff to</a:t>
            </a:r>
            <a:r>
              <a:rPr lang="en-US" sz="1200" kern="1200" baseline="0" dirty="0" smtClean="0">
                <a:solidFill>
                  <a:schemeClr val="tx1"/>
                </a:solidFill>
                <a:latin typeface="+mn-lt"/>
                <a:ea typeface="+mn-ea"/>
                <a:cs typeface="+mn-cs"/>
              </a:rPr>
              <a:t> c</a:t>
            </a:r>
            <a:r>
              <a:rPr lang="en-US" sz="1200" kern="1200" dirty="0" smtClean="0">
                <a:solidFill>
                  <a:schemeClr val="tx1"/>
                </a:solidFill>
                <a:latin typeface="+mn-lt"/>
                <a:ea typeface="+mn-ea"/>
                <a:cs typeface="+mn-cs"/>
              </a:rPr>
              <a:t>ollect relevant information. Thus, a psychiatrist will obtain psychiatric</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data, a psychologist will perform psychological testing, a social worker will</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obtain family and social history, and an internist will perform medical and</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laboratory testing.</a:t>
            </a:r>
          </a:p>
          <a:p>
            <a:endParaRPr lang="en-US" dirty="0"/>
          </a:p>
        </p:txBody>
      </p:sp>
      <p:sp>
        <p:nvSpPr>
          <p:cNvPr id="4" name="Slide Number Placeholder 3"/>
          <p:cNvSpPr>
            <a:spLocks noGrp="1"/>
          </p:cNvSpPr>
          <p:nvPr>
            <p:ph type="sldNum" sz="quarter" idx="10"/>
          </p:nvPr>
        </p:nvSpPr>
        <p:spPr/>
        <p:txBody>
          <a:bodyPr/>
          <a:lstStyle/>
          <a:p>
            <a:fld id="{621E0247-F1BF-4209-BDDF-E3D16F92EB50}" type="slidenum">
              <a:rPr lang="en-US" smtClean="0"/>
              <a:t>16</a:t>
            </a:fld>
            <a:endParaRPr lang="en-US"/>
          </a:p>
        </p:txBody>
      </p:sp>
    </p:spTree>
    <p:extLst>
      <p:ext uri="{BB962C8B-B14F-4D97-AF65-F5344CB8AC3E}">
        <p14:creationId xmlns:p14="http://schemas.microsoft.com/office/powerpoint/2010/main" val="38284047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8B9EBBA-996F-894A-B54A-D6246ED52CEA}" type="datetimeFigureOut">
              <a:rPr lang="en-US" smtClean="0"/>
              <a:pPr/>
              <a:t>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148628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en-US" smtClean="0"/>
              <a:t>Click to edit Master title style</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n-US" smtClean="0"/>
              <a:t>Click icon to add picture</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C79C5D-2A6F-F04D-97DA-BEF2467B64E4}" type="datetimeFigureOut">
              <a:rPr lang="en-US" smtClean="0"/>
              <a:pPr/>
              <a:t>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488029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n-US" smtClean="0"/>
              <a:t>Click to edit Master text styles</a:t>
            </a:r>
          </a:p>
        </p:txBody>
      </p:sp>
      <p:sp>
        <p:nvSpPr>
          <p:cNvPr id="4" name="Date Placeholder 3"/>
          <p:cNvSpPr>
            <a:spLocks noGrp="1"/>
          </p:cNvSpPr>
          <p:nvPr>
            <p:ph type="dt" sz="half" idx="10"/>
          </p:nvPr>
        </p:nvSpPr>
        <p:spPr/>
        <p:txBody>
          <a:bodyPr/>
          <a:lstStyle/>
          <a:p>
            <a:fld id="{8DFA1846-DA80-1C48-A609-854EA85C59AD}" type="datetimeFigureOut">
              <a:rPr lang="en-US" smtClean="0"/>
              <a:pPr/>
              <a:t>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021007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n-US" smtClean="0"/>
              <a:t>Click to edit Master title style</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en-US" smtClean="0"/>
              <a:t>Click to edit Master text styles</a:t>
            </a:r>
          </a:p>
        </p:txBody>
      </p:sp>
      <p:sp>
        <p:nvSpPr>
          <p:cNvPr id="2" name="Date Placeholder 1"/>
          <p:cNvSpPr>
            <a:spLocks noGrp="1"/>
          </p:cNvSpPr>
          <p:nvPr>
            <p:ph type="dt" sz="half" idx="10"/>
          </p:nvPr>
        </p:nvSpPr>
        <p:spPr/>
        <p:txBody>
          <a:bodyPr/>
          <a:lstStyle/>
          <a:p>
            <a:fld id="{FBF54567-0DE4-3F47-BF90-CB84690072F9}" type="datetimeFigureOut">
              <a:rPr lang="en-US" smtClean="0"/>
              <a:pPr/>
              <a:t>2/9/2015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704174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6C52C72-DE31-F449-A4ED-4C594FD91407}" type="datetimeFigureOut">
              <a:rPr lang="en-US" smtClean="0"/>
              <a:pPr/>
              <a:t>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857000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D62726E-379B-B349-9EED-81ED093FA806}" type="datetimeFigureOut">
              <a:rPr lang="en-US" smtClean="0"/>
              <a:pPr/>
              <a:t>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775244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B3A1323-8D79-1946-B0D7-40001CF92E9D}" type="datetimeFigureOut">
              <a:rPr lang="en-US" smtClean="0"/>
              <a:pPr/>
              <a:t>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546333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DFA1846-DA80-1C48-A609-854EA85C59AD}" type="datetimeFigureOut">
              <a:rPr lang="en-US" smtClean="0"/>
              <a:pPr/>
              <a:t>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74147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7302355-E14B-8545-A8F8-0FE83CC9D524}" type="datetimeFigureOut">
              <a:rPr lang="en-US" smtClean="0"/>
              <a:pPr/>
              <a:t>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282461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2640F58-564D-2B4F-AE67-E407BA4FCF45}" type="datetimeFigureOut">
              <a:rPr lang="en-US" smtClean="0"/>
              <a:pPr/>
              <a:t>2/9/2015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729713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13A34C8-038E-2045-AF43-DF7DBB8E0E9E}" type="datetimeFigureOut">
              <a:rPr lang="en-US" smtClean="0"/>
              <a:pPr/>
              <a:t>2/9/2015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229272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8C68F-D26B-8F47-958C-23B49CF8A634}" type="datetimeFigureOut">
              <a:rPr lang="en-US" smtClean="0"/>
              <a:pPr/>
              <a:t>2/9/2015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694958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DF5E60-9974-AC48-9591-99C2BB44B7CF}" type="datetimeFigureOut">
              <a:rPr lang="en-US" smtClean="0"/>
              <a:pPr/>
              <a:t>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09746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en-US" smtClean="0"/>
              <a:t>Click to edit Master title style</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n-US" smtClean="0"/>
              <a:t>Click icon to add picture</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85810" y="6041362"/>
            <a:ext cx="976879" cy="365125"/>
          </a:xfrm>
        </p:spPr>
        <p:txBody>
          <a:bodyPr/>
          <a:lstStyle/>
          <a:p>
            <a:fld id="{18C79C5D-2A6F-F04D-97DA-BEF2467B64E4}" type="datetimeFigureOut">
              <a:rPr lang="en-US" smtClean="0"/>
              <a:pPr/>
              <a:t>2/9/2015</a:t>
            </a:fld>
            <a:endParaRPr lang="en-US" dirty="0"/>
          </a:p>
        </p:txBody>
      </p:sp>
      <p:sp>
        <p:nvSpPr>
          <p:cNvPr id="6" name="Footer Placeholder 5"/>
          <p:cNvSpPr>
            <a:spLocks noGrp="1"/>
          </p:cNvSpPr>
          <p:nvPr>
            <p:ph type="ftr" sz="quarter" idx="11"/>
          </p:nvPr>
        </p:nvSpPr>
        <p:spPr>
          <a:xfrm>
            <a:off x="590396" y="6041362"/>
            <a:ext cx="3295413" cy="365125"/>
          </a:xfrm>
        </p:spPr>
        <p:txBody>
          <a:bodyPr/>
          <a:lstStyle/>
          <a:p>
            <a:endParaRPr lang="en-US" dirty="0"/>
          </a:p>
        </p:txBody>
      </p:sp>
      <p:sp>
        <p:nvSpPr>
          <p:cNvPr id="7" name="Slide Number Placeholder 6"/>
          <p:cNvSpPr>
            <a:spLocks noGrp="1"/>
          </p:cNvSpPr>
          <p:nvPr>
            <p:ph type="sldNum" sz="quarter" idx="12"/>
          </p:nvPr>
        </p:nvSpPr>
        <p:spPr>
          <a:xfrm>
            <a:off x="4862689" y="5915888"/>
            <a:ext cx="1062155" cy="490599"/>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400069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US" dirty="0"/>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09B482E8-6E0E-1B4F-B1FD-C69DB9E858D9}" type="datetimeFigureOut">
              <a:rPr lang="en-US" smtClean="0"/>
              <a:pPr/>
              <a:t>2/9/2015</a:t>
            </a:fld>
            <a:endParaRPr lang="en-US" dirty="0"/>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18672567"/>
      </p:ext>
    </p:extLst>
  </p:cSld>
  <p:clrMap bg1="dk1" tx1="lt1" bg2="dk2" tx2="lt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 id="2147483680" r:id="rId13"/>
    <p:sldLayoutId id="2147483681" r:id="rId14"/>
  </p:sldLayoutIdLst>
  <p:hf sldNum="0" hdr="0" ftr="0" dt="0"/>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r"/>
            <a:r>
              <a:rPr lang="en-US" dirty="0" smtClean="0"/>
              <a:t>PSIKIATRI FORENSIK:</a:t>
            </a:r>
            <a:br>
              <a:rPr lang="en-US" dirty="0" smtClean="0"/>
            </a:br>
            <a:r>
              <a:rPr lang="en-US" dirty="0" smtClean="0"/>
              <a:t>PENDAHULUAN</a:t>
            </a:r>
            <a:endParaRPr lang="en-US" dirty="0"/>
          </a:p>
        </p:txBody>
      </p:sp>
      <p:sp>
        <p:nvSpPr>
          <p:cNvPr id="3" name="Subtitle 2"/>
          <p:cNvSpPr>
            <a:spLocks noGrp="1"/>
          </p:cNvSpPr>
          <p:nvPr>
            <p:ph type="subTitle" idx="1"/>
          </p:nvPr>
        </p:nvSpPr>
        <p:spPr>
          <a:xfrm>
            <a:off x="810001" y="5280846"/>
            <a:ext cx="10572000" cy="1235863"/>
          </a:xfrm>
        </p:spPr>
        <p:txBody>
          <a:bodyPr/>
          <a:lstStyle/>
          <a:p>
            <a:r>
              <a:rPr lang="en-US" b="1" dirty="0" err="1" smtClean="0"/>
              <a:t>Narasumber</a:t>
            </a:r>
            <a:r>
              <a:rPr lang="en-US" b="1" dirty="0" smtClean="0"/>
              <a:t>		: dr. Natalia </a:t>
            </a:r>
            <a:r>
              <a:rPr lang="en-US" b="1" dirty="0" err="1" smtClean="0"/>
              <a:t>Widiasih</a:t>
            </a:r>
            <a:r>
              <a:rPr lang="en-US" b="1" dirty="0"/>
              <a:t> </a:t>
            </a:r>
            <a:r>
              <a:rPr lang="en-US" b="1" dirty="0" smtClean="0"/>
              <a:t>R, </a:t>
            </a:r>
            <a:r>
              <a:rPr lang="en-US" b="1" dirty="0" err="1" smtClean="0"/>
              <a:t>SpKJ</a:t>
            </a:r>
            <a:r>
              <a:rPr lang="en-US" b="1" dirty="0" smtClean="0"/>
              <a:t>(K), </a:t>
            </a:r>
            <a:r>
              <a:rPr lang="en-US" b="1" dirty="0" err="1" smtClean="0"/>
              <a:t>MPdKed</a:t>
            </a:r>
            <a:endParaRPr lang="en-US" b="1" dirty="0" smtClean="0"/>
          </a:p>
          <a:p>
            <a:r>
              <a:rPr lang="en-US" b="1" dirty="0"/>
              <a:t>	</a:t>
            </a:r>
            <a:r>
              <a:rPr lang="en-US" b="1" dirty="0" smtClean="0"/>
              <a:t>			  dr. </a:t>
            </a:r>
            <a:r>
              <a:rPr lang="en-US" b="1" dirty="0" err="1" smtClean="0"/>
              <a:t>Azhari</a:t>
            </a:r>
            <a:r>
              <a:rPr lang="en-US" b="1" dirty="0" smtClean="0"/>
              <a:t> C. </a:t>
            </a:r>
            <a:r>
              <a:rPr lang="en-US" b="1" dirty="0" err="1" smtClean="0"/>
              <a:t>Nurdin</a:t>
            </a:r>
            <a:r>
              <a:rPr lang="en-US" b="1" dirty="0" smtClean="0"/>
              <a:t>, </a:t>
            </a:r>
            <a:r>
              <a:rPr lang="en-US" b="1" dirty="0" err="1" smtClean="0"/>
              <a:t>SpKJ</a:t>
            </a:r>
            <a:endParaRPr lang="en-US" b="1" dirty="0" smtClean="0"/>
          </a:p>
          <a:p>
            <a:r>
              <a:rPr lang="en-US" b="1" dirty="0" err="1" smtClean="0"/>
              <a:t>Penyaji</a:t>
            </a:r>
            <a:r>
              <a:rPr lang="en-US" b="1" dirty="0" smtClean="0"/>
              <a:t>			: dr. Rizky Aniza Winanda</a:t>
            </a:r>
            <a:endParaRPr lang="en-US" b="1" dirty="0"/>
          </a:p>
        </p:txBody>
      </p:sp>
    </p:spTree>
    <p:extLst>
      <p:ext uri="{BB962C8B-B14F-4D97-AF65-F5344CB8AC3E}">
        <p14:creationId xmlns:p14="http://schemas.microsoft.com/office/powerpoint/2010/main" val="19033826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r>
              <a:rPr lang="en-US" dirty="0" smtClean="0"/>
              <a:t> </a:t>
            </a:r>
            <a:r>
              <a:rPr lang="en-US" dirty="0" err="1" smtClean="0"/>
              <a:t>Syarat</a:t>
            </a:r>
            <a:r>
              <a:rPr lang="en-US" dirty="0" smtClean="0"/>
              <a:t> </a:t>
            </a:r>
            <a:r>
              <a:rPr lang="en-US" dirty="0" err="1" smtClean="0"/>
              <a:t>Menjadi</a:t>
            </a:r>
            <a:r>
              <a:rPr lang="en-US" dirty="0" smtClean="0"/>
              <a:t> </a:t>
            </a:r>
            <a:r>
              <a:rPr lang="en-US" dirty="0" err="1" smtClean="0"/>
              <a:t>Pemeriksa</a:t>
            </a:r>
            <a:endParaRPr lang="en-US" dirty="0" smtClean="0"/>
          </a:p>
        </p:txBody>
      </p:sp>
      <p:sp>
        <p:nvSpPr>
          <p:cNvPr id="51203" name="Rectangle 3"/>
          <p:cNvSpPr>
            <a:spLocks noGrp="1" noChangeArrowheads="1"/>
          </p:cNvSpPr>
          <p:nvPr>
            <p:ph idx="1"/>
          </p:nvPr>
        </p:nvSpPr>
        <p:spPr>
          <a:xfrm>
            <a:off x="670560" y="2118360"/>
            <a:ext cx="11125200" cy="4206240"/>
          </a:xfrm>
        </p:spPr>
        <p:txBody>
          <a:bodyPr>
            <a:normAutofit lnSpcReduction="10000"/>
          </a:bodyPr>
          <a:lstStyle/>
          <a:p>
            <a:pPr algn="just" eaLnBrk="1" hangingPunct="1">
              <a:lnSpc>
                <a:spcPct val="90000"/>
              </a:lnSpc>
              <a:buFont typeface="Wingdings" panose="05000000000000000000" pitchFamily="2" charset="2"/>
              <a:buNone/>
            </a:pPr>
            <a:endParaRPr lang="en-US" sz="2400" dirty="0"/>
          </a:p>
          <a:p>
            <a:pPr algn="just" eaLnBrk="1" hangingPunct="1">
              <a:lnSpc>
                <a:spcPct val="90000"/>
              </a:lnSpc>
              <a:buFont typeface="Wingdings" panose="05000000000000000000" pitchFamily="2" charset="2"/>
              <a:buNone/>
            </a:pPr>
            <a:r>
              <a:rPr lang="en-US" sz="2400" dirty="0"/>
              <a:t>1. </a:t>
            </a:r>
            <a:r>
              <a:rPr lang="en-US" sz="2400" dirty="0" err="1"/>
              <a:t>Bekerja</a:t>
            </a:r>
            <a:r>
              <a:rPr lang="en-US" sz="2400" dirty="0"/>
              <a:t> </a:t>
            </a:r>
            <a:r>
              <a:rPr lang="en-US" sz="2400" dirty="0" err="1"/>
              <a:t>pada</a:t>
            </a:r>
            <a:r>
              <a:rPr lang="en-US" sz="2400" dirty="0"/>
              <a:t> </a:t>
            </a:r>
            <a:r>
              <a:rPr lang="en-US" sz="2400" dirty="0" err="1"/>
              <a:t>fasilitas</a:t>
            </a:r>
            <a:r>
              <a:rPr lang="en-US" sz="2400" dirty="0"/>
              <a:t> </a:t>
            </a:r>
            <a:r>
              <a:rPr lang="en-US" sz="2400" dirty="0" err="1"/>
              <a:t>perawatan</a:t>
            </a:r>
            <a:r>
              <a:rPr lang="en-US" sz="2400" dirty="0"/>
              <a:t> </a:t>
            </a:r>
            <a:r>
              <a:rPr lang="en-US" sz="2400" dirty="0" err="1"/>
              <a:t>pasien</a:t>
            </a:r>
            <a:r>
              <a:rPr lang="en-US" sz="2400" dirty="0"/>
              <a:t> </a:t>
            </a:r>
            <a:r>
              <a:rPr lang="en-US" sz="2400" dirty="0" err="1"/>
              <a:t>ggn</a:t>
            </a:r>
            <a:r>
              <a:rPr lang="en-US" sz="2400" dirty="0"/>
              <a:t> </a:t>
            </a:r>
            <a:r>
              <a:rPr lang="en-US" sz="2400" dirty="0" err="1"/>
              <a:t>jiwa</a:t>
            </a:r>
            <a:r>
              <a:rPr lang="en-US" sz="2400" dirty="0"/>
              <a:t> </a:t>
            </a:r>
            <a:r>
              <a:rPr lang="en-US" sz="2400" dirty="0" err="1"/>
              <a:t>atau</a:t>
            </a:r>
            <a:r>
              <a:rPr lang="en-US" sz="2400" dirty="0"/>
              <a:t> </a:t>
            </a:r>
            <a:r>
              <a:rPr lang="en-US" sz="2400" dirty="0" err="1"/>
              <a:t>bekerja</a:t>
            </a:r>
            <a:r>
              <a:rPr lang="en-US" sz="2400" dirty="0"/>
              <a:t> </a:t>
            </a:r>
            <a:r>
              <a:rPr lang="en-US" sz="2400" dirty="0" err="1"/>
              <a:t>pada</a:t>
            </a:r>
            <a:r>
              <a:rPr lang="en-US" sz="2400" dirty="0"/>
              <a:t> </a:t>
            </a:r>
            <a:r>
              <a:rPr lang="en-US" sz="2400" dirty="0" err="1"/>
              <a:t>lembaga</a:t>
            </a:r>
            <a:r>
              <a:rPr lang="en-US" sz="2400" dirty="0"/>
              <a:t> </a:t>
            </a:r>
            <a:r>
              <a:rPr lang="en-US" sz="2400" dirty="0" err="1"/>
              <a:t>khusus</a:t>
            </a:r>
            <a:r>
              <a:rPr lang="en-US" sz="2400" dirty="0"/>
              <a:t> </a:t>
            </a:r>
            <a:r>
              <a:rPr lang="en-US" sz="2400" dirty="0" err="1"/>
              <a:t>utk</a:t>
            </a:r>
            <a:r>
              <a:rPr lang="en-US" sz="2400" dirty="0"/>
              <a:t> </a:t>
            </a:r>
            <a:r>
              <a:rPr lang="en-US" sz="2400" dirty="0" err="1"/>
              <a:t>pemeriksaan</a:t>
            </a:r>
            <a:endParaRPr lang="en-US" sz="2400" dirty="0"/>
          </a:p>
          <a:p>
            <a:pPr algn="just" eaLnBrk="1" hangingPunct="1">
              <a:lnSpc>
                <a:spcPct val="90000"/>
              </a:lnSpc>
              <a:buFont typeface="Wingdings" panose="05000000000000000000" pitchFamily="2" charset="2"/>
              <a:buNone/>
            </a:pPr>
            <a:r>
              <a:rPr lang="en-US" sz="2400" dirty="0"/>
              <a:t>2. </a:t>
            </a:r>
            <a:r>
              <a:rPr lang="en-US" sz="2400" dirty="0" err="1"/>
              <a:t>Tidak</a:t>
            </a:r>
            <a:r>
              <a:rPr lang="en-US" sz="2400" dirty="0"/>
              <a:t> </a:t>
            </a:r>
            <a:r>
              <a:rPr lang="en-US" sz="2400" dirty="0" err="1"/>
              <a:t>berkepentingan</a:t>
            </a:r>
            <a:r>
              <a:rPr lang="en-US" sz="2400" dirty="0"/>
              <a:t> </a:t>
            </a:r>
            <a:r>
              <a:rPr lang="en-US" sz="2400" dirty="0" err="1"/>
              <a:t>dlm</a:t>
            </a:r>
            <a:r>
              <a:rPr lang="en-US" sz="2400" dirty="0"/>
              <a:t> </a:t>
            </a:r>
            <a:r>
              <a:rPr lang="en-US" sz="2400" dirty="0" err="1"/>
              <a:t>perkara</a:t>
            </a:r>
            <a:r>
              <a:rPr lang="en-US" sz="2400" dirty="0"/>
              <a:t> yang </a:t>
            </a:r>
            <a:r>
              <a:rPr lang="en-US" sz="2400" dirty="0" err="1"/>
              <a:t>bersangkutan</a:t>
            </a:r>
            <a:endParaRPr lang="en-US" sz="2400" dirty="0"/>
          </a:p>
          <a:p>
            <a:pPr algn="just" eaLnBrk="1" hangingPunct="1">
              <a:lnSpc>
                <a:spcPct val="90000"/>
              </a:lnSpc>
              <a:buFont typeface="Wingdings" panose="05000000000000000000" pitchFamily="2" charset="2"/>
              <a:buNone/>
            </a:pPr>
            <a:r>
              <a:rPr lang="en-US" sz="2400" dirty="0"/>
              <a:t>3. </a:t>
            </a:r>
            <a:r>
              <a:rPr lang="en-US" sz="2400" dirty="0" err="1"/>
              <a:t>Tidak</a:t>
            </a:r>
            <a:r>
              <a:rPr lang="en-US" sz="2400" dirty="0"/>
              <a:t> </a:t>
            </a:r>
            <a:r>
              <a:rPr lang="en-US" sz="2400" dirty="0" err="1"/>
              <a:t>ada</a:t>
            </a:r>
            <a:r>
              <a:rPr lang="en-US" sz="2400" dirty="0"/>
              <a:t> </a:t>
            </a:r>
            <a:r>
              <a:rPr lang="en-US" sz="2400" dirty="0" err="1"/>
              <a:t>hubungan</a:t>
            </a:r>
            <a:r>
              <a:rPr lang="en-US" sz="2400" dirty="0"/>
              <a:t> </a:t>
            </a:r>
            <a:r>
              <a:rPr lang="en-US" sz="2400" dirty="0" err="1"/>
              <a:t>keluarga</a:t>
            </a:r>
            <a:r>
              <a:rPr lang="en-US" sz="2400" dirty="0"/>
              <a:t> </a:t>
            </a:r>
            <a:r>
              <a:rPr lang="en-US" sz="2400" dirty="0" err="1"/>
              <a:t>atau</a:t>
            </a:r>
            <a:r>
              <a:rPr lang="en-US" sz="2400" dirty="0"/>
              <a:t> </a:t>
            </a:r>
            <a:r>
              <a:rPr lang="en-US" sz="2400" dirty="0" err="1"/>
              <a:t>terikat</a:t>
            </a:r>
            <a:r>
              <a:rPr lang="en-US" sz="2400" dirty="0"/>
              <a:t> </a:t>
            </a:r>
            <a:r>
              <a:rPr lang="en-US" sz="2400" dirty="0" err="1"/>
              <a:t>hubungan</a:t>
            </a:r>
            <a:r>
              <a:rPr lang="en-US" sz="2400" dirty="0"/>
              <a:t> </a:t>
            </a:r>
            <a:r>
              <a:rPr lang="en-US" sz="2400" dirty="0" err="1"/>
              <a:t>kerja</a:t>
            </a:r>
            <a:r>
              <a:rPr lang="en-US" sz="2400" dirty="0"/>
              <a:t> </a:t>
            </a:r>
            <a:r>
              <a:rPr lang="en-US" sz="2400" dirty="0" err="1"/>
              <a:t>dgn</a:t>
            </a:r>
            <a:r>
              <a:rPr lang="en-US" sz="2400" dirty="0"/>
              <a:t> </a:t>
            </a:r>
            <a:r>
              <a:rPr lang="en-US" sz="2400" dirty="0" err="1"/>
              <a:t>tersangka</a:t>
            </a:r>
            <a:r>
              <a:rPr lang="en-US" sz="2400" dirty="0"/>
              <a:t> </a:t>
            </a:r>
            <a:r>
              <a:rPr lang="en-US" sz="2400" dirty="0" err="1"/>
              <a:t>atau</a:t>
            </a:r>
            <a:r>
              <a:rPr lang="en-US" sz="2400" dirty="0"/>
              <a:t> </a:t>
            </a:r>
            <a:r>
              <a:rPr lang="en-US" sz="2400" dirty="0" err="1"/>
              <a:t>korban</a:t>
            </a:r>
            <a:endParaRPr lang="en-US" sz="2400" dirty="0"/>
          </a:p>
          <a:p>
            <a:pPr algn="just" eaLnBrk="1" hangingPunct="1">
              <a:lnSpc>
                <a:spcPct val="90000"/>
              </a:lnSpc>
              <a:buFont typeface="Wingdings" panose="05000000000000000000" pitchFamily="2" charset="2"/>
              <a:buNone/>
            </a:pPr>
            <a:r>
              <a:rPr lang="en-US" sz="2400" dirty="0"/>
              <a:t>4. </a:t>
            </a:r>
            <a:r>
              <a:rPr lang="en-US" sz="2400" dirty="0" err="1"/>
              <a:t>Tidak</a:t>
            </a:r>
            <a:r>
              <a:rPr lang="en-US" sz="2400" dirty="0"/>
              <a:t> </a:t>
            </a:r>
            <a:r>
              <a:rPr lang="en-US" sz="2400" dirty="0" err="1"/>
              <a:t>ada</a:t>
            </a:r>
            <a:r>
              <a:rPr lang="en-US" sz="2400" dirty="0"/>
              <a:t> </a:t>
            </a:r>
            <a:r>
              <a:rPr lang="en-US" sz="2400" dirty="0" err="1"/>
              <a:t>hubungan</a:t>
            </a:r>
            <a:r>
              <a:rPr lang="en-US" sz="2400" dirty="0"/>
              <a:t> </a:t>
            </a:r>
            <a:r>
              <a:rPr lang="en-US" sz="2400" dirty="0" err="1"/>
              <a:t>sengketa</a:t>
            </a:r>
            <a:r>
              <a:rPr lang="en-US" sz="2400" dirty="0"/>
              <a:t> </a:t>
            </a:r>
            <a:r>
              <a:rPr lang="en-US" sz="2400" dirty="0" err="1"/>
              <a:t>dalam</a:t>
            </a:r>
            <a:r>
              <a:rPr lang="en-US" sz="2400" dirty="0"/>
              <a:t> </a:t>
            </a:r>
            <a:r>
              <a:rPr lang="en-US" sz="2400" dirty="0" err="1"/>
              <a:t>perkara</a:t>
            </a:r>
            <a:r>
              <a:rPr lang="en-US" sz="2400" dirty="0"/>
              <a:t> lain.</a:t>
            </a:r>
          </a:p>
          <a:p>
            <a:pPr algn="just" eaLnBrk="1" hangingPunct="1">
              <a:lnSpc>
                <a:spcPct val="90000"/>
              </a:lnSpc>
              <a:buFont typeface="Wingdings" panose="05000000000000000000" pitchFamily="2" charset="2"/>
              <a:buNone/>
            </a:pPr>
            <a:r>
              <a:rPr lang="en-US" sz="2400" dirty="0"/>
              <a:t>	</a:t>
            </a:r>
          </a:p>
          <a:p>
            <a:pPr algn="just" eaLnBrk="1" hangingPunct="1">
              <a:lnSpc>
                <a:spcPct val="90000"/>
              </a:lnSpc>
              <a:buFont typeface="Wingdings" panose="05000000000000000000" pitchFamily="2" charset="2"/>
              <a:buNone/>
            </a:pPr>
            <a:r>
              <a:rPr lang="en-US" sz="2400" dirty="0"/>
              <a:t>	</a:t>
            </a:r>
            <a:r>
              <a:rPr lang="en-US" sz="2400" dirty="0" err="1"/>
              <a:t>P</a:t>
            </a:r>
            <a:r>
              <a:rPr lang="en-US" sz="2400" dirty="0" err="1" smtClean="0"/>
              <a:t>sikiater</a:t>
            </a:r>
            <a:r>
              <a:rPr lang="en-US" sz="2400" dirty="0" smtClean="0"/>
              <a:t> </a:t>
            </a:r>
            <a:r>
              <a:rPr lang="en-US" sz="2400" dirty="0" err="1"/>
              <a:t>akan</a:t>
            </a:r>
            <a:r>
              <a:rPr lang="en-US" sz="2400" dirty="0"/>
              <a:t> </a:t>
            </a:r>
            <a:r>
              <a:rPr lang="en-US" sz="2400" dirty="0" err="1"/>
              <a:t>berusaha</a:t>
            </a:r>
            <a:r>
              <a:rPr lang="en-US" sz="2400" dirty="0"/>
              <a:t> </a:t>
            </a:r>
            <a:r>
              <a:rPr lang="en-US" sz="2400" dirty="0" err="1"/>
              <a:t>menerbitkan</a:t>
            </a:r>
            <a:r>
              <a:rPr lang="en-US" sz="2400" dirty="0"/>
              <a:t> </a:t>
            </a:r>
            <a:r>
              <a:rPr lang="en-US" sz="2400" dirty="0" smtClean="0"/>
              <a:t>VP </a:t>
            </a:r>
            <a:r>
              <a:rPr lang="en-US" sz="2400" dirty="0" err="1"/>
              <a:t>dalam</a:t>
            </a:r>
            <a:r>
              <a:rPr lang="en-US" sz="2400" dirty="0"/>
              <a:t> </a:t>
            </a:r>
            <a:r>
              <a:rPr lang="en-US" sz="2400" dirty="0" err="1"/>
              <a:t>jangka</a:t>
            </a:r>
            <a:r>
              <a:rPr lang="en-US" sz="2400" dirty="0"/>
              <a:t> </a:t>
            </a:r>
            <a:r>
              <a:rPr lang="en-US" sz="2400" dirty="0" err="1"/>
              <a:t>waktu</a:t>
            </a:r>
            <a:r>
              <a:rPr lang="en-US" sz="2400" dirty="0"/>
              <a:t> 14 </a:t>
            </a:r>
            <a:r>
              <a:rPr lang="en-US" sz="2400" dirty="0" err="1"/>
              <a:t>hari</a:t>
            </a:r>
            <a:r>
              <a:rPr lang="en-US" sz="2400" dirty="0"/>
              <a:t> </a:t>
            </a:r>
            <a:r>
              <a:rPr lang="en-US" sz="2400" dirty="0" err="1"/>
              <a:t>kecuali</a:t>
            </a:r>
            <a:r>
              <a:rPr lang="en-US" sz="2400" dirty="0"/>
              <a:t> </a:t>
            </a:r>
            <a:r>
              <a:rPr lang="en-US" sz="2400" dirty="0" err="1"/>
              <a:t>diperlukan</a:t>
            </a:r>
            <a:r>
              <a:rPr lang="en-US" sz="2400" dirty="0"/>
              <a:t> </a:t>
            </a:r>
            <a:r>
              <a:rPr lang="en-US" sz="2400" dirty="0" err="1"/>
              <a:t>waktu</a:t>
            </a:r>
            <a:r>
              <a:rPr lang="en-US" sz="2400" dirty="0"/>
              <a:t> yang </a:t>
            </a:r>
            <a:r>
              <a:rPr lang="en-US" sz="2400" dirty="0" err="1"/>
              <a:t>lebih</a:t>
            </a:r>
            <a:r>
              <a:rPr lang="en-US" sz="2400" dirty="0"/>
              <a:t> </a:t>
            </a:r>
            <a:r>
              <a:rPr lang="en-US" sz="2400" dirty="0" err="1"/>
              <a:t>panjang</a:t>
            </a:r>
            <a:r>
              <a:rPr lang="en-US" sz="2400" dirty="0"/>
              <a:t> </a:t>
            </a:r>
            <a:r>
              <a:rPr lang="en-US" sz="2400" dirty="0" err="1"/>
              <a:t>dan</a:t>
            </a:r>
            <a:r>
              <a:rPr lang="en-US" sz="2400" dirty="0"/>
              <a:t> </a:t>
            </a:r>
            <a:r>
              <a:rPr lang="en-US" sz="2400" dirty="0" err="1"/>
              <a:t>dengan</a:t>
            </a:r>
            <a:r>
              <a:rPr lang="en-US" sz="2400" dirty="0"/>
              <a:t> </a:t>
            </a:r>
            <a:r>
              <a:rPr lang="en-US" sz="2400" dirty="0" err="1"/>
              <a:t>izin</a:t>
            </a:r>
            <a:r>
              <a:rPr lang="en-US" sz="2400" dirty="0"/>
              <a:t> </a:t>
            </a:r>
            <a:r>
              <a:rPr lang="en-US" sz="2400" dirty="0" err="1"/>
              <a:t>instansi</a:t>
            </a:r>
            <a:r>
              <a:rPr lang="en-US" sz="2400" dirty="0"/>
              <a:t> yang </a:t>
            </a:r>
            <a:r>
              <a:rPr lang="en-US" sz="2400" dirty="0" err="1"/>
              <a:t>meminta</a:t>
            </a:r>
            <a:r>
              <a:rPr lang="en-US" sz="2400" dirty="0"/>
              <a:t>.</a:t>
            </a:r>
          </a:p>
        </p:txBody>
      </p:sp>
    </p:spTree>
    <p:extLst>
      <p:ext uri="{BB962C8B-B14F-4D97-AF65-F5344CB8AC3E}">
        <p14:creationId xmlns:p14="http://schemas.microsoft.com/office/powerpoint/2010/main" val="1314290729"/>
      </p:ext>
    </p:extLst>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Terima</a:t>
            </a:r>
            <a:r>
              <a:rPr lang="en-US" dirty="0" smtClean="0"/>
              <a:t> </a:t>
            </a:r>
            <a:r>
              <a:rPr lang="en-US" dirty="0" err="1" smtClean="0"/>
              <a:t>Kasih</a:t>
            </a:r>
            <a:endParaRPr lang="en-US" dirty="0"/>
          </a:p>
        </p:txBody>
      </p:sp>
      <p:sp>
        <p:nvSpPr>
          <p:cNvPr id="3" name="Subtitle 2"/>
          <p:cNvSpPr>
            <a:spLocks noGrp="1"/>
          </p:cNvSpPr>
          <p:nvPr>
            <p:ph type="subTitle" idx="1"/>
          </p:nvPr>
        </p:nvSpPr>
        <p:spPr/>
        <p:txBody>
          <a:bodyPr/>
          <a:lstStyle/>
          <a:p>
            <a:r>
              <a:rPr lang="en-US" dirty="0" err="1" smtClean="0"/>
              <a:t>Minggu</a:t>
            </a:r>
            <a:r>
              <a:rPr lang="en-US" dirty="0" smtClean="0"/>
              <a:t> </a:t>
            </a:r>
            <a:r>
              <a:rPr lang="en-US" dirty="0" err="1" smtClean="0"/>
              <a:t>depan</a:t>
            </a:r>
            <a:r>
              <a:rPr lang="en-US" dirty="0" smtClean="0"/>
              <a:t> : </a:t>
            </a:r>
            <a:r>
              <a:rPr lang="en-US" dirty="0" err="1" smtClean="0"/>
              <a:t>Penulisan</a:t>
            </a:r>
            <a:r>
              <a:rPr lang="en-US" dirty="0" smtClean="0"/>
              <a:t> </a:t>
            </a:r>
            <a:r>
              <a:rPr lang="en-US" dirty="0" err="1" smtClean="0"/>
              <a:t>Laporan</a:t>
            </a:r>
            <a:r>
              <a:rPr lang="en-US" dirty="0" smtClean="0"/>
              <a:t>/</a:t>
            </a:r>
            <a:r>
              <a:rPr lang="en-US" dirty="0" err="1" smtClean="0"/>
              <a:t>Visum</a:t>
            </a:r>
            <a:r>
              <a:rPr lang="en-US" dirty="0" smtClean="0"/>
              <a:t> </a:t>
            </a:r>
            <a:r>
              <a:rPr lang="en-US" dirty="0" err="1" smtClean="0"/>
              <a:t>Psikiatrikum</a:t>
            </a:r>
            <a:endParaRPr lang="en-US" dirty="0"/>
          </a:p>
        </p:txBody>
      </p:sp>
    </p:spTree>
    <p:extLst>
      <p:ext uri="{BB962C8B-B14F-4D97-AF65-F5344CB8AC3E}">
        <p14:creationId xmlns:p14="http://schemas.microsoft.com/office/powerpoint/2010/main" val="11492498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pPr algn="r"/>
            <a:r>
              <a:rPr lang="en-US" dirty="0" err="1" smtClean="0"/>
              <a:t>Penulisan</a:t>
            </a:r>
            <a:r>
              <a:rPr lang="en-US" dirty="0" smtClean="0"/>
              <a:t> </a:t>
            </a:r>
            <a:r>
              <a:rPr lang="en-US" dirty="0" err="1" smtClean="0"/>
              <a:t>Laporan</a:t>
            </a:r>
            <a:r>
              <a:rPr lang="en-US" dirty="0" smtClean="0"/>
              <a:t> /</a:t>
            </a:r>
            <a:br>
              <a:rPr lang="en-US" dirty="0" smtClean="0"/>
            </a:br>
            <a:r>
              <a:rPr lang="en-US" dirty="0" err="1" smtClean="0"/>
              <a:t>Visum</a:t>
            </a:r>
            <a:r>
              <a:rPr lang="en-US" dirty="0" smtClean="0"/>
              <a:t> </a:t>
            </a:r>
            <a:r>
              <a:rPr lang="en-US" dirty="0" err="1" smtClean="0"/>
              <a:t>Psikiatrikum</a:t>
            </a:r>
            <a:endParaRPr lang="en-US" dirty="0"/>
          </a:p>
        </p:txBody>
      </p:sp>
      <p:sp>
        <p:nvSpPr>
          <p:cNvPr id="5" name="Subtitle 4"/>
          <p:cNvSpPr>
            <a:spLocks noGrp="1"/>
          </p:cNvSpPr>
          <p:nvPr>
            <p:ph type="subTitle" idx="1"/>
          </p:nvPr>
        </p:nvSpPr>
        <p:spPr>
          <a:xfrm>
            <a:off x="810001" y="5280847"/>
            <a:ext cx="10572000" cy="1356436"/>
          </a:xfrm>
        </p:spPr>
        <p:txBody>
          <a:bodyPr>
            <a:normAutofit/>
          </a:bodyPr>
          <a:lstStyle/>
          <a:p>
            <a:pPr lvl="0">
              <a:buClr>
                <a:srgbClr val="8664B0"/>
              </a:buClr>
            </a:pPr>
            <a:r>
              <a:rPr lang="en-US" b="1" dirty="0" err="1">
                <a:solidFill>
                  <a:prstClr val="white"/>
                </a:solidFill>
              </a:rPr>
              <a:t>Narasumber</a:t>
            </a:r>
            <a:r>
              <a:rPr lang="en-US" b="1" dirty="0">
                <a:solidFill>
                  <a:prstClr val="white"/>
                </a:solidFill>
              </a:rPr>
              <a:t>		: dr. Natalia </a:t>
            </a:r>
            <a:r>
              <a:rPr lang="en-US" b="1" dirty="0" err="1">
                <a:solidFill>
                  <a:prstClr val="white"/>
                </a:solidFill>
              </a:rPr>
              <a:t>Widiasih</a:t>
            </a:r>
            <a:r>
              <a:rPr lang="en-US" b="1" dirty="0">
                <a:solidFill>
                  <a:prstClr val="white"/>
                </a:solidFill>
              </a:rPr>
              <a:t> R, </a:t>
            </a:r>
            <a:r>
              <a:rPr lang="en-US" b="1" dirty="0" err="1">
                <a:solidFill>
                  <a:prstClr val="white"/>
                </a:solidFill>
              </a:rPr>
              <a:t>SpKJ</a:t>
            </a:r>
            <a:r>
              <a:rPr lang="en-US" b="1" dirty="0">
                <a:solidFill>
                  <a:prstClr val="white"/>
                </a:solidFill>
              </a:rPr>
              <a:t>(K), </a:t>
            </a:r>
            <a:r>
              <a:rPr lang="en-US" b="1" dirty="0" err="1">
                <a:solidFill>
                  <a:prstClr val="white"/>
                </a:solidFill>
              </a:rPr>
              <a:t>MPdKed</a:t>
            </a:r>
            <a:endParaRPr lang="en-US" b="1" dirty="0">
              <a:solidFill>
                <a:prstClr val="white"/>
              </a:solidFill>
            </a:endParaRPr>
          </a:p>
          <a:p>
            <a:pPr lvl="0">
              <a:buClr>
                <a:srgbClr val="8664B0"/>
              </a:buClr>
            </a:pPr>
            <a:r>
              <a:rPr lang="en-US" b="1" dirty="0">
                <a:solidFill>
                  <a:prstClr val="white"/>
                </a:solidFill>
              </a:rPr>
              <a:t>				  dr. </a:t>
            </a:r>
            <a:r>
              <a:rPr lang="en-US" b="1" dirty="0" err="1">
                <a:solidFill>
                  <a:prstClr val="white"/>
                </a:solidFill>
              </a:rPr>
              <a:t>Azhari</a:t>
            </a:r>
            <a:r>
              <a:rPr lang="en-US" b="1" dirty="0">
                <a:solidFill>
                  <a:prstClr val="white"/>
                </a:solidFill>
              </a:rPr>
              <a:t> C. </a:t>
            </a:r>
            <a:r>
              <a:rPr lang="en-US" b="1" dirty="0" err="1">
                <a:solidFill>
                  <a:prstClr val="white"/>
                </a:solidFill>
              </a:rPr>
              <a:t>Nurdin</a:t>
            </a:r>
            <a:r>
              <a:rPr lang="en-US" b="1" dirty="0">
                <a:solidFill>
                  <a:prstClr val="white"/>
                </a:solidFill>
              </a:rPr>
              <a:t>, </a:t>
            </a:r>
            <a:r>
              <a:rPr lang="en-US" b="1" dirty="0" err="1">
                <a:solidFill>
                  <a:prstClr val="white"/>
                </a:solidFill>
              </a:rPr>
              <a:t>SpKJ</a:t>
            </a:r>
            <a:endParaRPr lang="en-US" b="1" dirty="0">
              <a:solidFill>
                <a:prstClr val="white"/>
              </a:solidFill>
            </a:endParaRPr>
          </a:p>
          <a:p>
            <a:pPr lvl="0">
              <a:buClr>
                <a:srgbClr val="8664B0"/>
              </a:buClr>
            </a:pPr>
            <a:r>
              <a:rPr lang="en-US" b="1" dirty="0" err="1">
                <a:solidFill>
                  <a:prstClr val="white"/>
                </a:solidFill>
              </a:rPr>
              <a:t>Penyaji</a:t>
            </a:r>
            <a:r>
              <a:rPr lang="en-US" b="1" dirty="0">
                <a:solidFill>
                  <a:prstClr val="white"/>
                </a:solidFill>
              </a:rPr>
              <a:t>			: dr. Rizky Aniza Winanda</a:t>
            </a:r>
          </a:p>
          <a:p>
            <a:endParaRPr lang="en-US" dirty="0"/>
          </a:p>
        </p:txBody>
      </p:sp>
    </p:spTree>
    <p:extLst>
      <p:ext uri="{BB962C8B-B14F-4D97-AF65-F5344CB8AC3E}">
        <p14:creationId xmlns:p14="http://schemas.microsoft.com/office/powerpoint/2010/main" val="42835546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000" dirty="0" err="1" smtClean="0"/>
              <a:t>Kegunaan</a:t>
            </a:r>
            <a:r>
              <a:rPr lang="en-US" sz="5000" dirty="0" smtClean="0"/>
              <a:t> </a:t>
            </a:r>
            <a:r>
              <a:rPr lang="en-US" sz="5000" dirty="0" err="1" smtClean="0"/>
              <a:t>dan</a:t>
            </a:r>
            <a:r>
              <a:rPr lang="en-US" sz="5000" dirty="0" smtClean="0"/>
              <a:t> </a:t>
            </a:r>
            <a:r>
              <a:rPr lang="en-US" sz="5000" dirty="0" err="1" smtClean="0"/>
              <a:t>Penyalahgunaan</a:t>
            </a:r>
            <a:endParaRPr lang="en-US" sz="5000" dirty="0"/>
          </a:p>
        </p:txBody>
      </p:sp>
      <p:sp>
        <p:nvSpPr>
          <p:cNvPr id="3" name="Content Placeholder 2"/>
          <p:cNvSpPr>
            <a:spLocks noGrp="1"/>
          </p:cNvSpPr>
          <p:nvPr>
            <p:ph idx="1"/>
          </p:nvPr>
        </p:nvSpPr>
        <p:spPr>
          <a:xfrm>
            <a:off x="252248" y="2222287"/>
            <a:ext cx="11650718" cy="4478058"/>
          </a:xfrm>
        </p:spPr>
        <p:txBody>
          <a:bodyPr/>
          <a:lstStyle/>
          <a:p>
            <a:pPr algn="just"/>
            <a:r>
              <a:rPr lang="en-US" dirty="0" err="1" smtClean="0"/>
              <a:t>Saksi</a:t>
            </a:r>
            <a:r>
              <a:rPr lang="en-US" dirty="0" smtClean="0"/>
              <a:t> </a:t>
            </a:r>
            <a:r>
              <a:rPr lang="en-US" dirty="0" err="1" smtClean="0"/>
              <a:t>ahli</a:t>
            </a:r>
            <a:r>
              <a:rPr lang="en-US" dirty="0" smtClean="0"/>
              <a:t> yang </a:t>
            </a:r>
            <a:r>
              <a:rPr lang="en-US" dirty="0" err="1" smtClean="0"/>
              <a:t>dibayar</a:t>
            </a:r>
            <a:r>
              <a:rPr lang="en-US" dirty="0" smtClean="0"/>
              <a:t> </a:t>
            </a:r>
            <a:r>
              <a:rPr lang="en-US" dirty="0" smtClean="0">
                <a:sym typeface="Wingdings" panose="05000000000000000000" pitchFamily="2" charset="2"/>
              </a:rPr>
              <a:t> </a:t>
            </a:r>
            <a:r>
              <a:rPr lang="en-US" dirty="0" err="1" smtClean="0">
                <a:sym typeface="Wingdings" panose="05000000000000000000" pitchFamily="2" charset="2"/>
              </a:rPr>
              <a:t>konflik</a:t>
            </a:r>
            <a:endParaRPr lang="en-US" dirty="0" smtClean="0">
              <a:sym typeface="Wingdings" panose="05000000000000000000" pitchFamily="2" charset="2"/>
            </a:endParaRPr>
          </a:p>
          <a:p>
            <a:pPr lvl="1" algn="just"/>
            <a:r>
              <a:rPr lang="en-US" sz="1800" dirty="0" err="1" smtClean="0">
                <a:sym typeface="Wingdings" panose="05000000000000000000" pitchFamily="2" charset="2"/>
              </a:rPr>
              <a:t>Tanggung</a:t>
            </a:r>
            <a:r>
              <a:rPr lang="en-US" sz="1800" dirty="0" smtClean="0">
                <a:sym typeface="Wingdings" panose="05000000000000000000" pitchFamily="2" charset="2"/>
              </a:rPr>
              <a:t> </a:t>
            </a:r>
            <a:r>
              <a:rPr lang="en-US" sz="1800" dirty="0" err="1" smtClean="0">
                <a:sym typeface="Wingdings" panose="05000000000000000000" pitchFamily="2" charset="2"/>
              </a:rPr>
              <a:t>jawab</a:t>
            </a:r>
            <a:r>
              <a:rPr lang="en-US" sz="1800" dirty="0" smtClean="0">
                <a:sym typeface="Wingdings" panose="05000000000000000000" pitchFamily="2" charset="2"/>
              </a:rPr>
              <a:t> </a:t>
            </a:r>
            <a:r>
              <a:rPr lang="en-US" sz="1800" dirty="0" err="1" smtClean="0">
                <a:sym typeface="Wingdings" panose="05000000000000000000" pitchFamily="2" charset="2"/>
              </a:rPr>
              <a:t>sebagai</a:t>
            </a:r>
            <a:r>
              <a:rPr lang="en-US" sz="1800" dirty="0" smtClean="0">
                <a:sym typeface="Wingdings" panose="05000000000000000000" pitchFamily="2" charset="2"/>
              </a:rPr>
              <a:t> </a:t>
            </a:r>
            <a:r>
              <a:rPr lang="en-US" sz="1800" dirty="0" err="1" smtClean="0">
                <a:sym typeface="Wingdings" panose="05000000000000000000" pitchFamily="2" charset="2"/>
              </a:rPr>
              <a:t>ahli</a:t>
            </a:r>
            <a:r>
              <a:rPr lang="en-US" sz="1800" dirty="0" smtClean="0">
                <a:sym typeface="Wingdings" panose="05000000000000000000" pitchFamily="2" charset="2"/>
              </a:rPr>
              <a:t> yang </a:t>
            </a:r>
            <a:r>
              <a:rPr lang="en-US" sz="1800" dirty="0" err="1" smtClean="0">
                <a:sym typeface="Wingdings" panose="05000000000000000000" pitchFamily="2" charset="2"/>
              </a:rPr>
              <a:t>memberikan</a:t>
            </a:r>
            <a:r>
              <a:rPr lang="en-US" sz="1800" dirty="0" smtClean="0">
                <a:sym typeface="Wingdings" panose="05000000000000000000" pitchFamily="2" charset="2"/>
              </a:rPr>
              <a:t> </a:t>
            </a:r>
            <a:r>
              <a:rPr lang="en-US" sz="1800" dirty="0" err="1" smtClean="0">
                <a:sym typeface="Wingdings" panose="05000000000000000000" pitchFamily="2" charset="2"/>
              </a:rPr>
              <a:t>konsultasi</a:t>
            </a:r>
            <a:endParaRPr lang="en-US" sz="1800" dirty="0" smtClean="0">
              <a:sym typeface="Wingdings" panose="05000000000000000000" pitchFamily="2" charset="2"/>
            </a:endParaRPr>
          </a:p>
          <a:p>
            <a:pPr algn="just"/>
            <a:r>
              <a:rPr lang="en-US" dirty="0" err="1" smtClean="0">
                <a:sym typeface="Wingdings" panose="05000000000000000000" pitchFamily="2" charset="2"/>
              </a:rPr>
              <a:t>Laporan</a:t>
            </a:r>
            <a:r>
              <a:rPr lang="en-US" dirty="0" smtClean="0">
                <a:sym typeface="Wingdings" panose="05000000000000000000" pitchFamily="2" charset="2"/>
              </a:rPr>
              <a:t> = </a:t>
            </a:r>
            <a:r>
              <a:rPr lang="en-US" dirty="0" err="1" smtClean="0">
                <a:sym typeface="Wingdings" panose="05000000000000000000" pitchFamily="2" charset="2"/>
              </a:rPr>
              <a:t>satu-satunya</a:t>
            </a:r>
            <a:r>
              <a:rPr lang="en-US" dirty="0" smtClean="0">
                <a:sym typeface="Wingdings" panose="05000000000000000000" pitchFamily="2" charset="2"/>
              </a:rPr>
              <a:t> </a:t>
            </a:r>
            <a:r>
              <a:rPr lang="en-US" dirty="0" err="1" smtClean="0">
                <a:sym typeface="Wingdings" panose="05000000000000000000" pitchFamily="2" charset="2"/>
              </a:rPr>
              <a:t>hasil</a:t>
            </a:r>
            <a:r>
              <a:rPr lang="en-US" dirty="0" smtClean="0">
                <a:sym typeface="Wingdings" panose="05000000000000000000" pitchFamily="2" charset="2"/>
              </a:rPr>
              <a:t> </a:t>
            </a:r>
            <a:r>
              <a:rPr lang="en-US" dirty="0" err="1" smtClean="0">
                <a:sym typeface="Wingdings" panose="05000000000000000000" pitchFamily="2" charset="2"/>
              </a:rPr>
              <a:t>tertulis</a:t>
            </a:r>
            <a:r>
              <a:rPr lang="en-US" dirty="0" smtClean="0">
                <a:sym typeface="Wingdings" panose="05000000000000000000" pitchFamily="2" charset="2"/>
              </a:rPr>
              <a:t> (</a:t>
            </a:r>
            <a:r>
              <a:rPr lang="en-US" dirty="0" err="1" smtClean="0">
                <a:sym typeface="Wingdings" panose="05000000000000000000" pitchFamily="2" charset="2"/>
              </a:rPr>
              <a:t>produk</a:t>
            </a:r>
            <a:r>
              <a:rPr lang="en-US" dirty="0" smtClean="0">
                <a:sym typeface="Wingdings" panose="05000000000000000000" pitchFamily="2" charset="2"/>
              </a:rPr>
              <a:t>)  </a:t>
            </a:r>
            <a:r>
              <a:rPr lang="en-US" dirty="0" err="1" smtClean="0">
                <a:sym typeface="Wingdings" panose="05000000000000000000" pitchFamily="2" charset="2"/>
              </a:rPr>
              <a:t>berdasarkan</a:t>
            </a:r>
            <a:r>
              <a:rPr lang="en-US" dirty="0" smtClean="0">
                <a:sym typeface="Wingdings" panose="05000000000000000000" pitchFamily="2" charset="2"/>
              </a:rPr>
              <a:t> </a:t>
            </a:r>
            <a:r>
              <a:rPr lang="en-US" dirty="0" err="1" smtClean="0">
                <a:sym typeface="Wingdings" panose="05000000000000000000" pitchFamily="2" charset="2"/>
              </a:rPr>
              <a:t>pemeriksaan</a:t>
            </a:r>
            <a:r>
              <a:rPr lang="en-US" dirty="0" smtClean="0">
                <a:sym typeface="Wingdings" panose="05000000000000000000" pitchFamily="2" charset="2"/>
              </a:rPr>
              <a:t> yang </a:t>
            </a:r>
            <a:r>
              <a:rPr lang="en-US" dirty="0" err="1" smtClean="0">
                <a:sym typeface="Wingdings" panose="05000000000000000000" pitchFamily="2" charset="2"/>
              </a:rPr>
              <a:t>disajikan</a:t>
            </a:r>
            <a:endParaRPr lang="en-US" dirty="0" smtClean="0">
              <a:sym typeface="Wingdings" panose="05000000000000000000" pitchFamily="2" charset="2"/>
            </a:endParaRPr>
          </a:p>
          <a:p>
            <a:pPr lvl="1" algn="just"/>
            <a:r>
              <a:rPr lang="en-US" sz="1800" dirty="0" err="1" smtClean="0">
                <a:sym typeface="Wingdings" panose="05000000000000000000" pitchFamily="2" charset="2"/>
              </a:rPr>
              <a:t>Rekam</a:t>
            </a:r>
            <a:r>
              <a:rPr lang="en-US" sz="1800" dirty="0" smtClean="0">
                <a:sym typeface="Wingdings" panose="05000000000000000000" pitchFamily="2" charset="2"/>
              </a:rPr>
              <a:t> </a:t>
            </a:r>
            <a:r>
              <a:rPr lang="en-US" sz="1800" dirty="0" err="1" smtClean="0">
                <a:sym typeface="Wingdings" panose="05000000000000000000" pitchFamily="2" charset="2"/>
              </a:rPr>
              <a:t>medis</a:t>
            </a:r>
            <a:r>
              <a:rPr lang="en-US" sz="1800" dirty="0" smtClean="0">
                <a:sym typeface="Wingdings" panose="05000000000000000000" pitchFamily="2" charset="2"/>
              </a:rPr>
              <a:t>, </a:t>
            </a:r>
            <a:r>
              <a:rPr lang="en-US" sz="1800" dirty="0" err="1" smtClean="0">
                <a:sym typeface="Wingdings" panose="05000000000000000000" pitchFamily="2" charset="2"/>
              </a:rPr>
              <a:t>pencatatan</a:t>
            </a:r>
            <a:r>
              <a:rPr lang="en-US" sz="1800" dirty="0" smtClean="0">
                <a:sym typeface="Wingdings" panose="05000000000000000000" pitchFamily="2" charset="2"/>
              </a:rPr>
              <a:t>, draft </a:t>
            </a:r>
            <a:r>
              <a:rPr lang="en-US" sz="1800" dirty="0" err="1" smtClean="0">
                <a:sym typeface="Wingdings" panose="05000000000000000000" pitchFamily="2" charset="2"/>
              </a:rPr>
              <a:t>tidak</a:t>
            </a:r>
            <a:r>
              <a:rPr lang="en-US" sz="1800" dirty="0" smtClean="0">
                <a:sym typeface="Wingdings" panose="05000000000000000000" pitchFamily="2" charset="2"/>
              </a:rPr>
              <a:t> </a:t>
            </a:r>
            <a:r>
              <a:rPr lang="en-US" sz="1800" dirty="0" err="1" smtClean="0">
                <a:sym typeface="Wingdings" panose="05000000000000000000" pitchFamily="2" charset="2"/>
              </a:rPr>
              <a:t>diberikan</a:t>
            </a:r>
            <a:endParaRPr lang="en-US" sz="1800" dirty="0" smtClean="0">
              <a:sym typeface="Wingdings" panose="05000000000000000000" pitchFamily="2" charset="2"/>
            </a:endParaRPr>
          </a:p>
          <a:p>
            <a:pPr algn="just"/>
            <a:r>
              <a:rPr lang="en-US" dirty="0" err="1" smtClean="0">
                <a:sym typeface="Wingdings" panose="05000000000000000000" pitchFamily="2" charset="2"/>
              </a:rPr>
              <a:t>Fungsi</a:t>
            </a:r>
            <a:r>
              <a:rPr lang="en-US" dirty="0">
                <a:sym typeface="Wingdings" panose="05000000000000000000" pitchFamily="2" charset="2"/>
              </a:rPr>
              <a:t> </a:t>
            </a:r>
            <a:r>
              <a:rPr lang="en-US" dirty="0" err="1" smtClean="0">
                <a:sym typeface="Wingdings" panose="05000000000000000000" pitchFamily="2" charset="2"/>
              </a:rPr>
              <a:t>laporan</a:t>
            </a:r>
            <a:r>
              <a:rPr lang="en-US" dirty="0" smtClean="0">
                <a:sym typeface="Wingdings" panose="05000000000000000000" pitchFamily="2" charset="2"/>
              </a:rPr>
              <a:t>:</a:t>
            </a:r>
          </a:p>
          <a:p>
            <a:pPr lvl="1" algn="just"/>
            <a:r>
              <a:rPr lang="en-US" sz="1800" dirty="0" err="1" smtClean="0">
                <a:sym typeface="Wingdings" panose="05000000000000000000" pitchFamily="2" charset="2"/>
              </a:rPr>
              <a:t>Memberikan</a:t>
            </a:r>
            <a:r>
              <a:rPr lang="en-US" sz="1800" dirty="0" smtClean="0">
                <a:sym typeface="Wingdings" panose="05000000000000000000" pitchFamily="2" charset="2"/>
              </a:rPr>
              <a:t>/</a:t>
            </a:r>
            <a:r>
              <a:rPr lang="en-US" sz="1800" dirty="0" err="1" smtClean="0">
                <a:sym typeface="Wingdings" panose="05000000000000000000" pitchFamily="2" charset="2"/>
              </a:rPr>
              <a:t>mengkomunikasikan</a:t>
            </a:r>
            <a:r>
              <a:rPr lang="en-US" sz="1800" dirty="0" smtClean="0">
                <a:sym typeface="Wingdings" panose="05000000000000000000" pitchFamily="2" charset="2"/>
              </a:rPr>
              <a:t> </a:t>
            </a:r>
            <a:r>
              <a:rPr lang="en-US" sz="1800" dirty="0" err="1" smtClean="0">
                <a:sym typeface="Wingdings" panose="05000000000000000000" pitchFamily="2" charset="2"/>
              </a:rPr>
              <a:t>informasi</a:t>
            </a:r>
            <a:endParaRPr lang="en-US" sz="1800" dirty="0" smtClean="0">
              <a:sym typeface="Wingdings" panose="05000000000000000000" pitchFamily="2" charset="2"/>
            </a:endParaRPr>
          </a:p>
          <a:p>
            <a:pPr lvl="1" algn="just"/>
            <a:r>
              <a:rPr lang="en-US" sz="1800" dirty="0" err="1" smtClean="0">
                <a:sym typeface="Wingdings" panose="05000000000000000000" pitchFamily="2" charset="2"/>
              </a:rPr>
              <a:t>Mempersiapkan</a:t>
            </a:r>
            <a:r>
              <a:rPr lang="en-US" sz="1800" dirty="0" smtClean="0">
                <a:sym typeface="Wingdings" panose="05000000000000000000" pitchFamily="2" charset="2"/>
              </a:rPr>
              <a:t> </a:t>
            </a:r>
            <a:r>
              <a:rPr lang="en-US" sz="1800" dirty="0" err="1" smtClean="0">
                <a:sym typeface="Wingdings" panose="05000000000000000000" pitchFamily="2" charset="2"/>
              </a:rPr>
              <a:t>landasan</a:t>
            </a:r>
            <a:r>
              <a:rPr lang="en-US" sz="1800" dirty="0" smtClean="0">
                <a:sym typeface="Wingdings" panose="05000000000000000000" pitchFamily="2" charset="2"/>
              </a:rPr>
              <a:t> </a:t>
            </a:r>
            <a:r>
              <a:rPr lang="en-US" sz="1800" dirty="0" err="1" smtClean="0">
                <a:sym typeface="Wingdings" panose="05000000000000000000" pitchFamily="2" charset="2"/>
              </a:rPr>
              <a:t>suatu</a:t>
            </a:r>
            <a:r>
              <a:rPr lang="en-US" sz="1800" dirty="0" smtClean="0">
                <a:sym typeface="Wingdings" panose="05000000000000000000" pitchFamily="2" charset="2"/>
              </a:rPr>
              <a:t> </a:t>
            </a:r>
            <a:r>
              <a:rPr lang="en-US" sz="1800" dirty="0" err="1" smtClean="0">
                <a:sym typeface="Wingdings" panose="05000000000000000000" pitchFamily="2" charset="2"/>
              </a:rPr>
              <a:t>pernyataan</a:t>
            </a:r>
            <a:r>
              <a:rPr lang="en-US" sz="1800" dirty="0" smtClean="0">
                <a:sym typeface="Wingdings" panose="05000000000000000000" pitchFamily="2" charset="2"/>
              </a:rPr>
              <a:t> (testimony)</a:t>
            </a:r>
          </a:p>
          <a:p>
            <a:pPr lvl="1" algn="just"/>
            <a:r>
              <a:rPr lang="en-US" sz="1800" dirty="0" err="1" smtClean="0">
                <a:sym typeface="Wingdings" panose="05000000000000000000" pitchFamily="2" charset="2"/>
              </a:rPr>
              <a:t>Memfasilitasi</a:t>
            </a:r>
            <a:r>
              <a:rPr lang="en-US" sz="1800" dirty="0" smtClean="0">
                <a:sym typeface="Wingdings" panose="05000000000000000000" pitchFamily="2" charset="2"/>
              </a:rPr>
              <a:t> </a:t>
            </a:r>
            <a:r>
              <a:rPr lang="en-US" sz="1800" dirty="0" err="1" smtClean="0">
                <a:sym typeface="Wingdings" panose="05000000000000000000" pitchFamily="2" charset="2"/>
              </a:rPr>
              <a:t>penatalaksanaan</a:t>
            </a:r>
            <a:endParaRPr lang="en-US" sz="1800" dirty="0" smtClean="0">
              <a:sym typeface="Wingdings" panose="05000000000000000000" pitchFamily="2" charset="2"/>
            </a:endParaRPr>
          </a:p>
          <a:p>
            <a:pPr lvl="1" algn="just"/>
            <a:r>
              <a:rPr lang="en-US" sz="1800" dirty="0" err="1" smtClean="0">
                <a:sym typeface="Wingdings" panose="05000000000000000000" pitchFamily="2" charset="2"/>
              </a:rPr>
              <a:t>Menunjukkan</a:t>
            </a:r>
            <a:r>
              <a:rPr lang="en-US" sz="1800" dirty="0" smtClean="0">
                <a:sym typeface="Wingdings" panose="05000000000000000000" pitchFamily="2" charset="2"/>
              </a:rPr>
              <a:t> </a:t>
            </a:r>
            <a:r>
              <a:rPr lang="en-US" sz="1800" dirty="0" err="1" smtClean="0">
                <a:sym typeface="Wingdings" panose="05000000000000000000" pitchFamily="2" charset="2"/>
              </a:rPr>
              <a:t>tata</a:t>
            </a:r>
            <a:r>
              <a:rPr lang="en-US" sz="1800" dirty="0" smtClean="0">
                <a:sym typeface="Wingdings" panose="05000000000000000000" pitchFamily="2" charset="2"/>
              </a:rPr>
              <a:t> </a:t>
            </a:r>
            <a:r>
              <a:rPr lang="en-US" sz="1800" dirty="0" err="1" smtClean="0">
                <a:sym typeface="Wingdings" panose="05000000000000000000" pitchFamily="2" charset="2"/>
              </a:rPr>
              <a:t>evaluasi</a:t>
            </a:r>
            <a:r>
              <a:rPr lang="en-US" sz="1800" dirty="0" smtClean="0">
                <a:sym typeface="Wingdings" panose="05000000000000000000" pitchFamily="2" charset="2"/>
              </a:rPr>
              <a:t> yang </a:t>
            </a:r>
            <a:r>
              <a:rPr lang="en-US" sz="1800" dirty="0" err="1" smtClean="0">
                <a:sym typeface="Wingdings" panose="05000000000000000000" pitchFamily="2" charset="2"/>
              </a:rPr>
              <a:t>benar</a:t>
            </a:r>
            <a:endParaRPr lang="en-US" sz="1800" dirty="0" smtClean="0">
              <a:sym typeface="Wingdings" panose="05000000000000000000" pitchFamily="2" charset="2"/>
            </a:endParaRPr>
          </a:p>
          <a:p>
            <a:pPr lvl="1" algn="just"/>
            <a:r>
              <a:rPr lang="en-US" sz="1800" dirty="0" err="1" smtClean="0">
                <a:sym typeface="Wingdings" panose="05000000000000000000" pitchFamily="2" charset="2"/>
              </a:rPr>
              <a:t>Membantu</a:t>
            </a:r>
            <a:r>
              <a:rPr lang="en-US" sz="1800" dirty="0" smtClean="0">
                <a:sym typeface="Wingdings" panose="05000000000000000000" pitchFamily="2" charset="2"/>
              </a:rPr>
              <a:t> </a:t>
            </a:r>
            <a:r>
              <a:rPr lang="en-US" sz="1800" dirty="0" err="1" smtClean="0">
                <a:sym typeface="Wingdings" panose="05000000000000000000" pitchFamily="2" charset="2"/>
              </a:rPr>
              <a:t>pemeriksaan</a:t>
            </a:r>
            <a:r>
              <a:rPr lang="en-US" sz="1800" dirty="0" smtClean="0">
                <a:sym typeface="Wingdings" panose="05000000000000000000" pitchFamily="2" charset="2"/>
              </a:rPr>
              <a:t> </a:t>
            </a:r>
            <a:r>
              <a:rPr lang="en-US" sz="1800" dirty="0" err="1" smtClean="0">
                <a:sym typeface="Wingdings" panose="05000000000000000000" pitchFamily="2" charset="2"/>
              </a:rPr>
              <a:t>dalam</a:t>
            </a:r>
            <a:r>
              <a:rPr lang="en-US" sz="1800" dirty="0" smtClean="0">
                <a:sym typeface="Wingdings" panose="05000000000000000000" pitchFamily="2" charset="2"/>
              </a:rPr>
              <a:t> </a:t>
            </a:r>
            <a:r>
              <a:rPr lang="en-US" sz="1800" dirty="0" err="1" smtClean="0">
                <a:sym typeface="Wingdings" panose="05000000000000000000" pitchFamily="2" charset="2"/>
              </a:rPr>
              <a:t>praktek</a:t>
            </a:r>
            <a:r>
              <a:rPr lang="en-US" sz="1800" dirty="0" smtClean="0">
                <a:sym typeface="Wingdings" panose="05000000000000000000" pitchFamily="2" charset="2"/>
              </a:rPr>
              <a:t> </a:t>
            </a:r>
            <a:r>
              <a:rPr lang="en-US" sz="1800" dirty="0" err="1" smtClean="0">
                <a:sym typeface="Wingdings" panose="05000000000000000000" pitchFamily="2" charset="2"/>
              </a:rPr>
              <a:t>klinik</a:t>
            </a:r>
            <a:r>
              <a:rPr lang="en-US" sz="1800" dirty="0" smtClean="0">
                <a:sym typeface="Wingdings" panose="05000000000000000000" pitchFamily="2" charset="2"/>
              </a:rPr>
              <a:t> </a:t>
            </a:r>
            <a:r>
              <a:rPr lang="en-US" sz="1800" dirty="0" err="1" smtClean="0">
                <a:sym typeface="Wingdings" panose="05000000000000000000" pitchFamily="2" charset="2"/>
              </a:rPr>
              <a:t>dan</a:t>
            </a:r>
            <a:r>
              <a:rPr lang="en-US" sz="1800" dirty="0" smtClean="0">
                <a:sym typeface="Wingdings" panose="05000000000000000000" pitchFamily="2" charset="2"/>
              </a:rPr>
              <a:t> </a:t>
            </a:r>
            <a:r>
              <a:rPr lang="en-US" sz="1800" dirty="0" err="1" smtClean="0">
                <a:sym typeface="Wingdings" panose="05000000000000000000" pitchFamily="2" charset="2"/>
              </a:rPr>
              <a:t>forensik</a:t>
            </a:r>
            <a:endParaRPr lang="en-US" sz="1800" dirty="0" smtClean="0">
              <a:sym typeface="Wingdings" panose="05000000000000000000" pitchFamily="2" charset="2"/>
            </a:endParaRPr>
          </a:p>
          <a:p>
            <a:pPr algn="just"/>
            <a:endParaRPr lang="en-US" dirty="0"/>
          </a:p>
        </p:txBody>
      </p:sp>
    </p:spTree>
    <p:extLst>
      <p:ext uri="{BB962C8B-B14F-4D97-AF65-F5344CB8AC3E}">
        <p14:creationId xmlns:p14="http://schemas.microsoft.com/office/powerpoint/2010/main" val="12603412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000" dirty="0" err="1" smtClean="0"/>
              <a:t>Persiapan</a:t>
            </a:r>
            <a:r>
              <a:rPr lang="en-US" sz="5000" dirty="0" smtClean="0"/>
              <a:t> Kasus</a:t>
            </a:r>
            <a:r>
              <a:rPr lang="en-US" sz="5000" baseline="30000" dirty="0" smtClean="0"/>
              <a:t>1</a:t>
            </a:r>
            <a:endParaRPr lang="en-US" sz="5000" dirty="0"/>
          </a:p>
        </p:txBody>
      </p:sp>
      <p:sp>
        <p:nvSpPr>
          <p:cNvPr id="3" name="Content Placeholder 2"/>
          <p:cNvSpPr>
            <a:spLocks noGrp="1"/>
          </p:cNvSpPr>
          <p:nvPr>
            <p:ph idx="1"/>
          </p:nvPr>
        </p:nvSpPr>
        <p:spPr>
          <a:xfrm>
            <a:off x="818712" y="2191407"/>
            <a:ext cx="10554574" cy="4430110"/>
          </a:xfrm>
        </p:spPr>
        <p:txBody>
          <a:bodyPr>
            <a:normAutofit/>
          </a:bodyPr>
          <a:lstStyle/>
          <a:p>
            <a:pPr algn="just"/>
            <a:r>
              <a:rPr lang="en-US" dirty="0" err="1" smtClean="0"/>
              <a:t>Mengidentifikasi</a:t>
            </a:r>
            <a:r>
              <a:rPr lang="en-US" dirty="0" smtClean="0"/>
              <a:t> </a:t>
            </a:r>
            <a:r>
              <a:rPr lang="en-US" dirty="0" err="1" smtClean="0"/>
              <a:t>masalah</a:t>
            </a:r>
            <a:r>
              <a:rPr lang="en-US" dirty="0" smtClean="0"/>
              <a:t> </a:t>
            </a:r>
            <a:r>
              <a:rPr lang="en-US" dirty="0" err="1" smtClean="0"/>
              <a:t>hukum</a:t>
            </a:r>
            <a:r>
              <a:rPr lang="en-US" dirty="0" smtClean="0"/>
              <a:t> yang </a:t>
            </a:r>
            <a:r>
              <a:rPr lang="en-US" dirty="0" err="1" smtClean="0"/>
              <a:t>dilaporkan</a:t>
            </a:r>
            <a:r>
              <a:rPr lang="en-US" dirty="0" smtClean="0"/>
              <a:t>.</a:t>
            </a:r>
            <a:endParaRPr lang="en-US" dirty="0"/>
          </a:p>
          <a:p>
            <a:pPr algn="just"/>
            <a:r>
              <a:rPr lang="en-US" dirty="0" err="1" smtClean="0"/>
              <a:t>Mengklarifikasi</a:t>
            </a:r>
            <a:r>
              <a:rPr lang="en-US" dirty="0" smtClean="0"/>
              <a:t> </a:t>
            </a:r>
            <a:r>
              <a:rPr lang="en-US" dirty="0" err="1" smtClean="0"/>
              <a:t>peran</a:t>
            </a:r>
            <a:r>
              <a:rPr lang="en-US" dirty="0" smtClean="0"/>
              <a:t> </a:t>
            </a:r>
            <a:r>
              <a:rPr lang="en-US" dirty="0" err="1" smtClean="0"/>
              <a:t>dari</a:t>
            </a:r>
            <a:r>
              <a:rPr lang="en-US" dirty="0" smtClean="0"/>
              <a:t> </a:t>
            </a:r>
            <a:r>
              <a:rPr lang="en-US" dirty="0" err="1" smtClean="0"/>
              <a:t>pihak</a:t>
            </a:r>
            <a:r>
              <a:rPr lang="en-US" dirty="0" smtClean="0"/>
              <a:t> yang </a:t>
            </a:r>
            <a:r>
              <a:rPr lang="en-US" dirty="0" err="1" smtClean="0"/>
              <a:t>meminta</a:t>
            </a:r>
            <a:r>
              <a:rPr lang="en-US" dirty="0" smtClean="0"/>
              <a:t> </a:t>
            </a:r>
            <a:r>
              <a:rPr lang="en-US" dirty="0" err="1" smtClean="0"/>
              <a:t>pemeriksaan</a:t>
            </a:r>
            <a:r>
              <a:rPr lang="en-US" dirty="0" smtClean="0"/>
              <a:t> / </a:t>
            </a:r>
            <a:r>
              <a:rPr lang="en-US" dirty="0" err="1" smtClean="0"/>
              <a:t>keterangan</a:t>
            </a:r>
            <a:r>
              <a:rPr lang="en-US" dirty="0" smtClean="0"/>
              <a:t> </a:t>
            </a:r>
            <a:r>
              <a:rPr lang="en-US" dirty="0" err="1" smtClean="0"/>
              <a:t>ahli</a:t>
            </a:r>
            <a:r>
              <a:rPr lang="en-US" dirty="0" smtClean="0"/>
              <a:t>.</a:t>
            </a:r>
            <a:endParaRPr lang="en-US" dirty="0"/>
          </a:p>
          <a:p>
            <a:pPr algn="just"/>
            <a:r>
              <a:rPr lang="en-US" dirty="0" err="1" smtClean="0"/>
              <a:t>Memutuskan</a:t>
            </a:r>
            <a:r>
              <a:rPr lang="en-US" dirty="0" smtClean="0"/>
              <a:t> </a:t>
            </a:r>
            <a:r>
              <a:rPr lang="en-US" dirty="0" err="1" smtClean="0"/>
              <a:t>untuk</a:t>
            </a:r>
            <a:r>
              <a:rPr lang="en-US" dirty="0" smtClean="0"/>
              <a:t> </a:t>
            </a:r>
            <a:r>
              <a:rPr lang="en-US" dirty="0" err="1" smtClean="0"/>
              <a:t>menolak</a:t>
            </a:r>
            <a:r>
              <a:rPr lang="en-US" dirty="0" smtClean="0"/>
              <a:t>/</a:t>
            </a:r>
            <a:r>
              <a:rPr lang="en-US" dirty="0" err="1" smtClean="0"/>
              <a:t>menerima</a:t>
            </a:r>
            <a:r>
              <a:rPr lang="en-US" dirty="0" smtClean="0"/>
              <a:t> </a:t>
            </a:r>
            <a:r>
              <a:rPr lang="en-US" dirty="0" err="1" smtClean="0"/>
              <a:t>kasus</a:t>
            </a:r>
            <a:r>
              <a:rPr lang="en-US" dirty="0" smtClean="0"/>
              <a:t> yang </a:t>
            </a:r>
            <a:r>
              <a:rPr lang="en-US" dirty="0" err="1" smtClean="0"/>
              <a:t>ditawarkan</a:t>
            </a:r>
            <a:r>
              <a:rPr lang="en-US" dirty="0" smtClean="0"/>
              <a:t>.</a:t>
            </a:r>
            <a:endParaRPr lang="en-US" dirty="0"/>
          </a:p>
          <a:p>
            <a:pPr algn="just"/>
            <a:r>
              <a:rPr lang="en-US" dirty="0" err="1" smtClean="0"/>
              <a:t>Menerima</a:t>
            </a:r>
            <a:r>
              <a:rPr lang="en-US" dirty="0" smtClean="0"/>
              <a:t> </a:t>
            </a:r>
            <a:r>
              <a:rPr lang="en-US" dirty="0" err="1" smtClean="0"/>
              <a:t>permintaan</a:t>
            </a:r>
            <a:r>
              <a:rPr lang="en-US" dirty="0" smtClean="0"/>
              <a:t> </a:t>
            </a:r>
            <a:r>
              <a:rPr lang="en-US" dirty="0" err="1" smtClean="0"/>
              <a:t>sesuai</a:t>
            </a:r>
            <a:r>
              <a:rPr lang="en-US" dirty="0" smtClean="0"/>
              <a:t> </a:t>
            </a:r>
            <a:r>
              <a:rPr lang="en-US" dirty="0" err="1" smtClean="0"/>
              <a:t>dengan</a:t>
            </a:r>
            <a:r>
              <a:rPr lang="en-US" dirty="0" smtClean="0"/>
              <a:t> </a:t>
            </a:r>
            <a:r>
              <a:rPr lang="en-US" dirty="0" err="1" smtClean="0"/>
              <a:t>keahlian</a:t>
            </a:r>
            <a:r>
              <a:rPr lang="en-US" dirty="0" smtClean="0"/>
              <a:t>. </a:t>
            </a:r>
            <a:endParaRPr lang="en-US" dirty="0"/>
          </a:p>
          <a:p>
            <a:pPr algn="just"/>
            <a:r>
              <a:rPr lang="en-US" dirty="0" err="1" smtClean="0"/>
              <a:t>Menjelaskan</a:t>
            </a:r>
            <a:r>
              <a:rPr lang="en-US" dirty="0" smtClean="0"/>
              <a:t> </a:t>
            </a:r>
            <a:r>
              <a:rPr lang="en-US" dirty="0" err="1" smtClean="0"/>
              <a:t>biaya</a:t>
            </a:r>
            <a:r>
              <a:rPr lang="en-US" dirty="0" smtClean="0"/>
              <a:t> </a:t>
            </a:r>
            <a:r>
              <a:rPr lang="en-US" dirty="0" err="1" smtClean="0"/>
              <a:t>terkait</a:t>
            </a:r>
            <a:r>
              <a:rPr lang="en-US" dirty="0" smtClean="0"/>
              <a:t> </a:t>
            </a:r>
            <a:r>
              <a:rPr lang="en-US" dirty="0" err="1" smtClean="0"/>
              <a:t>pemeriksaan</a:t>
            </a:r>
            <a:r>
              <a:rPr lang="en-US" dirty="0" smtClean="0"/>
              <a:t>.</a:t>
            </a:r>
            <a:endParaRPr lang="en-US" dirty="0"/>
          </a:p>
          <a:p>
            <a:pPr algn="just"/>
            <a:r>
              <a:rPr lang="en-US" dirty="0" err="1" smtClean="0"/>
              <a:t>Tugas</a:t>
            </a:r>
            <a:r>
              <a:rPr lang="en-US" dirty="0" smtClean="0"/>
              <a:t> </a:t>
            </a:r>
            <a:r>
              <a:rPr lang="en-US" dirty="0" err="1" smtClean="0"/>
              <a:t>lainnya</a:t>
            </a:r>
            <a:r>
              <a:rPr lang="en-US" dirty="0" smtClean="0"/>
              <a:t>:</a:t>
            </a:r>
            <a:endParaRPr lang="en-US" dirty="0"/>
          </a:p>
          <a:p>
            <a:pPr lvl="1" algn="just"/>
            <a:r>
              <a:rPr lang="en-US" sz="1800" dirty="0" err="1" smtClean="0"/>
              <a:t>Memahami</a:t>
            </a:r>
            <a:r>
              <a:rPr lang="en-US" sz="1800" dirty="0" smtClean="0"/>
              <a:t> </a:t>
            </a:r>
            <a:r>
              <a:rPr lang="en-US" sz="1800" dirty="0" err="1" smtClean="0"/>
              <a:t>ilmu</a:t>
            </a:r>
            <a:r>
              <a:rPr lang="en-US" sz="1800" dirty="0" smtClean="0"/>
              <a:t> </a:t>
            </a:r>
            <a:r>
              <a:rPr lang="en-US" sz="1800" dirty="0" err="1" smtClean="0"/>
              <a:t>hukum</a:t>
            </a:r>
            <a:r>
              <a:rPr lang="en-US" sz="1800" dirty="0" smtClean="0"/>
              <a:t> </a:t>
            </a:r>
            <a:r>
              <a:rPr lang="en-US" sz="1800" dirty="0" err="1" smtClean="0"/>
              <a:t>dan</a:t>
            </a:r>
            <a:r>
              <a:rPr lang="en-US" sz="1800" dirty="0" smtClean="0"/>
              <a:t> </a:t>
            </a:r>
            <a:r>
              <a:rPr lang="en-US" sz="1800" dirty="0" err="1" smtClean="0"/>
              <a:t>forensik</a:t>
            </a:r>
            <a:endParaRPr lang="en-US" sz="1800" dirty="0"/>
          </a:p>
          <a:p>
            <a:pPr lvl="1" algn="just"/>
            <a:r>
              <a:rPr lang="en-US" sz="1800" dirty="0" err="1" smtClean="0"/>
              <a:t>Menginformasikan</a:t>
            </a:r>
            <a:r>
              <a:rPr lang="en-US" sz="1800" dirty="0" smtClean="0"/>
              <a:t> </a:t>
            </a:r>
            <a:r>
              <a:rPr lang="en-US" sz="1800" dirty="0" err="1" smtClean="0"/>
              <a:t>pihak</a:t>
            </a:r>
            <a:r>
              <a:rPr lang="en-US" sz="1800" dirty="0" smtClean="0"/>
              <a:t> yang </a:t>
            </a:r>
            <a:r>
              <a:rPr lang="en-US" sz="1800" dirty="0" err="1" smtClean="0"/>
              <a:t>diperiksa</a:t>
            </a:r>
            <a:r>
              <a:rPr lang="en-US" sz="1800" dirty="0" smtClean="0"/>
              <a:t> </a:t>
            </a:r>
            <a:r>
              <a:rPr lang="en-US" sz="1800" dirty="0" err="1" smtClean="0"/>
              <a:t>dan</a:t>
            </a:r>
            <a:r>
              <a:rPr lang="en-US" sz="1800" dirty="0" smtClean="0"/>
              <a:t> </a:t>
            </a:r>
            <a:r>
              <a:rPr lang="en-US" sz="1800" dirty="0" err="1" smtClean="0"/>
              <a:t>meminta</a:t>
            </a:r>
            <a:r>
              <a:rPr lang="en-US" sz="1800" dirty="0" smtClean="0"/>
              <a:t> </a:t>
            </a:r>
            <a:r>
              <a:rPr lang="en-US" sz="1800" dirty="0" err="1" smtClean="0"/>
              <a:t>pemeriksaan</a:t>
            </a:r>
            <a:r>
              <a:rPr lang="en-US" sz="1800" dirty="0" smtClean="0"/>
              <a:t> </a:t>
            </a:r>
            <a:r>
              <a:rPr lang="en-US" sz="1800" dirty="0" err="1" smtClean="0"/>
              <a:t>tentang</a:t>
            </a:r>
            <a:r>
              <a:rPr lang="en-US" sz="1800" dirty="0" smtClean="0"/>
              <a:t> </a:t>
            </a:r>
            <a:r>
              <a:rPr lang="en-US" sz="1800" dirty="0" err="1" smtClean="0"/>
              <a:t>rencana</a:t>
            </a:r>
            <a:r>
              <a:rPr lang="en-US" sz="1800" dirty="0" smtClean="0"/>
              <a:t> </a:t>
            </a:r>
            <a:r>
              <a:rPr lang="en-US" sz="1800" dirty="0" err="1" smtClean="0"/>
              <a:t>pemeriksaan</a:t>
            </a:r>
            <a:endParaRPr lang="en-US" sz="1800" dirty="0"/>
          </a:p>
          <a:p>
            <a:pPr lvl="1" algn="just"/>
            <a:r>
              <a:rPr lang="en-US" sz="1800" dirty="0" err="1" smtClean="0"/>
              <a:t>Mempelajari</a:t>
            </a:r>
            <a:r>
              <a:rPr lang="en-US" sz="1800" dirty="0" smtClean="0"/>
              <a:t> </a:t>
            </a:r>
            <a:r>
              <a:rPr lang="en-US" sz="1800" dirty="0" err="1" smtClean="0"/>
              <a:t>dokumen-dokumen</a:t>
            </a:r>
            <a:r>
              <a:rPr lang="en-US" sz="1800" dirty="0" smtClean="0"/>
              <a:t> </a:t>
            </a:r>
            <a:r>
              <a:rPr lang="en-US" sz="1800" dirty="0" err="1" smtClean="0"/>
              <a:t>penting</a:t>
            </a:r>
            <a:endParaRPr lang="en-US" sz="1800" dirty="0"/>
          </a:p>
          <a:p>
            <a:pPr lvl="1" algn="just"/>
            <a:r>
              <a:rPr lang="en-US" sz="1800" dirty="0" err="1" smtClean="0"/>
              <a:t>Menjadwalkan</a:t>
            </a:r>
            <a:r>
              <a:rPr lang="en-US" sz="1800" dirty="0" smtClean="0"/>
              <a:t> </a:t>
            </a:r>
            <a:r>
              <a:rPr lang="en-US" sz="1800" dirty="0" err="1" smtClean="0"/>
              <a:t>pemeriksaan</a:t>
            </a:r>
            <a:r>
              <a:rPr lang="en-US" sz="1800" dirty="0" smtClean="0"/>
              <a:t> </a:t>
            </a:r>
            <a:r>
              <a:rPr lang="en-US" sz="1800" dirty="0" err="1" smtClean="0"/>
              <a:t>dan</a:t>
            </a:r>
            <a:r>
              <a:rPr lang="en-US" sz="1800" dirty="0" smtClean="0"/>
              <a:t> </a:t>
            </a:r>
            <a:r>
              <a:rPr lang="en-US" sz="1800" dirty="0" err="1" smtClean="0"/>
              <a:t>wawancara</a:t>
            </a:r>
            <a:r>
              <a:rPr lang="en-US" sz="1800" dirty="0" smtClean="0"/>
              <a:t>. </a:t>
            </a:r>
            <a:endParaRPr lang="en-US" sz="1800" dirty="0"/>
          </a:p>
        </p:txBody>
      </p:sp>
    </p:spTree>
    <p:extLst>
      <p:ext uri="{BB962C8B-B14F-4D97-AF65-F5344CB8AC3E}">
        <p14:creationId xmlns:p14="http://schemas.microsoft.com/office/powerpoint/2010/main" val="4146322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000" dirty="0" err="1" smtClean="0"/>
              <a:t>Persiapan</a:t>
            </a:r>
            <a:r>
              <a:rPr lang="en-US" sz="5000" dirty="0" smtClean="0"/>
              <a:t> Kasus</a:t>
            </a:r>
            <a:r>
              <a:rPr lang="en-US" sz="5000" baseline="30000" dirty="0" smtClean="0"/>
              <a:t>2</a:t>
            </a:r>
            <a:endParaRPr lang="en-US" sz="5000" baseline="30000" dirty="0"/>
          </a:p>
        </p:txBody>
      </p:sp>
      <p:sp>
        <p:nvSpPr>
          <p:cNvPr id="3" name="Content Placeholder 2"/>
          <p:cNvSpPr>
            <a:spLocks noGrp="1"/>
          </p:cNvSpPr>
          <p:nvPr>
            <p:ph idx="1"/>
          </p:nvPr>
        </p:nvSpPr>
        <p:spPr>
          <a:xfrm>
            <a:off x="268014" y="2222287"/>
            <a:ext cx="11682248" cy="4493823"/>
          </a:xfrm>
        </p:spPr>
        <p:txBody>
          <a:bodyPr>
            <a:normAutofit/>
          </a:bodyPr>
          <a:lstStyle/>
          <a:p>
            <a:pPr algn="just"/>
            <a:r>
              <a:rPr lang="en-US" sz="2000" dirty="0" smtClean="0"/>
              <a:t>S – Schedule		: </a:t>
            </a:r>
            <a:r>
              <a:rPr lang="en-US" sz="2000" dirty="0" err="1" smtClean="0"/>
              <a:t>Melihat</a:t>
            </a:r>
            <a:r>
              <a:rPr lang="en-US" sz="2000" dirty="0" smtClean="0"/>
              <a:t> </a:t>
            </a:r>
            <a:r>
              <a:rPr lang="en-US" sz="2000" dirty="0" err="1" smtClean="0"/>
              <a:t>kemungkinan</a:t>
            </a:r>
            <a:r>
              <a:rPr lang="en-US" sz="2000" dirty="0" smtClean="0"/>
              <a:t> </a:t>
            </a:r>
            <a:r>
              <a:rPr lang="en-US" sz="2000" dirty="0" err="1" smtClean="0"/>
              <a:t>jadwal</a:t>
            </a:r>
            <a:endParaRPr lang="en-US" sz="2000" dirty="0" smtClean="0"/>
          </a:p>
          <a:p>
            <a:pPr algn="just"/>
            <a:r>
              <a:rPr lang="en-US" sz="2000" dirty="0" smtClean="0"/>
              <a:t>L – Licensure		: </a:t>
            </a:r>
            <a:r>
              <a:rPr lang="en-US" sz="2000" dirty="0" err="1" smtClean="0"/>
              <a:t>Persyaratan</a:t>
            </a:r>
            <a:r>
              <a:rPr lang="en-US" sz="2000" dirty="0" smtClean="0"/>
              <a:t> </a:t>
            </a:r>
            <a:r>
              <a:rPr lang="en-US" sz="2000" dirty="0" err="1" smtClean="0"/>
              <a:t>memenuhi</a:t>
            </a:r>
            <a:r>
              <a:rPr lang="en-US" sz="2000" dirty="0" smtClean="0"/>
              <a:t> </a:t>
            </a:r>
            <a:r>
              <a:rPr lang="en-US" sz="2000" dirty="0" err="1" smtClean="0"/>
              <a:t>kriteria</a:t>
            </a:r>
            <a:r>
              <a:rPr lang="en-US" sz="2000" dirty="0" smtClean="0"/>
              <a:t> (jurisdiction) </a:t>
            </a:r>
            <a:r>
              <a:rPr lang="en-US" sz="2000" dirty="0" err="1" smtClean="0"/>
              <a:t>untuk</a:t>
            </a:r>
            <a:r>
              <a:rPr lang="en-US" sz="2000" dirty="0" smtClean="0"/>
              <a:t> </a:t>
            </a:r>
            <a:r>
              <a:rPr lang="en-US" sz="2000" dirty="0" err="1" smtClean="0"/>
              <a:t>menjadi</a:t>
            </a:r>
            <a:r>
              <a:rPr lang="en-US" sz="2000" dirty="0" smtClean="0"/>
              <a:t> </a:t>
            </a:r>
            <a:r>
              <a:rPr lang="en-US" sz="2000" dirty="0"/>
              <a:t> </a:t>
            </a:r>
            <a:r>
              <a:rPr lang="en-US" sz="2000" dirty="0" smtClean="0"/>
              <a:t>(</a:t>
            </a:r>
            <a:r>
              <a:rPr lang="en-US" sz="2000" dirty="0" err="1" smtClean="0"/>
              <a:t>salksi</a:t>
            </a:r>
            <a:r>
              <a:rPr lang="en-US" sz="2000" dirty="0" smtClean="0"/>
              <a:t>) </a:t>
            </a:r>
            <a:r>
              <a:rPr lang="en-US" sz="2000" dirty="0" err="1" smtClean="0"/>
              <a:t>ahli</a:t>
            </a:r>
            <a:endParaRPr lang="en-US" sz="2000" dirty="0" smtClean="0"/>
          </a:p>
          <a:p>
            <a:pPr algn="just"/>
            <a:r>
              <a:rPr lang="en-US" sz="2000" dirty="0" smtClean="0"/>
              <a:t>E – Expertise			: </a:t>
            </a:r>
            <a:r>
              <a:rPr lang="en-US" sz="2000" dirty="0" err="1" smtClean="0"/>
              <a:t>Pengalaman</a:t>
            </a:r>
            <a:r>
              <a:rPr lang="en-US" sz="2000" dirty="0" smtClean="0"/>
              <a:t> di </a:t>
            </a:r>
            <a:r>
              <a:rPr lang="en-US" sz="2000" dirty="0" err="1" smtClean="0"/>
              <a:t>bidang</a:t>
            </a:r>
            <a:r>
              <a:rPr lang="en-US" sz="2000" dirty="0"/>
              <a:t> </a:t>
            </a:r>
            <a:r>
              <a:rPr lang="en-US" sz="2000" dirty="0" err="1" smtClean="0"/>
              <a:t>tersebut</a:t>
            </a:r>
            <a:r>
              <a:rPr lang="en-US" sz="2000" dirty="0" smtClean="0"/>
              <a:t>, </a:t>
            </a:r>
            <a:r>
              <a:rPr lang="en-US" sz="2000" dirty="0" err="1" smtClean="0"/>
              <a:t>dengan</a:t>
            </a:r>
            <a:r>
              <a:rPr lang="en-US" sz="2000" dirty="0" smtClean="0"/>
              <a:t> </a:t>
            </a:r>
            <a:r>
              <a:rPr lang="en-US" sz="2000" dirty="0" err="1" smtClean="0"/>
              <a:t>kasus</a:t>
            </a:r>
            <a:r>
              <a:rPr lang="en-US" sz="2000" dirty="0" smtClean="0"/>
              <a:t> yang </a:t>
            </a:r>
            <a:r>
              <a:rPr lang="en-US" sz="2000" dirty="0" err="1" smtClean="0"/>
              <a:t>diminta</a:t>
            </a:r>
            <a:endParaRPr lang="en-US" sz="2000" dirty="0" smtClean="0"/>
          </a:p>
          <a:p>
            <a:pPr algn="just"/>
            <a:r>
              <a:rPr lang="en-US" sz="2000" dirty="0" smtClean="0"/>
              <a:t>D – Duty				: </a:t>
            </a:r>
            <a:r>
              <a:rPr lang="en-US" sz="2000" dirty="0" err="1" smtClean="0"/>
              <a:t>Mengidentifikasi</a:t>
            </a:r>
            <a:r>
              <a:rPr lang="en-US" sz="2000" dirty="0" smtClean="0"/>
              <a:t> </a:t>
            </a:r>
            <a:r>
              <a:rPr lang="en-US" sz="2000" dirty="0" err="1" smtClean="0"/>
              <a:t>tugas</a:t>
            </a:r>
            <a:r>
              <a:rPr lang="en-US" sz="2000" dirty="0" smtClean="0"/>
              <a:t> yang </a:t>
            </a:r>
            <a:r>
              <a:rPr lang="en-US" sz="2000" dirty="0" err="1" smtClean="0"/>
              <a:t>diminta</a:t>
            </a:r>
            <a:endParaRPr lang="en-US" sz="2000" dirty="0" smtClean="0"/>
          </a:p>
          <a:p>
            <a:pPr algn="just"/>
            <a:r>
              <a:rPr lang="en-US" sz="2000" dirty="0" smtClean="0"/>
              <a:t>S – Stance			: </a:t>
            </a:r>
            <a:r>
              <a:rPr lang="en-US" sz="2000" dirty="0" err="1" smtClean="0"/>
              <a:t>Peran</a:t>
            </a:r>
            <a:r>
              <a:rPr lang="en-US" sz="2000" dirty="0" smtClean="0"/>
              <a:t> </a:t>
            </a:r>
            <a:r>
              <a:rPr lang="en-US" sz="2000" dirty="0" err="1" smtClean="0"/>
              <a:t>ahli</a:t>
            </a:r>
            <a:r>
              <a:rPr lang="en-US" sz="2000" dirty="0" smtClean="0"/>
              <a:t> </a:t>
            </a:r>
            <a:r>
              <a:rPr lang="en-US" sz="2000" dirty="0" err="1" smtClean="0"/>
              <a:t>dalam</a:t>
            </a:r>
            <a:r>
              <a:rPr lang="en-US" sz="2000" dirty="0" smtClean="0"/>
              <a:t> </a:t>
            </a:r>
            <a:r>
              <a:rPr lang="en-US" sz="2000" dirty="0" err="1" smtClean="0"/>
              <a:t>kasus</a:t>
            </a:r>
            <a:endParaRPr lang="en-US" sz="2000" dirty="0" smtClean="0"/>
          </a:p>
          <a:p>
            <a:pPr algn="just"/>
            <a:r>
              <a:rPr lang="en-US" sz="2000" dirty="0" smtClean="0"/>
              <a:t>O – Objectivity		: </a:t>
            </a:r>
            <a:r>
              <a:rPr lang="en-US" sz="2000" dirty="0" err="1" smtClean="0"/>
              <a:t>Mengidentifikasi</a:t>
            </a:r>
            <a:r>
              <a:rPr lang="en-US" sz="2000" dirty="0" smtClean="0"/>
              <a:t> </a:t>
            </a:r>
            <a:r>
              <a:rPr lang="en-US" sz="2000" dirty="0" err="1" smtClean="0"/>
              <a:t>hambatan</a:t>
            </a:r>
            <a:r>
              <a:rPr lang="en-US" sz="2000" dirty="0" smtClean="0"/>
              <a:t> </a:t>
            </a:r>
            <a:r>
              <a:rPr lang="en-US" sz="2000" dirty="0" err="1" smtClean="0"/>
              <a:t>untuk</a:t>
            </a:r>
            <a:r>
              <a:rPr lang="en-US" sz="2000" dirty="0" smtClean="0"/>
              <a:t> </a:t>
            </a:r>
            <a:r>
              <a:rPr lang="en-US" sz="2000" dirty="0" err="1" smtClean="0"/>
              <a:t>tetap</a:t>
            </a:r>
            <a:r>
              <a:rPr lang="en-US" sz="2000" dirty="0" smtClean="0"/>
              <a:t> </a:t>
            </a:r>
            <a:r>
              <a:rPr lang="en-US" sz="2000" dirty="0" err="1" smtClean="0"/>
              <a:t>netral</a:t>
            </a:r>
            <a:endParaRPr lang="en-US" sz="2000" dirty="0" smtClean="0"/>
          </a:p>
          <a:p>
            <a:pPr algn="just"/>
            <a:r>
              <a:rPr lang="en-US" sz="2000" dirty="0" smtClean="0"/>
              <a:t>S – Supplemental Information</a:t>
            </a:r>
            <a:endParaRPr lang="en-US" sz="2000" dirty="0"/>
          </a:p>
        </p:txBody>
      </p:sp>
    </p:spTree>
    <p:extLst>
      <p:ext uri="{BB962C8B-B14F-4D97-AF65-F5344CB8AC3E}">
        <p14:creationId xmlns:p14="http://schemas.microsoft.com/office/powerpoint/2010/main" val="8862533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000" dirty="0" err="1" smtClean="0"/>
              <a:t>Pengumpulan</a:t>
            </a:r>
            <a:r>
              <a:rPr lang="en-US" sz="5000" dirty="0" smtClean="0"/>
              <a:t> Data</a:t>
            </a:r>
            <a:r>
              <a:rPr lang="en-US" sz="5000" baseline="30000" dirty="0"/>
              <a:t>1</a:t>
            </a:r>
            <a:endParaRPr lang="en-US" sz="5000" dirty="0"/>
          </a:p>
        </p:txBody>
      </p:sp>
      <p:sp>
        <p:nvSpPr>
          <p:cNvPr id="3" name="Content Placeholder 2"/>
          <p:cNvSpPr>
            <a:spLocks noGrp="1"/>
          </p:cNvSpPr>
          <p:nvPr>
            <p:ph idx="1"/>
          </p:nvPr>
        </p:nvSpPr>
        <p:spPr>
          <a:xfrm>
            <a:off x="630621" y="2222287"/>
            <a:ext cx="10742665" cy="4414996"/>
          </a:xfrm>
        </p:spPr>
        <p:txBody>
          <a:bodyPr>
            <a:normAutofit/>
          </a:bodyPr>
          <a:lstStyle/>
          <a:p>
            <a:pPr algn="just"/>
            <a:r>
              <a:rPr lang="en-US" sz="2000" dirty="0" err="1" smtClean="0"/>
              <a:t>Hasil</a:t>
            </a:r>
            <a:r>
              <a:rPr lang="en-US" sz="2000" dirty="0" smtClean="0"/>
              <a:t> </a:t>
            </a:r>
            <a:r>
              <a:rPr lang="en-US" sz="2000" dirty="0" err="1" smtClean="0"/>
              <a:t>pemeriksaan</a:t>
            </a:r>
            <a:r>
              <a:rPr lang="en-US" sz="2000" dirty="0" smtClean="0"/>
              <a:t>/</a:t>
            </a:r>
            <a:r>
              <a:rPr lang="en-US" sz="2000" dirty="0" err="1" smtClean="0"/>
              <a:t>evaluasi</a:t>
            </a:r>
            <a:r>
              <a:rPr lang="en-US" sz="2000" dirty="0" smtClean="0"/>
              <a:t> </a:t>
            </a:r>
            <a:r>
              <a:rPr lang="en-US" sz="2000" dirty="0" err="1" smtClean="0"/>
              <a:t>dan</a:t>
            </a:r>
            <a:r>
              <a:rPr lang="en-US" sz="2000" dirty="0" smtClean="0"/>
              <a:t> </a:t>
            </a:r>
            <a:r>
              <a:rPr lang="en-US" sz="2000" dirty="0" err="1" smtClean="0"/>
              <a:t>penatalaksaan</a:t>
            </a:r>
            <a:r>
              <a:rPr lang="en-US" sz="2000" dirty="0" smtClean="0"/>
              <a:t> </a:t>
            </a:r>
            <a:r>
              <a:rPr lang="en-US" sz="2000" dirty="0" err="1" smtClean="0"/>
              <a:t>psikiatrik</a:t>
            </a:r>
            <a:r>
              <a:rPr lang="en-US" sz="2000" dirty="0" smtClean="0"/>
              <a:t> </a:t>
            </a:r>
            <a:r>
              <a:rPr lang="en-US" sz="2000" dirty="0" err="1" smtClean="0"/>
              <a:t>terdahulu</a:t>
            </a:r>
            <a:endParaRPr lang="en-US" sz="2000" dirty="0"/>
          </a:p>
          <a:p>
            <a:pPr algn="just"/>
            <a:r>
              <a:rPr lang="en-US" sz="2000" dirty="0" err="1" smtClean="0"/>
              <a:t>Hasil</a:t>
            </a:r>
            <a:r>
              <a:rPr lang="en-US" sz="2000" dirty="0" smtClean="0"/>
              <a:t> </a:t>
            </a:r>
            <a:r>
              <a:rPr lang="en-US" sz="2000" dirty="0" err="1" smtClean="0"/>
              <a:t>pemeriksaan</a:t>
            </a:r>
            <a:r>
              <a:rPr lang="en-US" sz="2000" dirty="0" smtClean="0"/>
              <a:t> </a:t>
            </a:r>
            <a:r>
              <a:rPr lang="en-US" sz="2000" dirty="0" err="1" smtClean="0"/>
              <a:t>psikometri</a:t>
            </a:r>
            <a:r>
              <a:rPr lang="en-US" sz="2000" dirty="0" smtClean="0"/>
              <a:t> </a:t>
            </a:r>
          </a:p>
          <a:p>
            <a:pPr algn="just"/>
            <a:r>
              <a:rPr lang="en-US" sz="2000" dirty="0" err="1" smtClean="0"/>
              <a:t>Catatan</a:t>
            </a:r>
            <a:r>
              <a:rPr lang="en-US" sz="2000" dirty="0" smtClean="0"/>
              <a:t> </a:t>
            </a:r>
            <a:r>
              <a:rPr lang="en-US" sz="2000" dirty="0" err="1" smtClean="0"/>
              <a:t>rekam</a:t>
            </a:r>
            <a:r>
              <a:rPr lang="en-US" sz="2000" dirty="0" smtClean="0"/>
              <a:t> </a:t>
            </a:r>
            <a:r>
              <a:rPr lang="en-US" sz="2000" dirty="0" err="1" smtClean="0"/>
              <a:t>medik</a:t>
            </a:r>
            <a:r>
              <a:rPr lang="en-US" sz="2000" dirty="0" smtClean="0"/>
              <a:t>, </a:t>
            </a:r>
            <a:r>
              <a:rPr lang="en-US" sz="2000" dirty="0" err="1" smtClean="0"/>
              <a:t>hasil</a:t>
            </a:r>
            <a:r>
              <a:rPr lang="en-US" sz="2000" dirty="0" smtClean="0"/>
              <a:t> </a:t>
            </a:r>
            <a:r>
              <a:rPr lang="en-US" sz="2000" dirty="0" err="1" smtClean="0"/>
              <a:t>laboratorium</a:t>
            </a:r>
            <a:r>
              <a:rPr lang="en-US" sz="2000" dirty="0" smtClean="0"/>
              <a:t>, </a:t>
            </a:r>
            <a:r>
              <a:rPr lang="en-US" sz="2000" dirty="0" err="1" smtClean="0"/>
              <a:t>peresepan</a:t>
            </a:r>
            <a:r>
              <a:rPr lang="en-US" sz="2000" dirty="0" smtClean="0"/>
              <a:t> </a:t>
            </a:r>
            <a:r>
              <a:rPr lang="en-US" sz="2000" dirty="0" err="1" smtClean="0"/>
              <a:t>obat</a:t>
            </a:r>
            <a:endParaRPr lang="en-US" sz="2000" dirty="0" smtClean="0"/>
          </a:p>
          <a:p>
            <a:pPr algn="just"/>
            <a:r>
              <a:rPr lang="en-US" sz="2000" dirty="0" err="1" smtClean="0"/>
              <a:t>Hasil</a:t>
            </a:r>
            <a:r>
              <a:rPr lang="en-US" sz="2000" dirty="0" smtClean="0"/>
              <a:t> </a:t>
            </a:r>
            <a:r>
              <a:rPr lang="en-US" sz="2000" dirty="0" err="1" smtClean="0"/>
              <a:t>evaluasi</a:t>
            </a:r>
            <a:r>
              <a:rPr lang="en-US" sz="2000" dirty="0" smtClean="0"/>
              <a:t> </a:t>
            </a:r>
            <a:r>
              <a:rPr lang="en-US" sz="2000" dirty="0" err="1" smtClean="0"/>
              <a:t>akademik</a:t>
            </a:r>
            <a:r>
              <a:rPr lang="en-US" sz="2000" dirty="0" smtClean="0"/>
              <a:t> </a:t>
            </a:r>
          </a:p>
          <a:p>
            <a:pPr algn="just"/>
            <a:r>
              <a:rPr lang="en-US" sz="2000" dirty="0" err="1" smtClean="0"/>
              <a:t>Dokumentasi</a:t>
            </a:r>
            <a:r>
              <a:rPr lang="en-US" sz="2000" dirty="0" smtClean="0"/>
              <a:t> </a:t>
            </a:r>
            <a:r>
              <a:rPr lang="en-US" sz="2000" dirty="0" err="1" smtClean="0"/>
              <a:t>hasil</a:t>
            </a:r>
            <a:r>
              <a:rPr lang="en-US" sz="2000" dirty="0" smtClean="0"/>
              <a:t> </a:t>
            </a:r>
            <a:r>
              <a:rPr lang="en-US" sz="2000" dirty="0" err="1" smtClean="0"/>
              <a:t>evaluasi</a:t>
            </a:r>
            <a:r>
              <a:rPr lang="en-US" sz="2000" dirty="0" smtClean="0"/>
              <a:t> </a:t>
            </a:r>
            <a:r>
              <a:rPr lang="en-US" sz="2000" dirty="0" err="1" smtClean="0"/>
              <a:t>pekerjaan</a:t>
            </a:r>
            <a:r>
              <a:rPr lang="en-US" sz="2000" dirty="0" smtClean="0"/>
              <a:t> </a:t>
            </a:r>
            <a:r>
              <a:rPr lang="en-US" sz="2000" dirty="0" err="1" smtClean="0"/>
              <a:t>dan</a:t>
            </a:r>
            <a:r>
              <a:rPr lang="en-US" sz="2000" dirty="0" smtClean="0"/>
              <a:t> </a:t>
            </a:r>
            <a:r>
              <a:rPr lang="en-US" sz="2000" dirty="0" err="1" smtClean="0"/>
              <a:t>riwayat</a:t>
            </a:r>
            <a:r>
              <a:rPr lang="en-US" sz="2000" dirty="0" smtClean="0"/>
              <a:t> </a:t>
            </a:r>
            <a:r>
              <a:rPr lang="en-US" sz="2000" dirty="0" err="1" smtClean="0"/>
              <a:t>kerja</a:t>
            </a:r>
            <a:endParaRPr lang="en-US" sz="2000" dirty="0"/>
          </a:p>
          <a:p>
            <a:pPr algn="just"/>
            <a:r>
              <a:rPr lang="en-US" sz="2000" dirty="0" err="1" smtClean="0"/>
              <a:t>Dokumentasi</a:t>
            </a:r>
            <a:r>
              <a:rPr lang="en-US" sz="2000" dirty="0" smtClean="0"/>
              <a:t> </a:t>
            </a:r>
            <a:r>
              <a:rPr lang="en-US" sz="2000" dirty="0" err="1" smtClean="0"/>
              <a:t>finansial</a:t>
            </a:r>
            <a:endParaRPr lang="en-US" sz="2000" dirty="0"/>
          </a:p>
          <a:p>
            <a:pPr algn="just"/>
            <a:r>
              <a:rPr lang="en-US" sz="2000" dirty="0" err="1" smtClean="0"/>
              <a:t>Catatan</a:t>
            </a:r>
            <a:r>
              <a:rPr lang="en-US" sz="2000" dirty="0" smtClean="0"/>
              <a:t> </a:t>
            </a:r>
            <a:r>
              <a:rPr lang="en-US" sz="2000" dirty="0" err="1" smtClean="0"/>
              <a:t>harian</a:t>
            </a:r>
            <a:r>
              <a:rPr lang="en-US" sz="2000" dirty="0" smtClean="0"/>
              <a:t>/</a:t>
            </a:r>
            <a:r>
              <a:rPr lang="en-US" sz="2000" dirty="0" err="1" smtClean="0"/>
              <a:t>jurnal</a:t>
            </a:r>
            <a:r>
              <a:rPr lang="en-US" sz="2000" dirty="0" smtClean="0"/>
              <a:t>, data </a:t>
            </a:r>
            <a:r>
              <a:rPr lang="en-US" sz="2000" dirty="0" err="1" smtClean="0"/>
              <a:t>elektronik</a:t>
            </a:r>
            <a:r>
              <a:rPr lang="en-US" sz="2000" dirty="0" smtClean="0"/>
              <a:t> yang </a:t>
            </a:r>
            <a:r>
              <a:rPr lang="en-US" sz="2000" dirty="0" err="1" smtClean="0"/>
              <a:t>ditulis</a:t>
            </a:r>
            <a:r>
              <a:rPr lang="en-US" sz="2000" dirty="0" smtClean="0"/>
              <a:t> </a:t>
            </a:r>
            <a:r>
              <a:rPr lang="en-US" sz="2000" dirty="0" err="1" smtClean="0"/>
              <a:t>oleh</a:t>
            </a:r>
            <a:r>
              <a:rPr lang="en-US" sz="2000" dirty="0" smtClean="0"/>
              <a:t> </a:t>
            </a:r>
            <a:r>
              <a:rPr lang="en-US" sz="2000" dirty="0" err="1" smtClean="0"/>
              <a:t>terperiksa</a:t>
            </a:r>
            <a:endParaRPr lang="en-US" sz="2000" dirty="0" smtClean="0"/>
          </a:p>
          <a:p>
            <a:pPr algn="just"/>
            <a:r>
              <a:rPr lang="en-US" sz="4000" b="1" dirty="0" err="1" smtClean="0"/>
              <a:t>Wawancara</a:t>
            </a:r>
            <a:r>
              <a:rPr lang="en-US" sz="4000" b="1" dirty="0" smtClean="0"/>
              <a:t>, </a:t>
            </a:r>
            <a:r>
              <a:rPr lang="en-US" sz="4000" b="1" dirty="0" err="1" smtClean="0"/>
              <a:t>Evaluasi</a:t>
            </a:r>
            <a:r>
              <a:rPr lang="en-US" sz="4000" b="1" dirty="0" smtClean="0"/>
              <a:t> </a:t>
            </a:r>
            <a:r>
              <a:rPr lang="en-US" sz="4000" b="1" dirty="0" err="1" smtClean="0"/>
              <a:t>Klinis</a:t>
            </a:r>
            <a:r>
              <a:rPr lang="en-US" sz="4000" b="1" dirty="0" smtClean="0"/>
              <a:t>/</a:t>
            </a:r>
            <a:r>
              <a:rPr lang="en-US" sz="4000" b="1" dirty="0" err="1" smtClean="0"/>
              <a:t>Pemeriksaan</a:t>
            </a:r>
            <a:endParaRPr lang="en-US" sz="4000" b="1" dirty="0"/>
          </a:p>
        </p:txBody>
      </p:sp>
    </p:spTree>
    <p:extLst>
      <p:ext uri="{BB962C8B-B14F-4D97-AF65-F5344CB8AC3E}">
        <p14:creationId xmlns:p14="http://schemas.microsoft.com/office/powerpoint/2010/main" val="39599939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000" dirty="0" err="1" smtClean="0"/>
              <a:t>Analisis</a:t>
            </a:r>
            <a:r>
              <a:rPr lang="en-US" sz="5000" dirty="0" smtClean="0"/>
              <a:t> Data</a:t>
            </a:r>
            <a:r>
              <a:rPr lang="en-US" sz="5000" baseline="30000" dirty="0"/>
              <a:t>1</a:t>
            </a:r>
            <a:endParaRPr lang="en-US" sz="5000" dirty="0"/>
          </a:p>
        </p:txBody>
      </p:sp>
      <p:sp>
        <p:nvSpPr>
          <p:cNvPr id="3" name="Content Placeholder 2"/>
          <p:cNvSpPr>
            <a:spLocks noGrp="1"/>
          </p:cNvSpPr>
          <p:nvPr>
            <p:ph idx="1"/>
          </p:nvPr>
        </p:nvSpPr>
        <p:spPr>
          <a:xfrm>
            <a:off x="818712" y="1939159"/>
            <a:ext cx="10554574" cy="4745420"/>
          </a:xfrm>
        </p:spPr>
        <p:txBody>
          <a:bodyPr>
            <a:normAutofit/>
          </a:bodyPr>
          <a:lstStyle/>
          <a:p>
            <a:pPr algn="just"/>
            <a:r>
              <a:rPr lang="en-US" sz="2400" dirty="0" err="1" smtClean="0"/>
              <a:t>Pemeriksaan</a:t>
            </a:r>
            <a:r>
              <a:rPr lang="en-US" sz="2400" dirty="0" smtClean="0"/>
              <a:t> </a:t>
            </a:r>
            <a:r>
              <a:rPr lang="en-US" sz="2400" dirty="0" err="1" smtClean="0"/>
              <a:t>dapat</a:t>
            </a:r>
            <a:r>
              <a:rPr lang="en-US" sz="2400" dirty="0" smtClean="0"/>
              <a:t> </a:t>
            </a:r>
            <a:r>
              <a:rPr lang="en-US" sz="2400" dirty="0" err="1" smtClean="0"/>
              <a:t>dilakukan</a:t>
            </a:r>
            <a:r>
              <a:rPr lang="en-US" sz="2400" dirty="0" smtClean="0"/>
              <a:t> </a:t>
            </a:r>
            <a:r>
              <a:rPr lang="en-US" sz="2400" dirty="0" err="1" smtClean="0"/>
              <a:t>lebih</a:t>
            </a:r>
            <a:r>
              <a:rPr lang="en-US" sz="2400" dirty="0" smtClean="0"/>
              <a:t> </a:t>
            </a:r>
            <a:r>
              <a:rPr lang="en-US" sz="2400" dirty="0" err="1" smtClean="0"/>
              <a:t>dari</a:t>
            </a:r>
            <a:r>
              <a:rPr lang="en-US" sz="2400" dirty="0" smtClean="0"/>
              <a:t> 1 kali </a:t>
            </a:r>
            <a:r>
              <a:rPr lang="en-US" sz="2400" dirty="0" err="1" smtClean="0"/>
              <a:t>untuk</a:t>
            </a:r>
            <a:r>
              <a:rPr lang="en-US" sz="2400" dirty="0" smtClean="0"/>
              <a:t> </a:t>
            </a:r>
            <a:r>
              <a:rPr lang="en-US" sz="2400" dirty="0" err="1" smtClean="0"/>
              <a:t>mendapatkan</a:t>
            </a:r>
            <a:r>
              <a:rPr lang="en-US" sz="2400" dirty="0" smtClean="0"/>
              <a:t> data yang </a:t>
            </a:r>
            <a:r>
              <a:rPr lang="en-US" sz="2400" dirty="0" err="1" smtClean="0"/>
              <a:t>mendukung</a:t>
            </a:r>
            <a:r>
              <a:rPr lang="en-US" sz="2400" dirty="0" smtClean="0"/>
              <a:t> </a:t>
            </a:r>
            <a:r>
              <a:rPr lang="en-US" sz="2400" dirty="0" err="1" smtClean="0"/>
              <a:t>kebutuhan</a:t>
            </a:r>
            <a:r>
              <a:rPr lang="en-US" sz="2400" dirty="0" smtClean="0"/>
              <a:t> </a:t>
            </a:r>
            <a:r>
              <a:rPr lang="en-US" sz="2400" dirty="0" err="1" smtClean="0"/>
              <a:t>ahli</a:t>
            </a:r>
            <a:r>
              <a:rPr lang="en-US" sz="2400" dirty="0" smtClean="0"/>
              <a:t> </a:t>
            </a:r>
            <a:r>
              <a:rPr lang="en-US" sz="2400" dirty="0" err="1" smtClean="0"/>
              <a:t>maupun</a:t>
            </a:r>
            <a:r>
              <a:rPr lang="en-US" sz="2400" dirty="0" smtClean="0"/>
              <a:t> </a:t>
            </a:r>
            <a:r>
              <a:rPr lang="en-US" sz="2400" dirty="0" err="1" smtClean="0"/>
              <a:t>terperiksa</a:t>
            </a:r>
            <a:r>
              <a:rPr lang="en-US" sz="2400" dirty="0" smtClean="0"/>
              <a:t> </a:t>
            </a:r>
          </a:p>
          <a:p>
            <a:pPr algn="just"/>
            <a:r>
              <a:rPr lang="en-US" sz="2400" dirty="0" err="1" smtClean="0"/>
              <a:t>Mencari</a:t>
            </a:r>
            <a:r>
              <a:rPr lang="en-US" sz="2400" dirty="0" smtClean="0"/>
              <a:t> </a:t>
            </a:r>
            <a:r>
              <a:rPr lang="en-US" sz="2400" dirty="0" err="1" smtClean="0"/>
              <a:t>penjelasan</a:t>
            </a:r>
            <a:r>
              <a:rPr lang="en-US" sz="2400" dirty="0" smtClean="0"/>
              <a:t> </a:t>
            </a:r>
            <a:r>
              <a:rPr lang="en-US" sz="2400" dirty="0" err="1" smtClean="0"/>
              <a:t>dari</a:t>
            </a:r>
            <a:r>
              <a:rPr lang="en-US" sz="2400" dirty="0" smtClean="0"/>
              <a:t> data yang </a:t>
            </a:r>
            <a:r>
              <a:rPr lang="en-US" sz="2400" dirty="0" err="1" smtClean="0"/>
              <a:t>yang</a:t>
            </a:r>
            <a:r>
              <a:rPr lang="en-US" sz="2400" dirty="0" smtClean="0"/>
              <a:t> </a:t>
            </a:r>
            <a:r>
              <a:rPr lang="en-US" sz="2400" dirty="0" err="1" smtClean="0"/>
              <a:t>masih</a:t>
            </a:r>
            <a:r>
              <a:rPr lang="en-US" sz="2400" dirty="0" smtClean="0"/>
              <a:t> </a:t>
            </a:r>
            <a:r>
              <a:rPr lang="en-US" sz="2400" dirty="0" err="1" smtClean="0"/>
              <a:t>belum</a:t>
            </a:r>
            <a:r>
              <a:rPr lang="en-US" sz="2400" dirty="0" smtClean="0"/>
              <a:t> </a:t>
            </a:r>
            <a:r>
              <a:rPr lang="en-US" sz="2400" dirty="0" err="1" smtClean="0"/>
              <a:t>adekuat</a:t>
            </a:r>
            <a:endParaRPr lang="en-US" sz="2400" dirty="0"/>
          </a:p>
          <a:p>
            <a:pPr algn="just"/>
            <a:r>
              <a:rPr lang="en-US" sz="2400" dirty="0" err="1" smtClean="0"/>
              <a:t>Hindari</a:t>
            </a:r>
            <a:r>
              <a:rPr lang="en-US" sz="2400" dirty="0" smtClean="0"/>
              <a:t> </a:t>
            </a:r>
            <a:r>
              <a:rPr lang="en-US" sz="2400" dirty="0" err="1" smtClean="0"/>
              <a:t>kebingungan</a:t>
            </a:r>
            <a:r>
              <a:rPr lang="en-US" sz="2400" dirty="0" smtClean="0"/>
              <a:t> </a:t>
            </a:r>
            <a:r>
              <a:rPr lang="en-US" sz="2400" dirty="0" err="1" smtClean="0"/>
              <a:t>akibat</a:t>
            </a:r>
            <a:r>
              <a:rPr lang="en-US" sz="2400" dirty="0" smtClean="0"/>
              <a:t> </a:t>
            </a:r>
            <a:r>
              <a:rPr lang="en-US" sz="2400" dirty="0" err="1" smtClean="0"/>
              <a:t>fakta</a:t>
            </a:r>
            <a:r>
              <a:rPr lang="en-US" sz="2400" dirty="0" smtClean="0"/>
              <a:t> yang </a:t>
            </a:r>
            <a:r>
              <a:rPr lang="en-US" sz="2400" dirty="0" err="1" smtClean="0"/>
              <a:t>tidak</a:t>
            </a:r>
            <a:r>
              <a:rPr lang="en-US" sz="2400" dirty="0" smtClean="0"/>
              <a:t> </a:t>
            </a:r>
            <a:r>
              <a:rPr lang="en-US" sz="2400" dirty="0" err="1" smtClean="0"/>
              <a:t>selaras</a:t>
            </a:r>
            <a:r>
              <a:rPr lang="en-US" sz="2400" dirty="0" smtClean="0"/>
              <a:t> (</a:t>
            </a:r>
            <a:r>
              <a:rPr lang="en-US" sz="2400" dirty="0" err="1" smtClean="0"/>
              <a:t>kontradiktif</a:t>
            </a:r>
            <a:r>
              <a:rPr lang="en-US" sz="2400" dirty="0" smtClean="0"/>
              <a:t>)</a:t>
            </a:r>
          </a:p>
          <a:p>
            <a:pPr algn="just"/>
            <a:r>
              <a:rPr lang="en-US" sz="2400" dirty="0" err="1" smtClean="0"/>
              <a:t>Mengingat</a:t>
            </a:r>
            <a:r>
              <a:rPr lang="en-US" sz="2400" dirty="0" smtClean="0"/>
              <a:t> </a:t>
            </a:r>
            <a:r>
              <a:rPr lang="en-US" sz="2400" dirty="0" err="1" smtClean="0"/>
              <a:t>dan</a:t>
            </a:r>
            <a:r>
              <a:rPr lang="en-US" sz="2400" dirty="0" smtClean="0"/>
              <a:t> </a:t>
            </a:r>
            <a:r>
              <a:rPr lang="en-US" sz="2400" dirty="0" err="1" smtClean="0"/>
              <a:t>melindungi</a:t>
            </a:r>
            <a:r>
              <a:rPr lang="en-US" sz="2400" dirty="0" smtClean="0"/>
              <a:t> </a:t>
            </a:r>
            <a:r>
              <a:rPr lang="en-US" sz="2400" dirty="0" err="1" smtClean="0"/>
              <a:t>integritas</a:t>
            </a:r>
            <a:r>
              <a:rPr lang="en-US" sz="2400" dirty="0" smtClean="0"/>
              <a:t> </a:t>
            </a:r>
            <a:r>
              <a:rPr lang="en-US" sz="2400" dirty="0" err="1" smtClean="0"/>
              <a:t>klien</a:t>
            </a:r>
            <a:endParaRPr lang="en-US" sz="2400" dirty="0"/>
          </a:p>
          <a:p>
            <a:pPr algn="just"/>
            <a:r>
              <a:rPr lang="en-US" sz="2400" dirty="0" err="1" smtClean="0"/>
              <a:t>Menyajikan</a:t>
            </a:r>
            <a:r>
              <a:rPr lang="en-US" sz="2400" dirty="0" smtClean="0"/>
              <a:t> </a:t>
            </a:r>
            <a:r>
              <a:rPr lang="en-US" sz="2400" dirty="0" err="1" smtClean="0"/>
              <a:t>informasi</a:t>
            </a:r>
            <a:r>
              <a:rPr lang="en-US" sz="2400" dirty="0" smtClean="0"/>
              <a:t> </a:t>
            </a:r>
            <a:r>
              <a:rPr lang="en-US" sz="2400" dirty="0" err="1" smtClean="0"/>
              <a:t>berdasarkan</a:t>
            </a:r>
            <a:r>
              <a:rPr lang="en-US" sz="2400" dirty="0" smtClean="0"/>
              <a:t> </a:t>
            </a:r>
            <a:r>
              <a:rPr lang="en-US" sz="2400" dirty="0" err="1" smtClean="0"/>
              <a:t>hasil</a:t>
            </a:r>
            <a:r>
              <a:rPr lang="en-US" sz="2400" dirty="0" smtClean="0"/>
              <a:t> </a:t>
            </a:r>
            <a:r>
              <a:rPr lang="en-US" sz="2400" dirty="0" err="1" smtClean="0"/>
              <a:t>pemeriksaan</a:t>
            </a:r>
            <a:r>
              <a:rPr lang="en-US" sz="2400" dirty="0" smtClean="0"/>
              <a:t> </a:t>
            </a:r>
            <a:r>
              <a:rPr lang="en-US" sz="2400" dirty="0" err="1" smtClean="0"/>
              <a:t>dan</a:t>
            </a:r>
            <a:r>
              <a:rPr lang="en-US" sz="2400" dirty="0" smtClean="0"/>
              <a:t> </a:t>
            </a:r>
            <a:r>
              <a:rPr lang="en-US" sz="2400" dirty="0" err="1" smtClean="0"/>
              <a:t>keterangan</a:t>
            </a:r>
            <a:r>
              <a:rPr lang="en-US" sz="2400" dirty="0" smtClean="0"/>
              <a:t> </a:t>
            </a:r>
            <a:r>
              <a:rPr lang="en-US" sz="2400" dirty="0" err="1" smtClean="0"/>
              <a:t>berdasarkan</a:t>
            </a:r>
            <a:r>
              <a:rPr lang="en-US" sz="2400" dirty="0" smtClean="0"/>
              <a:t> </a:t>
            </a:r>
            <a:r>
              <a:rPr lang="en-US" sz="2400" dirty="0" err="1" smtClean="0"/>
              <a:t>keahlian</a:t>
            </a:r>
            <a:endParaRPr lang="en-US" sz="2400" dirty="0"/>
          </a:p>
          <a:p>
            <a:pPr algn="just"/>
            <a:r>
              <a:rPr lang="en-US" sz="2400" dirty="0" err="1" smtClean="0"/>
              <a:t>Menjelaskan</a:t>
            </a:r>
            <a:r>
              <a:rPr lang="en-US" sz="2400" dirty="0" smtClean="0"/>
              <a:t> </a:t>
            </a:r>
            <a:r>
              <a:rPr lang="en-US" sz="2400" dirty="0" err="1" smtClean="0"/>
              <a:t>keterbatasan</a:t>
            </a:r>
            <a:r>
              <a:rPr lang="en-US" sz="2400" dirty="0" smtClean="0"/>
              <a:t> </a:t>
            </a:r>
            <a:r>
              <a:rPr lang="en-US" sz="2400" dirty="0" err="1" smtClean="0"/>
              <a:t>dalam</a:t>
            </a:r>
            <a:r>
              <a:rPr lang="en-US" sz="2400" dirty="0" smtClean="0"/>
              <a:t> </a:t>
            </a:r>
            <a:r>
              <a:rPr lang="en-US" sz="2400" dirty="0" err="1" smtClean="0"/>
              <a:t>membuat</a:t>
            </a:r>
            <a:r>
              <a:rPr lang="en-US" sz="2400" dirty="0" smtClean="0"/>
              <a:t> </a:t>
            </a:r>
            <a:r>
              <a:rPr lang="en-US" sz="2400" dirty="0" err="1" smtClean="0"/>
              <a:t>keterangan</a:t>
            </a:r>
            <a:r>
              <a:rPr lang="en-US" sz="2400" dirty="0" smtClean="0"/>
              <a:t> </a:t>
            </a:r>
            <a:r>
              <a:rPr lang="en-US" sz="2400" dirty="0" err="1" smtClean="0"/>
              <a:t>ahli</a:t>
            </a:r>
            <a:endParaRPr lang="en-US" sz="2400" dirty="0"/>
          </a:p>
        </p:txBody>
      </p:sp>
    </p:spTree>
    <p:extLst>
      <p:ext uri="{BB962C8B-B14F-4D97-AF65-F5344CB8AC3E}">
        <p14:creationId xmlns:p14="http://schemas.microsoft.com/office/powerpoint/2010/main" val="25389885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236483" y="447188"/>
            <a:ext cx="11650717" cy="970450"/>
          </a:xfrm>
        </p:spPr>
        <p:txBody>
          <a:bodyPr/>
          <a:lstStyle/>
          <a:p>
            <a:pPr eaLnBrk="1" hangingPunct="1"/>
            <a:r>
              <a:rPr lang="en-US" dirty="0" err="1" smtClean="0"/>
              <a:t>Pemohon</a:t>
            </a:r>
            <a:r>
              <a:rPr lang="en-US" dirty="0" smtClean="0"/>
              <a:t> </a:t>
            </a:r>
            <a:br>
              <a:rPr lang="en-US" dirty="0" smtClean="0"/>
            </a:br>
            <a:r>
              <a:rPr lang="en-US" dirty="0" err="1" smtClean="0"/>
              <a:t>Surat</a:t>
            </a:r>
            <a:r>
              <a:rPr lang="en-US" dirty="0" smtClean="0"/>
              <a:t> </a:t>
            </a:r>
            <a:r>
              <a:rPr lang="en-US" dirty="0" err="1" smtClean="0"/>
              <a:t>Keterangan</a:t>
            </a:r>
            <a:r>
              <a:rPr lang="en-US" dirty="0" smtClean="0"/>
              <a:t> </a:t>
            </a:r>
            <a:r>
              <a:rPr lang="en-US" dirty="0" err="1" smtClean="0"/>
              <a:t>Ahli</a:t>
            </a:r>
            <a:r>
              <a:rPr lang="en-US" dirty="0" smtClean="0"/>
              <a:t> </a:t>
            </a:r>
            <a:r>
              <a:rPr lang="en-US" dirty="0" err="1" smtClean="0"/>
              <a:t>Kedokteran</a:t>
            </a:r>
            <a:r>
              <a:rPr lang="en-US" dirty="0" smtClean="0"/>
              <a:t> </a:t>
            </a:r>
            <a:r>
              <a:rPr lang="en-US" dirty="0" err="1" smtClean="0"/>
              <a:t>Jiwa</a:t>
            </a:r>
            <a:endParaRPr lang="en-US" dirty="0" smtClean="0"/>
          </a:p>
        </p:txBody>
      </p:sp>
      <p:sp>
        <p:nvSpPr>
          <p:cNvPr id="50179" name="Rectangle 3"/>
          <p:cNvSpPr>
            <a:spLocks noGrp="1" noChangeArrowheads="1"/>
          </p:cNvSpPr>
          <p:nvPr>
            <p:ph idx="1"/>
          </p:nvPr>
        </p:nvSpPr>
        <p:spPr>
          <a:xfrm>
            <a:off x="609600" y="2209800"/>
            <a:ext cx="11049000" cy="4282440"/>
          </a:xfrm>
        </p:spPr>
        <p:txBody>
          <a:bodyPr>
            <a:normAutofit fontScale="92500" lnSpcReduction="10000"/>
          </a:bodyPr>
          <a:lstStyle/>
          <a:p>
            <a:pPr algn="just" eaLnBrk="1" hangingPunct="1">
              <a:lnSpc>
                <a:spcPct val="90000"/>
              </a:lnSpc>
              <a:buFont typeface="Wingdings" panose="05000000000000000000" pitchFamily="2" charset="2"/>
              <a:buNone/>
            </a:pPr>
            <a:endParaRPr lang="en-US" sz="2800" dirty="0"/>
          </a:p>
          <a:p>
            <a:pPr algn="just" eaLnBrk="1" hangingPunct="1">
              <a:lnSpc>
                <a:spcPct val="90000"/>
              </a:lnSpc>
              <a:buClr>
                <a:schemeClr val="tx1"/>
              </a:buClr>
              <a:buFont typeface="Wingdings" panose="05000000000000000000" pitchFamily="2" charset="2"/>
              <a:buChar char="§"/>
            </a:pPr>
            <a:r>
              <a:rPr lang="en-US" sz="2800" dirty="0" err="1"/>
              <a:t>Penyidik</a:t>
            </a:r>
            <a:endParaRPr lang="en-US" sz="2800" dirty="0"/>
          </a:p>
          <a:p>
            <a:pPr algn="just" eaLnBrk="1" hangingPunct="1">
              <a:lnSpc>
                <a:spcPct val="90000"/>
              </a:lnSpc>
              <a:buClr>
                <a:schemeClr val="tx1"/>
              </a:buClr>
              <a:buFont typeface="Wingdings" panose="05000000000000000000" pitchFamily="2" charset="2"/>
              <a:buChar char="§"/>
            </a:pPr>
            <a:r>
              <a:rPr lang="en-US" sz="2800" dirty="0" err="1"/>
              <a:t>Penuntut</a:t>
            </a:r>
            <a:r>
              <a:rPr lang="en-US" sz="2800" dirty="0"/>
              <a:t> </a:t>
            </a:r>
            <a:r>
              <a:rPr lang="en-US" sz="2800" dirty="0" err="1"/>
              <a:t>Umum</a:t>
            </a:r>
            <a:endParaRPr lang="en-US" sz="2800" dirty="0"/>
          </a:p>
          <a:p>
            <a:pPr algn="just" eaLnBrk="1" hangingPunct="1">
              <a:lnSpc>
                <a:spcPct val="90000"/>
              </a:lnSpc>
              <a:buClr>
                <a:schemeClr val="tx1"/>
              </a:buClr>
              <a:buFont typeface="Wingdings" panose="05000000000000000000" pitchFamily="2" charset="2"/>
              <a:buChar char="§"/>
            </a:pPr>
            <a:r>
              <a:rPr lang="en-US" sz="2800" dirty="0"/>
              <a:t>Hakim </a:t>
            </a:r>
            <a:r>
              <a:rPr lang="en-US" sz="2800" dirty="0" err="1"/>
              <a:t>Pengadilan</a:t>
            </a:r>
            <a:endParaRPr lang="en-US" sz="2800" dirty="0"/>
          </a:p>
          <a:p>
            <a:pPr algn="just" eaLnBrk="1" hangingPunct="1">
              <a:lnSpc>
                <a:spcPct val="90000"/>
              </a:lnSpc>
              <a:buClr>
                <a:schemeClr val="tx1"/>
              </a:buClr>
              <a:buFont typeface="Wingdings" panose="05000000000000000000" pitchFamily="2" charset="2"/>
              <a:buChar char="§"/>
            </a:pPr>
            <a:r>
              <a:rPr lang="en-US" sz="2800" dirty="0" err="1"/>
              <a:t>Tersangka</a:t>
            </a:r>
            <a:r>
              <a:rPr lang="en-US" sz="2800" dirty="0"/>
              <a:t> </a:t>
            </a:r>
            <a:r>
              <a:rPr lang="en-US" sz="2800" dirty="0" err="1"/>
              <a:t>atau</a:t>
            </a:r>
            <a:r>
              <a:rPr lang="en-US" sz="2800" dirty="0"/>
              <a:t> </a:t>
            </a:r>
            <a:r>
              <a:rPr lang="en-US" sz="2800" dirty="0" err="1"/>
              <a:t>terdakwa</a:t>
            </a:r>
            <a:r>
              <a:rPr lang="en-US" sz="2800" dirty="0"/>
              <a:t>, </a:t>
            </a:r>
            <a:r>
              <a:rPr lang="en-US" sz="2800" dirty="0" err="1"/>
              <a:t>melalui</a:t>
            </a:r>
            <a:r>
              <a:rPr lang="en-US" sz="2800" dirty="0"/>
              <a:t> </a:t>
            </a:r>
            <a:r>
              <a:rPr lang="en-US" sz="2800" dirty="0" err="1"/>
              <a:t>pejabat</a:t>
            </a:r>
            <a:r>
              <a:rPr lang="en-US" sz="2800" dirty="0"/>
              <a:t> </a:t>
            </a:r>
            <a:r>
              <a:rPr lang="en-US" sz="2800" dirty="0" err="1"/>
              <a:t>sesuai</a:t>
            </a:r>
            <a:r>
              <a:rPr lang="en-US" sz="2800" dirty="0"/>
              <a:t> </a:t>
            </a:r>
            <a:r>
              <a:rPr lang="en-US" sz="2800" dirty="0" err="1"/>
              <a:t>dengan</a:t>
            </a:r>
            <a:r>
              <a:rPr lang="en-US" sz="2800" dirty="0"/>
              <a:t> </a:t>
            </a:r>
            <a:r>
              <a:rPr lang="en-US" sz="2800" dirty="0" err="1"/>
              <a:t>tingkat</a:t>
            </a:r>
            <a:r>
              <a:rPr lang="en-US" sz="2800" dirty="0"/>
              <a:t> proses </a:t>
            </a:r>
            <a:r>
              <a:rPr lang="en-US" sz="2800" dirty="0" err="1"/>
              <a:t>pemeriksaan</a:t>
            </a:r>
            <a:endParaRPr lang="en-US" sz="2800" dirty="0"/>
          </a:p>
          <a:p>
            <a:pPr algn="just" eaLnBrk="1" hangingPunct="1">
              <a:lnSpc>
                <a:spcPct val="90000"/>
              </a:lnSpc>
              <a:buClr>
                <a:schemeClr val="tx1"/>
              </a:buClr>
              <a:buFont typeface="Wingdings" panose="05000000000000000000" pitchFamily="2" charset="2"/>
              <a:buChar char="§"/>
            </a:pPr>
            <a:r>
              <a:rPr lang="en-US" sz="2800" dirty="0" err="1"/>
              <a:t>Korban</a:t>
            </a:r>
            <a:r>
              <a:rPr lang="en-US" sz="2800" dirty="0"/>
              <a:t>, </a:t>
            </a:r>
            <a:r>
              <a:rPr lang="en-US" sz="2800" dirty="0" err="1"/>
              <a:t>melalui</a:t>
            </a:r>
            <a:r>
              <a:rPr lang="en-US" sz="2800" dirty="0"/>
              <a:t> </a:t>
            </a:r>
            <a:r>
              <a:rPr lang="en-US" sz="2800" dirty="0" err="1"/>
              <a:t>pejabat</a:t>
            </a:r>
            <a:r>
              <a:rPr lang="en-US" sz="2800" dirty="0"/>
              <a:t> </a:t>
            </a:r>
            <a:r>
              <a:rPr lang="en-US" sz="2800" dirty="0" err="1"/>
              <a:t>sesuai</a:t>
            </a:r>
            <a:r>
              <a:rPr lang="en-US" sz="2800" dirty="0"/>
              <a:t> </a:t>
            </a:r>
            <a:r>
              <a:rPr lang="en-US" sz="2800" dirty="0" err="1"/>
              <a:t>dengan</a:t>
            </a:r>
            <a:r>
              <a:rPr lang="en-US" sz="2800" dirty="0"/>
              <a:t> </a:t>
            </a:r>
            <a:r>
              <a:rPr lang="en-US" sz="2800" dirty="0" err="1"/>
              <a:t>tingkat</a:t>
            </a:r>
            <a:r>
              <a:rPr lang="en-US" sz="2800" dirty="0"/>
              <a:t> proses </a:t>
            </a:r>
            <a:r>
              <a:rPr lang="en-US" sz="2800" dirty="0" err="1"/>
              <a:t>pemeriksaan</a:t>
            </a:r>
            <a:endParaRPr lang="en-US" sz="2800" dirty="0"/>
          </a:p>
          <a:p>
            <a:pPr algn="just" eaLnBrk="1" hangingPunct="1">
              <a:lnSpc>
                <a:spcPct val="90000"/>
              </a:lnSpc>
              <a:buClr>
                <a:schemeClr val="tx1"/>
              </a:buClr>
              <a:buFont typeface="Wingdings" panose="05000000000000000000" pitchFamily="2" charset="2"/>
              <a:buChar char="§"/>
            </a:pPr>
            <a:r>
              <a:rPr lang="en-US" sz="2800" dirty="0" err="1"/>
              <a:t>Penasehat</a:t>
            </a:r>
            <a:r>
              <a:rPr lang="en-US" sz="2800" dirty="0"/>
              <a:t> </a:t>
            </a:r>
            <a:r>
              <a:rPr lang="en-US" sz="2800" dirty="0" err="1"/>
              <a:t>hukum</a:t>
            </a:r>
            <a:r>
              <a:rPr lang="en-US" sz="2800" dirty="0"/>
              <a:t>, </a:t>
            </a:r>
            <a:r>
              <a:rPr lang="en-US" sz="2800" dirty="0" err="1"/>
              <a:t>melalui</a:t>
            </a:r>
            <a:r>
              <a:rPr lang="en-US" sz="2800" dirty="0"/>
              <a:t> </a:t>
            </a:r>
            <a:r>
              <a:rPr lang="en-US" sz="2800" dirty="0" err="1"/>
              <a:t>pejabat</a:t>
            </a:r>
            <a:r>
              <a:rPr lang="en-US" sz="2800" dirty="0"/>
              <a:t> </a:t>
            </a:r>
            <a:r>
              <a:rPr lang="en-US" sz="2800" dirty="0" err="1"/>
              <a:t>sesuai</a:t>
            </a:r>
            <a:r>
              <a:rPr lang="en-US" sz="2800" dirty="0"/>
              <a:t> </a:t>
            </a:r>
            <a:r>
              <a:rPr lang="en-US" sz="2800" dirty="0" err="1"/>
              <a:t>dengan</a:t>
            </a:r>
            <a:r>
              <a:rPr lang="en-US" sz="2800" dirty="0"/>
              <a:t> </a:t>
            </a:r>
            <a:r>
              <a:rPr lang="en-US" sz="2800" dirty="0" err="1"/>
              <a:t>tingkat</a:t>
            </a:r>
            <a:r>
              <a:rPr lang="en-US" sz="2800" dirty="0"/>
              <a:t> proses </a:t>
            </a:r>
            <a:r>
              <a:rPr lang="en-US" sz="2800" dirty="0" err="1"/>
              <a:t>pemeriksaan</a:t>
            </a:r>
            <a:endParaRPr lang="en-US" sz="2800" dirty="0"/>
          </a:p>
        </p:txBody>
      </p:sp>
    </p:spTree>
    <p:extLst>
      <p:ext uri="{BB962C8B-B14F-4D97-AF65-F5344CB8AC3E}">
        <p14:creationId xmlns:p14="http://schemas.microsoft.com/office/powerpoint/2010/main" val="414433746"/>
      </p:ext>
    </p:extLst>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n-US" dirty="0" err="1" smtClean="0"/>
              <a:t>Penerbit</a:t>
            </a:r>
            <a:r>
              <a:rPr lang="en-US" dirty="0" smtClean="0"/>
              <a:t> </a:t>
            </a:r>
            <a:r>
              <a:rPr lang="en-US" dirty="0"/>
              <a:t/>
            </a:r>
            <a:br>
              <a:rPr lang="en-US" dirty="0"/>
            </a:br>
            <a:r>
              <a:rPr lang="en-US" dirty="0" err="1"/>
              <a:t>Surat</a:t>
            </a:r>
            <a:r>
              <a:rPr lang="en-US" dirty="0"/>
              <a:t> </a:t>
            </a:r>
            <a:r>
              <a:rPr lang="en-US" dirty="0" err="1"/>
              <a:t>Keterangan</a:t>
            </a:r>
            <a:r>
              <a:rPr lang="en-US" dirty="0"/>
              <a:t> </a:t>
            </a:r>
            <a:r>
              <a:rPr lang="en-US" dirty="0" err="1"/>
              <a:t>Ahli</a:t>
            </a:r>
            <a:r>
              <a:rPr lang="en-US" dirty="0"/>
              <a:t> </a:t>
            </a:r>
            <a:r>
              <a:rPr lang="en-US" dirty="0" err="1"/>
              <a:t>Kedokteran</a:t>
            </a:r>
            <a:r>
              <a:rPr lang="en-US" dirty="0"/>
              <a:t> </a:t>
            </a:r>
            <a:r>
              <a:rPr lang="en-US" dirty="0" err="1"/>
              <a:t>Jiwa</a:t>
            </a:r>
            <a:endParaRPr lang="en-US" dirty="0" smtClean="0"/>
          </a:p>
        </p:txBody>
      </p:sp>
      <p:sp>
        <p:nvSpPr>
          <p:cNvPr id="51203" name="Rectangle 3"/>
          <p:cNvSpPr>
            <a:spLocks noGrp="1" noChangeArrowheads="1"/>
          </p:cNvSpPr>
          <p:nvPr>
            <p:ph idx="1"/>
          </p:nvPr>
        </p:nvSpPr>
        <p:spPr>
          <a:xfrm>
            <a:off x="670560" y="2118360"/>
            <a:ext cx="11125200" cy="4206240"/>
          </a:xfrm>
        </p:spPr>
        <p:txBody>
          <a:bodyPr>
            <a:normAutofit/>
          </a:bodyPr>
          <a:lstStyle/>
          <a:p>
            <a:pPr marL="457200" indent="-457200" algn="just" eaLnBrk="1" hangingPunct="1">
              <a:lnSpc>
                <a:spcPct val="90000"/>
              </a:lnSpc>
              <a:buFont typeface="+mj-lt"/>
              <a:buAutoNum type="arabicPeriod"/>
            </a:pPr>
            <a:r>
              <a:rPr lang="en-US" sz="4000" dirty="0" err="1" smtClean="0"/>
              <a:t>Psikiater</a:t>
            </a:r>
            <a:endParaRPr lang="en-US" sz="4000" dirty="0" smtClean="0"/>
          </a:p>
          <a:p>
            <a:pPr marL="457200" indent="-457200" algn="just" eaLnBrk="1" hangingPunct="1">
              <a:lnSpc>
                <a:spcPct val="90000"/>
              </a:lnSpc>
              <a:buFont typeface="+mj-lt"/>
              <a:buAutoNum type="arabicPeriod"/>
            </a:pPr>
            <a:r>
              <a:rPr lang="en-US" sz="4000" dirty="0" err="1" smtClean="0"/>
              <a:t>Dokter</a:t>
            </a:r>
            <a:r>
              <a:rPr lang="en-US" sz="4000" dirty="0" smtClean="0"/>
              <a:t> </a:t>
            </a:r>
            <a:r>
              <a:rPr lang="en-US" sz="4000" dirty="0" err="1" smtClean="0"/>
              <a:t>Umum</a:t>
            </a:r>
            <a:r>
              <a:rPr lang="en-US" sz="4000" dirty="0" smtClean="0"/>
              <a:t> </a:t>
            </a:r>
            <a:r>
              <a:rPr lang="en-US" sz="4000" dirty="0" smtClean="0">
                <a:sym typeface="Wingdings" panose="05000000000000000000" pitchFamily="2" charset="2"/>
              </a:rPr>
              <a:t> </a:t>
            </a:r>
            <a:r>
              <a:rPr lang="en-US" sz="4000" dirty="0" err="1" smtClean="0">
                <a:sym typeface="Wingdings" panose="05000000000000000000" pitchFamily="2" charset="2"/>
              </a:rPr>
              <a:t>bekerja</a:t>
            </a:r>
            <a:r>
              <a:rPr lang="en-US" sz="4000" dirty="0" smtClean="0">
                <a:sym typeface="Wingdings" panose="05000000000000000000" pitchFamily="2" charset="2"/>
              </a:rPr>
              <a:t> </a:t>
            </a:r>
            <a:r>
              <a:rPr lang="en-US" sz="4000" dirty="0" err="1" smtClean="0">
                <a:sym typeface="Wingdings" panose="05000000000000000000" pitchFamily="2" charset="2"/>
              </a:rPr>
              <a:t>pada</a:t>
            </a:r>
            <a:r>
              <a:rPr lang="en-US" sz="4000" dirty="0" smtClean="0">
                <a:sym typeface="Wingdings" panose="05000000000000000000" pitchFamily="2" charset="2"/>
              </a:rPr>
              <a:t> </a:t>
            </a:r>
            <a:r>
              <a:rPr lang="en-US" sz="4000" dirty="0" err="1" smtClean="0">
                <a:sym typeface="Wingdings" panose="05000000000000000000" pitchFamily="2" charset="2"/>
              </a:rPr>
              <a:t>fasilitas</a:t>
            </a:r>
            <a:r>
              <a:rPr lang="en-US" sz="4000" dirty="0" smtClean="0">
                <a:sym typeface="Wingdings" panose="05000000000000000000" pitchFamily="2" charset="2"/>
              </a:rPr>
              <a:t> </a:t>
            </a:r>
            <a:r>
              <a:rPr lang="en-US" sz="4000" dirty="0" err="1" smtClean="0">
                <a:sym typeface="Wingdings" panose="05000000000000000000" pitchFamily="2" charset="2"/>
              </a:rPr>
              <a:t>perawatan</a:t>
            </a:r>
            <a:r>
              <a:rPr lang="en-US" sz="4000" dirty="0" smtClean="0">
                <a:sym typeface="Wingdings" panose="05000000000000000000" pitchFamily="2" charset="2"/>
              </a:rPr>
              <a:t> </a:t>
            </a:r>
            <a:r>
              <a:rPr lang="en-US" sz="4000" dirty="0" err="1" smtClean="0">
                <a:sym typeface="Wingdings" panose="05000000000000000000" pitchFamily="2" charset="2"/>
              </a:rPr>
              <a:t>pasien</a:t>
            </a:r>
            <a:endParaRPr lang="en-US" sz="4000" dirty="0"/>
          </a:p>
        </p:txBody>
      </p:sp>
    </p:spTree>
    <p:extLst>
      <p:ext uri="{BB962C8B-B14F-4D97-AF65-F5344CB8AC3E}">
        <p14:creationId xmlns:p14="http://schemas.microsoft.com/office/powerpoint/2010/main" val="3759907194"/>
      </p:ext>
    </p:extLst>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err="1" smtClean="0"/>
              <a:t>Sejarah</a:t>
            </a:r>
            <a:endParaRPr lang="en-US" sz="6000" dirty="0"/>
          </a:p>
        </p:txBody>
      </p:sp>
      <p:sp>
        <p:nvSpPr>
          <p:cNvPr id="3" name="Content Placeholder 2"/>
          <p:cNvSpPr>
            <a:spLocks noGrp="1"/>
          </p:cNvSpPr>
          <p:nvPr>
            <p:ph idx="1"/>
          </p:nvPr>
        </p:nvSpPr>
        <p:spPr>
          <a:xfrm>
            <a:off x="575187" y="2222287"/>
            <a:ext cx="11149781" cy="3636511"/>
          </a:xfrm>
        </p:spPr>
        <p:txBody>
          <a:bodyPr>
            <a:normAutofit lnSpcReduction="10000"/>
          </a:bodyPr>
          <a:lstStyle/>
          <a:p>
            <a:r>
              <a:rPr lang="en-US" sz="3200" dirty="0" smtClean="0"/>
              <a:t> </a:t>
            </a:r>
            <a:r>
              <a:rPr lang="en-US" sz="3200" dirty="0" err="1" smtClean="0"/>
              <a:t>Kasus</a:t>
            </a:r>
            <a:r>
              <a:rPr lang="en-US" sz="3200" dirty="0" smtClean="0"/>
              <a:t> Edward Oxford (1840)</a:t>
            </a:r>
          </a:p>
          <a:p>
            <a:r>
              <a:rPr lang="en-US" sz="3200" dirty="0" smtClean="0"/>
              <a:t> </a:t>
            </a:r>
            <a:r>
              <a:rPr lang="en-US" sz="3200" dirty="0" err="1" smtClean="0"/>
              <a:t>Testimoni</a:t>
            </a:r>
            <a:endParaRPr lang="en-US" sz="3200" dirty="0" smtClean="0"/>
          </a:p>
          <a:p>
            <a:pPr lvl="1"/>
            <a:r>
              <a:rPr lang="en-US" sz="3200" dirty="0" err="1" smtClean="0"/>
              <a:t>Keluarga</a:t>
            </a:r>
            <a:r>
              <a:rPr lang="en-US" sz="3200" dirty="0" smtClean="0"/>
              <a:t>, </a:t>
            </a:r>
            <a:r>
              <a:rPr lang="en-US" sz="3200" dirty="0" err="1" smtClean="0"/>
              <a:t>kerabat</a:t>
            </a:r>
            <a:r>
              <a:rPr lang="en-US" sz="3200" dirty="0" smtClean="0"/>
              <a:t>, </a:t>
            </a:r>
            <a:r>
              <a:rPr lang="en-US" sz="3200" dirty="0" err="1" smtClean="0"/>
              <a:t>tetangga</a:t>
            </a:r>
            <a:endParaRPr lang="en-US" sz="3200" dirty="0" smtClean="0"/>
          </a:p>
          <a:p>
            <a:pPr lvl="1"/>
            <a:r>
              <a:rPr lang="en-US" sz="3200" dirty="0" err="1" smtClean="0"/>
              <a:t>Dokter</a:t>
            </a:r>
            <a:endParaRPr lang="en-US" sz="3200" dirty="0" smtClean="0"/>
          </a:p>
          <a:p>
            <a:pPr lvl="1"/>
            <a:endParaRPr lang="en-US" sz="3200" dirty="0"/>
          </a:p>
          <a:p>
            <a:r>
              <a:rPr lang="en-US" sz="3400" dirty="0"/>
              <a:t> </a:t>
            </a:r>
            <a:r>
              <a:rPr lang="en-US" sz="3400" dirty="0" err="1" smtClean="0"/>
              <a:t>Gangguan</a:t>
            </a:r>
            <a:r>
              <a:rPr lang="en-US" sz="3400" dirty="0" smtClean="0"/>
              <a:t> </a:t>
            </a:r>
            <a:r>
              <a:rPr lang="en-US" sz="3400" dirty="0" err="1" smtClean="0"/>
              <a:t>jiwa</a:t>
            </a:r>
            <a:r>
              <a:rPr lang="en-US" sz="3400" dirty="0" smtClean="0"/>
              <a:t> </a:t>
            </a:r>
            <a:r>
              <a:rPr lang="en-US" sz="3400" dirty="0" smtClean="0">
                <a:sym typeface="Wingdings" panose="05000000000000000000" pitchFamily="2" charset="2"/>
              </a:rPr>
              <a:t> </a:t>
            </a:r>
            <a:r>
              <a:rPr lang="en-US" sz="3400" dirty="0" err="1" smtClean="0">
                <a:sym typeface="Wingdings" panose="05000000000000000000" pitchFamily="2" charset="2"/>
              </a:rPr>
              <a:t>masalah</a:t>
            </a:r>
            <a:r>
              <a:rPr lang="en-US" sz="3400" dirty="0" smtClean="0">
                <a:sym typeface="Wingdings" panose="05000000000000000000" pitchFamily="2" charset="2"/>
              </a:rPr>
              <a:t> </a:t>
            </a:r>
            <a:r>
              <a:rPr lang="en-US" sz="3400" dirty="0" err="1" smtClean="0">
                <a:sym typeface="Wingdings" panose="05000000000000000000" pitchFamily="2" charset="2"/>
              </a:rPr>
              <a:t>sosial</a:t>
            </a:r>
            <a:r>
              <a:rPr lang="en-US" sz="3400" dirty="0" smtClean="0">
                <a:sym typeface="Wingdings" panose="05000000000000000000" pitchFamily="2" charset="2"/>
              </a:rPr>
              <a:t>, </a:t>
            </a:r>
            <a:r>
              <a:rPr lang="en-US" sz="3400" dirty="0" err="1" smtClean="0">
                <a:sym typeface="Wingdings" panose="05000000000000000000" pitchFamily="2" charset="2"/>
              </a:rPr>
              <a:t>bukan</a:t>
            </a:r>
            <a:r>
              <a:rPr lang="en-US" sz="3400" dirty="0" smtClean="0">
                <a:sym typeface="Wingdings" panose="05000000000000000000" pitchFamily="2" charset="2"/>
              </a:rPr>
              <a:t> </a:t>
            </a:r>
            <a:r>
              <a:rPr lang="en-US" sz="3400" dirty="0" err="1" smtClean="0">
                <a:sym typeface="Wingdings" panose="05000000000000000000" pitchFamily="2" charset="2"/>
              </a:rPr>
              <a:t>medis</a:t>
            </a:r>
            <a:r>
              <a:rPr lang="en-US" sz="3400" dirty="0" smtClean="0">
                <a:sym typeface="Wingdings" panose="05000000000000000000" pitchFamily="2" charset="2"/>
              </a:rPr>
              <a:t>.</a:t>
            </a:r>
            <a:endParaRPr lang="en-US" sz="3400" dirty="0"/>
          </a:p>
        </p:txBody>
      </p:sp>
    </p:spTree>
    <p:extLst>
      <p:ext uri="{BB962C8B-B14F-4D97-AF65-F5344CB8AC3E}">
        <p14:creationId xmlns:p14="http://schemas.microsoft.com/office/powerpoint/2010/main" val="17340242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n-US" dirty="0" err="1" smtClean="0"/>
              <a:t>Bentuk</a:t>
            </a:r>
            <a:r>
              <a:rPr lang="en-US" dirty="0"/>
              <a:t/>
            </a:r>
            <a:br>
              <a:rPr lang="en-US" dirty="0"/>
            </a:br>
            <a:r>
              <a:rPr lang="en-US" dirty="0" err="1"/>
              <a:t>Surat</a:t>
            </a:r>
            <a:r>
              <a:rPr lang="en-US" dirty="0"/>
              <a:t> </a:t>
            </a:r>
            <a:r>
              <a:rPr lang="en-US" dirty="0" err="1"/>
              <a:t>Keterangan</a:t>
            </a:r>
            <a:r>
              <a:rPr lang="en-US" dirty="0"/>
              <a:t> </a:t>
            </a:r>
            <a:r>
              <a:rPr lang="en-US" dirty="0" err="1"/>
              <a:t>Ahli</a:t>
            </a:r>
            <a:r>
              <a:rPr lang="en-US" dirty="0"/>
              <a:t> </a:t>
            </a:r>
            <a:r>
              <a:rPr lang="en-US" dirty="0" err="1"/>
              <a:t>Kedokteran</a:t>
            </a:r>
            <a:r>
              <a:rPr lang="en-US" dirty="0"/>
              <a:t> </a:t>
            </a:r>
            <a:r>
              <a:rPr lang="en-US" dirty="0" err="1"/>
              <a:t>Jiwa</a:t>
            </a:r>
            <a:endParaRPr lang="en-US" dirty="0" smtClean="0"/>
          </a:p>
        </p:txBody>
      </p:sp>
      <p:sp>
        <p:nvSpPr>
          <p:cNvPr id="51203" name="Rectangle 3"/>
          <p:cNvSpPr>
            <a:spLocks noGrp="1" noChangeArrowheads="1"/>
          </p:cNvSpPr>
          <p:nvPr>
            <p:ph idx="1"/>
          </p:nvPr>
        </p:nvSpPr>
        <p:spPr>
          <a:xfrm>
            <a:off x="670560" y="2118360"/>
            <a:ext cx="11125200" cy="4206240"/>
          </a:xfrm>
        </p:spPr>
        <p:txBody>
          <a:bodyPr>
            <a:normAutofit/>
          </a:bodyPr>
          <a:lstStyle/>
          <a:p>
            <a:pPr marL="457200" indent="-457200" algn="just" eaLnBrk="1" hangingPunct="1">
              <a:lnSpc>
                <a:spcPct val="90000"/>
              </a:lnSpc>
              <a:buFont typeface="+mj-lt"/>
              <a:buAutoNum type="arabicPeriod"/>
            </a:pPr>
            <a:r>
              <a:rPr lang="en-US" sz="2600" dirty="0" smtClean="0"/>
              <a:t>VER </a:t>
            </a:r>
            <a:r>
              <a:rPr lang="en-US" sz="2600" dirty="0" err="1" smtClean="0"/>
              <a:t>Psychiatricum</a:t>
            </a:r>
            <a:r>
              <a:rPr lang="en-US" sz="2600" dirty="0" smtClean="0"/>
              <a:t>, Pro </a:t>
            </a:r>
            <a:r>
              <a:rPr lang="en-US" sz="2600" dirty="0" err="1" smtClean="0"/>
              <a:t>Justitia</a:t>
            </a:r>
            <a:endParaRPr lang="en-US" sz="2600" dirty="0" smtClean="0"/>
          </a:p>
          <a:p>
            <a:pPr marL="457200" indent="-457200" algn="just" eaLnBrk="1" hangingPunct="1">
              <a:lnSpc>
                <a:spcPct val="90000"/>
              </a:lnSpc>
              <a:buFont typeface="+mj-lt"/>
              <a:buAutoNum type="arabicPeriod"/>
            </a:pPr>
            <a:r>
              <a:rPr lang="en-US" sz="2600" dirty="0" err="1" smtClean="0"/>
              <a:t>Lisan</a:t>
            </a:r>
            <a:r>
              <a:rPr lang="en-US" sz="2600" dirty="0" smtClean="0"/>
              <a:t> </a:t>
            </a:r>
            <a:r>
              <a:rPr lang="en-US" sz="2600" dirty="0" smtClean="0">
                <a:sym typeface="Wingdings" panose="05000000000000000000" pitchFamily="2" charset="2"/>
              </a:rPr>
              <a:t> </a:t>
            </a:r>
            <a:r>
              <a:rPr lang="en-US" sz="2600" dirty="0" err="1" smtClean="0">
                <a:sym typeface="Wingdings" panose="05000000000000000000" pitchFamily="2" charset="2"/>
              </a:rPr>
              <a:t>disampaikan</a:t>
            </a:r>
            <a:r>
              <a:rPr lang="en-US" sz="2600" dirty="0" smtClean="0">
                <a:sym typeface="Wingdings" panose="05000000000000000000" pitchFamily="2" charset="2"/>
              </a:rPr>
              <a:t> </a:t>
            </a:r>
            <a:r>
              <a:rPr lang="en-US" sz="2600" dirty="0" err="1" smtClean="0">
                <a:sym typeface="Wingdings" panose="05000000000000000000" pitchFamily="2" charset="2"/>
              </a:rPr>
              <a:t>dalam</a:t>
            </a:r>
            <a:r>
              <a:rPr lang="en-US" sz="2600" dirty="0" smtClean="0">
                <a:sym typeface="Wingdings" panose="05000000000000000000" pitchFamily="2" charset="2"/>
              </a:rPr>
              <a:t> </a:t>
            </a:r>
            <a:r>
              <a:rPr lang="en-US" sz="2600" dirty="0" err="1" smtClean="0">
                <a:sym typeface="Wingdings" panose="05000000000000000000" pitchFamily="2" charset="2"/>
              </a:rPr>
              <a:t>pengadilan</a:t>
            </a:r>
            <a:r>
              <a:rPr lang="en-US" sz="2600" dirty="0" smtClean="0">
                <a:sym typeface="Wingdings" panose="05000000000000000000" pitchFamily="2" charset="2"/>
              </a:rPr>
              <a:t> di </a:t>
            </a:r>
            <a:r>
              <a:rPr lang="en-US" sz="2600" dirty="0" err="1" smtClean="0">
                <a:sym typeface="Wingdings" panose="05000000000000000000" pitchFamily="2" charset="2"/>
              </a:rPr>
              <a:t>bawah</a:t>
            </a:r>
            <a:r>
              <a:rPr lang="en-US" sz="2600" dirty="0" smtClean="0">
                <a:sym typeface="Wingdings" panose="05000000000000000000" pitchFamily="2" charset="2"/>
              </a:rPr>
              <a:t> </a:t>
            </a:r>
            <a:r>
              <a:rPr lang="en-US" sz="2600" dirty="0" err="1" smtClean="0">
                <a:sym typeface="Wingdings" panose="05000000000000000000" pitchFamily="2" charset="2"/>
              </a:rPr>
              <a:t>sumpah</a:t>
            </a:r>
            <a:endParaRPr lang="en-US" sz="2600" dirty="0"/>
          </a:p>
        </p:txBody>
      </p:sp>
    </p:spTree>
    <p:extLst>
      <p:ext uri="{BB962C8B-B14F-4D97-AF65-F5344CB8AC3E}">
        <p14:creationId xmlns:p14="http://schemas.microsoft.com/office/powerpoint/2010/main" val="45657478"/>
      </p:ext>
    </p:extLst>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000" dirty="0" err="1" smtClean="0"/>
              <a:t>Struktur</a:t>
            </a:r>
            <a:r>
              <a:rPr lang="en-US" sz="5000" dirty="0" smtClean="0"/>
              <a:t> Laporan</a:t>
            </a:r>
            <a:r>
              <a:rPr lang="en-US" sz="5000" baseline="30000" dirty="0"/>
              <a:t>2</a:t>
            </a:r>
            <a:endParaRPr lang="en-US" sz="5000" dirty="0"/>
          </a:p>
        </p:txBody>
      </p:sp>
      <p:sp>
        <p:nvSpPr>
          <p:cNvPr id="3" name="Content Placeholder 2"/>
          <p:cNvSpPr>
            <a:spLocks noGrp="1"/>
          </p:cNvSpPr>
          <p:nvPr>
            <p:ph sz="half" idx="2"/>
          </p:nvPr>
        </p:nvSpPr>
        <p:spPr>
          <a:xfrm>
            <a:off x="268014" y="2349064"/>
            <a:ext cx="5736571" cy="4272454"/>
          </a:xfrm>
        </p:spPr>
        <p:txBody>
          <a:bodyPr>
            <a:noAutofit/>
          </a:bodyPr>
          <a:lstStyle/>
          <a:p>
            <a:r>
              <a:rPr lang="en-US" sz="1700" dirty="0" err="1" smtClean="0"/>
              <a:t>Informasi</a:t>
            </a:r>
            <a:r>
              <a:rPr lang="en-US" sz="1700" dirty="0" smtClean="0"/>
              <a:t> </a:t>
            </a:r>
            <a:r>
              <a:rPr lang="en-US" sz="1700" dirty="0" err="1" smtClean="0"/>
              <a:t>Identitas</a:t>
            </a:r>
            <a:endParaRPr lang="en-US" sz="1700" dirty="0" smtClean="0"/>
          </a:p>
          <a:p>
            <a:pPr lvl="1"/>
            <a:r>
              <a:rPr lang="en-US" sz="1700" dirty="0" err="1" smtClean="0"/>
              <a:t>Nama</a:t>
            </a:r>
            <a:r>
              <a:rPr lang="en-US" sz="1700" dirty="0" smtClean="0"/>
              <a:t>, </a:t>
            </a:r>
            <a:r>
              <a:rPr lang="en-US" sz="1700" dirty="0" err="1" smtClean="0"/>
              <a:t>tanggal</a:t>
            </a:r>
            <a:r>
              <a:rPr lang="en-US" sz="1700" dirty="0" smtClean="0"/>
              <a:t> </a:t>
            </a:r>
            <a:r>
              <a:rPr lang="en-US" sz="1700" dirty="0" err="1" smtClean="0"/>
              <a:t>lahir</a:t>
            </a:r>
            <a:r>
              <a:rPr lang="en-US" sz="1700" dirty="0" smtClean="0"/>
              <a:t> </a:t>
            </a:r>
            <a:r>
              <a:rPr lang="en-US" sz="1700" dirty="0" err="1" smtClean="0"/>
              <a:t>terperiksa</a:t>
            </a:r>
            <a:endParaRPr lang="en-US" sz="1700" dirty="0" smtClean="0"/>
          </a:p>
          <a:p>
            <a:pPr lvl="1"/>
            <a:r>
              <a:rPr lang="en-US" sz="1700" dirty="0" err="1" smtClean="0"/>
              <a:t>Kerahasiaan</a:t>
            </a:r>
            <a:endParaRPr lang="en-US" sz="1700" dirty="0" smtClean="0"/>
          </a:p>
          <a:p>
            <a:r>
              <a:rPr lang="en-US" sz="1700" dirty="0" err="1" smtClean="0"/>
              <a:t>Pendahuluan</a:t>
            </a:r>
            <a:endParaRPr lang="en-US" sz="1700" dirty="0" smtClean="0"/>
          </a:p>
          <a:p>
            <a:pPr lvl="1"/>
            <a:r>
              <a:rPr lang="en-US" sz="1700" dirty="0" err="1" smtClean="0"/>
              <a:t>Alasan</a:t>
            </a:r>
            <a:r>
              <a:rPr lang="en-US" sz="1700" dirty="0" smtClean="0"/>
              <a:t>/</a:t>
            </a:r>
            <a:r>
              <a:rPr lang="en-US" sz="1700" dirty="0" err="1" smtClean="0"/>
              <a:t>landasan</a:t>
            </a:r>
            <a:r>
              <a:rPr lang="en-US" sz="1700" dirty="0" smtClean="0"/>
              <a:t> </a:t>
            </a:r>
            <a:r>
              <a:rPr lang="en-US" sz="1700" dirty="0" err="1" smtClean="0"/>
              <a:t>laporan</a:t>
            </a:r>
            <a:r>
              <a:rPr lang="en-US" sz="1700" dirty="0" smtClean="0"/>
              <a:t> </a:t>
            </a:r>
            <a:r>
              <a:rPr lang="en-US" sz="1700" dirty="0" err="1" smtClean="0"/>
              <a:t>dibuat</a:t>
            </a:r>
            <a:endParaRPr lang="en-US" sz="1700" dirty="0" smtClean="0"/>
          </a:p>
          <a:p>
            <a:pPr lvl="1"/>
            <a:r>
              <a:rPr lang="en-US" sz="1700" dirty="0" err="1"/>
              <a:t>T</a:t>
            </a:r>
            <a:r>
              <a:rPr lang="en-US" sz="1700" dirty="0" err="1" smtClean="0"/>
              <a:t>anggal</a:t>
            </a:r>
            <a:r>
              <a:rPr lang="en-US" sz="1700" dirty="0" smtClean="0"/>
              <a:t> </a:t>
            </a:r>
            <a:r>
              <a:rPr lang="en-US" sz="1700" dirty="0" err="1" smtClean="0"/>
              <a:t>dan</a:t>
            </a:r>
            <a:r>
              <a:rPr lang="en-US" sz="1700" dirty="0" smtClean="0"/>
              <a:t> </a:t>
            </a:r>
            <a:r>
              <a:rPr lang="en-US" sz="1700" dirty="0" err="1" smtClean="0"/>
              <a:t>jangka</a:t>
            </a:r>
            <a:r>
              <a:rPr lang="en-US" sz="1700" dirty="0" smtClean="0"/>
              <a:t> </a:t>
            </a:r>
            <a:r>
              <a:rPr lang="en-US" sz="1700" dirty="0" err="1" smtClean="0"/>
              <a:t>waktu</a:t>
            </a:r>
            <a:r>
              <a:rPr lang="en-US" sz="1700" dirty="0" smtClean="0"/>
              <a:t> </a:t>
            </a:r>
            <a:r>
              <a:rPr lang="en-US" sz="1700" dirty="0" err="1" smtClean="0"/>
              <a:t>pemeriksaan</a:t>
            </a:r>
            <a:r>
              <a:rPr lang="en-US" sz="1700" dirty="0" smtClean="0"/>
              <a:t> </a:t>
            </a:r>
            <a:r>
              <a:rPr lang="en-US" sz="1700" dirty="0" err="1" smtClean="0"/>
              <a:t>dari</a:t>
            </a:r>
            <a:r>
              <a:rPr lang="en-US" sz="1700" dirty="0" smtClean="0"/>
              <a:t> </a:t>
            </a:r>
            <a:r>
              <a:rPr lang="en-US" sz="1700" dirty="0" err="1" smtClean="0"/>
              <a:t>terperiksa</a:t>
            </a:r>
            <a:endParaRPr lang="en-US" sz="1700" dirty="0" smtClean="0"/>
          </a:p>
          <a:p>
            <a:pPr lvl="1"/>
            <a:r>
              <a:rPr lang="en-US" sz="1700" dirty="0" err="1" smtClean="0"/>
              <a:t>Sumber</a:t>
            </a:r>
            <a:r>
              <a:rPr lang="en-US" sz="1700" dirty="0" smtClean="0"/>
              <a:t> </a:t>
            </a:r>
            <a:r>
              <a:rPr lang="en-US" sz="1700" dirty="0" err="1" smtClean="0"/>
              <a:t>informasi</a:t>
            </a:r>
            <a:r>
              <a:rPr lang="en-US" sz="1700" dirty="0" smtClean="0"/>
              <a:t> yang </a:t>
            </a:r>
            <a:r>
              <a:rPr lang="en-US" sz="1700" dirty="0" err="1" smtClean="0"/>
              <a:t>digunakan</a:t>
            </a:r>
            <a:r>
              <a:rPr lang="en-US" sz="1700" dirty="0" smtClean="0"/>
              <a:t> </a:t>
            </a:r>
            <a:r>
              <a:rPr lang="en-US" sz="1700" dirty="0" err="1" smtClean="0"/>
              <a:t>dalam</a:t>
            </a:r>
            <a:r>
              <a:rPr lang="en-US" sz="1700" dirty="0" smtClean="0"/>
              <a:t> </a:t>
            </a:r>
            <a:r>
              <a:rPr lang="en-US" sz="1700" dirty="0" err="1" smtClean="0"/>
              <a:t>lapora</a:t>
            </a:r>
            <a:endParaRPr lang="en-US" sz="1700" dirty="0" smtClean="0"/>
          </a:p>
          <a:p>
            <a:pPr lvl="1"/>
            <a:r>
              <a:rPr lang="en-US" sz="1700" dirty="0" err="1" smtClean="0"/>
              <a:t>Informasi</a:t>
            </a:r>
            <a:r>
              <a:rPr lang="en-US" sz="1700" dirty="0" smtClean="0"/>
              <a:t> yang </a:t>
            </a:r>
            <a:r>
              <a:rPr lang="en-US" sz="1700" dirty="0" err="1" smtClean="0"/>
              <a:t>diberikan</a:t>
            </a:r>
            <a:r>
              <a:rPr lang="en-US" sz="1700" dirty="0" smtClean="0"/>
              <a:t> </a:t>
            </a:r>
            <a:r>
              <a:rPr lang="en-US" sz="1700" dirty="0" err="1" smtClean="0"/>
              <a:t>kepada</a:t>
            </a:r>
            <a:r>
              <a:rPr lang="en-US" sz="1700" dirty="0" smtClean="0"/>
              <a:t> </a:t>
            </a:r>
            <a:r>
              <a:rPr lang="en-US" sz="1700" dirty="0" err="1" smtClean="0"/>
              <a:t>terperiksa</a:t>
            </a:r>
            <a:r>
              <a:rPr lang="en-US" sz="1700" dirty="0" smtClean="0"/>
              <a:t>, </a:t>
            </a:r>
            <a:r>
              <a:rPr lang="en-US" sz="1700" dirty="0" err="1" smtClean="0"/>
              <a:t>termasuk</a:t>
            </a:r>
            <a:r>
              <a:rPr lang="en-US" sz="1700" dirty="0" smtClean="0"/>
              <a:t> </a:t>
            </a:r>
            <a:r>
              <a:rPr lang="en-US" sz="1700" dirty="0" err="1" smtClean="0"/>
              <a:t>terkait</a:t>
            </a:r>
            <a:r>
              <a:rPr lang="en-US" sz="1700" dirty="0" smtClean="0"/>
              <a:t> </a:t>
            </a:r>
            <a:r>
              <a:rPr lang="en-US" sz="1700" dirty="0" err="1" smtClean="0"/>
              <a:t>kerahasiaan</a:t>
            </a:r>
            <a:endParaRPr lang="en-US" sz="1700" dirty="0" smtClean="0"/>
          </a:p>
          <a:p>
            <a:pPr lvl="1"/>
            <a:r>
              <a:rPr lang="en-US" sz="1700" dirty="0" err="1" smtClean="0"/>
              <a:t>Tambahan</a:t>
            </a:r>
            <a:r>
              <a:rPr lang="en-US" sz="1700" dirty="0" smtClean="0"/>
              <a:t> </a:t>
            </a:r>
            <a:r>
              <a:rPr lang="en-US" sz="1700" dirty="0" err="1" smtClean="0"/>
              <a:t>materi</a:t>
            </a:r>
            <a:r>
              <a:rPr lang="en-US" sz="1700" dirty="0" smtClean="0"/>
              <a:t> </a:t>
            </a:r>
            <a:r>
              <a:rPr lang="en-US" sz="1700" dirty="0" err="1" smtClean="0"/>
              <a:t>informasi</a:t>
            </a:r>
            <a:endParaRPr lang="en-US" sz="1700" dirty="0" smtClean="0"/>
          </a:p>
        </p:txBody>
      </p:sp>
      <p:sp>
        <p:nvSpPr>
          <p:cNvPr id="6" name="Content Placeholder 5"/>
          <p:cNvSpPr>
            <a:spLocks noGrp="1"/>
          </p:cNvSpPr>
          <p:nvPr>
            <p:ph sz="quarter" idx="4"/>
          </p:nvPr>
        </p:nvSpPr>
        <p:spPr>
          <a:xfrm>
            <a:off x="6408133" y="2349063"/>
            <a:ext cx="5194583" cy="4099034"/>
          </a:xfrm>
        </p:spPr>
        <p:txBody>
          <a:bodyPr>
            <a:normAutofit/>
          </a:bodyPr>
          <a:lstStyle/>
          <a:p>
            <a:r>
              <a:rPr lang="en-US" sz="2000" dirty="0"/>
              <a:t>Isi </a:t>
            </a:r>
            <a:r>
              <a:rPr lang="en-US" sz="2000" dirty="0" err="1"/>
              <a:t>Laporan</a:t>
            </a:r>
            <a:endParaRPr lang="en-US" sz="2000" dirty="0"/>
          </a:p>
          <a:p>
            <a:pPr lvl="1"/>
            <a:r>
              <a:rPr lang="en-US" sz="2000" dirty="0" err="1"/>
              <a:t>Latar</a:t>
            </a:r>
            <a:r>
              <a:rPr lang="en-US" sz="2000" dirty="0"/>
              <a:t> </a:t>
            </a:r>
            <a:r>
              <a:rPr lang="en-US" sz="2000" dirty="0" err="1"/>
              <a:t>belakang</a:t>
            </a:r>
            <a:r>
              <a:rPr lang="en-US" sz="2000" dirty="0"/>
              <a:t> (</a:t>
            </a:r>
            <a:r>
              <a:rPr lang="en-US" sz="2000" dirty="0" err="1"/>
              <a:t>terperiksa</a:t>
            </a:r>
            <a:r>
              <a:rPr lang="en-US" sz="2000" dirty="0"/>
              <a:t>), </a:t>
            </a:r>
            <a:r>
              <a:rPr lang="en-US" sz="2000" dirty="0" err="1"/>
              <a:t>materi</a:t>
            </a:r>
            <a:r>
              <a:rPr lang="en-US" sz="2000" dirty="0"/>
              <a:t> </a:t>
            </a:r>
            <a:r>
              <a:rPr lang="en-US" sz="2000" dirty="0" err="1"/>
              <a:t>tentang</a:t>
            </a:r>
            <a:r>
              <a:rPr lang="en-US" sz="2000" dirty="0"/>
              <a:t> </a:t>
            </a:r>
            <a:r>
              <a:rPr lang="en-US" sz="2000" dirty="0" err="1"/>
              <a:t>kejadian</a:t>
            </a:r>
            <a:r>
              <a:rPr lang="en-US" sz="2000" dirty="0"/>
              <a:t>/</a:t>
            </a:r>
            <a:r>
              <a:rPr lang="en-US" sz="2000" dirty="0" err="1"/>
              <a:t>perkara</a:t>
            </a:r>
            <a:r>
              <a:rPr lang="en-US" sz="2000" dirty="0"/>
              <a:t>, </a:t>
            </a:r>
            <a:r>
              <a:rPr lang="en-US" sz="2000" dirty="0" err="1"/>
              <a:t>dampak</a:t>
            </a:r>
            <a:r>
              <a:rPr lang="en-US" sz="2000" dirty="0"/>
              <a:t> </a:t>
            </a:r>
            <a:r>
              <a:rPr lang="en-US" sz="2000" dirty="0" err="1"/>
              <a:t>kejadian</a:t>
            </a:r>
            <a:endParaRPr lang="en-US" sz="2000" dirty="0"/>
          </a:p>
          <a:p>
            <a:pPr lvl="1"/>
            <a:r>
              <a:rPr lang="en-US" sz="2000" dirty="0" err="1"/>
              <a:t>Hasil</a:t>
            </a:r>
            <a:r>
              <a:rPr lang="en-US" sz="2000" dirty="0"/>
              <a:t>/</a:t>
            </a:r>
            <a:r>
              <a:rPr lang="en-US" sz="2000" dirty="0" err="1"/>
              <a:t>temuan</a:t>
            </a:r>
            <a:r>
              <a:rPr lang="en-US" sz="2000" dirty="0"/>
              <a:t> </a:t>
            </a:r>
            <a:r>
              <a:rPr lang="en-US" sz="2000" dirty="0" err="1"/>
              <a:t>dari</a:t>
            </a:r>
            <a:r>
              <a:rPr lang="en-US" sz="2000" dirty="0"/>
              <a:t> </a:t>
            </a:r>
            <a:r>
              <a:rPr lang="en-US" sz="2000" dirty="0" err="1"/>
              <a:t>pemeriksaan</a:t>
            </a:r>
            <a:r>
              <a:rPr lang="en-US" sz="2000" dirty="0"/>
              <a:t>, </a:t>
            </a:r>
            <a:r>
              <a:rPr lang="en-US" sz="2000" dirty="0" err="1"/>
              <a:t>hasil</a:t>
            </a:r>
            <a:r>
              <a:rPr lang="en-US" sz="2000" dirty="0"/>
              <a:t> </a:t>
            </a:r>
            <a:r>
              <a:rPr lang="en-US" sz="2000" dirty="0" err="1"/>
              <a:t>evaluasi</a:t>
            </a:r>
            <a:r>
              <a:rPr lang="en-US" sz="2000" dirty="0"/>
              <a:t> </a:t>
            </a:r>
            <a:r>
              <a:rPr lang="en-US" sz="2000" dirty="0" err="1"/>
              <a:t>psikologis</a:t>
            </a:r>
            <a:r>
              <a:rPr lang="en-US" sz="2000" dirty="0"/>
              <a:t> </a:t>
            </a:r>
            <a:r>
              <a:rPr lang="en-US" sz="2000" dirty="0" err="1"/>
              <a:t>dan</a:t>
            </a:r>
            <a:r>
              <a:rPr lang="en-US" sz="2000" dirty="0"/>
              <a:t> </a:t>
            </a:r>
            <a:r>
              <a:rPr lang="en-US" sz="2000" dirty="0" err="1"/>
              <a:t>pemeriksaan</a:t>
            </a:r>
            <a:r>
              <a:rPr lang="en-US" sz="2000" dirty="0"/>
              <a:t> </a:t>
            </a:r>
            <a:r>
              <a:rPr lang="en-US" sz="2000" dirty="0" err="1"/>
              <a:t>lainnya</a:t>
            </a:r>
            <a:endParaRPr lang="en-US" sz="2000" dirty="0"/>
          </a:p>
          <a:p>
            <a:r>
              <a:rPr lang="en-US" sz="2000" dirty="0" err="1"/>
              <a:t>Keterangan</a:t>
            </a:r>
            <a:r>
              <a:rPr lang="en-US" sz="2000" dirty="0"/>
              <a:t> </a:t>
            </a:r>
            <a:r>
              <a:rPr lang="en-US" sz="2000" dirty="0" err="1"/>
              <a:t>ahli</a:t>
            </a:r>
            <a:r>
              <a:rPr lang="en-US" sz="2000" dirty="0"/>
              <a:t>/</a:t>
            </a:r>
            <a:r>
              <a:rPr lang="en-US" sz="2000" dirty="0" err="1"/>
              <a:t>opini</a:t>
            </a:r>
            <a:r>
              <a:rPr lang="en-US" sz="2000" dirty="0"/>
              <a:t> </a:t>
            </a:r>
            <a:r>
              <a:rPr lang="en-US" sz="2000" dirty="0" err="1"/>
              <a:t>pemeriksa</a:t>
            </a:r>
            <a:endParaRPr lang="en-US" sz="2000" dirty="0"/>
          </a:p>
          <a:p>
            <a:r>
              <a:rPr lang="en-US" sz="2000" dirty="0" err="1"/>
              <a:t>Kesimpulan</a:t>
            </a:r>
            <a:r>
              <a:rPr lang="en-US" sz="2000" dirty="0"/>
              <a:t> : </a:t>
            </a:r>
            <a:r>
              <a:rPr lang="en-US" sz="2000" dirty="0" err="1"/>
              <a:t>tandatangan</a:t>
            </a:r>
            <a:r>
              <a:rPr lang="en-US" sz="2000" dirty="0"/>
              <a:t> </a:t>
            </a:r>
            <a:r>
              <a:rPr lang="en-US" sz="2000" dirty="0" err="1"/>
              <a:t>pemeriksa</a:t>
            </a:r>
            <a:r>
              <a:rPr lang="en-US" sz="2000" dirty="0"/>
              <a:t>, </a:t>
            </a:r>
            <a:r>
              <a:rPr lang="en-US" sz="2000" dirty="0" err="1" smtClean="0"/>
              <a:t>tanggal</a:t>
            </a:r>
            <a:endParaRPr lang="en-US" sz="2000" dirty="0"/>
          </a:p>
        </p:txBody>
      </p:sp>
    </p:spTree>
    <p:extLst>
      <p:ext uri="{BB962C8B-B14F-4D97-AF65-F5344CB8AC3E}">
        <p14:creationId xmlns:p14="http://schemas.microsoft.com/office/powerpoint/2010/main" val="3216974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000" dirty="0" smtClean="0"/>
              <a:t>Format : ABFP</a:t>
            </a:r>
            <a:endParaRPr lang="en-US" sz="5000" dirty="0"/>
          </a:p>
        </p:txBody>
      </p:sp>
      <p:sp>
        <p:nvSpPr>
          <p:cNvPr id="3" name="Content Placeholder 2"/>
          <p:cNvSpPr>
            <a:spLocks noGrp="1"/>
          </p:cNvSpPr>
          <p:nvPr>
            <p:ph idx="1"/>
          </p:nvPr>
        </p:nvSpPr>
        <p:spPr>
          <a:xfrm>
            <a:off x="818712" y="2096164"/>
            <a:ext cx="10554574" cy="4635712"/>
          </a:xfrm>
        </p:spPr>
        <p:txBody>
          <a:bodyPr>
            <a:noAutofit/>
          </a:bodyPr>
          <a:lstStyle/>
          <a:p>
            <a:pPr algn="just"/>
            <a:r>
              <a:rPr lang="en-US" sz="2400" b="1" dirty="0"/>
              <a:t>I </a:t>
            </a:r>
            <a:r>
              <a:rPr lang="en-US" sz="2400" b="1" dirty="0" err="1" smtClean="0"/>
              <a:t>Pendahuluan</a:t>
            </a:r>
            <a:r>
              <a:rPr lang="en-US" sz="2400" b="1" dirty="0" smtClean="0"/>
              <a:t> : </a:t>
            </a:r>
          </a:p>
          <a:p>
            <a:pPr lvl="1" algn="just"/>
            <a:r>
              <a:rPr lang="en-US" sz="2200" dirty="0" err="1" smtClean="0"/>
              <a:t>Identitas</a:t>
            </a:r>
            <a:r>
              <a:rPr lang="en-US" sz="2200" dirty="0" smtClean="0"/>
              <a:t> </a:t>
            </a:r>
            <a:r>
              <a:rPr lang="en-US" sz="2200" dirty="0" err="1" smtClean="0"/>
              <a:t>terperiksa</a:t>
            </a:r>
            <a:r>
              <a:rPr lang="en-US" sz="2200" dirty="0" smtClean="0"/>
              <a:t>, </a:t>
            </a:r>
            <a:r>
              <a:rPr lang="en-US" sz="2200" dirty="0" err="1" smtClean="0"/>
              <a:t>pihak</a:t>
            </a:r>
            <a:r>
              <a:rPr lang="en-US" sz="2200" dirty="0" smtClean="0"/>
              <a:t> yang </a:t>
            </a:r>
            <a:r>
              <a:rPr lang="en-US" sz="2200" dirty="0" err="1" smtClean="0"/>
              <a:t>meminta</a:t>
            </a:r>
            <a:r>
              <a:rPr lang="en-US" sz="2200" dirty="0" smtClean="0"/>
              <a:t> </a:t>
            </a:r>
            <a:r>
              <a:rPr lang="en-US" sz="2200" dirty="0" err="1" smtClean="0"/>
              <a:t>pemeriksaan</a:t>
            </a:r>
            <a:endParaRPr lang="en-US" sz="2200" dirty="0" smtClean="0"/>
          </a:p>
          <a:p>
            <a:pPr lvl="1" algn="just"/>
            <a:r>
              <a:rPr lang="en-US" sz="2200" dirty="0" err="1" smtClean="0"/>
              <a:t>Tujuan</a:t>
            </a:r>
            <a:r>
              <a:rPr lang="en-US" sz="2200" dirty="0" smtClean="0"/>
              <a:t> </a:t>
            </a:r>
            <a:r>
              <a:rPr lang="en-US" sz="2200" dirty="0" err="1" smtClean="0"/>
              <a:t>pemeriksaan</a:t>
            </a:r>
            <a:r>
              <a:rPr lang="en-US" sz="2200" dirty="0" smtClean="0"/>
              <a:t> (</a:t>
            </a:r>
            <a:r>
              <a:rPr lang="en-US" sz="2200" i="1" dirty="0" smtClean="0"/>
              <a:t>legal issue/question</a:t>
            </a:r>
            <a:r>
              <a:rPr lang="en-US" sz="2200" dirty="0" smtClean="0"/>
              <a:t>)</a:t>
            </a:r>
          </a:p>
          <a:p>
            <a:pPr lvl="1" algn="just"/>
            <a:r>
              <a:rPr lang="en-US" sz="2200" dirty="0" err="1" smtClean="0"/>
              <a:t>Standar</a:t>
            </a:r>
            <a:r>
              <a:rPr lang="en-US" sz="2200" dirty="0" smtClean="0"/>
              <a:t> </a:t>
            </a:r>
            <a:r>
              <a:rPr lang="en-US" sz="2200" dirty="0" err="1" smtClean="0"/>
              <a:t>hukum</a:t>
            </a:r>
            <a:r>
              <a:rPr lang="en-US" sz="2200" dirty="0" smtClean="0"/>
              <a:t> yang </a:t>
            </a:r>
            <a:r>
              <a:rPr lang="en-US" sz="2200" dirty="0" err="1" smtClean="0"/>
              <a:t>digunakan</a:t>
            </a:r>
            <a:endParaRPr lang="en-US" sz="2200" dirty="0"/>
          </a:p>
          <a:p>
            <a:pPr algn="just"/>
            <a:r>
              <a:rPr lang="en-US" sz="2400" b="1" dirty="0" smtClean="0"/>
              <a:t>II </a:t>
            </a:r>
            <a:r>
              <a:rPr lang="en-US" sz="2400" b="1" dirty="0" err="1" smtClean="0"/>
              <a:t>Keterangan</a:t>
            </a:r>
            <a:r>
              <a:rPr lang="en-US" sz="2400" b="1" dirty="0" smtClean="0"/>
              <a:t> </a:t>
            </a:r>
            <a:r>
              <a:rPr lang="en-US" sz="2400" b="1" dirty="0" err="1" smtClean="0"/>
              <a:t>Ahli</a:t>
            </a:r>
            <a:r>
              <a:rPr lang="en-US" sz="2400" b="1" dirty="0" smtClean="0"/>
              <a:t> : </a:t>
            </a:r>
          </a:p>
          <a:p>
            <a:pPr lvl="1" algn="just"/>
            <a:r>
              <a:rPr lang="en-US" sz="2200" dirty="0" err="1" smtClean="0"/>
              <a:t>Ringkasan</a:t>
            </a:r>
            <a:r>
              <a:rPr lang="en-US" sz="2200" dirty="0" smtClean="0"/>
              <a:t> </a:t>
            </a:r>
            <a:r>
              <a:rPr lang="en-US" sz="2200" dirty="0" err="1" smtClean="0"/>
              <a:t>temuan</a:t>
            </a:r>
            <a:r>
              <a:rPr lang="en-US" sz="2200" dirty="0" smtClean="0"/>
              <a:t> </a:t>
            </a:r>
            <a:r>
              <a:rPr lang="en-US" sz="2200" dirty="0" err="1" smtClean="0"/>
              <a:t>hasil</a:t>
            </a:r>
            <a:r>
              <a:rPr lang="en-US" sz="2200" dirty="0" smtClean="0"/>
              <a:t> </a:t>
            </a:r>
            <a:r>
              <a:rPr lang="en-US" sz="2200" dirty="0" err="1" smtClean="0"/>
              <a:t>pemeriksaan</a:t>
            </a:r>
            <a:r>
              <a:rPr lang="en-US" sz="2200" dirty="0"/>
              <a:t> </a:t>
            </a:r>
            <a:r>
              <a:rPr lang="en-US" sz="2200" dirty="0" smtClean="0"/>
              <a:t>(</a:t>
            </a:r>
            <a:r>
              <a:rPr lang="en-US" sz="2200" dirty="0" err="1" smtClean="0"/>
              <a:t>menggunakan</a:t>
            </a:r>
            <a:r>
              <a:rPr lang="en-US" sz="2200" dirty="0" smtClean="0"/>
              <a:t> </a:t>
            </a:r>
            <a:r>
              <a:rPr lang="en-US" sz="2200" dirty="0" err="1" smtClean="0"/>
              <a:t>bahasa</a:t>
            </a:r>
            <a:r>
              <a:rPr lang="en-US" sz="2200" dirty="0" smtClean="0"/>
              <a:t> yang </a:t>
            </a:r>
            <a:r>
              <a:rPr lang="en-US" sz="2200" dirty="0" err="1" smtClean="0"/>
              <a:t>dapat</a:t>
            </a:r>
            <a:r>
              <a:rPr lang="en-US" sz="2200" dirty="0" smtClean="0"/>
              <a:t> </a:t>
            </a:r>
            <a:r>
              <a:rPr lang="en-US" sz="2200" dirty="0" err="1" smtClean="0"/>
              <a:t>dipahami</a:t>
            </a:r>
            <a:r>
              <a:rPr lang="en-US" sz="2200" dirty="0" smtClean="0"/>
              <a:t>)</a:t>
            </a:r>
          </a:p>
          <a:p>
            <a:pPr algn="just"/>
            <a:r>
              <a:rPr lang="en-US" sz="2400" b="1" dirty="0" smtClean="0"/>
              <a:t>III </a:t>
            </a:r>
            <a:r>
              <a:rPr lang="en-US" sz="2400" b="1" dirty="0" err="1" smtClean="0"/>
              <a:t>Sumber</a:t>
            </a:r>
            <a:r>
              <a:rPr lang="en-US" sz="2400" b="1" dirty="0" smtClean="0"/>
              <a:t> </a:t>
            </a:r>
            <a:r>
              <a:rPr lang="en-US" sz="2400" b="1" dirty="0" err="1" smtClean="0"/>
              <a:t>Informasi</a:t>
            </a:r>
            <a:r>
              <a:rPr lang="en-US" sz="2400" b="1" dirty="0" smtClean="0"/>
              <a:t> : </a:t>
            </a:r>
          </a:p>
          <a:p>
            <a:pPr lvl="1" algn="just"/>
            <a:r>
              <a:rPr lang="en-US" sz="2200" dirty="0" smtClean="0"/>
              <a:t>Data, </a:t>
            </a:r>
            <a:r>
              <a:rPr lang="en-US" sz="2200" dirty="0" err="1" smtClean="0"/>
              <a:t>durasi</a:t>
            </a:r>
            <a:r>
              <a:rPr lang="en-US" sz="2200" dirty="0" smtClean="0"/>
              <a:t>, </a:t>
            </a:r>
            <a:r>
              <a:rPr lang="en-US" sz="2200" dirty="0" err="1" smtClean="0"/>
              <a:t>lokasi</a:t>
            </a:r>
            <a:r>
              <a:rPr lang="en-US" sz="2200" dirty="0" smtClean="0"/>
              <a:t> </a:t>
            </a:r>
            <a:r>
              <a:rPr lang="en-US" sz="2200" dirty="0" err="1" smtClean="0"/>
              <a:t>pemeriksaan</a:t>
            </a:r>
            <a:endParaRPr lang="en-US" sz="2200" dirty="0" smtClean="0"/>
          </a:p>
          <a:p>
            <a:pPr lvl="1" algn="just"/>
            <a:r>
              <a:rPr lang="en-US" sz="2200" dirty="0" err="1" smtClean="0"/>
              <a:t>Dokumentasi</a:t>
            </a:r>
            <a:r>
              <a:rPr lang="en-US" sz="2200" dirty="0" smtClean="0"/>
              <a:t> yang </a:t>
            </a:r>
            <a:r>
              <a:rPr lang="en-US" sz="2200" dirty="0" err="1" smtClean="0"/>
              <a:t>digunakan</a:t>
            </a:r>
            <a:r>
              <a:rPr lang="en-US" sz="2200" dirty="0" smtClean="0"/>
              <a:t> </a:t>
            </a:r>
            <a:r>
              <a:rPr lang="en-US" sz="2200" dirty="0" err="1" smtClean="0"/>
              <a:t>dalam</a:t>
            </a:r>
            <a:r>
              <a:rPr lang="en-US" sz="2200" dirty="0" smtClean="0"/>
              <a:t> </a:t>
            </a:r>
            <a:r>
              <a:rPr lang="en-US" sz="2200" dirty="0" err="1" smtClean="0"/>
              <a:t>kasus</a:t>
            </a:r>
            <a:endParaRPr lang="en-US" sz="2200" dirty="0"/>
          </a:p>
        </p:txBody>
      </p:sp>
    </p:spTree>
    <p:extLst>
      <p:ext uri="{BB962C8B-B14F-4D97-AF65-F5344CB8AC3E}">
        <p14:creationId xmlns:p14="http://schemas.microsoft.com/office/powerpoint/2010/main" val="25948108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000" dirty="0" smtClean="0"/>
              <a:t>Format ABFP</a:t>
            </a:r>
            <a:endParaRPr lang="en-US" sz="5000" dirty="0"/>
          </a:p>
        </p:txBody>
      </p:sp>
      <p:sp>
        <p:nvSpPr>
          <p:cNvPr id="3" name="Content Placeholder 2"/>
          <p:cNvSpPr>
            <a:spLocks noGrp="1"/>
          </p:cNvSpPr>
          <p:nvPr>
            <p:ph idx="1"/>
          </p:nvPr>
        </p:nvSpPr>
        <p:spPr>
          <a:xfrm>
            <a:off x="472966" y="2222287"/>
            <a:ext cx="11209282" cy="4478057"/>
          </a:xfrm>
        </p:spPr>
        <p:txBody>
          <a:bodyPr>
            <a:normAutofit/>
          </a:bodyPr>
          <a:lstStyle/>
          <a:p>
            <a:pPr algn="just"/>
            <a:r>
              <a:rPr lang="en-US" sz="2400" b="1" dirty="0"/>
              <a:t>IV </a:t>
            </a:r>
            <a:r>
              <a:rPr lang="en-US" sz="2400" b="1" dirty="0" err="1" smtClean="0"/>
              <a:t>Kerahasiaan</a:t>
            </a:r>
            <a:r>
              <a:rPr lang="en-US" sz="2400" b="1" dirty="0" smtClean="0"/>
              <a:t>: </a:t>
            </a:r>
          </a:p>
          <a:p>
            <a:pPr lvl="1" algn="just"/>
            <a:r>
              <a:rPr lang="en-US" sz="2400" dirty="0" err="1" smtClean="0"/>
              <a:t>Informasi</a:t>
            </a:r>
            <a:r>
              <a:rPr lang="en-US" sz="2400" dirty="0" smtClean="0"/>
              <a:t> </a:t>
            </a:r>
            <a:r>
              <a:rPr lang="en-US" sz="2400" dirty="0" err="1" smtClean="0"/>
              <a:t>kerahasiaan</a:t>
            </a:r>
            <a:r>
              <a:rPr lang="en-US" sz="2400" dirty="0" smtClean="0"/>
              <a:t> yang </a:t>
            </a:r>
            <a:r>
              <a:rPr lang="en-US" sz="2400" dirty="0" err="1" smtClean="0"/>
              <a:t>telaj</a:t>
            </a:r>
            <a:r>
              <a:rPr lang="en-US" sz="2400" dirty="0" smtClean="0"/>
              <a:t> </a:t>
            </a:r>
            <a:r>
              <a:rPr lang="en-US" sz="2400" dirty="0" err="1" smtClean="0"/>
              <a:t>dijelaskan</a:t>
            </a:r>
            <a:r>
              <a:rPr lang="en-US" sz="2400" dirty="0" smtClean="0"/>
              <a:t> </a:t>
            </a:r>
            <a:r>
              <a:rPr lang="en-US" sz="2400" dirty="0" err="1" smtClean="0"/>
              <a:t>kepada</a:t>
            </a:r>
            <a:r>
              <a:rPr lang="en-US" sz="2400" dirty="0" smtClean="0"/>
              <a:t> </a:t>
            </a:r>
            <a:r>
              <a:rPr lang="en-US" sz="2400" dirty="0" err="1" smtClean="0"/>
              <a:t>terperiksa</a:t>
            </a:r>
            <a:endParaRPr lang="en-US" sz="2400" dirty="0"/>
          </a:p>
          <a:p>
            <a:pPr algn="just"/>
            <a:r>
              <a:rPr lang="en-US" sz="2400" b="1" dirty="0"/>
              <a:t>V </a:t>
            </a:r>
            <a:r>
              <a:rPr lang="en-US" sz="2400" b="1" dirty="0" smtClean="0"/>
              <a:t>Data </a:t>
            </a:r>
            <a:r>
              <a:rPr lang="en-US" sz="2400" b="1" dirty="0" err="1" smtClean="0"/>
              <a:t>terkait</a:t>
            </a:r>
            <a:r>
              <a:rPr lang="en-US" sz="2400" b="1" dirty="0" smtClean="0"/>
              <a:t> </a:t>
            </a:r>
            <a:r>
              <a:rPr lang="en-US" sz="2400" b="1" dirty="0" err="1" smtClean="0"/>
              <a:t>perkara</a:t>
            </a:r>
            <a:r>
              <a:rPr lang="en-US" sz="2400" b="1" dirty="0" smtClean="0"/>
              <a:t>:</a:t>
            </a:r>
          </a:p>
          <a:p>
            <a:pPr lvl="1" algn="just"/>
            <a:r>
              <a:rPr lang="en-US" sz="2400" dirty="0" err="1" smtClean="0"/>
              <a:t>Informasi</a:t>
            </a:r>
            <a:r>
              <a:rPr lang="en-US" sz="2400" dirty="0" smtClean="0"/>
              <a:t> </a:t>
            </a:r>
            <a:r>
              <a:rPr lang="en-US" sz="2400" dirty="0" err="1" smtClean="0"/>
              <a:t>terkait</a:t>
            </a:r>
            <a:r>
              <a:rPr lang="en-US" sz="2400" dirty="0" smtClean="0"/>
              <a:t> </a:t>
            </a:r>
            <a:r>
              <a:rPr lang="en-US" sz="2400" dirty="0" err="1" smtClean="0"/>
              <a:t>kejadian</a:t>
            </a:r>
            <a:r>
              <a:rPr lang="en-US" sz="2400" dirty="0" smtClean="0"/>
              <a:t> </a:t>
            </a:r>
            <a:r>
              <a:rPr lang="en-US" sz="2400" dirty="0" err="1" smtClean="0"/>
              <a:t>dan</a:t>
            </a:r>
            <a:r>
              <a:rPr lang="en-US" sz="2400" dirty="0" smtClean="0"/>
              <a:t> </a:t>
            </a:r>
            <a:r>
              <a:rPr lang="en-US" sz="2400" dirty="0" err="1" smtClean="0"/>
              <a:t>dampaknnya</a:t>
            </a:r>
            <a:r>
              <a:rPr lang="en-US" sz="2400" dirty="0" smtClean="0"/>
              <a:t> </a:t>
            </a:r>
            <a:r>
              <a:rPr lang="en-US" sz="2400" dirty="0" err="1" smtClean="0"/>
              <a:t>terhadao</a:t>
            </a:r>
            <a:r>
              <a:rPr lang="en-US" sz="2400" dirty="0" smtClean="0"/>
              <a:t> </a:t>
            </a:r>
            <a:r>
              <a:rPr lang="en-US" sz="2400" dirty="0" err="1" smtClean="0"/>
              <a:t>terperiksa</a:t>
            </a:r>
            <a:r>
              <a:rPr lang="en-US" sz="2400" dirty="0" smtClean="0"/>
              <a:t>, </a:t>
            </a:r>
            <a:r>
              <a:rPr lang="en-US" sz="2400" dirty="0" err="1" smtClean="0"/>
              <a:t>informasi</a:t>
            </a:r>
            <a:r>
              <a:rPr lang="en-US" sz="2400" dirty="0" smtClean="0"/>
              <a:t> </a:t>
            </a:r>
            <a:r>
              <a:rPr lang="en-US" sz="2400" dirty="0" err="1" smtClean="0"/>
              <a:t>dari</a:t>
            </a:r>
            <a:r>
              <a:rPr lang="en-US" sz="2400" dirty="0" smtClean="0"/>
              <a:t> </a:t>
            </a:r>
            <a:r>
              <a:rPr lang="en-US" sz="2400" dirty="0" err="1" smtClean="0"/>
              <a:t>sumber</a:t>
            </a:r>
            <a:r>
              <a:rPr lang="en-US" sz="2400" dirty="0" smtClean="0"/>
              <a:t> lain, </a:t>
            </a:r>
            <a:r>
              <a:rPr lang="en-US" sz="2400" dirty="0" err="1" smtClean="0"/>
              <a:t>disajikan</a:t>
            </a:r>
            <a:r>
              <a:rPr lang="en-US" sz="2400" dirty="0" smtClean="0"/>
              <a:t> </a:t>
            </a:r>
            <a:r>
              <a:rPr lang="en-US" sz="2400" dirty="0" err="1" smtClean="0"/>
              <a:t>secara</a:t>
            </a:r>
            <a:r>
              <a:rPr lang="en-US" sz="2400" dirty="0" smtClean="0"/>
              <a:t> </a:t>
            </a:r>
            <a:r>
              <a:rPr lang="en-US" sz="2400" dirty="0" err="1" smtClean="0"/>
              <a:t>rinci</a:t>
            </a:r>
            <a:r>
              <a:rPr lang="en-US" sz="2400" dirty="0" smtClean="0"/>
              <a:t> </a:t>
            </a:r>
            <a:r>
              <a:rPr lang="en-US" sz="2400" dirty="0" err="1" smtClean="0"/>
              <a:t>dengan</a:t>
            </a:r>
            <a:r>
              <a:rPr lang="en-US" sz="2400" dirty="0" smtClean="0"/>
              <a:t> </a:t>
            </a:r>
            <a:r>
              <a:rPr lang="en-US" sz="2400" dirty="0" err="1" smtClean="0"/>
              <a:t>kutipan</a:t>
            </a:r>
            <a:r>
              <a:rPr lang="en-US" sz="2400" dirty="0" smtClean="0"/>
              <a:t> </a:t>
            </a:r>
            <a:r>
              <a:rPr lang="en-US" sz="2400" dirty="0" err="1" smtClean="0"/>
              <a:t>langsung</a:t>
            </a:r>
            <a:r>
              <a:rPr lang="en-US" sz="2400" dirty="0" smtClean="0"/>
              <a:t> </a:t>
            </a:r>
            <a:r>
              <a:rPr lang="en-US" sz="2400" dirty="0" err="1" smtClean="0"/>
              <a:t>jika</a:t>
            </a:r>
            <a:r>
              <a:rPr lang="en-US" sz="2400" dirty="0" smtClean="0"/>
              <a:t> </a:t>
            </a:r>
            <a:r>
              <a:rPr lang="en-US" sz="2400" dirty="0" err="1" smtClean="0"/>
              <a:t>memungkinkan</a:t>
            </a:r>
            <a:endParaRPr lang="en-US" sz="2400" dirty="0"/>
          </a:p>
          <a:p>
            <a:pPr algn="just"/>
            <a:r>
              <a:rPr lang="en-US" sz="2400" b="1" dirty="0"/>
              <a:t>VI </a:t>
            </a:r>
            <a:r>
              <a:rPr lang="en-US" sz="2400" b="1" dirty="0" err="1" smtClean="0"/>
              <a:t>Riwayat</a:t>
            </a:r>
            <a:r>
              <a:rPr lang="en-US" sz="2400" b="1" dirty="0" smtClean="0"/>
              <a:t> </a:t>
            </a:r>
            <a:r>
              <a:rPr lang="en-US" sz="2400" b="1" dirty="0" err="1" smtClean="0"/>
              <a:t>sebelumnya</a:t>
            </a:r>
            <a:r>
              <a:rPr lang="en-US" sz="2400" b="1" dirty="0" smtClean="0"/>
              <a:t>: </a:t>
            </a:r>
          </a:p>
          <a:p>
            <a:pPr lvl="1" algn="just"/>
            <a:r>
              <a:rPr lang="en-US" sz="2400" dirty="0" err="1" smtClean="0"/>
              <a:t>Tumbuh</a:t>
            </a:r>
            <a:r>
              <a:rPr lang="en-US" sz="2400" dirty="0" smtClean="0"/>
              <a:t> </a:t>
            </a:r>
            <a:r>
              <a:rPr lang="en-US" sz="2400" dirty="0" err="1" smtClean="0"/>
              <a:t>kembang</a:t>
            </a:r>
            <a:r>
              <a:rPr lang="en-US" sz="2400" dirty="0" smtClean="0"/>
              <a:t>, </a:t>
            </a:r>
            <a:r>
              <a:rPr lang="en-US" sz="2400" dirty="0" err="1" smtClean="0"/>
              <a:t>penyakit</a:t>
            </a:r>
            <a:r>
              <a:rPr lang="en-US" sz="2400" dirty="0" smtClean="0"/>
              <a:t>, </a:t>
            </a:r>
            <a:r>
              <a:rPr lang="en-US" sz="2400" dirty="0" err="1" smtClean="0"/>
              <a:t>pelanggaran</a:t>
            </a:r>
            <a:r>
              <a:rPr lang="en-US" sz="2400" dirty="0" smtClean="0"/>
              <a:t> </a:t>
            </a:r>
            <a:r>
              <a:rPr lang="en-US" sz="2400" dirty="0" err="1" smtClean="0"/>
              <a:t>hukum</a:t>
            </a:r>
            <a:r>
              <a:rPr lang="en-US" sz="2400" dirty="0" smtClean="0"/>
              <a:t>, </a:t>
            </a:r>
            <a:r>
              <a:rPr lang="en-US" sz="2400" dirty="0" err="1" smtClean="0"/>
              <a:t>psikiatrik</a:t>
            </a:r>
            <a:endParaRPr lang="en-US" sz="2400" dirty="0" smtClean="0"/>
          </a:p>
          <a:p>
            <a:pPr lvl="1" algn="just"/>
            <a:r>
              <a:rPr lang="en-US" sz="2400" dirty="0" smtClean="0"/>
              <a:t>Data </a:t>
            </a:r>
            <a:r>
              <a:rPr lang="en-US" sz="2400" dirty="0" err="1" smtClean="0"/>
              <a:t>dari</a:t>
            </a:r>
            <a:r>
              <a:rPr lang="en-US" sz="2400" dirty="0" smtClean="0"/>
              <a:t> </a:t>
            </a:r>
            <a:r>
              <a:rPr lang="en-US" sz="2400" dirty="0" err="1" smtClean="0"/>
              <a:t>sumber</a:t>
            </a:r>
            <a:r>
              <a:rPr lang="en-US" sz="2400" dirty="0" smtClean="0"/>
              <a:t> lain</a:t>
            </a:r>
            <a:endParaRPr lang="en-US" sz="2400" dirty="0"/>
          </a:p>
        </p:txBody>
      </p:sp>
    </p:spTree>
    <p:extLst>
      <p:ext uri="{BB962C8B-B14F-4D97-AF65-F5344CB8AC3E}">
        <p14:creationId xmlns:p14="http://schemas.microsoft.com/office/powerpoint/2010/main" val="1654885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000" dirty="0" smtClean="0"/>
              <a:t>Format ABFP</a:t>
            </a:r>
            <a:endParaRPr lang="en-US" sz="5000" dirty="0"/>
          </a:p>
        </p:txBody>
      </p:sp>
      <p:sp>
        <p:nvSpPr>
          <p:cNvPr id="3" name="Content Placeholder 2"/>
          <p:cNvSpPr>
            <a:spLocks noGrp="1"/>
          </p:cNvSpPr>
          <p:nvPr>
            <p:ph idx="1"/>
          </p:nvPr>
        </p:nvSpPr>
        <p:spPr>
          <a:xfrm>
            <a:off x="362607" y="2222287"/>
            <a:ext cx="11398469" cy="4383465"/>
          </a:xfrm>
        </p:spPr>
        <p:txBody>
          <a:bodyPr>
            <a:normAutofit/>
          </a:bodyPr>
          <a:lstStyle/>
          <a:p>
            <a:pPr algn="just"/>
            <a:r>
              <a:rPr lang="en-US" sz="2200" b="1" dirty="0"/>
              <a:t>VII </a:t>
            </a:r>
            <a:r>
              <a:rPr lang="en-US" sz="2200" b="1" dirty="0" err="1" smtClean="0"/>
              <a:t>Pemeriksaan</a:t>
            </a:r>
            <a:r>
              <a:rPr lang="en-US" sz="2200" b="1" dirty="0" smtClean="0"/>
              <a:t> status mental</a:t>
            </a:r>
          </a:p>
          <a:p>
            <a:pPr lvl="1" algn="just"/>
            <a:r>
              <a:rPr lang="en-US" sz="2200" dirty="0" err="1" smtClean="0"/>
              <a:t>Deskripsi</a:t>
            </a:r>
            <a:r>
              <a:rPr lang="en-US" sz="2200" dirty="0" smtClean="0"/>
              <a:t> </a:t>
            </a:r>
            <a:r>
              <a:rPr lang="en-US" sz="2200" dirty="0" err="1" smtClean="0"/>
              <a:t>dari</a:t>
            </a:r>
            <a:r>
              <a:rPr lang="en-US" sz="2200" dirty="0" smtClean="0"/>
              <a:t> </a:t>
            </a:r>
            <a:r>
              <a:rPr lang="en-US" sz="2200" dirty="0" err="1" smtClean="0"/>
              <a:t>situasi</a:t>
            </a:r>
            <a:r>
              <a:rPr lang="en-US" sz="2200" dirty="0" smtClean="0"/>
              <a:t> </a:t>
            </a:r>
            <a:r>
              <a:rPr lang="en-US" sz="2200" dirty="0" err="1" smtClean="0"/>
              <a:t>pemeriksaan</a:t>
            </a:r>
            <a:r>
              <a:rPr lang="en-US" sz="2200" dirty="0" smtClean="0"/>
              <a:t> (</a:t>
            </a:r>
            <a:r>
              <a:rPr lang="en-US" sz="2200" dirty="0" err="1" smtClean="0"/>
              <a:t>apakah</a:t>
            </a:r>
            <a:r>
              <a:rPr lang="en-US" sz="2200" dirty="0" smtClean="0"/>
              <a:t> </a:t>
            </a:r>
            <a:r>
              <a:rPr lang="en-US" sz="2200" dirty="0" err="1" smtClean="0"/>
              <a:t>terperiksa</a:t>
            </a:r>
            <a:r>
              <a:rPr lang="en-US" sz="2200" dirty="0" smtClean="0"/>
              <a:t> </a:t>
            </a:r>
            <a:r>
              <a:rPr lang="en-US" sz="2200" dirty="0" err="1" smtClean="0"/>
              <a:t>dalam</a:t>
            </a:r>
            <a:r>
              <a:rPr lang="en-US" sz="2200" dirty="0" smtClean="0"/>
              <a:t> </a:t>
            </a:r>
            <a:r>
              <a:rPr lang="en-US" sz="2200" dirty="0" err="1" smtClean="0"/>
              <a:t>pengobatan</a:t>
            </a:r>
            <a:r>
              <a:rPr lang="en-US" sz="2200" dirty="0" smtClean="0"/>
              <a:t>)</a:t>
            </a:r>
          </a:p>
          <a:p>
            <a:pPr lvl="1" algn="just"/>
            <a:r>
              <a:rPr lang="en-US" sz="2200" dirty="0" err="1" smtClean="0"/>
              <a:t>Deskripsi</a:t>
            </a:r>
            <a:r>
              <a:rPr lang="en-US" sz="2200" dirty="0" smtClean="0"/>
              <a:t> </a:t>
            </a:r>
            <a:r>
              <a:rPr lang="en-US" sz="2200" dirty="0" err="1" smtClean="0"/>
              <a:t>penampilan</a:t>
            </a:r>
            <a:r>
              <a:rPr lang="en-US" sz="2200" dirty="0" smtClean="0"/>
              <a:t>, </a:t>
            </a:r>
            <a:r>
              <a:rPr lang="en-US" sz="2200" dirty="0" err="1" smtClean="0"/>
              <a:t>sikap</a:t>
            </a:r>
            <a:r>
              <a:rPr lang="en-US" sz="2200" dirty="0" smtClean="0"/>
              <a:t>, </a:t>
            </a:r>
            <a:r>
              <a:rPr lang="en-US" sz="2200" dirty="0" err="1" smtClean="0"/>
              <a:t>psikomotor</a:t>
            </a:r>
            <a:r>
              <a:rPr lang="en-US" sz="2200" dirty="0" smtClean="0"/>
              <a:t>, </a:t>
            </a:r>
            <a:r>
              <a:rPr lang="en-US" sz="2200" dirty="0" err="1" smtClean="0"/>
              <a:t>persepsi</a:t>
            </a:r>
            <a:r>
              <a:rPr lang="en-US" sz="2200" dirty="0" smtClean="0"/>
              <a:t>, proses </a:t>
            </a:r>
            <a:r>
              <a:rPr lang="en-US" sz="2200" dirty="0" err="1" smtClean="0"/>
              <a:t>pikir</a:t>
            </a:r>
            <a:r>
              <a:rPr lang="en-US" sz="2200" dirty="0" smtClean="0"/>
              <a:t>, </a:t>
            </a:r>
            <a:r>
              <a:rPr lang="en-US" sz="2200" dirty="0" err="1" smtClean="0"/>
              <a:t>fungsi</a:t>
            </a:r>
            <a:r>
              <a:rPr lang="en-US" sz="2200" dirty="0" smtClean="0"/>
              <a:t> </a:t>
            </a:r>
            <a:r>
              <a:rPr lang="en-US" sz="2200" dirty="0" err="1" smtClean="0"/>
              <a:t>kognitif</a:t>
            </a:r>
            <a:r>
              <a:rPr lang="en-US" sz="2200" dirty="0" smtClean="0"/>
              <a:t>, </a:t>
            </a:r>
            <a:r>
              <a:rPr lang="en-US" sz="2200" dirty="0" err="1" smtClean="0"/>
              <a:t>atensi</a:t>
            </a:r>
            <a:r>
              <a:rPr lang="en-US" sz="2200" dirty="0" smtClean="0"/>
              <a:t>, </a:t>
            </a:r>
            <a:r>
              <a:rPr lang="en-US" sz="2200" dirty="0" err="1" smtClean="0"/>
              <a:t>orientasi</a:t>
            </a:r>
            <a:r>
              <a:rPr lang="en-US" sz="2200" dirty="0" smtClean="0"/>
              <a:t>, </a:t>
            </a:r>
            <a:r>
              <a:rPr lang="en-US" sz="2200" dirty="0" err="1" smtClean="0"/>
              <a:t>uji</a:t>
            </a:r>
            <a:r>
              <a:rPr lang="en-US" sz="2200" dirty="0" smtClean="0"/>
              <a:t> </a:t>
            </a:r>
            <a:r>
              <a:rPr lang="en-US" sz="2200" dirty="0" err="1" smtClean="0"/>
              <a:t>daya</a:t>
            </a:r>
            <a:r>
              <a:rPr lang="en-US" sz="2200" dirty="0" smtClean="0"/>
              <a:t> </a:t>
            </a:r>
            <a:r>
              <a:rPr lang="en-US" sz="2200" dirty="0" err="1" smtClean="0"/>
              <a:t>nilai</a:t>
            </a:r>
            <a:r>
              <a:rPr lang="en-US" sz="2200" dirty="0" smtClean="0"/>
              <a:t>, </a:t>
            </a:r>
            <a:r>
              <a:rPr lang="en-US" sz="2200" dirty="0" err="1" smtClean="0"/>
              <a:t>dll</a:t>
            </a:r>
            <a:r>
              <a:rPr lang="en-US" sz="2200" dirty="0" smtClean="0"/>
              <a:t>.</a:t>
            </a:r>
          </a:p>
          <a:p>
            <a:pPr algn="just"/>
            <a:r>
              <a:rPr lang="en-US" sz="2200" b="1" dirty="0"/>
              <a:t>VIII </a:t>
            </a:r>
            <a:r>
              <a:rPr lang="en-US" sz="2200" b="1" dirty="0" err="1" smtClean="0"/>
              <a:t>Ringkasan</a:t>
            </a:r>
            <a:endParaRPr lang="en-US" sz="2200" b="1" dirty="0" smtClean="0"/>
          </a:p>
          <a:p>
            <a:pPr lvl="1" algn="just"/>
            <a:r>
              <a:rPr lang="en-US" sz="2200" dirty="0" err="1" smtClean="0"/>
              <a:t>Hasil</a:t>
            </a:r>
            <a:r>
              <a:rPr lang="en-US" sz="2200" dirty="0" smtClean="0"/>
              <a:t> </a:t>
            </a:r>
            <a:r>
              <a:rPr lang="en-US" sz="2200" dirty="0" err="1" smtClean="0"/>
              <a:t>pemeriksaan</a:t>
            </a:r>
            <a:r>
              <a:rPr lang="en-US" sz="2200" dirty="0" smtClean="0"/>
              <a:t> </a:t>
            </a:r>
            <a:r>
              <a:rPr lang="en-US" sz="2200" dirty="0" err="1" smtClean="0"/>
              <a:t>lainnya</a:t>
            </a:r>
            <a:r>
              <a:rPr lang="en-US" sz="2200" dirty="0" smtClean="0"/>
              <a:t> : status </a:t>
            </a:r>
            <a:r>
              <a:rPr lang="en-US" sz="2200" dirty="0" err="1" smtClean="0"/>
              <a:t>neurologis</a:t>
            </a:r>
            <a:r>
              <a:rPr lang="en-US" sz="2200" dirty="0" smtClean="0"/>
              <a:t>, </a:t>
            </a:r>
            <a:r>
              <a:rPr lang="en-US" sz="2200" dirty="0" err="1" smtClean="0"/>
              <a:t>internus</a:t>
            </a:r>
            <a:r>
              <a:rPr lang="en-US" sz="2200" dirty="0" smtClean="0"/>
              <a:t>, EEG, </a:t>
            </a:r>
            <a:r>
              <a:rPr lang="en-US" sz="2200" dirty="0" err="1" smtClean="0"/>
              <a:t>dll</a:t>
            </a:r>
            <a:r>
              <a:rPr lang="en-US" sz="2200" dirty="0" smtClean="0"/>
              <a:t>.</a:t>
            </a:r>
            <a:endParaRPr lang="en-US" sz="2200" dirty="0"/>
          </a:p>
          <a:p>
            <a:pPr algn="just"/>
            <a:r>
              <a:rPr lang="en-US" sz="2200" b="1" dirty="0" smtClean="0"/>
              <a:t>IX Diagnosis </a:t>
            </a:r>
            <a:r>
              <a:rPr lang="en-US" sz="2200" b="1" dirty="0" err="1" smtClean="0"/>
              <a:t>dan</a:t>
            </a:r>
            <a:r>
              <a:rPr lang="en-US" sz="2200" b="1" dirty="0" smtClean="0"/>
              <a:t> </a:t>
            </a:r>
            <a:r>
              <a:rPr lang="en-US" sz="2200" b="1" dirty="0" err="1" smtClean="0"/>
              <a:t>formulasi</a:t>
            </a:r>
            <a:r>
              <a:rPr lang="en-US" sz="2200" b="1" dirty="0" smtClean="0"/>
              <a:t> </a:t>
            </a:r>
            <a:r>
              <a:rPr lang="en-US" sz="2200" b="1" dirty="0" err="1" smtClean="0"/>
              <a:t>forensik</a:t>
            </a:r>
            <a:r>
              <a:rPr lang="en-US" sz="2200" b="1" dirty="0" smtClean="0"/>
              <a:t>: </a:t>
            </a:r>
          </a:p>
          <a:p>
            <a:pPr lvl="1" algn="just"/>
            <a:r>
              <a:rPr lang="en-US" sz="2200" dirty="0" err="1" smtClean="0"/>
              <a:t>Dibuat</a:t>
            </a:r>
            <a:r>
              <a:rPr lang="en-US" sz="2200" dirty="0" smtClean="0"/>
              <a:t> </a:t>
            </a:r>
            <a:r>
              <a:rPr lang="en-US" sz="2200" dirty="0" err="1" smtClean="0"/>
              <a:t>sebagai</a:t>
            </a:r>
            <a:r>
              <a:rPr lang="en-US" sz="2200" dirty="0" smtClean="0"/>
              <a:t> </a:t>
            </a:r>
            <a:r>
              <a:rPr lang="en-US" sz="2200" dirty="0" err="1" smtClean="0"/>
              <a:t>kesimpulan</a:t>
            </a:r>
            <a:r>
              <a:rPr lang="en-US" sz="2200" dirty="0" smtClean="0"/>
              <a:t>, </a:t>
            </a:r>
            <a:r>
              <a:rPr lang="en-US" sz="2200" dirty="0" err="1" smtClean="0"/>
              <a:t>berdasarkan</a:t>
            </a:r>
            <a:r>
              <a:rPr lang="en-US" sz="2200" dirty="0" smtClean="0"/>
              <a:t> </a:t>
            </a:r>
            <a:r>
              <a:rPr lang="en-US" sz="2200" dirty="0" err="1" smtClean="0"/>
              <a:t>pertanyaan</a:t>
            </a:r>
            <a:r>
              <a:rPr lang="en-US" sz="2200" dirty="0" smtClean="0"/>
              <a:t> legal </a:t>
            </a:r>
            <a:r>
              <a:rPr lang="en-US" sz="2200" dirty="0" err="1" smtClean="0"/>
              <a:t>dan</a:t>
            </a:r>
            <a:r>
              <a:rPr lang="en-US" sz="2200" dirty="0" smtClean="0"/>
              <a:t> data yang </a:t>
            </a:r>
            <a:r>
              <a:rPr lang="en-US" sz="2200" dirty="0" err="1" smtClean="0"/>
              <a:t>didapatkan</a:t>
            </a:r>
            <a:endParaRPr lang="en-US" sz="2200" dirty="0"/>
          </a:p>
        </p:txBody>
      </p:sp>
    </p:spTree>
    <p:extLst>
      <p:ext uri="{BB962C8B-B14F-4D97-AF65-F5344CB8AC3E}">
        <p14:creationId xmlns:p14="http://schemas.microsoft.com/office/powerpoint/2010/main" val="10802761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Terima</a:t>
            </a:r>
            <a:r>
              <a:rPr lang="en-US" dirty="0" smtClean="0"/>
              <a:t> </a:t>
            </a:r>
            <a:r>
              <a:rPr lang="en-US" dirty="0" err="1" smtClean="0"/>
              <a:t>Kasih</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8580592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err="1" smtClean="0"/>
              <a:t>Lingkup</a:t>
            </a:r>
            <a:r>
              <a:rPr lang="en-US" sz="6000" dirty="0" smtClean="0"/>
              <a:t> </a:t>
            </a:r>
            <a:r>
              <a:rPr lang="en-US" sz="6000" dirty="0" err="1" smtClean="0"/>
              <a:t>Medikolegal</a:t>
            </a:r>
            <a:endParaRPr lang="en-US" sz="6000" dirty="0"/>
          </a:p>
        </p:txBody>
      </p:sp>
      <p:sp>
        <p:nvSpPr>
          <p:cNvPr id="3" name="Content Placeholder 2"/>
          <p:cNvSpPr>
            <a:spLocks noGrp="1"/>
          </p:cNvSpPr>
          <p:nvPr>
            <p:ph idx="1"/>
          </p:nvPr>
        </p:nvSpPr>
        <p:spPr>
          <a:xfrm>
            <a:off x="457200" y="2344994"/>
            <a:ext cx="11282516" cy="4291780"/>
          </a:xfrm>
        </p:spPr>
        <p:txBody>
          <a:bodyPr>
            <a:normAutofit/>
          </a:bodyPr>
          <a:lstStyle/>
          <a:p>
            <a:pPr algn="just"/>
            <a:r>
              <a:rPr lang="en-US" sz="1900" i="1" dirty="0" smtClean="0"/>
              <a:t>Civil forensic psychiatry </a:t>
            </a:r>
          </a:p>
          <a:p>
            <a:pPr lvl="1" algn="just"/>
            <a:r>
              <a:rPr lang="en-US" sz="1900" dirty="0" err="1" smtClean="0"/>
              <a:t>Pengampuan</a:t>
            </a:r>
            <a:r>
              <a:rPr lang="en-US" sz="1900" dirty="0" smtClean="0"/>
              <a:t> (</a:t>
            </a:r>
            <a:r>
              <a:rPr lang="en-US" sz="1900" i="1" dirty="0" smtClean="0"/>
              <a:t>conservators and guardianships)</a:t>
            </a:r>
            <a:r>
              <a:rPr lang="en-US" sz="1900" dirty="0" smtClean="0"/>
              <a:t>, </a:t>
            </a:r>
            <a:r>
              <a:rPr lang="en-US" sz="1900" dirty="0" err="1" smtClean="0"/>
              <a:t>hak</a:t>
            </a:r>
            <a:r>
              <a:rPr lang="en-US" sz="1900" dirty="0" smtClean="0"/>
              <a:t> </a:t>
            </a:r>
            <a:r>
              <a:rPr lang="en-US" sz="1900" dirty="0" err="1" smtClean="0"/>
              <a:t>asuh</a:t>
            </a:r>
            <a:r>
              <a:rPr lang="en-US" sz="1900" dirty="0" smtClean="0"/>
              <a:t> </a:t>
            </a:r>
            <a:r>
              <a:rPr lang="en-US" sz="1900" dirty="0" err="1" smtClean="0"/>
              <a:t>anak</a:t>
            </a:r>
            <a:r>
              <a:rPr lang="en-US" sz="1900" dirty="0" smtClean="0"/>
              <a:t>, </a:t>
            </a:r>
            <a:r>
              <a:rPr lang="en-US" sz="1900" dirty="0" err="1" smtClean="0"/>
              <a:t>kompetensi</a:t>
            </a:r>
            <a:r>
              <a:rPr lang="en-US" sz="1900" dirty="0" smtClean="0"/>
              <a:t> orang </a:t>
            </a:r>
            <a:r>
              <a:rPr lang="en-US" sz="1900" dirty="0" err="1" smtClean="0"/>
              <a:t>tua</a:t>
            </a:r>
            <a:r>
              <a:rPr lang="en-US" sz="1900" dirty="0" smtClean="0"/>
              <a:t>, </a:t>
            </a:r>
            <a:r>
              <a:rPr lang="en-US" sz="1900" dirty="0" err="1" smtClean="0"/>
              <a:t>penghentian</a:t>
            </a:r>
            <a:r>
              <a:rPr lang="en-US" sz="1900" dirty="0" smtClean="0"/>
              <a:t> </a:t>
            </a:r>
            <a:r>
              <a:rPr lang="en-US" sz="1900" dirty="0" err="1" smtClean="0"/>
              <a:t>hak</a:t>
            </a:r>
            <a:r>
              <a:rPr lang="en-US" sz="1900" dirty="0" smtClean="0"/>
              <a:t> orang </a:t>
            </a:r>
            <a:r>
              <a:rPr lang="en-US" sz="1900" dirty="0" err="1" smtClean="0"/>
              <a:t>tua</a:t>
            </a:r>
            <a:r>
              <a:rPr lang="en-US" sz="1900" dirty="0" smtClean="0"/>
              <a:t>, </a:t>
            </a:r>
            <a:r>
              <a:rPr lang="en-US" sz="1900" dirty="0" err="1" smtClean="0"/>
              <a:t>kekerasan</a:t>
            </a:r>
            <a:r>
              <a:rPr lang="en-US" sz="1900" dirty="0" smtClean="0"/>
              <a:t> </a:t>
            </a:r>
            <a:r>
              <a:rPr lang="en-US" sz="1900" dirty="0" err="1" smtClean="0"/>
              <a:t>anak</a:t>
            </a:r>
            <a:r>
              <a:rPr lang="en-US" sz="1900" dirty="0" smtClean="0"/>
              <a:t>, </a:t>
            </a:r>
            <a:r>
              <a:rPr lang="en-US" sz="1900" dirty="0" err="1" smtClean="0"/>
              <a:t>penelantaran</a:t>
            </a:r>
            <a:r>
              <a:rPr lang="en-US" sz="1900" dirty="0" smtClean="0"/>
              <a:t> </a:t>
            </a:r>
            <a:r>
              <a:rPr lang="en-US" sz="1900" dirty="0" err="1" smtClean="0"/>
              <a:t>anak</a:t>
            </a:r>
            <a:r>
              <a:rPr lang="en-US" sz="1900" dirty="0" smtClean="0"/>
              <a:t>, </a:t>
            </a:r>
            <a:r>
              <a:rPr lang="en-US" sz="1900" dirty="0" err="1" smtClean="0"/>
              <a:t>hendaya</a:t>
            </a:r>
            <a:r>
              <a:rPr lang="en-US" sz="1900" dirty="0" smtClean="0"/>
              <a:t> </a:t>
            </a:r>
            <a:r>
              <a:rPr lang="en-US" sz="1900" dirty="0" err="1" smtClean="0"/>
              <a:t>akibat</a:t>
            </a:r>
            <a:r>
              <a:rPr lang="en-US" sz="1900" dirty="0" smtClean="0"/>
              <a:t> </a:t>
            </a:r>
            <a:r>
              <a:rPr lang="en-US" sz="1900" dirty="0" err="1" smtClean="0"/>
              <a:t>gangguan</a:t>
            </a:r>
            <a:r>
              <a:rPr lang="en-US" sz="1900" dirty="0" smtClean="0"/>
              <a:t> </a:t>
            </a:r>
            <a:r>
              <a:rPr lang="en-US" sz="1900" dirty="0" err="1" smtClean="0"/>
              <a:t>jiwa</a:t>
            </a:r>
            <a:r>
              <a:rPr lang="en-US" sz="1900" dirty="0" smtClean="0"/>
              <a:t> (</a:t>
            </a:r>
            <a:r>
              <a:rPr lang="en-US" sz="1900" dirty="0" err="1" smtClean="0"/>
              <a:t>untuk</a:t>
            </a:r>
            <a:r>
              <a:rPr lang="en-US" sz="1900" dirty="0" smtClean="0"/>
              <a:t> </a:t>
            </a:r>
            <a:r>
              <a:rPr lang="en-US" sz="1900" dirty="0" err="1" smtClean="0"/>
              <a:t>keperluan</a:t>
            </a:r>
            <a:r>
              <a:rPr lang="en-US" sz="1900" dirty="0" smtClean="0"/>
              <a:t> </a:t>
            </a:r>
            <a:r>
              <a:rPr lang="en-US" sz="1900" dirty="0" err="1" smtClean="0"/>
              <a:t>pekerjaan</a:t>
            </a:r>
            <a:r>
              <a:rPr lang="en-US" sz="1900" dirty="0" smtClean="0"/>
              <a:t>, </a:t>
            </a:r>
            <a:r>
              <a:rPr lang="en-US" sz="1900" dirty="0" err="1" smtClean="0"/>
              <a:t>asuransi</a:t>
            </a:r>
            <a:r>
              <a:rPr lang="en-US" sz="1900" dirty="0" smtClean="0"/>
              <a:t>, </a:t>
            </a:r>
            <a:r>
              <a:rPr lang="en-US" sz="1900" dirty="0" err="1" smtClean="0"/>
              <a:t>dll</a:t>
            </a:r>
            <a:r>
              <a:rPr lang="en-US" sz="1900" dirty="0" smtClean="0"/>
              <a:t>), </a:t>
            </a:r>
            <a:r>
              <a:rPr lang="en-US" sz="1900" dirty="0" err="1" smtClean="0"/>
              <a:t>kesaksian</a:t>
            </a:r>
            <a:r>
              <a:rPr lang="en-US" sz="1900" dirty="0" smtClean="0"/>
              <a:t>, </a:t>
            </a:r>
            <a:r>
              <a:rPr lang="en-US" sz="1900" dirty="0" err="1" smtClean="0"/>
              <a:t>kelaikan</a:t>
            </a:r>
            <a:r>
              <a:rPr lang="en-US" sz="1900" dirty="0" smtClean="0"/>
              <a:t>, </a:t>
            </a:r>
            <a:r>
              <a:rPr lang="en-US" sz="1900" dirty="0" err="1" smtClean="0"/>
              <a:t>malpraktek</a:t>
            </a:r>
            <a:r>
              <a:rPr lang="en-US" sz="1900" dirty="0" smtClean="0"/>
              <a:t>, </a:t>
            </a:r>
            <a:r>
              <a:rPr lang="en-US" sz="1900" dirty="0" err="1" smtClean="0"/>
              <a:t>dll</a:t>
            </a:r>
            <a:r>
              <a:rPr lang="en-US" sz="1900" dirty="0" smtClean="0"/>
              <a:t>.</a:t>
            </a:r>
          </a:p>
          <a:p>
            <a:pPr algn="just"/>
            <a:r>
              <a:rPr lang="en-US" sz="1900" i="1" dirty="0" smtClean="0"/>
              <a:t>Criminal </a:t>
            </a:r>
            <a:r>
              <a:rPr lang="en-US" sz="1900" i="1" dirty="0"/>
              <a:t>forensic </a:t>
            </a:r>
            <a:r>
              <a:rPr lang="en-US" sz="1900" i="1" dirty="0" smtClean="0"/>
              <a:t>psychiatry</a:t>
            </a:r>
          </a:p>
          <a:p>
            <a:pPr lvl="1" algn="just"/>
            <a:r>
              <a:rPr lang="en-US" sz="1900" dirty="0" err="1" smtClean="0"/>
              <a:t>Kompetensi</a:t>
            </a:r>
            <a:r>
              <a:rPr lang="en-US" sz="1900" dirty="0" smtClean="0"/>
              <a:t> </a:t>
            </a:r>
            <a:r>
              <a:rPr lang="en-US" sz="1900" dirty="0" err="1" smtClean="0"/>
              <a:t>untuk</a:t>
            </a:r>
            <a:r>
              <a:rPr lang="en-US" sz="1900" dirty="0" smtClean="0"/>
              <a:t> </a:t>
            </a:r>
            <a:r>
              <a:rPr lang="en-US" sz="1900" dirty="0" err="1" smtClean="0"/>
              <a:t>memberikan</a:t>
            </a:r>
            <a:r>
              <a:rPr lang="en-US" sz="1900" dirty="0" smtClean="0"/>
              <a:t> </a:t>
            </a:r>
            <a:r>
              <a:rPr lang="en-US" sz="1900" dirty="0" err="1" smtClean="0"/>
              <a:t>kesaksian</a:t>
            </a:r>
            <a:r>
              <a:rPr lang="en-US" sz="1900" dirty="0" smtClean="0"/>
              <a:t>, </a:t>
            </a:r>
            <a:r>
              <a:rPr lang="en-US" sz="1900" dirty="0" err="1" smtClean="0"/>
              <a:t>menghadiri</a:t>
            </a:r>
            <a:r>
              <a:rPr lang="en-US" sz="1900" dirty="0" smtClean="0"/>
              <a:t> </a:t>
            </a:r>
            <a:r>
              <a:rPr lang="en-US" sz="1900" dirty="0" err="1" smtClean="0"/>
              <a:t>persidangan</a:t>
            </a:r>
            <a:r>
              <a:rPr lang="en-US" sz="1900" dirty="0" smtClean="0"/>
              <a:t>, </a:t>
            </a:r>
            <a:r>
              <a:rPr lang="en-US" sz="1900" dirty="0" err="1" smtClean="0"/>
              <a:t>menyampaikan</a:t>
            </a:r>
            <a:r>
              <a:rPr lang="en-US" sz="1900" dirty="0" smtClean="0"/>
              <a:t> </a:t>
            </a:r>
            <a:r>
              <a:rPr lang="en-US" sz="1900" dirty="0" err="1" smtClean="0"/>
              <a:t>pembelaan</a:t>
            </a:r>
            <a:r>
              <a:rPr lang="en-US" sz="1900" dirty="0" smtClean="0"/>
              <a:t>, </a:t>
            </a:r>
            <a:r>
              <a:rPr lang="en-US" sz="1900" dirty="0" err="1" smtClean="0"/>
              <a:t>memberikan</a:t>
            </a:r>
            <a:r>
              <a:rPr lang="en-US" sz="1900" dirty="0" smtClean="0"/>
              <a:t> </a:t>
            </a:r>
            <a:r>
              <a:rPr lang="en-US" sz="1900" dirty="0" err="1" smtClean="0"/>
              <a:t>pengakuan</a:t>
            </a:r>
            <a:r>
              <a:rPr lang="en-US" sz="1900" dirty="0" smtClean="0"/>
              <a:t>, </a:t>
            </a:r>
            <a:r>
              <a:rPr lang="en-US" sz="1900" dirty="0" err="1" smtClean="0"/>
              <a:t>pembelaan</a:t>
            </a:r>
            <a:r>
              <a:rPr lang="en-US" sz="1900" dirty="0" smtClean="0"/>
              <a:t> </a:t>
            </a:r>
            <a:r>
              <a:rPr lang="en-US" sz="1900" dirty="0" err="1" smtClean="0"/>
              <a:t>atas</a:t>
            </a:r>
            <a:r>
              <a:rPr lang="en-US" sz="1900" dirty="0" smtClean="0"/>
              <a:t> </a:t>
            </a:r>
            <a:r>
              <a:rPr lang="en-US" sz="1900" dirty="0" err="1" smtClean="0"/>
              <a:t>dasar</a:t>
            </a:r>
            <a:r>
              <a:rPr lang="en-US" sz="1900" dirty="0" smtClean="0"/>
              <a:t> </a:t>
            </a:r>
            <a:r>
              <a:rPr lang="en-US" sz="1900" dirty="0" err="1" smtClean="0"/>
              <a:t>gangguan</a:t>
            </a:r>
            <a:r>
              <a:rPr lang="en-US" sz="1900" dirty="0" smtClean="0"/>
              <a:t> </a:t>
            </a:r>
            <a:r>
              <a:rPr lang="en-US" sz="1900" dirty="0" err="1" smtClean="0"/>
              <a:t>jiwa</a:t>
            </a:r>
            <a:r>
              <a:rPr lang="en-US" sz="1900" dirty="0" smtClean="0"/>
              <a:t> (NGRI), </a:t>
            </a:r>
            <a:r>
              <a:rPr lang="en-US" sz="1900" dirty="0" err="1" smtClean="0"/>
              <a:t>penuntutan</a:t>
            </a:r>
            <a:r>
              <a:rPr lang="en-US" sz="1900" dirty="0" smtClean="0"/>
              <a:t>, </a:t>
            </a:r>
            <a:r>
              <a:rPr lang="en-US" sz="1900" dirty="0" err="1" smtClean="0"/>
              <a:t>dll</a:t>
            </a:r>
            <a:r>
              <a:rPr lang="en-US" sz="1900" dirty="0" smtClean="0"/>
              <a:t>.</a:t>
            </a:r>
          </a:p>
          <a:p>
            <a:pPr algn="just"/>
            <a:r>
              <a:rPr lang="en-US" sz="1900" i="1" dirty="0" smtClean="0"/>
              <a:t>Legal </a:t>
            </a:r>
            <a:r>
              <a:rPr lang="en-US" sz="1900" i="1" dirty="0"/>
              <a:t>regulation of psychiatry </a:t>
            </a:r>
            <a:endParaRPr lang="en-US" sz="1900" i="1" dirty="0" smtClean="0"/>
          </a:p>
          <a:p>
            <a:pPr lvl="1" algn="just"/>
            <a:r>
              <a:rPr lang="en-US" sz="1900" dirty="0" err="1" smtClean="0"/>
              <a:t>Penilaian</a:t>
            </a:r>
            <a:r>
              <a:rPr lang="en-US" sz="1900" dirty="0" smtClean="0"/>
              <a:t> </a:t>
            </a:r>
            <a:r>
              <a:rPr lang="en-US" sz="1900" dirty="0" err="1" smtClean="0"/>
              <a:t>kecakapan</a:t>
            </a:r>
            <a:r>
              <a:rPr lang="en-US" sz="1900" dirty="0" smtClean="0"/>
              <a:t> mental </a:t>
            </a:r>
            <a:r>
              <a:rPr lang="en-US" sz="1900" dirty="0" err="1" smtClean="0"/>
              <a:t>untuk</a:t>
            </a:r>
            <a:r>
              <a:rPr lang="en-US" sz="1900" dirty="0" smtClean="0"/>
              <a:t> </a:t>
            </a:r>
            <a:r>
              <a:rPr lang="en-US" sz="1900" dirty="0" err="1" smtClean="0"/>
              <a:t>perawatan</a:t>
            </a:r>
            <a:r>
              <a:rPr lang="en-US" sz="1900" dirty="0" smtClean="0"/>
              <a:t>, </a:t>
            </a:r>
            <a:r>
              <a:rPr lang="en-US" sz="1900" dirty="0" err="1" smtClean="0"/>
              <a:t>hak</a:t>
            </a:r>
            <a:r>
              <a:rPr lang="en-US" sz="1900" dirty="0" smtClean="0"/>
              <a:t> </a:t>
            </a:r>
            <a:r>
              <a:rPr lang="en-US" sz="1900" dirty="0" err="1" smtClean="0"/>
              <a:t>mendapatkan</a:t>
            </a:r>
            <a:r>
              <a:rPr lang="en-US" sz="1900" dirty="0" smtClean="0"/>
              <a:t> </a:t>
            </a:r>
            <a:r>
              <a:rPr lang="en-US" sz="1900" dirty="0" err="1" smtClean="0"/>
              <a:t>dan</a:t>
            </a:r>
            <a:r>
              <a:rPr lang="en-US" sz="1900" dirty="0" smtClean="0"/>
              <a:t> </a:t>
            </a:r>
            <a:r>
              <a:rPr lang="en-US" sz="1900" dirty="0" err="1" smtClean="0"/>
              <a:t>menolak</a:t>
            </a:r>
            <a:r>
              <a:rPr lang="en-US" sz="1900" dirty="0" smtClean="0"/>
              <a:t> </a:t>
            </a:r>
            <a:r>
              <a:rPr lang="en-US" sz="1900" dirty="0" err="1" smtClean="0"/>
              <a:t>perawatan</a:t>
            </a:r>
            <a:r>
              <a:rPr lang="en-US" sz="1900" dirty="0" smtClean="0"/>
              <a:t>, </a:t>
            </a:r>
            <a:r>
              <a:rPr lang="en-US" sz="1900" i="1" dirty="0" smtClean="0"/>
              <a:t>informed consent</a:t>
            </a:r>
            <a:r>
              <a:rPr lang="en-US" sz="1900" dirty="0" smtClean="0"/>
              <a:t>, </a:t>
            </a:r>
            <a:r>
              <a:rPr lang="en-US" sz="1900" dirty="0" err="1" smtClean="0"/>
              <a:t>etik</a:t>
            </a:r>
            <a:r>
              <a:rPr lang="en-US" sz="1900" dirty="0" smtClean="0"/>
              <a:t> </a:t>
            </a:r>
            <a:r>
              <a:rPr lang="en-US" sz="1900" dirty="0" err="1" smtClean="0"/>
              <a:t>kedokteran</a:t>
            </a:r>
            <a:r>
              <a:rPr lang="en-US" sz="1900" dirty="0" smtClean="0"/>
              <a:t>, </a:t>
            </a:r>
            <a:r>
              <a:rPr lang="en-US" sz="1900" dirty="0" err="1" smtClean="0"/>
              <a:t>dll</a:t>
            </a:r>
            <a:r>
              <a:rPr lang="en-US" sz="1900" dirty="0" smtClean="0"/>
              <a:t>.</a:t>
            </a:r>
            <a:endParaRPr lang="en-US" sz="1900" dirty="0"/>
          </a:p>
        </p:txBody>
      </p:sp>
    </p:spTree>
    <p:extLst>
      <p:ext uri="{BB962C8B-B14F-4D97-AF65-F5344CB8AC3E}">
        <p14:creationId xmlns:p14="http://schemas.microsoft.com/office/powerpoint/2010/main" val="20193677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err="1" smtClean="0"/>
              <a:t>Tujuan</a:t>
            </a:r>
            <a:endParaRPr lang="en-US" sz="6000" dirty="0"/>
          </a:p>
        </p:txBody>
      </p:sp>
      <p:sp>
        <p:nvSpPr>
          <p:cNvPr id="3" name="Content Placeholder 2"/>
          <p:cNvSpPr>
            <a:spLocks noGrp="1"/>
          </p:cNvSpPr>
          <p:nvPr>
            <p:ph idx="1"/>
          </p:nvPr>
        </p:nvSpPr>
        <p:spPr/>
        <p:txBody>
          <a:bodyPr>
            <a:normAutofit/>
          </a:bodyPr>
          <a:lstStyle/>
          <a:p>
            <a:r>
              <a:rPr lang="en-US" sz="2800" dirty="0" err="1" smtClean="0"/>
              <a:t>Mempresentasikan</a:t>
            </a:r>
            <a:r>
              <a:rPr lang="en-US" sz="2800" dirty="0" smtClean="0"/>
              <a:t> </a:t>
            </a:r>
            <a:r>
              <a:rPr lang="en-US" sz="2800" dirty="0" err="1" smtClean="0"/>
              <a:t>opini</a:t>
            </a:r>
            <a:r>
              <a:rPr lang="en-US" sz="2800" dirty="0" smtClean="0"/>
              <a:t>/</a:t>
            </a:r>
            <a:r>
              <a:rPr lang="en-US" sz="2800" dirty="0" err="1" smtClean="0"/>
              <a:t>penilaian</a:t>
            </a:r>
            <a:r>
              <a:rPr lang="en-US" sz="2800" dirty="0" smtClean="0"/>
              <a:t> </a:t>
            </a:r>
            <a:r>
              <a:rPr lang="en-US" sz="2800" dirty="0" err="1" smtClean="0"/>
              <a:t>ahli</a:t>
            </a:r>
            <a:r>
              <a:rPr lang="en-US" sz="2800" dirty="0" smtClean="0"/>
              <a:t> </a:t>
            </a:r>
            <a:r>
              <a:rPr lang="en-US" sz="2800" dirty="0" err="1" smtClean="0"/>
              <a:t>berdasarkan</a:t>
            </a:r>
            <a:r>
              <a:rPr lang="en-US" sz="2800" dirty="0" smtClean="0"/>
              <a:t> proses </a:t>
            </a:r>
            <a:r>
              <a:rPr lang="en-US" sz="2800" dirty="0" smtClean="0">
                <a:sym typeface="Wingdings" panose="05000000000000000000" pitchFamily="2" charset="2"/>
              </a:rPr>
              <a:t> </a:t>
            </a:r>
            <a:r>
              <a:rPr lang="en-US" sz="2800" dirty="0" err="1" smtClean="0">
                <a:sym typeface="Wingdings" panose="05000000000000000000" pitchFamily="2" charset="2"/>
              </a:rPr>
              <a:t>dapat</a:t>
            </a:r>
            <a:r>
              <a:rPr lang="en-US" sz="2800" dirty="0" smtClean="0">
                <a:sym typeface="Wingdings" panose="05000000000000000000" pitchFamily="2" charset="2"/>
              </a:rPr>
              <a:t> </a:t>
            </a:r>
            <a:r>
              <a:rPr lang="en-US" sz="2800" dirty="0" err="1" smtClean="0">
                <a:sym typeface="Wingdings" panose="05000000000000000000" pitchFamily="2" charset="2"/>
              </a:rPr>
              <a:t>dipahami</a:t>
            </a:r>
            <a:r>
              <a:rPr lang="en-US" sz="2800" dirty="0" smtClean="0">
                <a:sym typeface="Wingdings" panose="05000000000000000000" pitchFamily="2" charset="2"/>
              </a:rPr>
              <a:t> </a:t>
            </a:r>
            <a:r>
              <a:rPr lang="en-US" sz="2800" dirty="0" err="1" smtClean="0">
                <a:sym typeface="Wingdings" panose="05000000000000000000" pitchFamily="2" charset="2"/>
              </a:rPr>
              <a:t>dan</a:t>
            </a:r>
            <a:r>
              <a:rPr lang="en-US" sz="2800" dirty="0" smtClean="0">
                <a:sym typeface="Wingdings" panose="05000000000000000000" pitchFamily="2" charset="2"/>
              </a:rPr>
              <a:t> </a:t>
            </a:r>
            <a:r>
              <a:rPr lang="en-US" sz="2800" dirty="0" err="1" smtClean="0">
                <a:sym typeface="Wingdings" panose="05000000000000000000" pitchFamily="2" charset="2"/>
              </a:rPr>
              <a:t>relevan</a:t>
            </a:r>
            <a:endParaRPr lang="en-US" sz="2800" dirty="0" smtClean="0"/>
          </a:p>
          <a:p>
            <a:r>
              <a:rPr lang="en-US" sz="2800" dirty="0" err="1" smtClean="0"/>
              <a:t>Berbasis</a:t>
            </a:r>
            <a:r>
              <a:rPr lang="en-US" sz="2800" dirty="0" smtClean="0"/>
              <a:t> data </a:t>
            </a:r>
            <a:r>
              <a:rPr lang="en-US" sz="2800" dirty="0" smtClean="0">
                <a:sym typeface="Wingdings" panose="05000000000000000000" pitchFamily="2" charset="2"/>
              </a:rPr>
              <a:t> </a:t>
            </a:r>
            <a:r>
              <a:rPr lang="en-US" sz="2800" dirty="0" err="1" smtClean="0">
                <a:sym typeface="Wingdings" panose="05000000000000000000" pitchFamily="2" charset="2"/>
              </a:rPr>
              <a:t>sistematis</a:t>
            </a:r>
            <a:endParaRPr lang="en-US" sz="2800" dirty="0" smtClean="0"/>
          </a:p>
        </p:txBody>
      </p:sp>
    </p:spTree>
    <p:extLst>
      <p:ext uri="{BB962C8B-B14F-4D97-AF65-F5344CB8AC3E}">
        <p14:creationId xmlns:p14="http://schemas.microsoft.com/office/powerpoint/2010/main" val="35060366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err="1" smtClean="0"/>
              <a:t>Peran</a:t>
            </a:r>
            <a:r>
              <a:rPr lang="en-US" sz="6000" dirty="0" smtClean="0"/>
              <a:t> </a:t>
            </a:r>
            <a:r>
              <a:rPr lang="en-US" sz="6000" dirty="0" err="1" smtClean="0"/>
              <a:t>Psikiater</a:t>
            </a:r>
            <a:endParaRPr lang="en-US" sz="6000" dirty="0"/>
          </a:p>
        </p:txBody>
      </p:sp>
      <p:sp>
        <p:nvSpPr>
          <p:cNvPr id="3" name="Content Placeholder 2"/>
          <p:cNvSpPr>
            <a:spLocks noGrp="1"/>
          </p:cNvSpPr>
          <p:nvPr>
            <p:ph idx="1"/>
          </p:nvPr>
        </p:nvSpPr>
        <p:spPr>
          <a:xfrm>
            <a:off x="818712" y="2222287"/>
            <a:ext cx="10554574" cy="4252255"/>
          </a:xfrm>
        </p:spPr>
        <p:txBody>
          <a:bodyPr>
            <a:normAutofit/>
          </a:bodyPr>
          <a:lstStyle/>
          <a:p>
            <a:pPr algn="just">
              <a:spcAft>
                <a:spcPts val="0"/>
              </a:spcAft>
              <a:defRPr/>
            </a:pPr>
            <a:r>
              <a:rPr lang="en-US" sz="2200" dirty="0" err="1" smtClean="0"/>
              <a:t>Menggunakan</a:t>
            </a:r>
            <a:r>
              <a:rPr lang="en-US" sz="2200" dirty="0" smtClean="0"/>
              <a:t> </a:t>
            </a:r>
            <a:r>
              <a:rPr lang="en-US" sz="2200" dirty="0" err="1" smtClean="0"/>
              <a:t>ilmu</a:t>
            </a:r>
            <a:r>
              <a:rPr lang="en-US" sz="2200" dirty="0" smtClean="0"/>
              <a:t> </a:t>
            </a:r>
            <a:r>
              <a:rPr lang="en-US" sz="2200" dirty="0" err="1" smtClean="0"/>
              <a:t>dan</a:t>
            </a:r>
            <a:r>
              <a:rPr lang="en-US" sz="2200" dirty="0" smtClean="0"/>
              <a:t> </a:t>
            </a:r>
            <a:r>
              <a:rPr lang="en-US" sz="2200" dirty="0" err="1" smtClean="0"/>
              <a:t>keterampilan</a:t>
            </a:r>
            <a:r>
              <a:rPr lang="en-US" sz="2200" dirty="0" smtClean="0"/>
              <a:t> </a:t>
            </a:r>
            <a:r>
              <a:rPr lang="en-US" sz="2200" dirty="0" err="1" smtClean="0"/>
              <a:t>wawancara</a:t>
            </a:r>
            <a:r>
              <a:rPr lang="en-US" sz="2200" dirty="0" smtClean="0"/>
              <a:t> </a:t>
            </a:r>
            <a:r>
              <a:rPr lang="en-US" sz="2200" dirty="0" err="1" smtClean="0"/>
              <a:t>untuk</a:t>
            </a:r>
            <a:r>
              <a:rPr lang="en-US" sz="2200" dirty="0" smtClean="0"/>
              <a:t> </a:t>
            </a:r>
            <a:r>
              <a:rPr lang="en-US" sz="2200" dirty="0" err="1" smtClean="0"/>
              <a:t>mendapatkan</a:t>
            </a:r>
            <a:r>
              <a:rPr lang="en-US" sz="2200" dirty="0" smtClean="0"/>
              <a:t> </a:t>
            </a:r>
            <a:r>
              <a:rPr lang="en-US" sz="2200" dirty="0" err="1" smtClean="0"/>
              <a:t>informasi</a:t>
            </a:r>
            <a:r>
              <a:rPr lang="en-US" sz="2200" dirty="0" smtClean="0"/>
              <a:t>/data</a:t>
            </a:r>
          </a:p>
          <a:p>
            <a:pPr lvl="1" algn="just">
              <a:spcAft>
                <a:spcPts val="0"/>
              </a:spcAft>
              <a:defRPr/>
            </a:pPr>
            <a:r>
              <a:rPr lang="en-US" sz="2200" dirty="0" err="1" smtClean="0"/>
              <a:t>Mengidentifikasi</a:t>
            </a:r>
            <a:r>
              <a:rPr lang="en-US" sz="2200" dirty="0" smtClean="0"/>
              <a:t> </a:t>
            </a:r>
            <a:r>
              <a:rPr lang="en-US" sz="2200" dirty="0" err="1"/>
              <a:t>gejala-gejala</a:t>
            </a:r>
            <a:r>
              <a:rPr lang="en-US" sz="2200" dirty="0"/>
              <a:t> </a:t>
            </a:r>
            <a:r>
              <a:rPr lang="en-US" sz="2200" dirty="0" err="1" smtClean="0"/>
              <a:t>penyakit</a:t>
            </a:r>
            <a:endParaRPr lang="en-US" sz="2200" dirty="0" smtClean="0"/>
          </a:p>
          <a:p>
            <a:pPr lvl="1" algn="just">
              <a:spcAft>
                <a:spcPts val="0"/>
              </a:spcAft>
              <a:defRPr/>
            </a:pPr>
            <a:r>
              <a:rPr lang="en-US" sz="2200" dirty="0" err="1" smtClean="0"/>
              <a:t>Memahami</a:t>
            </a:r>
            <a:r>
              <a:rPr lang="en-US" sz="2200" dirty="0" smtClean="0"/>
              <a:t> </a:t>
            </a:r>
            <a:r>
              <a:rPr lang="en-US" sz="2200" dirty="0" err="1" smtClean="0"/>
              <a:t>latar</a:t>
            </a:r>
            <a:r>
              <a:rPr lang="en-US" sz="2200" dirty="0" smtClean="0"/>
              <a:t> </a:t>
            </a:r>
            <a:r>
              <a:rPr lang="en-US" sz="2200" dirty="0" err="1" smtClean="0"/>
              <a:t>belakakang</a:t>
            </a:r>
            <a:r>
              <a:rPr lang="en-US" sz="2200" dirty="0"/>
              <a:t> </a:t>
            </a:r>
            <a:r>
              <a:rPr lang="en-US" sz="2200" dirty="0" err="1" smtClean="0"/>
              <a:t>individu</a:t>
            </a:r>
            <a:endParaRPr lang="en-US" sz="2200" dirty="0"/>
          </a:p>
          <a:p>
            <a:pPr algn="just">
              <a:spcAft>
                <a:spcPts val="0"/>
              </a:spcAft>
              <a:defRPr/>
            </a:pPr>
            <a:endParaRPr lang="en-US" sz="2200" dirty="0" smtClean="0"/>
          </a:p>
          <a:p>
            <a:pPr algn="just">
              <a:spcAft>
                <a:spcPts val="0"/>
              </a:spcAft>
              <a:defRPr/>
            </a:pPr>
            <a:r>
              <a:rPr lang="en-US" sz="2200" dirty="0" err="1" smtClean="0"/>
              <a:t>Hubungan</a:t>
            </a:r>
            <a:r>
              <a:rPr lang="en-US" sz="2200" dirty="0" smtClean="0"/>
              <a:t> </a:t>
            </a:r>
            <a:r>
              <a:rPr lang="en-US" sz="2200" dirty="0" err="1" smtClean="0"/>
              <a:t>dokter-pasien</a:t>
            </a:r>
            <a:endParaRPr lang="en-US" sz="2200" dirty="0" smtClean="0"/>
          </a:p>
          <a:p>
            <a:pPr algn="just">
              <a:spcAft>
                <a:spcPts val="0"/>
              </a:spcAft>
              <a:defRPr/>
            </a:pPr>
            <a:endParaRPr lang="en-US" sz="2200" dirty="0"/>
          </a:p>
          <a:p>
            <a:pPr algn="just">
              <a:spcAft>
                <a:spcPts val="0"/>
              </a:spcAft>
              <a:defRPr/>
            </a:pPr>
            <a:r>
              <a:rPr lang="en-US" sz="2200" dirty="0" err="1" smtClean="0"/>
              <a:t>Pemeriksaan</a:t>
            </a:r>
            <a:r>
              <a:rPr lang="en-US" sz="2200" dirty="0" smtClean="0"/>
              <a:t> </a:t>
            </a:r>
            <a:r>
              <a:rPr lang="en-US" sz="2200" dirty="0" err="1"/>
              <a:t>dilakukan</a:t>
            </a:r>
            <a:r>
              <a:rPr lang="en-US" sz="2200" dirty="0"/>
              <a:t> </a:t>
            </a:r>
            <a:r>
              <a:rPr lang="en-US" sz="2200" dirty="0" err="1"/>
              <a:t>dlm</a:t>
            </a:r>
            <a:r>
              <a:rPr lang="en-US" sz="2200" dirty="0"/>
              <a:t> </a:t>
            </a:r>
            <a:r>
              <a:rPr lang="en-US" sz="2200" dirty="0" err="1"/>
              <a:t>upaya</a:t>
            </a:r>
            <a:r>
              <a:rPr lang="en-US" sz="2200" dirty="0"/>
              <a:t> </a:t>
            </a:r>
            <a:r>
              <a:rPr lang="en-US" sz="2200" dirty="0" err="1"/>
              <a:t>menetukan</a:t>
            </a:r>
            <a:r>
              <a:rPr lang="en-US" sz="2200" dirty="0"/>
              <a:t> </a:t>
            </a:r>
            <a:r>
              <a:rPr lang="en-US" sz="2200" dirty="0" err="1"/>
              <a:t>kondisi</a:t>
            </a:r>
            <a:r>
              <a:rPr lang="en-US" sz="2200" dirty="0"/>
              <a:t> </a:t>
            </a:r>
            <a:r>
              <a:rPr lang="en-US" sz="2200" dirty="0" err="1"/>
              <a:t>kesehatan</a:t>
            </a:r>
            <a:r>
              <a:rPr lang="en-US" sz="2200" dirty="0"/>
              <a:t> </a:t>
            </a:r>
            <a:r>
              <a:rPr lang="en-US" sz="2200" dirty="0" err="1" smtClean="0"/>
              <a:t>pasien</a:t>
            </a:r>
            <a:endParaRPr lang="en-US" sz="2200" dirty="0" smtClean="0"/>
          </a:p>
          <a:p>
            <a:pPr algn="just">
              <a:spcAft>
                <a:spcPts val="0"/>
              </a:spcAft>
              <a:defRPr/>
            </a:pPr>
            <a:endParaRPr lang="en-US" sz="2200" dirty="0"/>
          </a:p>
          <a:p>
            <a:pPr algn="just">
              <a:spcAft>
                <a:spcPts val="0"/>
              </a:spcAft>
              <a:defRPr/>
            </a:pPr>
            <a:r>
              <a:rPr lang="en-US" sz="2200" dirty="0" err="1" smtClean="0"/>
              <a:t>Membangun</a:t>
            </a:r>
            <a:r>
              <a:rPr lang="en-US" sz="2200" dirty="0" smtClean="0"/>
              <a:t> rapport</a:t>
            </a:r>
            <a:endParaRPr lang="en-US" sz="2200" dirty="0"/>
          </a:p>
        </p:txBody>
      </p:sp>
    </p:spTree>
    <p:extLst>
      <p:ext uri="{BB962C8B-B14F-4D97-AF65-F5344CB8AC3E}">
        <p14:creationId xmlns:p14="http://schemas.microsoft.com/office/powerpoint/2010/main" val="3870005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1819" y="472945"/>
            <a:ext cx="11732653" cy="970450"/>
          </a:xfrm>
        </p:spPr>
        <p:txBody>
          <a:bodyPr/>
          <a:lstStyle/>
          <a:p>
            <a:r>
              <a:rPr lang="en-US" dirty="0" err="1" smtClean="0"/>
              <a:t>Tanggung</a:t>
            </a:r>
            <a:r>
              <a:rPr lang="en-US" dirty="0" smtClean="0"/>
              <a:t> </a:t>
            </a:r>
            <a:r>
              <a:rPr lang="en-US" dirty="0" err="1" smtClean="0"/>
              <a:t>Jawab</a:t>
            </a:r>
            <a:r>
              <a:rPr lang="en-US" dirty="0" smtClean="0"/>
              <a:t> </a:t>
            </a:r>
            <a:r>
              <a:rPr lang="en-US" dirty="0" err="1" smtClean="0"/>
              <a:t>Psikiater</a:t>
            </a:r>
            <a:r>
              <a:rPr lang="en-US" dirty="0" smtClean="0"/>
              <a:t> </a:t>
            </a:r>
            <a:r>
              <a:rPr lang="en-US" dirty="0" err="1" smtClean="0"/>
              <a:t>dalam</a:t>
            </a:r>
            <a:r>
              <a:rPr lang="en-US" dirty="0" smtClean="0"/>
              <a:t> </a:t>
            </a:r>
            <a:r>
              <a:rPr lang="en-US" dirty="0" err="1" smtClean="0"/>
              <a:t>Aspek</a:t>
            </a:r>
            <a:r>
              <a:rPr lang="en-US" dirty="0" smtClean="0"/>
              <a:t> Legal</a:t>
            </a:r>
            <a:endParaRPr lang="en-US" dirty="0"/>
          </a:p>
        </p:txBody>
      </p:sp>
      <p:sp>
        <p:nvSpPr>
          <p:cNvPr id="3" name="Content Placeholder 2"/>
          <p:cNvSpPr>
            <a:spLocks noGrp="1"/>
          </p:cNvSpPr>
          <p:nvPr>
            <p:ph idx="1"/>
          </p:nvPr>
        </p:nvSpPr>
        <p:spPr>
          <a:xfrm>
            <a:off x="487680" y="2222287"/>
            <a:ext cx="10885606" cy="3636511"/>
          </a:xfrm>
        </p:spPr>
        <p:txBody>
          <a:bodyPr>
            <a:normAutofit/>
          </a:bodyPr>
          <a:lstStyle/>
          <a:p>
            <a:pPr algn="just"/>
            <a:r>
              <a:rPr lang="en-US" sz="2400" dirty="0" err="1"/>
              <a:t>M</a:t>
            </a:r>
            <a:r>
              <a:rPr lang="en-US" sz="2400" dirty="0" err="1" smtClean="0"/>
              <a:t>elalui</a:t>
            </a:r>
            <a:r>
              <a:rPr lang="en-US" sz="2400" dirty="0" smtClean="0"/>
              <a:t> </a:t>
            </a:r>
            <a:r>
              <a:rPr lang="en-US" sz="2400" dirty="0" err="1"/>
              <a:t>surat</a:t>
            </a:r>
            <a:r>
              <a:rPr lang="en-US" sz="2400" dirty="0"/>
              <a:t> </a:t>
            </a:r>
            <a:r>
              <a:rPr lang="en-US" sz="2400" dirty="0" err="1"/>
              <a:t>dari</a:t>
            </a:r>
            <a:r>
              <a:rPr lang="en-US" sz="2400" dirty="0"/>
              <a:t> </a:t>
            </a:r>
            <a:r>
              <a:rPr lang="en-US" sz="2400" dirty="0" err="1"/>
              <a:t>lembaga</a:t>
            </a:r>
            <a:r>
              <a:rPr lang="en-US" sz="2400" dirty="0"/>
              <a:t> </a:t>
            </a:r>
            <a:r>
              <a:rPr lang="en-US" sz="2400" dirty="0" err="1"/>
              <a:t>hukum</a:t>
            </a:r>
            <a:r>
              <a:rPr lang="en-US" sz="2400" dirty="0"/>
              <a:t> </a:t>
            </a:r>
            <a:r>
              <a:rPr lang="en-US" sz="2400" i="1" dirty="0"/>
              <a:t>(legal institute)</a:t>
            </a:r>
            <a:r>
              <a:rPr lang="en-US" sz="2400" dirty="0"/>
              <a:t> </a:t>
            </a:r>
            <a:r>
              <a:rPr lang="en-US" sz="2400" dirty="0" smtClean="0"/>
              <a:t> </a:t>
            </a:r>
          </a:p>
          <a:p>
            <a:pPr lvl="1" algn="just"/>
            <a:r>
              <a:rPr lang="en-US" sz="2400" dirty="0" err="1" smtClean="0"/>
              <a:t>Pengadilan</a:t>
            </a:r>
            <a:r>
              <a:rPr lang="en-US" sz="2400" dirty="0"/>
              <a:t>, </a:t>
            </a:r>
            <a:r>
              <a:rPr lang="en-US" sz="2400" dirty="0" err="1"/>
              <a:t>kejaksaan</a:t>
            </a:r>
            <a:r>
              <a:rPr lang="en-US" sz="2400" dirty="0"/>
              <a:t>, </a:t>
            </a:r>
            <a:r>
              <a:rPr lang="en-US" sz="2400" dirty="0" err="1"/>
              <a:t>dan</a:t>
            </a:r>
            <a:r>
              <a:rPr lang="en-US" sz="2400" dirty="0"/>
              <a:t> </a:t>
            </a:r>
            <a:r>
              <a:rPr lang="en-US" sz="2400" dirty="0" err="1"/>
              <a:t>polisi</a:t>
            </a:r>
            <a:r>
              <a:rPr lang="en-US" sz="2400" dirty="0"/>
              <a:t> </a:t>
            </a:r>
            <a:endParaRPr lang="en-US" sz="2400" dirty="0" smtClean="0"/>
          </a:p>
          <a:p>
            <a:pPr lvl="1" algn="just"/>
            <a:r>
              <a:rPr lang="en-US" sz="2400" dirty="0" err="1"/>
              <a:t>U</a:t>
            </a:r>
            <a:r>
              <a:rPr lang="en-US" sz="2400" dirty="0" err="1" smtClean="0"/>
              <a:t>ntuk</a:t>
            </a:r>
            <a:r>
              <a:rPr lang="en-US" sz="2400" dirty="0" smtClean="0"/>
              <a:t> </a:t>
            </a:r>
            <a:r>
              <a:rPr lang="en-US" sz="2400" dirty="0" err="1"/>
              <a:t>memeriksa</a:t>
            </a:r>
            <a:r>
              <a:rPr lang="en-US" sz="2400" dirty="0"/>
              <a:t> </a:t>
            </a:r>
            <a:r>
              <a:rPr lang="en-US" sz="2400" dirty="0" err="1"/>
              <a:t>seseorang</a:t>
            </a:r>
            <a:r>
              <a:rPr lang="en-US" sz="2400" dirty="0"/>
              <a:t> </a:t>
            </a:r>
            <a:r>
              <a:rPr lang="en-US" sz="2400" dirty="0" smtClean="0"/>
              <a:t>yang </a:t>
            </a:r>
            <a:r>
              <a:rPr lang="en-US" sz="2400" dirty="0" err="1"/>
              <a:t>telah</a:t>
            </a:r>
            <a:r>
              <a:rPr lang="en-US" sz="2400" dirty="0"/>
              <a:t> </a:t>
            </a:r>
            <a:r>
              <a:rPr lang="en-US" sz="2400" dirty="0" err="1"/>
              <a:t>mempunyai</a:t>
            </a:r>
            <a:r>
              <a:rPr lang="en-US" sz="2400" dirty="0"/>
              <a:t> status </a:t>
            </a:r>
            <a:r>
              <a:rPr lang="en-US" sz="2400" dirty="0" err="1"/>
              <a:t>hukum</a:t>
            </a:r>
            <a:r>
              <a:rPr lang="en-US" sz="2400" dirty="0"/>
              <a:t> </a:t>
            </a:r>
            <a:r>
              <a:rPr lang="en-US" sz="2400" dirty="0" err="1"/>
              <a:t>tertentu</a:t>
            </a:r>
            <a:r>
              <a:rPr lang="en-US" sz="2400" dirty="0"/>
              <a:t>: </a:t>
            </a:r>
            <a:r>
              <a:rPr lang="en-US" sz="2400" dirty="0" err="1"/>
              <a:t>terdakwa</a:t>
            </a:r>
            <a:r>
              <a:rPr lang="en-US" sz="2400" dirty="0"/>
              <a:t>, </a:t>
            </a:r>
            <a:r>
              <a:rPr lang="en-US" sz="2400" dirty="0" err="1"/>
              <a:t>saksi</a:t>
            </a:r>
            <a:r>
              <a:rPr lang="en-US" sz="2400" dirty="0"/>
              <a:t>, </a:t>
            </a:r>
            <a:r>
              <a:rPr lang="en-US" sz="2400" dirty="0" err="1"/>
              <a:t>penggugat</a:t>
            </a:r>
            <a:r>
              <a:rPr lang="en-US" sz="2400" dirty="0"/>
              <a:t>.</a:t>
            </a:r>
          </a:p>
          <a:p>
            <a:pPr algn="just"/>
            <a:r>
              <a:rPr lang="en-US" sz="2400" dirty="0" err="1" smtClean="0"/>
              <a:t>Dokter</a:t>
            </a:r>
            <a:r>
              <a:rPr lang="en-US" sz="2400" dirty="0" smtClean="0"/>
              <a:t> </a:t>
            </a:r>
            <a:r>
              <a:rPr lang="en-US" sz="2400" dirty="0" err="1" smtClean="0"/>
              <a:t>bersifat</a:t>
            </a:r>
            <a:r>
              <a:rPr lang="en-US" sz="2400" dirty="0" smtClean="0"/>
              <a:t> </a:t>
            </a:r>
            <a:r>
              <a:rPr lang="en-US" sz="2400" dirty="0" err="1"/>
              <a:t>netral</a:t>
            </a:r>
            <a:r>
              <a:rPr lang="en-US" sz="2400" dirty="0"/>
              <a:t>, </a:t>
            </a:r>
            <a:r>
              <a:rPr lang="en-US" sz="2400" dirty="0" err="1"/>
              <a:t>dan</a:t>
            </a:r>
            <a:r>
              <a:rPr lang="en-US" sz="2400" dirty="0"/>
              <a:t> </a:t>
            </a:r>
            <a:r>
              <a:rPr lang="en-US" sz="2400" dirty="0" err="1"/>
              <a:t>tetap</a:t>
            </a:r>
            <a:r>
              <a:rPr lang="en-US" sz="2400" dirty="0"/>
              <a:t> </a:t>
            </a:r>
            <a:r>
              <a:rPr lang="en-US" sz="2400" dirty="0" err="1"/>
              <a:t>mempunyai</a:t>
            </a:r>
            <a:r>
              <a:rPr lang="en-US" sz="2400" dirty="0"/>
              <a:t> </a:t>
            </a:r>
            <a:r>
              <a:rPr lang="en-US" sz="2400" dirty="0" err="1"/>
              <a:t>ikatan</a:t>
            </a:r>
            <a:r>
              <a:rPr lang="en-US" sz="2400" dirty="0"/>
              <a:t> </a:t>
            </a:r>
            <a:r>
              <a:rPr lang="en-US" sz="2400" dirty="0" err="1"/>
              <a:t>kerahasiaan</a:t>
            </a:r>
            <a:r>
              <a:rPr lang="en-US" sz="2400" dirty="0"/>
              <a:t> </a:t>
            </a:r>
            <a:r>
              <a:rPr lang="en-US" sz="2400" dirty="0" err="1"/>
              <a:t>kecuali</a:t>
            </a:r>
            <a:r>
              <a:rPr lang="en-US" sz="2400" dirty="0"/>
              <a:t> </a:t>
            </a:r>
            <a:r>
              <a:rPr lang="en-US" sz="2400" dirty="0" err="1" smtClean="0"/>
              <a:t>terhadap</a:t>
            </a:r>
            <a:r>
              <a:rPr lang="en-US" sz="2400" dirty="0" smtClean="0"/>
              <a:t> </a:t>
            </a:r>
            <a:r>
              <a:rPr lang="en-US" sz="2400" dirty="0" err="1"/>
              <a:t>lembaga</a:t>
            </a:r>
            <a:r>
              <a:rPr lang="en-US" sz="2400" dirty="0"/>
              <a:t> </a:t>
            </a:r>
            <a:r>
              <a:rPr lang="en-US" sz="2400" dirty="0" err="1"/>
              <a:t>hukum</a:t>
            </a:r>
            <a:r>
              <a:rPr lang="en-US" sz="2400" dirty="0"/>
              <a:t> yang </a:t>
            </a:r>
            <a:r>
              <a:rPr lang="en-US" sz="2400" dirty="0" err="1"/>
              <a:t>meminta</a:t>
            </a:r>
            <a:r>
              <a:rPr lang="en-US" sz="2400" dirty="0" smtClean="0"/>
              <a:t>.</a:t>
            </a:r>
          </a:p>
          <a:p>
            <a:pPr algn="just"/>
            <a:r>
              <a:rPr lang="en-US" sz="2400" i="1" dirty="0" smtClean="0"/>
              <a:t>Overcome bias, as impartial and objective as possible</a:t>
            </a:r>
            <a:endParaRPr lang="en-US" sz="2400" i="1" dirty="0"/>
          </a:p>
        </p:txBody>
      </p:sp>
    </p:spTree>
    <p:extLst>
      <p:ext uri="{BB962C8B-B14F-4D97-AF65-F5344CB8AC3E}">
        <p14:creationId xmlns:p14="http://schemas.microsoft.com/office/powerpoint/2010/main" val="38519952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 </a:t>
            </a:r>
            <a:r>
              <a:rPr lang="en-US" dirty="0" err="1" smtClean="0"/>
              <a:t>Tahap</a:t>
            </a:r>
            <a:r>
              <a:rPr lang="en-US" dirty="0" smtClean="0"/>
              <a:t> </a:t>
            </a:r>
            <a:r>
              <a:rPr lang="en-US" dirty="0" err="1" smtClean="0"/>
              <a:t>Kerangka</a:t>
            </a:r>
            <a:r>
              <a:rPr lang="en-US" dirty="0" smtClean="0"/>
              <a:t> </a:t>
            </a:r>
            <a:r>
              <a:rPr lang="en-US" dirty="0" err="1" smtClean="0"/>
              <a:t>Konsep</a:t>
            </a:r>
            <a:endParaRPr lang="en-US" dirty="0"/>
          </a:p>
        </p:txBody>
      </p:sp>
      <p:sp>
        <p:nvSpPr>
          <p:cNvPr id="3" name="Content Placeholder 2"/>
          <p:cNvSpPr>
            <a:spLocks noGrp="1"/>
          </p:cNvSpPr>
          <p:nvPr>
            <p:ph idx="1"/>
          </p:nvPr>
        </p:nvSpPr>
        <p:spPr>
          <a:xfrm>
            <a:off x="818712" y="2222288"/>
            <a:ext cx="10554574" cy="4242308"/>
          </a:xfrm>
        </p:spPr>
        <p:txBody>
          <a:bodyPr>
            <a:normAutofit/>
          </a:bodyPr>
          <a:lstStyle/>
          <a:p>
            <a:pPr algn="just">
              <a:buFont typeface="+mj-lt"/>
              <a:buAutoNum type="arabicPeriod"/>
            </a:pPr>
            <a:r>
              <a:rPr lang="en-US" sz="2200" b="1" i="1" dirty="0" smtClean="0"/>
              <a:t>Issue</a:t>
            </a:r>
            <a:r>
              <a:rPr lang="en-US" sz="2200" b="1" i="1" dirty="0"/>
              <a:t>: </a:t>
            </a:r>
            <a:r>
              <a:rPr lang="en-US" sz="2200" i="1" dirty="0"/>
              <a:t>What is the speciﬁc psychiatric-legal issue to </a:t>
            </a:r>
            <a:r>
              <a:rPr lang="en-US" sz="2200" i="1" dirty="0" smtClean="0"/>
              <a:t>be </a:t>
            </a:r>
            <a:r>
              <a:rPr lang="en-US" sz="2200" dirty="0" smtClean="0"/>
              <a:t>considered</a:t>
            </a:r>
            <a:r>
              <a:rPr lang="en-US" sz="2200" dirty="0"/>
              <a:t>?</a:t>
            </a:r>
          </a:p>
          <a:p>
            <a:pPr algn="just">
              <a:buFont typeface="+mj-lt"/>
              <a:buAutoNum type="arabicPeriod"/>
            </a:pPr>
            <a:r>
              <a:rPr lang="en-US" sz="2200" b="1" i="1" dirty="0" smtClean="0"/>
              <a:t>Legal </a:t>
            </a:r>
            <a:r>
              <a:rPr lang="en-US" sz="2200" b="1" i="1" dirty="0"/>
              <a:t>criteria: </a:t>
            </a:r>
            <a:r>
              <a:rPr lang="en-US" sz="2200" i="1" dirty="0"/>
              <a:t>In the jurisdiction in which this </a:t>
            </a:r>
            <a:r>
              <a:rPr lang="en-US" sz="2200" i="1" dirty="0" smtClean="0"/>
              <a:t>speciﬁc </a:t>
            </a:r>
            <a:r>
              <a:rPr lang="en-US" sz="2200" dirty="0" smtClean="0"/>
              <a:t>psychiatric-legal </a:t>
            </a:r>
            <a:r>
              <a:rPr lang="en-US" sz="2200" dirty="0"/>
              <a:t>issue must be resolved, what are </a:t>
            </a:r>
            <a:r>
              <a:rPr lang="en-US" sz="2200" dirty="0" smtClean="0"/>
              <a:t>the legally </a:t>
            </a:r>
            <a:r>
              <a:rPr lang="en-US" sz="2200" dirty="0"/>
              <a:t>deﬁned terms and criteria that will be used </a:t>
            </a:r>
            <a:r>
              <a:rPr lang="en-US" sz="2200" dirty="0" smtClean="0"/>
              <a:t>for its </a:t>
            </a:r>
            <a:r>
              <a:rPr lang="en-US" sz="2200" dirty="0"/>
              <a:t>resolution?</a:t>
            </a:r>
          </a:p>
          <a:p>
            <a:pPr algn="just">
              <a:buFont typeface="+mj-lt"/>
              <a:buAutoNum type="arabicPeriod"/>
            </a:pPr>
            <a:r>
              <a:rPr lang="en-US" sz="2200" b="1" i="1" dirty="0" smtClean="0"/>
              <a:t>Relevant </a:t>
            </a:r>
            <a:r>
              <a:rPr lang="en-US" sz="2200" b="1" i="1" dirty="0"/>
              <a:t>data: </a:t>
            </a:r>
            <a:r>
              <a:rPr lang="en-US" sz="2200" i="1" dirty="0"/>
              <a:t>Exactly what information (such as </a:t>
            </a:r>
            <a:r>
              <a:rPr lang="en-US" sz="2200" i="1" dirty="0" smtClean="0"/>
              <a:t>part </a:t>
            </a:r>
            <a:r>
              <a:rPr lang="en-US" sz="2200" dirty="0" smtClean="0"/>
              <a:t>of </a:t>
            </a:r>
            <a:r>
              <a:rPr lang="en-US" sz="2200" dirty="0"/>
              <a:t>what might be collected by a clinician following </a:t>
            </a:r>
            <a:r>
              <a:rPr lang="en-US" sz="2200" dirty="0" smtClean="0"/>
              <a:t>the traditional </a:t>
            </a:r>
            <a:r>
              <a:rPr lang="en-US" sz="2200" dirty="0"/>
              <a:t>clinical framework for data organization) </a:t>
            </a:r>
            <a:r>
              <a:rPr lang="en-US" sz="2200" dirty="0" smtClean="0"/>
              <a:t>is there </a:t>
            </a:r>
            <a:r>
              <a:rPr lang="en-US" sz="2200" dirty="0"/>
              <a:t>that is speciﬁcally pertinent to the legal </a:t>
            </a:r>
            <a:r>
              <a:rPr lang="en-US" sz="2200" dirty="0" smtClean="0"/>
              <a:t>criteria that </a:t>
            </a:r>
            <a:r>
              <a:rPr lang="en-US" sz="2200" dirty="0"/>
              <a:t>will be used to resolve the speciﬁc </a:t>
            </a:r>
            <a:r>
              <a:rPr lang="en-US" sz="2200" dirty="0" smtClean="0"/>
              <a:t>psychiatric-legal issue</a:t>
            </a:r>
            <a:r>
              <a:rPr lang="en-US" sz="2200" dirty="0"/>
              <a:t>?</a:t>
            </a:r>
          </a:p>
          <a:p>
            <a:pPr algn="just">
              <a:buFont typeface="+mj-lt"/>
              <a:buAutoNum type="arabicPeriod"/>
            </a:pPr>
            <a:r>
              <a:rPr lang="en-US" sz="2200" b="1" i="1" dirty="0" smtClean="0"/>
              <a:t>Reasoning </a:t>
            </a:r>
            <a:r>
              <a:rPr lang="en-US" sz="2200" b="1" i="1" dirty="0"/>
              <a:t>process: </a:t>
            </a:r>
            <a:r>
              <a:rPr lang="en-US" sz="2200" i="1" dirty="0"/>
              <a:t>How can the available relevant </a:t>
            </a:r>
            <a:r>
              <a:rPr lang="en-US" sz="2200" i="1" dirty="0" smtClean="0"/>
              <a:t>data </a:t>
            </a:r>
            <a:r>
              <a:rPr lang="en-US" sz="2200" dirty="0" smtClean="0"/>
              <a:t>be </a:t>
            </a:r>
            <a:r>
              <a:rPr lang="en-US" sz="2200" dirty="0"/>
              <a:t>applied to the legal criteria so as to yield a </a:t>
            </a:r>
            <a:r>
              <a:rPr lang="en-US" sz="2200" dirty="0" smtClean="0"/>
              <a:t>rationally convincing psychiatric-legal opinion</a:t>
            </a:r>
            <a:r>
              <a:rPr lang="en-US" sz="2200" dirty="0"/>
              <a:t>?</a:t>
            </a:r>
          </a:p>
        </p:txBody>
      </p:sp>
    </p:spTree>
    <p:extLst>
      <p:ext uri="{BB962C8B-B14F-4D97-AF65-F5344CB8AC3E}">
        <p14:creationId xmlns:p14="http://schemas.microsoft.com/office/powerpoint/2010/main" val="40045504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259080" y="447188"/>
            <a:ext cx="11612880" cy="970450"/>
          </a:xfrm>
        </p:spPr>
        <p:txBody>
          <a:bodyPr/>
          <a:lstStyle/>
          <a:p>
            <a:pPr eaLnBrk="1" hangingPunct="1"/>
            <a:r>
              <a:rPr lang="en-US" dirty="0" err="1" smtClean="0"/>
              <a:t>Penilaian</a:t>
            </a:r>
            <a:r>
              <a:rPr lang="en-US" dirty="0" smtClean="0"/>
              <a:t> </a:t>
            </a:r>
            <a:r>
              <a:rPr lang="en-US" dirty="0" err="1" smtClean="0"/>
              <a:t>Kemampuan</a:t>
            </a:r>
            <a:r>
              <a:rPr lang="en-US" dirty="0" smtClean="0"/>
              <a:t> </a:t>
            </a:r>
            <a:r>
              <a:rPr lang="en-US" dirty="0" err="1" smtClean="0"/>
              <a:t>Bertanggung</a:t>
            </a:r>
            <a:r>
              <a:rPr lang="en-US" dirty="0" smtClean="0"/>
              <a:t> </a:t>
            </a:r>
            <a:r>
              <a:rPr lang="en-US" dirty="0" err="1" smtClean="0"/>
              <a:t>Jawab</a:t>
            </a:r>
            <a:endParaRPr lang="en-US" dirty="0" smtClean="0"/>
          </a:p>
        </p:txBody>
      </p:sp>
      <p:sp>
        <p:nvSpPr>
          <p:cNvPr id="48131" name="Rectangle 3"/>
          <p:cNvSpPr>
            <a:spLocks noGrp="1" noChangeArrowheads="1"/>
          </p:cNvSpPr>
          <p:nvPr>
            <p:ph idx="1"/>
          </p:nvPr>
        </p:nvSpPr>
        <p:spPr>
          <a:xfrm>
            <a:off x="810000" y="2499360"/>
            <a:ext cx="10571998" cy="3626804"/>
          </a:xfrm>
        </p:spPr>
        <p:txBody>
          <a:bodyPr>
            <a:normAutofit/>
          </a:bodyPr>
          <a:lstStyle/>
          <a:p>
            <a:pPr eaLnBrk="1" hangingPunct="1">
              <a:buFont typeface="Wingdings" panose="05000000000000000000" pitchFamily="2" charset="2"/>
              <a:buNone/>
            </a:pPr>
            <a:endParaRPr lang="en-US" sz="2800" dirty="0"/>
          </a:p>
          <a:p>
            <a:pPr eaLnBrk="1" hangingPunct="1">
              <a:buClr>
                <a:schemeClr val="tx1"/>
              </a:buClr>
            </a:pPr>
            <a:r>
              <a:rPr lang="en-US" sz="2800" dirty="0"/>
              <a:t>Tingkat </a:t>
            </a:r>
            <a:r>
              <a:rPr lang="en-US" sz="2800" dirty="0" err="1"/>
              <a:t>kesadaran</a:t>
            </a:r>
            <a:r>
              <a:rPr lang="en-US" sz="2800" dirty="0"/>
              <a:t> </a:t>
            </a:r>
            <a:r>
              <a:rPr lang="en-US" sz="2800" dirty="0" err="1"/>
              <a:t>pada</a:t>
            </a:r>
            <a:r>
              <a:rPr lang="en-US" sz="2800" dirty="0"/>
              <a:t> </a:t>
            </a:r>
            <a:r>
              <a:rPr lang="en-US" sz="2800" dirty="0" err="1"/>
              <a:t>saat</a:t>
            </a:r>
            <a:r>
              <a:rPr lang="en-US" sz="2800" dirty="0"/>
              <a:t> </a:t>
            </a:r>
            <a:r>
              <a:rPr lang="en-US" sz="2800" dirty="0" err="1"/>
              <a:t>melakukan</a:t>
            </a:r>
            <a:r>
              <a:rPr lang="en-US" sz="2800" dirty="0"/>
              <a:t> </a:t>
            </a:r>
            <a:r>
              <a:rPr lang="en-US" sz="2800" dirty="0" err="1"/>
              <a:t>pelanggaran</a:t>
            </a:r>
            <a:r>
              <a:rPr lang="en-US" sz="2800" dirty="0"/>
              <a:t> </a:t>
            </a:r>
            <a:r>
              <a:rPr lang="en-US" sz="2800" dirty="0" err="1"/>
              <a:t>hukum</a:t>
            </a:r>
            <a:endParaRPr lang="en-US" sz="2800" dirty="0"/>
          </a:p>
          <a:p>
            <a:pPr eaLnBrk="1" hangingPunct="1">
              <a:buClr>
                <a:schemeClr val="tx1"/>
              </a:buClr>
            </a:pPr>
            <a:r>
              <a:rPr lang="en-US" sz="2800" dirty="0" err="1"/>
              <a:t>Kemampuan</a:t>
            </a:r>
            <a:r>
              <a:rPr lang="en-US" sz="2800" dirty="0"/>
              <a:t> </a:t>
            </a:r>
            <a:r>
              <a:rPr lang="en-US" sz="2800" dirty="0" err="1"/>
              <a:t>memahami</a:t>
            </a:r>
            <a:r>
              <a:rPr lang="en-US" sz="2800" dirty="0"/>
              <a:t> </a:t>
            </a:r>
            <a:r>
              <a:rPr lang="en-US" sz="2800" dirty="0" err="1"/>
              <a:t>nilai</a:t>
            </a:r>
            <a:r>
              <a:rPr lang="en-US" sz="2800" dirty="0"/>
              <a:t> </a:t>
            </a:r>
            <a:r>
              <a:rPr lang="en-US" sz="2800" dirty="0" err="1"/>
              <a:t>perbuatannya</a:t>
            </a:r>
            <a:endParaRPr lang="en-US" sz="2800" dirty="0"/>
          </a:p>
          <a:p>
            <a:pPr eaLnBrk="1" hangingPunct="1">
              <a:buClr>
                <a:schemeClr val="tx1"/>
              </a:buClr>
            </a:pPr>
            <a:r>
              <a:rPr lang="en-US" sz="2800" dirty="0" err="1"/>
              <a:t>Kemampuan</a:t>
            </a:r>
            <a:r>
              <a:rPr lang="en-US" sz="2800" dirty="0"/>
              <a:t> </a:t>
            </a:r>
            <a:r>
              <a:rPr lang="en-US" sz="2800" dirty="0" err="1"/>
              <a:t>memahami</a:t>
            </a:r>
            <a:r>
              <a:rPr lang="en-US" sz="2800" dirty="0"/>
              <a:t> </a:t>
            </a:r>
            <a:r>
              <a:rPr lang="en-US" sz="2800" dirty="0" err="1"/>
              <a:t>nilai</a:t>
            </a:r>
            <a:r>
              <a:rPr lang="en-US" sz="2800" dirty="0"/>
              <a:t> </a:t>
            </a:r>
            <a:r>
              <a:rPr lang="en-US" sz="2800" dirty="0" err="1"/>
              <a:t>risiko</a:t>
            </a:r>
            <a:r>
              <a:rPr lang="en-US" sz="2800" dirty="0"/>
              <a:t> </a:t>
            </a:r>
            <a:r>
              <a:rPr lang="en-US" sz="2800" dirty="0" err="1"/>
              <a:t>perbuatannya</a:t>
            </a:r>
            <a:r>
              <a:rPr lang="en-US" sz="2800" dirty="0"/>
              <a:t>, </a:t>
            </a:r>
            <a:r>
              <a:rPr lang="en-US" sz="2800" dirty="0" err="1"/>
              <a:t>dan</a:t>
            </a:r>
            <a:endParaRPr lang="en-US" sz="2800" dirty="0"/>
          </a:p>
          <a:p>
            <a:pPr eaLnBrk="1" hangingPunct="1">
              <a:buClr>
                <a:schemeClr val="tx1"/>
              </a:buClr>
            </a:pPr>
            <a:r>
              <a:rPr lang="en-US" sz="2800" dirty="0" err="1"/>
              <a:t>Kemampuan</a:t>
            </a:r>
            <a:r>
              <a:rPr lang="en-US" sz="2800" dirty="0"/>
              <a:t> </a:t>
            </a:r>
            <a:r>
              <a:rPr lang="en-US" sz="2800" dirty="0" err="1"/>
              <a:t>memilih</a:t>
            </a:r>
            <a:r>
              <a:rPr lang="en-US" sz="2800" dirty="0"/>
              <a:t> </a:t>
            </a:r>
            <a:r>
              <a:rPr lang="en-US" sz="2800" dirty="0" err="1"/>
              <a:t>dan</a:t>
            </a:r>
            <a:r>
              <a:rPr lang="en-US" sz="2800" dirty="0"/>
              <a:t> </a:t>
            </a:r>
            <a:r>
              <a:rPr lang="en-US" sz="2800" dirty="0" err="1"/>
              <a:t>mengarahkan</a:t>
            </a:r>
            <a:r>
              <a:rPr lang="en-US" sz="2800" dirty="0"/>
              <a:t> </a:t>
            </a:r>
            <a:r>
              <a:rPr lang="en-US" sz="2800" dirty="0" err="1"/>
              <a:t>kemauannya</a:t>
            </a:r>
            <a:endParaRPr lang="en-US" sz="2800" dirty="0"/>
          </a:p>
        </p:txBody>
      </p:sp>
    </p:spTree>
    <p:extLst>
      <p:ext uri="{BB962C8B-B14F-4D97-AF65-F5344CB8AC3E}">
        <p14:creationId xmlns:p14="http://schemas.microsoft.com/office/powerpoint/2010/main" val="652757691"/>
      </p:ext>
    </p:extLst>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r>
              <a:rPr lang="en-US" i="1" dirty="0" smtClean="0"/>
              <a:t> Legal Institute</a:t>
            </a:r>
          </a:p>
        </p:txBody>
      </p:sp>
      <p:sp>
        <p:nvSpPr>
          <p:cNvPr id="50179" name="Rectangle 3"/>
          <p:cNvSpPr>
            <a:spLocks noGrp="1" noChangeArrowheads="1"/>
          </p:cNvSpPr>
          <p:nvPr>
            <p:ph idx="1"/>
          </p:nvPr>
        </p:nvSpPr>
        <p:spPr>
          <a:xfrm>
            <a:off x="609600" y="2209800"/>
            <a:ext cx="11049000" cy="4282440"/>
          </a:xfrm>
        </p:spPr>
        <p:txBody>
          <a:bodyPr>
            <a:normAutofit fontScale="92500" lnSpcReduction="10000"/>
          </a:bodyPr>
          <a:lstStyle/>
          <a:p>
            <a:pPr algn="just" eaLnBrk="1" hangingPunct="1">
              <a:lnSpc>
                <a:spcPct val="90000"/>
              </a:lnSpc>
              <a:buFont typeface="Wingdings" panose="05000000000000000000" pitchFamily="2" charset="2"/>
              <a:buNone/>
            </a:pPr>
            <a:endParaRPr lang="en-US" sz="2800" dirty="0"/>
          </a:p>
          <a:p>
            <a:pPr algn="just" eaLnBrk="1" hangingPunct="1">
              <a:lnSpc>
                <a:spcPct val="90000"/>
              </a:lnSpc>
              <a:buClr>
                <a:schemeClr val="tx1"/>
              </a:buClr>
              <a:buFont typeface="Wingdings" panose="05000000000000000000" pitchFamily="2" charset="2"/>
              <a:buChar char="§"/>
            </a:pPr>
            <a:r>
              <a:rPr lang="en-US" sz="2800" dirty="0" err="1"/>
              <a:t>Penyidik</a:t>
            </a:r>
            <a:endParaRPr lang="en-US" sz="2800" dirty="0"/>
          </a:p>
          <a:p>
            <a:pPr algn="just" eaLnBrk="1" hangingPunct="1">
              <a:lnSpc>
                <a:spcPct val="90000"/>
              </a:lnSpc>
              <a:buClr>
                <a:schemeClr val="tx1"/>
              </a:buClr>
              <a:buFont typeface="Wingdings" panose="05000000000000000000" pitchFamily="2" charset="2"/>
              <a:buChar char="§"/>
            </a:pPr>
            <a:r>
              <a:rPr lang="en-US" sz="2800" dirty="0" err="1"/>
              <a:t>Penuntut</a:t>
            </a:r>
            <a:r>
              <a:rPr lang="en-US" sz="2800" dirty="0"/>
              <a:t> </a:t>
            </a:r>
            <a:r>
              <a:rPr lang="en-US" sz="2800" dirty="0" err="1"/>
              <a:t>Umum</a:t>
            </a:r>
            <a:endParaRPr lang="en-US" sz="2800" dirty="0"/>
          </a:p>
          <a:p>
            <a:pPr algn="just" eaLnBrk="1" hangingPunct="1">
              <a:lnSpc>
                <a:spcPct val="90000"/>
              </a:lnSpc>
              <a:buClr>
                <a:schemeClr val="tx1"/>
              </a:buClr>
              <a:buFont typeface="Wingdings" panose="05000000000000000000" pitchFamily="2" charset="2"/>
              <a:buChar char="§"/>
            </a:pPr>
            <a:r>
              <a:rPr lang="en-US" sz="2800" dirty="0"/>
              <a:t>Hakim </a:t>
            </a:r>
            <a:r>
              <a:rPr lang="en-US" sz="2800" dirty="0" err="1"/>
              <a:t>Pengadilan</a:t>
            </a:r>
            <a:endParaRPr lang="en-US" sz="2800" dirty="0"/>
          </a:p>
          <a:p>
            <a:pPr algn="just" eaLnBrk="1" hangingPunct="1">
              <a:lnSpc>
                <a:spcPct val="90000"/>
              </a:lnSpc>
              <a:buClr>
                <a:schemeClr val="tx1"/>
              </a:buClr>
              <a:buFont typeface="Wingdings" panose="05000000000000000000" pitchFamily="2" charset="2"/>
              <a:buChar char="§"/>
            </a:pPr>
            <a:r>
              <a:rPr lang="en-US" sz="2800" dirty="0" err="1"/>
              <a:t>Tersangka</a:t>
            </a:r>
            <a:r>
              <a:rPr lang="en-US" sz="2800" dirty="0"/>
              <a:t> </a:t>
            </a:r>
            <a:r>
              <a:rPr lang="en-US" sz="2800" dirty="0" err="1"/>
              <a:t>atau</a:t>
            </a:r>
            <a:r>
              <a:rPr lang="en-US" sz="2800" dirty="0"/>
              <a:t> </a:t>
            </a:r>
            <a:r>
              <a:rPr lang="en-US" sz="2800" dirty="0" err="1"/>
              <a:t>terdakwa</a:t>
            </a:r>
            <a:r>
              <a:rPr lang="en-US" sz="2800" dirty="0"/>
              <a:t>, </a:t>
            </a:r>
            <a:r>
              <a:rPr lang="en-US" sz="2800" dirty="0" err="1"/>
              <a:t>melalui</a:t>
            </a:r>
            <a:r>
              <a:rPr lang="en-US" sz="2800" dirty="0"/>
              <a:t> </a:t>
            </a:r>
            <a:r>
              <a:rPr lang="en-US" sz="2800" dirty="0" err="1"/>
              <a:t>pejabat</a:t>
            </a:r>
            <a:r>
              <a:rPr lang="en-US" sz="2800" dirty="0"/>
              <a:t> </a:t>
            </a:r>
            <a:r>
              <a:rPr lang="en-US" sz="2800" dirty="0" err="1"/>
              <a:t>sesuai</a:t>
            </a:r>
            <a:r>
              <a:rPr lang="en-US" sz="2800" dirty="0"/>
              <a:t> </a:t>
            </a:r>
            <a:r>
              <a:rPr lang="en-US" sz="2800" dirty="0" err="1"/>
              <a:t>dengan</a:t>
            </a:r>
            <a:r>
              <a:rPr lang="en-US" sz="2800" dirty="0"/>
              <a:t> </a:t>
            </a:r>
            <a:r>
              <a:rPr lang="en-US" sz="2800" dirty="0" err="1"/>
              <a:t>tingkat</a:t>
            </a:r>
            <a:r>
              <a:rPr lang="en-US" sz="2800" dirty="0"/>
              <a:t> proses </a:t>
            </a:r>
            <a:r>
              <a:rPr lang="en-US" sz="2800" dirty="0" err="1"/>
              <a:t>pemeriksaan</a:t>
            </a:r>
            <a:endParaRPr lang="en-US" sz="2800" dirty="0"/>
          </a:p>
          <a:p>
            <a:pPr algn="just" eaLnBrk="1" hangingPunct="1">
              <a:lnSpc>
                <a:spcPct val="90000"/>
              </a:lnSpc>
              <a:buClr>
                <a:schemeClr val="tx1"/>
              </a:buClr>
              <a:buFont typeface="Wingdings" panose="05000000000000000000" pitchFamily="2" charset="2"/>
              <a:buChar char="§"/>
            </a:pPr>
            <a:r>
              <a:rPr lang="en-US" sz="2800" dirty="0" err="1"/>
              <a:t>Korban</a:t>
            </a:r>
            <a:r>
              <a:rPr lang="en-US" sz="2800" dirty="0"/>
              <a:t>, </a:t>
            </a:r>
            <a:r>
              <a:rPr lang="en-US" sz="2800" dirty="0" err="1"/>
              <a:t>melalui</a:t>
            </a:r>
            <a:r>
              <a:rPr lang="en-US" sz="2800" dirty="0"/>
              <a:t> </a:t>
            </a:r>
            <a:r>
              <a:rPr lang="en-US" sz="2800" dirty="0" err="1"/>
              <a:t>pejabat</a:t>
            </a:r>
            <a:r>
              <a:rPr lang="en-US" sz="2800" dirty="0"/>
              <a:t> </a:t>
            </a:r>
            <a:r>
              <a:rPr lang="en-US" sz="2800" dirty="0" err="1"/>
              <a:t>sesuai</a:t>
            </a:r>
            <a:r>
              <a:rPr lang="en-US" sz="2800" dirty="0"/>
              <a:t> </a:t>
            </a:r>
            <a:r>
              <a:rPr lang="en-US" sz="2800" dirty="0" err="1"/>
              <a:t>dengan</a:t>
            </a:r>
            <a:r>
              <a:rPr lang="en-US" sz="2800" dirty="0"/>
              <a:t> </a:t>
            </a:r>
            <a:r>
              <a:rPr lang="en-US" sz="2800" dirty="0" err="1"/>
              <a:t>tingkat</a:t>
            </a:r>
            <a:r>
              <a:rPr lang="en-US" sz="2800" dirty="0"/>
              <a:t> proses </a:t>
            </a:r>
            <a:r>
              <a:rPr lang="en-US" sz="2800" dirty="0" err="1"/>
              <a:t>pemeriksaan</a:t>
            </a:r>
            <a:endParaRPr lang="en-US" sz="2800" dirty="0"/>
          </a:p>
          <a:p>
            <a:pPr algn="just" eaLnBrk="1" hangingPunct="1">
              <a:lnSpc>
                <a:spcPct val="90000"/>
              </a:lnSpc>
              <a:buClr>
                <a:schemeClr val="tx1"/>
              </a:buClr>
              <a:buFont typeface="Wingdings" panose="05000000000000000000" pitchFamily="2" charset="2"/>
              <a:buChar char="§"/>
            </a:pPr>
            <a:r>
              <a:rPr lang="en-US" sz="2800" dirty="0" err="1"/>
              <a:t>Penasehat</a:t>
            </a:r>
            <a:r>
              <a:rPr lang="en-US" sz="2800" dirty="0"/>
              <a:t> </a:t>
            </a:r>
            <a:r>
              <a:rPr lang="en-US" sz="2800" dirty="0" err="1"/>
              <a:t>hukum</a:t>
            </a:r>
            <a:r>
              <a:rPr lang="en-US" sz="2800" dirty="0"/>
              <a:t>, </a:t>
            </a:r>
            <a:r>
              <a:rPr lang="en-US" sz="2800" dirty="0" err="1"/>
              <a:t>melalui</a:t>
            </a:r>
            <a:r>
              <a:rPr lang="en-US" sz="2800" dirty="0"/>
              <a:t> </a:t>
            </a:r>
            <a:r>
              <a:rPr lang="en-US" sz="2800" dirty="0" err="1"/>
              <a:t>pejabat</a:t>
            </a:r>
            <a:r>
              <a:rPr lang="en-US" sz="2800" dirty="0"/>
              <a:t> </a:t>
            </a:r>
            <a:r>
              <a:rPr lang="en-US" sz="2800" dirty="0" err="1"/>
              <a:t>sesuai</a:t>
            </a:r>
            <a:r>
              <a:rPr lang="en-US" sz="2800" dirty="0"/>
              <a:t> </a:t>
            </a:r>
            <a:r>
              <a:rPr lang="en-US" sz="2800" dirty="0" err="1"/>
              <a:t>dengan</a:t>
            </a:r>
            <a:r>
              <a:rPr lang="en-US" sz="2800" dirty="0"/>
              <a:t> </a:t>
            </a:r>
            <a:r>
              <a:rPr lang="en-US" sz="2800" dirty="0" err="1"/>
              <a:t>tingkat</a:t>
            </a:r>
            <a:r>
              <a:rPr lang="en-US" sz="2800" dirty="0"/>
              <a:t> proses </a:t>
            </a:r>
            <a:r>
              <a:rPr lang="en-US" sz="2800" dirty="0" err="1"/>
              <a:t>pemeriksaan</a:t>
            </a:r>
            <a:endParaRPr lang="en-US" sz="2800" dirty="0"/>
          </a:p>
        </p:txBody>
      </p:sp>
    </p:spTree>
    <p:extLst>
      <p:ext uri="{BB962C8B-B14F-4D97-AF65-F5344CB8AC3E}">
        <p14:creationId xmlns:p14="http://schemas.microsoft.com/office/powerpoint/2010/main" val="2102680112"/>
      </p:ext>
    </p:extLst>
  </p:cSld>
  <p:clrMapOvr>
    <a:masterClrMapping/>
  </p:clrMapOvr>
  <p:transition>
    <p:wipe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otable">
  <a:themeElements>
    <a:clrScheme name="Quotable">
      <a:dk1>
        <a:sysClr val="windowText" lastClr="000000"/>
      </a:dk1>
      <a:lt1>
        <a:sysClr val="window" lastClr="FFFFFF"/>
      </a:lt1>
      <a:dk2>
        <a:srgbClr val="212121"/>
      </a:dk2>
      <a:lt2>
        <a:srgbClr val="636363"/>
      </a:lt2>
      <a:accent1>
        <a:srgbClr val="8664B0"/>
      </a:accent1>
      <a:accent2>
        <a:srgbClr val="D75BCD"/>
      </a:accent2>
      <a:accent3>
        <a:srgbClr val="E54D86"/>
      </a:accent3>
      <a:accent4>
        <a:srgbClr val="DE4547"/>
      </a:accent4>
      <a:accent5>
        <a:srgbClr val="F16E40"/>
      </a:accent5>
      <a:accent6>
        <a:srgbClr val="EB9C5A"/>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7AF46513-5B0D-4B03-9323-32F3F0BFC9D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Quotable</Template>
  <TotalTime>293</TotalTime>
  <Words>2039</Words>
  <Application>Microsoft Office PowerPoint</Application>
  <PresentationFormat>Widescreen</PresentationFormat>
  <Paragraphs>220</Paragraphs>
  <Slides>25</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Calibri</vt:lpstr>
      <vt:lpstr>Century Gothic</vt:lpstr>
      <vt:lpstr>Wingdings</vt:lpstr>
      <vt:lpstr>Wingdings 2</vt:lpstr>
      <vt:lpstr>Quotable</vt:lpstr>
      <vt:lpstr>PSIKIATRI FORENSIK: PENDAHULUAN</vt:lpstr>
      <vt:lpstr>Sejarah</vt:lpstr>
      <vt:lpstr>Lingkup Medikolegal</vt:lpstr>
      <vt:lpstr>Tujuan</vt:lpstr>
      <vt:lpstr>Peran Psikiater</vt:lpstr>
      <vt:lpstr>Tanggung Jawab Psikiater dalam Aspek Legal</vt:lpstr>
      <vt:lpstr>4 Tahap Kerangka Konsep</vt:lpstr>
      <vt:lpstr>Penilaian Kemampuan Bertanggung Jawab</vt:lpstr>
      <vt:lpstr> Legal Institute</vt:lpstr>
      <vt:lpstr> Syarat Menjadi Pemeriksa</vt:lpstr>
      <vt:lpstr>Terima Kasih</vt:lpstr>
      <vt:lpstr>Penulisan Laporan / Visum Psikiatrikum</vt:lpstr>
      <vt:lpstr>Kegunaan dan Penyalahgunaan</vt:lpstr>
      <vt:lpstr>Persiapan Kasus1</vt:lpstr>
      <vt:lpstr>Persiapan Kasus2</vt:lpstr>
      <vt:lpstr>Pengumpulan Data1</vt:lpstr>
      <vt:lpstr>Analisis Data1</vt:lpstr>
      <vt:lpstr>Pemohon  Surat Keterangan Ahli Kedokteran Jiwa</vt:lpstr>
      <vt:lpstr>Penerbit  Surat Keterangan Ahli Kedokteran Jiwa</vt:lpstr>
      <vt:lpstr>Bentuk Surat Keterangan Ahli Kedokteran Jiwa</vt:lpstr>
      <vt:lpstr>Struktur Laporan2</vt:lpstr>
      <vt:lpstr>Format : ABFP</vt:lpstr>
      <vt:lpstr>Format ABFP</vt:lpstr>
      <vt:lpstr>Format ABFP</vt:lpstr>
      <vt:lpstr>Terima Kasih</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PSIKIATRI FORENSIK: PENDAHULUAN</dc:title>
  <dc:creator>Rizky Aniza Winanda</dc:creator>
  <cp:lastModifiedBy>Rizky Aniza Winanda</cp:lastModifiedBy>
  <cp:revision>24</cp:revision>
  <dcterms:created xsi:type="dcterms:W3CDTF">2015-01-19T23:21:05Z</dcterms:created>
  <dcterms:modified xsi:type="dcterms:W3CDTF">2015-02-09T11:32:45Z</dcterms:modified>
</cp:coreProperties>
</file>