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2" r:id="rId5"/>
    <p:sldId id="273" r:id="rId6"/>
    <p:sldId id="274" r:id="rId7"/>
    <p:sldId id="275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0" r:id="rId16"/>
    <p:sldId id="271" r:id="rId17"/>
    <p:sldId id="266" r:id="rId18"/>
    <p:sldId id="267" r:id="rId19"/>
    <p:sldId id="268" r:id="rId20"/>
    <p:sldId id="276" r:id="rId21"/>
    <p:sldId id="277" r:id="rId22"/>
    <p:sldId id="279" r:id="rId23"/>
    <p:sldId id="278" r:id="rId24"/>
    <p:sldId id="280" r:id="rId25"/>
    <p:sldId id="281" r:id="rId26"/>
    <p:sldId id="282" r:id="rId27"/>
    <p:sldId id="284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100000">
              <a:schemeClr val="bg2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39526C6-D560-4846-BC20-AA4F8C6FDE95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9B2F2CA-A0DB-4948-9A4C-D19B5C1A570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ANXIETY DISORDERS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Kuliah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endParaRPr lang="en-US" dirty="0" smtClean="0"/>
          </a:p>
          <a:p>
            <a:r>
              <a:rPr lang="en-US" dirty="0" err="1" smtClean="0"/>
              <a:t>Penyaji</a:t>
            </a:r>
            <a:r>
              <a:rPr lang="en-US" dirty="0" smtClean="0"/>
              <a:t> : dr. </a:t>
            </a:r>
            <a:r>
              <a:rPr lang="en-US" dirty="0" err="1" smtClean="0"/>
              <a:t>Jans</a:t>
            </a:r>
            <a:r>
              <a:rPr lang="en-US" dirty="0" smtClean="0"/>
              <a:t> Juliana RS</a:t>
            </a:r>
          </a:p>
          <a:p>
            <a:r>
              <a:rPr lang="en-US" dirty="0" err="1" smtClean="0"/>
              <a:t>Pembimbing</a:t>
            </a:r>
            <a:r>
              <a:rPr lang="en-US" dirty="0" smtClean="0"/>
              <a:t> : Prof. </a:t>
            </a:r>
            <a:r>
              <a:rPr lang="en-US" dirty="0" err="1" smtClean="0"/>
              <a:t>Sasanto</a:t>
            </a:r>
            <a:r>
              <a:rPr lang="en-US" dirty="0" smtClean="0"/>
              <a:t> </a:t>
            </a:r>
            <a:r>
              <a:rPr lang="en-US" dirty="0" err="1" smtClean="0"/>
              <a:t>Wibisono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0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Pasien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insidensi</a:t>
            </a:r>
            <a:r>
              <a:rPr lang="en-US" dirty="0" smtClean="0"/>
              <a:t> </a:t>
            </a:r>
            <a:r>
              <a:rPr lang="en-US" i="1" dirty="0" smtClean="0"/>
              <a:t>stressful </a:t>
            </a:r>
            <a:r>
              <a:rPr lang="en-US" i="1" dirty="0"/>
              <a:t>life </a:t>
            </a:r>
            <a:r>
              <a:rPr lang="en-US" i="1" dirty="0" smtClean="0"/>
              <a:t>events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smtClean="0"/>
              <a:t>trauma </a:t>
            </a:r>
            <a:r>
              <a:rPr lang="en-US" dirty="0" err="1" smtClean="0"/>
              <a:t>kehilangan</a:t>
            </a:r>
            <a:r>
              <a:rPr lang="en-US" dirty="0" smtClean="0"/>
              <a:t>)</a:t>
            </a:r>
            <a:r>
              <a:rPr lang="en-US" i="1" dirty="0" smtClean="0"/>
              <a:t>.</a:t>
            </a: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sz="2000" dirty="0" err="1" smtClean="0"/>
              <a:t>Studi</a:t>
            </a:r>
            <a:r>
              <a:rPr lang="en-US" sz="2000" dirty="0" smtClean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melibatkan</a:t>
            </a:r>
            <a:r>
              <a:rPr lang="en-US" sz="2000" dirty="0"/>
              <a:t> </a:t>
            </a:r>
            <a:r>
              <a:rPr lang="en-US" sz="2000" dirty="0" smtClean="0"/>
              <a:t>1.018 </a:t>
            </a:r>
            <a:r>
              <a:rPr lang="en-US" sz="2000" dirty="0" err="1" smtClean="0"/>
              <a:t>wanita</a:t>
            </a:r>
            <a:r>
              <a:rPr lang="en-US" sz="2000" dirty="0" smtClean="0"/>
              <a:t> </a:t>
            </a:r>
            <a:r>
              <a:rPr lang="en-US" sz="2000" dirty="0" err="1" smtClean="0"/>
              <a:t>kembar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err="1" smtClean="0">
                <a:sym typeface="Wingdings" pitchFamily="2" charset="2"/>
              </a:rPr>
              <a:t>ggn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panik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berhubungan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dengan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perpisahan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kematian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orangtua</a:t>
            </a:r>
            <a:r>
              <a:rPr lang="en-US" sz="2000" dirty="0" smtClean="0">
                <a:sym typeface="Wingdings" pitchFamily="2" charset="2"/>
              </a:rPr>
              <a:t>. 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err="1" smtClean="0">
                <a:sym typeface="Wingdings" pitchFamily="2" charset="2"/>
              </a:rPr>
              <a:t>Perpisahan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dini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dengan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figur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ibu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berhubungan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dgn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gangguan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panik</a:t>
            </a:r>
            <a:r>
              <a:rPr lang="en-US" sz="2000" dirty="0" smtClean="0">
                <a:sym typeface="Wingdings" pitchFamily="2" charset="2"/>
              </a:rPr>
              <a:t>. </a:t>
            </a:r>
          </a:p>
          <a:p>
            <a:pPr lvl="1">
              <a:buFont typeface="Wingdings" pitchFamily="2" charset="2"/>
              <a:buChar char="v"/>
            </a:pPr>
            <a:r>
              <a:rPr lang="en-US" sz="2000" dirty="0" smtClean="0">
                <a:sym typeface="Wingdings" pitchFamily="2" charset="2"/>
              </a:rPr>
              <a:t>47 % </a:t>
            </a:r>
            <a:r>
              <a:rPr lang="en-US" sz="2000" dirty="0" err="1" smtClean="0">
                <a:sym typeface="Wingdings" pitchFamily="2" charset="2"/>
              </a:rPr>
              <a:t>gangguan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panik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terjadi</a:t>
            </a:r>
            <a:r>
              <a:rPr lang="en-US" sz="2000" dirty="0" smtClean="0">
                <a:sym typeface="Wingdings" pitchFamily="2" charset="2"/>
              </a:rPr>
              <a:t> 6 </a:t>
            </a:r>
            <a:r>
              <a:rPr lang="en-US" sz="2000" dirty="0" err="1" smtClean="0">
                <a:sym typeface="Wingdings" pitchFamily="2" charset="2"/>
              </a:rPr>
              <a:t>minggu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setelah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peristiwa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kehilangan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seseorang</a:t>
            </a:r>
            <a:r>
              <a:rPr lang="en-US" sz="2000" dirty="0" smtClean="0">
                <a:sym typeface="Wingdings" pitchFamily="2" charset="2"/>
              </a:rPr>
              <a:t>.</a:t>
            </a:r>
            <a:endParaRPr lang="en-US" sz="2000" dirty="0">
              <a:sym typeface="Wingdings" pitchFamily="2" charset="2"/>
            </a:endParaRPr>
          </a:p>
          <a:p>
            <a:pPr marL="68580" indent="0">
              <a:buNone/>
            </a:pPr>
            <a:r>
              <a:rPr lang="en-US" dirty="0" err="1" smtClean="0"/>
              <a:t>Bbrp</a:t>
            </a:r>
            <a:r>
              <a:rPr lang="en-US" dirty="0" smtClean="0"/>
              <a:t> </a:t>
            </a:r>
            <a:r>
              <a:rPr lang="en-US" dirty="0" err="1" smtClean="0"/>
              <a:t>teori</a:t>
            </a:r>
            <a:r>
              <a:rPr lang="en-US" dirty="0" smtClean="0"/>
              <a:t> </a:t>
            </a:r>
            <a:r>
              <a:rPr lang="en-US" dirty="0" err="1" smtClean="0"/>
              <a:t>patogenesis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f</a:t>
            </a:r>
            <a:r>
              <a:rPr lang="en-US" dirty="0" err="1" smtClean="0"/>
              <a:t>aktor</a:t>
            </a:r>
            <a:r>
              <a:rPr lang="en-US" dirty="0" smtClean="0"/>
              <a:t> </a:t>
            </a:r>
            <a:r>
              <a:rPr lang="en-US" dirty="0" err="1" smtClean="0"/>
              <a:t>predisposisi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kerentanan</a:t>
            </a:r>
            <a:r>
              <a:rPr lang="en-US" dirty="0" smtClean="0"/>
              <a:t> </a:t>
            </a:r>
            <a:r>
              <a:rPr lang="en-US" dirty="0" err="1" smtClean="0"/>
              <a:t>neurofisiologis</a:t>
            </a:r>
            <a:r>
              <a:rPr lang="en-US" dirty="0" smtClean="0"/>
              <a:t> </a:t>
            </a:r>
            <a:r>
              <a:rPr lang="en-US" dirty="0" err="1" smtClean="0"/>
              <a:t>berinteraksi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stressor </a:t>
            </a:r>
            <a:r>
              <a:rPr lang="en-US" dirty="0" err="1" smtClean="0"/>
              <a:t>lingkungan</a:t>
            </a: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346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Kagen</a:t>
            </a:r>
            <a:r>
              <a:rPr lang="en-US" dirty="0"/>
              <a:t> et al (1988</a:t>
            </a:r>
            <a:r>
              <a:rPr lang="en-US" dirty="0" smtClean="0"/>
              <a:t>):  </a:t>
            </a:r>
            <a:r>
              <a:rPr lang="en-US" dirty="0" err="1" smtClean="0"/>
              <a:t>sejumlah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temperamen</a:t>
            </a:r>
            <a:r>
              <a:rPr lang="en-US" dirty="0" smtClean="0"/>
              <a:t> “</a:t>
            </a:r>
            <a:r>
              <a:rPr lang="en-US" i="1" dirty="0"/>
              <a:t>behavioral inhibition to the </a:t>
            </a:r>
            <a:r>
              <a:rPr lang="en-US" i="1" dirty="0" smtClean="0"/>
              <a:t>unfamiliar</a:t>
            </a:r>
            <a:r>
              <a:rPr lang="en-US" dirty="0" smtClean="0"/>
              <a:t>”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terasa</a:t>
            </a:r>
            <a:r>
              <a:rPr lang="en-US" dirty="0" smtClean="0"/>
              <a:t> </a:t>
            </a:r>
            <a:r>
              <a:rPr lang="en-US" dirty="0" err="1" smtClean="0"/>
              <a:t>asing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shg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bergantung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melindungi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Seiring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perkembangannya</a:t>
            </a:r>
            <a:r>
              <a:rPr lang="en-US" dirty="0" smtClean="0"/>
              <a:t>, </a:t>
            </a:r>
            <a:r>
              <a:rPr lang="en-US" dirty="0" err="1" smtClean="0"/>
              <a:t>anak-anak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melindungi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kenyamanan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memproyeksikan</a:t>
            </a:r>
            <a:r>
              <a:rPr lang="en-US" dirty="0" smtClean="0"/>
              <a:t> </a:t>
            </a:r>
            <a:r>
              <a:rPr lang="en-US" dirty="0" err="1" smtClean="0"/>
              <a:t>kekurangannya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 (</a:t>
            </a:r>
            <a:r>
              <a:rPr lang="en-US" i="1" dirty="0"/>
              <a:t>unreliable and </a:t>
            </a:r>
            <a:r>
              <a:rPr lang="en-US" i="1" dirty="0" smtClean="0"/>
              <a:t>unpredictable)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marah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orangtua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karena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selalu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mereka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err="1" smtClean="0">
                <a:sym typeface="Wingdings" pitchFamily="2" charset="2"/>
              </a:rPr>
              <a:t>Namun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fantasi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kemarahan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menimbulkan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kekhawatiran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marah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destruktif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membuat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hubungan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orangtua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renggang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orangtua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– </a:t>
            </a:r>
            <a:r>
              <a:rPr lang="en-US" dirty="0" err="1">
                <a:sym typeface="Wingdings" pitchFamily="2" charset="2"/>
              </a:rPr>
              <a:t>sosok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tempatnya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bergantung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meninggalkan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mereka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64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800599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                                              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Anger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Fearful &amp; hostile dependence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371600" y="2209800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Child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759278" y="3096491"/>
            <a:ext cx="1905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arent</a:t>
            </a:r>
            <a:endParaRPr lang="en-US" dirty="0"/>
          </a:p>
        </p:txBody>
      </p:sp>
      <p:sp>
        <p:nvSpPr>
          <p:cNvPr id="9" name="Lightning Bolt 8"/>
          <p:cNvSpPr/>
          <p:nvPr/>
        </p:nvSpPr>
        <p:spPr>
          <a:xfrm rot="19802140">
            <a:off x="3293333" y="2457326"/>
            <a:ext cx="1350818" cy="1343891"/>
          </a:xfrm>
          <a:prstGeom prst="lightningBol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292818" y="3163907"/>
            <a:ext cx="3324138" cy="1179493"/>
          </a:xfrm>
          <a:custGeom>
            <a:avLst/>
            <a:gdLst>
              <a:gd name="connsiteX0" fmla="*/ 82174 w 3324138"/>
              <a:gd name="connsiteY0" fmla="*/ 0 h 2022388"/>
              <a:gd name="connsiteX1" fmla="*/ 331556 w 3324138"/>
              <a:gd name="connsiteY1" fmla="*/ 1011382 h 2022388"/>
              <a:gd name="connsiteX2" fmla="*/ 2742247 w 3324138"/>
              <a:gd name="connsiteY2" fmla="*/ 2008909 h 2022388"/>
              <a:gd name="connsiteX3" fmla="*/ 3324138 w 3324138"/>
              <a:gd name="connsiteY3" fmla="*/ 1496291 h 202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4138" h="2022388">
                <a:moveTo>
                  <a:pt x="82174" y="0"/>
                </a:moveTo>
                <a:cubicBezTo>
                  <a:pt x="-14808" y="338282"/>
                  <a:pt x="-111790" y="676564"/>
                  <a:pt x="331556" y="1011382"/>
                </a:cubicBezTo>
                <a:cubicBezTo>
                  <a:pt x="774902" y="1346200"/>
                  <a:pt x="2243483" y="1928091"/>
                  <a:pt x="2742247" y="2008909"/>
                </a:cubicBezTo>
                <a:cubicBezTo>
                  <a:pt x="3241011" y="2089727"/>
                  <a:pt x="3282574" y="1793009"/>
                  <a:pt x="3324138" y="1496291"/>
                </a:cubicBezTo>
              </a:path>
            </a:pathLst>
          </a:cu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6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PANIC </a:t>
            </a:r>
            <a:r>
              <a:rPr lang="en-US" sz="2400" b="1" dirty="0"/>
              <a:t>DISORDER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i="1" dirty="0"/>
              <a:t>attachment </a:t>
            </a:r>
            <a:r>
              <a:rPr lang="en-US" i="1" dirty="0" smtClean="0"/>
              <a:t>style,  </a:t>
            </a:r>
            <a:r>
              <a:rPr lang="en-US" dirty="0" err="1" smtClean="0"/>
              <a:t>melibatkan</a:t>
            </a:r>
            <a:r>
              <a:rPr lang="en-US" dirty="0" smtClean="0"/>
              <a:t> 18 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. </a:t>
            </a:r>
            <a:r>
              <a:rPr lang="en-US" dirty="0" err="1" smtClean="0"/>
              <a:t>Semua</a:t>
            </a:r>
            <a:r>
              <a:rPr lang="en-US" dirty="0"/>
              <a:t> </a:t>
            </a:r>
            <a:r>
              <a:rPr lang="en-US" dirty="0" err="1" smtClean="0"/>
              <a:t>subjek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i="1" dirty="0" smtClean="0"/>
              <a:t>attachment style.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i="1" dirty="0"/>
              <a:t> </a:t>
            </a:r>
            <a:r>
              <a:rPr lang="en-US" i="1" dirty="0" smtClean="0"/>
              <a:t>  </a:t>
            </a:r>
            <a:r>
              <a:rPr lang="en-US" dirty="0" smtClean="0"/>
              <a:t>14 orang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. Pasien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i="1" dirty="0"/>
              <a:t> </a:t>
            </a:r>
            <a:r>
              <a:rPr lang="en-US" i="1" dirty="0" smtClean="0"/>
              <a:t>   </a:t>
            </a:r>
            <a:r>
              <a:rPr lang="en-US" dirty="0" err="1" smtClean="0"/>
              <a:t>memandang</a:t>
            </a:r>
            <a:r>
              <a:rPr lang="en-US" i="1" dirty="0" smtClean="0"/>
              <a:t> separation </a:t>
            </a:r>
            <a:r>
              <a:rPr lang="en-US" dirty="0" err="1" smtClean="0"/>
              <a:t>dan</a:t>
            </a:r>
            <a:r>
              <a:rPr lang="en-US" i="1" dirty="0" smtClean="0"/>
              <a:t> attachment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kaku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sangat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sensitif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thd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2 </a:t>
            </a:r>
            <a:r>
              <a:rPr lang="en-US" dirty="0" err="1" smtClean="0">
                <a:sym typeface="Wingdings" pitchFamily="2" charset="2"/>
              </a:rPr>
              <a:t>hal</a:t>
            </a:r>
            <a:r>
              <a:rPr lang="en-US" dirty="0" smtClean="0">
                <a:sym typeface="Wingdings" pitchFamily="2" charset="2"/>
              </a:rPr>
              <a:t> :</a:t>
            </a:r>
            <a:r>
              <a:rPr lang="en-US" i="1" dirty="0" smtClean="0">
                <a:sym typeface="Wingdings" pitchFamily="2" charset="2"/>
              </a:rPr>
              <a:t>  </a:t>
            </a:r>
            <a:r>
              <a:rPr lang="en-US" b="1" i="1" dirty="0" smtClean="0">
                <a:sym typeface="Wingdings" pitchFamily="2" charset="2"/>
              </a:rPr>
              <a:t>loss of freedom </a:t>
            </a:r>
            <a:r>
              <a:rPr lang="en-US" i="1" dirty="0" smtClean="0">
                <a:sym typeface="Wingdings" pitchFamily="2" charset="2"/>
              </a:rPr>
              <a:t>&amp; </a:t>
            </a:r>
            <a:r>
              <a:rPr lang="en-US" b="1" i="1" dirty="0" smtClean="0">
                <a:sym typeface="Wingdings" pitchFamily="2" charset="2"/>
              </a:rPr>
              <a:t>loss of safety and protection</a:t>
            </a:r>
            <a:r>
              <a:rPr lang="en-US" i="1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kesulitan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</a:t>
            </a:r>
            <a:r>
              <a:rPr lang="en-US" dirty="0" err="1" smtClean="0">
                <a:sym typeface="Wingdings" pitchFamily="2" charset="2"/>
              </a:rPr>
              <a:t>memodulasi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antara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/>
              <a:t>separation </a:t>
            </a:r>
            <a:r>
              <a:rPr lang="en-US" dirty="0" err="1"/>
              <a:t>dan</a:t>
            </a:r>
            <a:r>
              <a:rPr lang="en-US" i="1" dirty="0"/>
              <a:t> </a:t>
            </a:r>
            <a:r>
              <a:rPr lang="en-US" i="1" dirty="0" smtClean="0"/>
              <a:t>attachment.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dirty="0" smtClean="0"/>
              <a:t>    </a:t>
            </a:r>
            <a:r>
              <a:rPr lang="en-US" dirty="0" err="1" smtClean="0"/>
              <a:t>Rentang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sempit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separation (too frightening) &amp; attachment  </a:t>
            </a:r>
          </a:p>
          <a:p>
            <a:pPr marL="68580" indent="0">
              <a:lnSpc>
                <a:spcPct val="11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(too intense)</a:t>
            </a:r>
            <a:r>
              <a:rPr lang="en-US" i="1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gaya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interaksi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err="1" smtClean="0">
                <a:sym typeface="Wingdings" pitchFamily="2" charset="2"/>
              </a:rPr>
              <a:t>overcontrolling</a:t>
            </a:r>
            <a:r>
              <a:rPr lang="en-US" i="1" dirty="0" smtClean="0">
                <a:sym typeface="Wingdings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etiologi</a:t>
            </a:r>
            <a:r>
              <a:rPr lang="en-US" dirty="0" smtClean="0"/>
              <a:t> lain </a:t>
            </a:r>
            <a:r>
              <a:rPr lang="en-US" dirty="0" err="1" smtClean="0"/>
              <a:t>pada</a:t>
            </a:r>
            <a:r>
              <a:rPr lang="en-US" dirty="0" smtClean="0"/>
              <a:t> pasien </a:t>
            </a:r>
            <a:r>
              <a:rPr lang="en-US" dirty="0" err="1" smtClean="0"/>
              <a:t>wanita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: </a:t>
            </a:r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i="1" dirty="0" smtClean="0"/>
              <a:t>physical and sexual abuse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kanak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Korban</a:t>
            </a:r>
            <a:r>
              <a:rPr lang="en-US" dirty="0" smtClean="0"/>
              <a:t> CSA (</a:t>
            </a:r>
            <a:r>
              <a:rPr lang="en-US" i="1" dirty="0" smtClean="0"/>
              <a:t>child </a:t>
            </a:r>
            <a:r>
              <a:rPr lang="en-US" i="1" dirty="0"/>
              <a:t>sexual </a:t>
            </a:r>
            <a:r>
              <a:rPr lang="en-US" i="1" dirty="0" smtClean="0"/>
              <a:t>abuse): </a:t>
            </a:r>
          </a:p>
          <a:p>
            <a:pPr marL="6858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  </a:t>
            </a:r>
            <a:r>
              <a:rPr lang="en-US" dirty="0" smtClean="0"/>
              <a:t>45,1%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menunjukkan</a:t>
            </a:r>
            <a:r>
              <a:rPr lang="en-US" dirty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endParaRPr lang="en-US" dirty="0" smtClean="0"/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15,4%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tdk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ggn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cemas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(anxiety disorder)</a:t>
            </a:r>
          </a:p>
          <a:p>
            <a:pPr marL="68580" indent="0">
              <a:buNone/>
            </a:pPr>
            <a:r>
              <a:rPr lang="en-US" dirty="0" smtClean="0"/>
              <a:t>Trauma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kanak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proses attachment </a:t>
            </a:r>
            <a:r>
              <a:rPr lang="en-US" dirty="0" smtClean="0">
                <a:sym typeface="Wingdings" pitchFamily="2" charset="2"/>
              </a:rPr>
              <a:t> rasa </a:t>
            </a:r>
            <a:r>
              <a:rPr lang="en-US" dirty="0" err="1" smtClean="0">
                <a:sym typeface="Wingdings" pitchFamily="2" charset="2"/>
              </a:rPr>
              <a:t>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nyaman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figur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signifikan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mereka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mengganggu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terbentuknya</a:t>
            </a:r>
            <a:r>
              <a:rPr lang="en-US" dirty="0" smtClean="0">
                <a:sym typeface="Wingdings" pitchFamily="2" charset="2"/>
              </a:rPr>
              <a:t> rasa </a:t>
            </a:r>
            <a:r>
              <a:rPr lang="en-US" dirty="0" err="1" smtClean="0">
                <a:sym typeface="Wingdings" pitchFamily="2" charset="2"/>
              </a:rPr>
              <a:t>percaya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khdpan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dewasa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kelak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312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Demasi</a:t>
            </a:r>
            <a:r>
              <a:rPr lang="en-US" dirty="0" smtClean="0"/>
              <a:t> (2004) : hal2 yang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traumatik</a:t>
            </a:r>
            <a:r>
              <a:rPr lang="en-US" dirty="0" smtClean="0"/>
              <a:t> </a:t>
            </a:r>
            <a:r>
              <a:rPr lang="en-US" dirty="0" err="1" smtClean="0"/>
              <a:t>tersimpan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r>
              <a:rPr lang="en-US" dirty="0" smtClean="0"/>
              <a:t>, </a:t>
            </a:r>
            <a:r>
              <a:rPr lang="en-US" dirty="0" err="1" smtClean="0"/>
              <a:t>dipicu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i="1" dirty="0" smtClean="0"/>
              <a:t>conditioned stimulus </a:t>
            </a:r>
            <a:r>
              <a:rPr lang="en-US" dirty="0" smtClean="0"/>
              <a:t>(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Doux</a:t>
            </a:r>
            <a:r>
              <a:rPr lang="en-US" dirty="0" smtClean="0"/>
              <a:t> (1996) : rasa </a:t>
            </a:r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sbg</a:t>
            </a:r>
            <a:r>
              <a:rPr lang="en-US" dirty="0" smtClean="0"/>
              <a:t> </a:t>
            </a:r>
            <a:r>
              <a:rPr lang="en-US" i="1" dirty="0" err="1" smtClean="0"/>
              <a:t>unconcious</a:t>
            </a:r>
            <a:r>
              <a:rPr lang="en-US" i="1" dirty="0" smtClean="0"/>
              <a:t> memory di amygdala, </a:t>
            </a:r>
            <a:r>
              <a:rPr lang="en-US" dirty="0" err="1" smtClean="0"/>
              <a:t>dmn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id-ID" dirty="0" smtClean="0"/>
              <a:t>meninggalkan </a:t>
            </a:r>
            <a:r>
              <a:rPr lang="id-ID" dirty="0"/>
              <a:t>jejak tak terhapuskan di otak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en-US" dirty="0" err="1" smtClean="0"/>
              <a:t>Amydala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lokasi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 kali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signal rasa </a:t>
            </a:r>
            <a:r>
              <a:rPr lang="en-US" dirty="0" err="1" smtClean="0"/>
              <a:t>takut</a:t>
            </a:r>
            <a:r>
              <a:rPr lang="en-US" dirty="0" smtClean="0"/>
              <a:t>.  </a:t>
            </a:r>
            <a:r>
              <a:rPr lang="en-US" dirty="0" err="1" smtClean="0"/>
              <a:t>Aktivasi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unconcious</a:t>
            </a:r>
            <a:r>
              <a:rPr lang="en-US" dirty="0" smtClean="0"/>
              <a:t>. Fight/flight </a:t>
            </a:r>
            <a:r>
              <a:rPr lang="en-US" dirty="0" err="1" smtClean="0"/>
              <a:t>respons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menghambat</a:t>
            </a:r>
            <a:r>
              <a:rPr lang="en-US" dirty="0" smtClean="0"/>
              <a:t> thalamus </a:t>
            </a:r>
            <a:r>
              <a:rPr lang="en-US" dirty="0" err="1" smtClean="0"/>
              <a:t>mengirimkan</a:t>
            </a:r>
            <a:r>
              <a:rPr lang="en-US" dirty="0" smtClean="0"/>
              <a:t> signal </a:t>
            </a:r>
            <a:r>
              <a:rPr lang="en-US" dirty="0" err="1" smtClean="0"/>
              <a:t>ke</a:t>
            </a:r>
            <a:r>
              <a:rPr lang="en-US" dirty="0" smtClean="0"/>
              <a:t> cortex (prefrontal cortex)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r>
              <a:rPr lang="en-US" dirty="0" smtClean="0"/>
              <a:t> </a:t>
            </a:r>
            <a:r>
              <a:rPr lang="en-US" dirty="0" err="1" smtClean="0"/>
              <a:t>rasional</a:t>
            </a:r>
            <a:r>
              <a:rPr lang="en-US" dirty="0" smtClean="0"/>
              <a:t> </a:t>
            </a:r>
            <a:r>
              <a:rPr lang="en-US" dirty="0" err="1" smtClean="0"/>
              <a:t>sbg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0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: </a:t>
            </a:r>
            <a:r>
              <a:rPr lang="en-US" dirty="0" err="1" smtClean="0"/>
              <a:t>persepsi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ular</a:t>
            </a:r>
            <a:r>
              <a:rPr lang="en-US" dirty="0" smtClean="0"/>
              <a:t> (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ular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berbisa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rasa </a:t>
            </a:r>
            <a:r>
              <a:rPr lang="en-US" dirty="0" err="1" smtClean="0">
                <a:sym typeface="Wingdings" pitchFamily="2" charset="2"/>
              </a:rPr>
              <a:t>takut</a:t>
            </a:r>
            <a:r>
              <a:rPr lang="en-US" dirty="0" smtClean="0">
                <a:sym typeface="Wingdings" pitchFamily="2" charset="2"/>
              </a:rPr>
              <a:t>  amygdala </a:t>
            </a:r>
            <a:r>
              <a:rPr lang="en-US" dirty="0" err="1" smtClean="0">
                <a:sym typeface="Wingdings" pitchFamily="2" charset="2"/>
              </a:rPr>
              <a:t>aktif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err="1" smtClean="0">
                <a:sym typeface="Wingdings" pitchFamily="2" charset="2"/>
              </a:rPr>
              <a:t>Setelah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itu</a:t>
            </a:r>
            <a:r>
              <a:rPr lang="en-US" dirty="0" smtClean="0">
                <a:sym typeface="Wingdings" pitchFamily="2" charset="2"/>
              </a:rPr>
              <a:t> cortex </a:t>
            </a:r>
            <a:r>
              <a:rPr lang="en-US" dirty="0" err="1" smtClean="0">
                <a:sym typeface="Wingdings" pitchFamily="2" charset="2"/>
              </a:rPr>
              <a:t>mengolah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informasi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detail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menyadari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bahwa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ular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tersebut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berbisa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mengancam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kehidupannya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err="1" smtClean="0">
                <a:sym typeface="Wingdings" pitchFamily="2" charset="2"/>
              </a:rPr>
              <a:t>Demasi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id-ID" dirty="0"/>
              <a:t>kecemasan yang luar biasa </a:t>
            </a:r>
            <a:r>
              <a:rPr lang="en-US" dirty="0" smtClean="0"/>
              <a:t>--</a:t>
            </a:r>
            <a:r>
              <a:rPr lang="id-ID" dirty="0" smtClean="0"/>
              <a:t> </a:t>
            </a:r>
            <a:r>
              <a:rPr lang="id-ID" dirty="0"/>
              <a:t>amigdala / sirkuit sistem limbik primitif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korteks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/>
              <a:t>gagal </a:t>
            </a:r>
            <a:r>
              <a:rPr lang="en-US" dirty="0" err="1" smtClean="0"/>
              <a:t>memproses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adekuat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rasional</a:t>
            </a:r>
            <a:r>
              <a:rPr lang="id-ID" dirty="0" smtClean="0"/>
              <a:t>. </a:t>
            </a:r>
            <a:endParaRPr lang="en-US" dirty="0" smtClean="0"/>
          </a:p>
          <a:p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imajiner</a:t>
            </a:r>
            <a:r>
              <a:rPr lang="en-US" dirty="0" smtClean="0"/>
              <a:t> </a:t>
            </a:r>
            <a:r>
              <a:rPr lang="en-US" dirty="0" err="1" smtClean="0"/>
              <a:t>dipengaruhi</a:t>
            </a:r>
            <a:r>
              <a:rPr lang="en-US" dirty="0" smtClean="0"/>
              <a:t> trauma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 smtClean="0"/>
              <a:t>sebelumnya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sebenarnya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: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psikoanalisis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endParaRPr lang="en-US" dirty="0" smtClean="0"/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perjalanan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</a:t>
            </a:r>
            <a:r>
              <a:rPr lang="en-US" dirty="0" err="1" smtClean="0"/>
              <a:t>amarah</a:t>
            </a:r>
            <a:r>
              <a:rPr lang="en-US" dirty="0" smtClean="0"/>
              <a:t>, </a:t>
            </a:r>
            <a:r>
              <a:rPr lang="en-US" dirty="0" err="1" smtClean="0"/>
              <a:t>independensi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separation.</a:t>
            </a:r>
          </a:p>
          <a:p>
            <a:r>
              <a:rPr lang="en-US" dirty="0"/>
              <a:t>E</a:t>
            </a:r>
            <a:r>
              <a:rPr lang="id-ID" dirty="0" smtClean="0"/>
              <a:t>ksplorasi </a:t>
            </a:r>
            <a:r>
              <a:rPr lang="id-ID" dirty="0"/>
              <a:t>ketakutan </a:t>
            </a:r>
            <a:r>
              <a:rPr lang="id-ID" dirty="0" smtClean="0"/>
              <a:t>pasien</a:t>
            </a:r>
            <a:r>
              <a:rPr lang="en-US" dirty="0"/>
              <a:t>.</a:t>
            </a:r>
            <a:endParaRPr lang="en-US" dirty="0"/>
          </a:p>
          <a:p>
            <a:r>
              <a:rPr lang="en-US" dirty="0" smtClean="0"/>
              <a:t>Pasien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tergantung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id-ID" dirty="0" smtClean="0"/>
              <a:t>terapis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</a:t>
            </a:r>
            <a:r>
              <a:rPr lang="id-ID" dirty="0"/>
              <a:t>kecemasan yang tidak semestinya tentang hilangnya terapis, baik sementara atau permanen </a:t>
            </a:r>
            <a:r>
              <a:rPr lang="en-US" dirty="0"/>
              <a:t>(</a:t>
            </a:r>
            <a:r>
              <a:rPr lang="id-ID" dirty="0" smtClean="0"/>
              <a:t>liburan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err="1" smtClean="0"/>
              <a:t>terminasi</a:t>
            </a:r>
            <a:r>
              <a:rPr lang="id-ID" dirty="0" smtClean="0"/>
              <a:t> pengobatan</a:t>
            </a:r>
            <a:r>
              <a:rPr lang="en-US" dirty="0" smtClean="0"/>
              <a:t>).</a:t>
            </a:r>
            <a:endParaRPr lang="en-US" dirty="0"/>
          </a:p>
          <a:p>
            <a:endParaRPr lang="en-US" i="1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5430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946" y="274638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err="1" smtClean="0"/>
              <a:t>Fobia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i="1" dirty="0" smtClean="0"/>
              <a:t>anxiety disorder </a:t>
            </a:r>
            <a:r>
              <a:rPr lang="en-US" dirty="0" err="1" smtClean="0"/>
              <a:t>yg</a:t>
            </a:r>
            <a:r>
              <a:rPr lang="en-US" dirty="0" smtClean="0"/>
              <a:t> paling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ditemukan</a:t>
            </a:r>
            <a:endParaRPr lang="en-US" dirty="0" smtClean="0"/>
          </a:p>
          <a:p>
            <a:r>
              <a:rPr lang="en-US" dirty="0" smtClean="0"/>
              <a:t>DSM-IV-TR :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1</a:t>
            </a:r>
            <a:r>
              <a:rPr lang="en-US" dirty="0"/>
              <a:t>) </a:t>
            </a:r>
            <a:r>
              <a:rPr lang="en-US" dirty="0" err="1" smtClean="0"/>
              <a:t>Agorafobia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riw</a:t>
            </a:r>
            <a:r>
              <a:rPr lang="en-US" dirty="0" smtClean="0"/>
              <a:t>. </a:t>
            </a:r>
            <a:r>
              <a:rPr lang="en-US" dirty="0" err="1"/>
              <a:t>g</a:t>
            </a:r>
            <a:r>
              <a:rPr lang="en-US" dirty="0" err="1" smtClean="0"/>
              <a:t>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2) </a:t>
            </a:r>
            <a:r>
              <a:rPr lang="en-US" dirty="0" err="1" smtClean="0"/>
              <a:t>Fobia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r>
              <a:rPr lang="en-US" dirty="0" smtClean="0"/>
              <a:t>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3) </a:t>
            </a:r>
            <a:r>
              <a:rPr lang="en-US" dirty="0" err="1" smtClean="0"/>
              <a:t>Fobia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Pi</a:t>
            </a:r>
            <a:r>
              <a:rPr lang="id-ID" dirty="0" smtClean="0"/>
              <a:t>kiran </a:t>
            </a:r>
            <a:r>
              <a:rPr lang="id-ID" dirty="0"/>
              <a:t>seksual atau </a:t>
            </a:r>
            <a:r>
              <a:rPr lang="id-ID" dirty="0" smtClean="0"/>
              <a:t>agresif</a:t>
            </a:r>
            <a:r>
              <a:rPr lang="en-US" dirty="0" err="1" smtClean="0"/>
              <a:t>itas</a:t>
            </a:r>
            <a:r>
              <a:rPr lang="en-US" dirty="0" smtClean="0"/>
              <a:t> yang </a:t>
            </a:r>
            <a:r>
              <a:rPr lang="en-US" dirty="0" err="1" smtClean="0"/>
              <a:t>dilarang</a:t>
            </a:r>
            <a:r>
              <a:rPr lang="en-US" dirty="0" smtClean="0"/>
              <a:t>, </a:t>
            </a:r>
            <a:r>
              <a:rPr lang="id-ID" dirty="0" smtClean="0"/>
              <a:t>mengakibatkan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id-ID" dirty="0" smtClean="0"/>
              <a:t> hukuman</a:t>
            </a:r>
            <a:r>
              <a:rPr lang="en-US" dirty="0" smtClean="0"/>
              <a:t>/</a:t>
            </a:r>
            <a:r>
              <a:rPr lang="id-ID" dirty="0" smtClean="0"/>
              <a:t>balasan </a:t>
            </a:r>
            <a:r>
              <a:rPr lang="en-US" dirty="0" smtClean="0"/>
              <a:t>yang </a:t>
            </a:r>
            <a:r>
              <a:rPr lang="id-ID" dirty="0" smtClean="0"/>
              <a:t>mengancam muncul </a:t>
            </a:r>
            <a:r>
              <a:rPr lang="id-ID" dirty="0"/>
              <a:t>dari alam bawah sadar, </a:t>
            </a:r>
            <a:r>
              <a:rPr lang="id-ID" dirty="0" smtClean="0"/>
              <a:t>sinyal</a:t>
            </a:r>
            <a:r>
              <a:rPr lang="en-US" dirty="0" smtClean="0"/>
              <a:t> </a:t>
            </a:r>
            <a:r>
              <a:rPr lang="en-US" dirty="0" err="1" smtClean="0"/>
              <a:t>cemas</a:t>
            </a:r>
            <a:r>
              <a:rPr lang="id-ID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mengarah </a:t>
            </a:r>
            <a:r>
              <a:rPr lang="en-US" dirty="0" err="1" smtClean="0"/>
              <a:t>pada</a:t>
            </a:r>
            <a:r>
              <a:rPr lang="en-US" dirty="0" smtClean="0"/>
              <a:t> 3</a:t>
            </a:r>
            <a:r>
              <a:rPr lang="id-ID" dirty="0" smtClean="0"/>
              <a:t> </a:t>
            </a:r>
            <a:r>
              <a:rPr lang="id-ID" dirty="0"/>
              <a:t>mekanisme </a:t>
            </a:r>
            <a:r>
              <a:rPr lang="en-US" dirty="0" err="1" smtClean="0"/>
              <a:t>defens</a:t>
            </a:r>
            <a:r>
              <a:rPr lang="en-US" dirty="0" smtClean="0"/>
              <a:t> </a:t>
            </a:r>
            <a:r>
              <a:rPr lang="id-ID" dirty="0" smtClean="0"/>
              <a:t>: </a:t>
            </a:r>
            <a:r>
              <a:rPr lang="en-US" dirty="0" smtClean="0"/>
              <a:t> </a:t>
            </a:r>
            <a:r>
              <a:rPr lang="en-US" i="1" dirty="0"/>
              <a:t>displacement, projection, </a:t>
            </a:r>
            <a:r>
              <a:rPr lang="en-US" dirty="0" err="1" smtClean="0"/>
              <a:t>dan</a:t>
            </a:r>
            <a:r>
              <a:rPr lang="en-US" i="1" dirty="0" smtClean="0"/>
              <a:t> avoidance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7170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Contoh</a:t>
            </a:r>
            <a:r>
              <a:rPr lang="en-US" sz="2000" dirty="0" smtClean="0"/>
              <a:t> </a:t>
            </a:r>
            <a:r>
              <a:rPr lang="en-US" sz="2000" dirty="0" err="1" smtClean="0"/>
              <a:t>kasus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267201"/>
          </a:xfrm>
        </p:spPr>
        <p:txBody>
          <a:bodyPr/>
          <a:lstStyle/>
          <a:p>
            <a:pPr marL="68580" indent="0">
              <a:buNone/>
            </a:pPr>
            <a:r>
              <a:rPr lang="id-ID" dirty="0" smtClean="0"/>
              <a:t>Mr</a:t>
            </a:r>
            <a:r>
              <a:rPr lang="en-US" dirty="0" smtClean="0"/>
              <a:t>.</a:t>
            </a:r>
            <a:r>
              <a:rPr lang="id-ID" dirty="0" smtClean="0"/>
              <a:t> M</a:t>
            </a:r>
            <a:r>
              <a:rPr lang="en-US" dirty="0" smtClean="0"/>
              <a:t>, </a:t>
            </a:r>
            <a:r>
              <a:rPr lang="id-ID" dirty="0" smtClean="0"/>
              <a:t>seorang </a:t>
            </a:r>
            <a:r>
              <a:rPr lang="id-ID" dirty="0"/>
              <a:t>eksekutif </a:t>
            </a:r>
            <a:r>
              <a:rPr lang="en-US" dirty="0" err="1" smtClean="0"/>
              <a:t>muda</a:t>
            </a:r>
            <a:r>
              <a:rPr lang="en-US" dirty="0" smtClean="0"/>
              <a:t>, </a:t>
            </a:r>
            <a:r>
              <a:rPr lang="en-US" dirty="0" err="1" smtClean="0"/>
              <a:t>usia</a:t>
            </a:r>
            <a:r>
              <a:rPr lang="id-ID" dirty="0" smtClean="0"/>
              <a:t> </a:t>
            </a:r>
            <a:r>
              <a:rPr lang="id-ID" dirty="0"/>
              <a:t>25 </a:t>
            </a:r>
            <a:r>
              <a:rPr lang="id-ID" dirty="0" smtClean="0"/>
              <a:t>tahun</a:t>
            </a:r>
            <a:r>
              <a:rPr lang="en-US" dirty="0" smtClean="0"/>
              <a:t>, </a:t>
            </a:r>
            <a:r>
              <a:rPr lang="en-US" dirty="0" err="1" smtClean="0"/>
              <a:t>pendidikan</a:t>
            </a:r>
            <a:r>
              <a:rPr lang="en-US" dirty="0" smtClean="0"/>
              <a:t> </a:t>
            </a:r>
            <a:r>
              <a:rPr lang="id-ID" dirty="0" smtClean="0"/>
              <a:t>program master administrasi bisnis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r>
              <a:rPr lang="en-US" dirty="0" smtClean="0"/>
              <a:t>I</a:t>
            </a:r>
            <a:r>
              <a:rPr lang="id-ID" dirty="0" smtClean="0"/>
              <a:t>a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id-ID" dirty="0" smtClean="0"/>
              <a:t>fobia sosi</a:t>
            </a:r>
            <a:r>
              <a:rPr lang="en-US" dirty="0" smtClean="0"/>
              <a:t>al, </a:t>
            </a:r>
            <a:r>
              <a:rPr lang="id-ID" dirty="0" smtClean="0"/>
              <a:t> </a:t>
            </a:r>
            <a:r>
              <a:rPr lang="en-US" dirty="0" smtClean="0"/>
              <a:t>rasa </a:t>
            </a:r>
            <a:r>
              <a:rPr lang="id-ID" dirty="0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intens</a:t>
            </a:r>
            <a:r>
              <a:rPr lang="id-ID" dirty="0" smtClean="0"/>
              <a:t> bertemu </a:t>
            </a:r>
            <a:r>
              <a:rPr lang="id-ID" dirty="0"/>
              <a:t>orang-orang baru di tempat kerja atau dalam situasi sosial. </a:t>
            </a:r>
            <a:r>
              <a:rPr lang="en-US" dirty="0" err="1" smtClean="0"/>
              <a:t>Takut</a:t>
            </a:r>
            <a:r>
              <a:rPr lang="en-US" dirty="0" smtClean="0"/>
              <a:t> s</a:t>
            </a:r>
            <a:r>
              <a:rPr lang="id-ID" dirty="0" smtClean="0"/>
              <a:t>etiap </a:t>
            </a:r>
            <a:r>
              <a:rPr lang="id-ID" dirty="0"/>
              <a:t>kali </a:t>
            </a:r>
            <a:r>
              <a:rPr lang="id-ID" dirty="0" smtClean="0"/>
              <a:t>berbicara </a:t>
            </a:r>
            <a:r>
              <a:rPr lang="id-ID" dirty="0"/>
              <a:t>di depan sekelompok orang di tempat </a:t>
            </a:r>
            <a:r>
              <a:rPr lang="id-ID" dirty="0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dipaksa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id-ID" dirty="0" smtClean="0"/>
              <a:t> </a:t>
            </a:r>
            <a:r>
              <a:rPr lang="id-ID" dirty="0"/>
              <a:t>sesak napas dan </a:t>
            </a:r>
            <a:r>
              <a:rPr lang="en-US" dirty="0" err="1" smtClean="0"/>
              <a:t>bicara</a:t>
            </a:r>
            <a:r>
              <a:rPr lang="en-US" dirty="0" smtClean="0"/>
              <a:t> </a:t>
            </a:r>
            <a:r>
              <a:rPr lang="en-US" dirty="0" err="1" smtClean="0"/>
              <a:t>tersendat-sendat</a:t>
            </a:r>
            <a:r>
              <a:rPr lang="en-US" dirty="0" smtClean="0"/>
              <a:t>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id-ID" dirty="0" smtClean="0"/>
              <a:t>kalimat </a:t>
            </a:r>
            <a:r>
              <a:rPr lang="en-US" dirty="0" smtClean="0"/>
              <a:t> yang </a:t>
            </a:r>
            <a:r>
              <a:rPr lang="id-ID" dirty="0" smtClean="0"/>
              <a:t>tida</a:t>
            </a:r>
            <a:r>
              <a:rPr lang="en-US" dirty="0" smtClean="0"/>
              <a:t>k  </a:t>
            </a:r>
            <a:r>
              <a:rPr lang="en-US" dirty="0" err="1" smtClean="0"/>
              <a:t>selesai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 </a:t>
            </a:r>
            <a:r>
              <a:rPr lang="en-US" dirty="0" err="1" smtClean="0"/>
              <a:t>direkomendasikan</a:t>
            </a:r>
            <a:r>
              <a:rPr lang="en-US" dirty="0" smtClean="0"/>
              <a:t> </a:t>
            </a:r>
            <a:r>
              <a:rPr lang="en-US" dirty="0" err="1" smtClean="0"/>
              <a:t>untuknya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pertemuan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3, </a:t>
            </a:r>
            <a:r>
              <a:rPr lang="en-US" dirty="0" err="1" smtClean="0"/>
              <a:t>Mr.M</a:t>
            </a:r>
            <a:r>
              <a:rPr lang="en-US" dirty="0" smtClean="0"/>
              <a:t> </a:t>
            </a:r>
            <a:r>
              <a:rPr lang="en-US" dirty="0" err="1" smtClean="0"/>
              <a:t>menceritakan</a:t>
            </a:r>
            <a:r>
              <a:rPr lang="en-US" dirty="0" smtClean="0"/>
              <a:t> </a:t>
            </a:r>
            <a:r>
              <a:rPr lang="id-ID" dirty="0" smtClean="0"/>
              <a:t>bagian </a:t>
            </a:r>
            <a:r>
              <a:rPr lang="id-ID" dirty="0"/>
              <a:t>terburuk dari bertemu orang-orang baru </a:t>
            </a:r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id-ID" dirty="0" smtClean="0"/>
              <a:t>harus </a:t>
            </a:r>
            <a:r>
              <a:rPr lang="id-ID" dirty="0"/>
              <a:t>memperkenalkan </a:t>
            </a:r>
            <a:r>
              <a:rPr lang="id-ID" dirty="0" smtClean="0"/>
              <a:t>diri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keluarga-nama</a:t>
            </a:r>
            <a:r>
              <a:rPr lang="en-US" dirty="0" smtClean="0"/>
              <a:t> </a:t>
            </a:r>
            <a:r>
              <a:rPr lang="en-US" dirty="0" err="1" smtClean="0"/>
              <a:t>ayahnya</a:t>
            </a:r>
            <a:r>
              <a:rPr lang="en-US" dirty="0" smtClean="0"/>
              <a:t>).</a:t>
            </a:r>
            <a:r>
              <a:rPr lang="id-ID" dirty="0"/>
              <a:t/>
            </a:r>
            <a:br>
              <a:rPr lang="id-ID" dirty="0"/>
            </a:br>
            <a:r>
              <a:rPr lang="en-US" dirty="0" smtClean="0"/>
              <a:t>Ayah Mr. M </a:t>
            </a:r>
            <a:r>
              <a:rPr lang="en-US" dirty="0" err="1" smtClean="0"/>
              <a:t>pergi</a:t>
            </a:r>
            <a:r>
              <a:rPr lang="en-US" dirty="0" smtClean="0"/>
              <a:t> </a:t>
            </a:r>
            <a:r>
              <a:rPr lang="en-US" dirty="0" err="1" smtClean="0"/>
              <a:t>meninggalkan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berusia</a:t>
            </a:r>
            <a:r>
              <a:rPr lang="en-US" dirty="0" smtClean="0"/>
              <a:t> 4 </a:t>
            </a:r>
            <a:r>
              <a:rPr lang="en-US" dirty="0" err="1" smtClean="0"/>
              <a:t>tahun</a:t>
            </a:r>
            <a:r>
              <a:rPr lang="en-US" dirty="0" smtClean="0"/>
              <a:t>. Mr. M </a:t>
            </a:r>
            <a:r>
              <a:rPr lang="en-US" dirty="0" err="1" smtClean="0"/>
              <a:t>tinggal</a:t>
            </a:r>
            <a:r>
              <a:rPr lang="en-US" dirty="0" smtClean="0"/>
              <a:t> </a:t>
            </a:r>
            <a:r>
              <a:rPr lang="en-US" dirty="0" err="1" smtClean="0"/>
              <a:t>berdua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,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menikah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. Mr. M </a:t>
            </a:r>
            <a:r>
              <a:rPr lang="en-US" dirty="0" err="1" smtClean="0"/>
              <a:t>berpikir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dirinya-lah</a:t>
            </a:r>
            <a:r>
              <a:rPr lang="en-US" dirty="0" smtClean="0"/>
              <a:t> yang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27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Anxiety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sangat </a:t>
            </a:r>
            <a:r>
              <a:rPr lang="id-ID" dirty="0"/>
              <a:t>berperan dalam kelahiran psikoanalisis dan psikiatri psikodinamik. </a:t>
            </a:r>
            <a:endParaRPr lang="en-US" dirty="0" smtClean="0"/>
          </a:p>
          <a:p>
            <a:r>
              <a:rPr lang="id-ID" dirty="0" smtClean="0"/>
              <a:t>Freud</a:t>
            </a:r>
            <a:r>
              <a:rPr lang="en-US" dirty="0" smtClean="0"/>
              <a:t> (1985-1962)</a:t>
            </a:r>
            <a:r>
              <a:rPr lang="id-ID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istilah</a:t>
            </a:r>
            <a:r>
              <a:rPr lang="id-ID" dirty="0" smtClean="0"/>
              <a:t> </a:t>
            </a:r>
            <a:r>
              <a:rPr lang="en-US" dirty="0" smtClean="0"/>
              <a:t>anxiety </a:t>
            </a:r>
            <a:r>
              <a:rPr lang="id-ID" dirty="0" smtClean="0"/>
              <a:t>neurosis </a:t>
            </a: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</a:t>
            </a:r>
            <a:r>
              <a:rPr lang="en-US" dirty="0"/>
              <a:t>D</a:t>
            </a:r>
            <a:r>
              <a:rPr lang="id-ID" dirty="0" smtClean="0"/>
              <a:t>ua bentuk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: </a:t>
            </a:r>
          </a:p>
          <a:p>
            <a:pPr marL="68580" indent="0">
              <a:buNone/>
            </a:pPr>
            <a:r>
              <a:rPr lang="en-US" dirty="0" smtClean="0"/>
              <a:t>    1. </a:t>
            </a:r>
            <a:r>
              <a:rPr lang="en-US" dirty="0"/>
              <a:t>P</a:t>
            </a:r>
            <a:r>
              <a:rPr lang="id-ID" dirty="0" smtClean="0"/>
              <a:t>erasaan khawatir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ketakutan</a:t>
            </a:r>
            <a:r>
              <a:rPr lang="en-US" dirty="0" smtClean="0"/>
              <a:t>,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id-ID" dirty="0" smtClean="0"/>
              <a:t>berasal </a:t>
            </a:r>
            <a:r>
              <a:rPr lang="id-ID" dirty="0"/>
              <a:t>dari pikiran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smtClean="0"/>
              <a:t> 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err="1" smtClean="0"/>
              <a:t>harapan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ditekan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intervensi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psikoterapi</a:t>
            </a:r>
            <a:endParaRPr lang="en-US" dirty="0" smtClean="0">
              <a:sym typeface="Wingdings" pitchFamily="2" charset="2"/>
            </a:endParaRPr>
          </a:p>
          <a:p>
            <a:pPr marL="68580" indent="0">
              <a:buNone/>
            </a:pPr>
            <a:r>
              <a:rPr lang="en-US" dirty="0" smtClean="0">
                <a:sym typeface="Wingdings" pitchFamily="2" charset="2"/>
              </a:rPr>
              <a:t>    2. </a:t>
            </a:r>
            <a:r>
              <a:rPr lang="en-US" dirty="0" err="1" smtClean="0">
                <a:sym typeface="Wingdings" pitchFamily="2" charset="2"/>
              </a:rPr>
              <a:t>Perasaan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panik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luar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(overwhelming sense of panic) </a:t>
            </a:r>
            <a:r>
              <a:rPr lang="en-US" dirty="0" err="1" smtClean="0">
                <a:sym typeface="Wingdings" pitchFamily="2" charset="2"/>
              </a:rPr>
              <a:t>disertai</a:t>
            </a:r>
            <a:r>
              <a:rPr lang="en-US" dirty="0" smtClean="0">
                <a:sym typeface="Wingdings" pitchFamily="2" charset="2"/>
              </a:rPr>
              <a:t>   </a:t>
            </a:r>
          </a:p>
          <a:p>
            <a:pPr marL="6858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</a:t>
            </a:r>
            <a:r>
              <a:rPr lang="en-US" dirty="0" err="1" smtClean="0">
                <a:sym typeface="Wingdings" pitchFamily="2" charset="2"/>
              </a:rPr>
              <a:t>gejala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otonom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keringat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berlebih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denyut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jantung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frek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err="1">
                <a:sym typeface="Wingdings" pitchFamily="2" charset="2"/>
              </a:rPr>
              <a:t>n</a:t>
            </a:r>
            <a:r>
              <a:rPr lang="en-US" dirty="0" err="1" smtClean="0">
                <a:sym typeface="Wingdings" pitchFamily="2" charset="2"/>
              </a:rPr>
              <a:t>afas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6858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</a:t>
            </a:r>
            <a:r>
              <a:rPr lang="en-US" dirty="0" err="1" smtClean="0">
                <a:sym typeface="Wingdings" pitchFamily="2" charset="2"/>
              </a:rPr>
              <a:t>meningkat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diare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keluhan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subyektif</a:t>
            </a:r>
            <a:r>
              <a:rPr lang="en-US" dirty="0" smtClean="0">
                <a:sym typeface="Wingdings" pitchFamily="2" charset="2"/>
              </a:rPr>
              <a:t> lain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menakutkan</a:t>
            </a:r>
            <a:r>
              <a:rPr lang="en-US" dirty="0" smtClean="0">
                <a:sym typeface="Wingdings" pitchFamily="2" charset="2"/>
              </a:rPr>
              <a:t>)  </a:t>
            </a:r>
            <a:r>
              <a:rPr lang="en-US" dirty="0" smtClean="0">
                <a:sym typeface="Wingdings" pitchFamily="2" charset="2"/>
              </a:rPr>
              <a:t>   </a:t>
            </a:r>
          </a:p>
          <a:p>
            <a:pPr marL="6858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</a:t>
            </a:r>
            <a:r>
              <a:rPr lang="en-US" dirty="0" smtClean="0">
                <a:sym typeface="Wingdings" pitchFamily="2" charset="2"/>
              </a:rPr>
              <a:t>p</a:t>
            </a:r>
            <a:r>
              <a:rPr lang="id-ID" dirty="0" smtClean="0"/>
              <a:t>enumpukan </a:t>
            </a:r>
            <a:r>
              <a:rPr lang="en-US" dirty="0" smtClean="0"/>
              <a:t>libido </a:t>
            </a:r>
            <a:r>
              <a:rPr lang="en-US" dirty="0"/>
              <a:t>f</a:t>
            </a:r>
            <a:r>
              <a:rPr lang="id-ID" dirty="0" smtClean="0"/>
              <a:t>isiologis yang </a:t>
            </a:r>
            <a:r>
              <a:rPr lang="id-ID" dirty="0" smtClean="0"/>
              <a:t>berkaitan </a:t>
            </a:r>
            <a:r>
              <a:rPr lang="id-ID" dirty="0"/>
              <a:t>dengan kurangnya </a:t>
            </a:r>
            <a:r>
              <a:rPr lang="en-US" dirty="0" smtClean="0"/>
              <a:t>  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id-ID" dirty="0" smtClean="0"/>
              <a:t>aktivitas </a:t>
            </a:r>
            <a:r>
              <a:rPr lang="id-ID" dirty="0"/>
              <a:t>seksual</a:t>
            </a:r>
            <a:r>
              <a:rPr lang="id-ID" dirty="0" smtClean="0"/>
              <a:t>.</a:t>
            </a:r>
            <a:r>
              <a:rPr lang="en-US" dirty="0" smtClean="0"/>
              <a:t>     </a:t>
            </a:r>
          </a:p>
          <a:p>
            <a:pPr marL="6858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actual </a:t>
            </a:r>
            <a:r>
              <a:rPr lang="en-US" dirty="0" smtClean="0">
                <a:solidFill>
                  <a:schemeClr val="bg1"/>
                </a:solidFill>
              </a:rPr>
              <a:t>neurosis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4558284" y="5505450"/>
            <a:ext cx="242316" cy="209550"/>
          </a:xfrm>
          <a:prstGeom prst="downArrow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Contoh</a:t>
            </a:r>
            <a:r>
              <a:rPr lang="en-US" sz="2000" dirty="0"/>
              <a:t> </a:t>
            </a:r>
            <a:r>
              <a:rPr lang="en-US" sz="2000" dirty="0" err="1"/>
              <a:t>kasus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Mr. M </a:t>
            </a:r>
            <a:r>
              <a:rPr lang="en-US" dirty="0" err="1" smtClean="0"/>
              <a:t>mengatakan</a:t>
            </a:r>
            <a:r>
              <a:rPr lang="en-US" dirty="0" smtClean="0"/>
              <a:t> : </a:t>
            </a:r>
            <a:r>
              <a:rPr lang="en-US" dirty="0"/>
              <a:t>a</a:t>
            </a:r>
            <a:r>
              <a:rPr lang="id-ID" dirty="0" smtClean="0"/>
              <a:t>ku membenci </a:t>
            </a:r>
            <a:r>
              <a:rPr lang="id-ID" dirty="0"/>
              <a:t>itu. </a:t>
            </a:r>
            <a:r>
              <a:rPr lang="id-ID" dirty="0" smtClean="0"/>
              <a:t>Ketika</a:t>
            </a:r>
            <a:r>
              <a:rPr lang="en-US" dirty="0" smtClean="0"/>
              <a:t> </a:t>
            </a:r>
            <a:r>
              <a:rPr lang="id-ID" dirty="0" smtClean="0"/>
              <a:t>masih </a:t>
            </a:r>
            <a:r>
              <a:rPr lang="id-ID" dirty="0"/>
              <a:t>kecil, semua orang selalu mengatakan </a:t>
            </a:r>
            <a:r>
              <a:rPr lang="en-US" dirty="0" err="1" smtClean="0"/>
              <a:t>ia</a:t>
            </a:r>
            <a:r>
              <a:rPr lang="id-ID" dirty="0" smtClean="0"/>
              <a:t> </a:t>
            </a:r>
            <a:r>
              <a:rPr lang="id-ID" dirty="0"/>
              <a:t>bertindak seperti </a:t>
            </a:r>
            <a:r>
              <a:rPr lang="id-ID" dirty="0" smtClean="0"/>
              <a:t>orang dewasa. </a:t>
            </a:r>
            <a:r>
              <a:rPr lang="en-US" dirty="0"/>
              <a:t> </a:t>
            </a:r>
            <a:r>
              <a:rPr lang="en-US" dirty="0" smtClean="0"/>
              <a:t>Hal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id-ID" dirty="0" smtClean="0"/>
              <a:t>mengganggu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id-ID" dirty="0" smtClean="0"/>
              <a:t>berpura-pura </a:t>
            </a:r>
            <a:r>
              <a:rPr lang="id-ID" dirty="0"/>
              <a:t>menjadi orang dewasa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id-ID" dirty="0" smtClean="0"/>
              <a:t>seorang anak. 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id-ID" dirty="0" smtClean="0"/>
              <a:t>merasa seperti </a:t>
            </a:r>
            <a:r>
              <a:rPr lang="id-ID" dirty="0"/>
              <a:t>membodohi semua </a:t>
            </a:r>
            <a:r>
              <a:rPr lang="id-ID" dirty="0" smtClean="0"/>
              <a:t>orang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bertanya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rasakan</a:t>
            </a:r>
            <a:r>
              <a:rPr lang="en-US" dirty="0" smtClean="0"/>
              <a:t> </a:t>
            </a:r>
            <a:r>
              <a:rPr lang="en-US" dirty="0" err="1" smtClean="0"/>
              <a:t>sekarang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memperkenalkan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. </a:t>
            </a:r>
            <a:r>
              <a:rPr lang="en-US" dirty="0" err="1" smtClean="0"/>
              <a:t>Mr</a:t>
            </a:r>
            <a:r>
              <a:rPr lang="en-US" dirty="0" smtClean="0"/>
              <a:t> M </a:t>
            </a:r>
            <a:r>
              <a:rPr lang="en-US" dirty="0" err="1" smtClean="0"/>
              <a:t>mengatakan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memperkenalkan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,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mencoba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ayahnya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01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Contoh</a:t>
            </a:r>
            <a:r>
              <a:rPr lang="en-US" sz="2000" dirty="0"/>
              <a:t> </a:t>
            </a:r>
            <a:r>
              <a:rPr lang="en-US" sz="2000" dirty="0" err="1"/>
              <a:t>kasus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/>
              <a:t>Pada puncak fase </a:t>
            </a:r>
            <a:r>
              <a:rPr lang="id-ID" dirty="0" smtClean="0"/>
              <a:t>oediphal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Mr </a:t>
            </a:r>
            <a:r>
              <a:rPr lang="id-ID" dirty="0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ditinggal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id-ID" dirty="0" smtClean="0"/>
              <a:t>ayah</a:t>
            </a:r>
            <a:r>
              <a:rPr lang="en-US" dirty="0" smtClean="0"/>
              <a:t>. </a:t>
            </a:r>
            <a:r>
              <a:rPr lang="id-ID" dirty="0" smtClean="0"/>
              <a:t> Dalam </a:t>
            </a:r>
            <a:r>
              <a:rPr lang="id-ID" dirty="0"/>
              <a:t>situasi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id-ID" dirty="0" smtClean="0"/>
              <a:t>kecemasan</a:t>
            </a:r>
            <a:r>
              <a:rPr lang="en-US" dirty="0" smtClean="0"/>
              <a:t>. - t</a:t>
            </a:r>
            <a:r>
              <a:rPr lang="id-ID" dirty="0" smtClean="0"/>
              <a:t>akut hukuman </a:t>
            </a:r>
            <a:r>
              <a:rPr lang="en-US" dirty="0" smtClean="0"/>
              <a:t>/ </a:t>
            </a:r>
            <a:r>
              <a:rPr lang="id-ID" dirty="0" smtClean="0"/>
              <a:t>pembalasan </a:t>
            </a:r>
            <a:r>
              <a:rPr lang="id-ID" dirty="0"/>
              <a:t>(dari ayahnya) untuk mengambil tempat </a:t>
            </a:r>
            <a:r>
              <a:rPr lang="id-ID" dirty="0" smtClean="0"/>
              <a:t>ayah </a:t>
            </a:r>
            <a:r>
              <a:rPr lang="id-ID" dirty="0"/>
              <a:t>dengan ibunya. </a:t>
            </a:r>
            <a:r>
              <a:rPr lang="en-US" dirty="0" smtClean="0"/>
              <a:t> </a:t>
            </a:r>
            <a:r>
              <a:rPr lang="en-US" sz="2000" dirty="0" err="1" smtClean="0"/>
              <a:t>Saat</a:t>
            </a:r>
            <a:r>
              <a:rPr lang="en-US" sz="2000" dirty="0" smtClean="0"/>
              <a:t> </a:t>
            </a:r>
            <a:r>
              <a:rPr lang="en-US" sz="2000" dirty="0" err="1" smtClean="0"/>
              <a:t>dewasa</a:t>
            </a:r>
            <a:r>
              <a:rPr lang="en-US" sz="2000" dirty="0" smtClean="0"/>
              <a:t>, </a:t>
            </a:r>
            <a:r>
              <a:rPr lang="en-US" sz="2000" dirty="0" err="1" smtClean="0"/>
              <a:t>Mr.M</a:t>
            </a:r>
            <a:r>
              <a:rPr lang="en-US" sz="2000" dirty="0" smtClean="0"/>
              <a:t> </a:t>
            </a:r>
            <a:r>
              <a:rPr lang="en-US" sz="2000" dirty="0" err="1" smtClean="0"/>
              <a:t>memindahkan</a:t>
            </a:r>
            <a:r>
              <a:rPr lang="en-US" sz="2000" dirty="0" smtClean="0"/>
              <a:t> rasa </a:t>
            </a:r>
            <a:r>
              <a:rPr lang="en-US" sz="2000" dirty="0" err="1" smtClean="0"/>
              <a:t>takut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situasi</a:t>
            </a:r>
            <a:r>
              <a:rPr lang="en-US" sz="2000" dirty="0" smtClean="0"/>
              <a:t> yang </a:t>
            </a:r>
            <a:r>
              <a:rPr lang="en-US" sz="2000" dirty="0" err="1" smtClean="0"/>
              <a:t>sebenarnya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err="1" smtClean="0"/>
              <a:t>mekanisme</a:t>
            </a:r>
            <a:r>
              <a:rPr lang="en-US" sz="2000" dirty="0" smtClean="0"/>
              <a:t> displacement) </a:t>
            </a:r>
            <a:r>
              <a:rPr lang="en-US" sz="2000" dirty="0" err="1" smtClean="0"/>
              <a:t>ke</a:t>
            </a:r>
            <a:r>
              <a:rPr lang="en-US" sz="2000" dirty="0" smtClean="0"/>
              <a:t> </a:t>
            </a:r>
            <a:r>
              <a:rPr lang="en-US" sz="2000" dirty="0" err="1" smtClean="0"/>
              <a:t>situasi</a:t>
            </a:r>
            <a:r>
              <a:rPr lang="en-US" sz="2000" dirty="0" smtClean="0"/>
              <a:t> </a:t>
            </a:r>
            <a:r>
              <a:rPr lang="en-US" sz="2000" dirty="0" err="1" smtClean="0"/>
              <a:t>turunan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terlihat</a:t>
            </a:r>
            <a:r>
              <a:rPr lang="en-US" sz="2000" dirty="0" smtClean="0"/>
              <a:t> </a:t>
            </a:r>
            <a:r>
              <a:rPr lang="en-US" sz="2000" dirty="0" err="1" smtClean="0"/>
              <a:t>sederhana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memperkenalkan</a:t>
            </a:r>
            <a:r>
              <a:rPr lang="en-US" sz="2000" dirty="0" smtClean="0"/>
              <a:t> </a:t>
            </a:r>
            <a:r>
              <a:rPr lang="en-US" sz="2000" dirty="0" err="1" smtClean="0"/>
              <a:t>diri</a:t>
            </a:r>
            <a:r>
              <a:rPr lang="en-US" sz="2000" dirty="0" smtClean="0"/>
              <a:t>/</a:t>
            </a:r>
            <a:r>
              <a:rPr lang="en-US" sz="2000" dirty="0" err="1" smtClean="0"/>
              <a:t>menyebutkan</a:t>
            </a:r>
            <a:r>
              <a:rPr lang="en-US" sz="2000" dirty="0" smtClean="0"/>
              <a:t> </a:t>
            </a:r>
            <a:r>
              <a:rPr lang="en-US" sz="2000" dirty="0" err="1" smtClean="0"/>
              <a:t>namanya</a:t>
            </a:r>
            <a:r>
              <a:rPr lang="en-US" sz="2000" dirty="0" smtClean="0"/>
              <a:t>. </a:t>
            </a:r>
            <a:r>
              <a:rPr lang="id-ID" sz="2000" dirty="0"/>
              <a:t>Secara simbolis, </a:t>
            </a:r>
            <a:r>
              <a:rPr lang="en-US" sz="2000" dirty="0" err="1" smtClean="0"/>
              <a:t>nama</a:t>
            </a:r>
            <a:r>
              <a:rPr lang="en-US" sz="2000" dirty="0" smtClean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anugerah</a:t>
            </a:r>
            <a:r>
              <a:rPr lang="en-US" sz="2000" dirty="0" smtClean="0"/>
              <a:t>–</a:t>
            </a:r>
            <a:r>
              <a:rPr lang="id-ID" sz="2000" dirty="0" smtClean="0"/>
              <a:t> </a:t>
            </a:r>
            <a:r>
              <a:rPr lang="en-US" sz="2000" dirty="0" err="1" smtClean="0"/>
              <a:t>bermakna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id-ID" sz="2000" dirty="0" smtClean="0"/>
              <a:t>menggantikan </a:t>
            </a:r>
            <a:r>
              <a:rPr lang="id-ID" sz="2000" dirty="0"/>
              <a:t>ayahnya</a:t>
            </a:r>
            <a:r>
              <a:rPr lang="id-ID" sz="2000" dirty="0" smtClean="0"/>
              <a:t>.</a:t>
            </a:r>
            <a:endParaRPr lang="en-US" sz="2000" dirty="0" smtClean="0"/>
          </a:p>
          <a:p>
            <a:pPr marL="68580" indent="0" algn="just">
              <a:buNone/>
            </a:pPr>
            <a:endParaRPr lang="en-US" sz="2000" dirty="0" smtClean="0"/>
          </a:p>
          <a:p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defens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: </a:t>
            </a:r>
            <a:r>
              <a:rPr lang="id-ID" dirty="0" smtClean="0"/>
              <a:t>memproyeksikan </a:t>
            </a:r>
            <a:r>
              <a:rPr lang="id-ID" dirty="0"/>
              <a:t>situasi yang </a:t>
            </a:r>
            <a:r>
              <a:rPr lang="id-ID" dirty="0" smtClean="0"/>
              <a:t>ditakuti </a:t>
            </a:r>
            <a:r>
              <a:rPr lang="id-ID" dirty="0"/>
              <a:t>ke </a:t>
            </a:r>
            <a:r>
              <a:rPr lang="en-US" dirty="0" err="1" smtClean="0"/>
              <a:t>luar</a:t>
            </a:r>
            <a:r>
              <a:rPr lang="en-US" dirty="0" smtClean="0"/>
              <a:t>/</a:t>
            </a:r>
            <a:r>
              <a:rPr lang="id-ID" dirty="0" smtClean="0"/>
              <a:t>lingkungan </a:t>
            </a:r>
            <a:r>
              <a:rPr lang="id-ID" dirty="0"/>
              <a:t>sehingga </a:t>
            </a:r>
            <a:r>
              <a:rPr lang="id-ID" dirty="0" smtClean="0"/>
              <a:t>hukuman</a:t>
            </a:r>
            <a:r>
              <a:rPr lang="en-US" dirty="0" smtClean="0"/>
              <a:t>/</a:t>
            </a:r>
            <a:r>
              <a:rPr lang="id-ID" dirty="0" smtClean="0"/>
              <a:t>ancam</a:t>
            </a:r>
            <a:r>
              <a:rPr lang="en-US" dirty="0" smtClean="0"/>
              <a:t>an </a:t>
            </a:r>
            <a:r>
              <a:rPr lang="id-ID" dirty="0" smtClean="0"/>
              <a:t>berasal </a:t>
            </a:r>
            <a:r>
              <a:rPr lang="id-ID" dirty="0"/>
              <a:t>dari eksternal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id-ID" dirty="0" smtClean="0"/>
              <a:t>sumber </a:t>
            </a:r>
            <a:r>
              <a:rPr lang="id-ID" dirty="0"/>
              <a:t>internal </a:t>
            </a:r>
            <a:r>
              <a:rPr lang="id-ID" dirty="0" smtClean="0"/>
              <a:t>(superego</a:t>
            </a:r>
            <a:r>
              <a:rPr lang="id-ID" dirty="0"/>
              <a:t>). </a:t>
            </a:r>
            <a:r>
              <a:rPr lang="id-ID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876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Contoh</a:t>
            </a:r>
            <a:r>
              <a:rPr lang="en-US" sz="2000" dirty="0"/>
              <a:t> </a:t>
            </a:r>
            <a:r>
              <a:rPr lang="en-US" sz="2000" dirty="0" err="1"/>
              <a:t>kasus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Mekanisme pertahanan ketiga dan terakhir pasien adalah </a:t>
            </a:r>
            <a:r>
              <a:rPr lang="en-US" dirty="0" smtClean="0"/>
              <a:t>avoidance (</a:t>
            </a:r>
            <a:r>
              <a:rPr lang="id-ID" dirty="0" smtClean="0"/>
              <a:t>penghindaran</a:t>
            </a:r>
            <a:r>
              <a:rPr lang="en-US" dirty="0" smtClean="0"/>
              <a:t>) -- d</a:t>
            </a:r>
            <a:r>
              <a:rPr lang="id-ID" dirty="0" smtClean="0"/>
              <a:t>engan </a:t>
            </a:r>
            <a:r>
              <a:rPr lang="id-ID" dirty="0"/>
              <a:t>menghindari semua situasi di mana ia harus memperkenalkan diri atau berbicara di depan orang lain, Mr M bisa </a:t>
            </a:r>
            <a:r>
              <a:rPr lang="id-ID" dirty="0" smtClean="0"/>
              <a:t>me</a:t>
            </a:r>
            <a:r>
              <a:rPr lang="en-US" dirty="0" err="1" smtClean="0"/>
              <a:t>ngendalikan</a:t>
            </a:r>
            <a:r>
              <a:rPr lang="en-US" dirty="0" smtClean="0"/>
              <a:t> </a:t>
            </a:r>
            <a:r>
              <a:rPr lang="id-ID" dirty="0" smtClean="0"/>
              <a:t>kecemasannya</a:t>
            </a:r>
            <a:r>
              <a:rPr lang="en-US" dirty="0" smtClean="0"/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id-ID" dirty="0" smtClean="0"/>
              <a:t>membatasi </a:t>
            </a:r>
            <a:r>
              <a:rPr lang="id-ID" dirty="0"/>
              <a:t>kehidupan sosial dan </a:t>
            </a:r>
            <a:r>
              <a:rPr lang="en-US" dirty="0" smtClean="0"/>
              <a:t>di</a:t>
            </a:r>
            <a:r>
              <a:rPr lang="id-ID" dirty="0" smtClean="0"/>
              <a:t> </a:t>
            </a:r>
            <a:r>
              <a:rPr lang="id-ID" dirty="0"/>
              <a:t>tempat kerja.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637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err="1" smtClean="0"/>
              <a:t>Fobia</a:t>
            </a:r>
            <a:endParaRPr lang="en-US" sz="27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/>
              <a:t>Kagan </a:t>
            </a:r>
            <a:r>
              <a:rPr lang="en-US" dirty="0" err="1" smtClean="0"/>
              <a:t>dkk</a:t>
            </a:r>
            <a:r>
              <a:rPr lang="en-US" dirty="0" smtClean="0"/>
              <a:t> : </a:t>
            </a:r>
            <a:r>
              <a:rPr lang="id-ID" dirty="0" smtClean="0"/>
              <a:t>bayi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i="1" dirty="0"/>
              <a:t>limbic-hypothalamic </a:t>
            </a:r>
            <a:r>
              <a:rPr lang="en-US" i="1" dirty="0" err="1" smtClean="0"/>
              <a:t>tresshold</a:t>
            </a:r>
            <a:r>
              <a:rPr lang="en-US" i="1" dirty="0" smtClean="0"/>
              <a:t> </a:t>
            </a:r>
            <a:r>
              <a:rPr lang="en-US" i="1" dirty="0" err="1" smtClean="0"/>
              <a:t>respons</a:t>
            </a:r>
            <a:r>
              <a:rPr lang="en-US" i="1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sensitif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thd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situasi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id-ID" dirty="0" smtClean="0"/>
              <a:t>lingkungan</a:t>
            </a:r>
            <a:r>
              <a:rPr lang="en-US" dirty="0" smtClean="0"/>
              <a:t>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</a:t>
            </a:r>
            <a:r>
              <a:rPr lang="id-ID" dirty="0" smtClean="0"/>
              <a:t> </a:t>
            </a:r>
            <a:r>
              <a:rPr lang="id-ID" dirty="0"/>
              <a:t>stres lingkungan </a:t>
            </a:r>
            <a:r>
              <a:rPr lang="id-ID" dirty="0" smtClean="0"/>
              <a:t>kronis</a:t>
            </a: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dipermalukan</a:t>
            </a:r>
            <a:r>
              <a:rPr lang="en-US" dirty="0" smtClean="0"/>
              <a:t> &amp; </a:t>
            </a:r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saudara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lbh</a:t>
            </a:r>
            <a:r>
              <a:rPr lang="en-US" dirty="0" smtClean="0"/>
              <a:t> </a:t>
            </a:r>
            <a:r>
              <a:rPr lang="en-US" dirty="0" err="1" smtClean="0"/>
              <a:t>tua</a:t>
            </a:r>
            <a:r>
              <a:rPr lang="en-US" dirty="0" smtClean="0"/>
              <a:t>, </a:t>
            </a:r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, </a:t>
            </a:r>
            <a:r>
              <a:rPr lang="en-US" dirty="0" err="1" smtClean="0"/>
              <a:t>kematian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perpisahan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)</a:t>
            </a: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                                                     </a:t>
            </a:r>
            <a:r>
              <a:rPr lang="id-ID" dirty="0" smtClean="0"/>
              <a:t> </a:t>
            </a:r>
            <a:endParaRPr lang="en-US" dirty="0" smtClean="0"/>
          </a:p>
          <a:p>
            <a:pPr marL="68580" indent="0">
              <a:buNone/>
            </a:pPr>
            <a:r>
              <a:rPr lang="id-ID" dirty="0" smtClean="0"/>
              <a:t> </a:t>
            </a:r>
            <a:r>
              <a:rPr lang="en-US" dirty="0" smtClean="0"/>
              <a:t>                   </a:t>
            </a:r>
            <a:r>
              <a:rPr lang="id-ID" dirty="0" smtClean="0"/>
              <a:t>pemalu</a:t>
            </a:r>
            <a:r>
              <a:rPr lang="id-ID" dirty="0"/>
              <a:t>, penakut, dan </a:t>
            </a:r>
            <a:r>
              <a:rPr lang="en-US" dirty="0" err="1" smtClean="0"/>
              <a:t>pendiam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id-ID" dirty="0" smtClean="0"/>
              <a:t>usia </a:t>
            </a:r>
            <a:r>
              <a:rPr lang="id-ID" dirty="0"/>
              <a:t>2 </a:t>
            </a:r>
            <a:r>
              <a:rPr lang="id-ID" dirty="0" smtClean="0"/>
              <a:t>tahun.</a:t>
            </a:r>
            <a:r>
              <a:rPr lang="en-US" dirty="0" smtClean="0"/>
              <a:t>)</a:t>
            </a:r>
          </a:p>
        </p:txBody>
      </p:sp>
      <p:sp>
        <p:nvSpPr>
          <p:cNvPr id="4" name="Plus 3"/>
          <p:cNvSpPr/>
          <p:nvPr/>
        </p:nvSpPr>
        <p:spPr>
          <a:xfrm>
            <a:off x="4191000" y="2286000"/>
            <a:ext cx="533400" cy="4572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267200" y="415899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95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715962"/>
          </a:xfrm>
        </p:spPr>
        <p:txBody>
          <a:bodyPr>
            <a:normAutofit/>
          </a:bodyPr>
          <a:lstStyle/>
          <a:p>
            <a:r>
              <a:rPr lang="en-US" sz="2400" b="1" dirty="0" err="1"/>
              <a:t>Fobia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648200"/>
          </a:xfrm>
        </p:spPr>
        <p:txBody>
          <a:bodyPr>
            <a:normAutofit/>
          </a:bodyPr>
          <a:lstStyle/>
          <a:p>
            <a:r>
              <a:rPr lang="id-ID" dirty="0" smtClean="0"/>
              <a:t>Kendler</a:t>
            </a:r>
            <a:r>
              <a:rPr lang="en-US" dirty="0" smtClean="0"/>
              <a:t>, </a:t>
            </a:r>
            <a:r>
              <a:rPr lang="en-US" dirty="0" err="1" smtClean="0"/>
              <a:t>dkk</a:t>
            </a:r>
            <a:r>
              <a:rPr lang="id-ID" dirty="0" smtClean="0"/>
              <a:t> 1992</a:t>
            </a:r>
            <a:r>
              <a:rPr lang="en-US" dirty="0" smtClean="0"/>
              <a:t>  : </a:t>
            </a:r>
          </a:p>
          <a:p>
            <a:pPr>
              <a:buFont typeface="Arial" pitchFamily="34" charset="0"/>
              <a:buChar char="•"/>
            </a:pPr>
            <a:r>
              <a:rPr lang="id-ID" dirty="0" smtClean="0"/>
              <a:t>kematian </a:t>
            </a:r>
            <a:r>
              <a:rPr lang="id-ID" dirty="0"/>
              <a:t>orang tua sebelum usia 17 tahun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id-ID" dirty="0" smtClean="0"/>
              <a:t>gaya </a:t>
            </a:r>
            <a:r>
              <a:rPr lang="id-ID" dirty="0"/>
              <a:t>pengasuhan </a:t>
            </a:r>
            <a:r>
              <a:rPr lang="en-US" dirty="0" smtClean="0"/>
              <a:t>:  </a:t>
            </a:r>
            <a:r>
              <a:rPr lang="id-ID" dirty="0" smtClean="0"/>
              <a:t>overprotection </a:t>
            </a:r>
            <a:r>
              <a:rPr lang="id-ID" dirty="0"/>
              <a:t>dan penolakan</a:t>
            </a:r>
            <a:r>
              <a:rPr lang="id-ID" dirty="0" smtClean="0"/>
              <a:t>,</a:t>
            </a:r>
            <a:r>
              <a:rPr lang="en-US" dirty="0" smtClean="0"/>
              <a:t>(</a:t>
            </a:r>
            <a:r>
              <a:rPr lang="en-US" i="1" dirty="0" smtClean="0"/>
              <a:t>rejection)</a:t>
            </a:r>
            <a:r>
              <a:rPr lang="en-US" dirty="0" smtClean="0"/>
              <a:t> 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id-ID" dirty="0" smtClean="0"/>
              <a:t>psikopatologi </a:t>
            </a:r>
            <a:r>
              <a:rPr lang="id-ID" dirty="0"/>
              <a:t>orangtua </a:t>
            </a:r>
            <a:r>
              <a:rPr lang="id-ID" dirty="0" smtClean="0"/>
              <a:t>(depresi </a:t>
            </a:r>
            <a:r>
              <a:rPr lang="id-ID" dirty="0"/>
              <a:t>dan fobia sosial</a:t>
            </a:r>
            <a:r>
              <a:rPr lang="id-ID" dirty="0" smtClean="0"/>
              <a:t>)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fobia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: 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/>
              <a:t>SSRI </a:t>
            </a:r>
            <a:r>
              <a:rPr lang="en-US" sz="2000" dirty="0" err="1" smtClean="0"/>
              <a:t>dan</a:t>
            </a:r>
            <a:r>
              <a:rPr lang="en-US" sz="2000" dirty="0" smtClean="0"/>
              <a:t>/</a:t>
            </a:r>
            <a:r>
              <a:rPr lang="en-US" sz="2000" dirty="0" err="1" smtClean="0"/>
              <a:t>atau</a:t>
            </a:r>
            <a:r>
              <a:rPr lang="en-US" sz="2000" dirty="0" smtClean="0"/>
              <a:t> CBT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err="1" smtClean="0"/>
              <a:t>Terapi</a:t>
            </a:r>
            <a:r>
              <a:rPr lang="en-US" sz="2000" dirty="0" smtClean="0"/>
              <a:t> </a:t>
            </a:r>
            <a:r>
              <a:rPr lang="en-US" sz="2000" dirty="0" err="1" smtClean="0"/>
              <a:t>psikodinamik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id-ID" sz="2000" dirty="0"/>
              <a:t>Beberapa pasien </a:t>
            </a:r>
            <a:r>
              <a:rPr lang="en-US" sz="2000" dirty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resisten</a:t>
            </a:r>
            <a:r>
              <a:rPr lang="en-US" sz="2000" dirty="0" smtClean="0"/>
              <a:t> </a:t>
            </a:r>
            <a:r>
              <a:rPr lang="en-US" sz="2000" dirty="0" err="1" smtClean="0"/>
              <a:t>thd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err="1" smtClean="0"/>
              <a:t>terapi</a:t>
            </a:r>
            <a:r>
              <a:rPr lang="en-US" sz="2000" dirty="0" smtClean="0"/>
              <a:t>, pasien </a:t>
            </a:r>
            <a:r>
              <a:rPr lang="en-US" sz="2000" dirty="0" err="1" smtClean="0"/>
              <a:t>tsb</a:t>
            </a:r>
            <a:r>
              <a:rPr lang="en-US" sz="2000" dirty="0" smtClean="0"/>
              <a:t> </a:t>
            </a:r>
            <a:r>
              <a:rPr lang="id-ID" sz="2000" dirty="0" smtClean="0"/>
              <a:t>takut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id-ID" sz="2000" dirty="0" smtClean="0"/>
              <a:t> </a:t>
            </a:r>
            <a:r>
              <a:rPr lang="id-ID" sz="2000" dirty="0"/>
              <a:t>situasi di mana </a:t>
            </a:r>
            <a:r>
              <a:rPr lang="id-ID" sz="2000" dirty="0" smtClean="0"/>
              <a:t>merek</a:t>
            </a:r>
            <a:r>
              <a:rPr lang="en-US" sz="2000" dirty="0" smtClean="0"/>
              <a:t>a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err="1" smtClean="0">
                <a:sym typeface="Wingdings" pitchFamily="2" charset="2"/>
              </a:rPr>
              <a:t>menghentikan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terapi</a:t>
            </a:r>
            <a:r>
              <a:rPr lang="en-US" sz="2000" dirty="0" smtClean="0">
                <a:sym typeface="Wingdings" pitchFamily="2" charset="2"/>
              </a:rPr>
              <a:t>.  </a:t>
            </a:r>
            <a:r>
              <a:rPr lang="en-US" sz="2000" b="1" dirty="0" err="1" smtClean="0">
                <a:sym typeface="Wingdings" pitchFamily="2" charset="2"/>
              </a:rPr>
              <a:t>Perlu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aliansi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terapi</a:t>
            </a:r>
            <a:r>
              <a:rPr lang="en-US" sz="2000" b="1" dirty="0" smtClean="0">
                <a:sym typeface="Wingdings" pitchFamily="2" charset="2"/>
              </a:rPr>
              <a:t> yang </a:t>
            </a:r>
            <a:r>
              <a:rPr lang="en-US" sz="2000" b="1" dirty="0" err="1" smtClean="0">
                <a:sym typeface="Wingdings" pitchFamily="2" charset="2"/>
              </a:rPr>
              <a:t>baik</a:t>
            </a:r>
            <a:r>
              <a:rPr lang="en-US" sz="2000" b="1" dirty="0" smtClean="0">
                <a:sym typeface="Wingdings" pitchFamily="2" charset="2"/>
              </a:rPr>
              <a:t> </a:t>
            </a:r>
            <a:r>
              <a:rPr lang="en-US" sz="2000" b="1" dirty="0" err="1" smtClean="0">
                <a:sym typeface="Wingdings" pitchFamily="2" charset="2"/>
              </a:rPr>
              <a:t>dengan</a:t>
            </a:r>
            <a:r>
              <a:rPr lang="en-US" sz="2000" b="1" dirty="0" smtClean="0">
                <a:sym typeface="Wingdings" pitchFamily="2" charset="2"/>
              </a:rPr>
              <a:t> pasien.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988394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b="1" dirty="0"/>
              <a:t>OBSSESSIVE-COMPULSIVE DISORDER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772400" cy="4953000"/>
          </a:xfrm>
        </p:spPr>
        <p:txBody>
          <a:bodyPr/>
          <a:lstStyle/>
          <a:p>
            <a:r>
              <a:rPr lang="en-US" dirty="0" smtClean="0"/>
              <a:t>Ego </a:t>
            </a:r>
            <a:r>
              <a:rPr lang="en-US" dirty="0" err="1" smtClean="0"/>
              <a:t>distonik</a:t>
            </a:r>
            <a:r>
              <a:rPr lang="en-US" dirty="0" smtClean="0"/>
              <a:t>, </a:t>
            </a:r>
            <a:r>
              <a:rPr lang="en-US" dirty="0" err="1" smtClean="0"/>
              <a:t>berulang</a:t>
            </a:r>
            <a:endParaRPr lang="en-US" dirty="0" smtClean="0"/>
          </a:p>
          <a:p>
            <a:pPr lvl="0"/>
            <a:r>
              <a:rPr lang="en-US" dirty="0"/>
              <a:t>Baer and </a:t>
            </a:r>
            <a:r>
              <a:rPr lang="en-US" dirty="0" err="1"/>
              <a:t>Jenike</a:t>
            </a:r>
            <a:r>
              <a:rPr lang="en-US" dirty="0"/>
              <a:t>, </a:t>
            </a:r>
            <a:r>
              <a:rPr lang="en-US" dirty="0" smtClean="0"/>
              <a:t>1986 </a:t>
            </a:r>
            <a:r>
              <a:rPr lang="en-US" dirty="0" err="1" smtClean="0"/>
              <a:t>membagi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5 </a:t>
            </a:r>
            <a:r>
              <a:rPr lang="en-US" dirty="0" err="1" smtClean="0"/>
              <a:t>kategori</a:t>
            </a:r>
            <a:endParaRPr lang="en-US" dirty="0" smtClean="0"/>
          </a:p>
          <a:p>
            <a:pPr marL="525780" lvl="0" indent="-457200">
              <a:buFont typeface="+mj-lt"/>
              <a:buAutoNum type="arabicPeriod"/>
            </a:pPr>
            <a:r>
              <a:rPr lang="en-US" dirty="0" smtClean="0"/>
              <a:t>Rituals </a:t>
            </a:r>
            <a:r>
              <a:rPr lang="en-US" dirty="0"/>
              <a:t>involving checking</a:t>
            </a:r>
          </a:p>
          <a:p>
            <a:pPr marL="525780" lvl="0" indent="-457200">
              <a:buFont typeface="+mj-lt"/>
              <a:buAutoNum type="arabicPeriod"/>
            </a:pPr>
            <a:r>
              <a:rPr lang="en-US" dirty="0"/>
              <a:t>Rituals involving cleaning</a:t>
            </a:r>
          </a:p>
          <a:p>
            <a:pPr marL="525780" lvl="0" indent="-457200">
              <a:buFont typeface="+mj-lt"/>
              <a:buAutoNum type="arabicPeriod"/>
            </a:pPr>
            <a:r>
              <a:rPr lang="en-US" dirty="0"/>
              <a:t>Obsessive thoughts unaccompanied by compulsions</a:t>
            </a:r>
          </a:p>
          <a:p>
            <a:pPr marL="525780" lvl="0" indent="-457200">
              <a:buFont typeface="+mj-lt"/>
              <a:buAutoNum type="arabicPeriod"/>
            </a:pPr>
            <a:r>
              <a:rPr lang="en-US" dirty="0"/>
              <a:t>Obsessional slowness</a:t>
            </a:r>
          </a:p>
          <a:p>
            <a:pPr marL="525780" lvl="0" indent="-457200">
              <a:buFont typeface="+mj-lt"/>
              <a:buAutoNum type="arabicPeriod"/>
            </a:pPr>
            <a:r>
              <a:rPr lang="en-US" dirty="0"/>
              <a:t>Mixed rituals </a:t>
            </a:r>
          </a:p>
          <a:p>
            <a:endParaRPr lang="en-US" dirty="0" smtClean="0"/>
          </a:p>
          <a:p>
            <a:r>
              <a:rPr lang="id-ID" dirty="0"/>
              <a:t>OCD sering dipersulit oleh depresi dan gangguan </a:t>
            </a:r>
            <a:r>
              <a:rPr lang="id-ID" dirty="0" smtClean="0"/>
              <a:t>serius </a:t>
            </a:r>
            <a:r>
              <a:rPr lang="id-ID" dirty="0"/>
              <a:t>dalam fungsi pekerjaan dan </a:t>
            </a:r>
            <a:r>
              <a:rPr lang="id-ID" dirty="0" smtClean="0"/>
              <a:t>sosial </a:t>
            </a:r>
            <a:r>
              <a:rPr lang="en-US" dirty="0" smtClean="0"/>
              <a:t>(</a:t>
            </a:r>
            <a:r>
              <a:rPr lang="id-ID" dirty="0" smtClean="0"/>
              <a:t>anggota </a:t>
            </a:r>
            <a:r>
              <a:rPr lang="id-ID" dirty="0"/>
              <a:t>keluarga dan rekan </a:t>
            </a:r>
            <a:r>
              <a:rPr lang="id-ID" dirty="0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mengeluh</a:t>
            </a:r>
            <a:r>
              <a:rPr lang="en-US" dirty="0" smtClean="0"/>
              <a:t>)</a:t>
            </a:r>
            <a:r>
              <a:rPr lang="id-ID" dirty="0" smtClean="0"/>
              <a:t> </a:t>
            </a:r>
            <a:endParaRPr lang="en-US" dirty="0" smtClean="0"/>
          </a:p>
          <a:p>
            <a:r>
              <a:rPr lang="en-US" dirty="0"/>
              <a:t>F</a:t>
            </a:r>
            <a:r>
              <a:rPr lang="id-ID" dirty="0" smtClean="0"/>
              <a:t>aktor </a:t>
            </a:r>
            <a:r>
              <a:rPr lang="id-ID" dirty="0"/>
              <a:t>genetik dan </a:t>
            </a:r>
            <a:r>
              <a:rPr lang="id-ID" dirty="0" smtClean="0"/>
              <a:t>neurologis</a:t>
            </a:r>
            <a:r>
              <a:rPr lang="en-US" dirty="0" smtClean="0"/>
              <a:t> (</a:t>
            </a:r>
            <a:r>
              <a:rPr lang="id-ID" dirty="0"/>
              <a:t>disfungsi sistem saraf </a:t>
            </a:r>
            <a:r>
              <a:rPr lang="id-ID" dirty="0" smtClean="0"/>
              <a:t>pusat</a:t>
            </a:r>
            <a:r>
              <a:rPr lang="en-US" dirty="0" smtClean="0"/>
              <a:t>, </a:t>
            </a:r>
            <a:r>
              <a:rPr lang="id-ID" dirty="0"/>
              <a:t>defisit </a:t>
            </a:r>
            <a:r>
              <a:rPr lang="id-ID" dirty="0" smtClean="0"/>
              <a:t>neurologis</a:t>
            </a:r>
            <a:r>
              <a:rPr lang="en-US" dirty="0" smtClean="0"/>
              <a:t>,  total white matter cortex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id-ID" dirty="0" smtClean="0"/>
              <a:t>signifikan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994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OBSSESSIVE-COMPULSIVE </a:t>
            </a:r>
            <a:r>
              <a:rPr lang="en-US" sz="2000" b="1" dirty="0"/>
              <a:t>DISORDER  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err="1" smtClean="0"/>
              <a:t>Terapi</a:t>
            </a:r>
            <a:r>
              <a:rPr lang="en-US" dirty="0" smtClean="0"/>
              <a:t> 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SSRI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</a:t>
            </a:r>
            <a:r>
              <a:rPr lang="id-ID" dirty="0"/>
              <a:t>penurunan rata-rata gejala pada akhir 10 minggu pengobatan dengan clomipramine </a:t>
            </a:r>
            <a:r>
              <a:rPr lang="id-ID" dirty="0" smtClean="0"/>
              <a:t>38</a:t>
            </a:r>
            <a:r>
              <a:rPr lang="id-ID" dirty="0"/>
              <a:t>% -44%.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T</a:t>
            </a:r>
            <a:r>
              <a:rPr lang="id-ID" dirty="0" smtClean="0"/>
              <a:t>erapi psikodinamik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meningkatkan </a:t>
            </a:r>
            <a:r>
              <a:rPr lang="id-ID" dirty="0"/>
              <a:t>fungsi interpersonal </a:t>
            </a:r>
            <a:r>
              <a:rPr lang="id-ID" dirty="0" smtClean="0"/>
              <a:t>pasien</a:t>
            </a:r>
            <a:r>
              <a:rPr lang="en-US" dirty="0" smtClean="0"/>
              <a:t>, </a:t>
            </a:r>
            <a:r>
              <a:rPr lang="id-ID" dirty="0" smtClean="0"/>
              <a:t>membantu </a:t>
            </a:r>
            <a:r>
              <a:rPr lang="id-ID" dirty="0"/>
              <a:t>pasien mengatasi resistensi untuk minum </a:t>
            </a:r>
            <a:r>
              <a:rPr lang="id-ID" dirty="0" smtClean="0"/>
              <a:t>obat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261750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CoNtoh</a:t>
            </a:r>
            <a:r>
              <a:rPr lang="en-US" sz="2000" dirty="0" smtClean="0"/>
              <a:t> </a:t>
            </a:r>
            <a:r>
              <a:rPr lang="en-US" sz="2000" dirty="0" err="1" smtClean="0"/>
              <a:t>Kasus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4267201"/>
          </a:xfrm>
        </p:spPr>
        <p:txBody>
          <a:bodyPr/>
          <a:lstStyle/>
          <a:p>
            <a:r>
              <a:rPr lang="en-US" dirty="0" smtClean="0"/>
              <a:t>Mr. N </a:t>
            </a:r>
            <a:r>
              <a:rPr lang="en-US" dirty="0" err="1" smtClean="0"/>
              <a:t>dgn</a:t>
            </a:r>
            <a:r>
              <a:rPr lang="en-US" dirty="0" smtClean="0"/>
              <a:t> OCD. </a:t>
            </a:r>
          </a:p>
          <a:p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kanak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5 </a:t>
            </a:r>
            <a:r>
              <a:rPr lang="en-US" dirty="0" err="1" smtClean="0"/>
              <a:t>thn</a:t>
            </a:r>
            <a:r>
              <a:rPr lang="en-US" dirty="0" smtClean="0"/>
              <a:t> – </a:t>
            </a:r>
            <a:r>
              <a:rPr lang="en-US" dirty="0" err="1" smtClean="0"/>
              <a:t>melihat</a:t>
            </a:r>
            <a:r>
              <a:rPr lang="en-US" dirty="0" smtClean="0"/>
              <a:t> ayah </a:t>
            </a:r>
            <a:r>
              <a:rPr lang="en-US" dirty="0" err="1" smtClean="0"/>
              <a:t>meraba</a:t>
            </a:r>
            <a:r>
              <a:rPr lang="en-US" dirty="0" smtClean="0"/>
              <a:t> </a:t>
            </a:r>
            <a:r>
              <a:rPr lang="en-US" dirty="0" err="1" smtClean="0"/>
              <a:t>payudara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,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menangis</a:t>
            </a:r>
            <a:r>
              <a:rPr lang="en-US" dirty="0" smtClean="0"/>
              <a:t> </a:t>
            </a:r>
            <a:r>
              <a:rPr lang="en-US" dirty="0" err="1" smtClean="0"/>
              <a:t>minta</a:t>
            </a:r>
            <a:r>
              <a:rPr lang="en-US" dirty="0" smtClean="0"/>
              <a:t> </a:t>
            </a:r>
            <a:r>
              <a:rPr lang="en-US" dirty="0" err="1" smtClean="0"/>
              <a:t>diperhatikan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endParaRPr lang="en-US" dirty="0" smtClean="0"/>
          </a:p>
          <a:p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kompulsi</a:t>
            </a:r>
            <a:r>
              <a:rPr lang="en-US" dirty="0" smtClean="0"/>
              <a:t> </a:t>
            </a:r>
            <a:r>
              <a:rPr lang="en-US" dirty="0" err="1" smtClean="0"/>
              <a:t>dipertahankan</a:t>
            </a:r>
            <a:r>
              <a:rPr lang="en-US" dirty="0" smtClean="0"/>
              <a:t> (</a:t>
            </a:r>
            <a:r>
              <a:rPr lang="en-US" dirty="0" err="1" smtClean="0"/>
              <a:t>menolak</a:t>
            </a:r>
            <a:r>
              <a:rPr lang="en-US" dirty="0" smtClean="0"/>
              <a:t> </a:t>
            </a:r>
            <a:r>
              <a:rPr lang="en-US" dirty="0" err="1" smtClean="0"/>
              <a:t>minum</a:t>
            </a:r>
            <a:r>
              <a:rPr lang="en-US" dirty="0" smtClean="0"/>
              <a:t>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menghilangkan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OCDnya</a:t>
            </a:r>
            <a:r>
              <a:rPr lang="en-US" dirty="0" smtClean="0"/>
              <a:t>, </a:t>
            </a:r>
            <a:r>
              <a:rPr lang="en-US" dirty="0" err="1" smtClean="0"/>
              <a:t>berulangkali</a:t>
            </a:r>
            <a:r>
              <a:rPr lang="en-US" dirty="0" smtClean="0"/>
              <a:t> </a:t>
            </a:r>
            <a:r>
              <a:rPr lang="en-US" dirty="0" err="1" smtClean="0"/>
              <a:t>dirawat</a:t>
            </a:r>
            <a:r>
              <a:rPr lang="en-US" dirty="0" smtClean="0"/>
              <a:t>, </a:t>
            </a:r>
            <a:r>
              <a:rPr lang="en-US" dirty="0" err="1" smtClean="0"/>
              <a:t>pindah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klinik</a:t>
            </a:r>
            <a:r>
              <a:rPr lang="en-US" dirty="0" smtClean="0"/>
              <a:t> </a:t>
            </a:r>
            <a:r>
              <a:rPr lang="en-US" dirty="0" err="1" smtClean="0"/>
              <a:t>psikiatri</a:t>
            </a:r>
            <a:r>
              <a:rPr lang="en-US" dirty="0" smtClean="0"/>
              <a:t>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dependensi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mengelola</a:t>
            </a:r>
            <a:r>
              <a:rPr lang="en-US" dirty="0" smtClean="0"/>
              <a:t> </a:t>
            </a:r>
            <a:r>
              <a:rPr lang="en-US" dirty="0" err="1" smtClean="0"/>
              <a:t>resistensi</a:t>
            </a:r>
            <a:r>
              <a:rPr lang="en-US" dirty="0" smtClean="0"/>
              <a:t> pasien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pengobatan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167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b="1" dirty="0"/>
              <a:t>POSTTRAUMATIC STRESS 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Menetapnya</a:t>
            </a:r>
            <a:r>
              <a:rPr lang="en-US" dirty="0" smtClean="0"/>
              <a:t> PTSD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populasi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r>
              <a:rPr lang="id-ID" dirty="0"/>
              <a:t>Kessler </a:t>
            </a:r>
            <a:r>
              <a:rPr lang="en-US" dirty="0" err="1" smtClean="0"/>
              <a:t>dkk</a:t>
            </a:r>
            <a:r>
              <a:rPr lang="en-US" dirty="0" smtClean="0"/>
              <a:t>, </a:t>
            </a:r>
            <a:r>
              <a:rPr lang="id-ID" dirty="0" smtClean="0"/>
              <a:t>1995 </a:t>
            </a:r>
            <a:r>
              <a:rPr lang="en-US" dirty="0" smtClean="0"/>
              <a:t>: </a:t>
            </a:r>
            <a:r>
              <a:rPr lang="en-US" dirty="0"/>
              <a:t>P</a:t>
            </a:r>
            <a:r>
              <a:rPr lang="id-ID" dirty="0" smtClean="0"/>
              <a:t>revalensi </a:t>
            </a:r>
            <a:r>
              <a:rPr lang="id-ID" dirty="0"/>
              <a:t>seumur hidup </a:t>
            </a:r>
            <a:r>
              <a:rPr lang="id-ID" dirty="0" smtClean="0"/>
              <a:t>±</a:t>
            </a:r>
            <a:r>
              <a:rPr lang="en-US" dirty="0" smtClean="0"/>
              <a:t> </a:t>
            </a:r>
            <a:r>
              <a:rPr lang="id-ID" dirty="0" smtClean="0"/>
              <a:t>7,8</a:t>
            </a:r>
            <a:r>
              <a:rPr lang="id-ID" dirty="0"/>
              <a:t>% </a:t>
            </a:r>
            <a:endParaRPr lang="en-US" dirty="0"/>
          </a:p>
          <a:p>
            <a:r>
              <a:rPr lang="en-US" dirty="0" smtClean="0"/>
              <a:t>&gt; 1/3 </a:t>
            </a:r>
            <a:r>
              <a:rPr lang="id-ID" dirty="0" smtClean="0"/>
              <a:t> </a:t>
            </a:r>
            <a:r>
              <a:rPr lang="id-ID" dirty="0"/>
              <a:t>dari orang-orang dengan </a:t>
            </a:r>
            <a:r>
              <a:rPr lang="id-ID" dirty="0" smtClean="0"/>
              <a:t>indeks </a:t>
            </a:r>
            <a:r>
              <a:rPr lang="en-US" dirty="0" smtClean="0"/>
              <a:t>episode </a:t>
            </a:r>
            <a:r>
              <a:rPr lang="id-ID" dirty="0" smtClean="0"/>
              <a:t>PTSD </a:t>
            </a:r>
            <a:r>
              <a:rPr lang="id-ID" dirty="0"/>
              <a:t>gagal untuk memulihkan </a:t>
            </a:r>
            <a:r>
              <a:rPr lang="en-US" dirty="0" err="1" smtClean="0"/>
              <a:t>kondisinya</a:t>
            </a:r>
            <a:r>
              <a:rPr lang="en-US" dirty="0" smtClean="0"/>
              <a:t> </a:t>
            </a:r>
            <a:r>
              <a:rPr lang="id-ID" dirty="0" smtClean="0"/>
              <a:t>bahkan </a:t>
            </a:r>
            <a:r>
              <a:rPr lang="id-ID" dirty="0"/>
              <a:t>setelah bertahun-tahun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id-ID" dirty="0"/>
              <a:t>kematian tak terduga orang yang dicintai, </a:t>
            </a:r>
            <a:r>
              <a:rPr lang="id-ID" dirty="0" smtClean="0"/>
              <a:t>pemerkosaan</a:t>
            </a:r>
            <a:r>
              <a:rPr lang="id-ID" dirty="0"/>
              <a:t>,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id-ID" dirty="0" smtClean="0"/>
              <a:t>kekerasan</a:t>
            </a:r>
            <a:r>
              <a:rPr lang="en-US" dirty="0" smtClean="0"/>
              <a:t>/</a:t>
            </a:r>
            <a:r>
              <a:rPr lang="en-US" dirty="0" err="1" smtClean="0"/>
              <a:t>penyerangan</a:t>
            </a:r>
            <a:r>
              <a:rPr lang="en-US" dirty="0" smtClean="0"/>
              <a:t>,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(</a:t>
            </a:r>
            <a:r>
              <a:rPr lang="en-US" dirty="0" err="1" smtClean="0"/>
              <a:t>tentara</a:t>
            </a:r>
            <a:r>
              <a:rPr lang="en-US" dirty="0" smtClean="0"/>
              <a:t>)</a:t>
            </a:r>
          </a:p>
          <a:p>
            <a:r>
              <a:rPr lang="id-ID" dirty="0"/>
              <a:t>Seseorang dengan PTSD kemungkinan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id-ID" dirty="0" smtClean="0"/>
              <a:t>mengalami gejala </a:t>
            </a:r>
            <a:r>
              <a:rPr lang="id-ID" dirty="0"/>
              <a:t>aktif </a:t>
            </a:r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id-ID" dirty="0" smtClean="0"/>
              <a:t>20 </a:t>
            </a:r>
            <a:r>
              <a:rPr lang="id-ID" dirty="0"/>
              <a:t>tahun </a:t>
            </a:r>
            <a:r>
              <a:rPr lang="id-ID" dirty="0" smtClean="0"/>
              <a:t>dan </a:t>
            </a:r>
            <a:r>
              <a:rPr lang="id-ID" dirty="0"/>
              <a:t>memiliki gangguan kerja yang signifikan (Davidson 2001</a:t>
            </a:r>
            <a:r>
              <a:rPr lang="id-ID" dirty="0" smtClean="0"/>
              <a:t>).</a:t>
            </a:r>
            <a:endParaRPr lang="en-US" dirty="0" smtClean="0"/>
          </a:p>
          <a:p>
            <a:r>
              <a:rPr lang="en-US" dirty="0"/>
              <a:t>S</a:t>
            </a:r>
            <a:r>
              <a:rPr lang="id-ID" dirty="0" smtClean="0"/>
              <a:t>ering </a:t>
            </a:r>
            <a:r>
              <a:rPr lang="id-ID" dirty="0"/>
              <a:t>tidak dikenali dalam perawatan primer karena presentasi </a:t>
            </a:r>
            <a:r>
              <a:rPr lang="id-ID" dirty="0" smtClean="0"/>
              <a:t>somatizing</a:t>
            </a:r>
            <a:r>
              <a:rPr lang="en-US" dirty="0" smtClean="0"/>
              <a:t>.</a:t>
            </a:r>
          </a:p>
          <a:p>
            <a:r>
              <a:rPr lang="id-ID" dirty="0" smtClean="0"/>
              <a:t>11,8</a:t>
            </a:r>
            <a:r>
              <a:rPr lang="id-ID" dirty="0"/>
              <a:t>% dari pasien perawatan </a:t>
            </a:r>
            <a:r>
              <a:rPr lang="id-ID" dirty="0" smtClean="0"/>
              <a:t>primer</a:t>
            </a:r>
            <a:r>
              <a:rPr lang="en-US" dirty="0" smtClean="0"/>
              <a:t> </a:t>
            </a:r>
            <a:r>
              <a:rPr lang="id-ID" dirty="0" smtClean="0"/>
              <a:t>memenuhi </a:t>
            </a:r>
            <a:r>
              <a:rPr lang="id-ID" dirty="0"/>
              <a:t>kriteria </a:t>
            </a:r>
            <a:r>
              <a:rPr lang="id-ID" dirty="0" smtClean="0"/>
              <a:t>PTSD </a:t>
            </a:r>
            <a:r>
              <a:rPr lang="id-ID" dirty="0"/>
              <a:t>(Stein et al. 2000).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36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POSTTRAUMATIC </a:t>
            </a:r>
            <a:r>
              <a:rPr lang="en-US" sz="2000" b="1" dirty="0"/>
              <a:t>STRESS DISORDER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 i="1" dirty="0" smtClean="0"/>
              <a:t>Flash back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i="1" dirty="0" smtClean="0"/>
              <a:t>nightmares</a:t>
            </a:r>
          </a:p>
          <a:p>
            <a:r>
              <a:rPr lang="id-ID" sz="2600" dirty="0"/>
              <a:t>Horowitz (1976) mengidentifikasi 8 tema psikologis umum yang mengikuti trauma berat: </a:t>
            </a:r>
            <a:endParaRPr lang="en-US" sz="2600" dirty="0"/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Grief or sadness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 smtClean="0"/>
              <a:t>Guilt </a:t>
            </a:r>
            <a:r>
              <a:rPr lang="en-US" sz="2600" dirty="0"/>
              <a:t>about one’s angry or destructive impulses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Fear that one will become destructive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 smtClean="0"/>
              <a:t>Guilt </a:t>
            </a:r>
            <a:r>
              <a:rPr lang="en-US" sz="2600" dirty="0"/>
              <a:t>about surviving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Fear that one will identify with the victims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Shame about feeling helpless and empty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Fear that one will repeat the trauma</a:t>
            </a:r>
          </a:p>
          <a:p>
            <a:pPr marL="925830" lvl="1" indent="-457200">
              <a:buFont typeface="+mj-lt"/>
              <a:buAutoNum type="arabicPeriod"/>
            </a:pPr>
            <a:r>
              <a:rPr lang="en-US" sz="2600" dirty="0"/>
              <a:t>Intense anger directed toward the source of the trauma</a:t>
            </a:r>
          </a:p>
          <a:p>
            <a:pPr marL="468630" lvl="1" indent="0">
              <a:buNone/>
            </a:pPr>
            <a:r>
              <a:rPr lang="id-ID" dirty="0"/>
              <a:t/>
            </a:r>
            <a:br>
              <a:rPr lang="id-ID" dirty="0"/>
            </a:b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14018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err="1" smtClean="0"/>
              <a:t>Pd</a:t>
            </a:r>
            <a:r>
              <a:rPr lang="en-US" dirty="0" smtClean="0"/>
              <a:t> </a:t>
            </a:r>
            <a:r>
              <a:rPr lang="en-US" dirty="0" err="1" smtClean="0"/>
              <a:t>thn</a:t>
            </a:r>
            <a:r>
              <a:rPr lang="en-US" dirty="0" smtClean="0"/>
              <a:t> </a:t>
            </a:r>
            <a:r>
              <a:rPr lang="id-ID" dirty="0" smtClean="0"/>
              <a:t>1926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Freud </a:t>
            </a:r>
            <a:r>
              <a:rPr lang="en-US" dirty="0" err="1" smtClean="0"/>
              <a:t>menyempurnakan</a:t>
            </a:r>
            <a:r>
              <a:rPr lang="en-US" dirty="0" smtClean="0"/>
              <a:t> </a:t>
            </a:r>
            <a:r>
              <a:rPr lang="id-ID" dirty="0" smtClean="0"/>
              <a:t>pemahaman </a:t>
            </a:r>
            <a:r>
              <a:rPr lang="id-ID" dirty="0"/>
              <a:t>tentang </a:t>
            </a:r>
            <a:r>
              <a:rPr lang="en-US" dirty="0" smtClean="0"/>
              <a:t>anxiety</a:t>
            </a:r>
            <a:r>
              <a:rPr lang="id-ID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id-ID" dirty="0" smtClean="0"/>
              <a:t>mod</a:t>
            </a:r>
            <a:r>
              <a:rPr lang="en-US" dirty="0" smtClean="0"/>
              <a:t>el </a:t>
            </a:r>
            <a:r>
              <a:rPr lang="en-US" dirty="0" err="1" smtClean="0"/>
              <a:t>struktural</a:t>
            </a:r>
            <a:r>
              <a:rPr lang="en-US" dirty="0" smtClean="0"/>
              <a:t>.</a:t>
            </a:r>
            <a:endParaRPr lang="en-US" dirty="0" smtClean="0"/>
          </a:p>
          <a:p>
            <a:pPr marL="6858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Anxiety</a:t>
            </a:r>
            <a:r>
              <a:rPr lang="id-ID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id-ID" dirty="0" smtClean="0"/>
              <a:t> </a:t>
            </a:r>
            <a:r>
              <a:rPr lang="id-ID" dirty="0"/>
              <a:t>konflik psikis antara keinginan seksual atau </a:t>
            </a:r>
            <a:r>
              <a:rPr lang="id-ID" dirty="0" smtClean="0"/>
              <a:t>agresif</a:t>
            </a:r>
            <a:r>
              <a:rPr lang="en-US" dirty="0" err="1" smtClean="0"/>
              <a:t>itas</a:t>
            </a:r>
            <a:r>
              <a:rPr lang="en-US" dirty="0" smtClean="0"/>
              <a:t> 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</a:p>
          <a:p>
            <a:pPr marL="6858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sifatnya</a:t>
            </a:r>
            <a:r>
              <a:rPr lang="en-US" dirty="0" smtClean="0"/>
              <a:t> </a:t>
            </a:r>
            <a:r>
              <a:rPr lang="id-ID" dirty="0" smtClean="0"/>
              <a:t>unconcious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berasal dari id dan ancaman sesuai hukuman dari </a:t>
            </a:r>
            <a:r>
              <a:rPr lang="en-US" dirty="0" smtClean="0"/>
              <a:t> </a:t>
            </a:r>
          </a:p>
          <a:p>
            <a:pPr marL="6858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id-ID" dirty="0" smtClean="0"/>
              <a:t>superego.</a:t>
            </a:r>
            <a:endParaRPr lang="en-US" dirty="0"/>
          </a:p>
          <a:p>
            <a:pPr marL="68580" indent="0" algn="just">
              <a:buNone/>
            </a:pPr>
            <a:r>
              <a:rPr lang="en-US" sz="2000" dirty="0" smtClean="0"/>
              <a:t>     Anxiety </a:t>
            </a:r>
            <a:r>
              <a:rPr lang="en-US" sz="2000" dirty="0" err="1" smtClean="0"/>
              <a:t>mrp</a:t>
            </a:r>
            <a:r>
              <a:rPr lang="id-ID" sz="2000" dirty="0" smtClean="0"/>
              <a:t> si</a:t>
            </a:r>
            <a:r>
              <a:rPr lang="en-US" sz="2000" dirty="0" err="1" smtClean="0"/>
              <a:t>gn</a:t>
            </a:r>
            <a:r>
              <a:rPr lang="id-ID" sz="2000" dirty="0" smtClean="0"/>
              <a:t>al bahaya </a:t>
            </a:r>
            <a:r>
              <a:rPr lang="en-US" sz="2000" dirty="0" smtClean="0"/>
              <a:t>(</a:t>
            </a:r>
            <a:r>
              <a:rPr lang="en-US" sz="2000" dirty="0" err="1" smtClean="0"/>
              <a:t>scr</a:t>
            </a:r>
            <a:r>
              <a:rPr lang="en-US" sz="2000" dirty="0" smtClean="0"/>
              <a:t> </a:t>
            </a:r>
            <a:r>
              <a:rPr lang="en-US" sz="2000" dirty="0" err="1" smtClean="0"/>
              <a:t>unconcious</a:t>
            </a:r>
            <a:r>
              <a:rPr lang="en-US" sz="2000" dirty="0" smtClean="0"/>
              <a:t>) </a:t>
            </a:r>
            <a:r>
              <a:rPr lang="en-US" sz="2000" dirty="0" smtClean="0">
                <a:sym typeface="Wingdings" pitchFamily="2" charset="2"/>
              </a:rPr>
              <a:t> Ego : </a:t>
            </a:r>
            <a:r>
              <a:rPr lang="en-US" sz="2000" dirty="0" err="1" smtClean="0">
                <a:sym typeface="Wingdings" pitchFamily="2" charset="2"/>
              </a:rPr>
              <a:t>melalui</a:t>
            </a:r>
            <a:r>
              <a:rPr lang="en-US" sz="2000" dirty="0" smtClean="0">
                <a:sym typeface="Wingdings" pitchFamily="2" charset="2"/>
              </a:rPr>
              <a:t>  </a:t>
            </a:r>
          </a:p>
          <a:p>
            <a:pPr marL="68580" indent="0" algn="just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</a:t>
            </a:r>
            <a:r>
              <a:rPr lang="en-US" sz="2000" dirty="0" err="1" smtClean="0">
                <a:sym typeface="Wingdings" pitchFamily="2" charset="2"/>
              </a:rPr>
              <a:t>fungsi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mekanisme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defens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akan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mencegah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id-ID" sz="2000" dirty="0" smtClean="0"/>
              <a:t>pikiran </a:t>
            </a:r>
            <a:r>
              <a:rPr lang="id-ID" sz="2000" dirty="0"/>
              <a:t>dan perasaan yang </a:t>
            </a:r>
            <a:endParaRPr lang="en-US" sz="2000" dirty="0" smtClean="0"/>
          </a:p>
          <a:p>
            <a:pPr marL="6858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id-ID" sz="2000" dirty="0" smtClean="0"/>
              <a:t>tidak </a:t>
            </a:r>
            <a:r>
              <a:rPr lang="id-ID" sz="2000" dirty="0"/>
              <a:t>dapat diterima </a:t>
            </a:r>
            <a:r>
              <a:rPr lang="id-ID" sz="2000" dirty="0" smtClean="0"/>
              <a:t>muncul </a:t>
            </a:r>
            <a:r>
              <a:rPr lang="id-ID" sz="2000" dirty="0"/>
              <a:t>ke </a:t>
            </a:r>
            <a:r>
              <a:rPr lang="en-US" sz="2000" dirty="0" err="1" smtClean="0"/>
              <a:t>alam</a:t>
            </a:r>
            <a:r>
              <a:rPr lang="en-US" sz="2000" dirty="0" smtClean="0"/>
              <a:t> </a:t>
            </a:r>
            <a:r>
              <a:rPr lang="en-US" sz="2000" dirty="0" err="1" smtClean="0"/>
              <a:t>sadar</a:t>
            </a:r>
            <a:r>
              <a:rPr lang="en-US" sz="2000" dirty="0" smtClean="0"/>
              <a:t> (</a:t>
            </a:r>
            <a:r>
              <a:rPr lang="en-US" sz="2000" dirty="0" err="1" smtClean="0"/>
              <a:t>concious</a:t>
            </a:r>
            <a:r>
              <a:rPr lang="en-US" sz="2000" dirty="0" smtClean="0"/>
              <a:t>).</a:t>
            </a:r>
            <a:r>
              <a:rPr lang="id-ID" sz="2000" dirty="0" smtClean="0"/>
              <a:t> </a:t>
            </a:r>
            <a:endParaRPr lang="en-US" dirty="0"/>
          </a:p>
          <a:p>
            <a:pPr marL="68580" indent="0" algn="just">
              <a:buNone/>
            </a:pPr>
            <a:r>
              <a:rPr lang="en-US" sz="2000" dirty="0" smtClean="0"/>
              <a:t>     J</a:t>
            </a:r>
            <a:r>
              <a:rPr lang="id-ID" sz="2000" dirty="0" smtClean="0"/>
              <a:t>ika </a:t>
            </a:r>
            <a:r>
              <a:rPr lang="en-US" sz="2000" dirty="0" err="1" smtClean="0"/>
              <a:t>fungsi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adekuat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anxiety </a:t>
            </a:r>
            <a:r>
              <a:rPr lang="en-US" sz="2000" dirty="0" err="1" smtClean="0">
                <a:sym typeface="Wingdings" pitchFamily="2" charset="2"/>
              </a:rPr>
              <a:t>makin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meningkat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dan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gejala</a:t>
            </a:r>
            <a:endParaRPr lang="en-US" dirty="0">
              <a:sym typeface="Wingdings" pitchFamily="2" charset="2"/>
            </a:endParaRPr>
          </a:p>
          <a:p>
            <a:pPr marL="68580" indent="0" algn="just">
              <a:buNone/>
            </a:pPr>
            <a:r>
              <a:rPr lang="en-US" sz="2000" dirty="0" smtClean="0">
                <a:sym typeface="Wingdings" pitchFamily="2" charset="2"/>
              </a:rPr>
              <a:t>     </a:t>
            </a:r>
            <a:r>
              <a:rPr lang="en-US" sz="2000" dirty="0" err="1" smtClean="0">
                <a:sym typeface="Wingdings" pitchFamily="2" charset="2"/>
              </a:rPr>
              <a:t>neurotik</a:t>
            </a:r>
            <a:r>
              <a:rPr lang="en-US" sz="2000" dirty="0" smtClean="0">
                <a:sym typeface="Wingdings" pitchFamily="2" charset="2"/>
              </a:rPr>
              <a:t> lain </a:t>
            </a:r>
            <a:r>
              <a:rPr lang="en-US" sz="2000" dirty="0" err="1" smtClean="0">
                <a:sym typeface="Wingdings" pitchFamily="2" charset="2"/>
              </a:rPr>
              <a:t>akan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muncul</a:t>
            </a:r>
            <a:r>
              <a:rPr lang="en-US" sz="2000" dirty="0" smtClean="0">
                <a:sym typeface="Wingdings" pitchFamily="2" charset="2"/>
              </a:rPr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88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>POSTTRAUMATIC </a:t>
            </a:r>
            <a:r>
              <a:rPr lang="en-US" sz="2200" b="1" dirty="0"/>
              <a:t>STRESS 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awalnya</a:t>
            </a:r>
            <a:r>
              <a:rPr lang="en-US" dirty="0" smtClean="0"/>
              <a:t> </a:t>
            </a:r>
            <a:r>
              <a:rPr lang="en-US" dirty="0" err="1" smtClean="0"/>
              <a:t>diduga</a:t>
            </a:r>
            <a:r>
              <a:rPr lang="en-US" dirty="0" smtClean="0"/>
              <a:t> </a:t>
            </a:r>
            <a:r>
              <a:rPr lang="id-ID" dirty="0"/>
              <a:t>keparahan gejala pasca </a:t>
            </a:r>
            <a:r>
              <a:rPr lang="id-ID" dirty="0" smtClean="0"/>
              <a:t>trauma </a:t>
            </a:r>
            <a:r>
              <a:rPr lang="id-ID" dirty="0"/>
              <a:t>berbanding lurus dengan tingkat keparahan </a:t>
            </a:r>
            <a:r>
              <a:rPr lang="id-ID" dirty="0" smtClean="0"/>
              <a:t>stressor</a:t>
            </a:r>
            <a:endParaRPr lang="en-US" dirty="0" smtClean="0"/>
          </a:p>
          <a:p>
            <a:r>
              <a:rPr lang="en-US" dirty="0"/>
              <a:t>S</a:t>
            </a:r>
            <a:r>
              <a:rPr lang="id-ID" dirty="0" smtClean="0"/>
              <a:t>tudi </a:t>
            </a:r>
            <a:r>
              <a:rPr lang="id-ID" dirty="0"/>
              <a:t>empiris menunjukkan sebaliknya. </a:t>
            </a:r>
            <a:endParaRPr lang="en-US" dirty="0" smtClean="0"/>
          </a:p>
          <a:p>
            <a:r>
              <a:rPr lang="id-ID" dirty="0" smtClean="0"/>
              <a:t>Perry </a:t>
            </a:r>
            <a:r>
              <a:rPr lang="en-US" dirty="0" err="1" smtClean="0"/>
              <a:t>dkk</a:t>
            </a:r>
            <a:r>
              <a:rPr lang="en-US" dirty="0" smtClean="0"/>
              <a:t>,</a:t>
            </a:r>
            <a:r>
              <a:rPr lang="id-ID" dirty="0" smtClean="0"/>
              <a:t> 1992</a:t>
            </a:r>
            <a:r>
              <a:rPr lang="en-US" dirty="0" smtClean="0"/>
              <a:t> 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id-ID" dirty="0" smtClean="0"/>
              <a:t>51 </a:t>
            </a:r>
            <a:r>
              <a:rPr lang="id-ID" dirty="0"/>
              <a:t>pasien luka bakar </a:t>
            </a:r>
            <a:r>
              <a:rPr lang="en-US" dirty="0" smtClean="0"/>
              <a:t>-- </a:t>
            </a:r>
            <a:r>
              <a:rPr lang="id-ID" dirty="0" smtClean="0"/>
              <a:t>PTSD </a:t>
            </a:r>
            <a:r>
              <a:rPr lang="en-US" dirty="0" err="1" smtClean="0"/>
              <a:t>pada</a:t>
            </a:r>
            <a:r>
              <a:rPr lang="en-US" dirty="0" smtClean="0"/>
              <a:t> pasien </a:t>
            </a:r>
            <a:r>
              <a:rPr lang="en-US" dirty="0" err="1" smtClean="0"/>
              <a:t>dengan</a:t>
            </a:r>
            <a:r>
              <a:rPr lang="id-ID" dirty="0" smtClean="0"/>
              <a:t> </a:t>
            </a:r>
            <a:r>
              <a:rPr lang="id-ID" dirty="0"/>
              <a:t>luka bakar yang lebih </a:t>
            </a:r>
            <a:r>
              <a:rPr lang="id-ID" dirty="0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tdp</a:t>
            </a:r>
            <a:r>
              <a:rPr lang="en-US" dirty="0" smtClean="0"/>
              <a:t> </a:t>
            </a:r>
            <a:r>
              <a:rPr lang="id-ID" dirty="0" smtClean="0"/>
              <a:t>kurang</a:t>
            </a:r>
            <a:r>
              <a:rPr lang="en-US" dirty="0" err="1" smtClean="0"/>
              <a:t>nya</a:t>
            </a:r>
            <a:r>
              <a:rPr lang="id-ID" dirty="0" smtClean="0"/>
              <a:t> </a:t>
            </a:r>
            <a:r>
              <a:rPr lang="id-ID" dirty="0"/>
              <a:t>dukungan emosional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emosional</a:t>
            </a:r>
            <a:r>
              <a:rPr lang="en-US" dirty="0" smtClean="0"/>
              <a:t> distress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lbh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id-ID" dirty="0" smtClean="0"/>
              <a:t>. </a:t>
            </a:r>
            <a:r>
              <a:rPr lang="id-ID" dirty="0"/>
              <a:t>Cedera yang lebih parah atau luas tidak memprediksi gejala posttraumatic.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subyektif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stressor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038461" y="409879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969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639762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POSTTRAUMATIC </a:t>
            </a:r>
            <a:r>
              <a:rPr lang="en-US" sz="2000" b="1" dirty="0"/>
              <a:t>STRESS DISORDER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952999"/>
          </a:xfrm>
        </p:spPr>
        <p:txBody>
          <a:bodyPr>
            <a:normAutofit fontScale="92500" lnSpcReduction="10000"/>
          </a:bodyPr>
          <a:lstStyle/>
          <a:p>
            <a:r>
              <a:rPr lang="id-ID" dirty="0"/>
              <a:t>Insiden PTSD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id-ID" dirty="0" smtClean="0"/>
              <a:t>orang-orang </a:t>
            </a:r>
            <a:r>
              <a:rPr lang="id-ID" dirty="0"/>
              <a:t>yang sehat sebelum mengalami trauma (Schynder et al.2001). </a:t>
            </a:r>
            <a:endParaRPr lang="en-US" dirty="0" smtClean="0"/>
          </a:p>
          <a:p>
            <a:r>
              <a:rPr lang="id-ID" dirty="0" smtClean="0"/>
              <a:t>Selain </a:t>
            </a:r>
            <a:r>
              <a:rPr lang="id-ID" dirty="0"/>
              <a:t>itu, 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memaknai</a:t>
            </a:r>
            <a:r>
              <a:rPr lang="en-US" dirty="0" smtClean="0"/>
              <a:t> </a:t>
            </a:r>
            <a:r>
              <a:rPr lang="en-US" dirty="0" err="1" smtClean="0"/>
              <a:t>peristiwa</a:t>
            </a:r>
            <a:r>
              <a:rPr lang="en-US" dirty="0" smtClean="0"/>
              <a:t> yang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ringannya</a:t>
            </a:r>
            <a:r>
              <a:rPr lang="en-US" dirty="0" smtClean="0"/>
              <a:t> PTSD. </a:t>
            </a:r>
            <a:endParaRPr lang="en-US" dirty="0"/>
          </a:p>
          <a:p>
            <a:r>
              <a:rPr lang="id-ID" dirty="0" smtClean="0"/>
              <a:t>Davidson </a:t>
            </a:r>
            <a:r>
              <a:rPr lang="id-ID" dirty="0"/>
              <a:t>dan Foa (1993) </a:t>
            </a:r>
            <a:r>
              <a:rPr lang="id-ID" dirty="0" smtClean="0"/>
              <a:t>faktor-faktor </a:t>
            </a:r>
            <a:r>
              <a:rPr lang="id-ID" dirty="0"/>
              <a:t>kerentanan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id-ID" dirty="0" smtClean="0"/>
              <a:t>predisposisi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 </a:t>
            </a:r>
            <a:r>
              <a:rPr lang="en-US" dirty="0" err="1" smtClean="0"/>
              <a:t>mengalami</a:t>
            </a:r>
            <a:r>
              <a:rPr lang="en-US" dirty="0" smtClean="0"/>
              <a:t> PTSD : </a:t>
            </a:r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kerentanan </a:t>
            </a:r>
            <a:r>
              <a:rPr lang="id-ID" sz="2000" dirty="0"/>
              <a:t>genetik-konstitusional untuk </a:t>
            </a:r>
            <a:r>
              <a:rPr lang="en-US" sz="2000" dirty="0" err="1" smtClean="0"/>
              <a:t>ggn</a:t>
            </a:r>
            <a:r>
              <a:rPr lang="en-US" sz="2000" dirty="0" smtClean="0"/>
              <a:t> </a:t>
            </a:r>
            <a:r>
              <a:rPr lang="id-ID" sz="2000" dirty="0" smtClean="0"/>
              <a:t>jiwa</a:t>
            </a:r>
            <a:endParaRPr lang="en-US" sz="2000" dirty="0" smtClean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pengalaman buruk</a:t>
            </a:r>
            <a:r>
              <a:rPr lang="en-US" sz="2000" dirty="0" smtClean="0"/>
              <a:t> /</a:t>
            </a:r>
            <a:r>
              <a:rPr lang="id-ID" sz="2000" dirty="0" smtClean="0"/>
              <a:t>trauma masa </a:t>
            </a:r>
            <a:r>
              <a:rPr lang="id-ID" sz="2000" dirty="0"/>
              <a:t>kecil </a:t>
            </a:r>
            <a:endParaRPr lang="en-US" sz="2000" dirty="0" smtClean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karakteristik </a:t>
            </a:r>
            <a:r>
              <a:rPr lang="id-ID" sz="2000" dirty="0"/>
              <a:t>kepribadian tertentu </a:t>
            </a:r>
            <a:r>
              <a:rPr lang="id-ID" sz="2000" dirty="0" smtClean="0"/>
              <a:t>(antisosial</a:t>
            </a:r>
            <a:r>
              <a:rPr lang="id-ID" sz="2000" dirty="0"/>
              <a:t>,</a:t>
            </a:r>
            <a:r>
              <a:rPr lang="en-US" sz="2000" dirty="0"/>
              <a:t>  </a:t>
            </a:r>
            <a:r>
              <a:rPr lang="en-US" sz="2000" dirty="0" err="1" smtClean="0"/>
              <a:t>dependen</a:t>
            </a:r>
            <a:r>
              <a:rPr lang="id-ID" sz="2000" dirty="0" smtClean="0"/>
              <a:t>, </a:t>
            </a:r>
            <a:r>
              <a:rPr lang="id-ID" sz="2000" dirty="0"/>
              <a:t>paranoid, dan </a:t>
            </a:r>
            <a:r>
              <a:rPr lang="en-US" sz="2000" dirty="0" err="1" smtClean="0"/>
              <a:t>ambang</a:t>
            </a:r>
            <a:r>
              <a:rPr lang="en-US" sz="2000" dirty="0" smtClean="0"/>
              <a:t>)</a:t>
            </a:r>
            <a:r>
              <a:rPr lang="id-ID" sz="2000" dirty="0" smtClean="0"/>
              <a:t> </a:t>
            </a:r>
            <a:endParaRPr lang="en-US" sz="2000" dirty="0" smtClean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tekanan </a:t>
            </a:r>
            <a:r>
              <a:rPr lang="id-ID" sz="2000" dirty="0"/>
              <a:t>hidup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id-ID" sz="2000" dirty="0" smtClean="0"/>
              <a:t>perubahan </a:t>
            </a:r>
            <a:r>
              <a:rPr lang="en-US" sz="2000" dirty="0" err="1" smtClean="0"/>
              <a:t>kondisi</a:t>
            </a:r>
            <a:r>
              <a:rPr lang="en-US" sz="2000" dirty="0" smtClean="0"/>
              <a:t> </a:t>
            </a:r>
            <a:r>
              <a:rPr lang="en-US" sz="2000" dirty="0" err="1" smtClean="0"/>
              <a:t>kehidupan</a:t>
            </a:r>
            <a:endParaRPr lang="en-US" sz="2000" dirty="0" smtClean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sistem </a:t>
            </a:r>
            <a:r>
              <a:rPr lang="id-ID" sz="2000" dirty="0"/>
              <a:t>pendukung terganggu atau tidak memadai </a:t>
            </a:r>
            <a:endParaRPr lang="en-US" sz="2000" dirty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Pengguna</a:t>
            </a:r>
            <a:r>
              <a:rPr lang="en-US" sz="2000" dirty="0" smtClean="0"/>
              <a:t> a</a:t>
            </a:r>
            <a:r>
              <a:rPr lang="id-ID" sz="2000" dirty="0" smtClean="0"/>
              <a:t>lkohol </a:t>
            </a:r>
            <a:endParaRPr lang="en-US" sz="2000" dirty="0" smtClean="0"/>
          </a:p>
          <a:p>
            <a:pPr marL="925830" lvl="1" indent="-457200">
              <a:buFont typeface="+mj-lt"/>
              <a:buAutoNum type="arabicPeriod"/>
            </a:pPr>
            <a:r>
              <a:rPr lang="id-ID" sz="2000" dirty="0" smtClean="0"/>
              <a:t>Sebuah </a:t>
            </a:r>
            <a:r>
              <a:rPr lang="id-ID" sz="2000" dirty="0"/>
              <a:t>persepsi </a:t>
            </a:r>
            <a:r>
              <a:rPr lang="id-ID" sz="2000" dirty="0" smtClean="0"/>
              <a:t>locus </a:t>
            </a:r>
            <a:r>
              <a:rPr lang="id-ID" sz="2000" dirty="0"/>
              <a:t>of control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id-ID" sz="2000" dirty="0" smtClean="0"/>
              <a:t>eksternal </a:t>
            </a:r>
            <a:r>
              <a:rPr lang="id-ID" sz="2000" dirty="0"/>
              <a:t>daripada internal </a:t>
            </a:r>
            <a:br>
              <a:rPr lang="id-ID" sz="2000" dirty="0"/>
            </a:b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7805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POSTTRAUMATIC </a:t>
            </a:r>
            <a:r>
              <a:rPr lang="en-US" sz="2000" b="1" dirty="0"/>
              <a:t>STRESS DISORDER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McNally </a:t>
            </a:r>
            <a:r>
              <a:rPr lang="en-US" dirty="0"/>
              <a:t>and Shin </a:t>
            </a:r>
            <a:r>
              <a:rPr lang="en-US" dirty="0" smtClean="0"/>
              <a:t>1995, 105 </a:t>
            </a:r>
            <a:r>
              <a:rPr lang="en-US" dirty="0" err="1" smtClean="0"/>
              <a:t>tentara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Vietnam  -- IQ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 </a:t>
            </a:r>
            <a:r>
              <a:rPr lang="en-US" dirty="0" err="1" smtClean="0"/>
              <a:t>mrp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trjnya</a:t>
            </a:r>
            <a:r>
              <a:rPr lang="en-US" dirty="0" smtClean="0"/>
              <a:t> PTSD. </a:t>
            </a:r>
            <a:r>
              <a:rPr lang="en-US" dirty="0" err="1" smtClean="0"/>
              <a:t>Gejala</a:t>
            </a:r>
            <a:r>
              <a:rPr lang="en-US" dirty="0" smtClean="0"/>
              <a:t> PTSD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koping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trauma. </a:t>
            </a:r>
            <a:endParaRPr lang="en-US" dirty="0"/>
          </a:p>
          <a:p>
            <a:r>
              <a:rPr lang="id-ID" dirty="0" smtClean="0"/>
              <a:t>Griffin</a:t>
            </a:r>
            <a:r>
              <a:rPr lang="en-US" dirty="0" smtClean="0"/>
              <a:t>, </a:t>
            </a:r>
            <a:r>
              <a:rPr lang="en-US" dirty="0" err="1" smtClean="0"/>
              <a:t>dkk</a:t>
            </a:r>
            <a:r>
              <a:rPr lang="en-US" dirty="0" smtClean="0"/>
              <a:t>,</a:t>
            </a:r>
            <a:r>
              <a:rPr lang="id-ID" dirty="0" smtClean="0"/>
              <a:t>1997</a:t>
            </a:r>
            <a:r>
              <a:rPr lang="en-US" dirty="0" smtClean="0"/>
              <a:t> :</a:t>
            </a:r>
            <a:r>
              <a:rPr lang="id-ID" dirty="0" smtClean="0"/>
              <a:t> </a:t>
            </a:r>
            <a:r>
              <a:rPr lang="en-US" i="1" dirty="0" err="1"/>
              <a:t>Peritraumatic</a:t>
            </a:r>
            <a:r>
              <a:rPr lang="en-US" i="1" dirty="0"/>
              <a:t> dissociation </a:t>
            </a:r>
            <a:r>
              <a:rPr lang="en-US" dirty="0" smtClean="0"/>
              <a:t>di</a:t>
            </a:r>
            <a:r>
              <a:rPr lang="id-ID" dirty="0" smtClean="0"/>
              <a:t>prediksi</a:t>
            </a:r>
            <a:r>
              <a:rPr lang="en-US" dirty="0" smtClean="0"/>
              <a:t> </a:t>
            </a:r>
            <a:r>
              <a:rPr lang="id-ID" dirty="0" smtClean="0"/>
              <a:t>lebih </a:t>
            </a:r>
            <a:r>
              <a:rPr lang="id-ID" dirty="0"/>
              <a:t>besar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id-ID" dirty="0" smtClean="0"/>
              <a:t>PTSD</a:t>
            </a:r>
            <a:r>
              <a:rPr lang="en-US" dirty="0" smtClean="0"/>
              <a:t>.</a:t>
            </a:r>
          </a:p>
          <a:p>
            <a:r>
              <a:rPr lang="id-ID" dirty="0"/>
              <a:t>Korban trauma sering tidak dapat </a:t>
            </a:r>
            <a:r>
              <a:rPr lang="id-ID" dirty="0" smtClean="0"/>
              <a:t>menggunaka</a:t>
            </a:r>
            <a:r>
              <a:rPr lang="en-US" dirty="0" smtClean="0"/>
              <a:t>n </a:t>
            </a:r>
            <a:r>
              <a:rPr lang="en-US" dirty="0" err="1" smtClean="0"/>
              <a:t>perasaannya</a:t>
            </a:r>
            <a:r>
              <a:rPr lang="en-US" dirty="0" smtClean="0"/>
              <a:t> </a:t>
            </a:r>
            <a:r>
              <a:rPr lang="id-ID" dirty="0" smtClean="0"/>
              <a:t>sebagai </a:t>
            </a:r>
            <a:r>
              <a:rPr lang="id-ID" dirty="0"/>
              <a:t>sinyal (Krystal </a:t>
            </a:r>
            <a:r>
              <a:rPr lang="id-ID" dirty="0" smtClean="0"/>
              <a:t>198</a:t>
            </a:r>
            <a:r>
              <a:rPr lang="en-US" dirty="0" smtClean="0"/>
              <a:t>0</a:t>
            </a:r>
            <a:r>
              <a:rPr lang="id-ID" dirty="0" smtClean="0"/>
              <a:t>, </a:t>
            </a:r>
            <a:r>
              <a:rPr lang="id-ID" dirty="0"/>
              <a:t>1984, 1988). </a:t>
            </a:r>
            <a:r>
              <a:rPr lang="en-US" dirty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e</a:t>
            </a:r>
            <a:r>
              <a:rPr lang="id-ID" dirty="0" smtClean="0"/>
              <a:t>mosi </a:t>
            </a:r>
            <a:r>
              <a:rPr lang="id-ID" dirty="0"/>
              <a:t>yang kuat dipandang sebagai </a:t>
            </a:r>
            <a:r>
              <a:rPr lang="id-ID" dirty="0" smtClean="0"/>
              <a:t>ancaman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id-ID" dirty="0" smtClean="0"/>
              <a:t> </a:t>
            </a:r>
            <a:r>
              <a:rPr lang="en-US" dirty="0" err="1" smtClean="0"/>
              <a:t>peristiwa</a:t>
            </a:r>
            <a:r>
              <a:rPr lang="en-US" dirty="0" smtClean="0"/>
              <a:t> trauma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id-ID" dirty="0" smtClean="0"/>
              <a:t>akan kembali</a:t>
            </a:r>
            <a:r>
              <a:rPr lang="en-US" dirty="0" smtClean="0"/>
              <a:t>. P</a:t>
            </a:r>
            <a:r>
              <a:rPr lang="id-ID" dirty="0" smtClean="0"/>
              <a:t>asien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mensomatisasi</a:t>
            </a:r>
            <a:r>
              <a:rPr lang="en-US" dirty="0" smtClean="0"/>
              <a:t> 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emosinya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id-ID" dirty="0" smtClean="0"/>
              <a:t>mengobati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obat-obat</a:t>
            </a:r>
            <a:r>
              <a:rPr lang="en-US" dirty="0" smtClean="0"/>
              <a:t> </a:t>
            </a:r>
            <a:r>
              <a:rPr lang="en-US" dirty="0" err="1" smtClean="0"/>
              <a:t>penenang</a:t>
            </a:r>
            <a:r>
              <a:rPr lang="en-US" dirty="0" smtClean="0"/>
              <a:t>.(</a:t>
            </a:r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). Pasien </a:t>
            </a:r>
            <a:r>
              <a:rPr lang="en-US" dirty="0" err="1" smtClean="0"/>
              <a:t>dengan</a:t>
            </a:r>
            <a:r>
              <a:rPr lang="en-US" dirty="0" smtClean="0"/>
              <a:t> PTSD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i="1" dirty="0" smtClean="0"/>
              <a:t>self-care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self-soothing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.</a:t>
            </a:r>
            <a:r>
              <a:rPr lang="id-ID" dirty="0"/>
              <a:t/>
            </a:r>
            <a:br>
              <a:rPr lang="id-ID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2682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/>
              <a:t/>
            </a:r>
            <a:br>
              <a:rPr lang="en-US" sz="2200" b="1" dirty="0"/>
            </a:b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en-US" sz="2200" b="1" dirty="0" smtClean="0"/>
              <a:t>POSTTRAUMATIC </a:t>
            </a:r>
            <a:r>
              <a:rPr lang="en-US" sz="2200" b="1" dirty="0"/>
              <a:t>STRESS 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id-ID" dirty="0" smtClean="0"/>
              <a:t>sikoterapi </a:t>
            </a:r>
            <a:r>
              <a:rPr lang="id-ID" dirty="0"/>
              <a:t>eksplorasi dirancang untuk membantu "menghidupkan kembali" </a:t>
            </a:r>
            <a:r>
              <a:rPr lang="id-ID" dirty="0" smtClean="0"/>
              <a:t>trauma</a:t>
            </a:r>
            <a:r>
              <a:rPr lang="en-US" dirty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mengangkat</a:t>
            </a:r>
            <a:r>
              <a:rPr lang="en-US" dirty="0" smtClean="0"/>
              <a:t> / </a:t>
            </a:r>
            <a:r>
              <a:rPr lang="en-US" dirty="0" err="1" smtClean="0"/>
              <a:t>mengeksplorasi</a:t>
            </a:r>
            <a:r>
              <a:rPr lang="en-US" dirty="0"/>
              <a:t> </a:t>
            </a:r>
            <a:r>
              <a:rPr lang="en-US" dirty="0" err="1" smtClean="0"/>
              <a:t>psikologi</a:t>
            </a:r>
            <a:r>
              <a:rPr lang="en-US" dirty="0" smtClean="0"/>
              <a:t> pasien.</a:t>
            </a:r>
          </a:p>
          <a:p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PTSD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/>
              <a:t>cognitive-behavioral approaches, </a:t>
            </a:r>
            <a:r>
              <a:rPr lang="en-US" dirty="0" err="1" smtClean="0"/>
              <a:t>termasuk</a:t>
            </a:r>
            <a:r>
              <a:rPr lang="en-US" dirty="0" smtClean="0"/>
              <a:t> exposure</a:t>
            </a:r>
            <a:r>
              <a:rPr lang="en-US" dirty="0"/>
              <a:t>, anxiety management training, cognitive restructuring, </a:t>
            </a:r>
            <a:r>
              <a:rPr lang="en-US" dirty="0" err="1" smtClean="0"/>
              <a:t>dan</a:t>
            </a:r>
            <a:r>
              <a:rPr lang="en-US" dirty="0" smtClean="0"/>
              <a:t> positive </a:t>
            </a:r>
            <a:r>
              <a:rPr lang="en-US" dirty="0"/>
              <a:t>self dialogue </a:t>
            </a:r>
            <a:endParaRPr lang="en-US" dirty="0" smtClean="0"/>
          </a:p>
          <a:p>
            <a:r>
              <a:rPr lang="en-US" dirty="0" err="1" smtClean="0"/>
              <a:t>Psikofarmaka</a:t>
            </a:r>
            <a:r>
              <a:rPr lang="en-US" dirty="0" smtClean="0"/>
              <a:t> : Sertraline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7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sz="2700" b="1" dirty="0" smtClean="0"/>
              <a:t>POSTTRAUMATIC </a:t>
            </a:r>
            <a:r>
              <a:rPr lang="en-US" sz="2700" b="1" dirty="0"/>
              <a:t>STRESS 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/>
              <a:t>Psikoterapi individu </a:t>
            </a:r>
            <a:r>
              <a:rPr lang="en-US" dirty="0"/>
              <a:t>(</a:t>
            </a:r>
            <a:r>
              <a:rPr lang="id-ID" dirty="0" smtClean="0"/>
              <a:t>sangat </a:t>
            </a:r>
            <a:r>
              <a:rPr lang="id-ID" dirty="0"/>
              <a:t>personal </a:t>
            </a:r>
            <a:r>
              <a:rPr lang="en-US" dirty="0" smtClean="0"/>
              <a:t>)</a:t>
            </a:r>
            <a:r>
              <a:rPr lang="id-ID" dirty="0" smtClean="0"/>
              <a:t>untuk </a:t>
            </a:r>
            <a:r>
              <a:rPr lang="id-ID" dirty="0"/>
              <a:t>pasien dengan PTSD. </a:t>
            </a:r>
            <a:endParaRPr lang="en-US" dirty="0" smtClean="0"/>
          </a:p>
          <a:p>
            <a:r>
              <a:rPr lang="id-ID" dirty="0" smtClean="0"/>
              <a:t>Pasien </a:t>
            </a:r>
            <a:r>
              <a:rPr lang="id-ID" dirty="0"/>
              <a:t>tertentu akan </a:t>
            </a:r>
            <a:r>
              <a:rPr lang="en-US" dirty="0" err="1" smtClean="0"/>
              <a:t>kewalahan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id-ID" dirty="0" smtClean="0"/>
              <a:t> </a:t>
            </a:r>
            <a:r>
              <a:rPr lang="id-ID" dirty="0"/>
              <a:t>rekonstruksi </a:t>
            </a:r>
            <a:r>
              <a:rPr lang="id-ID" dirty="0" smtClean="0"/>
              <a:t>trauma</a:t>
            </a:r>
            <a:r>
              <a:rPr lang="en-US" dirty="0" smtClean="0"/>
              <a:t>,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per</a:t>
            </a:r>
            <a:r>
              <a:rPr lang="id-ID" dirty="0" smtClean="0"/>
              <a:t>burukan </a:t>
            </a:r>
            <a:r>
              <a:rPr lang="id-ID" dirty="0"/>
              <a:t>klinis. </a:t>
            </a:r>
            <a:endParaRPr lang="en-US" dirty="0" smtClean="0"/>
          </a:p>
          <a:p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id-ID" dirty="0" smtClean="0"/>
              <a:t>titrasi </a:t>
            </a:r>
            <a:r>
              <a:rPr lang="id-ID" dirty="0"/>
              <a:t>sesuai dengan kapasitas </a:t>
            </a:r>
            <a:r>
              <a:rPr lang="id-ID" dirty="0" smtClean="0"/>
              <a:t>pasien. </a:t>
            </a:r>
            <a:endParaRPr lang="en-US" dirty="0" smtClean="0"/>
          </a:p>
          <a:p>
            <a:r>
              <a:rPr lang="en-US" dirty="0" err="1" smtClean="0"/>
              <a:t>Waspadai</a:t>
            </a:r>
            <a:r>
              <a:rPr lang="en-US" dirty="0" smtClean="0"/>
              <a:t> </a:t>
            </a:r>
            <a:r>
              <a:rPr lang="id-ID" dirty="0" smtClean="0"/>
              <a:t>upaya </a:t>
            </a:r>
            <a:r>
              <a:rPr lang="id-ID" dirty="0"/>
              <a:t>bunuh diri </a:t>
            </a:r>
            <a:r>
              <a:rPr lang="en-US" dirty="0" err="1" smtClean="0"/>
              <a:t>pada</a:t>
            </a:r>
            <a:r>
              <a:rPr lang="en-US" dirty="0" smtClean="0"/>
              <a:t> pasien </a:t>
            </a:r>
            <a:r>
              <a:rPr lang="id-ID" dirty="0" smtClean="0"/>
              <a:t>dengan </a:t>
            </a:r>
            <a:r>
              <a:rPr lang="id-ID" dirty="0"/>
              <a:t>PTSD. </a:t>
            </a:r>
            <a:endParaRPr lang="en-US" dirty="0"/>
          </a:p>
          <a:p>
            <a:r>
              <a:rPr lang="en-US" dirty="0" smtClean="0"/>
              <a:t>S</a:t>
            </a:r>
            <a:r>
              <a:rPr lang="id-ID" dirty="0" smtClean="0"/>
              <a:t>tudi </a:t>
            </a:r>
            <a:r>
              <a:rPr lang="id-ID" dirty="0"/>
              <a:t>veteran Vietnam dengan PTSD, Hendin dan Haas (1991) menemukan bahwa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bersalah</a:t>
            </a:r>
            <a:r>
              <a:rPr lang="en-US" dirty="0" smtClean="0"/>
              <a:t> </a:t>
            </a:r>
            <a:r>
              <a:rPr lang="id-ID" dirty="0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id-ID" dirty="0" smtClean="0"/>
              <a:t> </a:t>
            </a:r>
            <a:r>
              <a:rPr lang="id-ID" dirty="0"/>
              <a:t>adalah prediktor yang paling signifikan </a:t>
            </a:r>
            <a:r>
              <a:rPr lang="id-ID" dirty="0" smtClean="0"/>
              <a:t>untuk bunuh diri. </a:t>
            </a:r>
            <a:r>
              <a:rPr lang="id-ID" dirty="0"/>
              <a:t>Banyak pasien merasa bahwa mereka layak dihukum karena mereka telah berubah menjadi pembunuh.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466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ACUTE STRESS DISORDER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kritera</a:t>
            </a:r>
            <a:r>
              <a:rPr lang="en-US" dirty="0" smtClean="0"/>
              <a:t> </a:t>
            </a:r>
            <a:r>
              <a:rPr lang="en-US" dirty="0" err="1" smtClean="0"/>
              <a:t>stres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PTSD : </a:t>
            </a:r>
            <a:r>
              <a:rPr lang="id-ID" dirty="0" smtClean="0"/>
              <a:t>peristiwa </a:t>
            </a:r>
            <a:r>
              <a:rPr lang="id-ID" dirty="0"/>
              <a:t>yang melibatkan ancaman kematian atau cedera serius dan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  <a:r>
              <a:rPr lang="id-ID" dirty="0" smtClean="0"/>
              <a:t>merespon </a:t>
            </a:r>
            <a:r>
              <a:rPr lang="id-ID" dirty="0"/>
              <a:t>dengan perasaan </a:t>
            </a:r>
            <a:r>
              <a:rPr lang="id-ID" dirty="0" smtClean="0"/>
              <a:t>tidak </a:t>
            </a:r>
            <a:r>
              <a:rPr lang="id-ID" dirty="0"/>
              <a:t>berdaya, horor atau takut. </a:t>
            </a:r>
            <a:endParaRPr lang="en-US" dirty="0" smtClean="0"/>
          </a:p>
          <a:p>
            <a:r>
              <a:rPr lang="en-US" dirty="0"/>
              <a:t>G</a:t>
            </a:r>
            <a:r>
              <a:rPr lang="id-ID" dirty="0" smtClean="0"/>
              <a:t>ejala </a:t>
            </a:r>
            <a:r>
              <a:rPr lang="id-ID" dirty="0"/>
              <a:t>yang dihasilkan dari stressor harus muncul dalam waktu 4 minggu dari peristiwa traumatik dan harus berlangsung selama </a:t>
            </a:r>
            <a:r>
              <a:rPr lang="id-ID" dirty="0" smtClean="0"/>
              <a:t>min</a:t>
            </a:r>
            <a:r>
              <a:rPr lang="en-US" dirty="0" smtClean="0"/>
              <a:t> </a:t>
            </a:r>
            <a:r>
              <a:rPr lang="id-ID" dirty="0" smtClean="0"/>
              <a:t>2 </a:t>
            </a:r>
            <a:r>
              <a:rPr lang="id-ID" dirty="0"/>
              <a:t>hari dan </a:t>
            </a:r>
            <a:r>
              <a:rPr lang="id-ID" dirty="0" smtClean="0"/>
              <a:t>maks</a:t>
            </a:r>
            <a:r>
              <a:rPr lang="en-US" dirty="0" smtClean="0"/>
              <a:t> </a:t>
            </a:r>
            <a:r>
              <a:rPr lang="id-ID" dirty="0" smtClean="0"/>
              <a:t>4 </a:t>
            </a:r>
            <a:r>
              <a:rPr lang="id-ID" dirty="0"/>
              <a:t>minggu. </a:t>
            </a:r>
            <a:endParaRPr lang="en-US" dirty="0" smtClean="0"/>
          </a:p>
          <a:p>
            <a:r>
              <a:rPr lang="en-US" dirty="0" smtClean="0"/>
              <a:t>Re-experience,</a:t>
            </a:r>
            <a:r>
              <a:rPr lang="id-ID" dirty="0" smtClean="0"/>
              <a:t> </a:t>
            </a:r>
            <a:r>
              <a:rPr lang="id-ID" dirty="0"/>
              <a:t>menghindari rangsangan yang membangkitkan kenangan trauma, dan menampilkan </a:t>
            </a:r>
            <a:r>
              <a:rPr lang="id-ID" dirty="0" smtClean="0"/>
              <a:t>hyperarousal</a:t>
            </a:r>
            <a:endParaRPr lang="en-US" dirty="0" smtClean="0"/>
          </a:p>
          <a:p>
            <a:r>
              <a:rPr lang="en-US" dirty="0" smtClean="0"/>
              <a:t>3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id-ID" dirty="0" smtClean="0"/>
              <a:t>disosiatif </a:t>
            </a:r>
            <a:r>
              <a:rPr lang="id-ID" dirty="0"/>
              <a:t>berikut: amnesia untuk aspek penting dari trauma, depersonalisasi, </a:t>
            </a:r>
            <a:r>
              <a:rPr lang="en-US" dirty="0" err="1" smtClean="0"/>
              <a:t>respon</a:t>
            </a:r>
            <a:r>
              <a:rPr lang="id-ID" dirty="0" smtClean="0"/>
              <a:t> emosional</a:t>
            </a:r>
            <a:r>
              <a:rPr lang="en-US" dirty="0" smtClean="0"/>
              <a:t> </a:t>
            </a:r>
            <a:r>
              <a:rPr lang="en-US" dirty="0" err="1" smtClean="0"/>
              <a:t>menurun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id-ID" dirty="0" smtClean="0"/>
              <a:t> lingkungan; </a:t>
            </a:r>
            <a:r>
              <a:rPr lang="id-ID" dirty="0"/>
              <a:t>atau rasa subjektif dari </a:t>
            </a:r>
            <a:r>
              <a:rPr lang="en-US" dirty="0" smtClean="0"/>
              <a:t>detachment, </a:t>
            </a:r>
            <a:r>
              <a:rPr lang="id-ID" dirty="0" smtClean="0"/>
              <a:t>mati rasa.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514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GENERALIZED </a:t>
            </a:r>
            <a:r>
              <a:rPr lang="en-US" b="1" dirty="0"/>
              <a:t>ANXIETY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id-ID" dirty="0" smtClean="0"/>
              <a:t>emas</a:t>
            </a:r>
            <a:r>
              <a:rPr lang="en-US" dirty="0" smtClean="0"/>
              <a:t> </a:t>
            </a:r>
            <a:r>
              <a:rPr lang="id-ID" dirty="0" smtClean="0"/>
              <a:t>berlebihan</a:t>
            </a:r>
            <a:r>
              <a:rPr lang="id-ID" dirty="0"/>
              <a:t>, sulit untuk </a:t>
            </a:r>
            <a:r>
              <a:rPr lang="id-ID" dirty="0" smtClean="0"/>
              <a:t>mengontrol</a:t>
            </a:r>
            <a:r>
              <a:rPr lang="en-US" dirty="0" err="1" smtClean="0"/>
              <a:t>nya</a:t>
            </a:r>
            <a:endParaRPr lang="en-US" dirty="0"/>
          </a:p>
          <a:p>
            <a:r>
              <a:rPr lang="en-US" dirty="0"/>
              <a:t>C</a:t>
            </a:r>
            <a:r>
              <a:rPr lang="id-ID" dirty="0" smtClean="0"/>
              <a:t>ukup</a:t>
            </a:r>
            <a:r>
              <a:rPr lang="en-US" dirty="0" smtClean="0"/>
              <a:t> </a:t>
            </a:r>
            <a:r>
              <a:rPr lang="en-US" dirty="0" err="1" smtClean="0"/>
              <a:t>sering</a:t>
            </a:r>
            <a:r>
              <a:rPr lang="id-ID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, </a:t>
            </a:r>
            <a:r>
              <a:rPr lang="en-US" dirty="0" err="1" smtClean="0"/>
              <a:t>hampir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id-ID" dirty="0" smtClean="0"/>
              <a:t>6 </a:t>
            </a:r>
            <a:r>
              <a:rPr lang="id-ID" dirty="0"/>
              <a:t>bulan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en-US" dirty="0"/>
              <a:t>D</a:t>
            </a:r>
            <a:r>
              <a:rPr lang="id-ID" dirty="0" smtClean="0"/>
              <a:t>istress </a:t>
            </a:r>
            <a:r>
              <a:rPr lang="id-ID" dirty="0"/>
              <a:t>klinis </a:t>
            </a:r>
            <a:r>
              <a:rPr lang="id-ID" dirty="0" smtClean="0"/>
              <a:t>atau </a:t>
            </a:r>
            <a:r>
              <a:rPr lang="id-ID" dirty="0"/>
              <a:t>mengganggu </a:t>
            </a:r>
            <a:r>
              <a:rPr lang="en-US" dirty="0" smtClean="0"/>
              <a:t>area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id-ID" dirty="0" smtClean="0"/>
              <a:t>penting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id-ID" dirty="0" smtClean="0"/>
              <a:t>kerja</a:t>
            </a:r>
            <a:r>
              <a:rPr lang="en-US" dirty="0" smtClean="0"/>
              <a:t>an</a:t>
            </a:r>
            <a:r>
              <a:rPr lang="id-ID" dirty="0" smtClean="0"/>
              <a:t>, sosial</a:t>
            </a:r>
            <a:r>
              <a:rPr lang="id-ID" dirty="0"/>
              <a:t>, </a:t>
            </a:r>
            <a:r>
              <a:rPr lang="id-ID" dirty="0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(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saraf</a:t>
            </a:r>
            <a:r>
              <a:rPr lang="en-US" dirty="0" smtClean="0"/>
              <a:t> </a:t>
            </a:r>
            <a:r>
              <a:rPr lang="en-US" dirty="0" err="1" smtClean="0"/>
              <a:t>simpatis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seberat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endParaRPr lang="en-US" dirty="0" smtClean="0"/>
          </a:p>
          <a:p>
            <a:r>
              <a:rPr lang="id-ID" dirty="0"/>
              <a:t>Kecemasan </a:t>
            </a:r>
            <a:r>
              <a:rPr lang="id-ID" dirty="0" smtClean="0"/>
              <a:t>pada </a:t>
            </a:r>
            <a:r>
              <a:rPr lang="id-ID" dirty="0"/>
              <a:t>sejumlah kegiatan atau </a:t>
            </a:r>
            <a:r>
              <a:rPr lang="id-ID" dirty="0" smtClean="0"/>
              <a:t>peristiwa</a:t>
            </a:r>
            <a:r>
              <a:rPr lang="en-US" dirty="0" smtClean="0"/>
              <a:t> :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id-ID" dirty="0" smtClean="0"/>
              <a:t>masa </a:t>
            </a:r>
            <a:r>
              <a:rPr lang="id-ID" dirty="0"/>
              <a:t>depan, keadaan hidup mereka saat ini, situasi </a:t>
            </a:r>
            <a:r>
              <a:rPr lang="id-ID" dirty="0" smtClean="0"/>
              <a:t>keuangan,</a:t>
            </a:r>
            <a:r>
              <a:rPr lang="en-US" dirty="0" smtClean="0"/>
              <a:t> </a:t>
            </a:r>
            <a:r>
              <a:rPr lang="id-ID" dirty="0" smtClean="0"/>
              <a:t>berbagai </a:t>
            </a:r>
            <a:r>
              <a:rPr lang="id-ID" dirty="0"/>
              <a:t>macam aspek kehidupan lainnya.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8941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8683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GENERALIZED ANXIETY DISORDER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800599"/>
          </a:xfrm>
        </p:spPr>
        <p:txBody>
          <a:bodyPr>
            <a:normAutofit fontScale="92500" lnSpcReduction="10000"/>
          </a:bodyPr>
          <a:lstStyle/>
          <a:p>
            <a:r>
              <a:rPr lang="id-ID" dirty="0"/>
              <a:t>Ketika terapi psikodinamik dilakukan dengan pasien GAD, terapis perlu toleran terhadap fokus pasien </a:t>
            </a:r>
            <a:r>
              <a:rPr lang="en-US" dirty="0" err="1" smtClean="0"/>
              <a:t>thd</a:t>
            </a:r>
            <a:r>
              <a:rPr lang="en-US" dirty="0" smtClean="0"/>
              <a:t> </a:t>
            </a:r>
            <a:r>
              <a:rPr lang="id-ID" dirty="0" smtClean="0"/>
              <a:t>gejala </a:t>
            </a:r>
            <a:r>
              <a:rPr lang="id-ID" dirty="0"/>
              <a:t>somatik dan kekhawatiran lain yang terdengar agak dangkal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en-US" dirty="0" err="1" smtClean="0"/>
              <a:t>Mendengar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id-ID" dirty="0" smtClean="0"/>
              <a:t> empathi</a:t>
            </a:r>
            <a:r>
              <a:rPr lang="en-US" dirty="0" smtClean="0"/>
              <a:t>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id-ID" dirty="0" smtClean="0"/>
              <a:t>kekhawatiran</a:t>
            </a:r>
            <a:r>
              <a:rPr lang="en-US" dirty="0" smtClean="0"/>
              <a:t> </a:t>
            </a:r>
            <a:r>
              <a:rPr lang="id-ID" dirty="0" smtClean="0"/>
              <a:t>pasien</a:t>
            </a:r>
            <a:r>
              <a:rPr lang="id-ID" dirty="0"/>
              <a:t>, </a:t>
            </a:r>
            <a:endParaRPr lang="en-US" dirty="0" smtClean="0"/>
          </a:p>
          <a:p>
            <a:r>
              <a:rPr lang="en-US" dirty="0"/>
              <a:t>T</a:t>
            </a:r>
            <a:r>
              <a:rPr lang="id-ID" dirty="0" smtClean="0"/>
              <a:t>anyakan </a:t>
            </a:r>
            <a:r>
              <a:rPr lang="id-ID" dirty="0"/>
              <a:t>tentang hubungan keluarga, kesulitan interpersonal, dan situasi kerja pasien. </a:t>
            </a:r>
            <a:endParaRPr lang="en-US" dirty="0"/>
          </a:p>
          <a:p>
            <a:r>
              <a:rPr lang="en-US" dirty="0" smtClean="0"/>
              <a:t>B</a:t>
            </a:r>
            <a:r>
              <a:rPr lang="id-ID" dirty="0" smtClean="0"/>
              <a:t>uat </a:t>
            </a:r>
            <a:r>
              <a:rPr lang="id-ID" dirty="0"/>
              <a:t>hubungan antara berbagai situasi </a:t>
            </a:r>
            <a:r>
              <a:rPr lang="en-US" dirty="0" smtClean="0"/>
              <a:t>yang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id-ID" dirty="0" smtClean="0"/>
              <a:t>khawatir </a:t>
            </a:r>
            <a:r>
              <a:rPr lang="id-ID" dirty="0"/>
              <a:t>sehingga pola konflik inti dalam hubungan mulai muncul. </a:t>
            </a:r>
            <a:endParaRPr lang="en-US" dirty="0" smtClean="0"/>
          </a:p>
          <a:p>
            <a:r>
              <a:rPr lang="id-ID" dirty="0" smtClean="0"/>
              <a:t>Seperti </a:t>
            </a:r>
            <a:r>
              <a:rPr lang="id-ID" dirty="0"/>
              <a:t>dalam semua terapi yang dinamis, </a:t>
            </a:r>
            <a:r>
              <a:rPr lang="id-ID" dirty="0" smtClean="0"/>
              <a:t>pol</a:t>
            </a:r>
            <a:r>
              <a:rPr lang="en-US" dirty="0" smtClean="0"/>
              <a:t>a-</a:t>
            </a:r>
            <a:r>
              <a:rPr lang="en-US" dirty="0" err="1" smtClean="0"/>
              <a:t>pola</a:t>
            </a:r>
            <a:r>
              <a:rPr lang="id-ID" dirty="0" smtClean="0"/>
              <a:t> </a:t>
            </a:r>
            <a:r>
              <a:rPr lang="id-ID" dirty="0"/>
              <a:t>ini mungkin muncul dalam hubungan transferensi. </a:t>
            </a:r>
            <a:r>
              <a:rPr lang="id-ID" dirty="0" smtClean="0"/>
              <a:t>S</a:t>
            </a:r>
            <a:endParaRPr lang="en-US" dirty="0" smtClean="0"/>
          </a:p>
          <a:p>
            <a:r>
              <a:rPr lang="en-US" dirty="0"/>
              <a:t>S</a:t>
            </a:r>
            <a:r>
              <a:rPr lang="id-ID" dirty="0" smtClean="0"/>
              <a:t>umber </a:t>
            </a:r>
            <a:r>
              <a:rPr lang="id-ID" dirty="0"/>
              <a:t>kecemasan </a:t>
            </a:r>
            <a:r>
              <a:rPr lang="id-ID" dirty="0" smtClean="0"/>
              <a:t>terkait </a:t>
            </a:r>
            <a:r>
              <a:rPr lang="id-ID" dirty="0"/>
              <a:t>dengan konflik </a:t>
            </a:r>
            <a:r>
              <a:rPr lang="id-ID" dirty="0" smtClean="0"/>
              <a:t>berulang</a:t>
            </a:r>
            <a:r>
              <a:rPr lang="en-US" dirty="0" smtClean="0"/>
              <a:t>. </a:t>
            </a:r>
            <a:r>
              <a:rPr lang="en-US" dirty="0"/>
              <a:t>P</a:t>
            </a:r>
            <a:r>
              <a:rPr lang="id-ID" dirty="0" smtClean="0"/>
              <a:t>asien </a:t>
            </a:r>
            <a:r>
              <a:rPr lang="en-US" dirty="0" err="1" smtClean="0"/>
              <a:t>dibawa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id-ID" dirty="0" smtClean="0"/>
              <a:t>menyadari </a:t>
            </a:r>
            <a:r>
              <a:rPr lang="id-ID" dirty="0"/>
              <a:t>bahwa </a:t>
            </a:r>
            <a:r>
              <a:rPr lang="id-ID" dirty="0" smtClean="0"/>
              <a:t>kecemasan</a:t>
            </a:r>
            <a:r>
              <a:rPr lang="en-US" dirty="0" err="1" smtClean="0"/>
              <a:t>nya</a:t>
            </a:r>
            <a:r>
              <a:rPr lang="en-US" dirty="0" smtClean="0"/>
              <a:t> </a:t>
            </a:r>
            <a:r>
              <a:rPr lang="id-ID" dirty="0" smtClean="0"/>
              <a:t>dapat </a:t>
            </a:r>
            <a:r>
              <a:rPr lang="id-ID" dirty="0"/>
              <a:t>dikuasai melalui pemahaman tentang harapan bawah </a:t>
            </a:r>
            <a:r>
              <a:rPr lang="id-ID" dirty="0" smtClean="0"/>
              <a:t>sadar</a:t>
            </a:r>
            <a:r>
              <a:rPr lang="en-US" dirty="0" smtClean="0"/>
              <a:t>, </a:t>
            </a:r>
            <a:r>
              <a:rPr lang="id-ID" dirty="0" smtClean="0"/>
              <a:t>kegagalan </a:t>
            </a:r>
            <a:r>
              <a:rPr lang="id-ID" dirty="0"/>
              <a:t>dalam hubungan dan di tempat kerja. </a:t>
            </a:r>
            <a:endParaRPr lang="en-US" dirty="0" smtClean="0"/>
          </a:p>
          <a:p>
            <a:r>
              <a:rPr lang="en-US" dirty="0"/>
              <a:t>C</a:t>
            </a:r>
            <a:r>
              <a:rPr lang="id-ID" dirty="0" smtClean="0"/>
              <a:t>emas</a:t>
            </a:r>
            <a:r>
              <a:rPr lang="en-US" dirty="0" smtClean="0"/>
              <a:t> </a:t>
            </a:r>
            <a:r>
              <a:rPr lang="id-ID" dirty="0" smtClean="0"/>
              <a:t>sebagai </a:t>
            </a:r>
            <a:r>
              <a:rPr lang="id-ID" dirty="0"/>
              <a:t>sinyal konflik berulang yang mengarah ke introspeksi dan pemahaman lebih lanjut.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495799"/>
          </a:xfrm>
        </p:spPr>
        <p:txBody>
          <a:bodyPr>
            <a:normAutofit/>
          </a:bodyPr>
          <a:lstStyle/>
          <a:p>
            <a:r>
              <a:rPr lang="en-US" dirty="0" smtClean="0"/>
              <a:t>Anxiety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di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dirty="0" err="1" smtClean="0"/>
              <a:t>concious</a:t>
            </a:r>
            <a:r>
              <a:rPr lang="en-US" dirty="0" smtClean="0"/>
              <a:t>) </a:t>
            </a:r>
            <a:r>
              <a:rPr lang="en-US" dirty="0" err="1" smtClean="0"/>
              <a:t>mrpk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“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dikemas</a:t>
            </a:r>
            <a:r>
              <a:rPr lang="en-US" dirty="0" smtClean="0"/>
              <a:t>”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lbh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.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ggn</a:t>
            </a:r>
            <a:r>
              <a:rPr lang="en-US" dirty="0" smtClean="0"/>
              <a:t> </a:t>
            </a:r>
            <a:r>
              <a:rPr lang="en-US" dirty="0" err="1" smtClean="0"/>
              <a:t>cemas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cemas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tugas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memahami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/>
              <a:t>the unconscious </a:t>
            </a:r>
            <a:r>
              <a:rPr lang="en-US" i="1" dirty="0" smtClean="0"/>
              <a:t>origins </a:t>
            </a:r>
            <a:r>
              <a:rPr lang="en-US" i="1" dirty="0"/>
              <a:t>of </a:t>
            </a:r>
            <a:r>
              <a:rPr lang="en-US" i="1" dirty="0" smtClean="0"/>
              <a:t>anxiety.</a:t>
            </a:r>
          </a:p>
          <a:p>
            <a:r>
              <a:rPr lang="en-US" i="1" dirty="0" smtClean="0"/>
              <a:t>Freud : </a:t>
            </a:r>
            <a:r>
              <a:rPr lang="en-US" i="1" dirty="0" err="1"/>
              <a:t>D</a:t>
            </a:r>
            <a:r>
              <a:rPr lang="en-US" i="1" dirty="0" err="1" smtClean="0"/>
              <a:t>alam</a:t>
            </a:r>
            <a:r>
              <a:rPr lang="en-US" i="1" dirty="0" smtClean="0"/>
              <a:t> </a:t>
            </a:r>
            <a:r>
              <a:rPr lang="en-US" i="1" dirty="0" err="1" smtClean="0"/>
              <a:t>tahap</a:t>
            </a:r>
            <a:r>
              <a:rPr lang="en-US" i="1" dirty="0" smtClean="0"/>
              <a:t> </a:t>
            </a:r>
            <a:r>
              <a:rPr lang="en-US" i="1" dirty="0" err="1" smtClean="0"/>
              <a:t>perkembangan</a:t>
            </a:r>
            <a:r>
              <a:rPr lang="en-US" i="1" dirty="0" smtClean="0"/>
              <a:t> </a:t>
            </a:r>
            <a:r>
              <a:rPr lang="en-US" i="1" dirty="0" err="1" smtClean="0"/>
              <a:t>anak</a:t>
            </a:r>
            <a:r>
              <a:rPr lang="en-US" i="1" dirty="0" smtClean="0"/>
              <a:t> </a:t>
            </a:r>
            <a:r>
              <a:rPr lang="en-US" i="1" dirty="0" err="1" smtClean="0"/>
              <a:t>akan</a:t>
            </a:r>
            <a:r>
              <a:rPr lang="en-US" i="1" dirty="0" smtClean="0"/>
              <a:t> </a:t>
            </a:r>
            <a:r>
              <a:rPr lang="en-US" i="1" dirty="0" err="1" smtClean="0"/>
              <a:t>timbul</a:t>
            </a:r>
            <a:r>
              <a:rPr lang="en-US" i="1" dirty="0" smtClean="0"/>
              <a:t> </a:t>
            </a:r>
            <a:r>
              <a:rPr lang="en-US" i="1" dirty="0" err="1" smtClean="0"/>
              <a:t>ketakutan</a:t>
            </a:r>
            <a:r>
              <a:rPr lang="en-US" i="1" dirty="0" smtClean="0"/>
              <a:t> </a:t>
            </a:r>
            <a:r>
              <a:rPr lang="en-US" i="1" dirty="0" err="1" smtClean="0"/>
              <a:t>terkait</a:t>
            </a:r>
            <a:r>
              <a:rPr lang="en-US" i="1" dirty="0" smtClean="0"/>
              <a:t> </a:t>
            </a:r>
            <a:r>
              <a:rPr lang="en-US" i="1" dirty="0" err="1" smtClean="0"/>
              <a:t>setiap</a:t>
            </a:r>
            <a:r>
              <a:rPr lang="en-US" i="1" dirty="0" smtClean="0"/>
              <a:t> </a:t>
            </a:r>
            <a:r>
              <a:rPr lang="en-US" i="1" dirty="0" err="1" smtClean="0"/>
              <a:t>fase</a:t>
            </a:r>
            <a:r>
              <a:rPr lang="en-US" i="1" dirty="0" smtClean="0"/>
              <a:t> </a:t>
            </a:r>
            <a:r>
              <a:rPr lang="en-US" i="1" dirty="0" err="1" smtClean="0"/>
              <a:t>perkembangan</a:t>
            </a:r>
            <a:r>
              <a:rPr lang="en-US" i="1" dirty="0" smtClean="0"/>
              <a:t> </a:t>
            </a:r>
            <a:r>
              <a:rPr lang="en-US" i="1" dirty="0" err="1" smtClean="0"/>
              <a:t>tsb</a:t>
            </a:r>
            <a:r>
              <a:rPr lang="en-US" i="1" dirty="0" smtClean="0"/>
              <a:t>, </a:t>
            </a:r>
            <a:r>
              <a:rPr lang="en-US" i="1" dirty="0" err="1" smtClean="0"/>
              <a:t>sehingga</a:t>
            </a:r>
            <a:r>
              <a:rPr lang="en-US" i="1" dirty="0" smtClean="0"/>
              <a:t> </a:t>
            </a:r>
            <a:r>
              <a:rPr lang="en-US" i="1" dirty="0" err="1" smtClean="0"/>
              <a:t>terdapat</a:t>
            </a:r>
            <a:r>
              <a:rPr lang="en-US" i="1" dirty="0" smtClean="0"/>
              <a:t> pula </a:t>
            </a:r>
            <a:r>
              <a:rPr lang="en-US" i="1" dirty="0" err="1" smtClean="0"/>
              <a:t>hirarki</a:t>
            </a:r>
            <a:r>
              <a:rPr lang="en-US" i="1" dirty="0" smtClean="0"/>
              <a:t> anxiety.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Superego anxiety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Castration anxiety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Fear of loss of love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Fear of loss of the object (separation anxiety)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Persecutory anxiety</a:t>
            </a:r>
          </a:p>
          <a:p>
            <a:pPr marL="1325880" lvl="2" indent="-457200">
              <a:buFont typeface="+mj-lt"/>
              <a:buAutoNum type="arabicPeriod"/>
            </a:pPr>
            <a:r>
              <a:rPr lang="en-US" sz="2000" i="1" dirty="0" smtClean="0"/>
              <a:t>Disintegration anxiety</a:t>
            </a:r>
          </a:p>
          <a:p>
            <a:pPr marL="525780" indent="-457200">
              <a:buFont typeface="+mj-lt"/>
              <a:buAutoNum type="arabicPeriod"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1536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580" lvl="2" indent="0">
              <a:buNone/>
            </a:pPr>
            <a:r>
              <a:rPr lang="en-US" sz="2000" i="1" dirty="0" smtClean="0"/>
              <a:t>1. Superego anxiety</a:t>
            </a: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T</a:t>
            </a:r>
            <a:r>
              <a:rPr lang="id-ID" dirty="0" smtClean="0"/>
              <a:t>ingkat </a:t>
            </a:r>
            <a:r>
              <a:rPr lang="id-ID" dirty="0"/>
              <a:t>yang paling </a:t>
            </a:r>
            <a:r>
              <a:rPr lang="id-ID" dirty="0" smtClean="0"/>
              <a:t>mat</a:t>
            </a:r>
            <a:r>
              <a:rPr lang="en-US" dirty="0" err="1" smtClean="0"/>
              <a:t>ur</a:t>
            </a: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Anxiety</a:t>
            </a:r>
            <a:r>
              <a:rPr lang="id-ID" dirty="0" smtClean="0"/>
              <a:t> berasal </a:t>
            </a:r>
            <a:r>
              <a:rPr lang="id-ID" dirty="0"/>
              <a:t>dari superego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Perasaan</a:t>
            </a:r>
            <a:r>
              <a:rPr lang="id-ID" dirty="0" smtClean="0"/>
              <a:t> </a:t>
            </a:r>
            <a:r>
              <a:rPr lang="id-ID" dirty="0"/>
              <a:t>bersalah atau kepedihan hati nurani </a:t>
            </a:r>
            <a:r>
              <a:rPr lang="en-US" dirty="0" err="1" smtClean="0"/>
              <a:t>bhw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id-ID" dirty="0" smtClean="0"/>
              <a:t> </a:t>
            </a:r>
            <a:r>
              <a:rPr lang="id-ID" dirty="0"/>
              <a:t>tidak hidup </a:t>
            </a:r>
            <a:r>
              <a:rPr lang="id-ID" dirty="0" smtClean="0"/>
              <a:t>s</a:t>
            </a:r>
            <a:r>
              <a:rPr lang="en-US" dirty="0" err="1" smtClean="0"/>
              <a:t>esuai</a:t>
            </a:r>
            <a:r>
              <a:rPr lang="id-ID" dirty="0" smtClean="0"/>
              <a:t> standar</a:t>
            </a:r>
            <a:r>
              <a:rPr lang="en-US" dirty="0" smtClean="0"/>
              <a:t> </a:t>
            </a:r>
            <a:r>
              <a:rPr lang="id-ID" dirty="0" smtClean="0"/>
              <a:t>perilaku </a:t>
            </a:r>
            <a:r>
              <a:rPr lang="id-ID" dirty="0"/>
              <a:t>moral</a:t>
            </a:r>
            <a:r>
              <a:rPr lang="id-ID" dirty="0" smtClean="0"/>
              <a:t>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68580" lvl="2" indent="0">
              <a:buNone/>
            </a:pPr>
            <a:r>
              <a:rPr lang="en-US" dirty="0" smtClean="0"/>
              <a:t>2. </a:t>
            </a:r>
            <a:r>
              <a:rPr lang="en-US" sz="2000" i="1" dirty="0"/>
              <a:t>Castration </a:t>
            </a:r>
            <a:r>
              <a:rPr lang="en-US" sz="2000" i="1" dirty="0" smtClean="0"/>
              <a:t>anxiety</a:t>
            </a:r>
          </a:p>
          <a:p>
            <a:pPr marL="411480" lvl="2" indent="-342900">
              <a:buFont typeface="Arial" pitchFamily="34" charset="0"/>
              <a:buChar char="•"/>
            </a:pPr>
            <a:r>
              <a:rPr lang="id-ID" sz="2000" dirty="0" smtClean="0"/>
              <a:t>Selama </a:t>
            </a:r>
            <a:r>
              <a:rPr lang="id-ID" sz="2000" dirty="0"/>
              <a:t>fase </a:t>
            </a:r>
            <a:r>
              <a:rPr lang="id-ID" sz="2000" dirty="0" smtClean="0"/>
              <a:t>oedipal</a:t>
            </a:r>
            <a:endParaRPr lang="en-US" sz="2000" dirty="0" smtClean="0"/>
          </a:p>
          <a:p>
            <a:pPr marL="411480" lvl="2" indent="-342900">
              <a:buFont typeface="Arial" pitchFamily="34" charset="0"/>
              <a:buChar char="•"/>
            </a:pPr>
            <a:r>
              <a:rPr lang="en-US" sz="2000" dirty="0" smtClean="0"/>
              <a:t>Anxiety b</a:t>
            </a:r>
            <a:r>
              <a:rPr lang="id-ID" sz="2000" dirty="0" smtClean="0"/>
              <a:t>erfokus </a:t>
            </a:r>
            <a:r>
              <a:rPr lang="id-ID" sz="2000" dirty="0"/>
              <a:t>pada potensi kerusakan atau kehilangan alat kelamin </a:t>
            </a:r>
            <a:r>
              <a:rPr lang="id-ID" sz="2000" dirty="0" smtClean="0"/>
              <a:t> </a:t>
            </a:r>
            <a:r>
              <a:rPr lang="id-ID" sz="2000" dirty="0"/>
              <a:t>Ketakutan ini dapat dinyatakan secara </a:t>
            </a:r>
            <a:r>
              <a:rPr lang="id-ID" sz="2000" dirty="0" smtClean="0"/>
              <a:t>metafori</a:t>
            </a:r>
            <a:r>
              <a:rPr lang="en-US" sz="2000" dirty="0" smtClean="0"/>
              <a:t>k</a:t>
            </a:r>
            <a:r>
              <a:rPr lang="id-ID" sz="2000" dirty="0" smtClean="0"/>
              <a:t> </a:t>
            </a:r>
            <a:r>
              <a:rPr lang="id-ID" sz="2000" dirty="0"/>
              <a:t>sebagai hilangnya bagian tubuh lain atau </a:t>
            </a:r>
            <a:r>
              <a:rPr lang="id-ID" sz="2000" dirty="0" smtClean="0"/>
              <a:t>cedera fisik</a:t>
            </a:r>
            <a:r>
              <a:rPr lang="en-US" sz="2000" dirty="0" smtClean="0"/>
              <a:t> </a:t>
            </a:r>
            <a:r>
              <a:rPr lang="en-US" sz="2000" dirty="0" err="1" smtClean="0"/>
              <a:t>lainnya</a:t>
            </a:r>
            <a:r>
              <a:rPr lang="id-ID" sz="2000" dirty="0" smtClean="0"/>
              <a:t>. </a:t>
            </a:r>
            <a:endParaRPr lang="en-US" sz="2000" i="1" dirty="0" smtClean="0"/>
          </a:p>
          <a:p>
            <a:pPr marL="68580" lvl="2" indent="0">
              <a:buNone/>
            </a:pPr>
            <a:endParaRPr lang="en-US" sz="2000" i="1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3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8600"/>
            <a:ext cx="7772400" cy="5105400"/>
          </a:xfrm>
        </p:spPr>
        <p:txBody>
          <a:bodyPr/>
          <a:lstStyle/>
          <a:p>
            <a:pPr marL="68580" indent="0">
              <a:buNone/>
            </a:pPr>
            <a:r>
              <a:rPr lang="en-US" i="1" dirty="0" smtClean="0"/>
              <a:t>3. Fear </a:t>
            </a:r>
            <a:r>
              <a:rPr lang="en-US" i="1" dirty="0"/>
              <a:t>of loss of </a:t>
            </a:r>
            <a:r>
              <a:rPr lang="en-US" i="1" dirty="0" smtClean="0"/>
              <a:t>love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Rasa </a:t>
            </a:r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kehilangan</a:t>
            </a:r>
            <a:r>
              <a:rPr lang="en-US" dirty="0" smtClean="0"/>
              <a:t> </a:t>
            </a:r>
            <a:r>
              <a:rPr lang="en-US" dirty="0" err="1" smtClean="0"/>
              <a:t>cinta</a:t>
            </a:r>
            <a:r>
              <a:rPr lang="en-US" dirty="0" smtClean="0"/>
              <a:t> (</a:t>
            </a:r>
            <a:r>
              <a:rPr lang="en-US" dirty="0" err="1" smtClean="0"/>
              <a:t>khususnya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)</a:t>
            </a:r>
          </a:p>
          <a:p>
            <a:pPr marL="68580" indent="0">
              <a:buNone/>
            </a:pPr>
            <a:r>
              <a:rPr lang="en-US" i="1" dirty="0" smtClean="0"/>
              <a:t>4. Fear </a:t>
            </a:r>
            <a:r>
              <a:rPr lang="en-US" i="1" dirty="0"/>
              <a:t>of loss of the object (separation anxiety</a:t>
            </a:r>
            <a:r>
              <a:rPr lang="en-US" i="1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L</a:t>
            </a:r>
            <a:r>
              <a:rPr lang="id-ID" dirty="0" smtClean="0"/>
              <a:t>ebih </a:t>
            </a:r>
            <a:r>
              <a:rPr lang="id-ID" dirty="0"/>
              <a:t>primitif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C</a:t>
            </a:r>
            <a:r>
              <a:rPr lang="id-ID" dirty="0" smtClean="0"/>
              <a:t>ema</a:t>
            </a:r>
            <a:r>
              <a:rPr lang="en-US" dirty="0" smtClean="0"/>
              <a:t>s</a:t>
            </a:r>
            <a:r>
              <a:rPr lang="id-ID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id-ID" dirty="0" smtClean="0"/>
              <a:t>kehilangan</a:t>
            </a:r>
            <a:r>
              <a:rPr lang="en-US" dirty="0" smtClean="0"/>
              <a:t>,</a:t>
            </a:r>
            <a:r>
              <a:rPr lang="id-ID" dirty="0" smtClean="0"/>
              <a:t> </a:t>
            </a:r>
            <a:r>
              <a:rPr lang="id-ID" dirty="0"/>
              <a:t>bukan hanya </a:t>
            </a:r>
            <a:r>
              <a:rPr lang="en-US" i="1" dirty="0" smtClean="0"/>
              <a:t>object’s </a:t>
            </a:r>
            <a:r>
              <a:rPr lang="en-US" i="1" dirty="0"/>
              <a:t>love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object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i="1" dirty="0" smtClean="0"/>
              <a:t>(separation anxiety).</a:t>
            </a:r>
          </a:p>
          <a:p>
            <a:pPr marL="68580" indent="0">
              <a:buNone/>
            </a:pPr>
            <a:r>
              <a:rPr lang="en-US" i="1" dirty="0" smtClean="0"/>
              <a:t>5. Persecutory anxiety</a:t>
            </a:r>
          </a:p>
          <a:p>
            <a:pPr>
              <a:buFont typeface="Arial" pitchFamily="34" charset="0"/>
              <a:buChar char="•"/>
            </a:pPr>
            <a:r>
              <a:rPr lang="en-US" dirty="0" err="1"/>
              <a:t>Kleinian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en-US" i="1" dirty="0" smtClean="0"/>
              <a:t>paranoid-schizoid </a:t>
            </a:r>
            <a:r>
              <a:rPr lang="en-US" i="1" dirty="0"/>
              <a:t>position</a:t>
            </a:r>
            <a:endParaRPr lang="en-US" i="1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ersecuting objects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menginvasi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meniadakan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.</a:t>
            </a:r>
            <a:endParaRPr lang="en-US" i="1" dirty="0"/>
          </a:p>
          <a:p>
            <a:pPr marL="68580" indent="0">
              <a:buNone/>
            </a:pPr>
            <a:r>
              <a:rPr lang="en-US" i="1" dirty="0" smtClean="0"/>
              <a:t>6. Disintegration </a:t>
            </a:r>
            <a:r>
              <a:rPr lang="en-US" i="1" dirty="0"/>
              <a:t>anxiety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Anxiety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rasa </a:t>
            </a:r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kehilangan</a:t>
            </a:r>
            <a:r>
              <a:rPr lang="en-US" dirty="0" smtClean="0"/>
              <a:t> </a:t>
            </a:r>
            <a:r>
              <a:rPr lang="en-US" i="1" dirty="0" smtClean="0"/>
              <a:t>self </a:t>
            </a:r>
            <a:r>
              <a:rPr lang="en-US" dirty="0" err="1" smtClean="0"/>
              <a:t>atau</a:t>
            </a:r>
            <a:r>
              <a:rPr lang="en-US" dirty="0" smtClean="0"/>
              <a:t> self </a:t>
            </a:r>
            <a:r>
              <a:rPr lang="en-US" dirty="0" err="1" smtClean="0"/>
              <a:t>terfragmentasi</a:t>
            </a:r>
            <a:r>
              <a:rPr lang="en-US" dirty="0" smtClean="0"/>
              <a:t>, </a:t>
            </a:r>
            <a:r>
              <a:rPr lang="en-US" dirty="0" err="1" smtClean="0"/>
              <a:t>kehilangan</a:t>
            </a:r>
            <a:r>
              <a:rPr lang="en-US" dirty="0" smtClean="0"/>
              <a:t> </a:t>
            </a:r>
            <a:r>
              <a:rPr lang="en-US" dirty="0" err="1" smtClean="0"/>
              <a:t>integritas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mirroring </a:t>
            </a:r>
            <a:r>
              <a:rPr lang="en-US" dirty="0" err="1" smtClean="0"/>
              <a:t>dan</a:t>
            </a:r>
            <a:r>
              <a:rPr lang="en-US" dirty="0" smtClean="0"/>
              <a:t> idealizing</a:t>
            </a:r>
          </a:p>
        </p:txBody>
      </p:sp>
    </p:spTree>
    <p:extLst>
      <p:ext uri="{BB962C8B-B14F-4D97-AF65-F5344CB8AC3E}">
        <p14:creationId xmlns:p14="http://schemas.microsoft.com/office/powerpoint/2010/main" val="17117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Bukti</a:t>
            </a:r>
            <a:r>
              <a:rPr lang="en-US" dirty="0" smtClean="0"/>
              <a:t> </a:t>
            </a:r>
            <a:r>
              <a:rPr lang="en-US" dirty="0" err="1" smtClean="0"/>
              <a:t>empiris</a:t>
            </a:r>
            <a:r>
              <a:rPr lang="en-US" dirty="0" smtClean="0"/>
              <a:t> : </a:t>
            </a:r>
            <a:r>
              <a:rPr lang="en-US" dirty="0" err="1" smtClean="0"/>
              <a:t>faktor</a:t>
            </a:r>
            <a:r>
              <a:rPr lang="en-US" dirty="0" smtClean="0"/>
              <a:t>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genetika</a:t>
            </a:r>
            <a:r>
              <a:rPr lang="en-US" dirty="0" smtClean="0"/>
              <a:t> </a:t>
            </a:r>
            <a:r>
              <a:rPr lang="en-US" dirty="0" err="1" smtClean="0"/>
              <a:t>berperan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i="1" dirty="0" smtClean="0"/>
              <a:t>anxiety.</a:t>
            </a:r>
          </a:p>
          <a:p>
            <a:r>
              <a:rPr lang="en-US" i="1" dirty="0" err="1" smtClean="0"/>
              <a:t>Penelitian</a:t>
            </a:r>
            <a:r>
              <a:rPr lang="en-US" i="1" dirty="0" smtClean="0"/>
              <a:t> </a:t>
            </a:r>
            <a:r>
              <a:rPr lang="en-US" i="1" dirty="0" err="1" smtClean="0"/>
              <a:t>genetik</a:t>
            </a:r>
            <a:r>
              <a:rPr lang="en-US" i="1" dirty="0" smtClean="0"/>
              <a:t> (</a:t>
            </a:r>
            <a:r>
              <a:rPr lang="en-US" i="1" dirty="0" err="1" smtClean="0"/>
              <a:t>Lesch</a:t>
            </a:r>
            <a:r>
              <a:rPr lang="en-US" i="1" dirty="0" smtClean="0"/>
              <a:t>, </a:t>
            </a:r>
            <a:r>
              <a:rPr lang="en-US" i="1" dirty="0" err="1" smtClean="0"/>
              <a:t>dkk</a:t>
            </a:r>
            <a:r>
              <a:rPr lang="en-US" i="1" dirty="0" smtClean="0"/>
              <a:t> 1996</a:t>
            </a:r>
            <a:r>
              <a:rPr lang="en-US" dirty="0" smtClean="0"/>
              <a:t>) : gen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pendek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transport serotonin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anxietas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besar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dibandingkan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gen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panjang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</a:t>
            </a:r>
            <a:r>
              <a:rPr lang="en-US" dirty="0" err="1" smtClean="0"/>
              <a:t>respon</a:t>
            </a:r>
            <a:r>
              <a:rPr lang="en-US" dirty="0" smtClean="0"/>
              <a:t> amygdala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thd</a:t>
            </a:r>
            <a:r>
              <a:rPr lang="en-US" dirty="0" smtClean="0"/>
              <a:t> stimulus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menakutkan</a:t>
            </a:r>
            <a:endParaRPr lang="en-US" dirty="0" smtClean="0"/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</a:t>
            </a:r>
          </a:p>
          <a:p>
            <a:pPr marL="68580" indent="0">
              <a:buNone/>
            </a:pP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anxiety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id-ID" dirty="0"/>
              <a:t>mungkin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id-ID" dirty="0" smtClean="0"/>
              <a:t>lebih </a:t>
            </a:r>
            <a:r>
              <a:rPr lang="id-ID" dirty="0"/>
              <a:t>siap </a:t>
            </a:r>
            <a:r>
              <a:rPr lang="en-US" dirty="0" err="1" smtClean="0"/>
              <a:t>mengahdapi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id-ID" dirty="0" smtClean="0"/>
              <a:t> </a:t>
            </a:r>
            <a:r>
              <a:rPr lang="id-ID" dirty="0"/>
              <a:t>bahaya di </a:t>
            </a:r>
            <a:r>
              <a:rPr lang="id-ID" dirty="0" smtClean="0"/>
              <a:t>lingkungan </a:t>
            </a:r>
            <a:r>
              <a:rPr lang="id-ID" dirty="0"/>
              <a:t>daripada mereka </a:t>
            </a:r>
            <a:r>
              <a:rPr lang="id-ID" dirty="0" smtClean="0"/>
              <a:t>yang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id-ID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anxiety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 smtClean="0"/>
              <a:t>.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276600" y="3031998"/>
            <a:ext cx="484632" cy="320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3276600" y="3886200"/>
            <a:ext cx="484632" cy="3208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01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Serangan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</a:t>
            </a:r>
            <a:r>
              <a:rPr lang="en-US" dirty="0" err="1" smtClean="0"/>
              <a:t>berlangsung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hitungan</a:t>
            </a:r>
            <a:r>
              <a:rPr lang="en-US" dirty="0" smtClean="0"/>
              <a:t> </a:t>
            </a:r>
            <a:r>
              <a:rPr lang="en-US" dirty="0" err="1" smtClean="0"/>
              <a:t>menit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penderitaan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pasien</a:t>
            </a:r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 : </a:t>
            </a:r>
            <a:r>
              <a:rPr lang="en-US" dirty="0" err="1"/>
              <a:t>p</a:t>
            </a:r>
            <a:r>
              <a:rPr lang="en-US" dirty="0" err="1" smtClean="0"/>
              <a:t>erasaan</a:t>
            </a:r>
            <a:r>
              <a:rPr lang="en-US" dirty="0" smtClean="0"/>
              <a:t> </a:t>
            </a:r>
            <a:r>
              <a:rPr lang="en-US" dirty="0" err="1" smtClean="0"/>
              <a:t>tercekik</a:t>
            </a:r>
            <a:r>
              <a:rPr lang="en-US" dirty="0" smtClean="0"/>
              <a:t>, dizziness, </a:t>
            </a:r>
            <a:r>
              <a:rPr lang="en-US" dirty="0" err="1" smtClean="0"/>
              <a:t>berkeringat</a:t>
            </a:r>
            <a:r>
              <a:rPr lang="en-US" dirty="0" smtClean="0"/>
              <a:t>, </a:t>
            </a:r>
            <a:r>
              <a:rPr lang="en-US" dirty="0" err="1" smtClean="0"/>
              <a:t>takikardi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seperti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mati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disertai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agorafobia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takut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situasi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sosial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dimana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sulit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mencari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jalan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keluar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takut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dipermalukan</a:t>
            </a:r>
            <a:r>
              <a:rPr lang="en-US" dirty="0" smtClean="0">
                <a:sym typeface="Wingdings" pitchFamily="2" charset="2"/>
              </a:rPr>
              <a:t>).</a:t>
            </a:r>
          </a:p>
          <a:p>
            <a:r>
              <a:rPr lang="en-US" dirty="0" err="1" smtClean="0">
                <a:sym typeface="Wingdings" pitchFamily="2" charset="2"/>
              </a:rPr>
              <a:t>Serangan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berulang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sehingga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mengalami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/>
              <a:t>anticipatory </a:t>
            </a:r>
            <a:r>
              <a:rPr lang="en-US" i="1" dirty="0" smtClean="0"/>
              <a:t>anxiety </a:t>
            </a:r>
            <a:r>
              <a:rPr lang="en-US" dirty="0" smtClean="0"/>
              <a:t>(</a:t>
            </a:r>
            <a:r>
              <a:rPr lang="en-US" dirty="0" err="1" smtClean="0"/>
              <a:t>kapan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membatasi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bepergian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Gangguan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panik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memperlihatkan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gejala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seolah-olah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makna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psikologis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intrapsikis</a:t>
            </a:r>
            <a:r>
              <a:rPr lang="en-US" dirty="0" smtClean="0">
                <a:sym typeface="Wingdings" pitchFamily="2" charset="2"/>
              </a:rPr>
              <a:t>. 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PANIC </a:t>
            </a:r>
            <a:r>
              <a:rPr lang="en-US" b="1" dirty="0"/>
              <a:t>DISORDER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 smtClean="0"/>
              <a:t>psikodinamik</a:t>
            </a:r>
            <a:r>
              <a:rPr lang="en-US" dirty="0" smtClean="0"/>
              <a:t> : </a:t>
            </a:r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 </a:t>
            </a:r>
            <a:r>
              <a:rPr lang="en-US" dirty="0" err="1" smtClean="0"/>
              <a:t>terjadinya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r>
              <a:rPr lang="en-US" dirty="0" smtClean="0"/>
              <a:t> &amp; </a:t>
            </a:r>
            <a:r>
              <a:rPr lang="en-US" i="1" dirty="0" smtClean="0"/>
              <a:t>history </a:t>
            </a:r>
            <a:r>
              <a:rPr lang="en-US" i="1" dirty="0" smtClean="0">
                <a:sym typeface="Wingdings" pitchFamily="2" charset="2"/>
              </a:rPr>
              <a:t> </a:t>
            </a:r>
            <a:r>
              <a:rPr lang="en-US" dirty="0" err="1" smtClean="0"/>
              <a:t>peran</a:t>
            </a:r>
            <a:r>
              <a:rPr lang="en-US" dirty="0" smtClean="0"/>
              <a:t> </a:t>
            </a:r>
            <a:r>
              <a:rPr lang="en-US" dirty="0" err="1"/>
              <a:t>f</a:t>
            </a:r>
            <a:r>
              <a:rPr lang="en-US" dirty="0" err="1" smtClean="0">
                <a:sym typeface="Wingdings" pitchFamily="2" charset="2"/>
              </a:rPr>
              <a:t>aktor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psikologis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menimbulkan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serangan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panik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err="1" smtClean="0">
                <a:sym typeface="Wingdings" pitchFamily="2" charset="2"/>
              </a:rPr>
              <a:t>Perubahan</a:t>
            </a:r>
            <a:r>
              <a:rPr lang="en-US" dirty="0" smtClean="0">
                <a:sym typeface="Wingdings" pitchFamily="2" charset="2"/>
              </a:rPr>
              <a:t> di </a:t>
            </a:r>
            <a:r>
              <a:rPr lang="en-US" dirty="0" err="1" smtClean="0">
                <a:sym typeface="Wingdings" pitchFamily="2" charset="2"/>
              </a:rPr>
              <a:t>lingkungan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kerja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kehilangan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figur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sentral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r>
              <a:rPr lang="en-US" dirty="0" err="1" smtClean="0">
                <a:sym typeface="Wingdings" pitchFamily="2" charset="2"/>
              </a:rPr>
              <a:t>Terkait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kurangnya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attachment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kanak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/>
              <a:t>Persepsi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 </a:t>
            </a:r>
            <a:r>
              <a:rPr lang="en-US" dirty="0" err="1" smtClean="0"/>
              <a:t>sbg</a:t>
            </a:r>
            <a:r>
              <a:rPr lang="en-US" dirty="0" smtClean="0"/>
              <a:t> </a:t>
            </a:r>
            <a:r>
              <a:rPr lang="en-US" dirty="0" err="1" smtClean="0"/>
              <a:t>figur</a:t>
            </a:r>
            <a:r>
              <a:rPr lang="en-US" dirty="0" smtClean="0"/>
              <a:t> yang </a:t>
            </a:r>
            <a:r>
              <a:rPr lang="en-US" dirty="0" err="1" smtClean="0"/>
              <a:t>mengancam</a:t>
            </a:r>
            <a:r>
              <a:rPr lang="en-US" dirty="0" smtClean="0"/>
              <a:t>, temperamental, </a:t>
            </a:r>
            <a:r>
              <a:rPr lang="en-US" dirty="0" err="1" smtClean="0"/>
              <a:t>kritikal</a:t>
            </a:r>
            <a:r>
              <a:rPr lang="en-US" dirty="0" smtClean="0"/>
              <a:t>, </a:t>
            </a:r>
            <a:r>
              <a:rPr lang="en-US" i="1" dirty="0" err="1" smtClean="0"/>
              <a:t>controling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menuntut</a:t>
            </a:r>
            <a:r>
              <a:rPr lang="en-US" dirty="0" smtClean="0"/>
              <a:t> </a:t>
            </a:r>
            <a:r>
              <a:rPr lang="en-US" i="1" dirty="0" smtClean="0"/>
              <a:t>(demanding).</a:t>
            </a:r>
          </a:p>
          <a:p>
            <a:r>
              <a:rPr lang="en-US" dirty="0" err="1" smtClean="0"/>
              <a:t>Relasi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orangtua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supportif</a:t>
            </a:r>
            <a:r>
              <a:rPr lang="en-US" dirty="0" smtClean="0"/>
              <a:t>,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dijebak</a:t>
            </a:r>
            <a:r>
              <a:rPr lang="en-US" dirty="0" smtClean="0"/>
              <a:t> </a:t>
            </a:r>
            <a:r>
              <a:rPr lang="en-US" i="1" dirty="0" smtClean="0"/>
              <a:t>(</a:t>
            </a:r>
            <a:r>
              <a:rPr lang="en-US" i="1" dirty="0"/>
              <a:t>feelings of being </a:t>
            </a:r>
            <a:r>
              <a:rPr lang="en-US" i="1" dirty="0" smtClean="0"/>
              <a:t>trapped), </a:t>
            </a:r>
            <a:r>
              <a:rPr lang="en-US" dirty="0" err="1" smtClean="0"/>
              <a:t>kemarahan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agresi</a:t>
            </a:r>
            <a:r>
              <a:rPr lang="en-US" dirty="0" smtClean="0"/>
              <a:t> yang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diatasi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TC101859862[[fn=Urban Pop]]</Template>
  <TotalTime>2305</TotalTime>
  <Words>2848</Words>
  <Application>Microsoft Office PowerPoint</Application>
  <PresentationFormat>On-screen Show (4:3)</PresentationFormat>
  <Paragraphs>250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Urban Pop</vt:lpstr>
      <vt:lpstr>ANXIETY DISORDERS</vt:lpstr>
      <vt:lpstr>PENDAHULUAN</vt:lpstr>
      <vt:lpstr> PENDAHULUAN</vt:lpstr>
      <vt:lpstr> PENDAHULUAN</vt:lpstr>
      <vt:lpstr>PowerPoint Presentation</vt:lpstr>
      <vt:lpstr>PowerPoint Presentation</vt:lpstr>
      <vt:lpstr>PowerPoint Presentation</vt:lpstr>
      <vt:lpstr>  PANIC DISORDER </vt:lpstr>
      <vt:lpstr>  PANIC DISORDER </vt:lpstr>
      <vt:lpstr> PANIC DISORDER</vt:lpstr>
      <vt:lpstr> PANIC DISORDER</vt:lpstr>
      <vt:lpstr> PANIC DISORDER</vt:lpstr>
      <vt:lpstr> PANIC DISORDER</vt:lpstr>
      <vt:lpstr> PANIC DISORDER</vt:lpstr>
      <vt:lpstr> PANIC DISORDER</vt:lpstr>
      <vt:lpstr> PANIC DISORDER</vt:lpstr>
      <vt:lpstr> PANIC DISORDER</vt:lpstr>
      <vt:lpstr> Fobia</vt:lpstr>
      <vt:lpstr>Contoh kasus</vt:lpstr>
      <vt:lpstr>Contoh kasus</vt:lpstr>
      <vt:lpstr>Contoh kasus</vt:lpstr>
      <vt:lpstr>Contoh kasus</vt:lpstr>
      <vt:lpstr> Fobia</vt:lpstr>
      <vt:lpstr>Fobia</vt:lpstr>
      <vt:lpstr>OBSSESSIVE-COMPULSIVE DISORDER   </vt:lpstr>
      <vt:lpstr>   OBSSESSIVE-COMPULSIVE DISORDER   </vt:lpstr>
      <vt:lpstr>CoNtoh Kasus</vt:lpstr>
      <vt:lpstr>POSTTRAUMATIC STRESS DISORDER </vt:lpstr>
      <vt:lpstr>  POSTTRAUMATIC STRESS DISORDER </vt:lpstr>
      <vt:lpstr>   POSTTRAUMATIC STRESS DISORDER </vt:lpstr>
      <vt:lpstr> POSTTRAUMATIC STRESS DISORDER </vt:lpstr>
      <vt:lpstr>  POSTTRAUMATIC STRESS DISORDER </vt:lpstr>
      <vt:lpstr>   POSTTRAUMATIC STRESS DISORDER </vt:lpstr>
      <vt:lpstr>  POSTTRAUMATIC STRESS DISORDER </vt:lpstr>
      <vt:lpstr>ACUTE STRESS DISORDER</vt:lpstr>
      <vt:lpstr> GENERALIZED ANXIETY DISORDER</vt:lpstr>
      <vt:lpstr>GENERALIZED ANXIETY DISORDER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ANXIETY DISORDERS</dc:title>
  <dc:creator>ASUS</dc:creator>
  <cp:lastModifiedBy>ASUS</cp:lastModifiedBy>
  <cp:revision>108</cp:revision>
  <dcterms:created xsi:type="dcterms:W3CDTF">2014-08-17T11:29:25Z</dcterms:created>
  <dcterms:modified xsi:type="dcterms:W3CDTF">2014-09-04T06:43:02Z</dcterms:modified>
</cp:coreProperties>
</file>