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34"/>
  </p:notesMasterIdLst>
  <p:sldIdLst>
    <p:sldId id="256" r:id="rId2"/>
    <p:sldId id="272" r:id="rId3"/>
    <p:sldId id="273" r:id="rId4"/>
    <p:sldId id="274" r:id="rId5"/>
    <p:sldId id="275" r:id="rId6"/>
    <p:sldId id="276" r:id="rId7"/>
    <p:sldId id="277" r:id="rId8"/>
    <p:sldId id="278" r:id="rId9"/>
    <p:sldId id="279" r:id="rId10"/>
    <p:sldId id="280" r:id="rId11"/>
    <p:sldId id="281" r:id="rId12"/>
    <p:sldId id="282" r:id="rId13"/>
    <p:sldId id="283" r:id="rId14"/>
    <p:sldId id="265" r:id="rId15"/>
    <p:sldId id="266" r:id="rId16"/>
    <p:sldId id="267" r:id="rId17"/>
    <p:sldId id="257" r:id="rId18"/>
    <p:sldId id="268" r:id="rId19"/>
    <p:sldId id="270" r:id="rId20"/>
    <p:sldId id="285" r:id="rId21"/>
    <p:sldId id="287" r:id="rId22"/>
    <p:sldId id="288" r:id="rId23"/>
    <p:sldId id="258" r:id="rId24"/>
    <p:sldId id="284" r:id="rId25"/>
    <p:sldId id="260" r:id="rId26"/>
    <p:sldId id="261" r:id="rId27"/>
    <p:sldId id="289" r:id="rId28"/>
    <p:sldId id="262" r:id="rId29"/>
    <p:sldId id="263" r:id="rId30"/>
    <p:sldId id="290" r:id="rId31"/>
    <p:sldId id="269" r:id="rId32"/>
    <p:sldId id="271" r:id="rId33"/>
  </p:sldIdLst>
  <p:sldSz cx="9144000" cy="6858000" type="screen4x3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4AE2759-CBA5-4CC9-89B8-6003D216A13D}" type="doc">
      <dgm:prSet loTypeId="urn:microsoft.com/office/officeart/2005/8/layout/cycle8" loCatId="cycle" qsTypeId="urn:microsoft.com/office/officeart/2005/8/quickstyle/simple1" qsCatId="simple" csTypeId="urn:microsoft.com/office/officeart/2005/8/colors/accent1_2" csCatId="accent1" phldr="1"/>
      <dgm:spPr/>
    </dgm:pt>
    <dgm:pt modelId="{243B78BB-D1D3-4B0D-B43D-CC50CD1E4098}">
      <dgm:prSet phldrT="[Text]"/>
      <dgm:spPr/>
      <dgm:t>
        <a:bodyPr/>
        <a:lstStyle/>
        <a:p>
          <a:r>
            <a:rPr lang="id-ID" dirty="0" smtClean="0">
              <a:solidFill>
                <a:schemeClr val="accent2"/>
              </a:solidFill>
            </a:rPr>
            <a:t>Psikologis</a:t>
          </a:r>
          <a:endParaRPr lang="id-ID" dirty="0">
            <a:solidFill>
              <a:schemeClr val="accent2"/>
            </a:solidFill>
          </a:endParaRPr>
        </a:p>
      </dgm:t>
    </dgm:pt>
    <dgm:pt modelId="{E7A58149-7E97-45BB-B0D7-204082FA4C30}" type="parTrans" cxnId="{3450D342-57AE-42F8-9EDF-DF083ADBBB8B}">
      <dgm:prSet/>
      <dgm:spPr/>
      <dgm:t>
        <a:bodyPr/>
        <a:lstStyle/>
        <a:p>
          <a:endParaRPr lang="id-ID"/>
        </a:p>
      </dgm:t>
    </dgm:pt>
    <dgm:pt modelId="{ABA3F273-7486-4BE8-B166-A533FFE75786}" type="sibTrans" cxnId="{3450D342-57AE-42F8-9EDF-DF083ADBBB8B}">
      <dgm:prSet/>
      <dgm:spPr/>
      <dgm:t>
        <a:bodyPr/>
        <a:lstStyle/>
        <a:p>
          <a:endParaRPr lang="id-ID"/>
        </a:p>
      </dgm:t>
    </dgm:pt>
    <dgm:pt modelId="{C94948C2-0377-48BB-A43F-1D0FFF21821C}">
      <dgm:prSet phldrT="[Text]"/>
      <dgm:spPr/>
      <dgm:t>
        <a:bodyPr/>
        <a:lstStyle/>
        <a:p>
          <a:r>
            <a:rPr lang="id-ID" dirty="0" smtClean="0">
              <a:solidFill>
                <a:schemeClr val="accent2"/>
              </a:solidFill>
            </a:rPr>
            <a:t>Sosial</a:t>
          </a:r>
          <a:endParaRPr lang="id-ID" dirty="0">
            <a:solidFill>
              <a:schemeClr val="accent2"/>
            </a:solidFill>
          </a:endParaRPr>
        </a:p>
      </dgm:t>
    </dgm:pt>
    <dgm:pt modelId="{FAE58BA7-9F26-4671-AAE4-5F01BB56DAAC}" type="parTrans" cxnId="{323395AD-3AC2-4BC3-BDCF-550CC0F67DC6}">
      <dgm:prSet/>
      <dgm:spPr/>
      <dgm:t>
        <a:bodyPr/>
        <a:lstStyle/>
        <a:p>
          <a:endParaRPr lang="id-ID"/>
        </a:p>
      </dgm:t>
    </dgm:pt>
    <dgm:pt modelId="{03237736-29CB-4434-8194-E5478083B741}" type="sibTrans" cxnId="{323395AD-3AC2-4BC3-BDCF-550CC0F67DC6}">
      <dgm:prSet/>
      <dgm:spPr/>
      <dgm:t>
        <a:bodyPr/>
        <a:lstStyle/>
        <a:p>
          <a:endParaRPr lang="id-ID"/>
        </a:p>
      </dgm:t>
    </dgm:pt>
    <dgm:pt modelId="{4EBCCD70-68B6-4BF1-AEC6-9126B28E44E4}">
      <dgm:prSet phldrT="[Text]"/>
      <dgm:spPr/>
      <dgm:t>
        <a:bodyPr/>
        <a:lstStyle/>
        <a:p>
          <a:r>
            <a:rPr lang="id-ID" dirty="0" smtClean="0">
              <a:solidFill>
                <a:schemeClr val="accent2"/>
              </a:solidFill>
            </a:rPr>
            <a:t>Biologis </a:t>
          </a:r>
          <a:r>
            <a:rPr lang="id-ID" dirty="0" smtClean="0"/>
            <a:t>(penurunan fisik dan fungsi, penyakit)</a:t>
          </a:r>
          <a:endParaRPr lang="id-ID" dirty="0"/>
        </a:p>
      </dgm:t>
    </dgm:pt>
    <dgm:pt modelId="{B9377BB8-18F3-4321-A664-16221860D978}" type="parTrans" cxnId="{539F66D5-CE23-45E8-8A84-25508FAFC511}">
      <dgm:prSet/>
      <dgm:spPr/>
      <dgm:t>
        <a:bodyPr/>
        <a:lstStyle/>
        <a:p>
          <a:endParaRPr lang="id-ID"/>
        </a:p>
      </dgm:t>
    </dgm:pt>
    <dgm:pt modelId="{672B9A62-6F3C-4676-9A4B-3032A261310A}" type="sibTrans" cxnId="{539F66D5-CE23-45E8-8A84-25508FAFC511}">
      <dgm:prSet/>
      <dgm:spPr/>
      <dgm:t>
        <a:bodyPr/>
        <a:lstStyle/>
        <a:p>
          <a:endParaRPr lang="id-ID"/>
        </a:p>
      </dgm:t>
    </dgm:pt>
    <dgm:pt modelId="{C961D4B7-9CDD-4E22-A5AC-FBAEB1A99F28}" type="pres">
      <dgm:prSet presAssocID="{B4AE2759-CBA5-4CC9-89B8-6003D216A13D}" presName="compositeShape" presStyleCnt="0">
        <dgm:presLayoutVars>
          <dgm:chMax val="7"/>
          <dgm:dir/>
          <dgm:resizeHandles val="exact"/>
        </dgm:presLayoutVars>
      </dgm:prSet>
      <dgm:spPr/>
    </dgm:pt>
    <dgm:pt modelId="{FD27DE3B-EEF5-48ED-B560-E64770C87CC5}" type="pres">
      <dgm:prSet presAssocID="{B4AE2759-CBA5-4CC9-89B8-6003D216A13D}" presName="wedge1" presStyleLbl="node1" presStyleIdx="0" presStyleCnt="3" custScaleY="104019"/>
      <dgm:spPr/>
    </dgm:pt>
    <dgm:pt modelId="{F12992F9-84E7-4C4D-9B3D-2BB688153D12}" type="pres">
      <dgm:prSet presAssocID="{B4AE2759-CBA5-4CC9-89B8-6003D216A13D}" presName="dummy1a" presStyleCnt="0"/>
      <dgm:spPr/>
    </dgm:pt>
    <dgm:pt modelId="{AF06B248-C2E1-409B-9212-E19B1DEB0591}" type="pres">
      <dgm:prSet presAssocID="{B4AE2759-CBA5-4CC9-89B8-6003D216A13D}" presName="dummy1b" presStyleCnt="0"/>
      <dgm:spPr/>
    </dgm:pt>
    <dgm:pt modelId="{269A5BCC-D956-471C-9158-B6D31EEAF7B3}" type="pres">
      <dgm:prSet presAssocID="{B4AE2759-CBA5-4CC9-89B8-6003D216A13D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C8CAAD8C-8538-4EF5-83A8-FE3D405C84F4}" type="pres">
      <dgm:prSet presAssocID="{B4AE2759-CBA5-4CC9-89B8-6003D216A13D}" presName="wedge2" presStyleLbl="node1" presStyleIdx="1" presStyleCnt="3"/>
      <dgm:spPr/>
    </dgm:pt>
    <dgm:pt modelId="{CC8FCBE4-4D5E-4ADD-A766-F9DD6AE6D2B9}" type="pres">
      <dgm:prSet presAssocID="{B4AE2759-CBA5-4CC9-89B8-6003D216A13D}" presName="dummy2a" presStyleCnt="0"/>
      <dgm:spPr/>
    </dgm:pt>
    <dgm:pt modelId="{268AA959-B613-434B-BAB2-F326F3D89F7E}" type="pres">
      <dgm:prSet presAssocID="{B4AE2759-CBA5-4CC9-89B8-6003D216A13D}" presName="dummy2b" presStyleCnt="0"/>
      <dgm:spPr/>
    </dgm:pt>
    <dgm:pt modelId="{B065C1CB-D9C9-478D-B67F-7A6162FB7D90}" type="pres">
      <dgm:prSet presAssocID="{B4AE2759-CBA5-4CC9-89B8-6003D216A13D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72CA2CCC-AB5A-4909-B442-4F8D172CB8FC}" type="pres">
      <dgm:prSet presAssocID="{B4AE2759-CBA5-4CC9-89B8-6003D216A13D}" presName="wedge3" presStyleLbl="node1" presStyleIdx="2" presStyleCnt="3"/>
      <dgm:spPr/>
    </dgm:pt>
    <dgm:pt modelId="{AD18B4F6-B544-4DE8-B310-E6AA98ECCD4F}" type="pres">
      <dgm:prSet presAssocID="{B4AE2759-CBA5-4CC9-89B8-6003D216A13D}" presName="dummy3a" presStyleCnt="0"/>
      <dgm:spPr/>
    </dgm:pt>
    <dgm:pt modelId="{4A1B7054-3FDF-4046-9ED4-164C232B3972}" type="pres">
      <dgm:prSet presAssocID="{B4AE2759-CBA5-4CC9-89B8-6003D216A13D}" presName="dummy3b" presStyleCnt="0"/>
      <dgm:spPr/>
    </dgm:pt>
    <dgm:pt modelId="{3C7DEB7F-F6FD-4F38-8612-819700486F02}" type="pres">
      <dgm:prSet presAssocID="{B4AE2759-CBA5-4CC9-89B8-6003D216A13D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</dgm:pt>
    <dgm:pt modelId="{045457B4-C645-4930-B69B-D9BF5395BFF1}" type="pres">
      <dgm:prSet presAssocID="{ABA3F273-7486-4BE8-B166-A533FFE75786}" presName="arrowWedge1" presStyleLbl="fgSibTrans2D1" presStyleIdx="0" presStyleCnt="3"/>
      <dgm:spPr/>
    </dgm:pt>
    <dgm:pt modelId="{49BC8766-19C3-402E-B946-79F27580C774}" type="pres">
      <dgm:prSet presAssocID="{03237736-29CB-4434-8194-E5478083B741}" presName="arrowWedge2" presStyleLbl="fgSibTrans2D1" presStyleIdx="1" presStyleCnt="3"/>
      <dgm:spPr/>
    </dgm:pt>
    <dgm:pt modelId="{2C23CC66-2F68-4C62-90E0-358DB2D851C9}" type="pres">
      <dgm:prSet presAssocID="{672B9A62-6F3C-4676-9A4B-3032A261310A}" presName="arrowWedge3" presStyleLbl="fgSibTrans2D1" presStyleIdx="2" presStyleCnt="3"/>
      <dgm:spPr/>
    </dgm:pt>
  </dgm:ptLst>
  <dgm:cxnLst>
    <dgm:cxn modelId="{2F4C676D-6F23-4106-BE47-8DEEDBFA3A13}" type="presOf" srcId="{4EBCCD70-68B6-4BF1-AEC6-9126B28E44E4}" destId="{72CA2CCC-AB5A-4909-B442-4F8D172CB8FC}" srcOrd="0" destOrd="0" presId="urn:microsoft.com/office/officeart/2005/8/layout/cycle8"/>
    <dgm:cxn modelId="{151067B4-47FF-4930-9F14-2272186448F4}" type="presOf" srcId="{4EBCCD70-68B6-4BF1-AEC6-9126B28E44E4}" destId="{3C7DEB7F-F6FD-4F38-8612-819700486F02}" srcOrd="1" destOrd="0" presId="urn:microsoft.com/office/officeart/2005/8/layout/cycle8"/>
    <dgm:cxn modelId="{539F66D5-CE23-45E8-8A84-25508FAFC511}" srcId="{B4AE2759-CBA5-4CC9-89B8-6003D216A13D}" destId="{4EBCCD70-68B6-4BF1-AEC6-9126B28E44E4}" srcOrd="2" destOrd="0" parTransId="{B9377BB8-18F3-4321-A664-16221860D978}" sibTransId="{672B9A62-6F3C-4676-9A4B-3032A261310A}"/>
    <dgm:cxn modelId="{A849EF91-E4CB-4C60-B844-468F9214E064}" type="presOf" srcId="{243B78BB-D1D3-4B0D-B43D-CC50CD1E4098}" destId="{FD27DE3B-EEF5-48ED-B560-E64770C87CC5}" srcOrd="0" destOrd="0" presId="urn:microsoft.com/office/officeart/2005/8/layout/cycle8"/>
    <dgm:cxn modelId="{8276F7A9-EDEC-4552-8355-2C74892534EF}" type="presOf" srcId="{C94948C2-0377-48BB-A43F-1D0FFF21821C}" destId="{C8CAAD8C-8538-4EF5-83A8-FE3D405C84F4}" srcOrd="0" destOrd="0" presId="urn:microsoft.com/office/officeart/2005/8/layout/cycle8"/>
    <dgm:cxn modelId="{92CBEB42-498D-4CC8-9227-B1CC9398C6C7}" type="presOf" srcId="{B4AE2759-CBA5-4CC9-89B8-6003D216A13D}" destId="{C961D4B7-9CDD-4E22-A5AC-FBAEB1A99F28}" srcOrd="0" destOrd="0" presId="urn:microsoft.com/office/officeart/2005/8/layout/cycle8"/>
    <dgm:cxn modelId="{F898A815-D51C-43A0-853C-B92DAD1C4536}" type="presOf" srcId="{243B78BB-D1D3-4B0D-B43D-CC50CD1E4098}" destId="{269A5BCC-D956-471C-9158-B6D31EEAF7B3}" srcOrd="1" destOrd="0" presId="urn:microsoft.com/office/officeart/2005/8/layout/cycle8"/>
    <dgm:cxn modelId="{323395AD-3AC2-4BC3-BDCF-550CC0F67DC6}" srcId="{B4AE2759-CBA5-4CC9-89B8-6003D216A13D}" destId="{C94948C2-0377-48BB-A43F-1D0FFF21821C}" srcOrd="1" destOrd="0" parTransId="{FAE58BA7-9F26-4671-AAE4-5F01BB56DAAC}" sibTransId="{03237736-29CB-4434-8194-E5478083B741}"/>
    <dgm:cxn modelId="{7FCB46E5-93D7-43AA-92EC-2D4AD88655A8}" type="presOf" srcId="{C94948C2-0377-48BB-A43F-1D0FFF21821C}" destId="{B065C1CB-D9C9-478D-B67F-7A6162FB7D90}" srcOrd="1" destOrd="0" presId="urn:microsoft.com/office/officeart/2005/8/layout/cycle8"/>
    <dgm:cxn modelId="{3450D342-57AE-42F8-9EDF-DF083ADBBB8B}" srcId="{B4AE2759-CBA5-4CC9-89B8-6003D216A13D}" destId="{243B78BB-D1D3-4B0D-B43D-CC50CD1E4098}" srcOrd="0" destOrd="0" parTransId="{E7A58149-7E97-45BB-B0D7-204082FA4C30}" sibTransId="{ABA3F273-7486-4BE8-B166-A533FFE75786}"/>
    <dgm:cxn modelId="{B8B9A66C-893C-4B11-BAD2-040E562FB838}" type="presParOf" srcId="{C961D4B7-9CDD-4E22-A5AC-FBAEB1A99F28}" destId="{FD27DE3B-EEF5-48ED-B560-E64770C87CC5}" srcOrd="0" destOrd="0" presId="urn:microsoft.com/office/officeart/2005/8/layout/cycle8"/>
    <dgm:cxn modelId="{23DCE65C-DE83-4528-8E65-F7EF115C61B5}" type="presParOf" srcId="{C961D4B7-9CDD-4E22-A5AC-FBAEB1A99F28}" destId="{F12992F9-84E7-4C4D-9B3D-2BB688153D12}" srcOrd="1" destOrd="0" presId="urn:microsoft.com/office/officeart/2005/8/layout/cycle8"/>
    <dgm:cxn modelId="{D583E5D5-0A37-478C-B9B3-36A8A49E57EE}" type="presParOf" srcId="{C961D4B7-9CDD-4E22-A5AC-FBAEB1A99F28}" destId="{AF06B248-C2E1-409B-9212-E19B1DEB0591}" srcOrd="2" destOrd="0" presId="urn:microsoft.com/office/officeart/2005/8/layout/cycle8"/>
    <dgm:cxn modelId="{A11F6803-2217-4AB8-8820-D67646D181C8}" type="presParOf" srcId="{C961D4B7-9CDD-4E22-A5AC-FBAEB1A99F28}" destId="{269A5BCC-D956-471C-9158-B6D31EEAF7B3}" srcOrd="3" destOrd="0" presId="urn:microsoft.com/office/officeart/2005/8/layout/cycle8"/>
    <dgm:cxn modelId="{C546C9F5-8816-48D7-98FF-0ED1C02465F6}" type="presParOf" srcId="{C961D4B7-9CDD-4E22-A5AC-FBAEB1A99F28}" destId="{C8CAAD8C-8538-4EF5-83A8-FE3D405C84F4}" srcOrd="4" destOrd="0" presId="urn:microsoft.com/office/officeart/2005/8/layout/cycle8"/>
    <dgm:cxn modelId="{23A2EB06-8C9B-4DDE-989A-CDE902B875E1}" type="presParOf" srcId="{C961D4B7-9CDD-4E22-A5AC-FBAEB1A99F28}" destId="{CC8FCBE4-4D5E-4ADD-A766-F9DD6AE6D2B9}" srcOrd="5" destOrd="0" presId="urn:microsoft.com/office/officeart/2005/8/layout/cycle8"/>
    <dgm:cxn modelId="{B91B6B7D-6C74-465F-A632-344F00556282}" type="presParOf" srcId="{C961D4B7-9CDD-4E22-A5AC-FBAEB1A99F28}" destId="{268AA959-B613-434B-BAB2-F326F3D89F7E}" srcOrd="6" destOrd="0" presId="urn:microsoft.com/office/officeart/2005/8/layout/cycle8"/>
    <dgm:cxn modelId="{C2C2EAC6-3B3B-4E31-914C-502DB488415D}" type="presParOf" srcId="{C961D4B7-9CDD-4E22-A5AC-FBAEB1A99F28}" destId="{B065C1CB-D9C9-478D-B67F-7A6162FB7D90}" srcOrd="7" destOrd="0" presId="urn:microsoft.com/office/officeart/2005/8/layout/cycle8"/>
    <dgm:cxn modelId="{8B929C4C-5E72-4DA7-B3AA-273343D200E2}" type="presParOf" srcId="{C961D4B7-9CDD-4E22-A5AC-FBAEB1A99F28}" destId="{72CA2CCC-AB5A-4909-B442-4F8D172CB8FC}" srcOrd="8" destOrd="0" presId="urn:microsoft.com/office/officeart/2005/8/layout/cycle8"/>
    <dgm:cxn modelId="{4BD85F71-4414-4D2B-90C0-BB43481DA2C1}" type="presParOf" srcId="{C961D4B7-9CDD-4E22-A5AC-FBAEB1A99F28}" destId="{AD18B4F6-B544-4DE8-B310-E6AA98ECCD4F}" srcOrd="9" destOrd="0" presId="urn:microsoft.com/office/officeart/2005/8/layout/cycle8"/>
    <dgm:cxn modelId="{B6CF5D13-663E-4E35-8C86-F57C0ACA9841}" type="presParOf" srcId="{C961D4B7-9CDD-4E22-A5AC-FBAEB1A99F28}" destId="{4A1B7054-3FDF-4046-9ED4-164C232B3972}" srcOrd="10" destOrd="0" presId="urn:microsoft.com/office/officeart/2005/8/layout/cycle8"/>
    <dgm:cxn modelId="{7E963C04-8946-4E79-A6DB-B50BCF5535EF}" type="presParOf" srcId="{C961D4B7-9CDD-4E22-A5AC-FBAEB1A99F28}" destId="{3C7DEB7F-F6FD-4F38-8612-819700486F02}" srcOrd="11" destOrd="0" presId="urn:microsoft.com/office/officeart/2005/8/layout/cycle8"/>
    <dgm:cxn modelId="{74A3CA6F-0C21-464D-B6DD-4FF3EB328536}" type="presParOf" srcId="{C961D4B7-9CDD-4E22-A5AC-FBAEB1A99F28}" destId="{045457B4-C645-4930-B69B-D9BF5395BFF1}" srcOrd="12" destOrd="0" presId="urn:microsoft.com/office/officeart/2005/8/layout/cycle8"/>
    <dgm:cxn modelId="{E793128B-4F3C-4671-BF3E-73CCC977FAD7}" type="presParOf" srcId="{C961D4B7-9CDD-4E22-A5AC-FBAEB1A99F28}" destId="{49BC8766-19C3-402E-B946-79F27580C774}" srcOrd="13" destOrd="0" presId="urn:microsoft.com/office/officeart/2005/8/layout/cycle8"/>
    <dgm:cxn modelId="{04368FFE-B77D-4971-97A4-3D723B2F5A77}" type="presParOf" srcId="{C961D4B7-9CDD-4E22-A5AC-FBAEB1A99F28}" destId="{2C23CC66-2F68-4C62-90E0-358DB2D851C9}" srcOrd="14" destOrd="0" presId="urn:microsoft.com/office/officeart/2005/8/layout/cycle8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62CB0F-4D75-4071-8387-DABDDBF43457}" type="datetimeFigureOut">
              <a:rPr lang="id-ID" smtClean="0"/>
              <a:pPr/>
              <a:t>25/07/2014</a:t>
            </a:fld>
            <a:endParaRPr lang="id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d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23321E-C1ED-4A88-94EF-6D1D3EE58BF5}" type="slidenum">
              <a:rPr lang="id-ID" smtClean="0"/>
              <a:pPr/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33C77-C661-4830-93DD-987A44C4DAB3}" type="datetimeFigureOut">
              <a:rPr lang="id-ID" smtClean="0"/>
              <a:pPr/>
              <a:t>25/07/2014</a:t>
            </a:fld>
            <a:endParaRPr lang="id-ID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D2AC076-2AFA-4C44-B711-19750423C17E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33C77-C661-4830-93DD-987A44C4DAB3}" type="datetimeFigureOut">
              <a:rPr lang="id-ID" smtClean="0"/>
              <a:pPr/>
              <a:t>25/07/2014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AC076-2AFA-4C44-B711-19750423C17E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6D2AC076-2AFA-4C44-B711-19750423C17E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33C77-C661-4830-93DD-987A44C4DAB3}" type="datetimeFigureOut">
              <a:rPr lang="id-ID" smtClean="0"/>
              <a:pPr/>
              <a:t>25/07/2014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4B26F7-26D0-44B6-B94B-100C969813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33C77-C661-4830-93DD-987A44C4DAB3}" type="datetimeFigureOut">
              <a:rPr lang="id-ID" smtClean="0"/>
              <a:pPr/>
              <a:t>25/07/2014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6D2AC076-2AFA-4C44-B711-19750423C17E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33C77-C661-4830-93DD-987A44C4DAB3}" type="datetimeFigureOut">
              <a:rPr lang="id-ID" smtClean="0"/>
              <a:pPr/>
              <a:t>25/07/2014</a:t>
            </a:fld>
            <a:endParaRPr lang="id-ID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D2AC076-2AFA-4C44-B711-19750423C17E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EF533C77-C661-4830-93DD-987A44C4DAB3}" type="datetimeFigureOut">
              <a:rPr lang="id-ID" smtClean="0"/>
              <a:pPr/>
              <a:t>25/07/2014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AC076-2AFA-4C44-B711-19750423C17E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33C77-C661-4830-93DD-987A44C4DAB3}" type="datetimeFigureOut">
              <a:rPr lang="id-ID" smtClean="0"/>
              <a:pPr/>
              <a:t>25/07/2014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id-ID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6D2AC076-2AFA-4C44-B711-19750423C17E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33C77-C661-4830-93DD-987A44C4DAB3}" type="datetimeFigureOut">
              <a:rPr lang="id-ID" smtClean="0"/>
              <a:pPr/>
              <a:t>25/07/2014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6D2AC076-2AFA-4C44-B711-19750423C17E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33C77-C661-4830-93DD-987A44C4DAB3}" type="datetimeFigureOut">
              <a:rPr lang="id-ID" smtClean="0"/>
              <a:pPr/>
              <a:t>25/07/2014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D2AC076-2AFA-4C44-B711-19750423C17E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D2AC076-2AFA-4C44-B711-19750423C17E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33C77-C661-4830-93DD-987A44C4DAB3}" type="datetimeFigureOut">
              <a:rPr lang="id-ID" smtClean="0"/>
              <a:pPr/>
              <a:t>25/07/2014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id-ID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6D2AC076-2AFA-4C44-B711-19750423C17E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EF533C77-C661-4830-93DD-987A44C4DAB3}" type="datetimeFigureOut">
              <a:rPr lang="id-ID" smtClean="0"/>
              <a:pPr/>
              <a:t>25/07/2014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id-ID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EF533C77-C661-4830-93DD-987A44C4DAB3}" type="datetimeFigureOut">
              <a:rPr lang="id-ID" smtClean="0"/>
              <a:pPr/>
              <a:t>25/07/2014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id-ID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D2AC076-2AFA-4C44-B711-19750423C17E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910" y="3886200"/>
            <a:ext cx="8001056" cy="1752600"/>
          </a:xfrm>
        </p:spPr>
        <p:txBody>
          <a:bodyPr/>
          <a:lstStyle/>
          <a:p>
            <a:r>
              <a:rPr lang="id-ID" dirty="0" smtClean="0">
                <a:latin typeface="Times New Roman" pitchFamily="18" charset="0"/>
                <a:cs typeface="Times New Roman" pitchFamily="18" charset="0"/>
              </a:rPr>
              <a:t>PreseNtan : Meiliana Lindawaty</a:t>
            </a:r>
          </a:p>
          <a:p>
            <a:r>
              <a:rPr lang="id-ID" dirty="0" smtClean="0">
                <a:latin typeface="Times New Roman" pitchFamily="18" charset="0"/>
                <a:cs typeface="Times New Roman" pitchFamily="18" charset="0"/>
              </a:rPr>
              <a:t>Narasumber : Dr. dr. Martina Wiwie, SpKJ(K)</a:t>
            </a:r>
            <a:endParaRPr lang="id-ID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d-ID" dirty="0" smtClean="0"/>
              <a:t>Pemeriksaan Psikiatrik Pada Usia Lanjut (Lansia)</a:t>
            </a:r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id-ID" dirty="0" smtClean="0"/>
              <a:t>Sistem muskuloskeletal : tulang rapuh, risiko fraktur, kifosis, sendi besar dan kaku, diskus intervertebralis memendek dan menipis (tinggi berkurang)</a:t>
            </a:r>
          </a:p>
          <a:p>
            <a:r>
              <a:rPr lang="id-ID" dirty="0" smtClean="0"/>
              <a:t>Sistem kulit dan jaringan ikat : kulit keriput karena hilang jaringan lemak, kulit kering-kurang elastis akibat  menurunnya cairan dan hilangnya jaringan adiposa, kelenjar keringan menurun – tidak tahan terhadap panas, kulit pucat dan berbintik hitam akibat menurunnya aliran darah dan sel yg memproduksi pigmen, penyembuhan luka-lama-krg baik, pertumbuhan rambut terhenti-menipis-botak-kelabu, temperatur tubuh menurun akibat kecepatan metabolisme menurun</a:t>
            </a:r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Penyakit yang diderita lansia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id-ID" dirty="0" smtClean="0"/>
              <a:t>DM</a:t>
            </a:r>
          </a:p>
          <a:p>
            <a:pPr>
              <a:buFontTx/>
              <a:buChar char="-"/>
            </a:pPr>
            <a:r>
              <a:rPr lang="id-ID" dirty="0" smtClean="0"/>
              <a:t>Osteoporosis</a:t>
            </a:r>
          </a:p>
          <a:p>
            <a:pPr>
              <a:buFontTx/>
              <a:buChar char="-"/>
            </a:pPr>
            <a:r>
              <a:rPr lang="id-ID" dirty="0" smtClean="0"/>
              <a:t>Demensia</a:t>
            </a:r>
          </a:p>
          <a:p>
            <a:pPr>
              <a:buFontTx/>
              <a:buChar char="-"/>
            </a:pPr>
            <a:r>
              <a:rPr lang="id-ID" dirty="0" smtClean="0"/>
              <a:t>Jantung</a:t>
            </a:r>
          </a:p>
          <a:p>
            <a:pPr>
              <a:buFontTx/>
              <a:buChar char="-"/>
            </a:pPr>
            <a:endParaRPr lang="id-ID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Masalah sosial pada lansia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id-ID" dirty="0" smtClean="0"/>
              <a:t>Pergerakan berkurang-berkurangnya kemampuan indera </a:t>
            </a:r>
            <a:r>
              <a:rPr lang="id-ID" dirty="0" smtClean="0">
                <a:latin typeface="Calibri"/>
                <a:cs typeface="Calibri"/>
              </a:rPr>
              <a:t>→gangguan fungsional, bungkuk, cacat  → kurang percaya diri, terasing</a:t>
            </a:r>
          </a:p>
          <a:p>
            <a:r>
              <a:rPr lang="id-ID" dirty="0" smtClean="0"/>
              <a:t>Keterasingan </a:t>
            </a:r>
            <a:r>
              <a:rPr lang="id-ID" dirty="0" smtClean="0">
                <a:latin typeface="Calibri"/>
                <a:cs typeface="Calibri"/>
              </a:rPr>
              <a:t>→ menolak untuk berkomunikasi,  menarik diri, muncul perilaku regresi seperti mudah menangis, mengurung diri, mengumpulkan barang yang tidak berguna </a:t>
            </a:r>
          </a:p>
          <a:p>
            <a:pPr>
              <a:buNone/>
            </a:pPr>
            <a:r>
              <a:rPr lang="id-ID" dirty="0" smtClean="0">
                <a:latin typeface="Calibri"/>
                <a:cs typeface="Calibri"/>
              </a:rPr>
              <a:t>	Solusi : diajak utk </a:t>
            </a:r>
            <a:r>
              <a:rPr lang="id-ID" dirty="0" smtClean="0">
                <a:latin typeface="Calibri"/>
                <a:cs typeface="Calibri"/>
              </a:rPr>
              <a:t>beraktivitas, person centered</a:t>
            </a:r>
            <a:endParaRPr lang="id-ID" dirty="0" smtClean="0">
              <a:latin typeface="Calibri"/>
              <a:cs typeface="Calibri"/>
            </a:endParaRPr>
          </a:p>
          <a:p>
            <a:pPr>
              <a:buFont typeface="Wingdings" pitchFamily="2" charset="2"/>
              <a:buChar char="§"/>
            </a:pPr>
            <a:r>
              <a:rPr lang="id-ID" dirty="0" smtClean="0">
                <a:latin typeface="Calibri"/>
                <a:cs typeface="Calibri"/>
              </a:rPr>
              <a:t>Budaya Timur seperti di Indonesia,  keluarga ikut membantu merawat. Bagaimana dengan yg tidak punya keluarga ? Merantau ?</a:t>
            </a:r>
          </a:p>
          <a:p>
            <a:pPr>
              <a:buNone/>
            </a:pPr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Masalah psikologi pada lansia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id-ID" dirty="0" smtClean="0"/>
              <a:t>Skizofrenia (0,1%)</a:t>
            </a:r>
          </a:p>
          <a:p>
            <a:r>
              <a:rPr lang="id-ID" dirty="0" smtClean="0"/>
              <a:t>Gangguan tidur</a:t>
            </a:r>
          </a:p>
          <a:p>
            <a:r>
              <a:rPr lang="en-US" dirty="0" err="1" smtClean="0"/>
              <a:t>Alzhemier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Demensia</a:t>
            </a:r>
            <a:r>
              <a:rPr lang="en-US" dirty="0" smtClean="0"/>
              <a:t> </a:t>
            </a:r>
            <a:r>
              <a:rPr lang="en-US" dirty="0" err="1" smtClean="0"/>
              <a:t>lainnya</a:t>
            </a:r>
            <a:endParaRPr lang="en-US" dirty="0" smtClean="0"/>
          </a:p>
          <a:p>
            <a:r>
              <a:rPr lang="en-US" dirty="0" err="1" smtClean="0"/>
              <a:t>Gangguan</a:t>
            </a:r>
            <a:r>
              <a:rPr lang="en-US" dirty="0" smtClean="0"/>
              <a:t> Mood (2,5%)</a:t>
            </a:r>
          </a:p>
          <a:p>
            <a:r>
              <a:rPr lang="en-US" dirty="0" err="1" smtClean="0"/>
              <a:t>Ansietas</a:t>
            </a:r>
            <a:r>
              <a:rPr lang="en-US" dirty="0" smtClean="0"/>
              <a:t> (5,5%)</a:t>
            </a:r>
          </a:p>
          <a:p>
            <a:r>
              <a:rPr lang="en-US" dirty="0" err="1" smtClean="0"/>
              <a:t>Fobia</a:t>
            </a:r>
            <a:r>
              <a:rPr lang="en-US" dirty="0" smtClean="0"/>
              <a:t> (4,8%)</a:t>
            </a:r>
          </a:p>
          <a:p>
            <a:r>
              <a:rPr lang="en-US" dirty="0" err="1" smtClean="0"/>
              <a:t>Panik</a:t>
            </a:r>
            <a:r>
              <a:rPr lang="en-US" dirty="0" smtClean="0"/>
              <a:t> (1%)</a:t>
            </a:r>
          </a:p>
          <a:p>
            <a:r>
              <a:rPr lang="en-US" dirty="0" smtClean="0"/>
              <a:t>GAD (2,2%)</a:t>
            </a:r>
          </a:p>
          <a:p>
            <a:r>
              <a:rPr lang="en-US" dirty="0" err="1" smtClean="0"/>
              <a:t>Gg</a:t>
            </a:r>
            <a:r>
              <a:rPr lang="en-US" dirty="0" smtClean="0"/>
              <a:t>. </a:t>
            </a:r>
            <a:r>
              <a:rPr lang="en-US" dirty="0" err="1" smtClean="0"/>
              <a:t>Obsesif</a:t>
            </a:r>
            <a:r>
              <a:rPr lang="en-US" dirty="0" smtClean="0"/>
              <a:t> </a:t>
            </a:r>
            <a:r>
              <a:rPr lang="en-US" dirty="0" err="1" smtClean="0"/>
              <a:t>Kompulsif</a:t>
            </a:r>
            <a:r>
              <a:rPr lang="en-US" dirty="0" smtClean="0"/>
              <a:t> (0,8%)</a:t>
            </a:r>
          </a:p>
          <a:p>
            <a:r>
              <a:rPr lang="en-US" dirty="0" err="1" smtClean="0"/>
              <a:t>Penyalahgunaan</a:t>
            </a:r>
            <a:r>
              <a:rPr lang="en-US" dirty="0" smtClean="0"/>
              <a:t> </a:t>
            </a:r>
            <a:r>
              <a:rPr lang="en-US" dirty="0" err="1" smtClean="0"/>
              <a:t>alkohol</a:t>
            </a:r>
            <a:r>
              <a:rPr lang="en-US" dirty="0" smtClean="0"/>
              <a:t> (0,9%)</a:t>
            </a:r>
          </a:p>
          <a:p>
            <a:r>
              <a:rPr lang="en-US" i="1" dirty="0" smtClean="0"/>
              <a:t>Suicide</a:t>
            </a:r>
            <a:endParaRPr lang="id-ID" i="1" dirty="0" smtClean="0"/>
          </a:p>
          <a:p>
            <a:r>
              <a:rPr lang="id-ID" i="1" dirty="0" smtClean="0"/>
              <a:t>Parafrenia</a:t>
            </a:r>
            <a:endParaRPr lang="en-US" i="1" dirty="0" smtClean="0"/>
          </a:p>
          <a:p>
            <a:endParaRPr lang="id-ID" dirty="0" smtClean="0"/>
          </a:p>
          <a:p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err="1">
                <a:solidFill>
                  <a:srgbClr val="FFC000"/>
                </a:solidFill>
              </a:rPr>
              <a:t>Profil</a:t>
            </a:r>
            <a:r>
              <a:rPr lang="en-US" dirty="0">
                <a:solidFill>
                  <a:srgbClr val="FFC000"/>
                </a:solidFill>
              </a:rPr>
              <a:t> </a:t>
            </a:r>
            <a:r>
              <a:rPr lang="en-US" dirty="0" err="1">
                <a:solidFill>
                  <a:srgbClr val="FFC000"/>
                </a:solidFill>
              </a:rPr>
              <a:t>demografi</a:t>
            </a:r>
            <a:r>
              <a:rPr lang="en-US" dirty="0">
                <a:solidFill>
                  <a:srgbClr val="FFC000"/>
                </a:solidFill>
              </a:rPr>
              <a:t> Indonesia</a:t>
            </a:r>
          </a:p>
        </p:txBody>
      </p:sp>
      <p:graphicFrame>
        <p:nvGraphicFramePr>
          <p:cNvPr id="44127" name="Group 95"/>
          <p:cNvGraphicFramePr>
            <a:graphicFrameLocks noGrp="1"/>
          </p:cNvGraphicFramePr>
          <p:nvPr>
            <p:ph type="tbl" idx="1"/>
          </p:nvPr>
        </p:nvGraphicFramePr>
        <p:xfrm>
          <a:off x="0" y="1071546"/>
          <a:ext cx="8915400" cy="4864128"/>
        </p:xfrm>
        <a:graphic>
          <a:graphicData uri="http://schemas.openxmlformats.org/drawingml/2006/table">
            <a:tbl>
              <a:tblPr/>
              <a:tblGrid>
                <a:gridCol w="1685925"/>
                <a:gridCol w="1285875"/>
                <a:gridCol w="1524000"/>
                <a:gridCol w="1600200"/>
                <a:gridCol w="1447800"/>
                <a:gridCol w="1371600"/>
              </a:tblGrid>
              <a:tr h="503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Indikator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1950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1980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0099"/>
                    </a:solidFill>
                  </a:tcPr>
                </a:tc>
              </a:tr>
              <a:tr h="757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Populasi (ribu)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79.538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151.108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239.600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279.666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296.885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0099"/>
                    </a:solidFill>
                  </a:tcPr>
                </a:tc>
              </a:tr>
              <a:tr h="503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0-4 (%)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14,3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14,7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8,8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6,7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5,6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33"/>
                    </a:solidFill>
                  </a:tcPr>
                </a:tc>
              </a:tr>
              <a:tr h="503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5-14 (%)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24,8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25,8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17,8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13,4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11,8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33"/>
                    </a:solidFill>
                  </a:tcPr>
                </a:tc>
              </a:tr>
              <a:tr h="476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15-24 (%)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17,6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14,5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12,3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33"/>
                    </a:solidFill>
                  </a:tcPr>
                </a:tc>
              </a:tr>
              <a:tr h="501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24-59 (%)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30,4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30,4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37,2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22,9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</a:tr>
              <a:tr h="612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&gt; 60 (%)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6,2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5,4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8,9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24,8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</a:tr>
              <a:tr h="503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&gt; 65 (%)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3,4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6,1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10,7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18,6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</a:tr>
              <a:tr h="503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&gt; 80 (%)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0,3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0,3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0,8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1,5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</a:tr>
            </a:tbl>
          </a:graphicData>
        </a:graphic>
      </p:graphicFrame>
      <p:sp>
        <p:nvSpPr>
          <p:cNvPr id="18506" name="Text Box 68"/>
          <p:cNvSpPr txBox="1">
            <a:spLocks noChangeArrowheads="1"/>
          </p:cNvSpPr>
          <p:nvPr/>
        </p:nvSpPr>
        <p:spPr bwMode="auto">
          <a:xfrm>
            <a:off x="285720" y="6000768"/>
            <a:ext cx="844711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Cambria" pitchFamily="18" charset="0"/>
              </a:rPr>
              <a:t>Source: Population division of the department </a:t>
            </a:r>
            <a:r>
              <a:rPr lang="en-US" dirty="0" smtClean="0">
                <a:latin typeface="Cambria" pitchFamily="18" charset="0"/>
              </a:rPr>
              <a:t>of </a:t>
            </a:r>
            <a:r>
              <a:rPr lang="en-US" dirty="0">
                <a:latin typeface="Cambria" pitchFamily="18" charset="0"/>
              </a:rPr>
              <a:t>economic and social affairs of the UN </a:t>
            </a:r>
            <a:r>
              <a:rPr lang="en-US" dirty="0" smtClean="0">
                <a:latin typeface="Cambria" pitchFamily="18" charset="0"/>
              </a:rPr>
              <a:t>secretariat </a:t>
            </a:r>
            <a:r>
              <a:rPr lang="en-US" dirty="0">
                <a:latin typeface="Cambria" pitchFamily="18" charset="0"/>
              </a:rPr>
              <a:t>. World Population prospects: 2006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9" name="Rectangle 5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id-ID" sz="37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Profil demografi dunia</a:t>
            </a:r>
            <a:endParaRPr lang="en-GB" sz="37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5" name="Content Placeholder 4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/>
          <a:srcRect t="40558" r="20000" b="8563"/>
          <a:stretch>
            <a:fillRect/>
          </a:stretch>
        </p:blipFill>
        <p:spPr>
          <a:xfrm>
            <a:off x="214282" y="1357298"/>
            <a:ext cx="8715436" cy="500066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 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Prevalensi</a:t>
            </a:r>
            <a:r>
              <a:rPr lang="en-US" dirty="0" smtClean="0"/>
              <a:t> </a:t>
            </a:r>
            <a:r>
              <a:rPr lang="en-US" dirty="0" err="1" smtClean="0"/>
              <a:t>gangguan</a:t>
            </a:r>
            <a:r>
              <a:rPr lang="en-US" dirty="0" smtClean="0"/>
              <a:t> mental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geriatri</a:t>
            </a:r>
            <a:r>
              <a:rPr lang="en-US" dirty="0" smtClean="0"/>
              <a:t>  </a:t>
            </a:r>
            <a:r>
              <a:rPr lang="en-US" dirty="0" err="1" smtClean="0"/>
              <a:t>bervariasi</a:t>
            </a:r>
            <a:r>
              <a:rPr lang="en-US" dirty="0" smtClean="0"/>
              <a:t>. </a:t>
            </a:r>
            <a:r>
              <a:rPr lang="en-US" dirty="0" err="1" smtClean="0"/>
              <a:t>Diperkirakan</a:t>
            </a:r>
            <a:r>
              <a:rPr lang="en-US" dirty="0" smtClean="0"/>
              <a:t> 25%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seluruh</a:t>
            </a:r>
            <a:r>
              <a:rPr lang="en-US" dirty="0" smtClean="0"/>
              <a:t> </a:t>
            </a:r>
            <a:r>
              <a:rPr lang="en-US" dirty="0" err="1" smtClean="0"/>
              <a:t>populasi</a:t>
            </a:r>
            <a:r>
              <a:rPr lang="en-US" dirty="0" smtClean="0"/>
              <a:t> </a:t>
            </a:r>
            <a:r>
              <a:rPr lang="en-US" dirty="0" err="1" smtClean="0"/>
              <a:t>geriatri</a:t>
            </a:r>
            <a:r>
              <a:rPr lang="en-US" dirty="0" smtClean="0"/>
              <a:t> </a:t>
            </a:r>
            <a:r>
              <a:rPr lang="en-US" dirty="0" err="1" smtClean="0"/>
              <a:t>memiliki</a:t>
            </a:r>
            <a:r>
              <a:rPr lang="en-US" dirty="0" smtClean="0"/>
              <a:t> </a:t>
            </a:r>
            <a:r>
              <a:rPr lang="en-US" dirty="0" err="1" smtClean="0"/>
              <a:t>gejala</a:t>
            </a:r>
            <a:r>
              <a:rPr lang="en-US" dirty="0" smtClean="0"/>
              <a:t> </a:t>
            </a:r>
            <a:r>
              <a:rPr lang="en-US" dirty="0" err="1" smtClean="0"/>
              <a:t>psikiatri</a:t>
            </a:r>
            <a:r>
              <a:rPr lang="en-US" dirty="0" smtClean="0"/>
              <a:t>. </a:t>
            </a:r>
          </a:p>
          <a:p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Psikiatri Geriatri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Psikogeriatri</a:t>
            </a:r>
            <a:r>
              <a:rPr lang="en-US" dirty="0"/>
              <a:t>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psikiatri</a:t>
            </a:r>
            <a:r>
              <a:rPr lang="en-US" dirty="0"/>
              <a:t> </a:t>
            </a:r>
            <a:r>
              <a:rPr lang="en-US" dirty="0" err="1"/>
              <a:t>geriatri</a:t>
            </a:r>
            <a:r>
              <a:rPr lang="en-US" dirty="0"/>
              <a:t> </a:t>
            </a:r>
            <a:r>
              <a:rPr lang="en-US" dirty="0" err="1"/>
              <a:t>adalah</a:t>
            </a:r>
            <a:r>
              <a:rPr lang="en-US" dirty="0"/>
              <a:t> </a:t>
            </a:r>
            <a:r>
              <a:rPr lang="en-US" dirty="0" err="1"/>
              <a:t>cabang</a:t>
            </a:r>
            <a:r>
              <a:rPr lang="en-US" dirty="0"/>
              <a:t> </a:t>
            </a:r>
            <a:r>
              <a:rPr lang="en-US" dirty="0" err="1"/>
              <a:t>ilmu</a:t>
            </a:r>
            <a:r>
              <a:rPr lang="en-US" dirty="0"/>
              <a:t> </a:t>
            </a:r>
            <a:r>
              <a:rPr lang="en-US" dirty="0" err="1"/>
              <a:t>kedokteran</a:t>
            </a:r>
            <a:r>
              <a:rPr lang="en-US" dirty="0"/>
              <a:t> yang </a:t>
            </a:r>
            <a:r>
              <a:rPr lang="en-US" dirty="0" err="1"/>
              <a:t>memperhatikan</a:t>
            </a:r>
            <a:r>
              <a:rPr lang="en-US" dirty="0"/>
              <a:t> </a:t>
            </a:r>
            <a:r>
              <a:rPr lang="en-US" dirty="0" err="1"/>
              <a:t>pencegahan,diagnosisi,dan</a:t>
            </a:r>
            <a:r>
              <a:rPr lang="en-US" dirty="0"/>
              <a:t> </a:t>
            </a:r>
            <a:r>
              <a:rPr lang="en-US" dirty="0" err="1"/>
              <a:t>terapi</a:t>
            </a:r>
            <a:r>
              <a:rPr lang="en-US" dirty="0"/>
              <a:t> </a:t>
            </a:r>
            <a:r>
              <a:rPr lang="en-US" dirty="0" err="1"/>
              <a:t>gangguan</a:t>
            </a:r>
            <a:r>
              <a:rPr lang="en-US" dirty="0"/>
              <a:t> </a:t>
            </a:r>
            <a:r>
              <a:rPr lang="en-US" dirty="0" err="1"/>
              <a:t>fisik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psikologik</a:t>
            </a:r>
            <a:r>
              <a:rPr lang="en-US" dirty="0"/>
              <a:t>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psikiatrik</a:t>
            </a:r>
            <a:r>
              <a:rPr lang="en-US" dirty="0"/>
              <a:t> </a:t>
            </a:r>
            <a:r>
              <a:rPr lang="en-US" dirty="0" err="1"/>
              <a:t>pada</a:t>
            </a:r>
            <a:r>
              <a:rPr lang="en-US" dirty="0"/>
              <a:t> </a:t>
            </a:r>
            <a:r>
              <a:rPr lang="en-US" dirty="0" err="1"/>
              <a:t>lanjut</a:t>
            </a:r>
            <a:r>
              <a:rPr lang="en-US" dirty="0"/>
              <a:t> </a:t>
            </a:r>
            <a:r>
              <a:rPr lang="en-US" dirty="0" err="1" smtClean="0"/>
              <a:t>usia</a:t>
            </a:r>
            <a:endParaRPr lang="id-ID" dirty="0" smtClean="0"/>
          </a:p>
          <a:p>
            <a:r>
              <a:rPr lang="en-US" dirty="0" err="1"/>
              <a:t>Faktor</a:t>
            </a:r>
            <a:r>
              <a:rPr lang="en-US" dirty="0"/>
              <a:t> </a:t>
            </a:r>
            <a:r>
              <a:rPr lang="en-US" dirty="0" err="1"/>
              <a:t>penyulit</a:t>
            </a:r>
            <a:r>
              <a:rPr lang="en-US" dirty="0"/>
              <a:t> </a:t>
            </a:r>
            <a:r>
              <a:rPr lang="en-US" dirty="0" err="1"/>
              <a:t>pada</a:t>
            </a:r>
            <a:r>
              <a:rPr lang="en-US" dirty="0"/>
              <a:t> </a:t>
            </a:r>
            <a:r>
              <a:rPr lang="en-US" dirty="0" err="1"/>
              <a:t>pasien</a:t>
            </a:r>
            <a:r>
              <a:rPr lang="en-US" dirty="0"/>
              <a:t> </a:t>
            </a:r>
            <a:r>
              <a:rPr lang="en-US" dirty="0" err="1"/>
              <a:t>lanjut</a:t>
            </a:r>
            <a:r>
              <a:rPr lang="en-US" dirty="0"/>
              <a:t> </a:t>
            </a:r>
            <a:r>
              <a:rPr lang="en-US" dirty="0" err="1" smtClean="0"/>
              <a:t>usi</a:t>
            </a:r>
            <a:r>
              <a:rPr lang="id-ID" dirty="0" smtClean="0"/>
              <a:t>a </a:t>
            </a:r>
            <a:r>
              <a:rPr lang="en-US" dirty="0" err="1" smtClean="0"/>
              <a:t>juga</a:t>
            </a:r>
            <a:r>
              <a:rPr lang="en-US" dirty="0" smtClean="0"/>
              <a:t> </a:t>
            </a:r>
            <a:r>
              <a:rPr lang="en-US" dirty="0" err="1"/>
              <a:t>perlu</a:t>
            </a:r>
            <a:r>
              <a:rPr lang="en-US" dirty="0"/>
              <a:t> </a:t>
            </a:r>
            <a:r>
              <a:rPr lang="en-US" dirty="0" err="1"/>
              <a:t>dipertimbangkan,antara</a:t>
            </a:r>
            <a:r>
              <a:rPr lang="en-US" dirty="0"/>
              <a:t> lain </a:t>
            </a:r>
            <a:r>
              <a:rPr lang="en-US" dirty="0" err="1"/>
              <a:t>sering</a:t>
            </a:r>
            <a:r>
              <a:rPr lang="en-US" dirty="0"/>
              <a:t> </a:t>
            </a:r>
            <a:r>
              <a:rPr lang="en-US" dirty="0" err="1"/>
              <a:t>adanya</a:t>
            </a:r>
            <a:r>
              <a:rPr lang="en-US" dirty="0"/>
              <a:t> </a:t>
            </a:r>
            <a:r>
              <a:rPr lang="en-US" dirty="0" err="1"/>
              <a:t>penyakit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kecacatan</a:t>
            </a:r>
            <a:r>
              <a:rPr lang="en-US" dirty="0"/>
              <a:t> </a:t>
            </a:r>
            <a:r>
              <a:rPr lang="en-US" dirty="0" err="1"/>
              <a:t>medis</a:t>
            </a:r>
            <a:r>
              <a:rPr lang="en-US" dirty="0"/>
              <a:t> </a:t>
            </a:r>
            <a:r>
              <a:rPr lang="en-US" dirty="0" err="1"/>
              <a:t>kronis</a:t>
            </a:r>
            <a:r>
              <a:rPr lang="en-US" dirty="0"/>
              <a:t> </a:t>
            </a:r>
            <a:r>
              <a:rPr lang="en-US" dirty="0" err="1"/>
              <a:t>penyerta</a:t>
            </a:r>
            <a:r>
              <a:rPr lang="en-US" dirty="0" smtClean="0"/>
              <a:t>,</a:t>
            </a:r>
            <a:r>
              <a:rPr lang="id-ID" dirty="0" smtClean="0"/>
              <a:t> </a:t>
            </a:r>
            <a:r>
              <a:rPr lang="en-US" dirty="0" err="1" smtClean="0"/>
              <a:t>pemakaian</a:t>
            </a:r>
            <a:r>
              <a:rPr lang="en-US" dirty="0" smtClean="0"/>
              <a:t> </a:t>
            </a:r>
            <a:r>
              <a:rPr lang="en-US" dirty="0" err="1"/>
              <a:t>banyak</a:t>
            </a:r>
            <a:r>
              <a:rPr lang="en-US" dirty="0"/>
              <a:t> </a:t>
            </a:r>
            <a:r>
              <a:rPr lang="en-US" dirty="0" err="1"/>
              <a:t>obat</a:t>
            </a:r>
            <a:r>
              <a:rPr lang="en-US" dirty="0"/>
              <a:t> (</a:t>
            </a:r>
            <a:r>
              <a:rPr lang="en-US" dirty="0" err="1"/>
              <a:t>polifarmasi</a:t>
            </a:r>
            <a:r>
              <a:rPr lang="en-US" dirty="0"/>
              <a:t>)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peningkatan</a:t>
            </a:r>
            <a:r>
              <a:rPr lang="en-US" dirty="0"/>
              <a:t> </a:t>
            </a:r>
            <a:r>
              <a:rPr lang="en-US" dirty="0" err="1"/>
              <a:t>kerentanan</a:t>
            </a:r>
            <a:r>
              <a:rPr lang="en-US" dirty="0"/>
              <a:t> </a:t>
            </a:r>
            <a:r>
              <a:rPr lang="en-US" dirty="0" err="1"/>
              <a:t>terhadap</a:t>
            </a:r>
            <a:r>
              <a:rPr lang="en-US" dirty="0"/>
              <a:t> </a:t>
            </a:r>
            <a:r>
              <a:rPr lang="en-US" dirty="0" err="1"/>
              <a:t>gangguan</a:t>
            </a:r>
            <a:r>
              <a:rPr lang="en-US" dirty="0"/>
              <a:t> </a:t>
            </a:r>
            <a:r>
              <a:rPr lang="en-US" dirty="0" err="1"/>
              <a:t>kognitif</a:t>
            </a:r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Psikiatri Geriatri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id-ID" dirty="0" smtClean="0"/>
              <a:t>Beda dengan psikiatri dewasa</a:t>
            </a:r>
          </a:p>
          <a:p>
            <a:r>
              <a:rPr lang="en-US" dirty="0" err="1" smtClean="0"/>
              <a:t>Banyak</a:t>
            </a:r>
            <a:r>
              <a:rPr lang="en-US" dirty="0" smtClean="0"/>
              <a:t> </a:t>
            </a:r>
            <a:r>
              <a:rPr lang="en-US" dirty="0" err="1" smtClean="0"/>
              <a:t>pasien</a:t>
            </a:r>
            <a:r>
              <a:rPr lang="en-US" dirty="0" smtClean="0"/>
              <a:t> yang </a:t>
            </a:r>
            <a:r>
              <a:rPr lang="en-US" dirty="0" err="1" smtClean="0"/>
              <a:t>menua</a:t>
            </a:r>
            <a:r>
              <a:rPr lang="en-US" dirty="0" smtClean="0"/>
              <a:t> </a:t>
            </a:r>
            <a:r>
              <a:rPr lang="en-US" dirty="0" err="1" smtClean="0"/>
              <a:t>disertai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gejala</a:t>
            </a:r>
            <a:r>
              <a:rPr lang="en-US" dirty="0" smtClean="0"/>
              <a:t> </a:t>
            </a:r>
            <a:r>
              <a:rPr lang="en-US" dirty="0" err="1" smtClean="0"/>
              <a:t>neurotik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psikotik</a:t>
            </a:r>
            <a:endParaRPr lang="en-US" dirty="0" smtClean="0"/>
          </a:p>
          <a:p>
            <a:r>
              <a:rPr lang="en-US" dirty="0" err="1" smtClean="0"/>
              <a:t>Kemampuan</a:t>
            </a:r>
            <a:r>
              <a:rPr lang="en-US" dirty="0" smtClean="0"/>
              <a:t> </a:t>
            </a:r>
            <a:r>
              <a:rPr lang="en-US" dirty="0" err="1" smtClean="0"/>
              <a:t>menghadapi</a:t>
            </a:r>
            <a:r>
              <a:rPr lang="en-US" dirty="0" smtClean="0"/>
              <a:t> </a:t>
            </a:r>
            <a:r>
              <a:rPr lang="en-US" dirty="0" err="1" smtClean="0"/>
              <a:t>masalah</a:t>
            </a:r>
            <a:endParaRPr lang="en-US" dirty="0" smtClean="0"/>
          </a:p>
          <a:p>
            <a:r>
              <a:rPr lang="en-US" dirty="0" err="1" smtClean="0"/>
              <a:t>Frekuensi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tingkat</a:t>
            </a:r>
            <a:r>
              <a:rPr lang="en-US" dirty="0" smtClean="0"/>
              <a:t> </a:t>
            </a:r>
            <a:r>
              <a:rPr lang="en-US" dirty="0" err="1" smtClean="0"/>
              <a:t>keparahan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stressor </a:t>
            </a:r>
            <a:r>
              <a:rPr lang="en-US" dirty="0" err="1" smtClean="0"/>
              <a:t>terkait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usia</a:t>
            </a:r>
            <a:r>
              <a:rPr lang="en-US" dirty="0" smtClean="0"/>
              <a:t> </a:t>
            </a:r>
            <a:r>
              <a:rPr lang="en-US" dirty="0" err="1" smtClean="0"/>
              <a:t>lanjut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err="1" smtClean="0">
                <a:sym typeface="Wingdings" pitchFamily="2" charset="2"/>
              </a:rPr>
              <a:t>membuat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psikiatri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geriatri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sesuatu</a:t>
            </a:r>
            <a:r>
              <a:rPr lang="en-US" dirty="0" smtClean="0">
                <a:sym typeface="Wingdings" pitchFamily="2" charset="2"/>
              </a:rPr>
              <a:t> yang </a:t>
            </a:r>
            <a:r>
              <a:rPr lang="en-US" dirty="0" err="1" smtClean="0">
                <a:sym typeface="Wingdings" pitchFamily="2" charset="2"/>
              </a:rPr>
              <a:t>unik</a:t>
            </a:r>
            <a:endParaRPr lang="en-US" dirty="0" smtClean="0"/>
          </a:p>
          <a:p>
            <a:pPr>
              <a:buNone/>
            </a:pPr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2529" name="Content Placeholder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eaLnBrk="1" hangingPunct="1">
              <a:buNone/>
            </a:pPr>
            <a:r>
              <a:rPr lang="id-ID" dirty="0" smtClean="0"/>
              <a:t>Stressor :</a:t>
            </a:r>
            <a:endParaRPr lang="id-ID" dirty="0"/>
          </a:p>
          <a:p>
            <a:pPr eaLnBrk="1" hangingPunct="1"/>
            <a:r>
              <a:rPr lang="en-US" dirty="0" err="1" smtClean="0"/>
              <a:t>Psik</a:t>
            </a:r>
            <a:r>
              <a:rPr lang="id-ID" dirty="0" smtClean="0"/>
              <a:t>iatri </a:t>
            </a:r>
            <a:r>
              <a:rPr lang="en-US" dirty="0" err="1" smtClean="0"/>
              <a:t>geriatri</a:t>
            </a:r>
            <a:r>
              <a:rPr lang="id-ID" dirty="0" smtClean="0"/>
              <a:t>k</a:t>
            </a:r>
            <a:r>
              <a:rPr lang="en-US" dirty="0" smtClean="0"/>
              <a:t> </a:t>
            </a:r>
            <a:r>
              <a:rPr lang="en-US" dirty="0" err="1" smtClean="0"/>
              <a:t>harus</a:t>
            </a:r>
            <a:r>
              <a:rPr lang="en-US" dirty="0" smtClean="0"/>
              <a:t> </a:t>
            </a:r>
            <a:r>
              <a:rPr lang="en-US" dirty="0" err="1" smtClean="0"/>
              <a:t>mengenali</a:t>
            </a:r>
            <a:r>
              <a:rPr lang="en-US" dirty="0" smtClean="0"/>
              <a:t> </a:t>
            </a:r>
            <a:r>
              <a:rPr lang="en-US" dirty="0" err="1" smtClean="0"/>
              <a:t>penyakit</a:t>
            </a:r>
            <a:r>
              <a:rPr lang="en-US" dirty="0" smtClean="0"/>
              <a:t> </a:t>
            </a:r>
            <a:r>
              <a:rPr lang="en-US" dirty="0" err="1" smtClean="0"/>
              <a:t>fisik</a:t>
            </a:r>
            <a:r>
              <a:rPr lang="en-US" dirty="0" smtClean="0"/>
              <a:t> </a:t>
            </a:r>
            <a:r>
              <a:rPr lang="en-US" dirty="0" err="1" smtClean="0"/>
              <a:t>pasien</a:t>
            </a:r>
            <a:r>
              <a:rPr lang="en-US" dirty="0" smtClean="0"/>
              <a:t>, </a:t>
            </a:r>
            <a:r>
              <a:rPr lang="en-US" dirty="0" err="1" smtClean="0"/>
              <a:t>sistem</a:t>
            </a:r>
            <a:r>
              <a:rPr lang="en-US" dirty="0" smtClean="0"/>
              <a:t> </a:t>
            </a:r>
            <a:r>
              <a:rPr lang="en-US" dirty="0" err="1" smtClean="0"/>
              <a:t>pelayanan</a:t>
            </a:r>
            <a:r>
              <a:rPr lang="en-US" dirty="0" smtClean="0"/>
              <a:t> </a:t>
            </a:r>
            <a:r>
              <a:rPr lang="en-US" dirty="0" err="1" smtClean="0"/>
              <a:t>kesehatan</a:t>
            </a:r>
            <a:r>
              <a:rPr lang="en-US" dirty="0" smtClean="0"/>
              <a:t>, </a:t>
            </a:r>
            <a:r>
              <a:rPr lang="en-US" dirty="0" err="1" smtClean="0"/>
              <a:t>informasi</a:t>
            </a:r>
            <a:r>
              <a:rPr lang="en-US" dirty="0" smtClean="0"/>
              <a:t> </a:t>
            </a:r>
            <a:r>
              <a:rPr lang="en-US" dirty="0" err="1" smtClean="0"/>
              <a:t>mengenai</a:t>
            </a:r>
            <a:r>
              <a:rPr lang="en-US" dirty="0" smtClean="0"/>
              <a:t> </a:t>
            </a:r>
            <a:r>
              <a:rPr lang="en-US" dirty="0" err="1" smtClean="0"/>
              <a:t>kemampuan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dukungan</a:t>
            </a:r>
            <a:r>
              <a:rPr lang="en-US" dirty="0" smtClean="0"/>
              <a:t> </a:t>
            </a:r>
            <a:r>
              <a:rPr lang="en-US" dirty="0" err="1" smtClean="0"/>
              <a:t>finansial</a:t>
            </a:r>
            <a:r>
              <a:rPr lang="en-US" dirty="0" smtClean="0"/>
              <a:t> </a:t>
            </a:r>
            <a:r>
              <a:rPr lang="en-US" dirty="0" err="1" smtClean="0"/>
              <a:t>serta</a:t>
            </a:r>
            <a:r>
              <a:rPr lang="en-US" dirty="0" smtClean="0"/>
              <a:t> </a:t>
            </a:r>
            <a:r>
              <a:rPr lang="en-US" dirty="0" err="1" smtClean="0"/>
              <a:t>tempat</a:t>
            </a:r>
            <a:r>
              <a:rPr lang="en-US" dirty="0" smtClean="0"/>
              <a:t> </a:t>
            </a:r>
            <a:r>
              <a:rPr lang="en-US" dirty="0" err="1" smtClean="0"/>
              <a:t>tinggal</a:t>
            </a:r>
            <a:r>
              <a:rPr lang="en-US" dirty="0" smtClean="0"/>
              <a:t> (</a:t>
            </a:r>
            <a:r>
              <a:rPr lang="en-US" dirty="0" err="1" smtClean="0"/>
              <a:t>terutama</a:t>
            </a:r>
            <a:r>
              <a:rPr lang="en-US" dirty="0" smtClean="0"/>
              <a:t> yang </a:t>
            </a:r>
            <a:r>
              <a:rPr lang="en-US" dirty="0" err="1" smtClean="0"/>
              <a:t>bertempat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i="1" dirty="0" smtClean="0"/>
              <a:t>nursing home</a:t>
            </a:r>
            <a:r>
              <a:rPr lang="en-US" dirty="0" smtClean="0"/>
              <a:t>)</a:t>
            </a:r>
          </a:p>
          <a:p>
            <a:pPr eaLnBrk="1" hangingPunct="1"/>
            <a:r>
              <a:rPr lang="en-US" dirty="0" err="1" smtClean="0"/>
              <a:t>Penyakit</a:t>
            </a:r>
            <a:r>
              <a:rPr lang="en-US" dirty="0" smtClean="0"/>
              <a:t> </a:t>
            </a:r>
            <a:r>
              <a:rPr lang="en-US" dirty="0" err="1" smtClean="0"/>
              <a:t>medis</a:t>
            </a:r>
            <a:r>
              <a:rPr lang="en-US" dirty="0" smtClean="0"/>
              <a:t> </a:t>
            </a:r>
            <a:r>
              <a:rPr lang="en-US" dirty="0" err="1" smtClean="0"/>
              <a:t>berkaitan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kemunduran</a:t>
            </a:r>
            <a:r>
              <a:rPr lang="en-US" dirty="0" smtClean="0"/>
              <a:t> </a:t>
            </a:r>
            <a:r>
              <a:rPr lang="en-US" dirty="0" err="1" smtClean="0"/>
              <a:t>fisik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perubahan</a:t>
            </a:r>
            <a:r>
              <a:rPr lang="en-US" dirty="0" smtClean="0"/>
              <a:t> </a:t>
            </a:r>
            <a:r>
              <a:rPr lang="en-US" dirty="0" err="1" smtClean="0"/>
              <a:t>bentuk</a:t>
            </a:r>
            <a:r>
              <a:rPr lang="en-US" dirty="0" smtClean="0"/>
              <a:t> </a:t>
            </a:r>
            <a:r>
              <a:rPr lang="en-US" dirty="0" err="1" smtClean="0"/>
              <a:t>tubuh</a:t>
            </a:r>
            <a:endParaRPr lang="en-US" dirty="0" smtClean="0"/>
          </a:p>
          <a:p>
            <a:pPr eaLnBrk="1" hangingPunct="1"/>
            <a:r>
              <a:rPr lang="en-US" dirty="0" err="1" smtClean="0"/>
              <a:t>Kehilangan</a:t>
            </a:r>
            <a:r>
              <a:rPr lang="en-US" dirty="0" smtClean="0"/>
              <a:t> </a:t>
            </a:r>
            <a:r>
              <a:rPr lang="en-US" i="1" dirty="0" smtClean="0"/>
              <a:t>love object </a:t>
            </a:r>
            <a:r>
              <a:rPr lang="en-US" dirty="0" err="1" smtClean="0"/>
              <a:t>akibat</a:t>
            </a:r>
            <a:r>
              <a:rPr lang="en-US" dirty="0" smtClean="0"/>
              <a:t> </a:t>
            </a:r>
            <a:r>
              <a:rPr lang="en-US" dirty="0" err="1" smtClean="0"/>
              <a:t>kematian</a:t>
            </a:r>
            <a:r>
              <a:rPr lang="en-US" dirty="0" smtClean="0"/>
              <a:t>, </a:t>
            </a:r>
            <a:r>
              <a:rPr lang="en-US" dirty="0" err="1" smtClean="0"/>
              <a:t>penyakit</a:t>
            </a:r>
            <a:r>
              <a:rPr lang="en-US" dirty="0" smtClean="0"/>
              <a:t>, </a:t>
            </a:r>
            <a:r>
              <a:rPr lang="en-US" dirty="0" err="1" smtClean="0"/>
              <a:t>perpindahan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smtClean="0"/>
              <a:t> </a:t>
            </a:r>
            <a:r>
              <a:rPr lang="en-US" dirty="0" err="1" smtClean="0"/>
              <a:t>deprivasi</a:t>
            </a:r>
            <a:r>
              <a:rPr lang="en-US" dirty="0" smtClean="0"/>
              <a:t> </a:t>
            </a:r>
            <a:r>
              <a:rPr lang="en-US" dirty="0" err="1" smtClean="0"/>
              <a:t>psikologis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Pendahuluan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id-ID" dirty="0" smtClean="0"/>
              <a:t>Proses menua adalah proses alamiah.</a:t>
            </a:r>
          </a:p>
          <a:p>
            <a:pPr>
              <a:buNone/>
            </a:pPr>
            <a:r>
              <a:rPr lang="id-ID" dirty="0" smtClean="0"/>
              <a:t>Proses menua disertai </a:t>
            </a:r>
            <a:r>
              <a:rPr lang="id-ID" dirty="0" smtClean="0"/>
              <a:t>perubahan </a:t>
            </a:r>
            <a:r>
              <a:rPr lang="id-ID" dirty="0" smtClean="0"/>
              <a:t>kondisi fisik, psikologis ataupun sosial yang saling berinteraksi.</a:t>
            </a:r>
          </a:p>
          <a:p>
            <a:pPr>
              <a:buNone/>
            </a:pPr>
            <a:r>
              <a:rPr lang="id-ID" dirty="0" smtClean="0"/>
              <a:t>Berpotensi mengalami masalah kesehatan secara umum maupun kesehatan jiwa secara khusus pada usia lanjut</a:t>
            </a:r>
          </a:p>
          <a:p>
            <a:pPr>
              <a:buNone/>
            </a:pPr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id-ID" dirty="0" smtClean="0"/>
              <a:t>Stressor</a:t>
            </a:r>
          </a:p>
          <a:p>
            <a:r>
              <a:rPr lang="en-US" dirty="0" err="1" smtClean="0"/>
              <a:t>Perawatan</a:t>
            </a:r>
            <a:r>
              <a:rPr lang="en-US" dirty="0" smtClean="0"/>
              <a:t> </a:t>
            </a:r>
            <a:r>
              <a:rPr lang="en-US" dirty="0" err="1" smtClean="0"/>
              <a:t>diri</a:t>
            </a:r>
            <a:r>
              <a:rPr lang="en-US" dirty="0" smtClean="0"/>
              <a:t> </a:t>
            </a:r>
            <a:r>
              <a:rPr lang="en-US" dirty="0" err="1" smtClean="0"/>
              <a:t>terkait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finansial</a:t>
            </a:r>
            <a:endParaRPr lang="en-US" dirty="0" smtClean="0"/>
          </a:p>
          <a:p>
            <a:r>
              <a:rPr lang="en-US" dirty="0" err="1" smtClean="0"/>
              <a:t>Kehilangan</a:t>
            </a:r>
            <a:r>
              <a:rPr lang="en-US" dirty="0" smtClean="0"/>
              <a:t> </a:t>
            </a:r>
            <a:r>
              <a:rPr lang="en-US" dirty="0" err="1" smtClean="0"/>
              <a:t>pekerjaan</a:t>
            </a:r>
            <a:r>
              <a:rPr lang="en-US" dirty="0" smtClean="0"/>
              <a:t> </a:t>
            </a:r>
            <a:r>
              <a:rPr lang="en-US" dirty="0" err="1" smtClean="0"/>
              <a:t>termasuk</a:t>
            </a:r>
            <a:r>
              <a:rPr lang="en-US" dirty="0" smtClean="0"/>
              <a:t> </a:t>
            </a:r>
            <a:r>
              <a:rPr lang="en-US" dirty="0" err="1" smtClean="0"/>
              <a:t>pensiun</a:t>
            </a:r>
            <a:r>
              <a:rPr lang="en-US" dirty="0" smtClean="0"/>
              <a:t> </a:t>
            </a:r>
            <a:r>
              <a:rPr lang="en-US" dirty="0" err="1" smtClean="0"/>
              <a:t>berdampak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sumber</a:t>
            </a:r>
            <a:r>
              <a:rPr lang="en-US" dirty="0" smtClean="0"/>
              <a:t> </a:t>
            </a:r>
            <a:r>
              <a:rPr lang="en-US" dirty="0" err="1" smtClean="0"/>
              <a:t>pendapatan</a:t>
            </a:r>
            <a:r>
              <a:rPr lang="en-US" dirty="0" smtClean="0"/>
              <a:t>, status </a:t>
            </a:r>
            <a:r>
              <a:rPr lang="en-US" dirty="0" err="1" smtClean="0"/>
              <a:t>sosial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jaringan</a:t>
            </a:r>
            <a:endParaRPr lang="en-US" dirty="0" smtClean="0"/>
          </a:p>
          <a:p>
            <a:pPr>
              <a:buNone/>
            </a:pPr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usia</a:t>
            </a:r>
            <a:r>
              <a:rPr lang="en-US" dirty="0" smtClean="0"/>
              <a:t> </a:t>
            </a:r>
            <a:r>
              <a:rPr lang="en-US" dirty="0" err="1" smtClean="0"/>
              <a:t>lanjut</a:t>
            </a:r>
            <a:r>
              <a:rPr lang="en-US" dirty="0" smtClean="0"/>
              <a:t>, </a:t>
            </a:r>
            <a:r>
              <a:rPr lang="en-US" dirty="0" err="1" smtClean="0"/>
              <a:t>terdapat</a:t>
            </a:r>
            <a:r>
              <a:rPr lang="en-US" dirty="0" smtClean="0"/>
              <a:t> </a:t>
            </a:r>
            <a:r>
              <a:rPr lang="en-US" dirty="0" err="1" smtClean="0"/>
              <a:t>hubungan</a:t>
            </a:r>
            <a:r>
              <a:rPr lang="en-US" dirty="0" smtClean="0"/>
              <a:t> </a:t>
            </a:r>
            <a:r>
              <a:rPr lang="id-ID" dirty="0" smtClean="0"/>
              <a:t>masalah </a:t>
            </a:r>
            <a:r>
              <a:rPr lang="en-US" dirty="0" smtClean="0"/>
              <a:t> </a:t>
            </a:r>
            <a:r>
              <a:rPr lang="en-US" dirty="0" err="1" smtClean="0"/>
              <a:t>biologi</a:t>
            </a:r>
            <a:r>
              <a:rPr lang="id-ID" dirty="0" smtClean="0"/>
              <a:t>s</a:t>
            </a:r>
            <a:r>
              <a:rPr lang="en-US" dirty="0" smtClean="0"/>
              <a:t>, </a:t>
            </a:r>
            <a:r>
              <a:rPr lang="en-US" dirty="0" err="1" smtClean="0"/>
              <a:t>psiko</a:t>
            </a:r>
            <a:r>
              <a:rPr lang="id-ID" dirty="0" smtClean="0"/>
              <a:t>logis</a:t>
            </a:r>
            <a:r>
              <a:rPr lang="en-US" dirty="0" smtClean="0"/>
              <a:t>,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sosial</a:t>
            </a:r>
            <a:r>
              <a:rPr lang="id-ID" dirty="0" smtClean="0"/>
              <a:t>, yg</a:t>
            </a:r>
            <a:r>
              <a:rPr lang="en-US" dirty="0" smtClean="0"/>
              <a:t> </a:t>
            </a:r>
            <a:r>
              <a:rPr lang="en-US" dirty="0" err="1" smtClean="0"/>
              <a:t>terkait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gangguan</a:t>
            </a:r>
            <a:r>
              <a:rPr lang="en-US" dirty="0" smtClean="0"/>
              <a:t> mental</a:t>
            </a:r>
            <a:r>
              <a:rPr lang="id-ID" dirty="0" smtClean="0"/>
              <a:t> </a:t>
            </a:r>
            <a:r>
              <a:rPr lang="id-ID" dirty="0" smtClean="0">
                <a:latin typeface="Calibri"/>
                <a:cs typeface="Calibri"/>
              </a:rPr>
              <a:t>→</a:t>
            </a:r>
            <a:r>
              <a:rPr lang="en-US" dirty="0" smtClean="0"/>
              <a:t> </a:t>
            </a:r>
            <a:r>
              <a:rPr lang="en-US" i="1" dirty="0" smtClean="0"/>
              <a:t>assessment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lingkungan</a:t>
            </a:r>
            <a:r>
              <a:rPr lang="en-US" dirty="0" smtClean="0"/>
              <a:t> internal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eksternal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Tujuan</a:t>
            </a:r>
            <a:r>
              <a:rPr lang="en-US" dirty="0" smtClean="0"/>
              <a:t> </a:t>
            </a:r>
            <a:r>
              <a:rPr lang="en-US" dirty="0" err="1" smtClean="0"/>
              <a:t>evaluasi</a:t>
            </a:r>
            <a:r>
              <a:rPr lang="en-US" dirty="0" smtClean="0"/>
              <a:t> </a:t>
            </a:r>
            <a:r>
              <a:rPr lang="en-US" dirty="0" err="1" smtClean="0"/>
              <a:t>adalah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mendapatkan</a:t>
            </a:r>
            <a:r>
              <a:rPr lang="en-US" dirty="0" smtClean="0"/>
              <a:t> </a:t>
            </a:r>
            <a:r>
              <a:rPr lang="en-US" dirty="0" err="1" smtClean="0"/>
              <a:t>penilaian</a:t>
            </a:r>
            <a:r>
              <a:rPr lang="en-US" dirty="0" smtClean="0"/>
              <a:t> </a:t>
            </a:r>
            <a:r>
              <a:rPr lang="en-US" dirty="0" err="1" smtClean="0"/>
              <a:t>keseluruhan</a:t>
            </a:r>
            <a:r>
              <a:rPr lang="en-US" dirty="0" smtClean="0"/>
              <a:t> </a:t>
            </a:r>
            <a:r>
              <a:rPr lang="en-US" dirty="0" err="1" smtClean="0"/>
              <a:t>kondisi</a:t>
            </a:r>
            <a:r>
              <a:rPr lang="en-US" dirty="0" smtClean="0"/>
              <a:t> </a:t>
            </a:r>
            <a:r>
              <a:rPr lang="en-US" dirty="0" err="1" smtClean="0"/>
              <a:t>fisik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mental, </a:t>
            </a:r>
            <a:r>
              <a:rPr lang="en-US" dirty="0" err="1" smtClean="0"/>
              <a:t>informasi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keluarga</a:t>
            </a:r>
            <a:r>
              <a:rPr lang="en-US" dirty="0" smtClean="0"/>
              <a:t> </a:t>
            </a:r>
            <a:r>
              <a:rPr lang="en-US" dirty="0" err="1" smtClean="0"/>
              <a:t>serta</a:t>
            </a:r>
            <a:r>
              <a:rPr lang="en-US" dirty="0" smtClean="0"/>
              <a:t> </a:t>
            </a:r>
            <a:r>
              <a:rPr lang="en-US" dirty="0" err="1" smtClean="0"/>
              <a:t>orang-orang</a:t>
            </a:r>
            <a:r>
              <a:rPr lang="en-US" dirty="0" smtClean="0"/>
              <a:t> yang </a:t>
            </a:r>
            <a:r>
              <a:rPr lang="en-US" dirty="0" err="1" smtClean="0"/>
              <a:t>berperan</a:t>
            </a:r>
            <a:r>
              <a:rPr lang="en-US" dirty="0" smtClean="0"/>
              <a:t>. </a:t>
            </a:r>
            <a:r>
              <a:rPr lang="en-US" dirty="0" err="1" smtClean="0"/>
              <a:t>Latar</a:t>
            </a:r>
            <a:r>
              <a:rPr lang="en-US" dirty="0" smtClean="0"/>
              <a:t> </a:t>
            </a:r>
            <a:r>
              <a:rPr lang="en-US" dirty="0" err="1" smtClean="0"/>
              <a:t>belakang</a:t>
            </a:r>
            <a:r>
              <a:rPr lang="en-US" dirty="0" smtClean="0"/>
              <a:t> </a:t>
            </a:r>
            <a:r>
              <a:rPr lang="en-US" dirty="0" err="1" smtClean="0"/>
              <a:t>historis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nilai-nilai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kelas</a:t>
            </a:r>
            <a:r>
              <a:rPr lang="en-US" dirty="0" smtClean="0"/>
              <a:t> </a:t>
            </a:r>
            <a:r>
              <a:rPr lang="en-US" dirty="0" err="1" smtClean="0"/>
              <a:t>sosial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budaya</a:t>
            </a:r>
            <a:r>
              <a:rPr lang="en-US" dirty="0" smtClean="0"/>
              <a:t> </a:t>
            </a:r>
            <a:r>
              <a:rPr lang="en-US" dirty="0" err="1" smtClean="0"/>
              <a:t>mempengaruhi</a:t>
            </a:r>
            <a:r>
              <a:rPr lang="en-US" dirty="0" smtClean="0"/>
              <a:t> </a:t>
            </a:r>
            <a:r>
              <a:rPr lang="en-US" dirty="0" err="1" smtClean="0"/>
              <a:t>persepsi</a:t>
            </a:r>
            <a:r>
              <a:rPr lang="en-US" dirty="0" smtClean="0"/>
              <a:t> </a:t>
            </a:r>
          </a:p>
          <a:p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id-ID" dirty="0" smtClean="0"/>
              <a:t>Bina rapor dengan menj</a:t>
            </a:r>
            <a:r>
              <a:rPr lang="en-US" dirty="0" err="1" smtClean="0"/>
              <a:t>abat</a:t>
            </a:r>
            <a:r>
              <a:rPr lang="en-US" dirty="0" smtClean="0"/>
              <a:t> </a:t>
            </a:r>
            <a:r>
              <a:rPr lang="en-US" dirty="0" err="1" smtClean="0"/>
              <a:t>tangan</a:t>
            </a:r>
            <a:r>
              <a:rPr lang="en-US" dirty="0" smtClean="0"/>
              <a:t>, </a:t>
            </a:r>
            <a:r>
              <a:rPr lang="en-US" dirty="0" err="1" smtClean="0"/>
              <a:t>sentuhan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mendekati</a:t>
            </a:r>
            <a:r>
              <a:rPr lang="en-US" dirty="0" smtClean="0"/>
              <a:t> </a:t>
            </a:r>
            <a:r>
              <a:rPr lang="en-US" dirty="0" err="1" smtClean="0"/>
              <a:t>pasien</a:t>
            </a:r>
            <a:r>
              <a:rPr lang="en-US" dirty="0" smtClean="0"/>
              <a:t> </a:t>
            </a:r>
            <a:r>
              <a:rPr lang="en-US" i="1" dirty="0" smtClean="0"/>
              <a:t> </a:t>
            </a:r>
            <a:endParaRPr lang="en-US" dirty="0" smtClean="0"/>
          </a:p>
          <a:p>
            <a:r>
              <a:rPr lang="en-US" dirty="0" err="1" smtClean="0"/>
              <a:t>Pasien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hendaya</a:t>
            </a:r>
            <a:r>
              <a:rPr lang="en-US" dirty="0" smtClean="0"/>
              <a:t> </a:t>
            </a:r>
            <a:r>
              <a:rPr lang="en-US" dirty="0" err="1" smtClean="0"/>
              <a:t>fisik</a:t>
            </a:r>
            <a:r>
              <a:rPr lang="en-US" dirty="0" smtClean="0"/>
              <a:t> </a:t>
            </a:r>
            <a:r>
              <a:rPr lang="en-US" dirty="0" err="1" smtClean="0"/>
              <a:t>seringkali</a:t>
            </a:r>
            <a:r>
              <a:rPr lang="en-US" dirty="0" smtClean="0"/>
              <a:t> </a:t>
            </a:r>
            <a:r>
              <a:rPr lang="en-US" dirty="0" err="1" smtClean="0"/>
              <a:t>memerlukan</a:t>
            </a:r>
            <a:r>
              <a:rPr lang="en-US" dirty="0" smtClean="0"/>
              <a:t> </a:t>
            </a:r>
            <a:r>
              <a:rPr lang="en-US" dirty="0" err="1" smtClean="0"/>
              <a:t>modifikasi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teknik</a:t>
            </a:r>
            <a:r>
              <a:rPr lang="en-US" dirty="0" smtClean="0"/>
              <a:t> </a:t>
            </a:r>
            <a:r>
              <a:rPr lang="en-US" dirty="0" err="1" smtClean="0"/>
              <a:t>wawancara</a:t>
            </a:r>
            <a:r>
              <a:rPr lang="en-US" dirty="0" smtClean="0"/>
              <a:t>.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pasien</a:t>
            </a:r>
            <a:r>
              <a:rPr lang="en-US" dirty="0" smtClean="0"/>
              <a:t> </a:t>
            </a:r>
            <a:r>
              <a:rPr lang="id-ID" dirty="0" smtClean="0"/>
              <a:t>:</a:t>
            </a:r>
          </a:p>
          <a:p>
            <a:pPr>
              <a:buNone/>
            </a:pPr>
            <a:r>
              <a:rPr lang="id-ID" dirty="0" smtClean="0"/>
              <a:t>- 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gg</a:t>
            </a:r>
            <a:r>
              <a:rPr lang="en-US" dirty="0" smtClean="0"/>
              <a:t>. </a:t>
            </a:r>
            <a:r>
              <a:rPr lang="id-ID" dirty="0" err="1" smtClean="0"/>
              <a:t>p</a:t>
            </a:r>
            <a:r>
              <a:rPr lang="en-US" dirty="0" err="1" smtClean="0"/>
              <a:t>endengaran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err="1" smtClean="0">
                <a:sym typeface="Wingdings" pitchFamily="2" charset="2"/>
              </a:rPr>
              <a:t>psikiater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perlu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lebih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dekat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ke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telinga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pasien</a:t>
            </a:r>
            <a:r>
              <a:rPr lang="en-US" dirty="0" smtClean="0">
                <a:sym typeface="Wingdings" pitchFamily="2" charset="2"/>
              </a:rPr>
              <a:t>, </a:t>
            </a:r>
            <a:r>
              <a:rPr lang="en-US" dirty="0" err="1" smtClean="0">
                <a:sym typeface="Wingdings" pitchFamily="2" charset="2"/>
              </a:rPr>
              <a:t>bicara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lebih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lambat</a:t>
            </a:r>
            <a:r>
              <a:rPr lang="en-US" dirty="0" smtClean="0">
                <a:sym typeface="Wingdings" pitchFamily="2" charset="2"/>
              </a:rPr>
              <a:t>, </a:t>
            </a:r>
            <a:r>
              <a:rPr lang="en-US" dirty="0" err="1" smtClean="0">
                <a:sym typeface="Wingdings" pitchFamily="2" charset="2"/>
              </a:rPr>
              <a:t>lebih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keras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jelas</a:t>
            </a:r>
            <a:r>
              <a:rPr lang="en-US" dirty="0" smtClean="0">
                <a:sym typeface="Wingdings" pitchFamily="2" charset="2"/>
              </a:rPr>
              <a:t>. </a:t>
            </a:r>
            <a:r>
              <a:rPr lang="en-US" dirty="0" smtClean="0">
                <a:sym typeface="Wingdings" pitchFamily="2" charset="2"/>
              </a:rPr>
              <a:t> </a:t>
            </a:r>
            <a:endParaRPr lang="id-ID" dirty="0" smtClean="0">
              <a:sym typeface="Wingdings" pitchFamily="2" charset="2"/>
            </a:endParaRPr>
          </a:p>
          <a:p>
            <a:pPr>
              <a:buNone/>
            </a:pPr>
            <a:r>
              <a:rPr lang="id-ID" dirty="0" smtClean="0">
                <a:sym typeface="Wingdings" pitchFamily="2" charset="2"/>
              </a:rPr>
              <a:t>-  </a:t>
            </a:r>
            <a:r>
              <a:rPr lang="en-US" dirty="0" err="1" smtClean="0">
                <a:sym typeface="Wingdings" pitchFamily="2" charset="2"/>
              </a:rPr>
              <a:t>dengan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gg</a:t>
            </a:r>
            <a:r>
              <a:rPr lang="en-US" dirty="0" smtClean="0">
                <a:sym typeface="Wingdings" pitchFamily="2" charset="2"/>
              </a:rPr>
              <a:t>. </a:t>
            </a:r>
            <a:r>
              <a:rPr lang="id-ID" dirty="0" err="1" smtClean="0">
                <a:sym typeface="Wingdings" pitchFamily="2" charset="2"/>
              </a:rPr>
              <a:t>k</a:t>
            </a:r>
            <a:r>
              <a:rPr lang="en-US" dirty="0" err="1" smtClean="0">
                <a:sym typeface="Wingdings" pitchFamily="2" charset="2"/>
              </a:rPr>
              <a:t>ognitif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dapat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menunjukkan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kecemasan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gelisah</a:t>
            </a:r>
            <a:r>
              <a:rPr lang="id-ID" dirty="0" smtClean="0">
                <a:sym typeface="Wingdings" pitchFamily="2" charset="2"/>
              </a:rPr>
              <a:t>  </a:t>
            </a:r>
            <a:r>
              <a:rPr lang="id-ID" dirty="0" smtClean="0">
                <a:latin typeface="Calibri"/>
                <a:cs typeface="Calibri"/>
                <a:sym typeface="Wingdings" pitchFamily="2" charset="2"/>
              </a:rPr>
              <a:t>→ di</a:t>
            </a:r>
            <a:r>
              <a:rPr lang="en-US" dirty="0" err="1" smtClean="0"/>
              <a:t>jelasan</a:t>
            </a:r>
            <a:r>
              <a:rPr lang="en-US" dirty="0" smtClean="0"/>
              <a:t> </a:t>
            </a:r>
            <a:r>
              <a:rPr lang="en-US" dirty="0" err="1" smtClean="0"/>
              <a:t>tujuan</a:t>
            </a:r>
            <a:r>
              <a:rPr lang="en-US" dirty="0" smtClean="0"/>
              <a:t> </a:t>
            </a:r>
            <a:r>
              <a:rPr lang="en-US" dirty="0" err="1" smtClean="0"/>
              <a:t>tes</a:t>
            </a:r>
            <a:r>
              <a:rPr lang="en-US" dirty="0" smtClean="0"/>
              <a:t> </a:t>
            </a:r>
            <a:r>
              <a:rPr lang="en-US" dirty="0" err="1" smtClean="0"/>
              <a:t>kognitif</a:t>
            </a:r>
            <a:r>
              <a:rPr lang="en-US" dirty="0" smtClean="0"/>
              <a:t> </a:t>
            </a:r>
            <a:r>
              <a:rPr lang="en-US" dirty="0" err="1" smtClean="0"/>
              <a:t>sebelum</a:t>
            </a:r>
            <a:r>
              <a:rPr lang="en-US" dirty="0" smtClean="0"/>
              <a:t> </a:t>
            </a:r>
            <a:r>
              <a:rPr lang="en-US" dirty="0" err="1" smtClean="0"/>
              <a:t>pemeriksaan</a:t>
            </a:r>
            <a:r>
              <a:rPr lang="en-US" dirty="0" smtClean="0"/>
              <a:t> </a:t>
            </a:r>
            <a:r>
              <a:rPr lang="en-US" dirty="0" err="1" smtClean="0"/>
              <a:t>serta</a:t>
            </a:r>
            <a:r>
              <a:rPr lang="en-US" dirty="0" smtClean="0"/>
              <a:t> </a:t>
            </a:r>
            <a:r>
              <a:rPr lang="en-US" dirty="0" err="1" smtClean="0"/>
              <a:t>memberi</a:t>
            </a:r>
            <a:r>
              <a:rPr lang="en-US" dirty="0" smtClean="0"/>
              <a:t> </a:t>
            </a:r>
            <a:r>
              <a:rPr lang="en-US" dirty="0" err="1" smtClean="0"/>
              <a:t>kesempatan</a:t>
            </a:r>
            <a:r>
              <a:rPr lang="en-US" dirty="0" smtClean="0"/>
              <a:t> </a:t>
            </a:r>
            <a:r>
              <a:rPr lang="en-US" dirty="0" err="1" smtClean="0"/>
              <a:t>istirahat</a:t>
            </a:r>
            <a:r>
              <a:rPr lang="en-US" dirty="0" smtClean="0"/>
              <a:t> </a:t>
            </a:r>
            <a:r>
              <a:rPr lang="en-US" dirty="0" err="1" smtClean="0"/>
              <a:t>antara</a:t>
            </a:r>
            <a:r>
              <a:rPr lang="en-US" dirty="0" smtClean="0"/>
              <a:t> </a:t>
            </a:r>
            <a:r>
              <a:rPr lang="en-US" dirty="0" err="1" smtClean="0"/>
              <a:t>tes</a:t>
            </a:r>
            <a:endParaRPr lang="en-US" dirty="0" smtClean="0"/>
          </a:p>
          <a:p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d-ID" dirty="0" smtClean="0"/>
              <a:t>Pemeriksaan Psikiatrik Pada Usia Lanjut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id-ID" dirty="0" smtClean="0"/>
              <a:t>Riwayat Psikiatrik</a:t>
            </a:r>
          </a:p>
          <a:p>
            <a:pPr marL="514350" indent="-514350">
              <a:buAutoNum type="arabicPeriod"/>
            </a:pPr>
            <a:r>
              <a:rPr lang="id-ID" dirty="0" smtClean="0"/>
              <a:t>Status Mental</a:t>
            </a:r>
          </a:p>
          <a:p>
            <a:pPr marL="514350" indent="-514350">
              <a:buAutoNum type="arabicPeriod"/>
            </a:pPr>
            <a:r>
              <a:rPr lang="id-ID" dirty="0" smtClean="0"/>
              <a:t>Evaluasi neurologik</a:t>
            </a:r>
          </a:p>
          <a:p>
            <a:pPr marL="514350" indent="-514350">
              <a:buAutoNum type="arabicPeriod"/>
            </a:pPr>
            <a:r>
              <a:rPr lang="id-ID" dirty="0" smtClean="0"/>
              <a:t>Pengkajian neuropsikiatrik</a:t>
            </a:r>
          </a:p>
          <a:p>
            <a:pPr marL="514350" indent="-514350">
              <a:buAutoNum type="arabicPeriod"/>
            </a:pPr>
            <a:r>
              <a:rPr lang="id-ID" dirty="0" smtClean="0"/>
              <a:t>Penilaian fungsi keseharian</a:t>
            </a:r>
          </a:p>
          <a:p>
            <a:pPr marL="514350" indent="-514350">
              <a:buAutoNum type="arabicPeriod"/>
            </a:pPr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Riwayat Psikiatrik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id-ID" dirty="0" smtClean="0"/>
              <a:t>Allo-auto anamnesis</a:t>
            </a:r>
          </a:p>
          <a:p>
            <a:r>
              <a:rPr lang="en-US" dirty="0"/>
              <a:t> </a:t>
            </a:r>
            <a:r>
              <a:rPr lang="en-US" dirty="0" err="1"/>
              <a:t>identifikasi</a:t>
            </a:r>
            <a:r>
              <a:rPr lang="en-US" dirty="0"/>
              <a:t> </a:t>
            </a:r>
            <a:r>
              <a:rPr lang="en-US" dirty="0" err="1"/>
              <a:t>awal</a:t>
            </a:r>
            <a:r>
              <a:rPr lang="en-US" dirty="0"/>
              <a:t> (</a:t>
            </a:r>
            <a:r>
              <a:rPr lang="en-US" dirty="0" err="1"/>
              <a:t>nama,usia,jenis</a:t>
            </a:r>
            <a:r>
              <a:rPr lang="en-US" dirty="0"/>
              <a:t> </a:t>
            </a:r>
            <a:r>
              <a:rPr lang="en-US" dirty="0" err="1"/>
              <a:t>kelamin,status</a:t>
            </a:r>
            <a:r>
              <a:rPr lang="en-US" dirty="0"/>
              <a:t> </a:t>
            </a:r>
            <a:r>
              <a:rPr lang="en-US" dirty="0" err="1"/>
              <a:t>perkawinan</a:t>
            </a:r>
            <a:r>
              <a:rPr lang="en-US" dirty="0"/>
              <a:t>),</a:t>
            </a:r>
            <a:r>
              <a:rPr lang="en-US" dirty="0" err="1"/>
              <a:t>keluhan</a:t>
            </a:r>
            <a:r>
              <a:rPr lang="en-US" dirty="0"/>
              <a:t> </a:t>
            </a:r>
            <a:r>
              <a:rPr lang="en-US" dirty="0" err="1"/>
              <a:t>utama,riwayat</a:t>
            </a:r>
            <a:r>
              <a:rPr lang="en-US" dirty="0"/>
              <a:t> </a:t>
            </a:r>
            <a:r>
              <a:rPr lang="en-US" dirty="0" err="1"/>
              <a:t>penyakit</a:t>
            </a:r>
            <a:r>
              <a:rPr lang="en-US" dirty="0"/>
              <a:t> </a:t>
            </a:r>
            <a:r>
              <a:rPr lang="en-US" dirty="0" err="1"/>
              <a:t>sekarang</a:t>
            </a:r>
            <a:r>
              <a:rPr lang="en-US" dirty="0"/>
              <a:t> ,</a:t>
            </a:r>
            <a:r>
              <a:rPr lang="en-US" dirty="0" err="1"/>
              <a:t>riwayat</a:t>
            </a:r>
            <a:r>
              <a:rPr lang="en-US" dirty="0"/>
              <a:t> </a:t>
            </a:r>
            <a:r>
              <a:rPr lang="en-US" dirty="0" err="1"/>
              <a:t>penyakit</a:t>
            </a:r>
            <a:r>
              <a:rPr lang="en-US" dirty="0"/>
              <a:t> </a:t>
            </a:r>
            <a:r>
              <a:rPr lang="en-US" dirty="0" err="1"/>
              <a:t>dahulu</a:t>
            </a:r>
            <a:r>
              <a:rPr lang="en-US" dirty="0"/>
              <a:t> (</a:t>
            </a:r>
            <a:r>
              <a:rPr lang="en-US" dirty="0" err="1"/>
              <a:t>termasuk</a:t>
            </a:r>
            <a:r>
              <a:rPr lang="en-US" dirty="0"/>
              <a:t> </a:t>
            </a:r>
            <a:r>
              <a:rPr lang="en-US" dirty="0" err="1"/>
              <a:t>gangguan</a:t>
            </a:r>
            <a:r>
              <a:rPr lang="en-US" dirty="0"/>
              <a:t> </a:t>
            </a:r>
            <a:r>
              <a:rPr lang="en-US" dirty="0" err="1"/>
              <a:t>fisik</a:t>
            </a:r>
            <a:r>
              <a:rPr lang="en-US" dirty="0"/>
              <a:t> yang </a:t>
            </a:r>
            <a:r>
              <a:rPr lang="en-US" dirty="0" err="1"/>
              <a:t>pernah</a:t>
            </a:r>
            <a:r>
              <a:rPr lang="en-US" dirty="0"/>
              <a:t> </a:t>
            </a:r>
            <a:r>
              <a:rPr lang="en-US" dirty="0" err="1"/>
              <a:t>diderita</a:t>
            </a:r>
            <a:r>
              <a:rPr lang="en-US" dirty="0"/>
              <a:t> ),</a:t>
            </a:r>
            <a:r>
              <a:rPr lang="en-US" dirty="0" err="1"/>
              <a:t>riwayat</a:t>
            </a:r>
            <a:r>
              <a:rPr lang="en-US" dirty="0"/>
              <a:t> </a:t>
            </a:r>
            <a:r>
              <a:rPr lang="en-US" dirty="0" err="1"/>
              <a:t>pribadi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riwayat</a:t>
            </a:r>
            <a:r>
              <a:rPr lang="en-US" dirty="0"/>
              <a:t> </a:t>
            </a:r>
            <a:r>
              <a:rPr lang="en-US" dirty="0" err="1"/>
              <a:t>keluarga</a:t>
            </a:r>
            <a:r>
              <a:rPr lang="en-US" dirty="0" smtClean="0"/>
              <a:t>.</a:t>
            </a:r>
            <a:endParaRPr lang="id-ID" dirty="0" smtClean="0"/>
          </a:p>
          <a:p>
            <a:r>
              <a:rPr lang="id-ID" dirty="0" smtClean="0"/>
              <a:t>Gangguan daya ingat </a:t>
            </a:r>
            <a:r>
              <a:rPr lang="id-ID" dirty="0" smtClean="0">
                <a:latin typeface="Calibri"/>
                <a:cs typeface="Calibri"/>
              </a:rPr>
              <a:t>→ dibedakan dengan kecemasan saat wawancara</a:t>
            </a:r>
          </a:p>
          <a:p>
            <a:r>
              <a:rPr lang="id-ID" dirty="0" smtClean="0">
                <a:latin typeface="Calibri"/>
                <a:cs typeface="Calibri"/>
              </a:rPr>
              <a:t>Riwayat medis</a:t>
            </a:r>
          </a:p>
          <a:p>
            <a:r>
              <a:rPr lang="id-ID" dirty="0" smtClean="0">
                <a:latin typeface="Calibri"/>
                <a:cs typeface="Calibri"/>
              </a:rPr>
              <a:t>Situasi sosial-ekonomi saat ini</a:t>
            </a:r>
          </a:p>
          <a:p>
            <a:r>
              <a:rPr lang="id-ID" dirty="0" smtClean="0">
                <a:latin typeface="Calibri"/>
                <a:cs typeface="Calibri"/>
              </a:rPr>
              <a:t>Riwayat perkawinan-seksual</a:t>
            </a:r>
          </a:p>
          <a:p>
            <a:r>
              <a:rPr lang="en-US" dirty="0" err="1" smtClean="0"/>
              <a:t>Pemakainan</a:t>
            </a:r>
            <a:r>
              <a:rPr lang="en-US" dirty="0" smtClean="0"/>
              <a:t> </a:t>
            </a:r>
            <a:r>
              <a:rPr lang="en-US" dirty="0" err="1" smtClean="0"/>
              <a:t>obat</a:t>
            </a:r>
            <a:r>
              <a:rPr lang="en-US" dirty="0" smtClean="0"/>
              <a:t> (</a:t>
            </a:r>
            <a:r>
              <a:rPr lang="en-US" dirty="0" err="1" smtClean="0"/>
              <a:t>termasuk</a:t>
            </a:r>
            <a:r>
              <a:rPr lang="en-US" dirty="0" smtClean="0"/>
              <a:t> </a:t>
            </a:r>
            <a:r>
              <a:rPr lang="en-US" dirty="0" err="1" smtClean="0"/>
              <a:t>obat</a:t>
            </a:r>
            <a:r>
              <a:rPr lang="en-US" dirty="0" smtClean="0"/>
              <a:t> yang </a:t>
            </a:r>
            <a:r>
              <a:rPr lang="en-US" dirty="0" err="1" smtClean="0"/>
              <a:t>dibeli</a:t>
            </a:r>
            <a:r>
              <a:rPr lang="en-US" dirty="0" smtClean="0"/>
              <a:t> </a:t>
            </a:r>
            <a:r>
              <a:rPr lang="en-US" dirty="0" err="1" smtClean="0"/>
              <a:t>bebas</a:t>
            </a:r>
            <a:r>
              <a:rPr lang="en-US" dirty="0" smtClean="0"/>
              <a:t>).yang </a:t>
            </a:r>
            <a:r>
              <a:rPr lang="en-US" dirty="0" err="1" smtClean="0"/>
              <a:t>sedang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pernah</a:t>
            </a:r>
            <a:r>
              <a:rPr lang="en-US" dirty="0" smtClean="0"/>
              <a:t> </a:t>
            </a:r>
            <a:r>
              <a:rPr lang="en-US" dirty="0" err="1" smtClean="0"/>
              <a:t>digunakan</a:t>
            </a:r>
            <a:r>
              <a:rPr lang="en-US" dirty="0" smtClean="0"/>
              <a:t> </a:t>
            </a:r>
            <a:endParaRPr lang="id-ID" dirty="0" smtClean="0"/>
          </a:p>
          <a:p>
            <a:r>
              <a:rPr lang="en-US" dirty="0" err="1" smtClean="0"/>
              <a:t>Riwayat</a:t>
            </a:r>
            <a:r>
              <a:rPr lang="en-US" dirty="0" smtClean="0"/>
              <a:t> </a:t>
            </a:r>
            <a:r>
              <a:rPr lang="en-US" dirty="0" err="1" smtClean="0"/>
              <a:t>keluarga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err="1" smtClean="0">
                <a:sym typeface="Wingdings" pitchFamily="2" charset="2"/>
              </a:rPr>
              <a:t>psikiatri</a:t>
            </a:r>
            <a:r>
              <a:rPr lang="en-US" dirty="0" smtClean="0">
                <a:sym typeface="Wingdings" pitchFamily="2" charset="2"/>
              </a:rPr>
              <a:t>, </a:t>
            </a:r>
            <a:r>
              <a:rPr lang="en-US" dirty="0" err="1" smtClean="0">
                <a:sym typeface="Wingdings" pitchFamily="2" charset="2"/>
              </a:rPr>
              <a:t>neurologik</a:t>
            </a:r>
            <a:r>
              <a:rPr lang="en-US" dirty="0" smtClean="0">
                <a:sym typeface="Wingdings" pitchFamily="2" charset="2"/>
              </a:rPr>
              <a:t> &amp; </a:t>
            </a:r>
            <a:r>
              <a:rPr lang="en-US" dirty="0" err="1" smtClean="0">
                <a:sym typeface="Wingdings" pitchFamily="2" charset="2"/>
              </a:rPr>
              <a:t>peny</a:t>
            </a:r>
            <a:r>
              <a:rPr lang="en-US" dirty="0" smtClean="0">
                <a:sym typeface="Wingdings" pitchFamily="2" charset="2"/>
              </a:rPr>
              <a:t>. lain</a:t>
            </a:r>
            <a:endParaRPr lang="en-US" dirty="0" smtClean="0"/>
          </a:p>
          <a:p>
            <a:pPr>
              <a:buNone/>
            </a:pPr>
            <a:endParaRPr lang="id-ID" dirty="0"/>
          </a:p>
          <a:p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Pemeriksaan Status Mental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id-ID" dirty="0" smtClean="0"/>
              <a:t>B</a:t>
            </a:r>
            <a:r>
              <a:rPr lang="en-US" dirty="0" err="1" smtClean="0"/>
              <a:t>agaimana</a:t>
            </a:r>
            <a:r>
              <a:rPr lang="en-US" dirty="0" smtClean="0"/>
              <a:t> </a:t>
            </a:r>
            <a:r>
              <a:rPr lang="en-US" dirty="0" err="1"/>
              <a:t>penderita</a:t>
            </a:r>
            <a:r>
              <a:rPr lang="en-US" dirty="0"/>
              <a:t> </a:t>
            </a:r>
            <a:r>
              <a:rPr lang="en-US" dirty="0" err="1" smtClean="0"/>
              <a:t>berfikir,merasakan</a:t>
            </a:r>
            <a:r>
              <a:rPr lang="en-US" dirty="0" smtClean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bertingkah</a:t>
            </a:r>
            <a:r>
              <a:rPr lang="en-US" dirty="0"/>
              <a:t> </a:t>
            </a:r>
            <a:r>
              <a:rPr lang="en-US" dirty="0" err="1"/>
              <a:t>laku</a:t>
            </a:r>
            <a:r>
              <a:rPr lang="en-US" dirty="0"/>
              <a:t> </a:t>
            </a:r>
            <a:r>
              <a:rPr lang="en-US" dirty="0" err="1"/>
              <a:t>selama</a:t>
            </a:r>
            <a:r>
              <a:rPr lang="en-US" dirty="0"/>
              <a:t> </a:t>
            </a:r>
            <a:r>
              <a:rPr lang="en-US" dirty="0" err="1"/>
              <a:t>pemeriksaan</a:t>
            </a:r>
            <a:r>
              <a:rPr lang="en-US" dirty="0" smtClean="0"/>
              <a:t>.</a:t>
            </a:r>
            <a:endParaRPr lang="id-ID" dirty="0" smtClean="0"/>
          </a:p>
          <a:p>
            <a:r>
              <a:rPr lang="id-ID" dirty="0" smtClean="0"/>
              <a:t>Deskripsi umum –alat bantu</a:t>
            </a:r>
          </a:p>
          <a:p>
            <a:r>
              <a:rPr lang="id-ID" dirty="0" smtClean="0"/>
              <a:t>Sikap/psikomotor</a:t>
            </a:r>
          </a:p>
          <a:p>
            <a:r>
              <a:rPr lang="id-ID" dirty="0" smtClean="0"/>
              <a:t>Bicara</a:t>
            </a:r>
          </a:p>
          <a:p>
            <a:r>
              <a:rPr lang="id-ID" dirty="0" smtClean="0"/>
              <a:t>Proses /Isi pikir</a:t>
            </a:r>
          </a:p>
          <a:p>
            <a:r>
              <a:rPr lang="id-ID" dirty="0" smtClean="0"/>
              <a:t>Mood/afek</a:t>
            </a:r>
          </a:p>
          <a:p>
            <a:r>
              <a:rPr lang="id-ID" dirty="0" smtClean="0"/>
              <a:t>Persepsi</a:t>
            </a:r>
          </a:p>
          <a:p>
            <a:r>
              <a:rPr lang="id-ID" dirty="0" smtClean="0"/>
              <a:t>Penilaian fungsi</a:t>
            </a:r>
          </a:p>
          <a:p>
            <a:endParaRPr lang="id-ID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Penilaian Fungsi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id-ID" dirty="0" smtClean="0"/>
              <a:t>Visuospasial</a:t>
            </a:r>
          </a:p>
          <a:p>
            <a:pPr marL="514350" indent="-514350">
              <a:buAutoNum type="arabicPeriod"/>
            </a:pPr>
            <a:r>
              <a:rPr lang="id-ID" dirty="0" smtClean="0"/>
              <a:t>Sensorium dan kognisi (kesadaran, orientasi, memori)</a:t>
            </a:r>
          </a:p>
          <a:p>
            <a:pPr marL="514350" indent="-514350">
              <a:buAutoNum type="arabicPeriod"/>
            </a:pPr>
            <a:r>
              <a:rPr lang="en-US" dirty="0" err="1"/>
              <a:t>Fungsi</a:t>
            </a:r>
            <a:r>
              <a:rPr lang="en-US" dirty="0"/>
              <a:t> </a:t>
            </a:r>
            <a:r>
              <a:rPr lang="en-US" dirty="0" err="1"/>
              <a:t>intelektual,konsentrasi,informasi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kecerdasan</a:t>
            </a:r>
            <a:endParaRPr lang="id-ID" dirty="0" smtClean="0"/>
          </a:p>
          <a:p>
            <a:pPr marL="514350" indent="-514350">
              <a:buAutoNum type="arabicPeriod"/>
            </a:pPr>
            <a:r>
              <a:rPr lang="id-ID" dirty="0" smtClean="0"/>
              <a:t>Membaca dan menulis</a:t>
            </a:r>
          </a:p>
          <a:p>
            <a:pPr marL="514350" indent="-514350">
              <a:buAutoNum type="arabicPeriod"/>
            </a:pPr>
            <a:endParaRPr lang="id-ID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Pemeriksaan psikiatri, kognitif dan neurologi bertumpang tindih pada lansia. Meskipun pasien menunjukkan gg. Neurologis dan perlu berkonsultasi dengan neurolog, psikiater geriatri juga harus mampu melakukan pemeriksaan neurologis.</a:t>
            </a:r>
          </a:p>
          <a:p>
            <a:r>
              <a:rPr lang="en-US" smtClean="0">
                <a:sym typeface="Wingdings" pitchFamily="2" charset="2"/>
              </a:rPr>
              <a:t> fungsi lobus frontal, fungsi ganglia basalis, fungsi sensorik dan motorik, reflek, koordinasi dan evaluasi penglihatan serta pendengaran</a:t>
            </a:r>
            <a:endParaRPr lang="en-US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Evaluasi</a:t>
            </a:r>
            <a:r>
              <a:rPr lang="en-US" dirty="0" smtClean="0"/>
              <a:t> </a:t>
            </a:r>
            <a:r>
              <a:rPr lang="en-US" dirty="0" err="1" smtClean="0"/>
              <a:t>Neurologik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Pengkajian Neuropsikiatrik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None/>
            </a:pPr>
            <a:r>
              <a:rPr lang="id-ID" dirty="0" smtClean="0"/>
              <a:t>1. MMSE </a:t>
            </a:r>
            <a:r>
              <a:rPr lang="id-ID" dirty="0" smtClean="0">
                <a:latin typeface="Calibri"/>
                <a:cs typeface="Calibri"/>
              </a:rPr>
              <a:t>→ fungsi kognitif (orientasi,perhatian, kalkulasi, daya ingat segera dan jangka pendek, bahasa dan mengikuti perintah sederhana)</a:t>
            </a:r>
            <a:endParaRPr lang="id-ID" dirty="0">
              <a:latin typeface="Calibri"/>
              <a:cs typeface="Calibri"/>
            </a:endParaRPr>
          </a:p>
          <a:p>
            <a:pPr marL="514350" indent="-514350">
              <a:buAutoNum type="arabicPeriod"/>
            </a:pPr>
            <a:endParaRPr lang="id-ID" dirty="0" smtClean="0">
              <a:latin typeface="Calibri"/>
              <a:cs typeface="Calibri"/>
            </a:endParaRPr>
          </a:p>
          <a:p>
            <a:pPr marL="514350" indent="-514350">
              <a:buNone/>
            </a:pPr>
            <a:r>
              <a:rPr lang="id-ID" dirty="0" smtClean="0">
                <a:latin typeface="Calibri"/>
                <a:cs typeface="Calibri"/>
              </a:rPr>
              <a:t>2. Psychogeriatric Assessment Scale (subject interview dan informan interview)</a:t>
            </a:r>
          </a:p>
          <a:p>
            <a:pPr marL="514350" indent="-514350">
              <a:buNone/>
            </a:pPr>
            <a:r>
              <a:rPr lang="id-ID" dirty="0" smtClean="0">
                <a:latin typeface="Calibri"/>
                <a:cs typeface="Calibri"/>
              </a:rPr>
              <a:t>Subject Interview</a:t>
            </a:r>
          </a:p>
          <a:p>
            <a:pPr marL="514350" indent="-514350">
              <a:buFontTx/>
              <a:buChar char="-"/>
            </a:pPr>
            <a:r>
              <a:rPr lang="id-ID" dirty="0" smtClean="0">
                <a:latin typeface="Calibri"/>
                <a:cs typeface="Calibri"/>
              </a:rPr>
              <a:t>Kemampuan identifikasi pribadi</a:t>
            </a:r>
          </a:p>
          <a:p>
            <a:pPr marL="514350" indent="-514350">
              <a:buFontTx/>
              <a:buChar char="-"/>
            </a:pPr>
            <a:r>
              <a:rPr lang="id-ID" dirty="0" smtClean="0"/>
              <a:t>Evaluasi perjalanan penyakit tertentu (stroke, depresi, gangguan kognisi)</a:t>
            </a:r>
          </a:p>
          <a:p>
            <a:pPr marL="514350" indent="-514350">
              <a:buNone/>
            </a:pPr>
            <a:endParaRPr lang="id-ID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id-ID" dirty="0" smtClean="0"/>
              <a:t>Informant interview</a:t>
            </a:r>
          </a:p>
          <a:p>
            <a:pPr>
              <a:buFontTx/>
              <a:buChar char="-"/>
            </a:pPr>
            <a:r>
              <a:rPr lang="id-ID" dirty="0" smtClean="0"/>
              <a:t>Latar belakang, identifikasi</a:t>
            </a:r>
          </a:p>
          <a:p>
            <a:pPr>
              <a:buFontTx/>
              <a:buChar char="-"/>
            </a:pPr>
            <a:r>
              <a:rPr lang="id-ID" dirty="0" smtClean="0"/>
              <a:t>Adanya stroke</a:t>
            </a:r>
          </a:p>
          <a:p>
            <a:pPr>
              <a:buFontTx/>
              <a:buChar char="-"/>
            </a:pPr>
            <a:r>
              <a:rPr lang="id-ID" dirty="0" smtClean="0"/>
              <a:t>Penurunan fungsi kognisi</a:t>
            </a:r>
          </a:p>
          <a:p>
            <a:pPr>
              <a:buFontTx/>
              <a:buChar char="-"/>
            </a:pPr>
            <a:r>
              <a:rPr lang="id-ID" dirty="0" smtClean="0"/>
              <a:t>Perubahan perilaku</a:t>
            </a:r>
          </a:p>
          <a:p>
            <a:pPr>
              <a:buFontTx/>
              <a:buChar char="-"/>
            </a:pPr>
            <a:endParaRPr lang="id-ID" dirty="0" smtClean="0"/>
          </a:p>
          <a:p>
            <a:pPr>
              <a:buNone/>
            </a:pPr>
            <a:r>
              <a:rPr lang="id-ID" dirty="0" smtClean="0"/>
              <a:t>3.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menilai</a:t>
            </a:r>
            <a:r>
              <a:rPr lang="en-US" dirty="0" smtClean="0"/>
              <a:t> </a:t>
            </a:r>
            <a:r>
              <a:rPr lang="en-US" dirty="0" err="1" smtClean="0"/>
              <a:t>efek</a:t>
            </a:r>
            <a:r>
              <a:rPr lang="en-US" dirty="0" smtClean="0"/>
              <a:t> </a:t>
            </a:r>
            <a:r>
              <a:rPr lang="en-US" dirty="0" err="1" smtClean="0"/>
              <a:t>samping</a:t>
            </a:r>
            <a:r>
              <a:rPr lang="en-US" dirty="0" smtClean="0"/>
              <a:t> </a:t>
            </a:r>
            <a:r>
              <a:rPr lang="en-US" dirty="0" err="1" smtClean="0"/>
              <a:t>neurologik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medikasi</a:t>
            </a:r>
            <a:r>
              <a:rPr lang="en-US" dirty="0" smtClean="0"/>
              <a:t> </a:t>
            </a:r>
            <a:r>
              <a:rPr lang="en-US" dirty="0" err="1" smtClean="0"/>
              <a:t>antipsikotik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the Unified Parkinson’s Disease Evaluation Scale and The Abnormal Involuntary Movement Scale (AIMS) </a:t>
            </a:r>
          </a:p>
          <a:p>
            <a:pPr>
              <a:buNone/>
            </a:pPr>
            <a:endParaRPr lang="id-ID" dirty="0" smtClean="0"/>
          </a:p>
          <a:p>
            <a:pPr>
              <a:buNone/>
            </a:pPr>
            <a:endParaRPr lang="id-ID" dirty="0" smtClean="0"/>
          </a:p>
          <a:p>
            <a:pPr>
              <a:buNone/>
            </a:pPr>
            <a:endParaRPr lang="id-ID" dirty="0" smtClean="0"/>
          </a:p>
          <a:p>
            <a:endParaRPr lang="id-ID" dirty="0" smtClean="0"/>
          </a:p>
          <a:p>
            <a:pPr>
              <a:buFontTx/>
              <a:buChar char="-"/>
            </a:pPr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Pendahuluan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id-ID" dirty="0" smtClean="0"/>
              <a:t>WHO</a:t>
            </a:r>
          </a:p>
          <a:p>
            <a:pPr marL="514350" indent="-514350">
              <a:buAutoNum type="arabicPeriod"/>
            </a:pPr>
            <a:r>
              <a:rPr lang="id-ID" dirty="0" smtClean="0"/>
              <a:t>Middle age (usia pertengahan) : 45-59 th</a:t>
            </a:r>
          </a:p>
          <a:p>
            <a:pPr marL="514350" indent="-514350">
              <a:buAutoNum type="arabicPeriod"/>
            </a:pPr>
            <a:r>
              <a:rPr lang="id-ID" dirty="0" smtClean="0"/>
              <a:t>Elderly (lanjut usia) : 60-74 th</a:t>
            </a:r>
          </a:p>
          <a:p>
            <a:pPr marL="514350" indent="-514350">
              <a:buAutoNum type="arabicPeriod"/>
            </a:pPr>
            <a:r>
              <a:rPr lang="id-ID" dirty="0" smtClean="0"/>
              <a:t>Old (lanjut usia tua) : 75-90 th</a:t>
            </a:r>
          </a:p>
          <a:p>
            <a:pPr marL="514350" indent="-514350">
              <a:buAutoNum type="arabicPeriod"/>
            </a:pPr>
            <a:r>
              <a:rPr lang="id-ID" dirty="0" smtClean="0"/>
              <a:t>Very old (Usia sangat tua) : di atas 90 th</a:t>
            </a:r>
          </a:p>
          <a:p>
            <a:pPr marL="514350" indent="-514350">
              <a:buNone/>
            </a:pPr>
            <a:endParaRPr lang="id-ID" dirty="0"/>
          </a:p>
          <a:p>
            <a:pPr marL="514350" indent="-514350">
              <a:buNone/>
            </a:pPr>
            <a:r>
              <a:rPr lang="id-ID" dirty="0" smtClean="0"/>
              <a:t>RI. UU No 13 th 1998 tentang kesejahteraan lansia : Lansia adalah seseorang yang mencapai usia 60 th ke atas</a:t>
            </a:r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id-ID" dirty="0" smtClean="0"/>
              <a:t>4.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penilaian</a:t>
            </a:r>
            <a:r>
              <a:rPr lang="en-US" dirty="0" smtClean="0"/>
              <a:t> </a:t>
            </a:r>
            <a:r>
              <a:rPr lang="en-US" dirty="0" err="1" smtClean="0"/>
              <a:t>Psikosis</a:t>
            </a:r>
            <a:r>
              <a:rPr lang="en-US" dirty="0" smtClean="0">
                <a:sym typeface="Wingdings" pitchFamily="2" charset="2"/>
              </a:rPr>
              <a:t> the Brief Psychiatric Rating Scale (BPRS).</a:t>
            </a:r>
          </a:p>
          <a:p>
            <a:pPr>
              <a:buNone/>
            </a:pPr>
            <a:r>
              <a:rPr lang="id-ID" dirty="0" smtClean="0">
                <a:sym typeface="Wingdings" pitchFamily="2" charset="2"/>
              </a:rPr>
              <a:t>5.</a:t>
            </a:r>
            <a:r>
              <a:rPr lang="en-US" dirty="0" err="1" smtClean="0">
                <a:sym typeface="Wingdings" pitchFamily="2" charset="2"/>
              </a:rPr>
              <a:t>Menilai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psikosis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pada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demensia</a:t>
            </a:r>
            <a:r>
              <a:rPr lang="en-US" dirty="0" smtClean="0">
                <a:sym typeface="Wingdings" pitchFamily="2" charset="2"/>
              </a:rPr>
              <a:t> Neuropsychiatric Inventory (NPI), the Columbia University Scale for Psychopathology in Alzheimer Disease (CUSPAD), Consortium to Establish a Registry for Alzheimer Disease (CERAD), Behavioral Pathology in Alzheimer Disease (BEHAVE-AD). The Cohen-Mansfield Agitation Inventory </a:t>
            </a:r>
            <a:r>
              <a:rPr lang="en-US" dirty="0" err="1" smtClean="0">
                <a:sym typeface="Wingdings" pitchFamily="2" charset="2"/>
              </a:rPr>
              <a:t>dapat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digunakan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pada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pasien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i="1" dirty="0" smtClean="0">
                <a:sym typeface="Wingdings" pitchFamily="2" charset="2"/>
              </a:rPr>
              <a:t>nursing home</a:t>
            </a:r>
            <a:endParaRPr lang="en-US" i="1" dirty="0" smtClean="0"/>
          </a:p>
          <a:p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Pemeriksaan</a:t>
            </a:r>
            <a:r>
              <a:rPr lang="en-US" dirty="0" smtClean="0"/>
              <a:t> </a:t>
            </a:r>
            <a:r>
              <a:rPr lang="en-US" dirty="0" err="1" smtClean="0"/>
              <a:t>Fungsi</a:t>
            </a:r>
            <a:r>
              <a:rPr lang="en-US" dirty="0" smtClean="0"/>
              <a:t> </a:t>
            </a:r>
            <a:r>
              <a:rPr lang="en-US" dirty="0" err="1" smtClean="0"/>
              <a:t>Keseharian</a:t>
            </a:r>
            <a:endParaRPr lang="en-US" dirty="0"/>
          </a:p>
        </p:txBody>
      </p:sp>
      <p:sp>
        <p:nvSpPr>
          <p:cNvPr id="37889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i="1" dirty="0" smtClean="0"/>
              <a:t>Activity of Daily Living (ADL) </a:t>
            </a:r>
            <a:r>
              <a:rPr lang="en-US" dirty="0" err="1" smtClean="0"/>
              <a:t>diklasifikasikan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:</a:t>
            </a:r>
          </a:p>
          <a:p>
            <a:pPr>
              <a:buFontTx/>
              <a:buChar char="-"/>
            </a:pPr>
            <a:r>
              <a:rPr lang="en-US" i="1" dirty="0" smtClean="0"/>
              <a:t>Basic ADL </a:t>
            </a:r>
            <a:r>
              <a:rPr lang="en-US" dirty="0" smtClean="0"/>
              <a:t>(</a:t>
            </a:r>
            <a:r>
              <a:rPr lang="en-US" dirty="0" err="1" smtClean="0"/>
              <a:t>makan</a:t>
            </a:r>
            <a:r>
              <a:rPr lang="en-US" dirty="0" smtClean="0"/>
              <a:t>, </a:t>
            </a:r>
            <a:r>
              <a:rPr lang="en-US" smtClean="0"/>
              <a:t>berpakaian</a:t>
            </a:r>
            <a:r>
              <a:rPr lang="id-ID" smtClean="0"/>
              <a:t>, berpindah tempat</a:t>
            </a:r>
            <a:r>
              <a:rPr lang="en-US" dirty="0" smtClean="0"/>
              <a:t>)</a:t>
            </a:r>
            <a:endParaRPr lang="en-US" dirty="0" smtClean="0"/>
          </a:p>
          <a:p>
            <a:pPr>
              <a:buFontTx/>
              <a:buChar char="-"/>
            </a:pPr>
            <a:r>
              <a:rPr lang="en-US" i="1" dirty="0" smtClean="0"/>
              <a:t>Instrumental ADL </a:t>
            </a:r>
            <a:r>
              <a:rPr lang="en-US" dirty="0" smtClean="0"/>
              <a:t>(</a:t>
            </a:r>
            <a:r>
              <a:rPr lang="en-US" dirty="0" err="1" smtClean="0"/>
              <a:t>masak</a:t>
            </a:r>
            <a:r>
              <a:rPr lang="en-US" dirty="0" smtClean="0"/>
              <a:t>, </a:t>
            </a:r>
            <a:r>
              <a:rPr lang="en-US" dirty="0" err="1" smtClean="0"/>
              <a:t>berbelanja</a:t>
            </a:r>
            <a:r>
              <a:rPr lang="en-US" dirty="0" smtClean="0"/>
              <a:t>, </a:t>
            </a:r>
            <a:r>
              <a:rPr lang="en-US" dirty="0" err="1" smtClean="0"/>
              <a:t>mencuci</a:t>
            </a:r>
            <a:r>
              <a:rPr lang="en-US" dirty="0" smtClean="0"/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Kesimpulan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id-ID" dirty="0" smtClean="0"/>
              <a:t>- </a:t>
            </a:r>
            <a:r>
              <a:rPr lang="en-US" dirty="0" err="1" smtClean="0"/>
              <a:t>Bahwa</a:t>
            </a:r>
            <a:r>
              <a:rPr lang="en-US" dirty="0" smtClean="0"/>
              <a:t> </a:t>
            </a:r>
            <a:r>
              <a:rPr lang="en-US" dirty="0" err="1"/>
              <a:t>pelayanan</a:t>
            </a:r>
            <a:r>
              <a:rPr lang="en-US" dirty="0"/>
              <a:t> </a:t>
            </a:r>
            <a:r>
              <a:rPr lang="en-US" dirty="0" err="1"/>
              <a:t>geriatri</a:t>
            </a:r>
            <a:r>
              <a:rPr lang="en-US" dirty="0"/>
              <a:t> </a:t>
            </a:r>
            <a:r>
              <a:rPr lang="en-US" dirty="0" err="1"/>
              <a:t>di</a:t>
            </a:r>
            <a:r>
              <a:rPr lang="en-US" dirty="0"/>
              <a:t> Indonesia </a:t>
            </a:r>
            <a:r>
              <a:rPr lang="en-US" dirty="0" err="1"/>
              <a:t>sudah</a:t>
            </a:r>
            <a:r>
              <a:rPr lang="en-US" dirty="0"/>
              <a:t> </a:t>
            </a:r>
            <a:r>
              <a:rPr lang="en-US" dirty="0" err="1"/>
              <a:t>saatnya</a:t>
            </a:r>
            <a:r>
              <a:rPr lang="en-US" dirty="0"/>
              <a:t> </a:t>
            </a:r>
            <a:r>
              <a:rPr lang="en-US" dirty="0" err="1"/>
              <a:t>diupayakan</a:t>
            </a:r>
            <a:r>
              <a:rPr lang="en-US" dirty="0"/>
              <a:t> </a:t>
            </a:r>
            <a:r>
              <a:rPr lang="en-US" dirty="0" err="1"/>
              <a:t>diseluruh</a:t>
            </a:r>
            <a:r>
              <a:rPr lang="en-US" dirty="0"/>
              <a:t> </a:t>
            </a:r>
            <a:r>
              <a:rPr lang="en-US" dirty="0" err="1"/>
              <a:t>jenjang</a:t>
            </a:r>
            <a:r>
              <a:rPr lang="en-US" dirty="0"/>
              <a:t> </a:t>
            </a:r>
            <a:r>
              <a:rPr lang="en-US" dirty="0" err="1"/>
              <a:t>pelayanan</a:t>
            </a:r>
            <a:r>
              <a:rPr lang="en-US" dirty="0"/>
              <a:t> </a:t>
            </a:r>
            <a:r>
              <a:rPr lang="en-US" dirty="0" err="1"/>
              <a:t>kesehatan</a:t>
            </a:r>
            <a:r>
              <a:rPr lang="en-US" dirty="0"/>
              <a:t> </a:t>
            </a:r>
            <a:r>
              <a:rPr lang="en-US" dirty="0" err="1"/>
              <a:t>di</a:t>
            </a:r>
            <a:r>
              <a:rPr lang="en-US" dirty="0"/>
              <a:t> Indonesia</a:t>
            </a:r>
            <a:r>
              <a:rPr lang="en-US" dirty="0" smtClean="0"/>
              <a:t>.</a:t>
            </a:r>
            <a:endParaRPr lang="id-ID" dirty="0" smtClean="0"/>
          </a:p>
          <a:p>
            <a:pPr>
              <a:buNone/>
            </a:pPr>
            <a:r>
              <a:rPr lang="id-ID" dirty="0" smtClean="0"/>
              <a:t>-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/>
              <a:t>itu</a:t>
            </a:r>
            <a:r>
              <a:rPr lang="en-US" dirty="0"/>
              <a:t> </a:t>
            </a:r>
            <a:r>
              <a:rPr lang="en-US" dirty="0" err="1"/>
              <a:t>pengetahuan</a:t>
            </a:r>
            <a:r>
              <a:rPr lang="en-US" dirty="0"/>
              <a:t> </a:t>
            </a:r>
            <a:r>
              <a:rPr lang="en-US" dirty="0" err="1"/>
              <a:t>mengenai</a:t>
            </a:r>
            <a:r>
              <a:rPr lang="en-US" dirty="0"/>
              <a:t> </a:t>
            </a:r>
            <a:r>
              <a:rPr lang="en-US" dirty="0" err="1"/>
              <a:t>geriatri</a:t>
            </a:r>
            <a:r>
              <a:rPr lang="en-US" dirty="0"/>
              <a:t> </a:t>
            </a:r>
            <a:r>
              <a:rPr lang="en-US" dirty="0" err="1"/>
              <a:t>harus</a:t>
            </a:r>
            <a:r>
              <a:rPr lang="en-US" dirty="0"/>
              <a:t> </a:t>
            </a:r>
            <a:r>
              <a:rPr lang="en-US" dirty="0" err="1"/>
              <a:t>sudah</a:t>
            </a:r>
            <a:r>
              <a:rPr lang="en-US" dirty="0"/>
              <a:t> </a:t>
            </a:r>
            <a:r>
              <a:rPr lang="en-US" dirty="0" err="1"/>
              <a:t>merupakan</a:t>
            </a:r>
            <a:r>
              <a:rPr lang="en-US" dirty="0"/>
              <a:t> </a:t>
            </a:r>
            <a:r>
              <a:rPr lang="en-US" dirty="0" err="1"/>
              <a:t>pengetahuan</a:t>
            </a:r>
            <a:r>
              <a:rPr lang="en-US" dirty="0"/>
              <a:t> yang </a:t>
            </a:r>
            <a:r>
              <a:rPr lang="en-US" dirty="0" err="1"/>
              <a:t>diajarkan</a:t>
            </a:r>
            <a:r>
              <a:rPr lang="en-US" dirty="0"/>
              <a:t> </a:t>
            </a:r>
            <a:r>
              <a:rPr lang="en-US" dirty="0" err="1"/>
              <a:t>pada</a:t>
            </a:r>
            <a:r>
              <a:rPr lang="en-US" dirty="0"/>
              <a:t> </a:t>
            </a:r>
            <a:r>
              <a:rPr lang="en-US" dirty="0" err="1"/>
              <a:t>semua</a:t>
            </a:r>
            <a:r>
              <a:rPr lang="en-US" dirty="0"/>
              <a:t> </a:t>
            </a:r>
            <a:r>
              <a:rPr lang="en-US" dirty="0" err="1"/>
              <a:t>tenaga</a:t>
            </a:r>
            <a:r>
              <a:rPr lang="en-US" dirty="0"/>
              <a:t> </a:t>
            </a:r>
            <a:r>
              <a:rPr lang="en-US" dirty="0" err="1"/>
              <a:t>kesehatan.Dalam</a:t>
            </a:r>
            <a:r>
              <a:rPr lang="en-US" dirty="0"/>
              <a:t> </a:t>
            </a:r>
            <a:r>
              <a:rPr lang="en-US" dirty="0" err="1"/>
              <a:t>hal</a:t>
            </a:r>
            <a:r>
              <a:rPr lang="en-US" dirty="0"/>
              <a:t> </a:t>
            </a:r>
            <a:r>
              <a:rPr lang="en-US" dirty="0" err="1"/>
              <a:t>ini</a:t>
            </a:r>
            <a:r>
              <a:rPr lang="en-US" dirty="0"/>
              <a:t> </a:t>
            </a:r>
            <a:r>
              <a:rPr lang="en-US" dirty="0" err="1"/>
              <a:t>pengetahuan</a:t>
            </a:r>
            <a:r>
              <a:rPr lang="en-US" dirty="0"/>
              <a:t> </a:t>
            </a:r>
            <a:r>
              <a:rPr lang="en-US" dirty="0" err="1"/>
              <a:t>mengenai</a:t>
            </a:r>
            <a:r>
              <a:rPr lang="en-US" dirty="0"/>
              <a:t> </a:t>
            </a:r>
            <a:r>
              <a:rPr lang="en-US" dirty="0" err="1"/>
              <a:t>psikogeriatri</a:t>
            </a:r>
            <a:r>
              <a:rPr lang="en-US" dirty="0"/>
              <a:t>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kesehatan</a:t>
            </a:r>
            <a:r>
              <a:rPr lang="en-US" dirty="0"/>
              <a:t> </a:t>
            </a:r>
            <a:r>
              <a:rPr lang="en-US" dirty="0" err="1"/>
              <a:t>jiwa</a:t>
            </a:r>
            <a:r>
              <a:rPr lang="en-US" dirty="0"/>
              <a:t> </a:t>
            </a:r>
            <a:r>
              <a:rPr lang="en-US" dirty="0" err="1"/>
              <a:t>pada</a:t>
            </a:r>
            <a:r>
              <a:rPr lang="en-US" dirty="0"/>
              <a:t> </a:t>
            </a:r>
            <a:r>
              <a:rPr lang="en-US" dirty="0" err="1"/>
              <a:t>usia</a:t>
            </a:r>
            <a:r>
              <a:rPr lang="en-US" dirty="0"/>
              <a:t> </a:t>
            </a:r>
            <a:r>
              <a:rPr lang="en-US" dirty="0" err="1"/>
              <a:t>lanjut</a:t>
            </a:r>
            <a:r>
              <a:rPr lang="en-US" dirty="0"/>
              <a:t> </a:t>
            </a:r>
            <a:r>
              <a:rPr lang="en-US" dirty="0" err="1"/>
              <a:t>merupakan</a:t>
            </a:r>
            <a:r>
              <a:rPr lang="en-US" dirty="0"/>
              <a:t> </a:t>
            </a:r>
            <a:r>
              <a:rPr lang="en-US" dirty="0" err="1"/>
              <a:t>salah</a:t>
            </a:r>
            <a:r>
              <a:rPr lang="en-US" dirty="0"/>
              <a:t> </a:t>
            </a:r>
            <a:r>
              <a:rPr lang="en-US" dirty="0" err="1"/>
              <a:t>satu</a:t>
            </a:r>
            <a:r>
              <a:rPr lang="en-US" dirty="0"/>
              <a:t> </a:t>
            </a:r>
            <a:r>
              <a:rPr lang="en-US" dirty="0" err="1"/>
              <a:t>diantara</a:t>
            </a:r>
            <a:r>
              <a:rPr lang="en-US" dirty="0"/>
              <a:t> </a:t>
            </a:r>
            <a:r>
              <a:rPr lang="en-US" dirty="0" err="1"/>
              <a:t>berbagai</a:t>
            </a:r>
            <a:r>
              <a:rPr lang="en-US" dirty="0"/>
              <a:t> </a:t>
            </a:r>
            <a:r>
              <a:rPr lang="en-US" dirty="0" err="1"/>
              <a:t>pengetahuan</a:t>
            </a:r>
            <a:r>
              <a:rPr lang="en-US" dirty="0"/>
              <a:t> yang </a:t>
            </a:r>
            <a:r>
              <a:rPr lang="en-US" dirty="0" err="1"/>
              <a:t>perlu</a:t>
            </a:r>
            <a:r>
              <a:rPr lang="en-US" dirty="0"/>
              <a:t> </a:t>
            </a:r>
            <a:r>
              <a:rPr lang="en-US" dirty="0" err="1"/>
              <a:t>diketahui</a:t>
            </a:r>
            <a:r>
              <a:rPr lang="en-US" dirty="0"/>
              <a:t> </a:t>
            </a:r>
            <a:r>
              <a:rPr lang="en-US" dirty="0" smtClean="0"/>
              <a:t>.</a:t>
            </a:r>
            <a:endParaRPr lang="id-ID" dirty="0" smtClean="0"/>
          </a:p>
          <a:p>
            <a:pPr>
              <a:buNone/>
            </a:pPr>
            <a:r>
              <a:rPr lang="id-ID" dirty="0" smtClean="0"/>
              <a:t>- </a:t>
            </a:r>
            <a:r>
              <a:rPr lang="en-US" dirty="0" err="1" smtClean="0"/>
              <a:t>Tatacara</a:t>
            </a:r>
            <a:r>
              <a:rPr lang="en-US" dirty="0" smtClean="0"/>
              <a:t> </a:t>
            </a:r>
            <a:r>
              <a:rPr lang="en-US" dirty="0" err="1"/>
              <a:t>pemeriksaan</a:t>
            </a:r>
            <a:r>
              <a:rPr lang="en-US" dirty="0"/>
              <a:t> </a:t>
            </a:r>
            <a:r>
              <a:rPr lang="en-US" dirty="0" err="1"/>
              <a:t>dasar</a:t>
            </a:r>
            <a:r>
              <a:rPr lang="en-US" dirty="0"/>
              <a:t> </a:t>
            </a:r>
            <a:r>
              <a:rPr lang="en-US" dirty="0" err="1"/>
              <a:t>psikogeriatri</a:t>
            </a:r>
            <a:r>
              <a:rPr lang="en-US" dirty="0"/>
              <a:t> </a:t>
            </a:r>
            <a:r>
              <a:rPr lang="en-US" dirty="0" err="1" smtClean="0"/>
              <a:t>disertakan</a:t>
            </a:r>
            <a:r>
              <a:rPr lang="en-US" dirty="0" smtClean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pemeriksaan</a:t>
            </a:r>
            <a:r>
              <a:rPr lang="en-US" dirty="0"/>
              <a:t>/</a:t>
            </a:r>
            <a:r>
              <a:rPr lang="en-US" dirty="0" err="1"/>
              <a:t>asesmen</a:t>
            </a:r>
            <a:r>
              <a:rPr lang="en-US" dirty="0"/>
              <a:t> </a:t>
            </a:r>
            <a:r>
              <a:rPr lang="en-US" dirty="0" err="1"/>
              <a:t>geriatri,antara</a:t>
            </a:r>
            <a:r>
              <a:rPr lang="en-US" dirty="0"/>
              <a:t> lain </a:t>
            </a:r>
            <a:r>
              <a:rPr lang="en-US" dirty="0" err="1"/>
              <a:t>mengenai</a:t>
            </a:r>
            <a:r>
              <a:rPr lang="en-US" dirty="0"/>
              <a:t> </a:t>
            </a:r>
            <a:r>
              <a:rPr lang="en-US" dirty="0" err="1"/>
              <a:t>pemeriksaan</a:t>
            </a:r>
            <a:r>
              <a:rPr lang="en-US" dirty="0"/>
              <a:t> </a:t>
            </a:r>
            <a:r>
              <a:rPr lang="en-US" dirty="0" err="1"/>
              <a:t>gangguan</a:t>
            </a:r>
            <a:r>
              <a:rPr lang="en-US" dirty="0"/>
              <a:t> </a:t>
            </a:r>
            <a:r>
              <a:rPr lang="en-US" dirty="0" smtClean="0"/>
              <a:t>mental</a:t>
            </a:r>
            <a:r>
              <a:rPr lang="id-ID" dirty="0" smtClean="0"/>
              <a:t>, k</a:t>
            </a:r>
            <a:r>
              <a:rPr lang="en-US" dirty="0" err="1" smtClean="0"/>
              <a:t>ognitif,depresi</a:t>
            </a:r>
            <a:r>
              <a:rPr lang="en-US" dirty="0" smtClean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beberapa</a:t>
            </a:r>
            <a:r>
              <a:rPr lang="en-US" dirty="0"/>
              <a:t> </a:t>
            </a:r>
            <a:r>
              <a:rPr lang="en-US" dirty="0" err="1"/>
              <a:t>pemeriksaan</a:t>
            </a:r>
            <a:r>
              <a:rPr lang="en-US" dirty="0"/>
              <a:t> lain</a:t>
            </a:r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Masalah-masalah pada lansia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>
              <a:buNone/>
            </a:pPr>
            <a:endParaRPr lang="id-ID" dirty="0"/>
          </a:p>
        </p:txBody>
      </p:sp>
      <p:graphicFrame>
        <p:nvGraphicFramePr>
          <p:cNvPr id="4" name="Diagram 3"/>
          <p:cNvGraphicFramePr/>
          <p:nvPr/>
        </p:nvGraphicFramePr>
        <p:xfrm>
          <a:off x="1524000" y="1397000"/>
          <a:ext cx="6096000" cy="47466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Penurunan fisik dan fungsi tubuh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id-ID" dirty="0" smtClean="0"/>
              <a:t>Sistem nafas (otot nafas kaku – nafas cepat dan dangkal, penurunan aktivitas paru – O2 kurang, kemampuan batuk kurang sehingga pengeluaran sekret dan korpus alienum tg3, potensi obstruksi</a:t>
            </a:r>
          </a:p>
          <a:p>
            <a:r>
              <a:rPr lang="id-ID" dirty="0" smtClean="0"/>
              <a:t>Sistem saraf (lamban merespon dan berfikir, mengecilnya saraf pancaindera – berkurang penglihatan, pendengaran, penciuman, lbih sensitif dengan perubahan suhu)</a:t>
            </a:r>
          </a:p>
          <a:p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Penurunan fisik dan fungsi tubuh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id-ID" dirty="0" smtClean="0"/>
              <a:t>Penurunan panca indera</a:t>
            </a:r>
          </a:p>
          <a:p>
            <a:pPr>
              <a:buFontTx/>
              <a:buChar char="-"/>
            </a:pPr>
            <a:r>
              <a:rPr lang="id-ID" dirty="0" smtClean="0"/>
              <a:t>Penglihatan : kekeruhan lensa, susah beradaptasi dalam gelap, hilangnya daya akomodasi, berkurangnya lapangan pandang, membedakan warna biru atau hijau pada skala</a:t>
            </a:r>
          </a:p>
          <a:p>
            <a:pPr>
              <a:buFontTx/>
              <a:buChar char="-"/>
            </a:pPr>
            <a:r>
              <a:rPr lang="id-ID" dirty="0" smtClean="0"/>
              <a:t>Pendengaran : presbiakusis, membran timpani atrofi-otosklerosis, pengumpulan dan pengerasan serumen karena meningkatnya kreatin</a:t>
            </a:r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id-ID" dirty="0" smtClean="0"/>
              <a:t>Penurunan panca indera</a:t>
            </a:r>
          </a:p>
          <a:p>
            <a:pPr>
              <a:buFontTx/>
              <a:buChar char="-"/>
            </a:pPr>
            <a:r>
              <a:rPr lang="id-ID" dirty="0" smtClean="0"/>
              <a:t>Pengecap dan penghidu : berakibat selera makan berkurang</a:t>
            </a:r>
          </a:p>
          <a:p>
            <a:pPr>
              <a:buFontTx/>
              <a:buChar char="-"/>
            </a:pPr>
            <a:r>
              <a:rPr lang="id-ID" dirty="0" smtClean="0"/>
              <a:t>Peraba : kemunduran dalam merasakan sakit, tekanan, panas dan dingin</a:t>
            </a:r>
          </a:p>
          <a:p>
            <a:pPr>
              <a:buFontTx/>
              <a:buChar char="-"/>
            </a:pPr>
            <a:endParaRPr lang="id-ID" dirty="0" smtClean="0"/>
          </a:p>
          <a:p>
            <a:pPr>
              <a:buNone/>
            </a:pPr>
            <a:endParaRPr lang="id-ID" dirty="0" smtClean="0"/>
          </a:p>
          <a:p>
            <a:pPr>
              <a:buNone/>
            </a:pPr>
            <a:r>
              <a:rPr lang="id-ID" dirty="0" smtClean="0"/>
              <a:t> </a:t>
            </a:r>
          </a:p>
          <a:p>
            <a:pPr>
              <a:buFont typeface="Wingdings" pitchFamily="2" charset="2"/>
              <a:buChar char="§"/>
            </a:pPr>
            <a:endParaRPr lang="id-ID" dirty="0" smtClean="0"/>
          </a:p>
          <a:p>
            <a:pPr>
              <a:buFontTx/>
              <a:buChar char="-"/>
            </a:pPr>
            <a:endParaRPr lang="id-ID" dirty="0" smtClean="0"/>
          </a:p>
          <a:p>
            <a:pPr>
              <a:buNone/>
            </a:pPr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id-ID" dirty="0" smtClean="0"/>
              <a:t>Perubahan kardiovaskuler : katup jantung menebal, pompa jantung menurun, berkurangnya elastisitas pembuluh darah, resistensi pembuluh darah perifer- tekanan darah meningkat</a:t>
            </a:r>
          </a:p>
          <a:p>
            <a:r>
              <a:rPr lang="id-ID" dirty="0" smtClean="0"/>
              <a:t>Sistem genitourinaria : fungsi ginjal menurun, otot vesika urinaria melemah- pengosongan menurun, frekwensi berkemih meningkat, pembesaran prostat, atrofi vulva-ovarium-uterus-payudara, vagina kering-elastisitas berkurang, frekuensi intercourse cenderung menurun tetapi kapasitas untuk melakukan dan menikmati berjalan terus, dorongan seks menetap sampai usia 70 tahun</a:t>
            </a:r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973786"/>
          </a:xfrm>
        </p:spPr>
        <p:txBody>
          <a:bodyPr>
            <a:normAutofit fontScale="92500" lnSpcReduction="20000"/>
          </a:bodyPr>
          <a:lstStyle/>
          <a:p>
            <a:r>
              <a:rPr lang="id-ID" dirty="0" smtClean="0"/>
              <a:t>Perubahan sistem endokrin</a:t>
            </a:r>
          </a:p>
          <a:p>
            <a:pPr>
              <a:buFontTx/>
              <a:buChar char="-"/>
            </a:pPr>
            <a:r>
              <a:rPr lang="id-ID" dirty="0" smtClean="0"/>
              <a:t>Produksi hampir semua hormon menurun</a:t>
            </a:r>
          </a:p>
          <a:p>
            <a:pPr>
              <a:buFontTx/>
              <a:buChar char="-"/>
            </a:pPr>
            <a:r>
              <a:rPr lang="id-ID" dirty="0" smtClean="0"/>
              <a:t>Defisiensi hormonal dapat menyebabkan hipotiroidisme, depresi sumsum tulang serta kurang mampu dalam mengatasi tekanan jiwa (stres)</a:t>
            </a:r>
          </a:p>
          <a:p>
            <a:pPr>
              <a:buFontTx/>
              <a:buChar char="-"/>
            </a:pPr>
            <a:endParaRPr lang="id-ID" dirty="0" smtClean="0"/>
          </a:p>
          <a:p>
            <a:pPr>
              <a:buFont typeface="Wingdings" pitchFamily="2" charset="2"/>
              <a:buChar char="§"/>
            </a:pPr>
            <a:r>
              <a:rPr lang="id-ID" dirty="0" smtClean="0"/>
              <a:t>Perubahan sistem pencernaan</a:t>
            </a:r>
          </a:p>
          <a:p>
            <a:pPr>
              <a:buFontTx/>
              <a:buChar char="-"/>
            </a:pPr>
            <a:r>
              <a:rPr lang="id-ID" dirty="0" smtClean="0"/>
              <a:t>Kehilangan gigi</a:t>
            </a:r>
          </a:p>
          <a:p>
            <a:pPr>
              <a:buFontTx/>
              <a:buChar char="-"/>
            </a:pPr>
            <a:r>
              <a:rPr lang="id-ID" dirty="0" smtClean="0"/>
              <a:t>Sensitifitas indera pengecap menurun, </a:t>
            </a:r>
          </a:p>
          <a:p>
            <a:pPr>
              <a:buFontTx/>
              <a:buChar char="-"/>
            </a:pPr>
            <a:r>
              <a:rPr lang="id-ID" dirty="0" smtClean="0"/>
              <a:t>esofagus melebar, rasa lapar-asam lambung-waktu  mengosongkan lambung menurun</a:t>
            </a:r>
          </a:p>
          <a:p>
            <a:pPr>
              <a:buFontTx/>
              <a:buChar char="-"/>
            </a:pPr>
            <a:r>
              <a:rPr lang="id-ID" dirty="0" smtClean="0"/>
              <a:t>Peristaltik lemah – konstipasi</a:t>
            </a:r>
          </a:p>
          <a:p>
            <a:pPr>
              <a:buFontTx/>
              <a:buChar char="-"/>
            </a:pPr>
            <a:r>
              <a:rPr lang="id-ID" dirty="0" smtClean="0"/>
              <a:t>Absorbsi menurun</a:t>
            </a:r>
          </a:p>
          <a:p>
            <a:pPr>
              <a:buFontTx/>
              <a:buChar char="-"/>
            </a:pPr>
            <a:endParaRPr lang="id-ID" dirty="0" smtClean="0"/>
          </a:p>
          <a:p>
            <a:pPr>
              <a:buFontTx/>
              <a:buChar char="-"/>
            </a:pPr>
            <a:endParaRPr lang="id-ID" dirty="0" smtClean="0"/>
          </a:p>
          <a:p>
            <a:endParaRPr lang="id-ID" dirty="0" smtClean="0"/>
          </a:p>
          <a:p>
            <a:endParaRPr lang="id-ID" dirty="0" smtClean="0"/>
          </a:p>
          <a:p>
            <a:endParaRPr lang="id-ID" dirty="0" smtClean="0"/>
          </a:p>
          <a:p>
            <a:endParaRPr lang="id-ID" dirty="0" smtClean="0"/>
          </a:p>
          <a:p>
            <a:pPr>
              <a:buNone/>
            </a:pPr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1212</TotalTime>
  <Words>1456</Words>
  <Application>Microsoft Office PowerPoint</Application>
  <PresentationFormat>On-screen Show (4:3)</PresentationFormat>
  <Paragraphs>214</Paragraphs>
  <Slides>32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Civic</vt:lpstr>
      <vt:lpstr>Pemeriksaan Psikiatrik Pada Usia Lanjut (Lansia)</vt:lpstr>
      <vt:lpstr>Pendahuluan</vt:lpstr>
      <vt:lpstr>Pendahuluan</vt:lpstr>
      <vt:lpstr>Masalah-masalah pada lansia</vt:lpstr>
      <vt:lpstr>Penurunan fisik dan fungsi tubuh</vt:lpstr>
      <vt:lpstr>Penurunan fisik dan fungsi tubuh</vt:lpstr>
      <vt:lpstr>Slide 7</vt:lpstr>
      <vt:lpstr>Slide 8</vt:lpstr>
      <vt:lpstr>Slide 9</vt:lpstr>
      <vt:lpstr>Slide 10</vt:lpstr>
      <vt:lpstr>Penyakit yang diderita lansia</vt:lpstr>
      <vt:lpstr>Masalah sosial pada lansia</vt:lpstr>
      <vt:lpstr>Masalah psikologi pada lansia</vt:lpstr>
      <vt:lpstr>Profil demografi Indonesia</vt:lpstr>
      <vt:lpstr>Profil demografi dunia</vt:lpstr>
      <vt:lpstr> </vt:lpstr>
      <vt:lpstr>Psikiatri Geriatri</vt:lpstr>
      <vt:lpstr>Psikiatri Geriatri</vt:lpstr>
      <vt:lpstr>Slide 19</vt:lpstr>
      <vt:lpstr>Slide 20</vt:lpstr>
      <vt:lpstr>Slide 21</vt:lpstr>
      <vt:lpstr>Slide 22</vt:lpstr>
      <vt:lpstr>Pemeriksaan Psikiatrik Pada Usia Lanjut</vt:lpstr>
      <vt:lpstr>Riwayat Psikiatrik</vt:lpstr>
      <vt:lpstr>Pemeriksaan Status Mental</vt:lpstr>
      <vt:lpstr>Penilaian Fungsi</vt:lpstr>
      <vt:lpstr>Evaluasi Neurologik</vt:lpstr>
      <vt:lpstr>Pengkajian Neuropsikiatrik</vt:lpstr>
      <vt:lpstr>Slide 29</vt:lpstr>
      <vt:lpstr>Slide 30</vt:lpstr>
      <vt:lpstr>Pemeriksaan Fungsi Keseharian</vt:lpstr>
      <vt:lpstr>Kesimpulan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Psychogeriatric Assessment</dc:title>
  <dc:creator>ASUS</dc:creator>
  <cp:lastModifiedBy>ASUS</cp:lastModifiedBy>
  <cp:revision>8</cp:revision>
  <dcterms:created xsi:type="dcterms:W3CDTF">2014-07-23T21:59:57Z</dcterms:created>
  <dcterms:modified xsi:type="dcterms:W3CDTF">2014-07-25T03:36:24Z</dcterms:modified>
</cp:coreProperties>
</file>