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4BAA5-FDA3-4827-9238-FAB8CA332602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59552-E039-40F3-9815-D17AB16F1D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Psychogenic amnesia:</a:t>
            </a:r>
            <a:r>
              <a:rPr lang="en-US" baseline="0" dirty="0" smtClean="0"/>
              <a:t> </a:t>
            </a:r>
            <a:r>
              <a:rPr lang="en-US" dirty="0" smtClean="0"/>
              <a:t>onset after traumatic event, no evidence of substance/general medical condition, amnesia for personal identity, which is conserved in </a:t>
            </a:r>
            <a:r>
              <a:rPr lang="en-US" dirty="0" err="1" smtClean="0"/>
              <a:t>amnestic</a:t>
            </a:r>
            <a:r>
              <a:rPr lang="en-US" dirty="0" smtClean="0"/>
              <a:t> disorder, and for a circumscribed event, but preserved memory for new events and preserved ability for learning; abrupt onset and resolution, no residual impairment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59552-E039-40F3-9815-D17AB16F1DA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Atrophy of the </a:t>
            </a:r>
            <a:r>
              <a:rPr lang="en-US" dirty="0" err="1" smtClean="0"/>
              <a:t>hippocampal</a:t>
            </a:r>
            <a:r>
              <a:rPr lang="en-US" dirty="0" smtClean="0"/>
              <a:t> formation was also reported to predict the rate of progression from MCI to Alzheimer's disease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59552-E039-40F3-9815-D17AB16F1DA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FBF9C-C375-43CE-9567-B9A0E8446735}" type="datetimeFigureOut">
              <a:rPr lang="en-US" smtClean="0"/>
              <a:pPr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17E5E-33E3-46C9-91D7-231E701400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Amnestic</a:t>
            </a:r>
            <a:r>
              <a:rPr lang="en-US" dirty="0" smtClean="0"/>
              <a:t> Disorder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Korsakoff’s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 with high doses of thiamine (1 to 2 </a:t>
            </a:r>
            <a:r>
              <a:rPr lang="en-US" dirty="0" err="1" smtClean="0"/>
              <a:t>gr</a:t>
            </a:r>
            <a:r>
              <a:rPr lang="en-US" dirty="0" smtClean="0"/>
              <a:t> daily); chronic benefits is yet to be established</a:t>
            </a:r>
          </a:p>
          <a:p>
            <a:r>
              <a:rPr lang="en-US" dirty="0" err="1" smtClean="0"/>
              <a:t>Donepezil</a:t>
            </a:r>
            <a:r>
              <a:rPr lang="en-US" dirty="0" smtClean="0"/>
              <a:t> (Aricept), </a:t>
            </a:r>
            <a:r>
              <a:rPr lang="en-US" dirty="0" err="1" smtClean="0"/>
              <a:t>Rivastigmine</a:t>
            </a:r>
            <a:r>
              <a:rPr lang="en-US" dirty="0" smtClean="0"/>
              <a:t> (Exelon), </a:t>
            </a:r>
            <a:r>
              <a:rPr lang="en-US" dirty="0" err="1" smtClean="0"/>
              <a:t>Memanting</a:t>
            </a:r>
            <a:r>
              <a:rPr lang="en-US" dirty="0" smtClean="0"/>
              <a:t> (</a:t>
            </a:r>
            <a:r>
              <a:rPr lang="en-US" dirty="0" err="1" smtClean="0"/>
              <a:t>Namenda</a:t>
            </a:r>
            <a:r>
              <a:rPr lang="en-US" dirty="0" smtClean="0"/>
              <a:t>): case reports, no RCT</a:t>
            </a:r>
          </a:p>
          <a:p>
            <a:r>
              <a:rPr lang="en-US" dirty="0" smtClean="0"/>
              <a:t>25% patients recover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Cognitive Impairment</a:t>
            </a:r>
            <a:endParaRPr lang="en-US" dirty="0"/>
          </a:p>
        </p:txBody>
      </p:sp>
      <p:pic>
        <p:nvPicPr>
          <p:cNvPr id="4" name="Content Placeholder 3" descr="DA1DB9C10_4FF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5145" y="1143001"/>
            <a:ext cx="8053710" cy="5440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Cognitive Impairment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Prevalence: 2.9-4% to 26.4%</a:t>
            </a:r>
          </a:p>
          <a:p>
            <a:r>
              <a:rPr lang="en-US" dirty="0" err="1" smtClean="0"/>
              <a:t>Amnestic</a:t>
            </a:r>
            <a:r>
              <a:rPr lang="en-US" dirty="0" smtClean="0"/>
              <a:t> MCI single domain: related to Alzheimer’s disease pathology</a:t>
            </a:r>
            <a:br>
              <a:rPr lang="en-US" dirty="0" smtClean="0"/>
            </a:br>
            <a:r>
              <a:rPr lang="en-US" dirty="0" err="1" smtClean="0"/>
              <a:t>Amnestic</a:t>
            </a:r>
            <a:r>
              <a:rPr lang="en-US" dirty="0" smtClean="0"/>
              <a:t> MCI multiple domain: related to Alzheimer’s disease or vascular dementia type of pathology</a:t>
            </a:r>
            <a:br>
              <a:rPr lang="en-US" dirty="0" smtClean="0"/>
            </a:br>
            <a:r>
              <a:rPr lang="en-US" dirty="0" err="1" smtClean="0"/>
              <a:t>Nonamnestic</a:t>
            </a:r>
            <a:r>
              <a:rPr lang="en-US" dirty="0" smtClean="0"/>
              <a:t> MCI: related to </a:t>
            </a:r>
            <a:r>
              <a:rPr lang="en-US" dirty="0" err="1" smtClean="0"/>
              <a:t>frontotemporal</a:t>
            </a:r>
            <a:r>
              <a:rPr lang="en-US" dirty="0" smtClean="0"/>
              <a:t> </a:t>
            </a:r>
            <a:r>
              <a:rPr lang="en-US" dirty="0" err="1" smtClean="0"/>
              <a:t>neurodegeneration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Cognitive Impairment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Mayo Clinic Alzheimer's Disease Research Center (MCADRC) criteria</a:t>
            </a:r>
          </a:p>
          <a:p>
            <a:r>
              <a:rPr lang="en-US" dirty="0" smtClean="0"/>
              <a:t>Memory complaint, preferably qualified by an informant</a:t>
            </a:r>
          </a:p>
          <a:p>
            <a:r>
              <a:rPr lang="en-US" dirty="0" smtClean="0"/>
              <a:t>Objective memory impairment for age and education</a:t>
            </a:r>
          </a:p>
          <a:p>
            <a:r>
              <a:rPr lang="en-US" dirty="0"/>
              <a:t>P</a:t>
            </a:r>
            <a:r>
              <a:rPr lang="en-US" dirty="0" smtClean="0"/>
              <a:t>reserved general cognitive function</a:t>
            </a:r>
          </a:p>
          <a:p>
            <a:r>
              <a:rPr lang="en-US" dirty="0"/>
              <a:t>I</a:t>
            </a:r>
            <a:r>
              <a:rPr lang="en-US" dirty="0" smtClean="0"/>
              <a:t>ntact activities of daily living</a:t>
            </a:r>
          </a:p>
          <a:p>
            <a:r>
              <a:rPr lang="en-US" dirty="0"/>
              <a:t>N</a:t>
            </a:r>
            <a:r>
              <a:rPr lang="en-US" dirty="0" smtClean="0"/>
              <a:t>ot demented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Cognitive Impairment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Earlier deficits: episodic memory</a:t>
            </a:r>
          </a:p>
          <a:p>
            <a:r>
              <a:rPr lang="en-US" dirty="0" smtClean="0"/>
              <a:t>No consensus on which memory tests and which cutoff to use</a:t>
            </a:r>
          </a:p>
          <a:p>
            <a:r>
              <a:rPr lang="en-US" dirty="0" smtClean="0"/>
              <a:t>Biomarker: </a:t>
            </a:r>
            <a:r>
              <a:rPr lang="en-US" dirty="0" err="1" smtClean="0"/>
              <a:t>apolipoprotein</a:t>
            </a:r>
            <a:r>
              <a:rPr lang="en-US" dirty="0" smtClean="0"/>
              <a:t> E4 (ApoE4)</a:t>
            </a:r>
          </a:p>
          <a:p>
            <a:r>
              <a:rPr lang="en-US" dirty="0" smtClean="0"/>
              <a:t>Genetics: APP, PSEN1, PSEN2, APOE</a:t>
            </a:r>
          </a:p>
          <a:p>
            <a:r>
              <a:rPr lang="en-US" dirty="0" err="1" smtClean="0"/>
              <a:t>Neuroimaging</a:t>
            </a:r>
            <a:r>
              <a:rPr lang="en-US" dirty="0" smtClean="0"/>
              <a:t>: changes in the medial temporal structures (neuronal atrophy, decreased synaptic density, overall </a:t>
            </a:r>
            <a:r>
              <a:rPr lang="en-US" dirty="0" err="1" smtClean="0"/>
              <a:t>neuronall</a:t>
            </a:r>
            <a:r>
              <a:rPr lang="en-US" dirty="0" smtClean="0"/>
              <a:t> loss), atrophy of the </a:t>
            </a:r>
            <a:r>
              <a:rPr lang="en-US" dirty="0" err="1" smtClean="0"/>
              <a:t>hippocampal</a:t>
            </a:r>
            <a:r>
              <a:rPr lang="en-US" dirty="0" smtClean="0"/>
              <a:t> </a:t>
            </a:r>
            <a:r>
              <a:rPr lang="en-US" dirty="0" err="1" smtClean="0"/>
              <a:t>colume</a:t>
            </a:r>
            <a:r>
              <a:rPr lang="en-US" dirty="0" smtClean="0"/>
              <a:t> and </a:t>
            </a:r>
            <a:r>
              <a:rPr lang="en-US" dirty="0" err="1" smtClean="0"/>
              <a:t>entorhinal</a:t>
            </a:r>
            <a:r>
              <a:rPr lang="en-US" dirty="0" smtClean="0"/>
              <a:t> cortex, </a:t>
            </a:r>
            <a:r>
              <a:rPr lang="en-US" dirty="0" err="1" smtClean="0"/>
              <a:t>amyloid</a:t>
            </a:r>
            <a:r>
              <a:rPr lang="en-US" dirty="0" smtClean="0"/>
              <a:t> plaques and </a:t>
            </a:r>
            <a:r>
              <a:rPr lang="en-US" dirty="0" err="1" smtClean="0"/>
              <a:t>neurofibrillary</a:t>
            </a:r>
            <a:r>
              <a:rPr lang="en-US" dirty="0" smtClean="0"/>
              <a:t> tangles (by PET)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Mild Cognitive Impairment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10-15% per year progresses to Alzheimer’s and an increased mortality (HR 1.7)</a:t>
            </a:r>
          </a:p>
          <a:p>
            <a:r>
              <a:rPr lang="en-US" dirty="0" smtClean="0"/>
              <a:t>No FDA approved treatments</a:t>
            </a:r>
          </a:p>
          <a:p>
            <a:r>
              <a:rPr lang="en-US" dirty="0" smtClean="0"/>
              <a:t>Cognitive training programs is mildly beneficial</a:t>
            </a:r>
          </a:p>
          <a:p>
            <a:r>
              <a:rPr lang="en-US" dirty="0" smtClean="0"/>
              <a:t>Controlling vascular risk factors for prevention in MCI underlying vascular pathology</a:t>
            </a:r>
          </a:p>
          <a:p>
            <a:r>
              <a:rPr lang="en-US" dirty="0" smtClean="0"/>
              <a:t>No RCT in drugs; epidemiological studies of reduced risk in persons taking antihypertensive medications, cholesterol-lowering drugs, antioxidants, anti-inflammatory and estrogen therapy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Amnestic</a:t>
            </a:r>
            <a:r>
              <a:rPr lang="en-US" dirty="0" smtClean="0"/>
              <a:t> disorder due to cerebral or systemic medical condition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Substance-induced </a:t>
            </a:r>
            <a:r>
              <a:rPr lang="en-US" dirty="0" err="1" smtClean="0"/>
              <a:t>amnestic</a:t>
            </a:r>
            <a:r>
              <a:rPr lang="en-US" dirty="0" smtClean="0"/>
              <a:t> disorder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Amnestic</a:t>
            </a:r>
            <a:r>
              <a:rPr lang="en-US" dirty="0" smtClean="0"/>
              <a:t> disorder due to unknown etiology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Amnestic</a:t>
            </a:r>
            <a:r>
              <a:rPr lang="en-US" dirty="0" smtClean="0"/>
              <a:t> disorder not otherwise specified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 prevalence: lacks data</a:t>
            </a:r>
          </a:p>
          <a:p>
            <a:r>
              <a:rPr lang="en-US" dirty="0" smtClean="0"/>
              <a:t>Alcohol-induced </a:t>
            </a:r>
            <a:r>
              <a:rPr lang="en-US" dirty="0" err="1" smtClean="0"/>
              <a:t>amnestic</a:t>
            </a:r>
            <a:r>
              <a:rPr lang="en-US" dirty="0" smtClean="0"/>
              <a:t> disorder: 0.2 – 4 %</a:t>
            </a:r>
          </a:p>
          <a:p>
            <a:r>
              <a:rPr lang="en-US" dirty="0" smtClean="0"/>
              <a:t>Transient global ischemia: 5.2 cases per 100.000 per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 Research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Memory impairment manifest by both: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 defect of recent memory (impaired learning of new material), to a degree sufficient to interfere with daily living; and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 reduced ability to recall past events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Absence of: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 defect in immediate recall (as tested, for example, by the digit span)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clouding of consciousness and disturbance of attention, as defined in Delirium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global intellectual decline (dementia)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ICD-10 Research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Objective evidence (physical and neurological examination, laboratory tests) and/or history of an insult to or a disease of the brain (especially involving bilaterally the </a:t>
            </a:r>
            <a:r>
              <a:rPr lang="en-US" dirty="0" err="1" smtClean="0"/>
              <a:t>diencephalic</a:t>
            </a:r>
            <a:r>
              <a:rPr lang="en-US" dirty="0" smtClean="0"/>
              <a:t> and medial temporal structures but other than alcoholic encephalopathy) that can reasonably be presumed to be responsible for the clinical manifestations described under A</a:t>
            </a:r>
          </a:p>
          <a:p>
            <a:pPr>
              <a:buNone/>
            </a:pPr>
            <a:r>
              <a:rPr lang="en-US" dirty="0" smtClean="0"/>
              <a:t>Comments: Associated features, including confabulations, emotional changes (apathy, lack of initiative) and lack of insight, are useful additional pointers to the diagnosis but are not invariable present.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Seizure disorders: Traumatic brain injury, cerebral tumors, stroke, </a:t>
            </a:r>
            <a:r>
              <a:rPr lang="en-US" dirty="0" err="1" smtClean="0"/>
              <a:t>paraneoplastic</a:t>
            </a:r>
            <a:r>
              <a:rPr lang="en-US" dirty="0" smtClean="0"/>
              <a:t> syndrome (limbic encephalitis), metabolic (hypoxia), transient global amnesia, ECT</a:t>
            </a:r>
          </a:p>
          <a:p>
            <a:r>
              <a:rPr lang="en-US" dirty="0" smtClean="0"/>
              <a:t>Systemic conditions: Alcohol-induced </a:t>
            </a:r>
            <a:r>
              <a:rPr lang="en-US" dirty="0" err="1" smtClean="0"/>
              <a:t>amnestic</a:t>
            </a:r>
            <a:r>
              <a:rPr lang="en-US" dirty="0" smtClean="0"/>
              <a:t> syndrome (</a:t>
            </a:r>
            <a:r>
              <a:rPr lang="en-US" dirty="0" err="1" smtClean="0"/>
              <a:t>Korsakoff’s</a:t>
            </a:r>
            <a:r>
              <a:rPr lang="en-US" dirty="0" smtClean="0"/>
              <a:t> syndrome), thiamine deficiency, </a:t>
            </a:r>
            <a:r>
              <a:rPr lang="en-US" dirty="0" err="1" smtClean="0"/>
              <a:t>hypoglycaemia</a:t>
            </a:r>
            <a:r>
              <a:rPr lang="en-US" dirty="0" smtClean="0"/>
              <a:t>, substance-induced </a:t>
            </a:r>
            <a:r>
              <a:rPr lang="en-US" dirty="0" err="1" smtClean="0"/>
              <a:t>amnestic</a:t>
            </a:r>
            <a:r>
              <a:rPr lang="en-US" dirty="0" smtClean="0"/>
              <a:t> disorder (excluding alcohol) sedative-hypnotics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Korsakoff’s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Alcohol-induced </a:t>
            </a:r>
            <a:r>
              <a:rPr lang="en-US" dirty="0" err="1" smtClean="0"/>
              <a:t>amnestic</a:t>
            </a:r>
            <a:r>
              <a:rPr lang="en-US" dirty="0" smtClean="0"/>
              <a:t> disorder</a:t>
            </a:r>
          </a:p>
          <a:p>
            <a:r>
              <a:rPr lang="en-US" dirty="0" smtClean="0"/>
              <a:t>=</a:t>
            </a:r>
            <a:r>
              <a:rPr lang="en-US" dirty="0" err="1" smtClean="0"/>
              <a:t>Korsakoff’s</a:t>
            </a:r>
            <a:r>
              <a:rPr lang="en-US" dirty="0" smtClean="0"/>
              <a:t> psychosis, </a:t>
            </a:r>
            <a:r>
              <a:rPr lang="en-US" dirty="0" err="1" smtClean="0"/>
              <a:t>Korsakoff’s</a:t>
            </a:r>
            <a:r>
              <a:rPr lang="en-US" dirty="0" smtClean="0"/>
              <a:t> dementia</a:t>
            </a:r>
          </a:p>
          <a:p>
            <a:r>
              <a:rPr lang="en-US" dirty="0" smtClean="0"/>
              <a:t>Usually develops secondary to </a:t>
            </a:r>
            <a:r>
              <a:rPr lang="en-US" dirty="0" err="1" smtClean="0"/>
              <a:t>Wernicke’s</a:t>
            </a:r>
            <a:r>
              <a:rPr lang="en-US" dirty="0" smtClean="0"/>
              <a:t> encephalopathy (</a:t>
            </a:r>
            <a:r>
              <a:rPr lang="en-US" dirty="0" err="1" smtClean="0"/>
              <a:t>Wernicke-Korsakoff</a:t>
            </a:r>
            <a:r>
              <a:rPr lang="en-US" dirty="0" smtClean="0"/>
              <a:t> </a:t>
            </a:r>
            <a:r>
              <a:rPr lang="en-US" dirty="0" err="1" smtClean="0"/>
              <a:t>syndr</a:t>
            </a:r>
            <a:r>
              <a:rPr lang="en-US" dirty="0" smtClean="0"/>
              <a:t>.) but some cases are not</a:t>
            </a:r>
          </a:p>
          <a:p>
            <a:r>
              <a:rPr lang="en-US" dirty="0" smtClean="0"/>
              <a:t>Alcohol use induces thiamine deficiency through </a:t>
            </a:r>
            <a:r>
              <a:rPr lang="en-US" dirty="0" err="1" smtClean="0"/>
              <a:t>folate</a:t>
            </a:r>
            <a:r>
              <a:rPr lang="en-US" dirty="0" smtClean="0"/>
              <a:t> deficiency and direct damage of the intestinal mucosa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Korsakoff’s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 overall intelligence</a:t>
            </a:r>
          </a:p>
          <a:p>
            <a:r>
              <a:rPr lang="en-US" dirty="0" smtClean="0"/>
              <a:t>Inability to form new memories (</a:t>
            </a:r>
            <a:r>
              <a:rPr lang="en-US" dirty="0" err="1" smtClean="0"/>
              <a:t>anterograde</a:t>
            </a:r>
            <a:r>
              <a:rPr lang="en-US" dirty="0" smtClean="0"/>
              <a:t> amnesia)</a:t>
            </a:r>
          </a:p>
          <a:p>
            <a:r>
              <a:rPr lang="en-US" dirty="0" smtClean="0"/>
              <a:t>Retrograde amnesia, less severe, usually for events that occurred shortly before onset</a:t>
            </a:r>
          </a:p>
          <a:p>
            <a:r>
              <a:rPr lang="en-US" dirty="0" smtClean="0"/>
              <a:t>Immediate recall and implicit learning are preserved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Korsakoff’s</a:t>
            </a:r>
            <a:r>
              <a:rPr lang="en-US" dirty="0" smtClean="0"/>
              <a:t>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Assessment: discrepancy between memory performance and overall intelligence; evidence of chronic alcohol use, malnutrition, or systemic illness; </a:t>
            </a:r>
            <a:r>
              <a:rPr lang="en-US" dirty="0" err="1" smtClean="0"/>
              <a:t>mammillary</a:t>
            </a:r>
            <a:r>
              <a:rPr lang="en-US" dirty="0" smtClean="0"/>
              <a:t> bodies atrophy</a:t>
            </a:r>
          </a:p>
          <a:p>
            <a:r>
              <a:rPr lang="en-US" dirty="0" smtClean="0"/>
              <a:t>No impairment in abstract thinking, judgment, executive functions (&gt;&lt; delirium); no cognitive impairment in semantic memory, language, and praxis (&gt;&lt; dementia); presentation and course (&gt;&lt; psychogenic amnesia)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725</Words>
  <Application>Microsoft Office PowerPoint</Application>
  <PresentationFormat>On-screen Show (4:3)</PresentationFormat>
  <Paragraphs>69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Amnestic Disorder</vt:lpstr>
      <vt:lpstr>Coverage</vt:lpstr>
      <vt:lpstr>Epidemiology</vt:lpstr>
      <vt:lpstr>ICD-10 Research Criteria</vt:lpstr>
      <vt:lpstr>ICD-10 Research Criteria</vt:lpstr>
      <vt:lpstr>Etiology</vt:lpstr>
      <vt:lpstr>Korsakoff’s Syndrome</vt:lpstr>
      <vt:lpstr>Korsakoff’s Syndrome</vt:lpstr>
      <vt:lpstr>Korsakoff’s Syndrome</vt:lpstr>
      <vt:lpstr>Korsakoff’s Syndrome</vt:lpstr>
      <vt:lpstr>Mild Cognitive Impairment</vt:lpstr>
      <vt:lpstr>Mild Cognitive Impairment</vt:lpstr>
      <vt:lpstr>Mild Cognitive Impairment</vt:lpstr>
      <vt:lpstr>Mild Cognitive Impairment</vt:lpstr>
      <vt:lpstr>Mild Cognitive Impairment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Amnestic Disorder</dc:title>
  <dc:creator>LORDz</dc:creator>
  <cp:lastModifiedBy>Putri Nugraheni</cp:lastModifiedBy>
  <cp:revision>13</cp:revision>
  <dcterms:created xsi:type="dcterms:W3CDTF">2013-11-17T21:25:31Z</dcterms:created>
  <dcterms:modified xsi:type="dcterms:W3CDTF">2013-11-18T08:19:43Z</dcterms:modified>
</cp:coreProperties>
</file>