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2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1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0605" y="1447800"/>
            <a:ext cx="10483702" cy="3329581"/>
          </a:xfrm>
        </p:spPr>
        <p:txBody>
          <a:bodyPr/>
          <a:lstStyle/>
          <a:p>
            <a:pPr algn="ctr"/>
            <a:r>
              <a:rPr lang="en-US" b="1" dirty="0" smtClean="0"/>
              <a:t>Obsessive-Compulsive Disorders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9627" y="5053828"/>
            <a:ext cx="8825658" cy="705293"/>
          </a:xfrm>
        </p:spPr>
        <p:txBody>
          <a:bodyPr/>
          <a:lstStyle/>
          <a:p>
            <a:pPr algn="ctr"/>
            <a:r>
              <a:rPr lang="en-US" dirty="0" smtClean="0"/>
              <a:t>Presented by </a:t>
            </a:r>
            <a:r>
              <a:rPr lang="en-US" dirty="0" err="1" smtClean="0"/>
              <a:t>rizky</a:t>
            </a:r>
            <a:r>
              <a:rPr lang="en-US" dirty="0" smtClean="0"/>
              <a:t> </a:t>
            </a:r>
            <a:r>
              <a:rPr lang="en-US" dirty="0" err="1" smtClean="0"/>
              <a:t>aniza</a:t>
            </a:r>
            <a:r>
              <a:rPr lang="en-US" dirty="0" smtClean="0"/>
              <a:t> </a:t>
            </a:r>
            <a:r>
              <a:rPr lang="en-US" dirty="0" err="1" smtClean="0"/>
              <a:t>winanda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57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62404"/>
          </a:xfrm>
        </p:spPr>
        <p:txBody>
          <a:bodyPr/>
          <a:lstStyle/>
          <a:p>
            <a:r>
              <a:rPr lang="en-US" b="1" dirty="0" smtClean="0"/>
              <a:t>ICD-10 Criteria (F42)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444" y="1427356"/>
            <a:ext cx="11351941" cy="482104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lphaUcPeriod" startAt="3"/>
            </a:pPr>
            <a:r>
              <a:rPr lang="en-US" dirty="0" smtClean="0"/>
              <a:t> </a:t>
            </a:r>
            <a:r>
              <a:rPr lang="en-US" dirty="0"/>
              <a:t>The obsessions or compulsions cause </a:t>
            </a:r>
            <a:r>
              <a:rPr lang="en-US" b="1" dirty="0"/>
              <a:t>distress or interfere with the subject's social or individual functioning</a:t>
            </a:r>
            <a:r>
              <a:rPr lang="en-US" dirty="0"/>
              <a:t>, </a:t>
            </a:r>
            <a:r>
              <a:rPr lang="en-US" dirty="0" smtClean="0"/>
              <a:t>usually </a:t>
            </a:r>
            <a:r>
              <a:rPr lang="en-US" dirty="0"/>
              <a:t>by wasting </a:t>
            </a:r>
            <a:r>
              <a:rPr lang="en-US" dirty="0" smtClean="0"/>
              <a:t>time.</a:t>
            </a:r>
          </a:p>
          <a:p>
            <a:pPr marL="457200" indent="-457200" algn="just">
              <a:buFont typeface="+mj-lt"/>
              <a:buAutoNum type="alphaUcPeriod" startAt="3"/>
            </a:pPr>
            <a:r>
              <a:rPr lang="en-US" dirty="0" smtClean="0"/>
              <a:t>Most </a:t>
            </a:r>
            <a:r>
              <a:rPr lang="en-US" dirty="0"/>
              <a:t>commonly used exclusion </a:t>
            </a:r>
            <a:r>
              <a:rPr lang="en-US" dirty="0" smtClean="0"/>
              <a:t>criteria:  </a:t>
            </a:r>
            <a:r>
              <a:rPr lang="en-US" dirty="0"/>
              <a:t>not due to other mental disorders, such as schizophrenia and </a:t>
            </a:r>
            <a:r>
              <a:rPr lang="en-US" dirty="0" smtClean="0"/>
              <a:t>related </a:t>
            </a:r>
            <a:r>
              <a:rPr lang="en-US" dirty="0"/>
              <a:t>disorders (F2), or mood [affective] disorders (F3). </a:t>
            </a:r>
            <a:endParaRPr lang="en-US" dirty="0" smtClean="0"/>
          </a:p>
          <a:p>
            <a:pPr marL="457200" indent="-457200" algn="just">
              <a:buFont typeface="+mj-lt"/>
              <a:buAutoNum type="alphaUcPeriod" startAt="3"/>
            </a:pPr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diagnosis may be specified by the following four character codes: </a:t>
            </a:r>
            <a:endParaRPr lang="en-US" dirty="0" smtClean="0"/>
          </a:p>
          <a:p>
            <a:pPr lvl="1" algn="just"/>
            <a:r>
              <a:rPr lang="en-US" dirty="0"/>
              <a:t>F42.0  Predominantly obsessional thoughts and ruminations  </a:t>
            </a:r>
          </a:p>
          <a:p>
            <a:pPr lvl="1" algn="just"/>
            <a:r>
              <a:rPr lang="en-US" dirty="0"/>
              <a:t>F42.1  Predominantly compulsive acts  </a:t>
            </a:r>
          </a:p>
          <a:p>
            <a:pPr lvl="1" algn="just"/>
            <a:r>
              <a:rPr lang="en-US" dirty="0"/>
              <a:t>F42.2  Mixed obsessional thoughts and acts  </a:t>
            </a:r>
          </a:p>
          <a:p>
            <a:pPr lvl="1" algn="just"/>
            <a:r>
              <a:rPr lang="en-US" dirty="0"/>
              <a:t>F42.8  Other obsessive-compulsive disorders </a:t>
            </a:r>
          </a:p>
          <a:p>
            <a:pPr lvl="1" algn="just"/>
            <a:r>
              <a:rPr lang="en-US" dirty="0"/>
              <a:t>F42.9  Obsessive-compulsive disorder, unspecified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8425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0927"/>
          </a:xfrm>
        </p:spPr>
        <p:txBody>
          <a:bodyPr/>
          <a:lstStyle/>
          <a:p>
            <a:r>
              <a:rPr lang="en-US" b="1" dirty="0" smtClean="0"/>
              <a:t>DSM V Criteria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623" y="1977411"/>
            <a:ext cx="5783101" cy="4642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084" y="1977411"/>
            <a:ext cx="5681358" cy="464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0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2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098" y="1594884"/>
            <a:ext cx="11100390" cy="494307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2400" dirty="0"/>
              <a:t>Obsessive-compulsive disorder (OCD</a:t>
            </a:r>
            <a:r>
              <a:rPr lang="en-US" sz="2400" dirty="0" smtClean="0"/>
              <a:t>)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ym typeface="Wingdings" panose="05000000000000000000" pitchFamily="2" charset="2"/>
              </a:rPr>
              <a:t>condition</a:t>
            </a:r>
            <a:r>
              <a:rPr lang="en-US" sz="2400" b="1" dirty="0" smtClean="0"/>
              <a:t> </a:t>
            </a:r>
            <a:r>
              <a:rPr lang="en-US" sz="2400" b="1" dirty="0"/>
              <a:t>characterized by </a:t>
            </a:r>
            <a:r>
              <a:rPr lang="en-US" sz="2400" b="1" dirty="0" smtClean="0"/>
              <a:t>features of ”obsessions </a:t>
            </a:r>
            <a:r>
              <a:rPr lang="en-US" sz="2400" b="1" dirty="0"/>
              <a:t>and </a:t>
            </a:r>
            <a:r>
              <a:rPr lang="en-US" sz="2400" b="1" dirty="0" smtClean="0"/>
              <a:t>compulsions”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en-US" sz="2400" dirty="0"/>
              <a:t>distributed on a continuum from normality to the most severe and incapacitating manifestations</a:t>
            </a:r>
            <a:r>
              <a:rPr lang="en-US" sz="2400" dirty="0" smtClean="0"/>
              <a:t>.</a:t>
            </a:r>
          </a:p>
          <a:p>
            <a:pPr lvl="1" algn="just">
              <a:lnSpc>
                <a:spcPct val="150000"/>
              </a:lnSpc>
            </a:pPr>
            <a:r>
              <a:rPr lang="en-US" sz="2400" dirty="0" smtClean="0"/>
              <a:t>Distinction between presence of subclinical symptoms &amp; a clinical disorder </a:t>
            </a:r>
            <a:r>
              <a:rPr lang="en-US" sz="2400" dirty="0" smtClean="0">
                <a:sym typeface="Wingdings" panose="05000000000000000000" pitchFamily="2" charset="2"/>
              </a:rPr>
              <a:t> individual’s level of distress and impairment in </a:t>
            </a:r>
            <a:r>
              <a:rPr lang="en-US" sz="2400" dirty="0" smtClean="0">
                <a:sym typeface="Wingdings" panose="05000000000000000000" pitchFamily="2" charset="2"/>
              </a:rPr>
              <a:t>functioning (Yale-Brown Obsessive Compulsive Scale)</a:t>
            </a:r>
            <a:endParaRPr lang="en-US" sz="2400" dirty="0" smtClean="0"/>
          </a:p>
          <a:p>
            <a:pPr algn="just">
              <a:lnSpc>
                <a:spcPct val="150000"/>
              </a:lnSpc>
            </a:pPr>
            <a:r>
              <a:rPr lang="en-US" sz="2400" dirty="0" smtClean="0"/>
              <a:t>DSM-V : Obsessive-compulsive &amp; related disorder </a:t>
            </a:r>
            <a:r>
              <a:rPr lang="en-US" sz="2400" dirty="0" smtClean="0">
                <a:sym typeface="Wingdings" panose="05000000000000000000" pitchFamily="2" charset="2"/>
              </a:rPr>
              <a:t> OCD, body </a:t>
            </a:r>
            <a:r>
              <a:rPr lang="en-US" sz="2400" dirty="0" err="1" smtClean="0">
                <a:sym typeface="Wingdings" panose="05000000000000000000" pitchFamily="2" charset="2"/>
              </a:rPr>
              <a:t>dysmorphic</a:t>
            </a:r>
            <a:r>
              <a:rPr lang="en-US" sz="2400" dirty="0" smtClean="0">
                <a:sym typeface="Wingdings" panose="05000000000000000000" pitchFamily="2" charset="2"/>
              </a:rPr>
              <a:t> disorder, hoarding disorder, trichotillomania, excoriation disorder, etc. </a:t>
            </a:r>
          </a:p>
          <a:p>
            <a:pPr lvl="1" algn="just">
              <a:lnSpc>
                <a:spcPct val="150000"/>
              </a:lnSpc>
            </a:pPr>
            <a:r>
              <a:rPr lang="en-US" sz="2400" dirty="0" smtClean="0">
                <a:sym typeface="Wingdings" panose="05000000000000000000" pitchFamily="2" charset="2"/>
              </a:rPr>
              <a:t>Symptom dimensions : cleaning, symmetry, forbidden or taboo thoughts, harm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9723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Definition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04" y="1463040"/>
            <a:ext cx="11256134" cy="491200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200" b="1" dirty="0"/>
              <a:t>Obsessions </a:t>
            </a:r>
            <a:r>
              <a:rPr lang="en-US" sz="2200" dirty="0"/>
              <a:t>: recurrent </a:t>
            </a:r>
            <a:r>
              <a:rPr lang="en-US" sz="2200" dirty="0" smtClean="0"/>
              <a:t>and persistent thoughts</a:t>
            </a:r>
            <a:r>
              <a:rPr lang="en-US" sz="2200" dirty="0"/>
              <a:t>, </a:t>
            </a:r>
            <a:r>
              <a:rPr lang="en-US" sz="2200" dirty="0" smtClean="0"/>
              <a:t>urges, impulses</a:t>
            </a:r>
            <a:r>
              <a:rPr lang="en-US" sz="2200" dirty="0"/>
              <a:t>, and/or images that are experienced as uncontrollable.</a:t>
            </a:r>
          </a:p>
          <a:p>
            <a:pPr lvl="1" algn="just">
              <a:lnSpc>
                <a:spcPct val="150000"/>
              </a:lnSpc>
            </a:pPr>
            <a:r>
              <a:rPr lang="en-US" sz="2200" dirty="0"/>
              <a:t>Usually experienced as intrusive, strange, senseless, or inappropriate thoughts </a:t>
            </a:r>
            <a:r>
              <a:rPr lang="en-US" sz="2200" dirty="0">
                <a:sym typeface="Wingdings" panose="05000000000000000000" pitchFamily="2" charset="2"/>
              </a:rPr>
              <a:t> ego-dystonic</a:t>
            </a:r>
            <a:endParaRPr lang="en-US" sz="2200" dirty="0"/>
          </a:p>
          <a:p>
            <a:pPr algn="just">
              <a:lnSpc>
                <a:spcPct val="150000"/>
              </a:lnSpc>
            </a:pPr>
            <a:r>
              <a:rPr lang="en-US" sz="2200" b="1" dirty="0" smtClean="0"/>
              <a:t>Compulsions </a:t>
            </a:r>
            <a:r>
              <a:rPr lang="en-US" sz="2200" dirty="0" smtClean="0"/>
              <a:t> : repetitive behaviors or mental acts that an individual feels driven to perform in response to an obsession or according to rules that must be applied rigidly.</a:t>
            </a:r>
          </a:p>
          <a:p>
            <a:pPr algn="just">
              <a:lnSpc>
                <a:spcPct val="150000"/>
              </a:lnSpc>
            </a:pPr>
            <a:r>
              <a:rPr lang="en-US" sz="2200" dirty="0" smtClean="0"/>
              <a:t>Preoccupations </a:t>
            </a:r>
            <a:r>
              <a:rPr lang="en-US" sz="2200" dirty="0" smtClean="0">
                <a:sym typeface="Wingdings" panose="05000000000000000000" pitchFamily="2" charset="2"/>
              </a:rPr>
              <a:t> excessive or persisting beyond developmentally appropriate periods.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2483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8" y="283336"/>
            <a:ext cx="9981126" cy="850006"/>
          </a:xfrm>
        </p:spPr>
        <p:txBody>
          <a:bodyPr/>
          <a:lstStyle/>
          <a:p>
            <a:r>
              <a:rPr lang="en-US" sz="4400" b="1" dirty="0" smtClean="0"/>
              <a:t>Epidemiology</a:t>
            </a:r>
            <a:endParaRPr lang="en-US" sz="44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761" y="2494925"/>
            <a:ext cx="5195888" cy="2488697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57578" y="1463041"/>
            <a:ext cx="6259132" cy="5052060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Mean age : 20 </a:t>
            </a:r>
            <a:r>
              <a:rPr lang="en-US" sz="2400" dirty="0" err="1" smtClean="0"/>
              <a:t>yrs</a:t>
            </a:r>
            <a:endParaRPr lang="en-US" sz="2400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70% of onset before 25 </a:t>
            </a:r>
            <a:r>
              <a:rPr lang="en-US" sz="2200" dirty="0" err="1" smtClean="0"/>
              <a:t>yrs</a:t>
            </a:r>
            <a:endParaRPr lang="en-US" sz="2200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/>
              <a:t>15% of onset after 35 </a:t>
            </a:r>
            <a:r>
              <a:rPr lang="en-US" sz="2200" dirty="0" err="1" smtClean="0"/>
              <a:t>yrs</a:t>
            </a:r>
            <a:endParaRPr lang="en-US" sz="22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International prevalence : 1,1 -1,8%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Females (slightly) &gt; male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/>
              <a:t>2073 US respondents </a:t>
            </a:r>
            <a:r>
              <a:rPr lang="en-US" sz="2400" dirty="0" smtClean="0">
                <a:sym typeface="Wingdings" panose="05000000000000000000" pitchFamily="2" charset="2"/>
              </a:rPr>
              <a:t> DSM IV criteria for OCD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2,3% lifetime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1,2% in 12-month prevalence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6286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Etiology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537" y="1538868"/>
            <a:ext cx="11485755" cy="49649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arenR"/>
            </a:pPr>
            <a:r>
              <a:rPr lang="en-US" dirty="0" smtClean="0"/>
              <a:t>Neurochemical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dysregulation</a:t>
            </a:r>
            <a:r>
              <a:rPr lang="en-US" dirty="0" smtClean="0">
                <a:sym typeface="Wingdings" panose="05000000000000000000" pitchFamily="2" charset="2"/>
              </a:rPr>
              <a:t> of 5-HT system (commonly with dopamine interaction)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Imaging  bilateral reduction in caudate size (MRI/CT), </a:t>
            </a:r>
            <a:r>
              <a:rPr lang="en-US" dirty="0" err="1" smtClean="0">
                <a:sym typeface="Wingdings" panose="05000000000000000000" pitchFamily="2" charset="2"/>
              </a:rPr>
              <a:t>hypermetabolism</a:t>
            </a:r>
            <a:r>
              <a:rPr lang="en-US" dirty="0" smtClean="0">
                <a:sym typeface="Wingdings" panose="05000000000000000000" pitchFamily="2" charset="2"/>
              </a:rPr>
              <a:t> in the orbitofrontal </a:t>
            </a:r>
            <a:r>
              <a:rPr lang="en-US" dirty="0" err="1" smtClean="0">
                <a:sym typeface="Wingdings" panose="05000000000000000000" pitchFamily="2" charset="2"/>
              </a:rPr>
              <a:t>gyrus</a:t>
            </a:r>
            <a:r>
              <a:rPr lang="en-US" dirty="0" smtClean="0">
                <a:sym typeface="Wingdings" panose="05000000000000000000" pitchFamily="2" charset="2"/>
              </a:rPr>
              <a:t>, basal ganglia,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Genetic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Psychological  defective arousal system and/or inability to control unpleasant internal states. </a:t>
            </a:r>
          </a:p>
          <a:p>
            <a:pPr marL="857250" lvl="1" indent="-457200" algn="just"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Obsessions are conditioned (neutral) stimuli, associated with an anxiety-provoking event.</a:t>
            </a:r>
          </a:p>
          <a:p>
            <a:pPr marL="857250" lvl="1" indent="-457200" algn="just"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Compulsions are learned (and reinforced) as they are of anxiety-reducing avoidance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dirty="0" smtClean="0">
                <a:sym typeface="Wingdings" panose="05000000000000000000" pitchFamily="2" charset="2"/>
              </a:rPr>
              <a:t>Psychoanalytical  Freud (obsessional neurosis)  the result of regression from the oedipal stage to pre-genital anal-erotic stage of development as a defense against aggressive or sexual (unconscious) impulses. Associated defenses: isolation, undoing, reaction formation. Symptoms occur when these defenses fail to contain anxiety. </a:t>
            </a:r>
          </a:p>
        </p:txBody>
      </p:sp>
    </p:spTree>
    <p:extLst>
      <p:ext uri="{BB962C8B-B14F-4D97-AF65-F5344CB8AC3E}">
        <p14:creationId xmlns:p14="http://schemas.microsoft.com/office/powerpoint/2010/main" val="96384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134" y="190500"/>
            <a:ext cx="5659072" cy="957262"/>
          </a:xfrm>
        </p:spPr>
        <p:txBody>
          <a:bodyPr/>
          <a:lstStyle/>
          <a:p>
            <a:r>
              <a:rPr lang="en-US" sz="3600" b="1" dirty="0" smtClean="0"/>
              <a:t>How OCD happens..</a:t>
            </a:r>
            <a:endParaRPr lang="en-US" sz="36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7131" y="3119195"/>
            <a:ext cx="3219450" cy="265747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9134" y="1444942"/>
            <a:ext cx="7920465" cy="4795839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800" dirty="0" smtClean="0"/>
              <a:t>Areas of brain involved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/>
              <a:t>Orbitofrontal cortex </a:t>
            </a:r>
            <a:r>
              <a:rPr lang="en-US" sz="1800" dirty="0" smtClean="0">
                <a:sym typeface="Wingdings" panose="05000000000000000000" pitchFamily="2" charset="2"/>
              </a:rPr>
              <a:t> reward system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Anterior cingulate cortex  error detection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Basal ganglia  affecting the threshold for activation of motor and behavioral </a:t>
            </a:r>
            <a:r>
              <a:rPr lang="en-US" sz="1800" dirty="0" smtClean="0">
                <a:sym typeface="Wingdings" panose="05000000000000000000" pitchFamily="2" charset="2"/>
              </a:rPr>
              <a:t>programs  decreased serotonin activity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Prefrontal cortex  storing memories and behavioral sequences (called structured event complexes or SECs</a:t>
            </a:r>
            <a:r>
              <a:rPr lang="en-US" sz="1800" dirty="0" smtClean="0">
                <a:sym typeface="Wingdings" panose="05000000000000000000" pitchFamily="2" charset="2"/>
              </a:rPr>
              <a:t>)  increased dopamine activity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800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Pathophysiology: initiation of SECs can be accompanied by anxiety  relieved with completion of SEC, and that a deficit in this process could be symptoms of OCD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Anxiety forms a basis for obsession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Compulsion is the attempt to receive relief </a:t>
            </a: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575" y="6057900"/>
            <a:ext cx="5534006" cy="48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6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117867"/>
            <a:ext cx="9404723" cy="781722"/>
          </a:xfrm>
        </p:spPr>
        <p:txBody>
          <a:bodyPr/>
          <a:lstStyle/>
          <a:p>
            <a:pPr algn="ctr"/>
            <a:r>
              <a:rPr lang="en-US" b="1" dirty="0" smtClean="0"/>
              <a:t>Risk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563" y="3090929"/>
            <a:ext cx="11178540" cy="3477296"/>
          </a:xfrm>
        </p:spPr>
        <p:txBody>
          <a:bodyPr>
            <a:normAutofit lnSpcReduction="10000"/>
          </a:bodyPr>
          <a:lstStyle/>
          <a:p>
            <a:r>
              <a:rPr lang="en-US" sz="2100" dirty="0" smtClean="0"/>
              <a:t>Temperamental </a:t>
            </a:r>
            <a:r>
              <a:rPr lang="en-US" sz="2100" dirty="0" smtClean="0">
                <a:sym typeface="Wingdings" panose="05000000000000000000" pitchFamily="2" charset="2"/>
              </a:rPr>
              <a:t> greater internalizing symptoms, higher negative emotionality, and behavioral inhibition in childhood</a:t>
            </a:r>
            <a:endParaRPr lang="en-US" sz="2100" dirty="0" smtClean="0"/>
          </a:p>
          <a:p>
            <a:r>
              <a:rPr lang="en-US" sz="2100" dirty="0" smtClean="0"/>
              <a:t>Environmental </a:t>
            </a:r>
            <a:r>
              <a:rPr lang="en-US" sz="2100" dirty="0" smtClean="0">
                <a:sym typeface="Wingdings" panose="05000000000000000000" pitchFamily="2" charset="2"/>
              </a:rPr>
              <a:t> physical &amp; sexual abuse in childhood, stressful or traumatic events</a:t>
            </a:r>
            <a:endParaRPr lang="en-US" sz="2100" dirty="0" smtClean="0"/>
          </a:p>
          <a:p>
            <a:r>
              <a:rPr lang="en-US" sz="2100" dirty="0" smtClean="0"/>
              <a:t>Genetic</a:t>
            </a:r>
          </a:p>
          <a:p>
            <a:pPr lvl="1"/>
            <a:r>
              <a:rPr lang="en-US" sz="2100" dirty="0" smtClean="0"/>
              <a:t>1</a:t>
            </a:r>
            <a:r>
              <a:rPr lang="en-US" sz="2100" baseline="30000" dirty="0" smtClean="0"/>
              <a:t>st</a:t>
            </a:r>
            <a:r>
              <a:rPr lang="en-US" sz="2100" dirty="0" smtClean="0"/>
              <a:t> degree relatives </a:t>
            </a:r>
            <a:r>
              <a:rPr lang="en-US" sz="2100" dirty="0" smtClean="0">
                <a:sym typeface="Wingdings" panose="05000000000000000000" pitchFamily="2" charset="2"/>
              </a:rPr>
              <a:t> twice the risk than families without OCD</a:t>
            </a:r>
          </a:p>
          <a:p>
            <a:pPr lvl="2"/>
            <a:r>
              <a:rPr lang="en-US" sz="2100" dirty="0" smtClean="0">
                <a:sym typeface="Wingdings" panose="05000000000000000000" pitchFamily="2" charset="2"/>
              </a:rPr>
              <a:t>If familial OCD onset in childhood or adolescence  risk is 10x higher</a:t>
            </a:r>
          </a:p>
          <a:p>
            <a:r>
              <a:rPr lang="en-US" sz="2100" dirty="0" smtClean="0">
                <a:sym typeface="Wingdings" panose="05000000000000000000" pitchFamily="2" charset="2"/>
              </a:rPr>
              <a:t>Heritability 47% in both men &amp; women  study of </a:t>
            </a:r>
            <a:r>
              <a:rPr lang="en-US" dirty="0"/>
              <a:t>5,893 mono- and dizygotic twins, and </a:t>
            </a:r>
            <a:r>
              <a:rPr lang="en-US" dirty="0" smtClean="0"/>
              <a:t>1,304 additional </a:t>
            </a:r>
            <a:r>
              <a:rPr lang="en-US" dirty="0"/>
              <a:t>siblings </a:t>
            </a:r>
            <a:r>
              <a:rPr lang="en-US" dirty="0" smtClean="0"/>
              <a:t>in the Netherlands</a:t>
            </a:r>
            <a:endParaRPr lang="en-US" sz="5400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407" y="1002620"/>
            <a:ext cx="7804396" cy="180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6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58" y="246656"/>
            <a:ext cx="9404723" cy="796533"/>
          </a:xfrm>
        </p:spPr>
        <p:txBody>
          <a:bodyPr/>
          <a:lstStyle/>
          <a:p>
            <a:r>
              <a:rPr lang="en-US" b="1" dirty="0" smtClean="0"/>
              <a:t>Associations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537" y="1249251"/>
            <a:ext cx="11485755" cy="546064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Traits prior to the disorder: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200" dirty="0">
                <a:sym typeface="Wingdings" panose="05000000000000000000" pitchFamily="2" charset="2"/>
              </a:rPr>
              <a:t>A</a:t>
            </a:r>
            <a:r>
              <a:rPr lang="en-US" sz="2200" dirty="0" smtClean="0">
                <a:sym typeface="Wingdings" panose="05000000000000000000" pitchFamily="2" charset="2"/>
              </a:rPr>
              <a:t>voidant, dependent, histrionic  40% of cases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200" dirty="0" err="1" smtClean="0">
                <a:sym typeface="Wingdings" panose="05000000000000000000" pitchFamily="2" charset="2"/>
              </a:rPr>
              <a:t>Anankastic</a:t>
            </a:r>
            <a:r>
              <a:rPr lang="en-US" sz="2200" dirty="0" smtClean="0">
                <a:sym typeface="Wingdings" panose="05000000000000000000" pitchFamily="2" charset="2"/>
              </a:rPr>
              <a:t>/obsessive-compulsive traits  5-15% of cases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Schizophrenia  5-45%  poorer prognosis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Severity associated with poor insight, high comorbidity, high role impairment</a:t>
            </a:r>
          </a:p>
          <a:p>
            <a:pPr marL="400050" algn="just">
              <a:buFont typeface="Wingdings" panose="05000000000000000000" pitchFamily="2" charset="2"/>
              <a:buChar char="§"/>
            </a:pPr>
            <a:endParaRPr lang="en-US" sz="2200" dirty="0" smtClean="0">
              <a:sym typeface="Wingdings" panose="05000000000000000000" pitchFamily="2" charset="2"/>
            </a:endParaRPr>
          </a:p>
          <a:p>
            <a:pPr marL="400050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Comorbidity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Depressive disorder  50-70%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Anxiety disorder</a:t>
            </a:r>
          </a:p>
          <a:p>
            <a:pPr marL="1200150" lvl="2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Social phobia, specific phobia</a:t>
            </a:r>
          </a:p>
          <a:p>
            <a:pPr marL="1200150" lvl="2" algn="just">
              <a:buFont typeface="Wingdings" panose="05000000000000000000" pitchFamily="2" charset="2"/>
              <a:buChar char="§"/>
            </a:pPr>
            <a:r>
              <a:rPr lang="en-US" sz="2000" dirty="0" smtClean="0">
                <a:sym typeface="Wingdings" panose="05000000000000000000" pitchFamily="2" charset="2"/>
              </a:rPr>
              <a:t>Panic disorder</a:t>
            </a:r>
          </a:p>
          <a:p>
            <a:pPr marL="800100" lvl="1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ym typeface="Wingdings" panose="05000000000000000000" pitchFamily="2" charset="2"/>
              </a:rPr>
              <a:t>Eating disorder</a:t>
            </a:r>
          </a:p>
        </p:txBody>
      </p:sp>
    </p:spTree>
    <p:extLst>
      <p:ext uri="{BB962C8B-B14F-4D97-AF65-F5344CB8AC3E}">
        <p14:creationId xmlns:p14="http://schemas.microsoft.com/office/powerpoint/2010/main" val="10590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62404"/>
          </a:xfrm>
        </p:spPr>
        <p:txBody>
          <a:bodyPr/>
          <a:lstStyle/>
          <a:p>
            <a:r>
              <a:rPr lang="en-US" b="1" dirty="0" smtClean="0"/>
              <a:t>ICD-10 Criteria (F42)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444" y="1427356"/>
            <a:ext cx="11351941" cy="4821043"/>
          </a:xfrm>
        </p:spPr>
        <p:txBody>
          <a:bodyPr>
            <a:normAutofit/>
          </a:bodyPr>
          <a:lstStyle/>
          <a:p>
            <a:pPr marL="457200" indent="-457200" algn="just">
              <a:buAutoNum type="alphaUcPeriod"/>
            </a:pPr>
            <a:r>
              <a:rPr lang="en-US" dirty="0" smtClean="0"/>
              <a:t>Either </a:t>
            </a:r>
            <a:r>
              <a:rPr lang="en-US" dirty="0"/>
              <a:t>obsessions or compulsions (or both), present on </a:t>
            </a:r>
            <a:r>
              <a:rPr lang="en-US" b="1" dirty="0"/>
              <a:t>most days for a period of at least two weeks</a:t>
            </a:r>
            <a:r>
              <a:rPr lang="en-US" dirty="0"/>
              <a:t>. </a:t>
            </a:r>
          </a:p>
          <a:p>
            <a:pPr marL="457200" indent="-457200" algn="just">
              <a:buAutoNum type="alphaUcPeriod"/>
            </a:pPr>
            <a:r>
              <a:rPr lang="en-US" dirty="0" smtClean="0"/>
              <a:t>Obsessions </a:t>
            </a:r>
            <a:r>
              <a:rPr lang="en-US" dirty="0"/>
              <a:t>(thoughts, ideas or images) and compulsions (acts) share the  following features, all of which </a:t>
            </a:r>
            <a:r>
              <a:rPr lang="en-US" dirty="0" smtClean="0"/>
              <a:t>must </a:t>
            </a:r>
            <a:r>
              <a:rPr lang="en-US" dirty="0"/>
              <a:t>be present:  </a:t>
            </a:r>
            <a:endParaRPr lang="en-US" dirty="0" smtClean="0"/>
          </a:p>
          <a:p>
            <a:pPr marL="857250" lvl="1" indent="-457200" algn="just">
              <a:buFont typeface="+mj-lt"/>
              <a:buAutoNum type="romanLcPeriod"/>
            </a:pPr>
            <a:r>
              <a:rPr lang="en-US" dirty="0" smtClean="0"/>
              <a:t>They </a:t>
            </a:r>
            <a:r>
              <a:rPr lang="en-US" dirty="0"/>
              <a:t>are acknowledged as </a:t>
            </a:r>
            <a:r>
              <a:rPr lang="en-US" b="1" dirty="0"/>
              <a:t>originating in the mind of the patient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dirty="0"/>
              <a:t>are not imposed </a:t>
            </a:r>
            <a:r>
              <a:rPr lang="en-US" dirty="0" smtClean="0"/>
              <a:t>by outside </a:t>
            </a:r>
            <a:r>
              <a:rPr lang="en-US" dirty="0"/>
              <a:t>persons or influences.  </a:t>
            </a:r>
          </a:p>
          <a:p>
            <a:pPr marL="857250" lvl="1" indent="-457200" algn="just">
              <a:buFont typeface="+mj-lt"/>
              <a:buAutoNum type="romanLcPeriod"/>
            </a:pPr>
            <a:r>
              <a:rPr lang="en-US" dirty="0" smtClean="0"/>
              <a:t>They </a:t>
            </a:r>
            <a:r>
              <a:rPr lang="en-US" dirty="0"/>
              <a:t>are </a:t>
            </a:r>
            <a:r>
              <a:rPr lang="en-US" b="1" dirty="0"/>
              <a:t>repetitive and unpleasant, </a:t>
            </a:r>
            <a:r>
              <a:rPr lang="en-US" dirty="0"/>
              <a:t>and at least one obsession </a:t>
            </a:r>
            <a:r>
              <a:rPr lang="en-US" dirty="0" smtClean="0"/>
              <a:t>or compulsion </a:t>
            </a:r>
            <a:r>
              <a:rPr lang="en-US" dirty="0"/>
              <a:t>must </a:t>
            </a:r>
            <a:r>
              <a:rPr lang="en-US" dirty="0" smtClean="0"/>
              <a:t> be </a:t>
            </a:r>
            <a:r>
              <a:rPr lang="en-US" dirty="0"/>
              <a:t>present </a:t>
            </a:r>
            <a:r>
              <a:rPr lang="en-US" dirty="0" smtClean="0"/>
              <a:t>	that </a:t>
            </a:r>
            <a:r>
              <a:rPr lang="en-US" dirty="0"/>
              <a:t>is acknowledged as excessive or unreasonable.  </a:t>
            </a:r>
          </a:p>
          <a:p>
            <a:pPr marL="857250" lvl="1" indent="-457200" algn="just">
              <a:buFont typeface="+mj-lt"/>
              <a:buAutoNum type="romanLcPeriod"/>
            </a:pPr>
            <a:r>
              <a:rPr lang="en-US" dirty="0" smtClean="0"/>
              <a:t>The </a:t>
            </a:r>
            <a:r>
              <a:rPr lang="en-US" dirty="0"/>
              <a:t>subject </a:t>
            </a:r>
            <a:r>
              <a:rPr lang="en-US" b="1" dirty="0"/>
              <a:t>tries to resist them </a:t>
            </a:r>
            <a:r>
              <a:rPr lang="en-US" dirty="0"/>
              <a:t>(but if very long-standing, </a:t>
            </a:r>
            <a:r>
              <a:rPr lang="en-US" dirty="0" smtClean="0"/>
              <a:t>resistance </a:t>
            </a:r>
            <a:r>
              <a:rPr lang="en-US" dirty="0"/>
              <a:t>to some </a:t>
            </a:r>
            <a:r>
              <a:rPr lang="en-US" dirty="0" smtClean="0"/>
              <a:t>obsessions </a:t>
            </a:r>
            <a:r>
              <a:rPr lang="en-US" dirty="0"/>
              <a:t>or compulsions may be minimal).  At least one obsession or compulsion must be present which </a:t>
            </a:r>
            <a:r>
              <a:rPr lang="en-US" dirty="0" smtClean="0"/>
              <a:t>is </a:t>
            </a:r>
            <a:r>
              <a:rPr lang="en-US" dirty="0"/>
              <a:t>unsuccessfully resisted.  </a:t>
            </a:r>
          </a:p>
          <a:p>
            <a:pPr marL="857250" lvl="1" indent="-457200" algn="just">
              <a:buFont typeface="+mj-lt"/>
              <a:buAutoNum type="romanLcPeriod"/>
            </a:pPr>
            <a:r>
              <a:rPr lang="en-US" dirty="0" smtClean="0"/>
              <a:t>Carrying </a:t>
            </a:r>
            <a:r>
              <a:rPr lang="en-US" dirty="0"/>
              <a:t>out the obsessive thought or compulsive act is not in itself pleasurable.  (This should be </a:t>
            </a:r>
            <a:r>
              <a:rPr lang="en-US" dirty="0" smtClean="0"/>
              <a:t>distinguished </a:t>
            </a:r>
            <a:r>
              <a:rPr lang="en-US" dirty="0"/>
              <a:t>from the temporary relief of tension or anxiety).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037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224</TotalTime>
  <Words>776</Words>
  <Application>Microsoft Office PowerPoint</Application>
  <PresentationFormat>Widescreen</PresentationFormat>
  <Paragraphs>79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Wingdings</vt:lpstr>
      <vt:lpstr>Wingdings 3</vt:lpstr>
      <vt:lpstr>Ion</vt:lpstr>
      <vt:lpstr>Obsessive-Compulsive Disorders</vt:lpstr>
      <vt:lpstr>Overview </vt:lpstr>
      <vt:lpstr>Definition</vt:lpstr>
      <vt:lpstr>Epidemiology</vt:lpstr>
      <vt:lpstr>Etiology</vt:lpstr>
      <vt:lpstr>How OCD happens..</vt:lpstr>
      <vt:lpstr>Risk Factors</vt:lpstr>
      <vt:lpstr>Associations</vt:lpstr>
      <vt:lpstr>ICD-10 Criteria (F42)</vt:lpstr>
      <vt:lpstr>ICD-10 Criteria (F42)</vt:lpstr>
      <vt:lpstr>DSM V Criteria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Obsessive-Compulsive Disorders</dc:title>
  <dc:creator>Rizky Aniza Winanda</dc:creator>
  <cp:lastModifiedBy>Rizky Aniza Winanda</cp:lastModifiedBy>
  <cp:revision>18</cp:revision>
  <dcterms:created xsi:type="dcterms:W3CDTF">2014-01-17T04:36:40Z</dcterms:created>
  <dcterms:modified xsi:type="dcterms:W3CDTF">2014-01-24T07:26:48Z</dcterms:modified>
</cp:coreProperties>
</file>