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91" r:id="rId6"/>
    <p:sldId id="287" r:id="rId7"/>
    <p:sldId id="260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61" r:id="rId16"/>
    <p:sldId id="262" r:id="rId17"/>
    <p:sldId id="263" r:id="rId18"/>
    <p:sldId id="265" r:id="rId19"/>
    <p:sldId id="266" r:id="rId20"/>
    <p:sldId id="292" r:id="rId21"/>
    <p:sldId id="293" r:id="rId22"/>
    <p:sldId id="294" r:id="rId23"/>
    <p:sldId id="295" r:id="rId24"/>
    <p:sldId id="288" r:id="rId25"/>
    <p:sldId id="272" r:id="rId26"/>
    <p:sldId id="273" r:id="rId27"/>
    <p:sldId id="274" r:id="rId28"/>
    <p:sldId id="307" r:id="rId29"/>
    <p:sldId id="275" r:id="rId30"/>
    <p:sldId id="276" r:id="rId31"/>
    <p:sldId id="305" r:id="rId32"/>
    <p:sldId id="277" r:id="rId33"/>
    <p:sldId id="278" r:id="rId34"/>
    <p:sldId id="279" r:id="rId35"/>
    <p:sldId id="289" r:id="rId36"/>
    <p:sldId id="267" r:id="rId37"/>
    <p:sldId id="268" r:id="rId38"/>
    <p:sldId id="269" r:id="rId39"/>
    <p:sldId id="270" r:id="rId40"/>
    <p:sldId id="271" r:id="rId41"/>
    <p:sldId id="290" r:id="rId42"/>
    <p:sldId id="296" r:id="rId43"/>
    <p:sldId id="297" r:id="rId44"/>
    <p:sldId id="298" r:id="rId45"/>
    <p:sldId id="299" r:id="rId46"/>
    <p:sldId id="300" r:id="rId47"/>
    <p:sldId id="302" r:id="rId48"/>
    <p:sldId id="301" r:id="rId49"/>
    <p:sldId id="303" r:id="rId50"/>
    <p:sldId id="30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F4362-21B4-4F7E-9828-D54EEF2EA011}" type="datetimeFigureOut">
              <a:rPr lang="en-US" smtClean="0"/>
              <a:pPr/>
              <a:t>1/22/2015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9AC7D-3D26-4D71-8183-D6F03830DF4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648200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GB" sz="5400" dirty="0" smtClean="0"/>
              <a:t>Sex Therapy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791200"/>
            <a:ext cx="6400800" cy="685800"/>
          </a:xfrm>
        </p:spPr>
        <p:txBody>
          <a:bodyPr/>
          <a:lstStyle/>
          <a:p>
            <a:pPr algn="r"/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  <p:pic>
        <p:nvPicPr>
          <p:cNvPr id="41986" name="Picture 2" descr="http://ecx.images-amazon.com/images/I/51lwn6QcZ1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71825" cy="4762500"/>
          </a:xfrm>
          <a:prstGeom prst="rect">
            <a:avLst/>
          </a:prstGeom>
          <a:noFill/>
        </p:spPr>
      </p:pic>
      <p:pic>
        <p:nvPicPr>
          <p:cNvPr id="41988" name="Picture 4" descr="http://medical.dentalebooks.com/wp-content/uploads/2012/06/Kaplan-and-Sadock-Comprehensive-Textbook-of-Psychiatry-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3575" y="0"/>
            <a:ext cx="34004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Persyarafan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Secara</a:t>
            </a:r>
            <a:r>
              <a:rPr lang="en-GB" dirty="0" smtClean="0"/>
              <a:t> primer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syaraf</a:t>
            </a:r>
            <a:r>
              <a:rPr lang="en-GB" dirty="0" smtClean="0"/>
              <a:t> </a:t>
            </a:r>
            <a:r>
              <a:rPr lang="en-GB" dirty="0" err="1" smtClean="0"/>
              <a:t>otonom</a:t>
            </a:r>
            <a:endParaRPr lang="en-GB" dirty="0" smtClean="0"/>
          </a:p>
          <a:p>
            <a:r>
              <a:rPr lang="en-GB" dirty="0" err="1" smtClean="0"/>
              <a:t>Pembesaran</a:t>
            </a:r>
            <a:r>
              <a:rPr lang="en-GB" dirty="0" smtClean="0"/>
              <a:t> penis </a:t>
            </a:r>
            <a:r>
              <a:rPr lang="en-GB" dirty="0" err="1" smtClean="0"/>
              <a:t>melalui</a:t>
            </a:r>
            <a:r>
              <a:rPr lang="en-GB" dirty="0" smtClean="0"/>
              <a:t> </a:t>
            </a:r>
            <a:r>
              <a:rPr lang="en-GB" dirty="0" err="1" smtClean="0"/>
              <a:t>kolinergik</a:t>
            </a:r>
            <a:r>
              <a:rPr lang="en-GB" dirty="0" smtClean="0"/>
              <a:t> (</a:t>
            </a:r>
            <a:r>
              <a:rPr lang="en-GB" dirty="0" err="1" smtClean="0"/>
              <a:t>parasimpatik</a:t>
            </a:r>
            <a:r>
              <a:rPr lang="en-GB" dirty="0" smtClean="0"/>
              <a:t>) via S2, S3, S4; </a:t>
            </a:r>
            <a:r>
              <a:rPr lang="en-GB" dirty="0" err="1" smtClean="0"/>
              <a:t>torakolumbar</a:t>
            </a:r>
            <a:r>
              <a:rPr lang="en-GB" dirty="0" smtClean="0"/>
              <a:t> (</a:t>
            </a:r>
            <a:r>
              <a:rPr lang="en-GB" dirty="0" err="1" smtClean="0"/>
              <a:t>simpatik</a:t>
            </a:r>
            <a:r>
              <a:rPr lang="en-GB" dirty="0" smtClean="0"/>
              <a:t>)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dilatasi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arteri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err="1" smtClean="0"/>
              <a:t>Pemasokan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klitoris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cara</a:t>
            </a:r>
            <a:r>
              <a:rPr lang="en-GB" dirty="0" smtClean="0"/>
              <a:t> </a:t>
            </a:r>
            <a:r>
              <a:rPr lang="en-GB" dirty="0" err="1" smtClean="0"/>
              <a:t>serupa</a:t>
            </a:r>
            <a:endParaRPr lang="en-GB" dirty="0" smtClean="0"/>
          </a:p>
          <a:p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simpatik</a:t>
            </a:r>
            <a:r>
              <a:rPr lang="en-GB" dirty="0" smtClean="0"/>
              <a:t> (</a:t>
            </a:r>
            <a:r>
              <a:rPr lang="en-GB" dirty="0" err="1" smtClean="0"/>
              <a:t>adrenergik</a:t>
            </a:r>
            <a:r>
              <a:rPr lang="en-GB" dirty="0" smtClean="0"/>
              <a:t>) </a:t>
            </a:r>
            <a:r>
              <a:rPr lang="en-GB" dirty="0" err="1" smtClean="0"/>
              <a:t>berperan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ejakulasi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kontraksi</a:t>
            </a:r>
            <a:r>
              <a:rPr lang="en-GB" dirty="0" smtClean="0"/>
              <a:t> </a:t>
            </a:r>
            <a:r>
              <a:rPr lang="en-GB" dirty="0" err="1" smtClean="0"/>
              <a:t>otot</a:t>
            </a:r>
            <a:r>
              <a:rPr lang="en-GB" dirty="0" smtClean="0"/>
              <a:t> vagina, </a:t>
            </a:r>
            <a:r>
              <a:rPr lang="en-GB" dirty="0" err="1" smtClean="0"/>
              <a:t>uretra</a:t>
            </a:r>
            <a:r>
              <a:rPr lang="en-GB" dirty="0" smtClean="0"/>
              <a:t>, uterus</a:t>
            </a:r>
          </a:p>
          <a:p>
            <a:r>
              <a:rPr lang="en-GB" dirty="0" err="1" smtClean="0"/>
              <a:t>Dipengaruhi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luar</a:t>
            </a:r>
            <a:r>
              <a:rPr lang="en-GB" dirty="0" smtClean="0"/>
              <a:t> (</a:t>
            </a:r>
            <a:r>
              <a:rPr lang="en-GB" dirty="0" err="1" smtClean="0"/>
              <a:t>obat</a:t>
            </a:r>
            <a:r>
              <a:rPr lang="en-GB" dirty="0" smtClean="0"/>
              <a:t>, </a:t>
            </a:r>
            <a:r>
              <a:rPr lang="en-GB" dirty="0" err="1" smtClean="0"/>
              <a:t>stres</a:t>
            </a:r>
            <a:r>
              <a:rPr lang="en-GB" dirty="0" smtClean="0"/>
              <a:t>, </a:t>
            </a:r>
            <a:r>
              <a:rPr lang="en-GB" dirty="0" err="1" smtClean="0"/>
              <a:t>dsb</a:t>
            </a:r>
            <a:r>
              <a:rPr lang="en-GB" dirty="0" smtClean="0"/>
              <a:t>)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(stimuli </a:t>
            </a:r>
            <a:r>
              <a:rPr lang="en-GB" dirty="0" err="1" smtClean="0"/>
              <a:t>hipotalamus</a:t>
            </a:r>
            <a:r>
              <a:rPr lang="en-GB" dirty="0" smtClean="0"/>
              <a:t>, </a:t>
            </a:r>
            <a:r>
              <a:rPr lang="en-GB" dirty="0" err="1" smtClean="0"/>
              <a:t>limbik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kortikal</a:t>
            </a:r>
            <a:r>
              <a:rPr lang="en-GB" dirty="0" smtClean="0"/>
              <a:t>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Endokrinologi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Perkembangan</a:t>
            </a:r>
            <a:r>
              <a:rPr lang="en-GB" dirty="0" smtClean="0"/>
              <a:t> organ </a:t>
            </a:r>
            <a:r>
              <a:rPr lang="en-GB" dirty="0" err="1" smtClean="0"/>
              <a:t>seks</a:t>
            </a:r>
            <a:r>
              <a:rPr lang="en-GB" dirty="0" smtClean="0"/>
              <a:t> </a:t>
            </a:r>
            <a:r>
              <a:rPr lang="en-GB" dirty="0" err="1" smtClean="0"/>
              <a:t>luar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hormon</a:t>
            </a:r>
            <a:endParaRPr lang="en-GB" dirty="0" smtClean="0"/>
          </a:p>
          <a:p>
            <a:r>
              <a:rPr lang="en-GB" dirty="0" err="1" smtClean="0"/>
              <a:t>Testosteron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libido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kedua</a:t>
            </a:r>
            <a:r>
              <a:rPr lang="en-GB" dirty="0" smtClean="0"/>
              <a:t> </a:t>
            </a:r>
            <a:r>
              <a:rPr lang="en-GB" dirty="0" err="1" smtClean="0"/>
              <a:t>kelamin</a:t>
            </a:r>
            <a:endParaRPr lang="en-GB" dirty="0" smtClean="0"/>
          </a:p>
          <a:p>
            <a:r>
              <a:rPr lang="en-GB" dirty="0" smtClean="0"/>
              <a:t>Kadar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 </a:t>
            </a:r>
            <a:r>
              <a:rPr lang="en-GB" dirty="0" err="1" smtClean="0"/>
              <a:t>berbanding</a:t>
            </a:r>
            <a:r>
              <a:rPr lang="en-GB" dirty="0" smtClean="0"/>
              <a:t> </a:t>
            </a:r>
            <a:r>
              <a:rPr lang="en-GB" dirty="0" err="1" smtClean="0"/>
              <a:t>terbalik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stres</a:t>
            </a:r>
            <a:endParaRPr lang="en-GB" dirty="0" smtClean="0"/>
          </a:p>
          <a:p>
            <a:r>
              <a:rPr lang="en-GB" dirty="0" err="1" smtClean="0"/>
              <a:t>Tidur</a:t>
            </a:r>
            <a:r>
              <a:rPr lang="en-GB" dirty="0" smtClean="0"/>
              <a:t>, mood,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gaya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r>
              <a:rPr lang="en-GB" dirty="0" smtClean="0"/>
              <a:t> </a:t>
            </a:r>
            <a:r>
              <a:rPr lang="en-GB" dirty="0" err="1" smtClean="0"/>
              <a:t>memengaruhi</a:t>
            </a:r>
            <a:r>
              <a:rPr lang="en-GB" dirty="0" smtClean="0"/>
              <a:t> </a:t>
            </a:r>
            <a:r>
              <a:rPr lang="en-GB" dirty="0" err="1" smtClean="0"/>
              <a:t>sirkulasi</a:t>
            </a:r>
            <a:r>
              <a:rPr lang="en-GB" dirty="0" smtClean="0"/>
              <a:t> </a:t>
            </a:r>
            <a:r>
              <a:rPr lang="en-GB" dirty="0" err="1" smtClean="0"/>
              <a:t>hormon</a:t>
            </a:r>
            <a:endParaRPr lang="en-GB" dirty="0" smtClean="0"/>
          </a:p>
          <a:p>
            <a:r>
              <a:rPr lang="en-GB" dirty="0" err="1" smtClean="0"/>
              <a:t>Regulasi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aksis</a:t>
            </a:r>
            <a:r>
              <a:rPr lang="en-GB" dirty="0" smtClean="0"/>
              <a:t> </a:t>
            </a:r>
            <a:r>
              <a:rPr lang="en-GB" dirty="0" err="1" smtClean="0"/>
              <a:t>hipotalamus</a:t>
            </a:r>
            <a:r>
              <a:rPr lang="en-GB" dirty="0" smtClean="0"/>
              <a:t>-gonad-pituitary; </a:t>
            </a:r>
            <a:r>
              <a:rPr lang="en-GB" dirty="0" err="1" smtClean="0"/>
              <a:t>variasi</a:t>
            </a:r>
            <a:r>
              <a:rPr lang="en-GB" dirty="0" smtClean="0"/>
              <a:t> diurnal: </a:t>
            </a:r>
            <a:r>
              <a:rPr lang="en-GB" dirty="0" err="1" smtClean="0"/>
              <a:t>tinggi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pagi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SSP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Korteks</a:t>
            </a:r>
            <a:r>
              <a:rPr lang="en-GB" dirty="0" smtClean="0"/>
              <a:t>: </a:t>
            </a:r>
            <a:r>
              <a:rPr lang="en-GB" dirty="0" err="1" smtClean="0"/>
              <a:t>kendali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olah</a:t>
            </a:r>
            <a:r>
              <a:rPr lang="en-GB" dirty="0" smtClean="0"/>
              <a:t> </a:t>
            </a:r>
            <a:r>
              <a:rPr lang="en-GB" dirty="0" err="1" smtClean="0"/>
              <a:t>impuls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orbitofrontal</a:t>
            </a:r>
            <a:r>
              <a:rPr lang="en-GB" dirty="0" smtClean="0"/>
              <a:t>: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emosi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 smtClean="0"/>
              <a:t>singulata</a:t>
            </a:r>
            <a:r>
              <a:rPr lang="en-GB" dirty="0" smtClean="0"/>
              <a:t> anterior </a:t>
            </a:r>
            <a:r>
              <a:rPr lang="en-GB" dirty="0" err="1" smtClean="0"/>
              <a:t>kiri</a:t>
            </a:r>
            <a:r>
              <a:rPr lang="en-GB" dirty="0" smtClean="0"/>
              <a:t>: </a:t>
            </a:r>
            <a:r>
              <a:rPr lang="en-GB" dirty="0" err="1" smtClean="0"/>
              <a:t>hormon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rangsang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nukleus</a:t>
            </a:r>
            <a:r>
              <a:rPr lang="en-GB" dirty="0" smtClean="0"/>
              <a:t> </a:t>
            </a:r>
            <a:r>
              <a:rPr lang="en-GB" dirty="0" err="1" smtClean="0"/>
              <a:t>kaudatus</a:t>
            </a:r>
            <a:r>
              <a:rPr lang="en-GB" dirty="0" smtClean="0"/>
              <a:t> </a:t>
            </a:r>
            <a:r>
              <a:rPr lang="en-GB" dirty="0" err="1" smtClean="0"/>
              <a:t>kanan</a:t>
            </a:r>
            <a:r>
              <a:rPr lang="en-GB" dirty="0" smtClean="0"/>
              <a:t>: </a:t>
            </a:r>
            <a:r>
              <a:rPr lang="en-GB" dirty="0" err="1" smtClean="0"/>
              <a:t>aktivitas</a:t>
            </a:r>
            <a:r>
              <a:rPr lang="en-GB" dirty="0" smtClean="0"/>
              <a:t> yang </a:t>
            </a:r>
            <a:r>
              <a:rPr lang="en-GB" dirty="0" err="1" smtClean="0"/>
              <a:t>mengikuti</a:t>
            </a:r>
            <a:r>
              <a:rPr lang="en-GB" dirty="0" smtClean="0"/>
              <a:t> </a:t>
            </a:r>
            <a:r>
              <a:rPr lang="en-GB" dirty="0" err="1" smtClean="0"/>
              <a:t>rangsang</a:t>
            </a:r>
            <a:endParaRPr lang="en-GB" dirty="0" smtClean="0"/>
          </a:p>
          <a:p>
            <a:r>
              <a:rPr lang="en-GB" dirty="0" err="1" smtClean="0"/>
              <a:t>Sistem</a:t>
            </a:r>
            <a:r>
              <a:rPr lang="en-GB" dirty="0" smtClean="0"/>
              <a:t> </a:t>
            </a:r>
            <a:r>
              <a:rPr lang="en-GB" dirty="0" err="1" smtClean="0"/>
              <a:t>limbik</a:t>
            </a:r>
            <a:r>
              <a:rPr lang="en-GB" dirty="0" smtClean="0"/>
              <a:t>: </a:t>
            </a:r>
            <a:r>
              <a:rPr lang="en-GB" dirty="0" err="1" smtClean="0"/>
              <a:t>pembesaran</a:t>
            </a:r>
            <a:endParaRPr lang="en-GB" dirty="0" smtClean="0"/>
          </a:p>
          <a:p>
            <a:r>
              <a:rPr lang="en-GB" dirty="0" smtClean="0"/>
              <a:t>Brainstem: </a:t>
            </a:r>
            <a:r>
              <a:rPr lang="en-GB" dirty="0" err="1" smtClean="0"/>
              <a:t>kendali</a:t>
            </a:r>
            <a:r>
              <a:rPr lang="en-GB" dirty="0" smtClean="0"/>
              <a:t> </a:t>
            </a:r>
            <a:r>
              <a:rPr lang="en-GB" dirty="0" err="1" smtClean="0"/>
              <a:t>hambat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rangsang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refleks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spinal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SSP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Neurotransmitter: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ikut</a:t>
            </a:r>
            <a:r>
              <a:rPr lang="en-GB" dirty="0" smtClean="0"/>
              <a:t> </a:t>
            </a:r>
            <a:r>
              <a:rPr lang="en-GB" dirty="0" err="1" smtClean="0"/>
              <a:t>berpengaruh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dopamin</a:t>
            </a:r>
            <a:r>
              <a:rPr lang="en-GB" dirty="0" smtClean="0"/>
              <a:t>: </a:t>
            </a:r>
            <a:r>
              <a:rPr lang="en-GB" dirty="0" err="1" smtClean="0"/>
              <a:t>sebanding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libido</a:t>
            </a:r>
            <a:br>
              <a:rPr lang="en-GB" dirty="0" smtClean="0"/>
            </a:br>
            <a:r>
              <a:rPr lang="en-GB" dirty="0" smtClean="0"/>
              <a:t>serotonin: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inhibisi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oksitosin</a:t>
            </a:r>
            <a:r>
              <a:rPr lang="en-GB" dirty="0" smtClean="0"/>
              <a:t>: </a:t>
            </a:r>
            <a:r>
              <a:rPr lang="en-GB" dirty="0" err="1" smtClean="0"/>
              <a:t>penguat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menyenangkan</a:t>
            </a:r>
            <a:endParaRPr lang="en-GB" dirty="0" smtClean="0"/>
          </a:p>
          <a:p>
            <a:r>
              <a:rPr lang="en-GB" dirty="0" err="1" smtClean="0"/>
              <a:t>Sumsum</a:t>
            </a:r>
            <a:r>
              <a:rPr lang="en-GB" dirty="0" smtClean="0"/>
              <a:t> </a:t>
            </a:r>
            <a:r>
              <a:rPr lang="en-GB" dirty="0" err="1" smtClean="0"/>
              <a:t>tulang</a:t>
            </a:r>
            <a:r>
              <a:rPr lang="en-GB" dirty="0" smtClean="0"/>
              <a:t> </a:t>
            </a:r>
            <a:r>
              <a:rPr lang="en-GB" dirty="0" err="1" smtClean="0"/>
              <a:t>belakang</a:t>
            </a:r>
            <a:r>
              <a:rPr lang="en-GB" dirty="0" smtClean="0"/>
              <a:t>: </a:t>
            </a:r>
            <a:r>
              <a:rPr lang="en-GB" dirty="0" err="1" smtClean="0"/>
              <a:t>rangsang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klimaks</a:t>
            </a:r>
            <a:r>
              <a:rPr lang="en-GB" dirty="0" smtClean="0"/>
              <a:t> </a:t>
            </a:r>
            <a:r>
              <a:rPr lang="en-GB" dirty="0" err="1" smtClean="0"/>
              <a:t>dikendalikan</a:t>
            </a:r>
            <a:r>
              <a:rPr lang="en-GB" dirty="0" smtClean="0"/>
              <a:t> </a:t>
            </a:r>
            <a:r>
              <a:rPr lang="en-GB" dirty="0" err="1" smtClean="0"/>
              <a:t>persyarafan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tingkat</a:t>
            </a:r>
            <a:r>
              <a:rPr lang="en-GB" dirty="0" smtClean="0"/>
              <a:t> spinal, </a:t>
            </a:r>
            <a:r>
              <a:rPr lang="en-GB" dirty="0" err="1" smtClean="0"/>
              <a:t>refleks</a:t>
            </a:r>
            <a:r>
              <a:rPr lang="en-GB" dirty="0" smtClean="0"/>
              <a:t>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tengah</a:t>
            </a:r>
            <a:r>
              <a:rPr lang="en-GB" dirty="0" smtClean="0"/>
              <a:t> area </a:t>
            </a:r>
            <a:r>
              <a:rPr lang="en-GB" dirty="0" err="1" smtClean="0"/>
              <a:t>abu-abu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Perbedaan</a:t>
            </a:r>
            <a:r>
              <a:rPr lang="en-GB" dirty="0" smtClean="0"/>
              <a:t> </a:t>
            </a:r>
            <a:r>
              <a:rPr lang="en-GB" dirty="0" err="1" smtClean="0"/>
              <a:t>Biologis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Perbedaan</a:t>
            </a:r>
            <a:r>
              <a:rPr lang="en-GB" dirty="0" smtClean="0"/>
              <a:t> Hormonal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Produksi</a:t>
            </a:r>
            <a:r>
              <a:rPr lang="en-GB" dirty="0" smtClean="0"/>
              <a:t> androgen, </a:t>
            </a:r>
            <a:r>
              <a:rPr lang="en-GB" dirty="0" err="1" smtClean="0"/>
              <a:t>konversi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estrogen</a:t>
            </a:r>
            <a:endParaRPr lang="en-GB" dirty="0" smtClean="0"/>
          </a:p>
          <a:p>
            <a:r>
              <a:rPr lang="en-GB" dirty="0" smtClean="0"/>
              <a:t>Testis </a:t>
            </a:r>
            <a:r>
              <a:rPr lang="en-GB" dirty="0" err="1" smtClean="0"/>
              <a:t>memproduksi</a:t>
            </a:r>
            <a:r>
              <a:rPr lang="en-GB" dirty="0" smtClean="0"/>
              <a:t> 7000 </a:t>
            </a:r>
            <a:r>
              <a:rPr lang="en-GB" dirty="0" err="1" smtClean="0"/>
              <a:t>ng</a:t>
            </a:r>
            <a:r>
              <a:rPr lang="en-GB" dirty="0" smtClean="0"/>
              <a:t> </a:t>
            </a:r>
            <a:r>
              <a:rPr lang="en-GB" dirty="0" err="1" smtClean="0"/>
              <a:t>testosteron</a:t>
            </a:r>
            <a:r>
              <a:rPr lang="en-GB" dirty="0" smtClean="0"/>
              <a:t> per </a:t>
            </a:r>
            <a:r>
              <a:rPr lang="en-GB" dirty="0" err="1" smtClean="0"/>
              <a:t>hari</a:t>
            </a:r>
            <a:r>
              <a:rPr lang="en-GB" dirty="0" smtClean="0"/>
              <a:t>; 0,25% </a:t>
            </a:r>
            <a:r>
              <a:rPr lang="en-GB" dirty="0" err="1" smtClean="0"/>
              <a:t>diubah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estradiol</a:t>
            </a:r>
            <a:endParaRPr lang="en-GB" dirty="0"/>
          </a:p>
          <a:p>
            <a:r>
              <a:rPr lang="en-GB" dirty="0" err="1" smtClean="0"/>
              <a:t>Ovarium</a:t>
            </a:r>
            <a:r>
              <a:rPr lang="en-GB" dirty="0" smtClean="0"/>
              <a:t> </a:t>
            </a:r>
            <a:r>
              <a:rPr lang="en-GB" dirty="0" err="1" smtClean="0"/>
              <a:t>membuat</a:t>
            </a:r>
            <a:r>
              <a:rPr lang="en-GB" dirty="0" smtClean="0"/>
              <a:t> 300 </a:t>
            </a:r>
            <a:r>
              <a:rPr lang="en-GB" dirty="0" err="1" smtClean="0"/>
              <a:t>ng</a:t>
            </a:r>
            <a:r>
              <a:rPr lang="en-GB" dirty="0" smtClean="0"/>
              <a:t> </a:t>
            </a:r>
            <a:r>
              <a:rPr lang="en-GB" dirty="0" err="1" smtClean="0"/>
              <a:t>testosteron</a:t>
            </a:r>
            <a:r>
              <a:rPr lang="en-GB" dirty="0" smtClean="0"/>
              <a:t> per </a:t>
            </a:r>
            <a:r>
              <a:rPr lang="en-GB" dirty="0" err="1" smtClean="0"/>
              <a:t>hari</a:t>
            </a:r>
            <a:r>
              <a:rPr lang="en-GB" dirty="0" smtClean="0"/>
              <a:t>; 50% </a:t>
            </a:r>
            <a:r>
              <a:rPr lang="en-GB" dirty="0" err="1" smtClean="0"/>
              <a:t>diubah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estradiol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GB" dirty="0" err="1" smtClean="0"/>
              <a:t>meningkat</a:t>
            </a:r>
            <a:r>
              <a:rPr lang="en-GB" dirty="0" smtClean="0"/>
              <a:t> </a:t>
            </a:r>
            <a:r>
              <a:rPr lang="en-GB" dirty="0" err="1" smtClean="0"/>
              <a:t>seiring</a:t>
            </a:r>
            <a:r>
              <a:rPr lang="en-GB" dirty="0" smtClean="0"/>
              <a:t> </a:t>
            </a:r>
            <a:r>
              <a:rPr lang="en-GB" dirty="0" err="1" smtClean="0"/>
              <a:t>produksi</a:t>
            </a:r>
            <a:r>
              <a:rPr lang="en-GB" dirty="0" smtClean="0"/>
              <a:t> </a:t>
            </a:r>
            <a:r>
              <a:rPr lang="en-GB" dirty="0" err="1" smtClean="0"/>
              <a:t>testosteron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Perbedaan</a:t>
            </a:r>
            <a:r>
              <a:rPr lang="en-GB" dirty="0" smtClean="0"/>
              <a:t> </a:t>
            </a:r>
            <a:r>
              <a:rPr lang="en-GB" dirty="0" err="1" smtClean="0"/>
              <a:t>Genetik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Kromoson</a:t>
            </a:r>
            <a:r>
              <a:rPr lang="en-GB" dirty="0" smtClean="0"/>
              <a:t> </a:t>
            </a:r>
            <a:r>
              <a:rPr lang="en-GB" dirty="0" err="1" smtClean="0"/>
              <a:t>seks</a:t>
            </a:r>
            <a:r>
              <a:rPr lang="en-GB" dirty="0" smtClean="0"/>
              <a:t>: X (1.090 gen) </a:t>
            </a:r>
            <a:r>
              <a:rPr lang="en-GB" dirty="0" err="1" smtClean="0"/>
              <a:t>dan</a:t>
            </a:r>
            <a:r>
              <a:rPr lang="en-GB" dirty="0" smtClean="0"/>
              <a:t> Y (80 gen)</a:t>
            </a:r>
          </a:p>
          <a:p>
            <a:r>
              <a:rPr lang="en-GB" dirty="0" smtClean="0"/>
              <a:t>X </a:t>
            </a:r>
            <a:r>
              <a:rPr lang="en-GB" dirty="0" err="1" smtClean="0"/>
              <a:t>kedua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sebagian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inaktif</a:t>
            </a:r>
            <a:r>
              <a:rPr lang="en-GB" dirty="0" smtClean="0"/>
              <a:t>; 15% </a:t>
            </a:r>
            <a:r>
              <a:rPr lang="en-GB" dirty="0" err="1" smtClean="0"/>
              <a:t>aktif</a:t>
            </a:r>
            <a:r>
              <a:rPr lang="en-GB" dirty="0" smtClean="0"/>
              <a:t>, 20% </a:t>
            </a:r>
            <a:r>
              <a:rPr lang="en-GB" dirty="0" err="1" smtClean="0"/>
              <a:t>parsial</a:t>
            </a:r>
            <a:endParaRPr lang="en-GB" dirty="0" smtClean="0"/>
          </a:p>
          <a:p>
            <a:r>
              <a:rPr lang="en-GB" dirty="0" smtClean="0"/>
              <a:t>Y </a:t>
            </a:r>
            <a:r>
              <a:rPr lang="en-GB" dirty="0" err="1" smtClean="0"/>
              <a:t>menginduksi</a:t>
            </a:r>
            <a:r>
              <a:rPr lang="en-GB" dirty="0" smtClean="0"/>
              <a:t> </a:t>
            </a:r>
            <a:r>
              <a:rPr lang="en-GB" dirty="0" err="1" smtClean="0"/>
              <a:t>pertumbuhan</a:t>
            </a:r>
            <a:r>
              <a:rPr lang="en-GB" dirty="0" smtClean="0"/>
              <a:t> testis</a:t>
            </a:r>
            <a:br>
              <a:rPr lang="en-GB" dirty="0" smtClean="0"/>
            </a:br>
            <a:r>
              <a:rPr lang="en-GB" dirty="0" smtClean="0"/>
              <a:t>X </a:t>
            </a:r>
            <a:r>
              <a:rPr lang="en-GB" dirty="0" err="1" smtClean="0"/>
              <a:t>kedua</a:t>
            </a:r>
            <a:r>
              <a:rPr lang="en-GB" dirty="0" smtClean="0"/>
              <a:t> </a:t>
            </a:r>
            <a:r>
              <a:rPr lang="en-GB" dirty="0" err="1" smtClean="0"/>
              <a:t>menstabilisasi</a:t>
            </a:r>
            <a:r>
              <a:rPr lang="en-GB" dirty="0" smtClean="0"/>
              <a:t> </a:t>
            </a:r>
            <a:r>
              <a:rPr lang="en-GB" dirty="0" err="1" smtClean="0"/>
              <a:t>folikel</a:t>
            </a:r>
            <a:endParaRPr lang="en-GB" dirty="0" smtClean="0"/>
          </a:p>
        </p:txBody>
      </p:sp>
      <p:pic>
        <p:nvPicPr>
          <p:cNvPr id="25602" name="Picture 2" descr="http://www.faktailmiah.com/wp-content/uploads/2011/04/kromosom-xy-300x276.jpg?89f4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983736"/>
            <a:ext cx="3124200" cy="2874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Psychosexuality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Begitu</a:t>
            </a:r>
            <a:r>
              <a:rPr lang="en-GB" dirty="0" smtClean="0"/>
              <a:t> </a:t>
            </a:r>
            <a:r>
              <a:rPr lang="en-GB" dirty="0" err="1" smtClean="0"/>
              <a:t>eratnya</a:t>
            </a:r>
            <a:r>
              <a:rPr lang="en-GB" dirty="0" smtClean="0"/>
              <a:t> </a:t>
            </a:r>
            <a:r>
              <a:rPr lang="en-GB" dirty="0" err="1" smtClean="0"/>
              <a:t>hingga</a:t>
            </a:r>
            <a:r>
              <a:rPr lang="en-GB" dirty="0" smtClean="0"/>
              <a:t> </a:t>
            </a:r>
            <a:r>
              <a:rPr lang="en-GB" dirty="0" err="1" smtClean="0"/>
              <a:t>tak</a:t>
            </a:r>
            <a:r>
              <a:rPr lang="en-GB" dirty="0" smtClean="0"/>
              <a:t> </a:t>
            </a:r>
            <a:r>
              <a:rPr lang="en-GB" dirty="0" err="1" smtClean="0"/>
              <a:t>terpisahkan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selalu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impuls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menyenangkan</a:t>
            </a:r>
            <a:r>
              <a:rPr lang="en-GB" dirty="0" smtClean="0"/>
              <a:t> </a:t>
            </a:r>
            <a:r>
              <a:rPr lang="en-GB" dirty="0" err="1" smtClean="0"/>
              <a:t>bersumber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seksualitas</a:t>
            </a:r>
            <a:endParaRPr lang="en-GB" dirty="0" smtClean="0"/>
          </a:p>
          <a:p>
            <a:r>
              <a:rPr lang="en-GB" dirty="0" err="1" smtClean="0"/>
              <a:t>Terkadang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jalan</a:t>
            </a:r>
            <a:r>
              <a:rPr lang="en-GB" dirty="0" smtClean="0"/>
              <a:t> </a:t>
            </a:r>
            <a:r>
              <a:rPr lang="en-GB" dirty="0" err="1" smtClean="0"/>
              <a:t>pemenuhan</a:t>
            </a:r>
            <a:r>
              <a:rPr lang="en-GB" dirty="0" smtClean="0"/>
              <a:t> </a:t>
            </a:r>
            <a:r>
              <a:rPr lang="en-GB" dirty="0" err="1" smtClean="0"/>
              <a:t>impuls</a:t>
            </a:r>
            <a:r>
              <a:rPr lang="en-GB" dirty="0" smtClean="0"/>
              <a:t> non-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Seksualitas</a:t>
            </a:r>
            <a:r>
              <a:rPr lang="en-GB" dirty="0" smtClean="0"/>
              <a:t>: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sekedar</a:t>
            </a:r>
            <a:r>
              <a:rPr lang="en-GB" dirty="0" smtClean="0"/>
              <a:t> </a:t>
            </a:r>
            <a:r>
              <a:rPr lang="en-GB" dirty="0" err="1" smtClean="0"/>
              <a:t>seks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semuanya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kepuasan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Psikoseksual</a:t>
            </a:r>
            <a:endParaRPr lang="en-GB" dirty="0"/>
          </a:p>
        </p:txBody>
      </p:sp>
      <p:sp>
        <p:nvSpPr>
          <p:cNvPr id="5" name="Round Diagonal Corner Rectangle 4"/>
          <p:cNvSpPr/>
          <p:nvPr/>
        </p:nvSpPr>
        <p:spPr>
          <a:xfrm>
            <a:off x="304800" y="1447800"/>
            <a:ext cx="4267200" cy="25146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i="1" dirty="0" smtClean="0"/>
              <a:t>Sexual identity</a:t>
            </a:r>
            <a:endParaRPr lang="en-GB" sz="2800" i="1" dirty="0"/>
          </a:p>
          <a:p>
            <a:pPr algn="ctr"/>
            <a:r>
              <a:rPr lang="en-GB" sz="2800" dirty="0" err="1" smtClean="0"/>
              <a:t>pola</a:t>
            </a:r>
            <a:r>
              <a:rPr lang="en-GB" sz="2800" dirty="0" smtClean="0"/>
              <a:t> </a:t>
            </a:r>
            <a:r>
              <a:rPr lang="en-GB" sz="2800" dirty="0" err="1" smtClean="0"/>
              <a:t>karakteristik</a:t>
            </a:r>
            <a:r>
              <a:rPr lang="en-GB" sz="2800" dirty="0" smtClean="0"/>
              <a:t> </a:t>
            </a:r>
            <a:r>
              <a:rPr lang="en-GB" sz="2800" dirty="0" err="1" smtClean="0"/>
              <a:t>seks</a:t>
            </a:r>
            <a:r>
              <a:rPr lang="en-GB" sz="2800" dirty="0" smtClean="0"/>
              <a:t> </a:t>
            </a:r>
            <a:r>
              <a:rPr lang="en-GB" sz="2800" dirty="0" err="1" smtClean="0"/>
              <a:t>biologis</a:t>
            </a:r>
            <a:endParaRPr lang="en-GB" sz="2800" i="1" dirty="0"/>
          </a:p>
        </p:txBody>
      </p:sp>
      <p:sp>
        <p:nvSpPr>
          <p:cNvPr id="6" name="Round Diagonal Corner Rectangle 5"/>
          <p:cNvSpPr/>
          <p:nvPr/>
        </p:nvSpPr>
        <p:spPr>
          <a:xfrm>
            <a:off x="4572000" y="3962400"/>
            <a:ext cx="4267200" cy="25146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i="1" dirty="0" smtClean="0"/>
              <a:t>Sexual behaviour</a:t>
            </a:r>
            <a:endParaRPr lang="en-GB" sz="2800" i="1" dirty="0"/>
          </a:p>
          <a:p>
            <a:pPr algn="ctr"/>
            <a:r>
              <a:rPr lang="en-GB" sz="2800" dirty="0" err="1" smtClean="0"/>
              <a:t>semua</a:t>
            </a:r>
            <a:r>
              <a:rPr lang="en-GB" sz="2800" dirty="0" smtClean="0"/>
              <a:t> </a:t>
            </a:r>
            <a:r>
              <a:rPr lang="en-GB" sz="2800" dirty="0" err="1" smtClean="0"/>
              <a:t>aktivitas</a:t>
            </a:r>
            <a:r>
              <a:rPr lang="en-GB" sz="2800" dirty="0" smtClean="0"/>
              <a:t> </a:t>
            </a:r>
            <a:r>
              <a:rPr lang="en-GB" sz="2800" dirty="0" err="1" smtClean="0"/>
              <a:t>pengekspresian</a:t>
            </a:r>
            <a:r>
              <a:rPr lang="en-GB" sz="2800" dirty="0" smtClean="0"/>
              <a:t> </a:t>
            </a:r>
            <a:r>
              <a:rPr lang="en-GB" sz="2800" dirty="0" err="1" smtClean="0"/>
              <a:t>atau</a:t>
            </a:r>
            <a:r>
              <a:rPr lang="en-GB" sz="2800" dirty="0" smtClean="0"/>
              <a:t> </a:t>
            </a:r>
            <a:r>
              <a:rPr lang="en-GB" sz="2800" dirty="0" err="1" smtClean="0"/>
              <a:t>pemenuhan</a:t>
            </a:r>
            <a:r>
              <a:rPr lang="en-GB" sz="2800" dirty="0" smtClean="0"/>
              <a:t> </a:t>
            </a:r>
            <a:r>
              <a:rPr lang="en-GB" sz="2800" dirty="0" err="1" smtClean="0"/>
              <a:t>kebutuhan</a:t>
            </a:r>
            <a:r>
              <a:rPr lang="en-GB" sz="2800" dirty="0" smtClean="0"/>
              <a:t> </a:t>
            </a:r>
            <a:r>
              <a:rPr lang="en-GB" sz="2800" dirty="0" err="1" smtClean="0"/>
              <a:t>seksual</a:t>
            </a:r>
            <a:endParaRPr lang="en-GB" sz="2800" dirty="0"/>
          </a:p>
        </p:txBody>
      </p:sp>
      <p:sp>
        <p:nvSpPr>
          <p:cNvPr id="8" name="Round Diagonal Corner Rectangle 7"/>
          <p:cNvSpPr/>
          <p:nvPr/>
        </p:nvSpPr>
        <p:spPr>
          <a:xfrm flipH="1">
            <a:off x="4572000" y="1447800"/>
            <a:ext cx="4267200" cy="25146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i="1" dirty="0" smtClean="0"/>
              <a:t>Gender identity</a:t>
            </a:r>
            <a:endParaRPr lang="en-GB" sz="2800" i="1" dirty="0"/>
          </a:p>
          <a:p>
            <a:pPr algn="ctr"/>
            <a:r>
              <a:rPr lang="en-GB" sz="2800" dirty="0" err="1" smtClean="0"/>
              <a:t>sensasi</a:t>
            </a:r>
            <a:r>
              <a:rPr lang="en-GB" sz="2800" dirty="0" smtClean="0"/>
              <a:t> </a:t>
            </a:r>
            <a:r>
              <a:rPr lang="en-GB" sz="2800" dirty="0" err="1" smtClean="0"/>
              <a:t>kelelakian</a:t>
            </a:r>
            <a:r>
              <a:rPr lang="en-GB" sz="2800" dirty="0" smtClean="0"/>
              <a:t> </a:t>
            </a:r>
            <a:r>
              <a:rPr lang="en-GB" sz="2800" dirty="0" err="1" smtClean="0"/>
              <a:t>atau</a:t>
            </a:r>
            <a:r>
              <a:rPr lang="en-GB" sz="2800" dirty="0" smtClean="0"/>
              <a:t> </a:t>
            </a:r>
            <a:r>
              <a:rPr lang="en-GB" sz="2800" dirty="0" err="1" smtClean="0"/>
              <a:t>keperempuanan</a:t>
            </a:r>
            <a:endParaRPr lang="en-GB" sz="2800" dirty="0"/>
          </a:p>
        </p:txBody>
      </p:sp>
      <p:sp>
        <p:nvSpPr>
          <p:cNvPr id="12" name="Round Diagonal Corner Rectangle 11"/>
          <p:cNvSpPr/>
          <p:nvPr/>
        </p:nvSpPr>
        <p:spPr>
          <a:xfrm flipH="1">
            <a:off x="304800" y="3962400"/>
            <a:ext cx="4267200" cy="25146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i="1" dirty="0" smtClean="0"/>
              <a:t>Sexual orientation</a:t>
            </a:r>
            <a:endParaRPr lang="en-GB" sz="2800" i="1" dirty="0"/>
          </a:p>
          <a:p>
            <a:pPr algn="ctr"/>
            <a:r>
              <a:rPr lang="en-GB" sz="2800" dirty="0" err="1" smtClean="0"/>
              <a:t>objek</a:t>
            </a:r>
            <a:r>
              <a:rPr lang="en-GB" sz="2800" dirty="0" smtClean="0"/>
              <a:t> </a:t>
            </a:r>
            <a:r>
              <a:rPr lang="en-GB" sz="2800" dirty="0" err="1" smtClean="0"/>
              <a:t>dari</a:t>
            </a:r>
            <a:r>
              <a:rPr lang="en-GB" sz="2800" dirty="0" smtClean="0"/>
              <a:t> </a:t>
            </a:r>
            <a:r>
              <a:rPr lang="en-GB" sz="2800" dirty="0" err="1" smtClean="0"/>
              <a:t>impuls</a:t>
            </a:r>
            <a:r>
              <a:rPr lang="en-GB" sz="2800" dirty="0" smtClean="0"/>
              <a:t> </a:t>
            </a:r>
            <a:r>
              <a:rPr lang="en-GB" sz="2800" dirty="0" err="1" smtClean="0"/>
              <a:t>seksual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Masturbasi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Normal, </a:t>
            </a:r>
            <a:r>
              <a:rPr lang="en-GB" dirty="0" err="1" smtClean="0"/>
              <a:t>kontroversial</a:t>
            </a:r>
            <a:r>
              <a:rPr lang="en-GB" dirty="0" smtClean="0"/>
              <a:t>, </a:t>
            </a:r>
            <a:r>
              <a:rPr lang="en-GB" dirty="0" err="1" smtClean="0"/>
              <a:t>ambivalen</a:t>
            </a:r>
            <a:r>
              <a:rPr lang="en-GB" dirty="0" smtClean="0"/>
              <a:t>, </a:t>
            </a:r>
            <a:r>
              <a:rPr lang="en-GB" dirty="0" err="1" smtClean="0"/>
              <a:t>sehat</a:t>
            </a:r>
            <a:r>
              <a:rPr lang="en-GB" dirty="0" smtClean="0"/>
              <a:t>, </a:t>
            </a:r>
            <a:r>
              <a:rPr lang="en-GB" dirty="0" err="1" smtClean="0"/>
              <a:t>dosa</a:t>
            </a:r>
            <a:endParaRPr lang="en-GB" dirty="0"/>
          </a:p>
          <a:p>
            <a:r>
              <a:rPr lang="en-GB" dirty="0" smtClean="0"/>
              <a:t>Kinsey (1940): </a:t>
            </a:r>
            <a:r>
              <a:rPr lang="en-GB" dirty="0" err="1" smtClean="0"/>
              <a:t>hampir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¾ </a:t>
            </a:r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pernah</a:t>
            </a:r>
            <a:r>
              <a:rPr lang="en-GB" dirty="0" smtClean="0"/>
              <a:t> </a:t>
            </a:r>
            <a:r>
              <a:rPr lang="en-GB" dirty="0" err="1" smtClean="0"/>
              <a:t>masturbasi</a:t>
            </a:r>
            <a:endParaRPr lang="en-GB" dirty="0" smtClean="0"/>
          </a:p>
          <a:p>
            <a:r>
              <a:rPr lang="en-GB" dirty="0" err="1" smtClean="0"/>
              <a:t>Dianggap</a:t>
            </a:r>
            <a:r>
              <a:rPr lang="en-GB" dirty="0" smtClean="0"/>
              <a:t> </a:t>
            </a:r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kepuasan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terpisah</a:t>
            </a:r>
            <a:r>
              <a:rPr lang="en-GB" dirty="0" smtClean="0"/>
              <a:t>,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berkonflik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seks</a:t>
            </a:r>
            <a:r>
              <a:rPr lang="en-GB" dirty="0" smtClean="0"/>
              <a:t> </a:t>
            </a:r>
            <a:r>
              <a:rPr lang="en-GB" dirty="0" err="1" smtClean="0"/>
              <a:t>berpasangan</a:t>
            </a:r>
            <a:endParaRPr lang="en-GB" dirty="0" smtClean="0"/>
          </a:p>
          <a:p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psikopatologis</a:t>
            </a:r>
            <a:r>
              <a:rPr lang="en-GB" dirty="0" smtClean="0"/>
              <a:t> 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kompulsif</a:t>
            </a:r>
            <a:r>
              <a:rPr lang="en-GB" dirty="0" smtClean="0"/>
              <a:t>; </a:t>
            </a:r>
            <a:r>
              <a:rPr lang="en-GB" dirty="0" err="1" smtClean="0"/>
              <a:t>simtomatis</a:t>
            </a:r>
            <a:r>
              <a:rPr lang="en-GB" dirty="0" smtClean="0"/>
              <a:t> </a:t>
            </a:r>
            <a:r>
              <a:rPr lang="en-GB" dirty="0" err="1" smtClean="0"/>
              <a:t>bila</a:t>
            </a:r>
            <a:r>
              <a:rPr lang="en-GB" dirty="0" smtClean="0"/>
              <a:t> </a:t>
            </a:r>
            <a:r>
              <a:rPr lang="en-GB" dirty="0" err="1" smtClean="0"/>
              <a:t>dijadikan</a:t>
            </a:r>
            <a:r>
              <a:rPr lang="en-GB" dirty="0" smtClean="0"/>
              <a:t> </a:t>
            </a:r>
            <a:r>
              <a:rPr lang="en-GB" dirty="0" err="1" smtClean="0"/>
              <a:t>satu-satunya</a:t>
            </a:r>
            <a:r>
              <a:rPr lang="en-GB" dirty="0" smtClean="0"/>
              <a:t> </a:t>
            </a:r>
            <a:r>
              <a:rPr lang="en-GB" dirty="0" err="1" smtClean="0"/>
              <a:t>pemenuhan</a:t>
            </a:r>
            <a:r>
              <a:rPr lang="en-GB" dirty="0" smtClean="0"/>
              <a:t>, </a:t>
            </a:r>
            <a:r>
              <a:rPr lang="en-GB" dirty="0" err="1" smtClean="0"/>
              <a:t>sementara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 </a:t>
            </a:r>
            <a:r>
              <a:rPr lang="en-GB" dirty="0" err="1" smtClean="0"/>
              <a:t>tersedia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0" y="2133600"/>
            <a:ext cx="4267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SEKSUALITAS</a:t>
            </a:r>
            <a:endParaRPr lang="en-GB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Right Arrow Callout 5"/>
          <p:cNvSpPr/>
          <p:nvPr/>
        </p:nvSpPr>
        <p:spPr>
          <a:xfrm>
            <a:off x="152400" y="152400"/>
            <a:ext cx="3810000" cy="5562600"/>
          </a:xfrm>
          <a:prstGeom prst="rightArrowCallout">
            <a:avLst>
              <a:gd name="adj1" fmla="val 11839"/>
              <a:gd name="adj2" fmla="val 14935"/>
              <a:gd name="adj3" fmla="val 11839"/>
              <a:gd name="adj4" fmla="val 7964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2800" b="1" dirty="0" smtClean="0">
                <a:ln/>
                <a:solidFill>
                  <a:schemeClr val="accent3"/>
                </a:solidFill>
              </a:rPr>
              <a:t>ANATOMI</a:t>
            </a:r>
          </a:p>
          <a:p>
            <a:pPr algn="ctr"/>
            <a:endParaRPr lang="en-GB" sz="28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GB" sz="2800" b="1" dirty="0" smtClean="0">
                <a:ln/>
                <a:solidFill>
                  <a:schemeClr val="accent3"/>
                </a:solidFill>
              </a:rPr>
              <a:t>FISIOLOGI</a:t>
            </a:r>
          </a:p>
          <a:p>
            <a:pPr algn="ctr"/>
            <a:endParaRPr lang="en-GB" sz="28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GB" sz="2800" b="1" dirty="0" smtClean="0">
                <a:ln/>
                <a:solidFill>
                  <a:schemeClr val="accent3"/>
                </a:solidFill>
              </a:rPr>
              <a:t>BUDAYA</a:t>
            </a:r>
          </a:p>
          <a:p>
            <a:pPr algn="ctr"/>
            <a:endParaRPr lang="en-GB" sz="28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GB" sz="2800" b="1" dirty="0" smtClean="0">
                <a:ln/>
                <a:solidFill>
                  <a:schemeClr val="accent3"/>
                </a:solidFill>
              </a:rPr>
              <a:t>RELASI DENGAN ORANG</a:t>
            </a:r>
          </a:p>
          <a:p>
            <a:pPr algn="ctr"/>
            <a:endParaRPr lang="en-GB" sz="2800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en-GB" sz="2800" b="1" dirty="0" smtClean="0">
                <a:ln/>
                <a:solidFill>
                  <a:schemeClr val="accent3"/>
                </a:solidFill>
              </a:rPr>
              <a:t>PENGALAMAN PERKEMBANGAN</a:t>
            </a:r>
            <a:endParaRPr lang="en-GB" sz="2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Snip Same Side Corner Rectangle 6"/>
          <p:cNvSpPr/>
          <p:nvPr/>
        </p:nvSpPr>
        <p:spPr>
          <a:xfrm>
            <a:off x="3505200" y="3352800"/>
            <a:ext cx="4876800" cy="1600200"/>
          </a:xfrm>
          <a:prstGeom prst="snip2SameRect">
            <a:avLst/>
          </a:prstGeom>
          <a:solidFill>
            <a:schemeClr val="bg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PERSEPSI JENIS KELAMIN</a:t>
            </a:r>
            <a:endParaRPr lang="en-GB" sz="1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GB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PIKIRAN DAN FANTASI</a:t>
            </a:r>
            <a:endParaRPr lang="en-GB" sz="1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en-GB" sz="2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PERILAKU</a:t>
            </a:r>
            <a:endParaRPr lang="en-GB" sz="2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52800" y="5105400"/>
            <a:ext cx="5181600" cy="1323439"/>
          </a:xfrm>
          <a:prstGeom prst="rect">
            <a:avLst/>
          </a:prstGeom>
          <a:ln>
            <a:solidFill>
              <a:schemeClr val="bg2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 err="1" smtClean="0"/>
              <a:t>Perilaku</a:t>
            </a:r>
            <a:r>
              <a:rPr lang="en-GB" sz="2000" dirty="0" smtClean="0"/>
              <a:t> </a:t>
            </a:r>
            <a:r>
              <a:rPr lang="en-GB" sz="2000" dirty="0" err="1" smtClean="0"/>
              <a:t>seksual</a:t>
            </a:r>
            <a:r>
              <a:rPr lang="en-GB" sz="2000" dirty="0" smtClean="0"/>
              <a:t> normal </a:t>
            </a:r>
            <a:r>
              <a:rPr lang="en-GB" sz="2000" dirty="0" err="1" smtClean="0"/>
              <a:t>membawa</a:t>
            </a:r>
            <a:r>
              <a:rPr lang="en-GB" sz="2000" dirty="0" smtClean="0"/>
              <a:t> </a:t>
            </a:r>
            <a:r>
              <a:rPr lang="en-GB" sz="2000" dirty="0" err="1" smtClean="0"/>
              <a:t>kepuasan</a:t>
            </a:r>
            <a:r>
              <a:rPr lang="en-GB" sz="2000" dirty="0" smtClean="0"/>
              <a:t> </a:t>
            </a:r>
            <a:r>
              <a:rPr lang="en-GB" sz="2000" dirty="0" err="1" smtClean="0"/>
              <a:t>bagi</a:t>
            </a:r>
            <a:r>
              <a:rPr lang="en-GB" sz="2000" dirty="0" smtClean="0"/>
              <a:t> </a:t>
            </a:r>
            <a:r>
              <a:rPr lang="en-GB" sz="2000" dirty="0" err="1" smtClean="0"/>
              <a:t>kedua</a:t>
            </a:r>
            <a:r>
              <a:rPr lang="en-GB" sz="2000" dirty="0" smtClean="0"/>
              <a:t> </a:t>
            </a:r>
            <a:r>
              <a:rPr lang="en-GB" sz="2000" dirty="0" err="1" smtClean="0"/>
              <a:t>belah</a:t>
            </a:r>
            <a:r>
              <a:rPr lang="en-GB" sz="2000" dirty="0" smtClean="0"/>
              <a:t> </a:t>
            </a:r>
            <a:r>
              <a:rPr lang="en-GB" sz="2000" dirty="0" err="1" smtClean="0"/>
              <a:t>pihak</a:t>
            </a:r>
            <a:r>
              <a:rPr lang="en-GB" sz="2000" dirty="0" smtClean="0"/>
              <a:t>, </a:t>
            </a:r>
            <a:r>
              <a:rPr lang="en-GB" sz="2000" dirty="0" err="1" smtClean="0"/>
              <a:t>melibatkan</a:t>
            </a:r>
            <a:r>
              <a:rPr lang="en-GB" sz="2000" dirty="0" smtClean="0"/>
              <a:t> </a:t>
            </a:r>
            <a:r>
              <a:rPr lang="en-GB" sz="2000" dirty="0" err="1" smtClean="0"/>
              <a:t>stimulasi</a:t>
            </a:r>
            <a:r>
              <a:rPr lang="en-GB" sz="2000" dirty="0" smtClean="0"/>
              <a:t> organ </a:t>
            </a:r>
            <a:r>
              <a:rPr lang="en-GB" sz="2000" dirty="0" err="1" smtClean="0"/>
              <a:t>seks</a:t>
            </a:r>
            <a:r>
              <a:rPr lang="en-GB" sz="2000" dirty="0" smtClean="0"/>
              <a:t> primer, </a:t>
            </a:r>
            <a:r>
              <a:rPr lang="en-GB" sz="2000" dirty="0" err="1" smtClean="0"/>
              <a:t>dan</a:t>
            </a:r>
            <a:r>
              <a:rPr lang="en-GB" sz="2000" dirty="0" smtClean="0"/>
              <a:t> </a:t>
            </a:r>
            <a:r>
              <a:rPr lang="en-GB" sz="2000" dirty="0" err="1" smtClean="0"/>
              <a:t>terhindar</a:t>
            </a:r>
            <a:r>
              <a:rPr lang="en-GB" sz="2000" dirty="0" smtClean="0"/>
              <a:t> </a:t>
            </a:r>
            <a:r>
              <a:rPr lang="en-GB" sz="2000" dirty="0" err="1" smtClean="0"/>
              <a:t>dari</a:t>
            </a:r>
            <a:r>
              <a:rPr lang="en-GB" sz="2000" dirty="0" smtClean="0"/>
              <a:t> rasa </a:t>
            </a:r>
            <a:r>
              <a:rPr lang="en-GB" sz="2000" dirty="0" err="1" smtClean="0"/>
              <a:t>bersalah</a:t>
            </a:r>
            <a:r>
              <a:rPr lang="en-GB" sz="2000" dirty="0" smtClean="0"/>
              <a:t>, </a:t>
            </a:r>
            <a:r>
              <a:rPr lang="en-GB" sz="2000" dirty="0" err="1" smtClean="0"/>
              <a:t>cemas</a:t>
            </a:r>
            <a:r>
              <a:rPr lang="en-GB" sz="2000" dirty="0" smtClean="0"/>
              <a:t>, </a:t>
            </a:r>
            <a:r>
              <a:rPr lang="en-GB" sz="2000" dirty="0" err="1" smtClean="0"/>
              <a:t>dan</a:t>
            </a:r>
            <a:r>
              <a:rPr lang="en-GB" sz="2000" dirty="0" smtClean="0"/>
              <a:t> </a:t>
            </a:r>
            <a:r>
              <a:rPr lang="en-GB" sz="2000" dirty="0" err="1" smtClean="0"/>
              <a:t>kompulsi</a:t>
            </a:r>
            <a:endParaRPr lang="en-GB" sz="20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4191000" y="228600"/>
            <a:ext cx="4664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PENDAHULUAN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Perbedaan</a:t>
            </a:r>
            <a:r>
              <a:rPr lang="en-GB" dirty="0" smtClean="0"/>
              <a:t> </a:t>
            </a:r>
            <a:r>
              <a:rPr lang="en-GB" dirty="0" err="1" smtClean="0"/>
              <a:t>Seksualitas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Hasrat</a:t>
            </a:r>
            <a:r>
              <a:rPr lang="en-GB" dirty="0" smtClean="0"/>
              <a:t> </a:t>
            </a:r>
            <a:r>
              <a:rPr lang="en-GB" dirty="0" err="1" smtClean="0"/>
              <a:t>terbit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rangsang</a:t>
            </a:r>
            <a:r>
              <a:rPr lang="en-GB" dirty="0" smtClean="0"/>
              <a:t> </a:t>
            </a:r>
            <a:r>
              <a:rPr lang="en-GB" dirty="0" err="1" smtClean="0"/>
              <a:t>berbeda</a:t>
            </a:r>
            <a:r>
              <a:rPr lang="en-GB" dirty="0" smtClean="0"/>
              <a:t>, </a:t>
            </a:r>
            <a:r>
              <a:rPr lang="en-GB" dirty="0" err="1" smtClean="0"/>
              <a:t>terpelihara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motivasi</a:t>
            </a:r>
            <a:r>
              <a:rPr lang="en-GB" dirty="0" smtClean="0"/>
              <a:t> yang lain-lain,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ternilai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berbagai</a:t>
            </a:r>
            <a:r>
              <a:rPr lang="en-GB" dirty="0" smtClean="0"/>
              <a:t> </a:t>
            </a:r>
            <a:r>
              <a:rPr lang="en-GB" dirty="0" err="1" smtClean="0"/>
              <a:t>alasan</a:t>
            </a:r>
            <a:endParaRPr lang="en-GB" dirty="0" smtClean="0"/>
          </a:p>
          <a:p>
            <a:r>
              <a:rPr lang="en-GB" dirty="0" err="1" smtClean="0"/>
              <a:t>Alasan</a:t>
            </a:r>
            <a:r>
              <a:rPr lang="en-GB" dirty="0" smtClean="0"/>
              <a:t> </a:t>
            </a:r>
            <a:r>
              <a:rPr lang="en-GB" dirty="0" err="1" smtClean="0"/>
              <a:t>konsultasi</a:t>
            </a:r>
            <a:r>
              <a:rPr lang="en-GB" dirty="0" smtClean="0"/>
              <a:t>: </a:t>
            </a:r>
            <a:r>
              <a:rPr lang="en-GB" dirty="0" err="1" smtClean="0"/>
              <a:t>Laki-laki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performa</a:t>
            </a:r>
            <a:r>
              <a:rPr lang="en-GB" dirty="0" smtClean="0"/>
              <a:t>, </a:t>
            </a:r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perasaan</a:t>
            </a:r>
            <a:endParaRPr lang="en-GB" dirty="0" smtClean="0"/>
          </a:p>
          <a:p>
            <a:r>
              <a:rPr lang="en-GB" dirty="0" err="1" smtClean="0"/>
              <a:t>Variasi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r>
              <a:rPr lang="en-GB" dirty="0" smtClean="0"/>
              <a:t> </a:t>
            </a:r>
            <a:r>
              <a:rPr lang="en-GB" dirty="0" err="1" smtClean="0"/>
              <a:t>bagi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,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endParaRPr lang="en-GB" dirty="0" smtClean="0"/>
          </a:p>
          <a:p>
            <a:r>
              <a:rPr lang="en-GB" dirty="0" err="1" smtClean="0"/>
              <a:t>Rangsang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reaksi</a:t>
            </a:r>
            <a:r>
              <a:rPr lang="en-GB" dirty="0" smtClean="0"/>
              <a:t> genital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06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Perempuan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Laki-laki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Keinginan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memiliki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koneksi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emosional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Penyaluran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ketegangan</a:t>
                      </a:r>
                      <a:r>
                        <a:rPr lang="en-GB" sz="2400" baseline="0" dirty="0" smtClean="0"/>
                        <a:t> genital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Akses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perlahan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dan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menantang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Lebih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mudah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dan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segera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terakses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Hasrat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dan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vasokongesti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tidak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sejalan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Reaktif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antara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hasrat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dan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ereksi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Siklus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cenderung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melingkar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dan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interaktif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Siklus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dijeda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oleh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periode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refraktori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Hasrat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mendahului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rangsang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Rangsang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mendahului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hasrat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Respon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Rangsangan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60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Perempuan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Laki-laki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Respon</a:t>
                      </a:r>
                      <a:r>
                        <a:rPr lang="en-GB" sz="2400" dirty="0" smtClean="0"/>
                        <a:t> genital </a:t>
                      </a:r>
                      <a:r>
                        <a:rPr lang="en-GB" sz="2400" dirty="0" err="1" smtClean="0"/>
                        <a:t>lebih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kabur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Respon</a:t>
                      </a:r>
                      <a:r>
                        <a:rPr lang="en-GB" sz="2400" dirty="0" smtClean="0"/>
                        <a:t> genital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lebih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spesifik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Rangsang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tidak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selalu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terkait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pernyataan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seksual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Biasanya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terkait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Tidak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berhubungan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langsung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dengan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respon</a:t>
                      </a:r>
                      <a:r>
                        <a:rPr lang="en-GB" sz="2400" baseline="0" dirty="0" smtClean="0"/>
                        <a:t> genital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err="1" smtClean="0"/>
                        <a:t>Berhubungan</a:t>
                      </a:r>
                      <a:r>
                        <a:rPr lang="en-GB" sz="2400" dirty="0" smtClean="0"/>
                        <a:t> </a:t>
                      </a:r>
                      <a:r>
                        <a:rPr lang="en-GB" sz="2400" dirty="0" err="1" smtClean="0"/>
                        <a:t>lebih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nyata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dengan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baseline="0" dirty="0" err="1" smtClean="0"/>
                        <a:t>respon</a:t>
                      </a:r>
                      <a:r>
                        <a:rPr lang="en-GB" sz="2400" baseline="0" dirty="0" smtClean="0"/>
                        <a:t> genital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Pembelajaran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  <p:pic>
        <p:nvPicPr>
          <p:cNvPr id="25602" name="Picture 2" descr="http://www.mamanatural.com.mx/wp-content/uploads/2014/11/sex-tal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0"/>
            <a:ext cx="5029200" cy="4552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Pembelajaran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: </a:t>
            </a:r>
            <a:r>
              <a:rPr lang="en-GB" dirty="0" err="1" smtClean="0"/>
              <a:t>dipelajari</a:t>
            </a:r>
            <a:endParaRPr lang="en-GB" dirty="0" smtClean="0"/>
          </a:p>
          <a:p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, </a:t>
            </a:r>
            <a:r>
              <a:rPr lang="en-GB" dirty="0" err="1" smtClean="0"/>
              <a:t>terutama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pubertas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remaja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,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menjejak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endParaRPr lang="en-GB" dirty="0" smtClean="0"/>
          </a:p>
          <a:p>
            <a:r>
              <a:rPr lang="en-GB" dirty="0" err="1" smtClean="0"/>
              <a:t>Normalnya</a:t>
            </a:r>
            <a:r>
              <a:rPr lang="en-GB" dirty="0" smtClean="0"/>
              <a:t>, </a:t>
            </a:r>
            <a:r>
              <a:rPr lang="en-GB" dirty="0" err="1" smtClean="0"/>
              <a:t>pembelajaran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percobaan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berlangsung</a:t>
            </a:r>
            <a:r>
              <a:rPr lang="en-GB" dirty="0" smtClean="0"/>
              <a:t> </a:t>
            </a:r>
            <a:r>
              <a:rPr lang="en-GB" dirty="0" err="1" smtClean="0"/>
              <a:t>seusia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r>
              <a:rPr lang="en-GB" dirty="0" smtClean="0"/>
              <a:t>,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meluas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selaras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norma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Kanak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psikoseksual</a:t>
            </a:r>
            <a:r>
              <a:rPr lang="en-GB" dirty="0" smtClean="0"/>
              <a:t> </a:t>
            </a:r>
            <a:r>
              <a:rPr lang="en-GB" dirty="0" err="1" smtClean="0"/>
              <a:t>menjelaskan</a:t>
            </a:r>
            <a:r>
              <a:rPr lang="en-GB" dirty="0" smtClean="0"/>
              <a:t> </a:t>
            </a:r>
            <a:r>
              <a:rPr lang="en-GB" dirty="0" err="1" smtClean="0"/>
              <a:t>peran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teman</a:t>
            </a:r>
            <a:r>
              <a:rPr lang="en-GB" dirty="0" smtClean="0"/>
              <a:t> </a:t>
            </a:r>
            <a:r>
              <a:rPr lang="en-GB" dirty="0" err="1" smtClean="0"/>
              <a:t>sebaya</a:t>
            </a:r>
            <a:r>
              <a:rPr lang="en-GB" dirty="0" smtClean="0"/>
              <a:t>, </a:t>
            </a:r>
            <a:r>
              <a:rPr lang="en-GB" dirty="0" err="1" smtClean="0"/>
              <a:t>penyaksian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r>
              <a:rPr lang="en-GB" dirty="0" smtClean="0"/>
              <a:t>,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baik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buruk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i="1" dirty="0" smtClean="0"/>
              <a:t>primal scene</a:t>
            </a:r>
            <a:endParaRPr lang="en-GB" dirty="0"/>
          </a:p>
          <a:p>
            <a:r>
              <a:rPr lang="en-GB" dirty="0" err="1" smtClean="0"/>
              <a:t>Luaran</a:t>
            </a:r>
            <a:r>
              <a:rPr lang="en-GB" dirty="0" smtClean="0"/>
              <a:t> </a:t>
            </a:r>
            <a:r>
              <a:rPr lang="en-GB" dirty="0" err="1" smtClean="0"/>
              <a:t>berupa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, </a:t>
            </a:r>
            <a:r>
              <a:rPr lang="en-GB" dirty="0" err="1" smtClean="0"/>
              <a:t>kepercayaan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r>
              <a:rPr lang="en-GB" dirty="0" smtClean="0"/>
              <a:t>, </a:t>
            </a:r>
            <a:r>
              <a:rPr lang="en-GB" dirty="0" err="1" smtClean="0"/>
              <a:t>eksplorasi</a:t>
            </a:r>
            <a:r>
              <a:rPr lang="en-GB" dirty="0" smtClean="0"/>
              <a:t>, </a:t>
            </a:r>
            <a:r>
              <a:rPr lang="en-GB" dirty="0" err="1" smtClean="0"/>
              <a:t>kenyamanan</a:t>
            </a:r>
            <a:r>
              <a:rPr lang="en-GB" dirty="0" smtClean="0"/>
              <a:t> </a:t>
            </a:r>
            <a:r>
              <a:rPr lang="en-GB" dirty="0" err="1" smtClean="0"/>
              <a:t>berhubungan</a:t>
            </a:r>
            <a:r>
              <a:rPr lang="en-GB" dirty="0" smtClean="0"/>
              <a:t>, </a:t>
            </a:r>
            <a:r>
              <a:rPr lang="en-GB" dirty="0" err="1" smtClean="0"/>
              <a:t>kesetiaan</a:t>
            </a:r>
            <a:r>
              <a:rPr lang="en-GB" dirty="0" smtClean="0"/>
              <a:t> </a:t>
            </a:r>
            <a:r>
              <a:rPr lang="en-GB" dirty="0" err="1" smtClean="0"/>
              <a:t>berpasangan</a:t>
            </a:r>
            <a:r>
              <a:rPr lang="en-GB" dirty="0" smtClean="0"/>
              <a:t>, </a:t>
            </a:r>
            <a:r>
              <a:rPr lang="en-GB" dirty="0" err="1" smtClean="0"/>
              <a:t>sampai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belajar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Remaja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biologis</a:t>
            </a:r>
            <a:r>
              <a:rPr lang="en-GB" dirty="0" smtClean="0"/>
              <a:t> </a:t>
            </a:r>
            <a:r>
              <a:rPr lang="en-GB" dirty="0" err="1" smtClean="0"/>
              <a:t>mencepat</a:t>
            </a:r>
            <a:r>
              <a:rPr lang="en-GB" dirty="0" smtClean="0"/>
              <a:t>, </a:t>
            </a:r>
            <a:r>
              <a:rPr lang="en-GB" dirty="0" err="1" smtClean="0"/>
              <a:t>penyesuaian</a:t>
            </a:r>
            <a:r>
              <a:rPr lang="en-GB" dirty="0" smtClean="0"/>
              <a:t> </a:t>
            </a:r>
            <a:r>
              <a:rPr lang="en-GB" dirty="0" err="1" smtClean="0"/>
              <a:t>psikologis</a:t>
            </a:r>
            <a:r>
              <a:rPr lang="en-GB" dirty="0" smtClean="0"/>
              <a:t> </a:t>
            </a:r>
            <a:r>
              <a:rPr lang="en-GB" dirty="0" err="1" smtClean="0"/>
              <a:t>memesat</a:t>
            </a:r>
            <a:endParaRPr lang="en-GB" dirty="0" smtClean="0"/>
          </a:p>
          <a:p>
            <a:r>
              <a:rPr lang="en-GB" dirty="0" err="1" smtClean="0"/>
              <a:t>Ketegangan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interaksi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norma</a:t>
            </a:r>
            <a:r>
              <a:rPr lang="en-GB" dirty="0" smtClean="0"/>
              <a:t>; </a:t>
            </a:r>
            <a:r>
              <a:rPr lang="en-GB" dirty="0" err="1" smtClean="0"/>
              <a:t>fantasi</a:t>
            </a:r>
            <a:r>
              <a:rPr lang="en-GB" dirty="0" smtClean="0"/>
              <a:t>, </a:t>
            </a:r>
            <a:r>
              <a:rPr lang="en-GB" dirty="0" err="1" smtClean="0"/>
              <a:t>kungkungan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pencobaan</a:t>
            </a:r>
            <a:endParaRPr lang="en-GB" dirty="0"/>
          </a:p>
          <a:p>
            <a:r>
              <a:rPr lang="en-GB" dirty="0" err="1" smtClean="0"/>
              <a:t>Sentuh</a:t>
            </a:r>
            <a:r>
              <a:rPr lang="en-GB" dirty="0" smtClean="0"/>
              <a:t> (</a:t>
            </a:r>
            <a:r>
              <a:rPr lang="en-GB" dirty="0" err="1" smtClean="0"/>
              <a:t>perempuan</a:t>
            </a:r>
            <a:r>
              <a:rPr lang="en-GB" dirty="0" smtClean="0"/>
              <a:t>)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lihat</a:t>
            </a:r>
            <a:r>
              <a:rPr lang="en-GB" dirty="0" smtClean="0"/>
              <a:t> (</a:t>
            </a:r>
            <a:r>
              <a:rPr lang="en-GB" dirty="0" err="1" smtClean="0"/>
              <a:t>laki-laki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Pemastian</a:t>
            </a:r>
            <a:r>
              <a:rPr lang="en-GB" dirty="0" smtClean="0"/>
              <a:t> </a:t>
            </a:r>
            <a:r>
              <a:rPr lang="en-GB" dirty="0" err="1" smtClean="0"/>
              <a:t>citra</a:t>
            </a:r>
            <a:r>
              <a:rPr lang="en-GB" dirty="0" smtClean="0"/>
              <a:t> </a:t>
            </a:r>
            <a:r>
              <a:rPr lang="en-GB" dirty="0" err="1" smtClean="0"/>
              <a:t>tubuh</a:t>
            </a:r>
            <a:r>
              <a:rPr lang="en-GB" dirty="0" smtClean="0"/>
              <a:t>, </a:t>
            </a:r>
            <a:r>
              <a:rPr lang="en-GB" dirty="0" err="1" smtClean="0"/>
              <a:t>penerimaan</a:t>
            </a:r>
            <a:r>
              <a:rPr lang="en-GB" dirty="0" smtClean="0"/>
              <a:t> </a:t>
            </a:r>
            <a:r>
              <a:rPr lang="en-GB" dirty="0" err="1" smtClean="0"/>
              <a:t>cita</a:t>
            </a:r>
            <a:r>
              <a:rPr lang="en-GB" dirty="0" smtClean="0"/>
              <a:t> </a:t>
            </a:r>
            <a:r>
              <a:rPr lang="en-GB" dirty="0" err="1" smtClean="0"/>
              <a:t>relasi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fc00.deviantart.net/fs71/f/2013/029/6/7/sex_drugs_and_rocknroll11_by_sineki-d5t5d7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54" y="381000"/>
            <a:ext cx="9127646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Sanggama</a:t>
            </a:r>
            <a:r>
              <a:rPr lang="en-GB" dirty="0" smtClean="0"/>
              <a:t> </a:t>
            </a:r>
            <a:r>
              <a:rPr lang="en-GB" dirty="0" err="1" smtClean="0"/>
              <a:t>Perdana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Modus </a:t>
            </a:r>
            <a:r>
              <a:rPr lang="en-GB" dirty="0" err="1" smtClean="0"/>
              <a:t>di</a:t>
            </a:r>
            <a:r>
              <a:rPr lang="en-GB" dirty="0" smtClean="0"/>
              <a:t> USA: 16 </a:t>
            </a:r>
            <a:r>
              <a:rPr lang="en-GB" dirty="0" err="1" smtClean="0"/>
              <a:t>th</a:t>
            </a:r>
            <a:r>
              <a:rPr lang="en-GB" dirty="0" smtClean="0"/>
              <a:t> (</a:t>
            </a:r>
            <a:r>
              <a:rPr lang="en-GB" dirty="0" err="1" smtClean="0"/>
              <a:t>Lk</a:t>
            </a:r>
            <a:r>
              <a:rPr lang="en-GB" dirty="0" smtClean="0"/>
              <a:t>) </a:t>
            </a:r>
            <a:r>
              <a:rPr lang="en-GB" dirty="0" err="1" smtClean="0"/>
              <a:t>dan</a:t>
            </a:r>
            <a:r>
              <a:rPr lang="en-GB" dirty="0" smtClean="0"/>
              <a:t> 17 </a:t>
            </a:r>
            <a:r>
              <a:rPr lang="en-GB" dirty="0" err="1" smtClean="0"/>
              <a:t>th</a:t>
            </a:r>
            <a:r>
              <a:rPr lang="en-GB" dirty="0" smtClean="0"/>
              <a:t> (Pr)</a:t>
            </a:r>
          </a:p>
          <a:p>
            <a:r>
              <a:rPr lang="en-GB" dirty="0" err="1" smtClean="0"/>
              <a:t>Tekanan</a:t>
            </a:r>
            <a:r>
              <a:rPr lang="en-GB" dirty="0" smtClean="0"/>
              <a:t> </a:t>
            </a:r>
            <a:r>
              <a:rPr lang="en-GB" dirty="0" err="1" smtClean="0"/>
              <a:t>sebaya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err="1" smtClean="0"/>
              <a:t>Pertaruhan</a:t>
            </a:r>
            <a:r>
              <a:rPr lang="en-GB" dirty="0" smtClean="0"/>
              <a:t> </a:t>
            </a:r>
            <a:r>
              <a:rPr lang="en-GB" dirty="0" err="1" smtClean="0"/>
              <a:t>harga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kepercayaan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keperawanan</a:t>
            </a:r>
            <a:r>
              <a:rPr lang="en-GB" dirty="0" smtClean="0"/>
              <a:t>, </a:t>
            </a:r>
            <a:r>
              <a:rPr lang="en-GB" dirty="0" err="1" smtClean="0"/>
              <a:t>kehamilan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tanggung</a:t>
            </a:r>
            <a:r>
              <a:rPr lang="en-GB" dirty="0" smtClean="0"/>
              <a:t> </a:t>
            </a:r>
            <a:r>
              <a:rPr lang="en-GB" dirty="0" err="1" smtClean="0"/>
              <a:t>jawab</a:t>
            </a:r>
            <a:r>
              <a:rPr lang="en-GB" dirty="0" smtClean="0"/>
              <a:t> yang </a:t>
            </a:r>
            <a:r>
              <a:rPr lang="en-GB" dirty="0" err="1" smtClean="0"/>
              <a:t>diemban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Sejarah</a:t>
            </a:r>
            <a:r>
              <a:rPr lang="en-GB" dirty="0" smtClean="0"/>
              <a:t> (...</a:t>
            </a:r>
            <a:r>
              <a:rPr lang="en-GB" dirty="0" err="1" smtClean="0"/>
              <a:t>singkat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Pendapat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berubah</a:t>
            </a:r>
            <a:r>
              <a:rPr lang="en-GB" dirty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berganti</a:t>
            </a:r>
            <a:r>
              <a:rPr lang="en-GB" dirty="0" smtClean="0"/>
              <a:t>, </a:t>
            </a:r>
            <a:r>
              <a:rPr lang="en-GB" dirty="0" err="1" smtClean="0"/>
              <a:t>antara</a:t>
            </a:r>
            <a:r>
              <a:rPr lang="en-GB" dirty="0" smtClean="0"/>
              <a:t> liberal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konservatif</a:t>
            </a:r>
            <a:endParaRPr lang="en-GB" dirty="0" smtClean="0"/>
          </a:p>
          <a:p>
            <a:r>
              <a:rPr lang="en-GB" dirty="0" err="1" smtClean="0"/>
              <a:t>Menghindari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, </a:t>
            </a:r>
            <a:r>
              <a:rPr lang="en-GB" dirty="0" err="1" smtClean="0"/>
              <a:t>diganti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yang lain</a:t>
            </a:r>
          </a:p>
          <a:p>
            <a:r>
              <a:rPr lang="en-GB" dirty="0" err="1" smtClean="0"/>
              <a:t>Dipengaruhi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kemunculan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, </a:t>
            </a:r>
            <a:r>
              <a:rPr lang="en-GB" dirty="0" err="1" smtClean="0"/>
              <a:t>ekonomi</a:t>
            </a:r>
            <a:r>
              <a:rPr lang="en-GB" dirty="0" smtClean="0"/>
              <a:t>, </a:t>
            </a:r>
            <a:r>
              <a:rPr lang="en-GB" dirty="0" err="1" smtClean="0"/>
              <a:t>fungsi</a:t>
            </a:r>
            <a:r>
              <a:rPr lang="en-GB" dirty="0" smtClean="0"/>
              <a:t>, </a:t>
            </a:r>
            <a:r>
              <a:rPr lang="en-GB" dirty="0" err="1" smtClean="0"/>
              <a:t>pendapat</a:t>
            </a:r>
            <a:r>
              <a:rPr lang="en-GB" dirty="0" smtClean="0"/>
              <a:t> (</a:t>
            </a:r>
            <a:r>
              <a:rPr lang="en-GB" dirty="0" err="1" smtClean="0"/>
              <a:t>paham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Kedewasaan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mengkatalis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cinta</a:t>
            </a:r>
            <a:endParaRPr lang="en-GB" dirty="0" smtClean="0"/>
          </a:p>
          <a:p>
            <a:r>
              <a:rPr lang="en-GB" dirty="0" err="1" smtClean="0"/>
              <a:t>Relasi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yang </a:t>
            </a:r>
            <a:r>
              <a:rPr lang="en-GB" dirty="0" err="1" smtClean="0"/>
              <a:t>dewasa</a:t>
            </a:r>
            <a:r>
              <a:rPr lang="en-GB" dirty="0" smtClean="0"/>
              <a:t> </a:t>
            </a:r>
            <a:r>
              <a:rPr lang="en-GB" dirty="0" err="1" smtClean="0"/>
              <a:t>mencakup</a:t>
            </a:r>
            <a:r>
              <a:rPr lang="en-GB" dirty="0" smtClean="0"/>
              <a:t> </a:t>
            </a:r>
            <a:r>
              <a:rPr lang="en-GB" dirty="0" err="1" smtClean="0"/>
              <a:t>kemampuan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berintim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mencinta</a:t>
            </a:r>
            <a:endParaRPr lang="en-GB" dirty="0" smtClean="0"/>
          </a:p>
          <a:p>
            <a:r>
              <a:rPr lang="en-GB" dirty="0" err="1" smtClean="0"/>
              <a:t>Menurunnya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akses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,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jalan</a:t>
            </a:r>
            <a:r>
              <a:rPr lang="en-GB" dirty="0" smtClean="0"/>
              <a:t> </a:t>
            </a:r>
            <a:r>
              <a:rPr lang="en-GB" dirty="0" err="1" smtClean="0"/>
              <a:t>bagi</a:t>
            </a:r>
            <a:r>
              <a:rPr lang="en-GB" dirty="0" smtClean="0"/>
              <a:t> </a:t>
            </a:r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aktivitasnya</a:t>
            </a:r>
            <a:endParaRPr lang="en-GB" dirty="0" smtClean="0"/>
          </a:p>
          <a:p>
            <a:r>
              <a:rPr lang="en-GB" dirty="0" err="1" smtClean="0"/>
              <a:t>Terbagi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tanggung</a:t>
            </a:r>
            <a:r>
              <a:rPr lang="en-GB" dirty="0" smtClean="0"/>
              <a:t> </a:t>
            </a:r>
            <a:r>
              <a:rPr lang="en-GB" dirty="0" err="1" smtClean="0"/>
              <a:t>jawab</a:t>
            </a:r>
            <a:r>
              <a:rPr lang="en-GB" dirty="0" smtClean="0"/>
              <a:t> </a:t>
            </a:r>
            <a:r>
              <a:rPr lang="en-GB" dirty="0" err="1" smtClean="0"/>
              <a:t>karir</a:t>
            </a:r>
            <a:r>
              <a:rPr lang="en-GB" dirty="0" smtClean="0"/>
              <a:t>, </a:t>
            </a:r>
            <a:r>
              <a:rPr lang="en-GB" dirty="0" err="1" smtClean="0"/>
              <a:t>keluarga</a:t>
            </a:r>
            <a:r>
              <a:rPr lang="en-GB" dirty="0" smtClean="0"/>
              <a:t> (</a:t>
            </a:r>
            <a:r>
              <a:rPr lang="en-GB" dirty="0" err="1" smtClean="0"/>
              <a:t>anak</a:t>
            </a:r>
            <a:r>
              <a:rPr lang="en-GB" dirty="0" smtClean="0"/>
              <a:t>),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lainnya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www.trbimg.com/img-52f932b6/turbine/la-sci-sn-womens-sex-lives-at-midlife-20140210-001/500/500x2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4762500" cy="2676525"/>
          </a:xfrm>
          <a:prstGeom prst="rect">
            <a:avLst/>
          </a:prstGeom>
          <a:noFill/>
        </p:spPr>
      </p:pic>
      <p:pic>
        <p:nvPicPr>
          <p:cNvPr id="62468" name="Picture 4" descr="http://meetville.com/images/quotes/Quotation-Gore-Vidal-age-sex-Meetville-Quotes-157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352800"/>
            <a:ext cx="3838575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Paruh</a:t>
            </a:r>
            <a:r>
              <a:rPr lang="en-GB" dirty="0" smtClean="0"/>
              <a:t> </a:t>
            </a:r>
            <a:r>
              <a:rPr lang="en-GB" dirty="0" err="1" smtClean="0"/>
              <a:t>Baya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Frekuensi</a:t>
            </a:r>
            <a:r>
              <a:rPr lang="en-GB" dirty="0" smtClean="0"/>
              <a:t> </a:t>
            </a:r>
            <a:r>
              <a:rPr lang="en-GB" dirty="0" err="1" smtClean="0"/>
              <a:t>sanggama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menurun</a:t>
            </a:r>
            <a:r>
              <a:rPr lang="en-GB" dirty="0" smtClean="0"/>
              <a:t>, </a:t>
            </a:r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tergantung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sang </a:t>
            </a:r>
            <a:r>
              <a:rPr lang="en-GB" dirty="0" err="1" smtClean="0"/>
              <a:t>lelaki</a:t>
            </a:r>
            <a:r>
              <a:rPr lang="en-GB" dirty="0" smtClean="0"/>
              <a:t>, de-</a:t>
            </a:r>
            <a:r>
              <a:rPr lang="en-GB" dirty="0" err="1" smtClean="0"/>
              <a:t>erotisasi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istri-ibu</a:t>
            </a:r>
            <a:r>
              <a:rPr lang="en-GB" dirty="0" smtClean="0"/>
              <a:t>, </a:t>
            </a:r>
            <a:r>
              <a:rPr lang="en-GB" dirty="0" err="1" smtClean="0"/>
              <a:t>pembiasaan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kesesuaian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“</a:t>
            </a:r>
            <a:r>
              <a:rPr lang="en-GB" dirty="0" err="1" smtClean="0"/>
              <a:t>rencana</a:t>
            </a:r>
            <a:r>
              <a:rPr lang="en-GB" dirty="0" smtClean="0"/>
              <a:t>” </a:t>
            </a:r>
            <a:r>
              <a:rPr lang="en-GB" dirty="0" err="1" smtClean="0"/>
              <a:t>kala</a:t>
            </a:r>
            <a:r>
              <a:rPr lang="en-GB" dirty="0" smtClean="0"/>
              <a:t> </a:t>
            </a:r>
            <a:r>
              <a:rPr lang="en-GB" dirty="0" err="1" smtClean="0"/>
              <a:t>remaja</a:t>
            </a:r>
            <a:endParaRPr lang="en-GB" dirty="0" smtClean="0"/>
          </a:p>
          <a:p>
            <a:r>
              <a:rPr lang="en-GB" dirty="0" err="1" smtClean="0"/>
              <a:t>Sebaliknya</a:t>
            </a:r>
            <a:r>
              <a:rPr lang="en-GB" dirty="0" smtClean="0"/>
              <a:t>, </a:t>
            </a:r>
            <a:r>
              <a:rPr lang="en-GB" dirty="0" err="1" smtClean="0"/>
              <a:t>eksplorasi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eksperimentasi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meningkatkannya</a:t>
            </a:r>
            <a:endParaRPr lang="en-GB" dirty="0" smtClean="0"/>
          </a:p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usia</a:t>
            </a:r>
            <a:r>
              <a:rPr lang="en-GB" dirty="0" smtClean="0"/>
              <a:t>,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biologis</a:t>
            </a:r>
            <a:r>
              <a:rPr lang="en-GB" dirty="0" smtClean="0"/>
              <a:t>, </a:t>
            </a:r>
            <a:r>
              <a:rPr lang="en-GB" dirty="0" err="1" smtClean="0"/>
              <a:t>perubahan</a:t>
            </a:r>
            <a:r>
              <a:rPr lang="en-GB" dirty="0" smtClean="0"/>
              <a:t> hormonal: </a:t>
            </a:r>
            <a:r>
              <a:rPr lang="en-GB" dirty="0" err="1" smtClean="0"/>
              <a:t>perlambatan</a:t>
            </a:r>
            <a:r>
              <a:rPr lang="en-GB" dirty="0" smtClean="0"/>
              <a:t> </a:t>
            </a:r>
            <a:r>
              <a:rPr lang="en-GB" dirty="0" err="1" smtClean="0"/>
              <a:t>respons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Paruh</a:t>
            </a:r>
            <a:r>
              <a:rPr lang="en-GB" dirty="0" smtClean="0"/>
              <a:t> </a:t>
            </a:r>
            <a:r>
              <a:rPr lang="en-GB" dirty="0" err="1" smtClean="0"/>
              <a:t>Baya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keluarga</a:t>
            </a:r>
            <a:r>
              <a:rPr lang="en-GB" dirty="0" smtClean="0"/>
              <a:t>, </a:t>
            </a:r>
            <a:r>
              <a:rPr lang="en-GB" dirty="0" err="1" smtClean="0"/>
              <a:t>pembebasan</a:t>
            </a:r>
            <a:r>
              <a:rPr lang="en-GB" dirty="0" smtClean="0"/>
              <a:t> </a:t>
            </a:r>
            <a:r>
              <a:rPr lang="en-GB" dirty="0" err="1" smtClean="0"/>
              <a:t>tanggungan</a:t>
            </a:r>
            <a:r>
              <a:rPr lang="en-GB" dirty="0" smtClean="0"/>
              <a:t>: </a:t>
            </a:r>
            <a:r>
              <a:rPr lang="en-GB" dirty="0" err="1" smtClean="0"/>
              <a:t>penguatan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yang </a:t>
            </a:r>
            <a:r>
              <a:rPr lang="en-GB" dirty="0" err="1" smtClean="0"/>
              <a:t>berlimpah</a:t>
            </a:r>
            <a:r>
              <a:rPr lang="en-GB" dirty="0" smtClean="0"/>
              <a:t> </a:t>
            </a:r>
            <a:r>
              <a:rPr lang="en-GB" dirty="0" err="1" smtClean="0"/>
              <a:t>kasih</a:t>
            </a:r>
            <a:r>
              <a:rPr lang="en-GB" dirty="0" smtClean="0"/>
              <a:t>, </a:t>
            </a:r>
            <a:r>
              <a:rPr lang="en-GB" dirty="0" err="1" smtClean="0"/>
              <a:t>komitmen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komunikasi</a:t>
            </a:r>
            <a:r>
              <a:rPr lang="en-GB" dirty="0" smtClean="0"/>
              <a:t> </a:t>
            </a:r>
            <a:r>
              <a:rPr lang="en-GB" dirty="0" err="1" smtClean="0"/>
              <a:t>hal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kelanggengan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menimbulkan</a:t>
            </a:r>
            <a:r>
              <a:rPr lang="en-GB" dirty="0" smtClean="0"/>
              <a:t> </a:t>
            </a:r>
            <a:r>
              <a:rPr lang="en-GB" dirty="0" err="1" smtClean="0"/>
              <a:t>usaha</a:t>
            </a:r>
            <a:r>
              <a:rPr lang="en-GB" dirty="0" smtClean="0"/>
              <a:t> “</a:t>
            </a:r>
            <a:r>
              <a:rPr lang="en-GB" dirty="0" err="1" smtClean="0"/>
              <a:t>penambahan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Usia</a:t>
            </a:r>
            <a:r>
              <a:rPr lang="en-GB" dirty="0" smtClean="0"/>
              <a:t> </a:t>
            </a:r>
            <a:r>
              <a:rPr lang="en-GB" dirty="0" err="1" smtClean="0"/>
              <a:t>Tua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Lanjutan</a:t>
            </a:r>
            <a:r>
              <a:rPr lang="en-GB" dirty="0" smtClean="0"/>
              <a:t> </a:t>
            </a:r>
            <a:r>
              <a:rPr lang="en-GB" dirty="0" err="1" smtClean="0"/>
              <a:t>perkembangan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paruh</a:t>
            </a:r>
            <a:r>
              <a:rPr lang="en-GB" dirty="0" smtClean="0"/>
              <a:t> </a:t>
            </a:r>
            <a:r>
              <a:rPr lang="en-GB" dirty="0" err="1" smtClean="0"/>
              <a:t>baya</a:t>
            </a:r>
            <a:endParaRPr lang="en-GB" dirty="0" smtClean="0"/>
          </a:p>
          <a:p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melaporkan</a:t>
            </a:r>
            <a:r>
              <a:rPr lang="en-GB" dirty="0" smtClean="0"/>
              <a:t> </a:t>
            </a:r>
            <a:r>
              <a:rPr lang="en-GB" dirty="0" err="1" smtClean="0"/>
              <a:t>penurunan</a:t>
            </a:r>
            <a:r>
              <a:rPr lang="en-GB" dirty="0" smtClean="0"/>
              <a:t> </a:t>
            </a:r>
            <a:r>
              <a:rPr lang="en-GB" dirty="0" err="1" smtClean="0"/>
              <a:t>hasrat</a:t>
            </a:r>
            <a:r>
              <a:rPr lang="en-GB" dirty="0" smtClean="0"/>
              <a:t>, </a:t>
            </a:r>
            <a:r>
              <a:rPr lang="en-GB" dirty="0" err="1" smtClean="0"/>
              <a:t>kesulitan</a:t>
            </a:r>
            <a:r>
              <a:rPr lang="en-GB" dirty="0" smtClean="0"/>
              <a:t> </a:t>
            </a:r>
            <a:r>
              <a:rPr lang="en-GB" dirty="0" err="1" smtClean="0"/>
              <a:t>lubrikasi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ketidakmampuan</a:t>
            </a:r>
            <a:r>
              <a:rPr lang="en-GB" dirty="0" smtClean="0"/>
              <a:t> </a:t>
            </a:r>
            <a:r>
              <a:rPr lang="en-GB" dirty="0" err="1" smtClean="0"/>
              <a:t>mencapai</a:t>
            </a:r>
            <a:r>
              <a:rPr lang="en-GB" dirty="0" smtClean="0"/>
              <a:t> </a:t>
            </a:r>
            <a:r>
              <a:rPr lang="en-GB" dirty="0" err="1" smtClean="0"/>
              <a:t>klimaks</a:t>
            </a:r>
            <a:endParaRPr lang="en-GB" dirty="0" smtClean="0"/>
          </a:p>
          <a:p>
            <a:r>
              <a:rPr lang="en-GB" dirty="0" err="1" smtClean="0"/>
              <a:t>Laki-laki</a:t>
            </a:r>
            <a:r>
              <a:rPr lang="en-GB" dirty="0" smtClean="0"/>
              <a:t> </a:t>
            </a:r>
            <a:r>
              <a:rPr lang="en-GB" dirty="0" err="1" smtClean="0"/>
              <a:t>mengalami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ereksi</a:t>
            </a:r>
            <a:endParaRPr lang="en-GB" dirty="0" smtClean="0"/>
          </a:p>
          <a:p>
            <a:r>
              <a:rPr lang="en-GB" dirty="0" err="1" smtClean="0"/>
              <a:t>Terkait</a:t>
            </a:r>
            <a:r>
              <a:rPr lang="en-GB" dirty="0" smtClean="0"/>
              <a:t> pula: </a:t>
            </a:r>
            <a:r>
              <a:rPr lang="en-GB" dirty="0" err="1" smtClean="0"/>
              <a:t>ketersediaan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, </a:t>
            </a:r>
            <a:r>
              <a:rPr lang="en-GB" dirty="0" err="1" smtClean="0"/>
              <a:t>kejadian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 </a:t>
            </a:r>
            <a:r>
              <a:rPr lang="en-GB" dirty="0" err="1" smtClean="0"/>
              <a:t>berat</a:t>
            </a:r>
            <a:r>
              <a:rPr lang="en-GB" dirty="0" smtClean="0"/>
              <a:t>, </a:t>
            </a:r>
            <a:r>
              <a:rPr lang="en-GB" dirty="0" err="1" smtClean="0"/>
              <a:t>serta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masa</a:t>
            </a:r>
            <a:r>
              <a:rPr lang="en-GB" dirty="0" smtClean="0"/>
              <a:t> </a:t>
            </a:r>
            <a:r>
              <a:rPr lang="en-GB" dirty="0" err="1" smtClean="0"/>
              <a:t>muda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Respons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  <p:pic>
        <p:nvPicPr>
          <p:cNvPr id="16386" name="Picture 2" descr="http://biotekpharm.com/uploads/posts/2012-04/1333741639_sexual-response-cyc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04800"/>
            <a:ext cx="398389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Respons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Terhadap</a:t>
            </a:r>
            <a:r>
              <a:rPr lang="en-GB" dirty="0" smtClean="0"/>
              <a:t> </a:t>
            </a:r>
            <a:r>
              <a:rPr lang="en-GB" dirty="0" err="1" smtClean="0"/>
              <a:t>stimulasi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Dibagi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empat</a:t>
            </a:r>
            <a:r>
              <a:rPr lang="en-GB" dirty="0" smtClean="0"/>
              <a:t> </a:t>
            </a:r>
            <a:r>
              <a:rPr lang="en-GB" dirty="0" err="1" smtClean="0"/>
              <a:t>siklus</a:t>
            </a:r>
            <a:r>
              <a:rPr lang="en-GB" dirty="0" smtClean="0"/>
              <a:t> </a:t>
            </a:r>
            <a:r>
              <a:rPr lang="en-GB" dirty="0" err="1" smtClean="0"/>
              <a:t>respon</a:t>
            </a:r>
            <a:endParaRPr lang="en-GB" dirty="0" smtClean="0"/>
          </a:p>
          <a:p>
            <a:pPr lvl="1"/>
            <a:r>
              <a:rPr lang="en-GB" dirty="0" err="1" smtClean="0"/>
              <a:t>Fase</a:t>
            </a:r>
            <a:r>
              <a:rPr lang="en-GB" dirty="0" smtClean="0"/>
              <a:t> I: </a:t>
            </a:r>
            <a:r>
              <a:rPr lang="en-GB" dirty="0" err="1" smtClean="0"/>
              <a:t>Hasrat</a:t>
            </a:r>
            <a:r>
              <a:rPr lang="en-GB" dirty="0" smtClean="0"/>
              <a:t> (</a:t>
            </a:r>
            <a:r>
              <a:rPr lang="en-GB" i="1" dirty="0" smtClean="0"/>
              <a:t>Desire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Fase</a:t>
            </a:r>
            <a:r>
              <a:rPr lang="en-GB" dirty="0" smtClean="0"/>
              <a:t> II: </a:t>
            </a:r>
            <a:r>
              <a:rPr lang="en-GB" dirty="0" err="1" smtClean="0"/>
              <a:t>Rangsangan</a:t>
            </a:r>
            <a:r>
              <a:rPr lang="en-GB" dirty="0" smtClean="0"/>
              <a:t> (</a:t>
            </a:r>
            <a:r>
              <a:rPr lang="en-GB" i="1" dirty="0" smtClean="0"/>
              <a:t>Excitement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Fase</a:t>
            </a:r>
            <a:r>
              <a:rPr lang="en-GB" dirty="0" smtClean="0"/>
              <a:t> III: </a:t>
            </a:r>
            <a:r>
              <a:rPr lang="en-GB" dirty="0" err="1" smtClean="0"/>
              <a:t>Orgasme</a:t>
            </a:r>
            <a:r>
              <a:rPr lang="en-GB" dirty="0" smtClean="0"/>
              <a:t> (</a:t>
            </a:r>
            <a:r>
              <a:rPr lang="en-GB" i="1" dirty="0" smtClean="0"/>
              <a:t>Orgasm</a:t>
            </a:r>
            <a:r>
              <a:rPr lang="en-GB" dirty="0" smtClean="0"/>
              <a:t>) / </a:t>
            </a:r>
            <a:r>
              <a:rPr lang="en-GB" dirty="0" err="1" smtClean="0"/>
              <a:t>Puncak</a:t>
            </a:r>
            <a:r>
              <a:rPr lang="en-GB" dirty="0" smtClean="0"/>
              <a:t> (</a:t>
            </a:r>
            <a:r>
              <a:rPr lang="en-GB" i="1" dirty="0" smtClean="0"/>
              <a:t>Plateau</a:t>
            </a:r>
            <a:r>
              <a:rPr lang="en-GB" dirty="0" smtClean="0"/>
              <a:t>)</a:t>
            </a:r>
          </a:p>
          <a:p>
            <a:pPr lvl="1"/>
            <a:r>
              <a:rPr lang="en-GB" dirty="0" err="1" smtClean="0"/>
              <a:t>Fase</a:t>
            </a:r>
            <a:r>
              <a:rPr lang="en-GB" dirty="0" smtClean="0"/>
              <a:t> IV: </a:t>
            </a:r>
            <a:r>
              <a:rPr lang="en-GB" dirty="0" err="1" smtClean="0"/>
              <a:t>Resolusi</a:t>
            </a:r>
            <a:r>
              <a:rPr lang="en-GB" dirty="0" smtClean="0"/>
              <a:t> (</a:t>
            </a:r>
            <a:r>
              <a:rPr lang="en-GB" i="1" dirty="0" smtClean="0"/>
              <a:t>Resolution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selalu</a:t>
            </a:r>
            <a:r>
              <a:rPr lang="en-GB" dirty="0" smtClean="0"/>
              <a:t> linier;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saling</a:t>
            </a:r>
            <a:r>
              <a:rPr lang="en-GB" dirty="0" smtClean="0"/>
              <a:t> </a:t>
            </a:r>
            <a:r>
              <a:rPr lang="en-GB" dirty="0" err="1" smtClean="0"/>
              <a:t>bertindih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berfluktuasi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</a:t>
            </a:r>
            <a:r>
              <a:rPr lang="en-GB" dirty="0" err="1" smtClean="0"/>
              <a:t>Hasrat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Dicirikan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fantasi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sadar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melakukan</a:t>
            </a:r>
            <a:r>
              <a:rPr lang="en-GB" dirty="0" smtClean="0"/>
              <a:t> </a:t>
            </a:r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dorongan</a:t>
            </a:r>
            <a:r>
              <a:rPr lang="en-GB" dirty="0" smtClean="0"/>
              <a:t> </a:t>
            </a:r>
            <a:r>
              <a:rPr lang="en-GB" dirty="0" err="1" smtClean="0"/>
              <a:t>biologis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keinginan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menyatu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endParaRPr lang="en-GB" dirty="0" smtClean="0"/>
          </a:p>
          <a:p>
            <a:r>
              <a:rPr lang="en-GB" dirty="0" err="1" smtClean="0"/>
              <a:t>Perhatian</a:t>
            </a:r>
            <a:r>
              <a:rPr lang="en-GB" dirty="0" smtClean="0"/>
              <a:t> </a:t>
            </a:r>
            <a:r>
              <a:rPr lang="en-GB" dirty="0" err="1" smtClean="0"/>
              <a:t>mendasar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motivasi</a:t>
            </a:r>
            <a:r>
              <a:rPr lang="en-GB" dirty="0" smtClean="0"/>
              <a:t>, </a:t>
            </a:r>
            <a:r>
              <a:rPr lang="en-GB" dirty="0" err="1" smtClean="0"/>
              <a:t>dorongan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kepribadian</a:t>
            </a:r>
            <a:endParaRPr lang="en-GB" dirty="0"/>
          </a:p>
        </p:txBody>
      </p:sp>
      <p:pic>
        <p:nvPicPr>
          <p:cNvPr id="14338" name="Picture 2" descr="http://4.bp.blogspot.com/-B0itXd_fgUk/UZZrdTX0_xI/AAAAAAAAA5Y/WTV4IQ0f30Q/s1600/burning-desi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731961"/>
            <a:ext cx="6477000" cy="2126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oulseeds.com/wp-content/uploads/2012/10/im-so-excit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5987" y="0"/>
            <a:ext cx="2868013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</a:t>
            </a:r>
            <a:r>
              <a:rPr lang="en-GB" dirty="0" err="1" smtClean="0"/>
              <a:t>Rangsangan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Dibawa</a:t>
            </a:r>
            <a:r>
              <a:rPr lang="en-GB" dirty="0" smtClean="0"/>
              <a:t> </a:t>
            </a:r>
            <a:r>
              <a:rPr lang="en-GB" dirty="0" err="1" smtClean="0"/>
              <a:t>rangsang</a:t>
            </a:r>
            <a:r>
              <a:rPr lang="en-GB" dirty="0" smtClean="0"/>
              <a:t> </a:t>
            </a:r>
            <a:r>
              <a:rPr lang="en-GB" dirty="0" err="1" smtClean="0"/>
              <a:t>psikologis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fisiologis</a:t>
            </a:r>
            <a:endParaRPr lang="en-GB" dirty="0" smtClean="0"/>
          </a:p>
          <a:p>
            <a:r>
              <a:rPr lang="en-GB" dirty="0" err="1" smtClean="0"/>
              <a:t>Merasa</a:t>
            </a:r>
            <a:r>
              <a:rPr lang="en-GB" dirty="0" smtClean="0"/>
              <a:t> </a:t>
            </a:r>
            <a:r>
              <a:rPr lang="en-GB" dirty="0" err="1" smtClean="0"/>
              <a:t>senang</a:t>
            </a:r>
            <a:r>
              <a:rPr lang="en-GB" dirty="0" smtClean="0"/>
              <a:t>; </a:t>
            </a:r>
            <a:r>
              <a:rPr lang="en-GB" dirty="0" err="1" smtClean="0"/>
              <a:t>ditandai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rangsangan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  <a:p>
            <a:r>
              <a:rPr lang="en-GB" dirty="0" err="1" smtClean="0"/>
              <a:t>Ereksi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lubrikasi</a:t>
            </a:r>
            <a:r>
              <a:rPr lang="en-GB" dirty="0" smtClean="0"/>
              <a:t>; </a:t>
            </a:r>
            <a:r>
              <a:rPr lang="en-GB" dirty="0" err="1" smtClean="0"/>
              <a:t>pengisian</a:t>
            </a:r>
            <a:r>
              <a:rPr lang="en-GB" dirty="0" smtClean="0"/>
              <a:t> penis </a:t>
            </a:r>
            <a:r>
              <a:rPr lang="en-GB" dirty="0" err="1" smtClean="0"/>
              <a:t>dan</a:t>
            </a:r>
            <a:r>
              <a:rPr lang="en-GB" dirty="0" smtClean="0"/>
              <a:t> vagina; </a:t>
            </a:r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detak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r>
              <a:rPr lang="en-GB" dirty="0" smtClean="0"/>
              <a:t>, </a:t>
            </a:r>
            <a:r>
              <a:rPr lang="en-GB" dirty="0" err="1" smtClean="0"/>
              <a:t>napas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tekanan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endParaRPr lang="en-GB" dirty="0" smtClean="0"/>
          </a:p>
          <a:p>
            <a:r>
              <a:rPr lang="en-GB" dirty="0" err="1" smtClean="0"/>
              <a:t>Rangsangan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bertahan</a:t>
            </a:r>
            <a:r>
              <a:rPr lang="en-GB" dirty="0" smtClean="0"/>
              <a:t> </a:t>
            </a: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 smtClean="0"/>
              <a:t>menit</a:t>
            </a:r>
            <a:r>
              <a:rPr lang="en-GB" dirty="0" smtClean="0"/>
              <a:t> </a:t>
            </a:r>
            <a:r>
              <a:rPr lang="en-GB" dirty="0" err="1" smtClean="0"/>
              <a:t>hingga</a:t>
            </a:r>
            <a:r>
              <a:rPr lang="en-GB" dirty="0" smtClean="0"/>
              <a:t> </a:t>
            </a:r>
            <a:r>
              <a:rPr lang="en-GB" dirty="0" err="1" smtClean="0"/>
              <a:t>beberapa</a:t>
            </a:r>
            <a:r>
              <a:rPr lang="en-GB" dirty="0" smtClean="0"/>
              <a:t> jam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http://img.allw.mn/content/www/2010/04/10-things-you-never-knew-about-orgasms/his-and-hers_things-you-never-knew-orgas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3771899"/>
            <a:ext cx="4762500" cy="30861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</a:t>
            </a:r>
            <a:r>
              <a:rPr lang="en-GB" dirty="0" err="1" smtClean="0"/>
              <a:t>Orgasme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Kepuasan</a:t>
            </a:r>
            <a:r>
              <a:rPr lang="en-GB" dirty="0" smtClean="0"/>
              <a:t> yang </a:t>
            </a:r>
            <a:r>
              <a:rPr lang="en-GB" dirty="0" err="1" smtClean="0"/>
              <a:t>memuncak</a:t>
            </a:r>
            <a:r>
              <a:rPr lang="en-GB" dirty="0" smtClean="0"/>
              <a:t>, </a:t>
            </a:r>
            <a:r>
              <a:rPr lang="en-GB" dirty="0" err="1" smtClean="0"/>
              <a:t>pelepasan</a:t>
            </a:r>
            <a:r>
              <a:rPr lang="en-GB" dirty="0" smtClean="0"/>
              <a:t> </a:t>
            </a:r>
            <a:r>
              <a:rPr lang="en-GB" dirty="0" err="1" smtClean="0"/>
              <a:t>tegangan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 smtClean="0"/>
          </a:p>
          <a:p>
            <a:r>
              <a:rPr lang="en-GB" dirty="0" err="1" smtClean="0"/>
              <a:t>Penglepasan</a:t>
            </a:r>
            <a:r>
              <a:rPr lang="en-GB" dirty="0" smtClean="0"/>
              <a:t> semen, </a:t>
            </a:r>
            <a:r>
              <a:rPr lang="en-GB" dirty="0" err="1" smtClean="0"/>
              <a:t>kontraksi</a:t>
            </a:r>
            <a:r>
              <a:rPr lang="en-GB" dirty="0" smtClean="0"/>
              <a:t> </a:t>
            </a:r>
            <a:r>
              <a:rPr lang="en-GB" dirty="0" err="1" smtClean="0"/>
              <a:t>terirama</a:t>
            </a:r>
            <a:endParaRPr lang="en-GB" dirty="0" smtClean="0"/>
          </a:p>
          <a:p>
            <a:r>
              <a:rPr lang="en-GB" dirty="0" err="1" smtClean="0"/>
              <a:t>Gerakan</a:t>
            </a:r>
            <a:r>
              <a:rPr lang="en-GB" dirty="0" smtClean="0"/>
              <a:t> </a:t>
            </a:r>
            <a:r>
              <a:rPr lang="en-GB" dirty="0" err="1" smtClean="0"/>
              <a:t>sadar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non-</a:t>
            </a:r>
            <a:r>
              <a:rPr lang="en-GB" dirty="0" err="1" smtClean="0"/>
              <a:t>sadar</a:t>
            </a:r>
            <a:r>
              <a:rPr lang="en-GB" dirty="0" smtClean="0"/>
              <a:t> </a:t>
            </a:r>
            <a:r>
              <a:rPr lang="en-GB" dirty="0" err="1" smtClean="0"/>
              <a:t>kelompok</a:t>
            </a:r>
            <a:r>
              <a:rPr lang="en-GB" dirty="0" smtClean="0"/>
              <a:t> </a:t>
            </a:r>
            <a:r>
              <a:rPr lang="en-GB" dirty="0" err="1" smtClean="0"/>
              <a:t>otot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, </a:t>
            </a:r>
            <a:r>
              <a:rPr lang="en-GB" dirty="0" err="1" smtClean="0"/>
              <a:t>peningkatan</a:t>
            </a:r>
            <a:r>
              <a:rPr lang="en-GB" dirty="0" smtClean="0"/>
              <a:t> 20-40 mm </a:t>
            </a:r>
            <a:r>
              <a:rPr lang="en-GB" dirty="0" err="1" smtClean="0"/>
              <a:t>tekanan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, </a:t>
            </a:r>
            <a:r>
              <a:rPr lang="en-GB" dirty="0" err="1" smtClean="0"/>
              <a:t>detak</a:t>
            </a:r>
            <a:r>
              <a:rPr lang="en-GB" dirty="0" smtClean="0"/>
              <a:t> </a:t>
            </a:r>
            <a:r>
              <a:rPr lang="en-GB" dirty="0" err="1" smtClean="0"/>
              <a:t>jantung</a:t>
            </a:r>
            <a:r>
              <a:rPr lang="en-GB" dirty="0" smtClean="0"/>
              <a:t> </a:t>
            </a:r>
            <a:r>
              <a:rPr lang="en-GB" dirty="0" err="1" smtClean="0"/>
              <a:t>hingga</a:t>
            </a:r>
            <a:r>
              <a:rPr lang="en-GB" dirty="0" smtClean="0"/>
              <a:t> 160 kali per </a:t>
            </a:r>
            <a:r>
              <a:rPr lang="en-GB" dirty="0" err="1" smtClean="0"/>
              <a:t>menit</a:t>
            </a:r>
            <a:endParaRPr lang="en-GB" dirty="0" smtClean="0"/>
          </a:p>
          <a:p>
            <a:r>
              <a:rPr lang="en-GB" dirty="0" err="1" smtClean="0"/>
              <a:t>Bertahan</a:t>
            </a:r>
            <a:r>
              <a:rPr lang="en-GB" dirty="0" smtClean="0"/>
              <a:t> 3 </a:t>
            </a:r>
            <a:r>
              <a:rPr lang="en-GB" dirty="0" err="1" smtClean="0"/>
              <a:t>s.d</a:t>
            </a:r>
            <a:r>
              <a:rPr lang="en-GB" dirty="0" smtClean="0"/>
              <a:t>. 25 </a:t>
            </a:r>
            <a:r>
              <a:rPr lang="en-GB" dirty="0" err="1" smtClean="0"/>
              <a:t>detik</a:t>
            </a:r>
            <a:endParaRPr lang="en-GB" dirty="0" smtClean="0"/>
          </a:p>
          <a:p>
            <a:r>
              <a:rPr lang="en-GB" dirty="0" err="1" smtClean="0"/>
              <a:t>Pengabutan</a:t>
            </a:r>
            <a:r>
              <a:rPr lang="en-GB" dirty="0" smtClean="0"/>
              <a:t> </a:t>
            </a:r>
            <a:r>
              <a:rPr lang="en-GB" dirty="0" err="1" smtClean="0"/>
              <a:t>ringan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kesadaran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Sejarah</a:t>
            </a:r>
            <a:r>
              <a:rPr lang="en-GB" dirty="0" smtClean="0"/>
              <a:t> (...</a:t>
            </a:r>
            <a:r>
              <a:rPr lang="en-GB" dirty="0" err="1" smtClean="0"/>
              <a:t>tokoh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William Masters &amp; Virginia Johnson: </a:t>
            </a:r>
            <a:r>
              <a:rPr lang="en-GB" dirty="0" err="1" smtClean="0"/>
              <a:t>fisiologi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respons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(1966), </a:t>
            </a:r>
            <a:r>
              <a:rPr lang="en-GB" dirty="0" err="1" smtClean="0"/>
              <a:t>tatalaksana</a:t>
            </a:r>
            <a:r>
              <a:rPr lang="en-GB" dirty="0" smtClean="0"/>
              <a:t> </a:t>
            </a:r>
            <a:r>
              <a:rPr lang="en-GB" dirty="0" err="1" smtClean="0"/>
              <a:t>keluhan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(1970)</a:t>
            </a:r>
          </a:p>
          <a:p>
            <a:r>
              <a:rPr lang="en-GB" dirty="0" smtClean="0"/>
              <a:t>Havelock Ellis, Richard Kraft-</a:t>
            </a:r>
            <a:r>
              <a:rPr lang="en-GB" dirty="0" err="1" smtClean="0"/>
              <a:t>Ebing</a:t>
            </a:r>
            <a:r>
              <a:rPr lang="en-GB" dirty="0" smtClean="0"/>
              <a:t>, Sigmund </a:t>
            </a:r>
            <a:r>
              <a:rPr lang="en-GB" dirty="0" smtClean="0"/>
              <a:t>Freud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fokus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seksualitas</a:t>
            </a:r>
            <a:r>
              <a:rPr lang="en-GB" dirty="0" smtClean="0"/>
              <a:t> </a:t>
            </a:r>
            <a:r>
              <a:rPr lang="en-GB" dirty="0" err="1" smtClean="0"/>
              <a:t>manusia</a:t>
            </a:r>
            <a:endParaRPr lang="en-GB" dirty="0"/>
          </a:p>
          <a:p>
            <a:r>
              <a:rPr lang="en-GB" dirty="0" smtClean="0"/>
              <a:t>Alfred Charles Kinsey: </a:t>
            </a:r>
            <a:r>
              <a:rPr lang="en-GB" i="1" dirty="0" smtClean="0"/>
              <a:t>Sexual </a:t>
            </a:r>
            <a:r>
              <a:rPr lang="en-GB" i="1" dirty="0" err="1" smtClean="0"/>
              <a:t>Behavior</a:t>
            </a:r>
            <a:r>
              <a:rPr lang="en-GB" i="1" dirty="0" smtClean="0"/>
              <a:t> in the Human Male </a:t>
            </a:r>
            <a:r>
              <a:rPr lang="en-GB" dirty="0" smtClean="0"/>
              <a:t>(1948), </a:t>
            </a:r>
            <a:r>
              <a:rPr lang="en-GB" i="1" dirty="0" smtClean="0"/>
              <a:t>Sexual </a:t>
            </a:r>
            <a:r>
              <a:rPr lang="en-GB" i="1" dirty="0" err="1" smtClean="0"/>
              <a:t>Behavior</a:t>
            </a:r>
            <a:r>
              <a:rPr lang="en-GB" i="1" dirty="0" smtClean="0"/>
              <a:t> in the Human Female </a:t>
            </a:r>
            <a:r>
              <a:rPr lang="en-GB" dirty="0" smtClean="0"/>
              <a:t>(1953)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ages6.fanpop.com/image/quiz/1054000/1054639_1383920767728_300_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4874" y="0"/>
            <a:ext cx="3329126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</a:t>
            </a:r>
            <a:r>
              <a:rPr lang="en-GB" dirty="0" err="1" smtClean="0"/>
              <a:t>Resolusi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Penarikan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genital,</a:t>
            </a:r>
            <a:br>
              <a:rPr lang="en-GB" dirty="0" smtClean="0"/>
            </a:br>
            <a:r>
              <a:rPr lang="en-GB" dirty="0" err="1" smtClean="0"/>
              <a:t>kembali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istirahat</a:t>
            </a:r>
            <a:endParaRPr lang="en-GB" dirty="0" smtClean="0"/>
          </a:p>
          <a:p>
            <a:r>
              <a:rPr lang="en-GB" dirty="0" err="1" smtClean="0"/>
              <a:t>Cepat</a:t>
            </a:r>
            <a:r>
              <a:rPr lang="en-GB" dirty="0" smtClean="0"/>
              <a:t>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orgasme</a:t>
            </a:r>
            <a:r>
              <a:rPr lang="en-GB" dirty="0" smtClean="0"/>
              <a:t>; </a:t>
            </a:r>
            <a:r>
              <a:rPr lang="en-GB" dirty="0" err="1" smtClean="0"/>
              <a:t>tanpanya</a:t>
            </a:r>
            <a:r>
              <a:rPr lang="en-GB" dirty="0" smtClean="0"/>
              <a:t>,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berlangsung</a:t>
            </a:r>
            <a:r>
              <a:rPr lang="en-GB" dirty="0" smtClean="0"/>
              <a:t> 2 </a:t>
            </a:r>
            <a:r>
              <a:rPr lang="en-GB" dirty="0" err="1" smtClean="0"/>
              <a:t>s.d</a:t>
            </a:r>
            <a:r>
              <a:rPr lang="en-GB" dirty="0" smtClean="0"/>
              <a:t>. 6 jam </a:t>
            </a:r>
            <a:r>
              <a:rPr lang="en-GB" dirty="0" err="1" smtClean="0"/>
              <a:t>disertai</a:t>
            </a:r>
            <a:r>
              <a:rPr lang="en-GB" dirty="0" smtClean="0"/>
              <a:t> </a:t>
            </a:r>
            <a:r>
              <a:rPr lang="en-GB" dirty="0" err="1" smtClean="0"/>
              <a:t>iritabilitas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kegelisahan</a:t>
            </a:r>
            <a:endParaRPr lang="en-GB" dirty="0" smtClean="0"/>
          </a:p>
          <a:p>
            <a:r>
              <a:rPr lang="en-GB" dirty="0" err="1" smtClean="0"/>
              <a:t>Periode</a:t>
            </a:r>
            <a:r>
              <a:rPr lang="en-GB" dirty="0" smtClean="0"/>
              <a:t> </a:t>
            </a:r>
            <a:r>
              <a:rPr lang="en-GB" dirty="0" err="1" smtClean="0"/>
              <a:t>refraktori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r>
              <a:rPr lang="en-GB" dirty="0" smtClean="0"/>
              <a:t>: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dirangsang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terjadi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Pendekatan</a:t>
            </a:r>
            <a:r>
              <a:rPr lang="en-GB" dirty="0" smtClean="0"/>
              <a:t> </a:t>
            </a:r>
            <a:r>
              <a:rPr lang="en-GB" dirty="0" err="1" smtClean="0"/>
              <a:t>Terpadu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Dahulu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Sekarang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dasarnya</a:t>
            </a:r>
            <a:r>
              <a:rPr lang="en-GB" dirty="0" smtClean="0"/>
              <a:t>, </a:t>
            </a:r>
            <a:r>
              <a:rPr lang="en-GB" dirty="0" err="1" smtClean="0"/>
              <a:t>sudah</a:t>
            </a:r>
            <a:r>
              <a:rPr lang="en-GB" dirty="0" smtClean="0"/>
              <a:t> </a:t>
            </a:r>
            <a:r>
              <a:rPr lang="en-GB" dirty="0" err="1" smtClean="0"/>
              <a:t>biopsikososial</a:t>
            </a:r>
            <a:r>
              <a:rPr lang="en-GB" dirty="0" smtClean="0"/>
              <a:t> </a:t>
            </a:r>
            <a:r>
              <a:rPr lang="en-GB" dirty="0" err="1" smtClean="0"/>
              <a:t>sejak</a:t>
            </a:r>
            <a:r>
              <a:rPr lang="en-GB" dirty="0" smtClean="0"/>
              <a:t> </a:t>
            </a:r>
            <a:r>
              <a:rPr lang="en-GB" dirty="0" err="1" smtClean="0"/>
              <a:t>dahulu</a:t>
            </a:r>
            <a:endParaRPr lang="en-GB" dirty="0" smtClean="0"/>
          </a:p>
          <a:p>
            <a:r>
              <a:rPr lang="en-GB" dirty="0" err="1" smtClean="0"/>
              <a:t>Adanya</a:t>
            </a:r>
            <a:r>
              <a:rPr lang="en-GB" dirty="0" smtClean="0"/>
              <a:t> </a:t>
            </a:r>
            <a:r>
              <a:rPr lang="en-GB" dirty="0" err="1" smtClean="0"/>
              <a:t>sildenafil</a:t>
            </a:r>
            <a:r>
              <a:rPr lang="en-GB" dirty="0" smtClean="0"/>
              <a:t> </a:t>
            </a:r>
            <a:r>
              <a:rPr lang="en-GB" dirty="0" err="1" smtClean="0"/>
              <a:t>sitrat</a:t>
            </a:r>
            <a:r>
              <a:rPr lang="en-GB" dirty="0" smtClean="0"/>
              <a:t> </a:t>
            </a:r>
            <a:r>
              <a:rPr lang="en-GB" dirty="0" err="1" smtClean="0"/>
              <a:t>menguatkan</a:t>
            </a:r>
            <a:r>
              <a:rPr lang="en-GB" dirty="0" smtClean="0"/>
              <a:t> </a:t>
            </a:r>
            <a:r>
              <a:rPr lang="en-GB" dirty="0" err="1" smtClean="0"/>
              <a:t>peran</a:t>
            </a:r>
            <a:r>
              <a:rPr lang="en-GB" dirty="0" smtClean="0"/>
              <a:t> </a:t>
            </a:r>
            <a:r>
              <a:rPr lang="en-GB" dirty="0" err="1" smtClean="0"/>
              <a:t>farmakologi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endParaRPr lang="en-GB" dirty="0" smtClean="0"/>
          </a:p>
          <a:p>
            <a:r>
              <a:rPr lang="en-GB" dirty="0" err="1" smtClean="0"/>
              <a:t>Posisi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seks</a:t>
            </a:r>
            <a:r>
              <a:rPr lang="en-GB" dirty="0" smtClean="0"/>
              <a:t> </a:t>
            </a:r>
            <a:r>
              <a:rPr lang="en-GB" dirty="0" err="1" smtClean="0"/>
              <a:t>tetap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endParaRPr lang="en-GB" dirty="0"/>
          </a:p>
          <a:p>
            <a:r>
              <a:rPr lang="en-GB" dirty="0" err="1" smtClean="0"/>
              <a:t>Pendekatan</a:t>
            </a:r>
            <a:r>
              <a:rPr lang="en-GB" dirty="0" smtClean="0"/>
              <a:t> </a:t>
            </a:r>
            <a:r>
              <a:rPr lang="en-GB" dirty="0" err="1" smtClean="0"/>
              <a:t>menyeluruh</a:t>
            </a:r>
            <a:r>
              <a:rPr lang="en-GB" dirty="0" smtClean="0"/>
              <a:t>: </a:t>
            </a:r>
            <a:r>
              <a:rPr lang="en-GB" dirty="0" err="1" smtClean="0"/>
              <a:t>psikologis</a:t>
            </a:r>
            <a:r>
              <a:rPr lang="en-GB" dirty="0" smtClean="0"/>
              <a:t>, </a:t>
            </a:r>
            <a:r>
              <a:rPr lang="en-GB" dirty="0" err="1" smtClean="0"/>
              <a:t>biologis</a:t>
            </a:r>
            <a:r>
              <a:rPr lang="en-GB" dirty="0" smtClean="0"/>
              <a:t>, </a:t>
            </a:r>
            <a:r>
              <a:rPr lang="en-GB" dirty="0" err="1" smtClean="0"/>
              <a:t>farmakologis</a:t>
            </a:r>
            <a:r>
              <a:rPr lang="en-GB" dirty="0" smtClean="0"/>
              <a:t>, </a:t>
            </a:r>
            <a:r>
              <a:rPr lang="en-GB" dirty="0" err="1" smtClean="0"/>
              <a:t>relasi</a:t>
            </a:r>
            <a:r>
              <a:rPr lang="en-GB" dirty="0" smtClean="0"/>
              <a:t>, </a:t>
            </a:r>
            <a:r>
              <a:rPr lang="en-GB" dirty="0" err="1" smtClean="0"/>
              <a:t>kontekstual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Peran</a:t>
            </a:r>
            <a:r>
              <a:rPr lang="en-GB" dirty="0" smtClean="0"/>
              <a:t> </a:t>
            </a:r>
            <a:r>
              <a:rPr lang="en-GB" dirty="0" err="1" smtClean="0"/>
              <a:t>Pemeriksaan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Waktu</a:t>
            </a:r>
            <a:r>
              <a:rPr lang="en-GB" dirty="0" smtClean="0"/>
              <a:t> </a:t>
            </a:r>
            <a:r>
              <a:rPr lang="en-GB" dirty="0" err="1" smtClean="0"/>
              <a:t>pemeriksaan</a:t>
            </a:r>
            <a:r>
              <a:rPr lang="en-GB" dirty="0" smtClean="0"/>
              <a:t> yang </a:t>
            </a:r>
            <a:r>
              <a:rPr lang="en-GB" dirty="0" err="1" smtClean="0"/>
              <a:t>komprehensif</a:t>
            </a:r>
            <a:r>
              <a:rPr lang="en-GB" dirty="0" smtClean="0"/>
              <a:t> </a:t>
            </a:r>
            <a:r>
              <a:rPr lang="en-GB" dirty="0" err="1" smtClean="0"/>
              <a:t>relatif</a:t>
            </a:r>
            <a:r>
              <a:rPr lang="en-GB" dirty="0" smtClean="0"/>
              <a:t> </a:t>
            </a:r>
            <a:r>
              <a:rPr lang="en-GB" dirty="0" err="1" smtClean="0"/>
              <a:t>singkat</a:t>
            </a:r>
            <a:r>
              <a:rPr lang="en-GB" dirty="0" smtClean="0"/>
              <a:t>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sangat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endParaRPr lang="en-GB" dirty="0" smtClean="0"/>
          </a:p>
          <a:p>
            <a:r>
              <a:rPr lang="en-GB" dirty="0" err="1" smtClean="0"/>
              <a:t>Sebaiknya</a:t>
            </a:r>
            <a:r>
              <a:rPr lang="en-GB" dirty="0" smtClean="0"/>
              <a:t> </a:t>
            </a:r>
            <a:r>
              <a:rPr lang="en-GB" dirty="0" err="1" smtClean="0"/>
              <a:t>wawancara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 </a:t>
            </a:r>
            <a:r>
              <a:rPr lang="en-GB" dirty="0" err="1" smtClean="0"/>
              <a:t>bersama</a:t>
            </a:r>
            <a:r>
              <a:rPr lang="en-GB" dirty="0" smtClean="0"/>
              <a:t>;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dasarnya</a:t>
            </a:r>
            <a:r>
              <a:rPr lang="en-GB" dirty="0" smtClean="0"/>
              <a:t> </a:t>
            </a:r>
            <a:r>
              <a:rPr lang="en-GB" dirty="0" err="1" smtClean="0"/>
              <a:t>adalah</a:t>
            </a:r>
            <a:r>
              <a:rPr lang="en-GB" dirty="0" smtClean="0"/>
              <a:t> </a:t>
            </a:r>
            <a:r>
              <a:rPr lang="en-GB" i="1" dirty="0" smtClean="0"/>
              <a:t>couple therapy</a:t>
            </a:r>
          </a:p>
          <a:p>
            <a:r>
              <a:rPr lang="en-GB" dirty="0" err="1" smtClean="0"/>
              <a:t>Pemeriksaan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laboratoris</a:t>
            </a:r>
            <a:r>
              <a:rPr lang="en-GB" dirty="0" smtClean="0"/>
              <a:t>;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penyakit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/</a:t>
            </a:r>
            <a:r>
              <a:rPr lang="en-GB" dirty="0" err="1" smtClean="0"/>
              <a:t>ggn</a:t>
            </a:r>
            <a:r>
              <a:rPr lang="en-GB" dirty="0" smtClean="0"/>
              <a:t> mental lain</a:t>
            </a:r>
          </a:p>
          <a:p>
            <a:r>
              <a:rPr lang="en-GB" dirty="0" err="1" smtClean="0"/>
              <a:t>Pemeriksaan</a:t>
            </a:r>
            <a:r>
              <a:rPr lang="en-GB" dirty="0" smtClean="0"/>
              <a:t> hormonal </a:t>
            </a:r>
            <a:r>
              <a:rPr lang="en-GB" dirty="0" err="1" smtClean="0"/>
              <a:t>rutin</a:t>
            </a:r>
            <a:r>
              <a:rPr lang="en-GB" dirty="0" smtClean="0"/>
              <a:t> </a:t>
            </a:r>
            <a:r>
              <a:rPr lang="en-GB" dirty="0" err="1" smtClean="0"/>
              <a:t>masih</a:t>
            </a:r>
            <a:r>
              <a:rPr lang="en-GB" dirty="0" smtClean="0"/>
              <a:t> </a:t>
            </a:r>
            <a:r>
              <a:rPr lang="en-GB" dirty="0" err="1" smtClean="0"/>
              <a:t>dipertanyakan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Diagnosis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Pemakaian</a:t>
            </a:r>
            <a:r>
              <a:rPr lang="en-GB" dirty="0" smtClean="0"/>
              <a:t> DSM yang </a:t>
            </a:r>
            <a:r>
              <a:rPr lang="en-GB" dirty="0" err="1" smtClean="0"/>
              <a:t>tersebar</a:t>
            </a:r>
            <a:r>
              <a:rPr lang="en-GB" dirty="0" smtClean="0"/>
              <a:t>, </a:t>
            </a:r>
            <a:r>
              <a:rPr lang="en-GB" dirty="0" err="1" smtClean="0"/>
              <a:t>meski</a:t>
            </a:r>
            <a:r>
              <a:rPr lang="en-GB" dirty="0" smtClean="0"/>
              <a:t> </a:t>
            </a:r>
            <a:r>
              <a:rPr lang="en-GB" dirty="0" err="1" smtClean="0"/>
              <a:t>cakupannya</a:t>
            </a:r>
            <a:r>
              <a:rPr lang="en-GB" dirty="0" smtClean="0"/>
              <a:t> yang </a:t>
            </a:r>
            <a:r>
              <a:rPr lang="en-GB" dirty="0" err="1" smtClean="0"/>
              <a:t>sering</a:t>
            </a:r>
            <a:r>
              <a:rPr lang="en-GB" dirty="0" smtClean="0"/>
              <a:t> </a:t>
            </a:r>
            <a:r>
              <a:rPr lang="en-GB" dirty="0" err="1" smtClean="0"/>
              <a:t>dikeluhkan</a:t>
            </a:r>
            <a:endParaRPr lang="en-GB" dirty="0" smtClean="0"/>
          </a:p>
          <a:p>
            <a:r>
              <a:rPr lang="en-GB" dirty="0" smtClean="0"/>
              <a:t>Problem </a:t>
            </a:r>
            <a:r>
              <a:rPr lang="en-GB" dirty="0" err="1" smtClean="0"/>
              <a:t>seksualitas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endParaRPr lang="en-GB" dirty="0" smtClean="0"/>
          </a:p>
          <a:p>
            <a:r>
              <a:rPr lang="en-GB" dirty="0" err="1" smtClean="0"/>
              <a:t>Peninjauan</a:t>
            </a:r>
            <a:r>
              <a:rPr lang="en-GB" dirty="0" smtClean="0"/>
              <a:t> </a:t>
            </a:r>
            <a:r>
              <a:rPr lang="en-GB" dirty="0" err="1" smtClean="0"/>
              <a:t>ulang</a:t>
            </a:r>
            <a:r>
              <a:rPr lang="en-GB" dirty="0" smtClean="0"/>
              <a:t> </a:t>
            </a:r>
            <a:r>
              <a:rPr lang="en-GB" dirty="0" err="1" smtClean="0"/>
              <a:t>kriteria</a:t>
            </a:r>
            <a:r>
              <a:rPr lang="en-GB" dirty="0" smtClean="0"/>
              <a:t> diagnosis (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waktu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frekuensi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Penggunaan</a:t>
            </a:r>
            <a:r>
              <a:rPr lang="en-GB" dirty="0" smtClean="0"/>
              <a:t> </a:t>
            </a:r>
            <a:r>
              <a:rPr lang="en-GB" dirty="0" err="1" smtClean="0"/>
              <a:t>kata</a:t>
            </a:r>
            <a:r>
              <a:rPr lang="en-GB" dirty="0" smtClean="0"/>
              <a:t> “</a:t>
            </a:r>
            <a:r>
              <a:rPr lang="en-GB" dirty="0" err="1" smtClean="0"/>
              <a:t>gangguan</a:t>
            </a:r>
            <a:r>
              <a:rPr lang="en-GB" dirty="0" smtClean="0"/>
              <a:t>” </a:t>
            </a:r>
            <a:r>
              <a:rPr lang="en-GB" dirty="0" err="1" smtClean="0"/>
              <a:t>dan</a:t>
            </a:r>
            <a:r>
              <a:rPr lang="en-GB" dirty="0" smtClean="0"/>
              <a:t> “</a:t>
            </a:r>
            <a:r>
              <a:rPr lang="en-GB" dirty="0" err="1" smtClean="0"/>
              <a:t>disfungsi</a:t>
            </a:r>
            <a:r>
              <a:rPr lang="en-GB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Campuran</a:t>
            </a:r>
            <a:r>
              <a:rPr lang="en-GB" dirty="0" smtClean="0"/>
              <a:t> </a:t>
            </a:r>
            <a:r>
              <a:rPr lang="en-GB" dirty="0" err="1" smtClean="0"/>
              <a:t>kognitif-perilaku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intervensi</a:t>
            </a:r>
            <a:r>
              <a:rPr lang="en-GB" dirty="0" smtClean="0"/>
              <a:t> </a:t>
            </a:r>
            <a:r>
              <a:rPr lang="en-GB" dirty="0" err="1" smtClean="0"/>
              <a:t>sistemik</a:t>
            </a:r>
            <a:r>
              <a:rPr lang="en-GB" dirty="0" smtClean="0"/>
              <a:t>: </a:t>
            </a:r>
            <a:r>
              <a:rPr lang="en-GB" dirty="0" err="1" smtClean="0"/>
              <a:t>edukasi</a:t>
            </a:r>
            <a:r>
              <a:rPr lang="en-GB" dirty="0" smtClean="0"/>
              <a:t>, </a:t>
            </a:r>
            <a:r>
              <a:rPr lang="en-GB" dirty="0" err="1" smtClean="0"/>
              <a:t>latihan</a:t>
            </a:r>
            <a:r>
              <a:rPr lang="en-GB" dirty="0" smtClean="0"/>
              <a:t> </a:t>
            </a:r>
            <a:r>
              <a:rPr lang="en-GB" dirty="0" err="1" smtClean="0"/>
              <a:t>komunikasi</a:t>
            </a:r>
            <a:r>
              <a:rPr lang="en-GB" dirty="0" smtClean="0"/>
              <a:t>, </a:t>
            </a:r>
            <a:r>
              <a:rPr lang="en-GB" dirty="0" err="1" smtClean="0"/>
              <a:t>ketegasan</a:t>
            </a:r>
            <a:r>
              <a:rPr lang="en-GB" dirty="0" smtClean="0"/>
              <a:t>, </a:t>
            </a:r>
            <a:r>
              <a:rPr lang="en-GB" dirty="0" err="1" smtClean="0"/>
              <a:t>konseling</a:t>
            </a:r>
            <a:r>
              <a:rPr lang="en-GB" dirty="0" smtClean="0"/>
              <a:t> </a:t>
            </a:r>
            <a:r>
              <a:rPr lang="en-GB" dirty="0" err="1" smtClean="0"/>
              <a:t>pasangan</a:t>
            </a:r>
            <a:r>
              <a:rPr lang="en-GB" dirty="0" smtClean="0"/>
              <a:t>, </a:t>
            </a:r>
            <a:r>
              <a:rPr lang="en-GB" dirty="0" err="1" smtClean="0"/>
              <a:t>eksplorasi</a:t>
            </a:r>
            <a:r>
              <a:rPr lang="en-GB" dirty="0" smtClean="0"/>
              <a:t> </a:t>
            </a:r>
            <a:r>
              <a:rPr lang="en-GB" dirty="0" err="1" smtClean="0"/>
              <a:t>riwayat</a:t>
            </a:r>
            <a:r>
              <a:rPr lang="en-GB" dirty="0" smtClean="0"/>
              <a:t> trauma, </a:t>
            </a:r>
            <a:r>
              <a:rPr lang="en-GB" dirty="0" err="1" smtClean="0"/>
              <a:t>pertimbangan</a:t>
            </a:r>
            <a:r>
              <a:rPr lang="en-GB" dirty="0" smtClean="0"/>
              <a:t> </a:t>
            </a:r>
            <a:r>
              <a:rPr lang="en-GB" dirty="0" err="1" smtClean="0"/>
              <a:t>kondisi</a:t>
            </a:r>
            <a:r>
              <a:rPr lang="en-GB" dirty="0" smtClean="0"/>
              <a:t> </a:t>
            </a:r>
            <a:r>
              <a:rPr lang="en-GB" dirty="0" err="1" smtClean="0"/>
              <a:t>jiwa</a:t>
            </a:r>
            <a:endParaRPr lang="en-GB" dirty="0" smtClean="0"/>
          </a:p>
          <a:p>
            <a:r>
              <a:rPr lang="en-GB" dirty="0" err="1" smtClean="0"/>
              <a:t>Mengatasi</a:t>
            </a:r>
            <a:r>
              <a:rPr lang="en-GB" dirty="0" smtClean="0"/>
              <a:t> </a:t>
            </a:r>
            <a:r>
              <a:rPr lang="en-GB" dirty="0" err="1" smtClean="0"/>
              <a:t>resistensi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ansietas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seksualitas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0850" y="0"/>
            <a:ext cx="234315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Farmakologi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PDE5 inhibitor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mengatasi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ereksi</a:t>
            </a:r>
            <a:r>
              <a:rPr lang="en-GB" dirty="0" smtClean="0"/>
              <a:t>; SSRI </a:t>
            </a:r>
            <a:r>
              <a:rPr lang="en-GB" i="1" dirty="0" smtClean="0"/>
              <a:t>off-label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ejakulasi</a:t>
            </a:r>
            <a:r>
              <a:rPr lang="en-GB" dirty="0" smtClean="0"/>
              <a:t> </a:t>
            </a:r>
            <a:r>
              <a:rPr lang="en-GB" dirty="0" err="1" smtClean="0"/>
              <a:t>dini</a:t>
            </a:r>
            <a:endParaRPr lang="en-GB" i="1" dirty="0" smtClean="0"/>
          </a:p>
          <a:p>
            <a:r>
              <a:rPr lang="en-GB" dirty="0" err="1" smtClean="0"/>
              <a:t>Mudah</a:t>
            </a:r>
            <a:r>
              <a:rPr lang="en-GB" dirty="0" smtClean="0"/>
              <a:t> </a:t>
            </a:r>
            <a:r>
              <a:rPr lang="en-GB" dirty="0" err="1" smtClean="0"/>
              <a:t>diakses</a:t>
            </a:r>
            <a:r>
              <a:rPr lang="en-GB" dirty="0" smtClean="0"/>
              <a:t>, </a:t>
            </a:r>
            <a:r>
              <a:rPr lang="en-GB" dirty="0" err="1" smtClean="0"/>
              <a:t>dicari</a:t>
            </a:r>
            <a:r>
              <a:rPr lang="en-GB" dirty="0" smtClean="0"/>
              <a:t>, </a:t>
            </a:r>
            <a:r>
              <a:rPr lang="en-GB" dirty="0" err="1" smtClean="0"/>
              <a:t>didapat</a:t>
            </a:r>
            <a:endParaRPr lang="en-GB" dirty="0" smtClean="0"/>
          </a:p>
          <a:p>
            <a:r>
              <a:rPr lang="en-GB" dirty="0" err="1" smtClean="0"/>
              <a:t>Jarang</a:t>
            </a:r>
            <a:r>
              <a:rPr lang="en-GB" dirty="0" smtClean="0"/>
              <a:t>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r>
              <a:rPr lang="en-GB" dirty="0" smtClean="0"/>
              <a:t> </a:t>
            </a:r>
            <a:r>
              <a:rPr lang="en-GB" dirty="0" err="1" smtClean="0"/>
              <a:t>tunggal</a:t>
            </a:r>
            <a:endParaRPr lang="en-GB" dirty="0" smtClean="0"/>
          </a:p>
          <a:p>
            <a:r>
              <a:rPr lang="en-GB" dirty="0" err="1" smtClean="0"/>
              <a:t>Kegagalan</a:t>
            </a:r>
            <a:r>
              <a:rPr lang="en-GB" dirty="0" smtClean="0"/>
              <a:t> </a:t>
            </a:r>
            <a:r>
              <a:rPr lang="en-GB" dirty="0" err="1" smtClean="0"/>
              <a:t>menilai</a:t>
            </a:r>
            <a:r>
              <a:rPr lang="en-GB" dirty="0" smtClean="0"/>
              <a:t> </a:t>
            </a:r>
            <a:r>
              <a:rPr lang="en-GB" dirty="0" err="1" smtClean="0"/>
              <a:t>kondisi</a:t>
            </a:r>
            <a:r>
              <a:rPr lang="en-GB" dirty="0" smtClean="0"/>
              <a:t> lain (</a:t>
            </a:r>
            <a:r>
              <a:rPr lang="en-GB" dirty="0" err="1" smtClean="0"/>
              <a:t>misal</a:t>
            </a:r>
            <a:r>
              <a:rPr lang="en-GB" dirty="0" smtClean="0"/>
              <a:t> mental) </a:t>
            </a:r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menurunkan</a:t>
            </a:r>
            <a:r>
              <a:rPr lang="en-GB" dirty="0" smtClean="0"/>
              <a:t> </a:t>
            </a:r>
            <a:r>
              <a:rPr lang="en-GB" dirty="0" err="1" smtClean="0"/>
              <a:t>angka</a:t>
            </a:r>
            <a:r>
              <a:rPr lang="en-GB" dirty="0" smtClean="0"/>
              <a:t> </a:t>
            </a:r>
            <a:r>
              <a:rPr lang="en-GB" dirty="0" err="1" smtClean="0"/>
              <a:t>keberhasilan</a:t>
            </a:r>
            <a:r>
              <a:rPr lang="en-GB" dirty="0" smtClean="0"/>
              <a:t> </a:t>
            </a:r>
            <a:r>
              <a:rPr lang="en-GB" dirty="0" err="1" smtClean="0"/>
              <a:t>terkait</a:t>
            </a:r>
            <a:r>
              <a:rPr lang="en-GB" dirty="0" smtClean="0"/>
              <a:t> </a:t>
            </a:r>
            <a:r>
              <a:rPr lang="en-GB" dirty="0" err="1" smtClean="0"/>
              <a:t>kedisiplinan</a:t>
            </a:r>
            <a:r>
              <a:rPr lang="en-GB" dirty="0" smtClean="0"/>
              <a:t> </a:t>
            </a:r>
            <a:r>
              <a:rPr lang="en-GB" dirty="0" err="1" smtClean="0"/>
              <a:t>berobat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situasi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Ketakutan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efek</a:t>
            </a:r>
            <a:r>
              <a:rPr lang="en-GB" dirty="0" smtClean="0"/>
              <a:t> </a:t>
            </a:r>
            <a:r>
              <a:rPr lang="en-GB" dirty="0" err="1" smtClean="0"/>
              <a:t>samping</a:t>
            </a:r>
            <a:r>
              <a:rPr lang="en-GB" dirty="0" smtClean="0"/>
              <a:t> </a:t>
            </a:r>
            <a:r>
              <a:rPr lang="en-GB" dirty="0" err="1" smtClean="0"/>
              <a:t>obat</a:t>
            </a:r>
            <a:endParaRPr lang="en-GB" dirty="0" smtClean="0"/>
          </a:p>
          <a:p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r>
              <a:rPr lang="en-GB" dirty="0" smtClean="0"/>
              <a:t>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i="1" dirty="0" smtClean="0"/>
              <a:t>FDA-approved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Tujuan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i="1" dirty="0" smtClean="0"/>
              <a:t>Helping </a:t>
            </a:r>
            <a:r>
              <a:rPr lang="en-US" sz="3600" i="1" dirty="0" smtClean="0"/>
              <a:t>our patients achieve a more satisfying relationship and quality of life using the most effective and least costly means rather than any predetermined set </a:t>
            </a:r>
            <a:r>
              <a:rPr lang="en-GB" sz="3600" i="1" dirty="0" smtClean="0"/>
              <a:t>of objective sexual criteria</a:t>
            </a:r>
            <a:endParaRPr lang="en-GB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Luaran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Bisa</a:t>
            </a:r>
            <a:r>
              <a:rPr lang="en-GB" dirty="0" smtClean="0"/>
              <a:t> </a:t>
            </a:r>
            <a:r>
              <a:rPr lang="en-GB" dirty="0" err="1" smtClean="0"/>
              <a:t>sukses</a:t>
            </a:r>
            <a:r>
              <a:rPr lang="en-GB" dirty="0" smtClean="0"/>
              <a:t> total, </a:t>
            </a:r>
            <a:r>
              <a:rPr lang="en-GB" dirty="0" err="1" smtClean="0"/>
              <a:t>namun</a:t>
            </a:r>
            <a:r>
              <a:rPr lang="en-GB" dirty="0" smtClean="0"/>
              <a:t> </a:t>
            </a:r>
            <a:r>
              <a:rPr lang="en-GB" dirty="0" err="1" smtClean="0"/>
              <a:t>seringkali</a:t>
            </a:r>
            <a:r>
              <a:rPr lang="en-GB" dirty="0" smtClean="0"/>
              <a:t> </a:t>
            </a:r>
            <a:r>
              <a:rPr lang="en-GB" dirty="0" err="1" smtClean="0"/>
              <a:t>sebagian</a:t>
            </a:r>
            <a:endParaRPr lang="en-GB" dirty="0" smtClean="0"/>
          </a:p>
          <a:p>
            <a:r>
              <a:rPr lang="en-GB" dirty="0" err="1" smtClean="0"/>
              <a:t>Pandangan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sukses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endParaRPr lang="en-GB" dirty="0" smtClean="0"/>
          </a:p>
          <a:p>
            <a:r>
              <a:rPr lang="en-GB" dirty="0" err="1" smtClean="0"/>
              <a:t>Penentuan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terapi</a:t>
            </a:r>
            <a:r>
              <a:rPr lang="en-GB" dirty="0" smtClean="0"/>
              <a:t> </a:t>
            </a:r>
            <a:r>
              <a:rPr lang="en-GB" dirty="0" err="1" smtClean="0"/>
              <a:t>sedari</a:t>
            </a:r>
            <a:r>
              <a:rPr lang="en-GB" dirty="0" smtClean="0"/>
              <a:t> </a:t>
            </a:r>
            <a:r>
              <a:rPr lang="en-GB" dirty="0" err="1" smtClean="0"/>
              <a:t>awal</a:t>
            </a:r>
            <a:endParaRPr lang="en-GB" dirty="0" smtClean="0"/>
          </a:p>
          <a:p>
            <a:r>
              <a:rPr lang="en-GB" dirty="0" smtClean="0"/>
              <a:t>Metz &amp; McCarthy (2004): </a:t>
            </a:r>
            <a:r>
              <a:rPr lang="en-GB" i="1" dirty="0" smtClean="0"/>
              <a:t>good-enough sex</a:t>
            </a:r>
          </a:p>
          <a:p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frekuensi</a:t>
            </a:r>
            <a:r>
              <a:rPr lang="en-GB" dirty="0" smtClean="0"/>
              <a:t> </a:t>
            </a:r>
            <a:r>
              <a:rPr lang="en-GB" dirty="0" err="1" smtClean="0"/>
              <a:t>biologis</a:t>
            </a:r>
            <a:r>
              <a:rPr lang="en-GB" dirty="0" smtClean="0"/>
              <a:t> </a:t>
            </a:r>
            <a:r>
              <a:rPr lang="en-GB" dirty="0" err="1" smtClean="0"/>
              <a:t>obyektif</a:t>
            </a:r>
            <a:r>
              <a:rPr lang="en-GB" dirty="0" smtClean="0"/>
              <a:t>, </a:t>
            </a:r>
            <a:r>
              <a:rPr lang="en-GB" dirty="0" err="1" smtClean="0"/>
              <a:t>tapi</a:t>
            </a:r>
            <a:r>
              <a:rPr lang="en-GB" dirty="0" smtClean="0"/>
              <a:t> parameter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subyektif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Faktor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Dahulu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YAVIS (</a:t>
            </a:r>
            <a:r>
              <a:rPr lang="en-GB" i="1" dirty="0" smtClean="0"/>
              <a:t>Young-Attractive-Verbal-Intelligent-Socioeconomically privileged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Sekarang</a:t>
            </a:r>
            <a:r>
              <a:rPr lang="en-GB" dirty="0" smtClean="0"/>
              <a:t> </a:t>
            </a:r>
            <a:r>
              <a:rPr lang="en-GB" dirty="0" err="1" smtClean="0"/>
              <a:t>bisa</a:t>
            </a:r>
            <a:r>
              <a:rPr lang="en-GB" dirty="0" smtClean="0"/>
              <a:t> LGBTQ (</a:t>
            </a:r>
            <a:r>
              <a:rPr lang="en-GB" i="1" dirty="0" smtClean="0"/>
              <a:t>Lesbian-Gay-Bisexual-Transgender-Queer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Harapan</a:t>
            </a:r>
            <a:r>
              <a:rPr lang="en-GB" dirty="0" smtClean="0"/>
              <a:t>, </a:t>
            </a:r>
            <a:r>
              <a:rPr lang="en-GB" dirty="0" err="1" smtClean="0"/>
              <a:t>kepercayaan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individu</a:t>
            </a:r>
            <a:r>
              <a:rPr lang="en-GB" dirty="0" smtClean="0"/>
              <a:t> </a:t>
            </a:r>
            <a:r>
              <a:rPr lang="en-GB" dirty="0" err="1" smtClean="0"/>
              <a:t>dipengaruhi</a:t>
            </a:r>
            <a:r>
              <a:rPr lang="en-GB" dirty="0" smtClean="0"/>
              <a:t> </a:t>
            </a:r>
            <a:r>
              <a:rPr lang="en-GB" dirty="0" err="1" smtClean="0"/>
              <a:t>latar</a:t>
            </a:r>
            <a:r>
              <a:rPr lang="en-GB" dirty="0" smtClean="0"/>
              <a:t> </a:t>
            </a:r>
            <a:r>
              <a:rPr lang="en-GB" dirty="0" err="1" smtClean="0"/>
              <a:t>etnik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budaya</a:t>
            </a:r>
            <a:endParaRPr lang="en-GB" dirty="0" smtClean="0"/>
          </a:p>
          <a:p>
            <a:r>
              <a:rPr lang="en-GB" dirty="0" err="1" smtClean="0"/>
              <a:t>Perlu</a:t>
            </a:r>
            <a:r>
              <a:rPr lang="en-GB" dirty="0" smtClean="0"/>
              <a:t> </a:t>
            </a:r>
            <a:r>
              <a:rPr lang="en-GB" dirty="0" err="1" smtClean="0"/>
              <a:t>memahami</a:t>
            </a:r>
            <a:r>
              <a:rPr lang="en-GB" dirty="0" smtClean="0"/>
              <a:t> </a:t>
            </a:r>
            <a:r>
              <a:rPr lang="en-GB" dirty="0" err="1" smtClean="0"/>
              <a:t>perbedaan</a:t>
            </a:r>
            <a:r>
              <a:rPr lang="en-GB" dirty="0" smtClean="0"/>
              <a:t> </a:t>
            </a:r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menyesuaikan</a:t>
            </a:r>
            <a:r>
              <a:rPr lang="en-GB" dirty="0" smtClean="0"/>
              <a:t> </a:t>
            </a:r>
            <a:r>
              <a:rPr lang="en-GB" dirty="0" err="1" smtClean="0"/>
              <a:t>intervensinya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Sejarah</a:t>
            </a:r>
            <a:r>
              <a:rPr lang="en-GB" dirty="0" smtClean="0"/>
              <a:t> (...</a:t>
            </a:r>
            <a:r>
              <a:rPr lang="en-GB" dirty="0" err="1" smtClean="0"/>
              <a:t>paradigma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Peningkatan</a:t>
            </a:r>
            <a:r>
              <a:rPr lang="en-GB" dirty="0" smtClean="0"/>
              <a:t> </a:t>
            </a:r>
            <a:r>
              <a:rPr lang="en-GB" dirty="0" err="1" smtClean="0"/>
              <a:t>minat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pembelajaran</a:t>
            </a:r>
            <a:endParaRPr lang="en-GB" dirty="0" smtClean="0"/>
          </a:p>
          <a:p>
            <a:r>
              <a:rPr lang="en-GB" dirty="0" smtClean="0"/>
              <a:t>Abad XIX: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menyimpang</a:t>
            </a:r>
            <a:endParaRPr lang="en-GB" dirty="0" smtClean="0"/>
          </a:p>
          <a:p>
            <a:r>
              <a:rPr lang="en-GB" dirty="0" smtClean="0"/>
              <a:t>Abad XX: </a:t>
            </a:r>
            <a:r>
              <a:rPr lang="en-GB" dirty="0" err="1" smtClean="0"/>
              <a:t>destigmatisasi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demistifikasi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studi</a:t>
            </a:r>
            <a:r>
              <a:rPr lang="en-GB" dirty="0" smtClean="0"/>
              <a:t> </a:t>
            </a:r>
            <a:r>
              <a:rPr lang="en-GB" dirty="0" err="1" smtClean="0"/>
              <a:t>laboratoris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survei</a:t>
            </a:r>
            <a:endParaRPr lang="en-GB" dirty="0" smtClean="0"/>
          </a:p>
          <a:p>
            <a:r>
              <a:rPr lang="en-GB" dirty="0" smtClean="0"/>
              <a:t>Abad XXI: </a:t>
            </a:r>
            <a:r>
              <a:rPr lang="en-GB" dirty="0" err="1" smtClean="0"/>
              <a:t>memahami</a:t>
            </a:r>
            <a:r>
              <a:rPr lang="en-GB" dirty="0" smtClean="0"/>
              <a:t> </a:t>
            </a:r>
            <a:r>
              <a:rPr lang="en-GB" dirty="0" err="1" smtClean="0"/>
              <a:t>fungsi</a:t>
            </a:r>
            <a:r>
              <a:rPr lang="en-GB" dirty="0" smtClean="0"/>
              <a:t> normal</a:t>
            </a:r>
          </a:p>
          <a:p>
            <a:r>
              <a:rPr lang="en-GB" dirty="0" err="1" smtClean="0"/>
              <a:t>Harapan</a:t>
            </a:r>
            <a:r>
              <a:rPr lang="en-GB" dirty="0" smtClean="0"/>
              <a:t> </a:t>
            </a:r>
            <a:r>
              <a:rPr lang="en-GB" dirty="0" err="1" smtClean="0"/>
              <a:t>kehidupan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yang </a:t>
            </a:r>
            <a:r>
              <a:rPr lang="en-GB" dirty="0" err="1" smtClean="0"/>
              <a:t>sehat</a:t>
            </a:r>
            <a:r>
              <a:rPr lang="en-GB" dirty="0" smtClean="0"/>
              <a:t> </a:t>
            </a:r>
            <a:r>
              <a:rPr lang="en-GB" dirty="0" err="1" smtClean="0"/>
              <a:t>sepanjang</a:t>
            </a:r>
            <a:r>
              <a:rPr lang="en-GB" dirty="0" smtClean="0"/>
              <a:t> </a:t>
            </a:r>
            <a:r>
              <a:rPr lang="en-GB" dirty="0" err="1" smtClean="0"/>
              <a:t>hidup</a:t>
            </a:r>
            <a:endParaRPr lang="en-GB" dirty="0" smtClean="0"/>
          </a:p>
          <a:p>
            <a:r>
              <a:rPr lang="en-GB" dirty="0" err="1" smtClean="0"/>
              <a:t>Kebebasan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tren</a:t>
            </a:r>
            <a:r>
              <a:rPr lang="en-GB" dirty="0" smtClean="0"/>
              <a:t> </a:t>
            </a:r>
            <a:r>
              <a:rPr lang="en-GB" dirty="0" err="1" smtClean="0"/>
              <a:t>sosiokulturopolitik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Simpulan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Pergeseran</a:t>
            </a:r>
            <a:r>
              <a:rPr lang="en-GB" dirty="0" smtClean="0"/>
              <a:t> </a:t>
            </a:r>
            <a:r>
              <a:rPr lang="en-GB" dirty="0" err="1" smtClean="0"/>
              <a:t>pandangan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pembelajaran</a:t>
            </a:r>
            <a:r>
              <a:rPr lang="en-GB" dirty="0" smtClean="0"/>
              <a:t>, </a:t>
            </a:r>
            <a:r>
              <a:rPr lang="en-GB" dirty="0" err="1" smtClean="0"/>
              <a:t>pengalaman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permodalan</a:t>
            </a:r>
            <a:endParaRPr lang="en-GB" dirty="0" smtClean="0"/>
          </a:p>
          <a:p>
            <a:r>
              <a:rPr lang="en-GB" dirty="0" err="1" smtClean="0"/>
              <a:t>Sekarang</a:t>
            </a:r>
            <a:r>
              <a:rPr lang="en-GB" dirty="0" smtClean="0"/>
              <a:t> </a:t>
            </a:r>
            <a:r>
              <a:rPr lang="en-GB" dirty="0" err="1" smtClean="0"/>
              <a:t>diketahui</a:t>
            </a:r>
            <a:r>
              <a:rPr lang="en-GB" dirty="0" smtClean="0"/>
              <a:t> </a:t>
            </a:r>
            <a:r>
              <a:rPr lang="en-GB" dirty="0" err="1" smtClean="0"/>
              <a:t>kesatuan</a:t>
            </a:r>
            <a:r>
              <a:rPr lang="en-GB" dirty="0" smtClean="0"/>
              <a:t> </a:t>
            </a:r>
            <a:r>
              <a:rPr lang="en-GB" dirty="0" err="1" smtClean="0"/>
              <a:t>jiwa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raga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“</a:t>
            </a:r>
            <a:r>
              <a:rPr lang="en-US" i="1" dirty="0" smtClean="0"/>
              <a:t>As </a:t>
            </a:r>
            <a:r>
              <a:rPr lang="en-US" i="1" dirty="0"/>
              <a:t>sex therapists, we must focus not only on </a:t>
            </a:r>
            <a:r>
              <a:rPr lang="en-US" i="1" dirty="0" smtClean="0"/>
              <a:t>the genitals </a:t>
            </a:r>
            <a:r>
              <a:rPr lang="en-US" i="1" dirty="0"/>
              <a:t>of our patients, but the genital </a:t>
            </a:r>
            <a:r>
              <a:rPr lang="en-US" i="1" dirty="0" smtClean="0"/>
              <a:t>owners</a:t>
            </a:r>
            <a:r>
              <a:rPr lang="en-US" dirty="0" smtClean="0"/>
              <a:t>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773893" y="5934670"/>
            <a:ext cx="43701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TERIMA KASIH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Seksualitas</a:t>
            </a:r>
            <a:r>
              <a:rPr lang="en-GB" dirty="0" smtClean="0"/>
              <a:t> Normal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Sex 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Anatomi</a:t>
            </a:r>
            <a:endParaRPr lang="en-GB" dirty="0"/>
          </a:p>
        </p:txBody>
      </p:sp>
      <p:pic>
        <p:nvPicPr>
          <p:cNvPr id="27650" name="Picture 2" descr="http://www.leonsaporta.com/images/infertilite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4267200" cy="3429001"/>
          </a:xfrm>
          <a:prstGeom prst="rect">
            <a:avLst/>
          </a:prstGeom>
          <a:noFill/>
        </p:spPr>
      </p:pic>
      <p:pic>
        <p:nvPicPr>
          <p:cNvPr id="27652" name="Picture 4" descr="http://www.gconstantine.co.uk/Images_files/image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5121" y="1524000"/>
            <a:ext cx="4758879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Fisiologi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Laki-laki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Penis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eksekutif</a:t>
            </a:r>
            <a:r>
              <a:rPr lang="en-GB" dirty="0" smtClean="0"/>
              <a:t> </a:t>
            </a:r>
            <a:r>
              <a:rPr lang="en-GB" dirty="0" err="1" smtClean="0"/>
              <a:t>seksualitas</a:t>
            </a:r>
            <a:r>
              <a:rPr lang="en-GB" dirty="0" smtClean="0"/>
              <a:t> (Freud)</a:t>
            </a:r>
          </a:p>
          <a:p>
            <a:r>
              <a:rPr lang="en-GB" dirty="0" err="1" smtClean="0"/>
              <a:t>Masalah</a:t>
            </a:r>
            <a:r>
              <a:rPr lang="en-GB" dirty="0" smtClean="0"/>
              <a:t> </a:t>
            </a:r>
            <a:r>
              <a:rPr lang="en-GB" dirty="0" err="1" smtClean="0"/>
              <a:t>ukuran</a:t>
            </a:r>
            <a:r>
              <a:rPr lang="en-GB" dirty="0" smtClean="0"/>
              <a:t> </a:t>
            </a:r>
            <a:r>
              <a:rPr lang="en-GB" dirty="0" err="1" smtClean="0"/>
              <a:t>menjadi</a:t>
            </a:r>
            <a:r>
              <a:rPr lang="en-GB" dirty="0" smtClean="0"/>
              <a:t> </a:t>
            </a:r>
            <a:r>
              <a:rPr lang="en-GB" dirty="0" err="1" smtClean="0"/>
              <a:t>pikiran</a:t>
            </a:r>
            <a:r>
              <a:rPr lang="en-GB" dirty="0" smtClean="0"/>
              <a:t> </a:t>
            </a:r>
            <a:r>
              <a:rPr lang="en-GB" dirty="0" err="1" smtClean="0"/>
              <a:t>para</a:t>
            </a:r>
            <a:r>
              <a:rPr lang="en-GB" dirty="0" smtClean="0"/>
              <a:t> </a:t>
            </a:r>
            <a:r>
              <a:rPr lang="en-GB" dirty="0" err="1" smtClean="0"/>
              <a:t>lelaki</a:t>
            </a:r>
            <a:endParaRPr lang="en-GB" dirty="0" smtClean="0"/>
          </a:p>
          <a:p>
            <a:r>
              <a:rPr lang="en-GB" dirty="0" err="1" smtClean="0"/>
              <a:t>Sirkumsisi</a:t>
            </a:r>
            <a:r>
              <a:rPr lang="en-GB" dirty="0" smtClean="0"/>
              <a:t>: </a:t>
            </a:r>
            <a:r>
              <a:rPr lang="en-GB" dirty="0" err="1" smtClean="0"/>
              <a:t>religi</a:t>
            </a:r>
            <a:r>
              <a:rPr lang="en-GB" dirty="0" smtClean="0"/>
              <a:t>, </a:t>
            </a:r>
            <a:r>
              <a:rPr lang="en-GB" dirty="0" err="1" smtClean="0"/>
              <a:t>disfungsi</a:t>
            </a:r>
            <a:r>
              <a:rPr lang="en-GB" dirty="0" smtClean="0"/>
              <a:t>, AIDS</a:t>
            </a:r>
          </a:p>
          <a:p>
            <a:r>
              <a:rPr lang="en-GB" dirty="0" err="1" smtClean="0"/>
              <a:t>Sensasi</a:t>
            </a:r>
            <a:r>
              <a:rPr lang="en-GB" dirty="0" smtClean="0"/>
              <a:t> </a:t>
            </a:r>
            <a:r>
              <a:rPr lang="en-GB" dirty="0" err="1" smtClean="0"/>
              <a:t>orgasme</a:t>
            </a:r>
            <a:r>
              <a:rPr lang="en-GB" dirty="0" smtClean="0"/>
              <a:t> </a:t>
            </a:r>
            <a:r>
              <a:rPr lang="en-GB" dirty="0" err="1" smtClean="0"/>
              <a:t>kala</a:t>
            </a:r>
            <a:r>
              <a:rPr lang="en-GB" dirty="0" smtClean="0"/>
              <a:t> </a:t>
            </a:r>
            <a:r>
              <a:rPr lang="en-GB" dirty="0" err="1" smtClean="0"/>
              <a:t>ejakulasi</a:t>
            </a:r>
            <a:r>
              <a:rPr lang="en-GB" dirty="0" smtClean="0"/>
              <a:t>: </a:t>
            </a:r>
            <a:r>
              <a:rPr lang="en-GB" dirty="0" err="1" smtClean="0"/>
              <a:t>kemungkinan</a:t>
            </a:r>
            <a:r>
              <a:rPr lang="en-GB" dirty="0" smtClean="0"/>
              <a:t> </a:t>
            </a:r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pengalaman</a:t>
            </a:r>
            <a:r>
              <a:rPr lang="en-GB" dirty="0" smtClean="0"/>
              <a:t> </a:t>
            </a:r>
            <a:r>
              <a:rPr lang="en-GB" dirty="0" err="1" smtClean="0"/>
              <a:t>kortikal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Fisiologi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Perempuan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Vagina </a:t>
            </a:r>
            <a:r>
              <a:rPr lang="en-GB" dirty="0" err="1" smtClean="0"/>
              <a:t>merupakan</a:t>
            </a:r>
            <a:r>
              <a:rPr lang="en-GB" dirty="0" smtClean="0"/>
              <a:t> “</a:t>
            </a:r>
            <a:r>
              <a:rPr lang="en-GB" dirty="0" err="1" smtClean="0"/>
              <a:t>rongga</a:t>
            </a:r>
            <a:r>
              <a:rPr lang="en-GB" dirty="0" smtClean="0"/>
              <a:t> </a:t>
            </a:r>
            <a:r>
              <a:rPr lang="en-GB" dirty="0" err="1" smtClean="0"/>
              <a:t>potensial</a:t>
            </a:r>
            <a:r>
              <a:rPr lang="en-GB" dirty="0" smtClean="0"/>
              <a:t>”, </a:t>
            </a:r>
            <a:r>
              <a:rPr lang="en-GB" dirty="0" err="1" smtClean="0"/>
              <a:t>melebar</a:t>
            </a:r>
            <a:r>
              <a:rPr lang="en-GB" dirty="0" smtClean="0"/>
              <a:t> </a:t>
            </a:r>
            <a:r>
              <a:rPr lang="en-GB" dirty="0" err="1" smtClean="0"/>
              <a:t>ketika</a:t>
            </a:r>
            <a:r>
              <a:rPr lang="en-GB" dirty="0" smtClean="0"/>
              <a:t> </a:t>
            </a:r>
            <a:r>
              <a:rPr lang="en-GB" dirty="0" err="1" smtClean="0"/>
              <a:t>sanggama</a:t>
            </a:r>
            <a:r>
              <a:rPr lang="en-GB" dirty="0" smtClean="0"/>
              <a:t>; </a:t>
            </a:r>
            <a:r>
              <a:rPr lang="en-GB" dirty="0" err="1" smtClean="0"/>
              <a:t>setelah</a:t>
            </a:r>
            <a:r>
              <a:rPr lang="en-GB" dirty="0" smtClean="0"/>
              <a:t> menopause, </a:t>
            </a:r>
            <a:r>
              <a:rPr lang="en-GB" dirty="0" err="1" smtClean="0"/>
              <a:t>elastisitasnya</a:t>
            </a:r>
            <a:r>
              <a:rPr lang="en-GB" dirty="0" smtClean="0"/>
              <a:t> </a:t>
            </a:r>
            <a:r>
              <a:rPr lang="en-GB" dirty="0" err="1" smtClean="0"/>
              <a:t>berkurang</a:t>
            </a:r>
            <a:endParaRPr lang="en-GB" dirty="0" smtClean="0"/>
          </a:p>
          <a:p>
            <a:r>
              <a:rPr lang="en-GB" dirty="0" smtClean="0"/>
              <a:t>Clitoris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situs</a:t>
            </a:r>
            <a:r>
              <a:rPr lang="en-GB" dirty="0" smtClean="0"/>
              <a:t> </a:t>
            </a:r>
            <a:r>
              <a:rPr lang="en-GB" dirty="0" err="1" smtClean="0"/>
              <a:t>eksitasi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; </a:t>
            </a:r>
            <a:r>
              <a:rPr lang="en-GB" dirty="0" err="1" smtClean="0"/>
              <a:t>stimulasi</a:t>
            </a:r>
            <a:r>
              <a:rPr lang="en-GB" dirty="0" smtClean="0"/>
              <a:t> 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langsung</a:t>
            </a:r>
            <a:r>
              <a:rPr lang="en-GB" dirty="0" smtClean="0"/>
              <a:t> </a:t>
            </a:r>
            <a:r>
              <a:rPr lang="en-GB" dirty="0" err="1" smtClean="0"/>
              <a:t>ketika</a:t>
            </a:r>
            <a:r>
              <a:rPr lang="en-GB" dirty="0" smtClean="0"/>
              <a:t> </a:t>
            </a:r>
            <a:r>
              <a:rPr lang="en-GB" dirty="0" err="1" smtClean="0"/>
              <a:t>sanggama</a:t>
            </a:r>
            <a:endParaRPr lang="en-GB" dirty="0" smtClean="0"/>
          </a:p>
          <a:p>
            <a:r>
              <a:rPr lang="en-GB" i="1" dirty="0" smtClean="0"/>
              <a:t>G spot</a:t>
            </a:r>
            <a:r>
              <a:rPr lang="en-GB" dirty="0" smtClean="0"/>
              <a:t>: </a:t>
            </a:r>
            <a:r>
              <a:rPr lang="en-GB" dirty="0" err="1" smtClean="0"/>
              <a:t>daerah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kisaran</a:t>
            </a:r>
            <a:r>
              <a:rPr lang="en-GB" dirty="0" smtClean="0"/>
              <a:t> </a:t>
            </a:r>
            <a:r>
              <a:rPr lang="en-GB" dirty="0" err="1" smtClean="0"/>
              <a:t>uretra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dinding</a:t>
            </a:r>
            <a:r>
              <a:rPr lang="en-GB" dirty="0" smtClean="0"/>
              <a:t> anterior vagina, yang </a:t>
            </a:r>
            <a:r>
              <a:rPr lang="en-GB" dirty="0" err="1" smtClean="0"/>
              <a:t>dipasok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darah</a:t>
            </a:r>
            <a:r>
              <a:rPr lang="en-GB" dirty="0" smtClean="0"/>
              <a:t> </a:t>
            </a:r>
            <a:r>
              <a:rPr lang="en-GB" dirty="0" err="1" smtClean="0"/>
              <a:t>saat</a:t>
            </a:r>
            <a:r>
              <a:rPr lang="en-GB" dirty="0" smtClean="0"/>
              <a:t> </a:t>
            </a:r>
            <a:r>
              <a:rPr lang="en-GB" dirty="0" err="1" smtClean="0"/>
              <a:t>dirangsang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1493</Words>
  <Application>Microsoft Office PowerPoint</Application>
  <PresentationFormat>On-screen Show (4:3)</PresentationFormat>
  <Paragraphs>232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Sex Therapy</vt:lpstr>
      <vt:lpstr>Slide 2</vt:lpstr>
      <vt:lpstr>Sejarah (...singkat)</vt:lpstr>
      <vt:lpstr>Sejarah (...tokoh)</vt:lpstr>
      <vt:lpstr>Sejarah (...paradigma)</vt:lpstr>
      <vt:lpstr>Seksualitas Normal</vt:lpstr>
      <vt:lpstr>Anatomi</vt:lpstr>
      <vt:lpstr>Fisiologi Seksual Laki-laki</vt:lpstr>
      <vt:lpstr>Fisiologi Seksual Perempuan</vt:lpstr>
      <vt:lpstr>Persyarafan</vt:lpstr>
      <vt:lpstr>Endokrinologi</vt:lpstr>
      <vt:lpstr>SSP dan Perilaku Seksual</vt:lpstr>
      <vt:lpstr>SSP dan Perilaku Seksual</vt:lpstr>
      <vt:lpstr>Perbedaan Biologis</vt:lpstr>
      <vt:lpstr>Perbedaan Hormonal</vt:lpstr>
      <vt:lpstr>Perbedaan Genetik</vt:lpstr>
      <vt:lpstr>Psychosexuality</vt:lpstr>
      <vt:lpstr>Faktor Psikoseksual</vt:lpstr>
      <vt:lpstr>Masturbasi</vt:lpstr>
      <vt:lpstr>Perbedaan Seksualitas</vt:lpstr>
      <vt:lpstr>Secara Umum</vt:lpstr>
      <vt:lpstr>Dorongan Seksual</vt:lpstr>
      <vt:lpstr>Respon Terhadap Rangsangan</vt:lpstr>
      <vt:lpstr>Pembelajaran dan Perkembangan</vt:lpstr>
      <vt:lpstr>Pembelajaran Seksual</vt:lpstr>
      <vt:lpstr>Masa Kanak</vt:lpstr>
      <vt:lpstr>Masa Remaja</vt:lpstr>
      <vt:lpstr>Slide 28</vt:lpstr>
      <vt:lpstr>Sanggama Perdana</vt:lpstr>
      <vt:lpstr>Kedewasaan</vt:lpstr>
      <vt:lpstr>Slide 31</vt:lpstr>
      <vt:lpstr>Paruh Baya</vt:lpstr>
      <vt:lpstr>Paruh Baya</vt:lpstr>
      <vt:lpstr>Usia Tua</vt:lpstr>
      <vt:lpstr>Respons Fisiologis</vt:lpstr>
      <vt:lpstr>Respons Fisiologis</vt:lpstr>
      <vt:lpstr>1. Hasrat</vt:lpstr>
      <vt:lpstr>2. Rangsangan</vt:lpstr>
      <vt:lpstr>3. Orgasme</vt:lpstr>
      <vt:lpstr>4. Resolusi</vt:lpstr>
      <vt:lpstr>Pendekatan Terpadu</vt:lpstr>
      <vt:lpstr>Dahulu dan Sekarang</vt:lpstr>
      <vt:lpstr>Peran Pemeriksaan</vt:lpstr>
      <vt:lpstr>Diagnosis</vt:lpstr>
      <vt:lpstr>Masalah Tatalaksana</vt:lpstr>
      <vt:lpstr>Farmakologi</vt:lpstr>
      <vt:lpstr>Tujuan</vt:lpstr>
      <vt:lpstr>Luaran</vt:lpstr>
      <vt:lpstr>Faktor Budaya</vt:lpstr>
      <vt:lpstr>Simpulan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Therapy</dc:title>
  <dc:creator>LORDz</dc:creator>
  <cp:lastModifiedBy>LORDz</cp:lastModifiedBy>
  <cp:revision>56</cp:revision>
  <dcterms:created xsi:type="dcterms:W3CDTF">2015-01-21T14:03:42Z</dcterms:created>
  <dcterms:modified xsi:type="dcterms:W3CDTF">2015-01-22T01:14:54Z</dcterms:modified>
</cp:coreProperties>
</file>