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2"/>
  </p:notesMasterIdLst>
  <p:sldIdLst>
    <p:sldId id="301"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4" r:id="rId35"/>
    <p:sldId id="295" r:id="rId36"/>
    <p:sldId id="296" r:id="rId37"/>
    <p:sldId id="297" r:id="rId38"/>
    <p:sldId id="298" r:id="rId39"/>
    <p:sldId id="299" r:id="rId40"/>
    <p:sldId id="300" r:id="rId41"/>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9E923"/>
    <a:srgbClr val="F40C43"/>
    <a:srgbClr val="FF33CC"/>
    <a:srgbClr val="05FF7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8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DA2CD5-5049-440B-AD9D-5FA841E21EE8}" type="datetimeFigureOut">
              <a:rPr lang="id-ID" smtClean="0"/>
              <a:pPr/>
              <a:t>20/02/2014</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C5BE0C-780B-4849-98F8-B98D0EF88C3B}" type="slidenum">
              <a:rPr lang="id-ID" smtClean="0"/>
              <a:pPr/>
              <a:t>‹#›</a:t>
            </a:fld>
            <a:endParaRPr lang="id-ID"/>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sz="1200" kern="1200" dirty="0" smtClean="0">
                <a:solidFill>
                  <a:schemeClr val="tx1"/>
                </a:solidFill>
                <a:latin typeface="+mn-lt"/>
                <a:ea typeface="+mn-ea"/>
                <a:cs typeface="+mn-cs"/>
              </a:rPr>
              <a:t>contoh mimpi pipis....melihat toilet... saat akan kencing tiba2 terbangun dan pergi ke toilet utk pipis</a:t>
            </a:r>
            <a:endParaRPr lang="id-ID" dirty="0"/>
          </a:p>
        </p:txBody>
      </p:sp>
      <p:sp>
        <p:nvSpPr>
          <p:cNvPr id="4" name="Slide Number Placeholder 3"/>
          <p:cNvSpPr>
            <a:spLocks noGrp="1"/>
          </p:cNvSpPr>
          <p:nvPr>
            <p:ph type="sldNum" sz="quarter" idx="10"/>
          </p:nvPr>
        </p:nvSpPr>
        <p:spPr/>
        <p:txBody>
          <a:bodyPr/>
          <a:lstStyle/>
          <a:p>
            <a:fld id="{40C5BE0C-780B-4849-98F8-B98D0EF88C3B}" type="slidenum">
              <a:rPr lang="id-ID" smtClean="0"/>
              <a:pPr/>
              <a:t>4</a:t>
            </a:fld>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Trivial = remeh</a:t>
            </a:r>
            <a:endParaRPr lang="id-ID" dirty="0"/>
          </a:p>
        </p:txBody>
      </p:sp>
      <p:sp>
        <p:nvSpPr>
          <p:cNvPr id="4" name="Slide Number Placeholder 3"/>
          <p:cNvSpPr>
            <a:spLocks noGrp="1"/>
          </p:cNvSpPr>
          <p:nvPr>
            <p:ph type="sldNum" sz="quarter" idx="10"/>
          </p:nvPr>
        </p:nvSpPr>
        <p:spPr/>
        <p:txBody>
          <a:bodyPr/>
          <a:lstStyle/>
          <a:p>
            <a:fld id="{40C5BE0C-780B-4849-98F8-B98D0EF88C3B}" type="slidenum">
              <a:rPr lang="id-ID" smtClean="0"/>
              <a:pPr/>
              <a:t>21</a:t>
            </a:fld>
            <a:endParaRPr lang="id-ID"/>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Ontogenik = teori</a:t>
            </a:r>
            <a:r>
              <a:rPr lang="id-ID" baseline="0" dirty="0" smtClean="0"/>
              <a:t> ttg perkembangan individu</a:t>
            </a:r>
          </a:p>
          <a:p>
            <a:r>
              <a:rPr lang="id-ID" baseline="0" dirty="0" smtClean="0"/>
              <a:t>Filogenetik = ttg hubungan kekerabatan dg organisme</a:t>
            </a:r>
            <a:endParaRPr lang="id-ID" dirty="0"/>
          </a:p>
        </p:txBody>
      </p:sp>
      <p:sp>
        <p:nvSpPr>
          <p:cNvPr id="4" name="Slide Number Placeholder 3"/>
          <p:cNvSpPr>
            <a:spLocks noGrp="1"/>
          </p:cNvSpPr>
          <p:nvPr>
            <p:ph type="sldNum" sz="quarter" idx="10"/>
          </p:nvPr>
        </p:nvSpPr>
        <p:spPr/>
        <p:txBody>
          <a:bodyPr/>
          <a:lstStyle/>
          <a:p>
            <a:fld id="{40C5BE0C-780B-4849-98F8-B98D0EF88C3B}" type="slidenum">
              <a:rPr lang="id-ID" smtClean="0"/>
              <a:pPr/>
              <a:t>25</a:t>
            </a:fld>
            <a:endParaRPr lang="id-ID"/>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40C5BE0C-780B-4849-98F8-B98D0EF88C3B}" type="slidenum">
              <a:rPr lang="id-ID" smtClean="0"/>
              <a:pPr/>
              <a:t>28</a:t>
            </a:fld>
            <a:endParaRPr lang="id-I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61094DE7-AD70-441E-94A5-AE58819C73C7}" type="datetimeFigureOut">
              <a:rPr lang="id-ID" smtClean="0"/>
              <a:pPr/>
              <a:t>20/02/2014</a:t>
            </a:fld>
            <a:endParaRPr lang="id-ID"/>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87AC22A-0456-43A3-B4CC-2C9D3FF202DB}" type="slidenum">
              <a:rPr lang="id-ID" smtClean="0"/>
              <a:pPr/>
              <a:t>‹#›</a:t>
            </a:fld>
            <a:endParaRPr lang="id-ID"/>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1094DE7-AD70-441E-94A5-AE58819C73C7}" type="datetimeFigureOut">
              <a:rPr lang="id-ID" smtClean="0"/>
              <a:pPr/>
              <a:t>20/02/2014</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687AC22A-0456-43A3-B4CC-2C9D3FF202DB}"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1094DE7-AD70-441E-94A5-AE58819C73C7}" type="datetimeFigureOut">
              <a:rPr lang="id-ID" smtClean="0"/>
              <a:pPr/>
              <a:t>20/02/2014</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687AC22A-0456-43A3-B4CC-2C9D3FF202DB}"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1094DE7-AD70-441E-94A5-AE58819C73C7}" type="datetimeFigureOut">
              <a:rPr lang="id-ID" smtClean="0"/>
              <a:pPr/>
              <a:t>20/02/2014</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687AC22A-0456-43A3-B4CC-2C9D3FF202DB}"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61094DE7-AD70-441E-94A5-AE58819C73C7}" type="datetimeFigureOut">
              <a:rPr lang="id-ID" smtClean="0"/>
              <a:pPr/>
              <a:t>20/02/2014</a:t>
            </a:fld>
            <a:endParaRPr lang="id-ID"/>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87AC22A-0456-43A3-B4CC-2C9D3FF202DB}" type="slidenum">
              <a:rPr lang="id-ID" smtClean="0"/>
              <a:pPr/>
              <a:t>‹#›</a:t>
            </a:fld>
            <a:endParaRPr lang="id-ID"/>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1094DE7-AD70-441E-94A5-AE58819C73C7}" type="datetimeFigureOut">
              <a:rPr lang="id-ID" smtClean="0"/>
              <a:pPr/>
              <a:t>20/02/2014</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a:xfrm>
            <a:off x="8641080" y="6514568"/>
            <a:ext cx="464288" cy="274320"/>
          </a:xfrm>
        </p:spPr>
        <p:txBody>
          <a:bodyPr/>
          <a:lstStyle>
            <a:extLst/>
          </a:lstStyle>
          <a:p>
            <a:fld id="{687AC22A-0456-43A3-B4CC-2C9D3FF202DB}" type="slidenum">
              <a:rPr lang="id-ID" smtClean="0"/>
              <a:pPr/>
              <a:t>‹#›</a:t>
            </a:fld>
            <a:endParaRPr lang="id-ID"/>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1094DE7-AD70-441E-94A5-AE58819C73C7}" type="datetimeFigureOut">
              <a:rPr lang="id-ID" smtClean="0"/>
              <a:pPr/>
              <a:t>20/02/2014</a:t>
            </a:fld>
            <a:endParaRPr lang="id-ID"/>
          </a:p>
        </p:txBody>
      </p:sp>
      <p:sp>
        <p:nvSpPr>
          <p:cNvPr id="8" name="Footer Placeholder 7"/>
          <p:cNvSpPr>
            <a:spLocks noGrp="1"/>
          </p:cNvSpPr>
          <p:nvPr>
            <p:ph type="ftr" sz="quarter" idx="11"/>
          </p:nvPr>
        </p:nvSpPr>
        <p:spPr/>
        <p:txBody>
          <a:bodyPr/>
          <a:lstStyle>
            <a:extLst/>
          </a:lstStyle>
          <a:p>
            <a:endParaRPr lang="id-ID"/>
          </a:p>
        </p:txBody>
      </p:sp>
      <p:sp>
        <p:nvSpPr>
          <p:cNvPr id="9" name="Slide Number Placeholder 8"/>
          <p:cNvSpPr>
            <a:spLocks noGrp="1"/>
          </p:cNvSpPr>
          <p:nvPr>
            <p:ph type="sldNum" sz="quarter" idx="12"/>
          </p:nvPr>
        </p:nvSpPr>
        <p:spPr>
          <a:xfrm>
            <a:off x="8641080" y="6514568"/>
            <a:ext cx="464288" cy="274320"/>
          </a:xfrm>
        </p:spPr>
        <p:txBody>
          <a:bodyPr/>
          <a:lstStyle>
            <a:extLst/>
          </a:lstStyle>
          <a:p>
            <a:fld id="{687AC22A-0456-43A3-B4CC-2C9D3FF202DB}"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1094DE7-AD70-441E-94A5-AE58819C73C7}" type="datetimeFigureOut">
              <a:rPr lang="id-ID" smtClean="0"/>
              <a:pPr/>
              <a:t>20/02/2014</a:t>
            </a:fld>
            <a:endParaRPr lang="id-ID"/>
          </a:p>
        </p:txBody>
      </p:sp>
      <p:sp>
        <p:nvSpPr>
          <p:cNvPr id="4" name="Footer Placeholder 3"/>
          <p:cNvSpPr>
            <a:spLocks noGrp="1"/>
          </p:cNvSpPr>
          <p:nvPr>
            <p:ph type="ftr" sz="quarter" idx="11"/>
          </p:nvPr>
        </p:nvSpPr>
        <p:spPr/>
        <p:txBody>
          <a:bodyPr/>
          <a:lstStyle>
            <a:extLst/>
          </a:lstStyle>
          <a:p>
            <a:endParaRPr lang="id-ID"/>
          </a:p>
        </p:txBody>
      </p:sp>
      <p:sp>
        <p:nvSpPr>
          <p:cNvPr id="5" name="Slide Number Placeholder 4"/>
          <p:cNvSpPr>
            <a:spLocks noGrp="1"/>
          </p:cNvSpPr>
          <p:nvPr>
            <p:ph type="sldNum" sz="quarter" idx="12"/>
          </p:nvPr>
        </p:nvSpPr>
        <p:spPr/>
        <p:txBody>
          <a:bodyPr/>
          <a:lstStyle>
            <a:extLst/>
          </a:lstStyle>
          <a:p>
            <a:fld id="{687AC22A-0456-43A3-B4CC-2C9D3FF202DB}" type="slidenum">
              <a:rPr lang="id-ID" smtClean="0"/>
              <a:pPr/>
              <a:t>‹#›</a:t>
            </a:fld>
            <a:endParaRPr lang="id-ID"/>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1094DE7-AD70-441E-94A5-AE58819C73C7}" type="datetimeFigureOut">
              <a:rPr lang="id-ID" smtClean="0"/>
              <a:pPr/>
              <a:t>20/02/2014</a:t>
            </a:fld>
            <a:endParaRPr lang="id-ID"/>
          </a:p>
        </p:txBody>
      </p:sp>
      <p:sp>
        <p:nvSpPr>
          <p:cNvPr id="3" name="Footer Placeholder 2"/>
          <p:cNvSpPr>
            <a:spLocks noGrp="1"/>
          </p:cNvSpPr>
          <p:nvPr>
            <p:ph type="ftr" sz="quarter" idx="11"/>
          </p:nvPr>
        </p:nvSpPr>
        <p:spPr/>
        <p:txBody>
          <a:bodyPr/>
          <a:lstStyle>
            <a:extLst/>
          </a:lstStyle>
          <a:p>
            <a:endParaRPr lang="id-ID"/>
          </a:p>
        </p:txBody>
      </p:sp>
      <p:sp>
        <p:nvSpPr>
          <p:cNvPr id="4" name="Slide Number Placeholder 3"/>
          <p:cNvSpPr>
            <a:spLocks noGrp="1"/>
          </p:cNvSpPr>
          <p:nvPr>
            <p:ph type="sldNum" sz="quarter" idx="12"/>
          </p:nvPr>
        </p:nvSpPr>
        <p:spPr/>
        <p:txBody>
          <a:bodyPr/>
          <a:lstStyle>
            <a:extLst/>
          </a:lstStyle>
          <a:p>
            <a:fld id="{687AC22A-0456-43A3-B4CC-2C9D3FF202DB}"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61094DE7-AD70-441E-94A5-AE58819C73C7}" type="datetimeFigureOut">
              <a:rPr lang="id-ID" smtClean="0"/>
              <a:pPr/>
              <a:t>20/02/2014</a:t>
            </a:fld>
            <a:endParaRPr lang="id-ID"/>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87AC22A-0456-43A3-B4CC-2C9D3FF202DB}" type="slidenum">
              <a:rPr lang="id-ID" smtClean="0"/>
              <a:pPr/>
              <a:t>‹#›</a:t>
            </a:fld>
            <a:endParaRPr lang="id-ID"/>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61094DE7-AD70-441E-94A5-AE58819C73C7}" type="datetimeFigureOut">
              <a:rPr lang="id-ID" smtClean="0"/>
              <a:pPr/>
              <a:t>20/02/2014</a:t>
            </a:fld>
            <a:endParaRPr lang="id-ID"/>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87AC22A-0456-43A3-B4CC-2C9D3FF202DB}" type="slidenum">
              <a:rPr lang="id-ID" smtClean="0"/>
              <a:pPr/>
              <a:t>‹#›</a:t>
            </a:fld>
            <a:endParaRPr lang="id-ID"/>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id-ID"/>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61094DE7-AD70-441E-94A5-AE58819C73C7}" type="datetimeFigureOut">
              <a:rPr lang="id-ID" smtClean="0"/>
              <a:pPr/>
              <a:t>20/02/2014</a:t>
            </a:fld>
            <a:endParaRPr lang="id-ID"/>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687AC22A-0456-43A3-B4CC-2C9D3FF202DB}" type="slidenum">
              <a:rPr lang="id-ID" smtClean="0"/>
              <a:pPr/>
              <a:t>‹#›</a:t>
            </a:fld>
            <a:endParaRPr lang="id-ID"/>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INTERPRETATION OF DREAM</a:t>
            </a:r>
            <a:endParaRPr lang="id-ID" dirty="0"/>
          </a:p>
        </p:txBody>
      </p:sp>
      <p:sp>
        <p:nvSpPr>
          <p:cNvPr id="3" name="Subtitle 2"/>
          <p:cNvSpPr>
            <a:spLocks noGrp="1"/>
          </p:cNvSpPr>
          <p:nvPr>
            <p:ph type="subTitle" idx="1"/>
          </p:nvPr>
        </p:nvSpPr>
        <p:spPr>
          <a:xfrm>
            <a:off x="500034" y="3331698"/>
            <a:ext cx="8215370" cy="1752600"/>
          </a:xfrm>
        </p:spPr>
        <p:txBody>
          <a:bodyPr/>
          <a:lstStyle/>
          <a:p>
            <a:r>
              <a:rPr lang="id-ID" dirty="0" smtClean="0"/>
              <a:t>Presentan : Meiliana Lindawaty</a:t>
            </a:r>
          </a:p>
          <a:p>
            <a:r>
              <a:rPr lang="id-ID" dirty="0" smtClean="0"/>
              <a:t>Narasumber : dr.Sylvia D. Elvira, Sp.Kj(K)</a:t>
            </a:r>
            <a:endParaRPr lang="id-ID"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l"/>
            <a:r>
              <a:rPr lang="id-ID" sz="3600"/>
              <a:t>Stimulus Sensorik Nokturnal</a:t>
            </a:r>
            <a:endParaRPr lang="id-ID" sz="3600" noProof="1"/>
          </a:p>
        </p:txBody>
      </p:sp>
      <p:sp>
        <p:nvSpPr>
          <p:cNvPr id="24579" name="Rectangle 3"/>
          <p:cNvSpPr>
            <a:spLocks noGrp="1" noChangeArrowheads="1"/>
          </p:cNvSpPr>
          <p:nvPr>
            <p:ph idx="1"/>
          </p:nvPr>
        </p:nvSpPr>
        <p:spPr/>
        <p:txBody>
          <a:bodyPr>
            <a:normAutofit fontScale="92500" lnSpcReduction="20000"/>
          </a:bodyPr>
          <a:lstStyle/>
          <a:p>
            <a:pPr>
              <a:lnSpc>
                <a:spcPct val="80000"/>
              </a:lnSpc>
            </a:pPr>
            <a:r>
              <a:rPr lang="id-ID" dirty="0"/>
              <a:t>Beberapa impresi sensoris seperti rasa nyeri, lapar, haus, atau urgensi berkemih dapat berperan dalam menentukan isi mimpi. </a:t>
            </a:r>
            <a:endParaRPr lang="id-ID" dirty="0" smtClean="0"/>
          </a:p>
          <a:p>
            <a:pPr>
              <a:lnSpc>
                <a:spcPct val="80000"/>
              </a:lnSpc>
            </a:pPr>
            <a:r>
              <a:rPr lang="id-ID" dirty="0" smtClean="0"/>
              <a:t>Freud </a:t>
            </a:r>
            <a:r>
              <a:rPr lang="id-ID" dirty="0"/>
              <a:t>memandang aktivitas bermimpi sebagai mempertahankan dan menjaga kontinuitas tidur. </a:t>
            </a:r>
            <a:endParaRPr lang="en-US" dirty="0"/>
          </a:p>
          <a:p>
            <a:pPr>
              <a:lnSpc>
                <a:spcPct val="80000"/>
              </a:lnSpc>
            </a:pPr>
            <a:r>
              <a:rPr lang="id-ID" dirty="0"/>
              <a:t>Meskipun demikian, saat ini telah diketahui bahwa fungsi mimpi ternyata lebih kompleks dan tidak dapat dipandang hanya sebagai upaya mempertahankan tidur semata, meski hal tersebut memang tetap dapat dilihat sebagai salah satu dari fungsi mimpi.</a:t>
            </a:r>
            <a:endParaRPr lang="id-ID" noProof="1"/>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304800"/>
            <a:ext cx="8229600" cy="990600"/>
          </a:xfrm>
        </p:spPr>
        <p:txBody>
          <a:bodyPr/>
          <a:lstStyle/>
          <a:p>
            <a:pPr algn="l"/>
            <a:r>
              <a:rPr lang="id-ID" sz="3600"/>
              <a:t>Residu Harian</a:t>
            </a:r>
            <a:endParaRPr lang="id-ID" sz="3600" noProof="1"/>
          </a:p>
        </p:txBody>
      </p:sp>
      <p:sp>
        <p:nvSpPr>
          <p:cNvPr id="25603" name="Rectangle 3"/>
          <p:cNvSpPr>
            <a:spLocks noGrp="1" noChangeArrowheads="1"/>
          </p:cNvSpPr>
          <p:nvPr>
            <p:ph idx="1"/>
          </p:nvPr>
        </p:nvSpPr>
        <p:spPr>
          <a:xfrm>
            <a:off x="304800" y="1066800"/>
            <a:ext cx="8382000" cy="5638800"/>
          </a:xfrm>
        </p:spPr>
        <p:txBody>
          <a:bodyPr>
            <a:normAutofit/>
          </a:bodyPr>
          <a:lstStyle/>
          <a:p>
            <a:pPr>
              <a:lnSpc>
                <a:spcPct val="80000"/>
              </a:lnSpc>
            </a:pPr>
            <a:endParaRPr lang="id-ID" sz="2400" dirty="0" smtClean="0"/>
          </a:p>
          <a:p>
            <a:pPr>
              <a:lnSpc>
                <a:spcPct val="80000"/>
              </a:lnSpc>
            </a:pPr>
            <a:endParaRPr lang="id-ID" sz="2400" dirty="0" smtClean="0"/>
          </a:p>
          <a:p>
            <a:pPr>
              <a:lnSpc>
                <a:spcPct val="80000"/>
              </a:lnSpc>
            </a:pPr>
            <a:r>
              <a:rPr lang="id-ID" sz="2400" dirty="0" smtClean="0"/>
              <a:t>Salah </a:t>
            </a:r>
            <a:r>
              <a:rPr lang="id-ID" sz="2400" dirty="0"/>
              <a:t>satu elemen penting yang berkontribusi terhadap pembentukan isi mimpi adalah residu dari mimpi serta ide-ide, dan perasaan yang tertinggal dari pengalaman yang dirasakan pada hari yang bersangkutan. </a:t>
            </a:r>
            <a:endParaRPr lang="id-ID" sz="2400" dirty="0" smtClean="0"/>
          </a:p>
          <a:p>
            <a:pPr>
              <a:lnSpc>
                <a:spcPct val="80000"/>
              </a:lnSpc>
            </a:pPr>
            <a:r>
              <a:rPr lang="id-ID" sz="2400" dirty="0" smtClean="0"/>
              <a:t>Residu </a:t>
            </a:r>
            <a:r>
              <a:rPr lang="id-ID" sz="2400" dirty="0"/>
              <a:t>harian dapat bercampur dengan dorongan dan keinginan-keinginan infantil bawah sadar yang berasal dari level insting bawah sadar. Pencampuran dari dorongan infantil dengan elemen residu harian secara efektif menyamarkan dorongan/impuls infantil dan membuatnya tetap efektif sebagai kekuatan penggerak di balik mimpi.</a:t>
            </a:r>
            <a:endParaRPr lang="en-US" sz="2400" dirty="0"/>
          </a:p>
          <a:p>
            <a:pPr>
              <a:lnSpc>
                <a:spcPct val="80000"/>
              </a:lnSpc>
            </a:pPr>
            <a:r>
              <a:rPr lang="id-ID" sz="2400" dirty="0"/>
              <a:t>Residu harian dapat saja bersifat superfisial atau trivial (sepele), namun fungsinya cukup bermakna sebagai penggerak mimpi melalui hubungan bawah sadar dengan dorongan serta keinginan-keinginan instingtual yang terepresi secara dalam.</a:t>
            </a:r>
            <a:endParaRPr lang="id-ID" sz="2400" noProof="1"/>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a:bodyPr>
          <a:lstStyle/>
          <a:p>
            <a:pPr algn="l"/>
            <a:r>
              <a:rPr lang="id-ID" sz="3600"/>
              <a:t>Dorongan Infantil yang Terepresi</a:t>
            </a:r>
            <a:r>
              <a:rPr lang="en-US" sz="3600"/>
              <a:t>	(1)</a:t>
            </a:r>
            <a:endParaRPr lang="en-US" sz="3600" noProof="1"/>
          </a:p>
        </p:txBody>
      </p:sp>
      <p:sp>
        <p:nvSpPr>
          <p:cNvPr id="26627" name="Rectangle 3"/>
          <p:cNvSpPr>
            <a:spLocks noGrp="1" noChangeArrowheads="1"/>
          </p:cNvSpPr>
          <p:nvPr>
            <p:ph idx="1"/>
          </p:nvPr>
        </p:nvSpPr>
        <p:spPr>
          <a:xfrm>
            <a:off x="457200" y="1143000"/>
            <a:ext cx="8229600" cy="5181600"/>
          </a:xfrm>
        </p:spPr>
        <p:txBody>
          <a:bodyPr>
            <a:normAutofit/>
          </a:bodyPr>
          <a:lstStyle/>
          <a:p>
            <a:pPr>
              <a:lnSpc>
                <a:spcPct val="80000"/>
              </a:lnSpc>
            </a:pPr>
            <a:r>
              <a:rPr lang="id-ID" sz="2800" noProof="1" smtClean="0"/>
              <a:t>Dalam </a:t>
            </a:r>
            <a:r>
              <a:rPr lang="id-ID" sz="2800" noProof="1"/>
              <a:t>skema Freud, kekuatan pendorong utama di balik aktivitas dan formasi mimpi adalah keinginan yang berasal dari dalam </a:t>
            </a:r>
            <a:r>
              <a:rPr lang="id-ID" sz="2800" i="1" noProof="1"/>
              <a:t>drive</a:t>
            </a:r>
            <a:r>
              <a:rPr lang="id-ID" sz="2800" noProof="1"/>
              <a:t>, berkembang dari sebuah fase infantil pada siklus perkembangan mental. </a:t>
            </a:r>
            <a:endParaRPr lang="id-ID" sz="2800" noProof="1" smtClean="0"/>
          </a:p>
          <a:p>
            <a:pPr>
              <a:lnSpc>
                <a:spcPct val="80000"/>
              </a:lnSpc>
            </a:pPr>
            <a:r>
              <a:rPr lang="id-ID" sz="2800" i="1" noProof="1" smtClean="0"/>
              <a:t>Drive</a:t>
            </a:r>
            <a:r>
              <a:rPr lang="id-ID" sz="2800" noProof="1" smtClean="0"/>
              <a:t> </a:t>
            </a:r>
            <a:r>
              <a:rPr lang="id-ID" sz="2800" noProof="1"/>
              <a:t>ini mengambil muatannya secara spesifik dari fase oedipal dan preoedipal pada integrasi psikis. </a:t>
            </a:r>
            <a:endParaRPr lang="id-ID" sz="2800" noProof="1" smtClean="0"/>
          </a:p>
          <a:p>
            <a:pPr>
              <a:lnSpc>
                <a:spcPct val="80000"/>
              </a:lnSpc>
            </a:pPr>
            <a:r>
              <a:rPr lang="id-ID" sz="2800" noProof="1" smtClean="0"/>
              <a:t>Karena </a:t>
            </a:r>
            <a:r>
              <a:rPr lang="id-ID" sz="2800" noProof="1"/>
              <a:t>itu, sensasi nokturnal dan residu harian hanya berperan secara tidak langsung dalam menentukan isi mimpi.</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277813"/>
            <a:ext cx="8229600" cy="1017587"/>
          </a:xfrm>
        </p:spPr>
        <p:txBody>
          <a:bodyPr>
            <a:normAutofit/>
          </a:bodyPr>
          <a:lstStyle/>
          <a:p>
            <a:r>
              <a:rPr lang="id-ID" sz="3600"/>
              <a:t>Dorongan Infantil yang Terepresi</a:t>
            </a:r>
            <a:r>
              <a:rPr lang="en-US" sz="3600"/>
              <a:t>	(2)</a:t>
            </a:r>
            <a:endParaRPr lang="en-US" sz="3600" noProof="1"/>
          </a:p>
        </p:txBody>
      </p:sp>
      <p:sp>
        <p:nvSpPr>
          <p:cNvPr id="49155" name="Rectangle 3"/>
          <p:cNvSpPr>
            <a:spLocks noGrp="1" noChangeArrowheads="1"/>
          </p:cNvSpPr>
          <p:nvPr>
            <p:ph idx="1"/>
          </p:nvPr>
        </p:nvSpPr>
        <p:spPr>
          <a:xfrm>
            <a:off x="0" y="1371600"/>
            <a:ext cx="9144000" cy="5257800"/>
          </a:xfrm>
        </p:spPr>
        <p:txBody>
          <a:bodyPr/>
          <a:lstStyle/>
          <a:p>
            <a:pPr>
              <a:lnSpc>
                <a:spcPct val="80000"/>
              </a:lnSpc>
            </a:pPr>
            <a:endParaRPr lang="id-ID" dirty="0" smtClean="0"/>
          </a:p>
          <a:p>
            <a:pPr>
              <a:lnSpc>
                <a:spcPct val="80000"/>
              </a:lnSpc>
            </a:pPr>
            <a:r>
              <a:rPr lang="id-ID" dirty="0" smtClean="0"/>
              <a:t>Sebuah </a:t>
            </a:r>
            <a:r>
              <a:rPr lang="id-ID" dirty="0"/>
              <a:t>stimulus </a:t>
            </a:r>
            <a:r>
              <a:rPr lang="id-ID" dirty="0" smtClean="0"/>
              <a:t>nokturnal harus </a:t>
            </a:r>
            <a:r>
              <a:rPr lang="id-ID" dirty="0"/>
              <a:t>berhubungan </a:t>
            </a:r>
            <a:r>
              <a:rPr lang="en-US" dirty="0"/>
              <a:t>(associated) </a:t>
            </a:r>
            <a:r>
              <a:rPr lang="id-ID" dirty="0"/>
              <a:t>dan berkoneksi dengan satu atau lebih keinginan yang terepresi dari alam bawah sadar untuk memunculkannya menjadi isi mimpi. </a:t>
            </a:r>
            <a:endParaRPr lang="id-ID" dirty="0" smtClean="0"/>
          </a:p>
          <a:p>
            <a:pPr>
              <a:lnSpc>
                <a:spcPct val="80000"/>
              </a:lnSpc>
            </a:pPr>
            <a:r>
              <a:rPr lang="id-ID" dirty="0" smtClean="0"/>
              <a:t>Sudut </a:t>
            </a:r>
            <a:r>
              <a:rPr lang="id-ID" dirty="0"/>
              <a:t>pandang ini membutuhkan beberapa revisi karena </a:t>
            </a:r>
            <a:r>
              <a:rPr lang="id-ID" dirty="0" smtClean="0"/>
              <a:t>tampaknya </a:t>
            </a:r>
            <a:r>
              <a:rPr lang="id-ID" dirty="0"/>
              <a:t>dalam beberapa fase dari aktivitas kognitif di malam hari, pikiran mampu memproses residu dari pengalaman di siang hari tanpa banyak menunjukkan kaitannya dengan isi alam bawah sadar yang terepresi.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a:bodyPr>
          <a:lstStyle/>
          <a:p>
            <a:r>
              <a:rPr lang="id-ID" sz="3600"/>
              <a:t>Dorongan Infantil yang Terepresi</a:t>
            </a:r>
            <a:r>
              <a:rPr lang="en-US" sz="3600"/>
              <a:t>	(3)</a:t>
            </a:r>
          </a:p>
        </p:txBody>
      </p:sp>
      <p:sp>
        <p:nvSpPr>
          <p:cNvPr id="61443" name="Rectangle 3"/>
          <p:cNvSpPr>
            <a:spLocks noGrp="1" noChangeArrowheads="1"/>
          </p:cNvSpPr>
          <p:nvPr>
            <p:ph idx="1"/>
          </p:nvPr>
        </p:nvSpPr>
        <p:spPr/>
        <p:txBody>
          <a:bodyPr/>
          <a:lstStyle/>
          <a:p>
            <a:r>
              <a:rPr lang="id-ID"/>
              <a:t>Meskipun demikian, dalam fase-fase dari aktivitas kognitif selama tidur yang memuat aktivitas mimpi seperti yang digambarkan serta didefinisikan oleh Freud, hubungan esensialnya dengan unsur yang direpresi  mungkin masih menyimpan validitas tertentu.</a:t>
            </a:r>
            <a:endParaRPr lang="id-ID" noProof="1"/>
          </a:p>
          <a:p>
            <a:pPr>
              <a:buFont typeface="Wingdings" pitchFamily="2" charset="2"/>
              <a:buNone/>
            </a:pP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l"/>
            <a:r>
              <a:rPr lang="id-ID" sz="4000" noProof="1"/>
              <a:t>Makna Mimpi</a:t>
            </a:r>
            <a:r>
              <a:rPr lang="en-US" sz="4000"/>
              <a:t>					(1)</a:t>
            </a:r>
            <a:endParaRPr lang="en-US" sz="4000" noProof="1"/>
          </a:p>
        </p:txBody>
      </p:sp>
      <p:sp>
        <p:nvSpPr>
          <p:cNvPr id="27651" name="Rectangle 3"/>
          <p:cNvSpPr>
            <a:spLocks noGrp="1" noChangeArrowheads="1"/>
          </p:cNvSpPr>
          <p:nvPr>
            <p:ph idx="1"/>
          </p:nvPr>
        </p:nvSpPr>
        <p:spPr>
          <a:xfrm>
            <a:off x="457200" y="1219200"/>
            <a:ext cx="8229600" cy="5105400"/>
          </a:xfrm>
        </p:spPr>
        <p:txBody>
          <a:bodyPr/>
          <a:lstStyle/>
          <a:p>
            <a:pPr>
              <a:lnSpc>
                <a:spcPct val="90000"/>
              </a:lnSpc>
            </a:pPr>
            <a:endParaRPr lang="id-ID" sz="2800" dirty="0" smtClean="0"/>
          </a:p>
          <a:p>
            <a:pPr>
              <a:lnSpc>
                <a:spcPct val="90000"/>
              </a:lnSpc>
            </a:pPr>
            <a:r>
              <a:rPr lang="id-ID" sz="2800" dirty="0" smtClean="0"/>
              <a:t>Dalam </a:t>
            </a:r>
            <a:r>
              <a:rPr lang="id-ID" sz="2800" i="1" dirty="0"/>
              <a:t>The Interpretation of </a:t>
            </a:r>
            <a:r>
              <a:rPr lang="id-ID" sz="2800" i="1" dirty="0" smtClean="0"/>
              <a:t>Dream</a:t>
            </a:r>
            <a:r>
              <a:rPr lang="id-ID" i="1" dirty="0" smtClean="0"/>
              <a:t>, </a:t>
            </a:r>
            <a:r>
              <a:rPr lang="id-ID" dirty="0" smtClean="0"/>
              <a:t>Freud</a:t>
            </a:r>
            <a:r>
              <a:rPr lang="id-ID" i="1" dirty="0" smtClean="0"/>
              <a:t> </a:t>
            </a:r>
            <a:r>
              <a:rPr lang="id-ID" sz="2800" dirty="0" smtClean="0"/>
              <a:t>mempertahankan </a:t>
            </a:r>
            <a:r>
              <a:rPr lang="id-ID" sz="2800" dirty="0"/>
              <a:t>pendapat bahwa setiap mimpi, entah bagaimana, mewakili pemenuhan suatu harapan</a:t>
            </a:r>
            <a:r>
              <a:rPr lang="id-ID" sz="2800" dirty="0" smtClean="0"/>
              <a:t>.</a:t>
            </a:r>
          </a:p>
          <a:p>
            <a:pPr>
              <a:lnSpc>
                <a:spcPct val="90000"/>
              </a:lnSpc>
            </a:pPr>
            <a:r>
              <a:rPr lang="id-ID" sz="2800" dirty="0" smtClean="0"/>
              <a:t>Ia </a:t>
            </a:r>
            <a:r>
              <a:rPr lang="id-ID" sz="2800" dirty="0"/>
              <a:t>memperkuat hipotesis ini dengan sejumlah dokumentasi, termasuk analisis yang melelahkan terhadap mimpinya sendiri.</a:t>
            </a:r>
            <a:endParaRPr lang="id-ID" sz="2800" noProof="1"/>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457200" y="277813"/>
            <a:ext cx="8229600" cy="868362"/>
          </a:xfrm>
        </p:spPr>
        <p:txBody>
          <a:bodyPr>
            <a:normAutofit fontScale="90000"/>
          </a:bodyPr>
          <a:lstStyle/>
          <a:p>
            <a:r>
              <a:rPr lang="id-ID" noProof="1"/>
              <a:t>Makna Mimpi</a:t>
            </a:r>
            <a:r>
              <a:rPr lang="en-US"/>
              <a:t>					(2)</a:t>
            </a:r>
            <a:endParaRPr lang="en-US" noProof="1"/>
          </a:p>
        </p:txBody>
      </p:sp>
      <p:sp>
        <p:nvSpPr>
          <p:cNvPr id="51203" name="Rectangle 3"/>
          <p:cNvSpPr>
            <a:spLocks noGrp="1" noChangeArrowheads="1"/>
          </p:cNvSpPr>
          <p:nvPr>
            <p:ph idx="1"/>
          </p:nvPr>
        </p:nvSpPr>
        <p:spPr>
          <a:xfrm>
            <a:off x="228600" y="1219200"/>
            <a:ext cx="8686800" cy="5638800"/>
          </a:xfrm>
        </p:spPr>
        <p:txBody>
          <a:bodyPr/>
          <a:lstStyle/>
          <a:p>
            <a:pPr>
              <a:lnSpc>
                <a:spcPct val="80000"/>
              </a:lnSpc>
            </a:pPr>
            <a:endParaRPr lang="id-ID" dirty="0" smtClean="0"/>
          </a:p>
          <a:p>
            <a:pPr>
              <a:lnSpc>
                <a:spcPct val="80000"/>
              </a:lnSpc>
            </a:pPr>
            <a:r>
              <a:rPr lang="id-ID" dirty="0" smtClean="0"/>
              <a:t>Akhir2 ada kecenderungan yang </a:t>
            </a:r>
            <a:r>
              <a:rPr lang="id-ID" dirty="0"/>
              <a:t>memandang aktivitas mimpi sebagai ekspresi spektrum yang lebih luas dari proses psikologis, mempertahankan aspek pemenuhan harapan sebagai satu di antara sejumlah dimensi dari aktivitas mimpi </a:t>
            </a:r>
            <a:r>
              <a:rPr lang="id-ID" dirty="0">
                <a:solidFill>
                  <a:schemeClr val="accent2">
                    <a:lumMod val="40000"/>
                    <a:lumOff val="60000"/>
                  </a:schemeClr>
                </a:solidFill>
              </a:rPr>
              <a:t>namun tidak sebagai prinsip yang absolut, seperti </a:t>
            </a:r>
            <a:r>
              <a:rPr lang="id-ID" dirty="0" smtClean="0">
                <a:solidFill>
                  <a:schemeClr val="accent2">
                    <a:lumMod val="40000"/>
                    <a:lumOff val="60000"/>
                  </a:schemeClr>
                </a:solidFill>
              </a:rPr>
              <a:t> </a:t>
            </a:r>
            <a:r>
              <a:rPr lang="id-ID" dirty="0">
                <a:solidFill>
                  <a:schemeClr val="accent2">
                    <a:lumMod val="40000"/>
                    <a:lumOff val="60000"/>
                  </a:schemeClr>
                </a:solidFill>
              </a:rPr>
              <a:t>pada pemikiran Freud. </a:t>
            </a:r>
            <a:endParaRPr lang="en-US" dirty="0">
              <a:solidFill>
                <a:schemeClr val="accent2">
                  <a:lumMod val="40000"/>
                  <a:lumOff val="60000"/>
                </a:schemeClr>
              </a:solidFill>
            </a:endParaRPr>
          </a:p>
          <a:p>
            <a:pPr>
              <a:lnSpc>
                <a:spcPct val="80000"/>
              </a:lnSpc>
            </a:pPr>
            <a:r>
              <a:rPr lang="id-ID" dirty="0"/>
              <a:t>Isi mimpi yang muncul dapat mewakili pemenuhan imaginer dari suatu keinginan/harapan atau impuls yang berasal dari masa kanak awal, sebelum keinginan tersebut terepresi. </a:t>
            </a:r>
            <a:endParaRPr lang="id-ID" noProof="1"/>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fontScale="90000"/>
          </a:bodyPr>
          <a:lstStyle/>
          <a:p>
            <a:r>
              <a:rPr lang="id-ID" noProof="1"/>
              <a:t>Makna Mimpi</a:t>
            </a:r>
            <a:r>
              <a:rPr lang="en-US"/>
              <a:t>					(3)</a:t>
            </a:r>
          </a:p>
        </p:txBody>
      </p:sp>
      <p:sp>
        <p:nvSpPr>
          <p:cNvPr id="62467" name="Rectangle 3"/>
          <p:cNvSpPr>
            <a:spLocks noGrp="1" noChangeArrowheads="1"/>
          </p:cNvSpPr>
          <p:nvPr>
            <p:ph idx="1"/>
          </p:nvPr>
        </p:nvSpPr>
        <p:spPr/>
        <p:txBody>
          <a:bodyPr>
            <a:normAutofit fontScale="92500" lnSpcReduction="10000"/>
          </a:bodyPr>
          <a:lstStyle/>
          <a:p>
            <a:pPr>
              <a:lnSpc>
                <a:spcPct val="90000"/>
              </a:lnSpc>
              <a:buFont typeface="Wingdings" pitchFamily="2" charset="2"/>
              <a:buNone/>
            </a:pPr>
            <a:r>
              <a:rPr lang="en-US"/>
              <a:t>   </a:t>
            </a:r>
            <a:r>
              <a:rPr lang="id-ID"/>
              <a:t>Dalam masa kanak lanjut, dan bahkan kemudian saat dewasa, ego bertindak melindungi dirinya dari tuntutan instingtual bawah sadar yang tidak dapat diterima. Pemenuhan keinginan dalam proses mimpi biasanya tidak mudah diketahui akibat distorsi ekstensif dan penyamaran yang dilakukan oleh kerja mimpi (dream work) sehingga seringkali hal tersebut tidak dapat diidentifikasi lewat pemeriksaan superfisial terhadap isi mimpi.</a:t>
            </a:r>
            <a:endParaRPr lang="id-ID" noProof="1"/>
          </a:p>
          <a:p>
            <a:pPr>
              <a:lnSpc>
                <a:spcPct val="90000"/>
              </a:lnSpc>
            </a:pP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152400"/>
            <a:ext cx="8229600" cy="941388"/>
          </a:xfrm>
        </p:spPr>
        <p:txBody>
          <a:bodyPr>
            <a:normAutofit fontScale="90000"/>
          </a:bodyPr>
          <a:lstStyle/>
          <a:p>
            <a:pPr algn="l"/>
            <a:r>
              <a:rPr lang="id-ID"/>
              <a:t>Kerja mimpi</a:t>
            </a:r>
            <a:r>
              <a:rPr lang="en-US"/>
              <a:t>					(1)</a:t>
            </a:r>
            <a:endParaRPr lang="en-US" noProof="1"/>
          </a:p>
        </p:txBody>
      </p:sp>
      <p:sp>
        <p:nvSpPr>
          <p:cNvPr id="28675" name="Rectangle 3"/>
          <p:cNvSpPr>
            <a:spLocks noGrp="1" noChangeArrowheads="1"/>
          </p:cNvSpPr>
          <p:nvPr>
            <p:ph idx="1"/>
          </p:nvPr>
        </p:nvSpPr>
        <p:spPr>
          <a:xfrm>
            <a:off x="0" y="1219200"/>
            <a:ext cx="9144000" cy="5638800"/>
          </a:xfrm>
        </p:spPr>
        <p:txBody>
          <a:bodyPr/>
          <a:lstStyle/>
          <a:p>
            <a:pPr>
              <a:lnSpc>
                <a:spcPct val="80000"/>
              </a:lnSpc>
            </a:pPr>
            <a:endParaRPr lang="id-ID" sz="2800" dirty="0" smtClean="0"/>
          </a:p>
          <a:p>
            <a:pPr>
              <a:lnSpc>
                <a:spcPct val="80000"/>
              </a:lnSpc>
            </a:pPr>
            <a:r>
              <a:rPr lang="id-ID" sz="2800" dirty="0" smtClean="0"/>
              <a:t>Analisis </a:t>
            </a:r>
            <a:r>
              <a:rPr lang="id-ID" sz="2800" dirty="0"/>
              <a:t>Freud berfokus pada proses di mana pikiran dari mimpi laten bawah sadar disamarkan dan diubah sedemikian rupa sehingga ekspresi dan translasi tersebut diizinkan untuk muncul dan bermanifestasi secara sadar dalam mimpi. </a:t>
            </a:r>
            <a:endParaRPr lang="id-ID" sz="2800" dirty="0" smtClean="0"/>
          </a:p>
          <a:p>
            <a:pPr>
              <a:lnSpc>
                <a:spcPct val="80000"/>
              </a:lnSpc>
            </a:pPr>
            <a:r>
              <a:rPr lang="id-ID" sz="2800" dirty="0" smtClean="0"/>
              <a:t>Meskipun </a:t>
            </a:r>
            <a:r>
              <a:rPr lang="id-ID" sz="2800" dirty="0"/>
              <a:t>demikian, proses bawah sadar ini, yang merupakan bagian dari hasil investigasinya, menemukan tempat untuk aplikasi dan ekstrapolasi (perhitungan/perkiraan) tidak hanya untuk memahami terbentuknya gejala-gejala neurotik, namun juga, secara lebih luas, produktivitas alam bawah sadar secara keseluruhan.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r>
              <a:rPr lang="id-ID"/>
              <a:t>Kerja mimpi</a:t>
            </a:r>
            <a:r>
              <a:rPr lang="en-US"/>
              <a:t>					(2)</a:t>
            </a:r>
          </a:p>
        </p:txBody>
      </p:sp>
      <p:sp>
        <p:nvSpPr>
          <p:cNvPr id="63491" name="Rectangle 3"/>
          <p:cNvSpPr>
            <a:spLocks noGrp="1" noChangeArrowheads="1"/>
          </p:cNvSpPr>
          <p:nvPr>
            <p:ph idx="1"/>
          </p:nvPr>
        </p:nvSpPr>
        <p:spPr/>
        <p:txBody>
          <a:bodyPr>
            <a:normAutofit lnSpcReduction="10000"/>
          </a:bodyPr>
          <a:lstStyle/>
          <a:p>
            <a:r>
              <a:rPr lang="id-ID" dirty="0"/>
              <a:t>Teori mengenai kerja mimpi secara konsekuen telah menjadi dasar analisis mengenai kerja alam bawah sadar yang menemukan ekspresinya dalam studi Freud dari pengalaman sehari-hari seperti kreativitas artistik, humor, dan berbagai aktivitas berbasis budaya dari pikiran manusia. </a:t>
            </a:r>
            <a:endParaRPr lang="id-ID" dirty="0" smtClean="0"/>
          </a:p>
          <a:p>
            <a:r>
              <a:rPr lang="id-ID" dirty="0" smtClean="0"/>
              <a:t>Aspek-aspek </a:t>
            </a:r>
            <a:r>
              <a:rPr lang="id-ID" dirty="0"/>
              <a:t>dari kerja mimpi adalah sebagai berikut: </a:t>
            </a:r>
            <a:endParaRPr lang="id-ID" noProof="1"/>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fontScale="90000"/>
          </a:bodyPr>
          <a:lstStyle/>
          <a:p>
            <a:pPr algn="l"/>
            <a:r>
              <a:rPr lang="id-ID"/>
              <a:t>Teori Mimpi</a:t>
            </a:r>
            <a:r>
              <a:rPr lang="en-US"/>
              <a:t>					(1)</a:t>
            </a:r>
            <a:endParaRPr lang="en-US" noProof="1"/>
          </a:p>
        </p:txBody>
      </p:sp>
      <p:sp>
        <p:nvSpPr>
          <p:cNvPr id="22531" name="Rectangle 3"/>
          <p:cNvSpPr>
            <a:spLocks noGrp="1" noChangeArrowheads="1"/>
          </p:cNvSpPr>
          <p:nvPr>
            <p:ph idx="1"/>
          </p:nvPr>
        </p:nvSpPr>
        <p:spPr>
          <a:xfrm>
            <a:off x="457200" y="1219200"/>
            <a:ext cx="8229600" cy="5334000"/>
          </a:xfrm>
        </p:spPr>
        <p:txBody>
          <a:bodyPr>
            <a:normAutofit lnSpcReduction="10000"/>
          </a:bodyPr>
          <a:lstStyle/>
          <a:p>
            <a:pPr>
              <a:lnSpc>
                <a:spcPct val="90000"/>
              </a:lnSpc>
            </a:pPr>
            <a:endParaRPr lang="id-ID" sz="2800" noProof="1" smtClean="0"/>
          </a:p>
          <a:p>
            <a:pPr>
              <a:lnSpc>
                <a:spcPct val="90000"/>
              </a:lnSpc>
            </a:pPr>
            <a:r>
              <a:rPr lang="id-ID" sz="2800" noProof="1" smtClean="0"/>
              <a:t>Interpretation </a:t>
            </a:r>
            <a:r>
              <a:rPr lang="id-ID" sz="2800" noProof="1"/>
              <a:t>of dream (tahun 1900) </a:t>
            </a:r>
            <a:r>
              <a:rPr lang="id-ID" sz="2800" noProof="1">
                <a:sym typeface="Wingdings" pitchFamily="2" charset="2"/>
              </a:rPr>
              <a:t> merupakan sekumpulan data-data yang kompleks tentang mimpi yang diperoleh dari eksplorasi klinis Freud terhadap mimpi-mimpi pasiennya serta mimpinya sendiri.</a:t>
            </a:r>
          </a:p>
          <a:p>
            <a:pPr>
              <a:lnSpc>
                <a:spcPct val="90000"/>
              </a:lnSpc>
            </a:pPr>
            <a:r>
              <a:rPr lang="id-ID" sz="2800" noProof="1">
                <a:sym typeface="Wingdings" pitchFamily="2" charset="2"/>
              </a:rPr>
              <a:t>Freud melihat pengalaman mimpi sebagai ekspresi alam sadar terhadap fantasi atau harapan dari alam bawah sadar yang tidak dapat dimasuki/ditembus </a:t>
            </a:r>
            <a:r>
              <a:rPr lang="id-ID" sz="2800" noProof="1" smtClean="0">
                <a:sym typeface="Wingdings" pitchFamily="2" charset="2"/>
              </a:rPr>
              <a:t>oleh </a:t>
            </a:r>
            <a:r>
              <a:rPr lang="id-ID" sz="2800" noProof="1">
                <a:sym typeface="Wingdings" pitchFamily="2" charset="2"/>
              </a:rPr>
              <a:t>pengalaman alam sadar. </a:t>
            </a:r>
          </a:p>
          <a:p>
            <a:pPr>
              <a:lnSpc>
                <a:spcPct val="90000"/>
              </a:lnSpc>
            </a:pPr>
            <a:r>
              <a:rPr lang="id-ID" sz="2800" noProof="1">
                <a:sym typeface="Wingdings" pitchFamily="2" charset="2"/>
              </a:rPr>
              <a:t>Dengan demikian, aktivitas mimpi dianggap sebagai suatu manifestasi normal dari suatu proses alam bawah sadar.</a:t>
            </a:r>
            <a:endParaRPr lang="id-ID" sz="2800" noProof="1"/>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277813"/>
            <a:ext cx="8229600" cy="944562"/>
          </a:xfrm>
        </p:spPr>
        <p:txBody>
          <a:bodyPr>
            <a:normAutofit fontScale="90000"/>
          </a:bodyPr>
          <a:lstStyle/>
          <a:p>
            <a:pPr algn="l"/>
            <a:r>
              <a:rPr lang="id-ID" i="1"/>
              <a:t>Representasibilitas</a:t>
            </a:r>
            <a:r>
              <a:rPr lang="en-US" i="1"/>
              <a:t>			(1)</a:t>
            </a:r>
            <a:endParaRPr lang="en-US" i="1" noProof="1"/>
          </a:p>
        </p:txBody>
      </p:sp>
      <p:sp>
        <p:nvSpPr>
          <p:cNvPr id="40963" name="Rectangle 3"/>
          <p:cNvSpPr>
            <a:spLocks noGrp="1" noChangeArrowheads="1"/>
          </p:cNvSpPr>
          <p:nvPr>
            <p:ph idx="1"/>
          </p:nvPr>
        </p:nvSpPr>
        <p:spPr>
          <a:xfrm>
            <a:off x="457200" y="1295400"/>
            <a:ext cx="8229600" cy="4830763"/>
          </a:xfrm>
        </p:spPr>
        <p:txBody>
          <a:bodyPr>
            <a:normAutofit lnSpcReduction="10000"/>
          </a:bodyPr>
          <a:lstStyle/>
          <a:p>
            <a:pPr>
              <a:lnSpc>
                <a:spcPct val="80000"/>
              </a:lnSpc>
            </a:pPr>
            <a:endParaRPr lang="id-ID" sz="2800" dirty="0" smtClean="0"/>
          </a:p>
          <a:p>
            <a:pPr>
              <a:lnSpc>
                <a:spcPct val="80000"/>
              </a:lnSpc>
            </a:pPr>
            <a:r>
              <a:rPr lang="id-ID" sz="2800" dirty="0" smtClean="0"/>
              <a:t>Problem </a:t>
            </a:r>
            <a:r>
              <a:rPr lang="id-ID" sz="2800" dirty="0"/>
              <a:t>dasar dari terbentuknya mimpi adalah menentukan bagaimana isi mimpi yang bersifat laten dapat menemukan arti representatifnya dalam isi dari manifestasinya. Freud melihat bahwa situasi tidur yang disertai relaksasi dari represi, dan secara bersamaan, keinginan-keinginan serta impuls di alam bawah sadar mendapatkan </a:t>
            </a:r>
            <a:r>
              <a:rPr lang="id-ID" sz="2800" dirty="0" smtClean="0"/>
              <a:t>peluangnya </a:t>
            </a:r>
            <a:r>
              <a:rPr lang="id-ID" sz="2800" dirty="0"/>
              <a:t>untuk dilepaskan dan dipuaskan. </a:t>
            </a:r>
            <a:endParaRPr lang="en-US" sz="2800" dirty="0"/>
          </a:p>
          <a:p>
            <a:pPr>
              <a:lnSpc>
                <a:spcPct val="80000"/>
              </a:lnSpc>
            </a:pPr>
            <a:r>
              <a:rPr lang="id-ID" sz="2800" dirty="0"/>
              <a:t>Karena jalur ekspresi motorik diblok pada keadaan tidur, keinginan dan impuls yang terepresi ini harus menemukan cara lain untuk direpresentasikan, yaitu melalui mekanisme pikiran dan fantasi.</a:t>
            </a:r>
            <a:r>
              <a:rPr lang="en-US" sz="2800" dirty="0"/>
              <a:t> </a:t>
            </a:r>
            <a:endParaRPr lang="en-US" sz="2800" noProof="1"/>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77813"/>
            <a:ext cx="8229600" cy="792162"/>
          </a:xfrm>
        </p:spPr>
        <p:txBody>
          <a:bodyPr>
            <a:normAutofit fontScale="90000"/>
          </a:bodyPr>
          <a:lstStyle/>
          <a:p>
            <a:pPr algn="l"/>
            <a:r>
              <a:rPr lang="id-ID" i="1"/>
              <a:t>Representasibilitas</a:t>
            </a:r>
            <a:r>
              <a:rPr lang="en-US" i="1"/>
              <a:t>				(2)</a:t>
            </a:r>
            <a:endParaRPr lang="en-US" i="1" noProof="1"/>
          </a:p>
        </p:txBody>
      </p:sp>
      <p:sp>
        <p:nvSpPr>
          <p:cNvPr id="29699" name="Rectangle 3"/>
          <p:cNvSpPr>
            <a:spLocks noGrp="1" noChangeArrowheads="1"/>
          </p:cNvSpPr>
          <p:nvPr>
            <p:ph idx="1"/>
          </p:nvPr>
        </p:nvSpPr>
        <p:spPr>
          <a:xfrm>
            <a:off x="457200" y="1066800"/>
            <a:ext cx="8229600" cy="5334000"/>
          </a:xfrm>
        </p:spPr>
        <p:txBody>
          <a:bodyPr>
            <a:normAutofit lnSpcReduction="10000"/>
          </a:bodyPr>
          <a:lstStyle/>
          <a:p>
            <a:pPr>
              <a:lnSpc>
                <a:spcPct val="90000"/>
              </a:lnSpc>
            </a:pPr>
            <a:endParaRPr lang="id-ID" sz="2400" dirty="0" smtClean="0"/>
          </a:p>
          <a:p>
            <a:pPr>
              <a:lnSpc>
                <a:spcPct val="90000"/>
              </a:lnSpc>
            </a:pPr>
            <a:endParaRPr lang="id-ID" sz="2400" dirty="0" smtClean="0"/>
          </a:p>
          <a:p>
            <a:pPr>
              <a:lnSpc>
                <a:spcPct val="90000"/>
              </a:lnSpc>
            </a:pPr>
            <a:r>
              <a:rPr lang="id-ID" sz="2400" dirty="0" smtClean="0"/>
              <a:t>Aktivitas </a:t>
            </a:r>
            <a:r>
              <a:rPr lang="id-ID" sz="2400" dirty="0"/>
              <a:t>dari sensor mimpi </a:t>
            </a:r>
            <a:r>
              <a:rPr lang="en-US" sz="2400" dirty="0" err="1"/>
              <a:t>menyebabkan</a:t>
            </a:r>
            <a:r>
              <a:rPr lang="en-US" sz="2400" dirty="0"/>
              <a:t> </a:t>
            </a:r>
            <a:r>
              <a:rPr lang="en-US" sz="2400" dirty="0" err="1"/>
              <a:t>terjadinya</a:t>
            </a:r>
            <a:r>
              <a:rPr lang="id-ID" sz="2400" dirty="0"/>
              <a:t> resistensi terus-menerus terhadap pelepasan impuls tersebut, sehingga impuls tersebut harus dilekatkan/ditambatkan pada hal-hal (image/gambaran) yang bersifat lebih netral atau “</a:t>
            </a:r>
            <a:r>
              <a:rPr lang="id-ID" sz="2400" i="1" dirty="0"/>
              <a:t>innocent</a:t>
            </a:r>
            <a:r>
              <a:rPr lang="id-ID" sz="2400" dirty="0"/>
              <a:t>” supaya dapat melewati sensor dan diizinkan masuk ke dalam ekspresi sadar.</a:t>
            </a:r>
            <a:endParaRPr lang="en-US" sz="2400" dirty="0"/>
          </a:p>
          <a:p>
            <a:pPr>
              <a:lnSpc>
                <a:spcPct val="90000"/>
              </a:lnSpc>
            </a:pPr>
            <a:r>
              <a:rPr lang="id-ID" sz="2400" dirty="0"/>
              <a:t>Pengalihan ini dapat dimungkinkan dengan memilih berbagai </a:t>
            </a:r>
            <a:r>
              <a:rPr lang="id-ID" sz="2400" i="1" dirty="0"/>
              <a:t>image</a:t>
            </a:r>
            <a:r>
              <a:rPr lang="id-ID" sz="2400" dirty="0"/>
              <a:t> yang bersifat </a:t>
            </a:r>
            <a:r>
              <a:rPr lang="id-ID" sz="2400" i="1" dirty="0"/>
              <a:t>trivial</a:t>
            </a:r>
            <a:r>
              <a:rPr lang="id-ID" sz="2400" dirty="0"/>
              <a:t> atau yang tidak signifikan dari sisa-sisa pengalaman psikologis individu saat ini dan menghubungkan </a:t>
            </a:r>
            <a:r>
              <a:rPr lang="id-ID" sz="2400" i="1" dirty="0"/>
              <a:t>trivial image </a:t>
            </a:r>
            <a:r>
              <a:rPr lang="id-ID" sz="2400" dirty="0"/>
              <a:t>tersebut secara dinamik dengan </a:t>
            </a:r>
            <a:r>
              <a:rPr lang="id-ID" sz="2400" i="1" dirty="0"/>
              <a:t>image</a:t>
            </a:r>
            <a:r>
              <a:rPr lang="id-ID" sz="2400" dirty="0"/>
              <a:t> bawah sadar yang bersifat laten, kemungkinan atas dasar beberapa kemiripan yang memungkinkan hubungan asosiasi tersebut terjadi.</a:t>
            </a:r>
            <a:r>
              <a:rPr lang="id-ID" sz="2400" noProof="1"/>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pPr algn="l"/>
            <a:r>
              <a:rPr lang="id-ID" i="1"/>
              <a:t>Representasibilitas</a:t>
            </a:r>
            <a:r>
              <a:rPr lang="en-US" i="1"/>
              <a:t>				(3)</a:t>
            </a:r>
            <a:endParaRPr lang="en-US" i="1" noProof="1"/>
          </a:p>
        </p:txBody>
      </p:sp>
      <p:sp>
        <p:nvSpPr>
          <p:cNvPr id="41987" name="Rectangle 3"/>
          <p:cNvSpPr>
            <a:spLocks noGrp="1" noChangeArrowheads="1"/>
          </p:cNvSpPr>
          <p:nvPr>
            <p:ph idx="1"/>
          </p:nvPr>
        </p:nvSpPr>
        <p:spPr>
          <a:xfrm>
            <a:off x="457200" y="1143000"/>
            <a:ext cx="8229600" cy="5181600"/>
          </a:xfrm>
        </p:spPr>
        <p:txBody>
          <a:bodyPr>
            <a:normAutofit lnSpcReduction="10000"/>
          </a:bodyPr>
          <a:lstStyle/>
          <a:p>
            <a:endParaRPr lang="id-ID" sz="2800" dirty="0" smtClean="0"/>
          </a:p>
          <a:p>
            <a:r>
              <a:rPr lang="id-ID" sz="2800" dirty="0" smtClean="0"/>
              <a:t>Dalam </a:t>
            </a:r>
            <a:r>
              <a:rPr lang="id-ID" sz="2800" dirty="0"/>
              <a:t>proses memfasilitasi ekspresi ekonomis dari isi alam bawah sadar yang bersifat laten dan, pada saat yang bersamaan, mempertahankan distorsi yang penting agar isi alam bawah sadar dapat lepas dari aksi represi sensor, kerja mimpi (dream work) menggunakan berbagai mekanisme yang memungkinkan </a:t>
            </a:r>
            <a:r>
              <a:rPr lang="id-ID" sz="2800" i="1" dirty="0"/>
              <a:t>image</a:t>
            </a:r>
            <a:r>
              <a:rPr lang="id-ID" sz="2800" dirty="0"/>
              <a:t> yang lebih netral untuk merepresentasikan komponen infantil yang terepresi. Mekanisme ini mencakup </a:t>
            </a:r>
            <a:r>
              <a:rPr lang="id-ID" sz="2800" dirty="0">
                <a:solidFill>
                  <a:srgbClr val="00B0F0"/>
                </a:solidFill>
              </a:rPr>
              <a:t>simbolisasi, </a:t>
            </a:r>
            <a:r>
              <a:rPr lang="id-ID" sz="2800" i="1" dirty="0">
                <a:solidFill>
                  <a:srgbClr val="00B0F0"/>
                </a:solidFill>
              </a:rPr>
              <a:t>displacement,</a:t>
            </a:r>
            <a:r>
              <a:rPr lang="id-ID" sz="2800" dirty="0">
                <a:solidFill>
                  <a:srgbClr val="00B0F0"/>
                </a:solidFill>
              </a:rPr>
              <a:t> kondensasi, proyeksi, dan revisi sekunder</a:t>
            </a:r>
            <a:r>
              <a:rPr lang="id-ID" sz="2800" dirty="0"/>
              <a:t>.</a:t>
            </a:r>
            <a:endParaRPr lang="id-ID" sz="2800" noProof="1"/>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pPr algn="l"/>
            <a:r>
              <a:rPr lang="id-ID" sz="3600" i="1" dirty="0">
                <a:solidFill>
                  <a:srgbClr val="00B0F0"/>
                </a:solidFill>
              </a:rPr>
              <a:t>Simbolisme</a:t>
            </a:r>
            <a:r>
              <a:rPr lang="en-US" sz="3600" i="1" dirty="0"/>
              <a:t>						(1)</a:t>
            </a:r>
            <a:endParaRPr lang="en-US" sz="3600" i="1" noProof="1"/>
          </a:p>
        </p:txBody>
      </p:sp>
      <p:sp>
        <p:nvSpPr>
          <p:cNvPr id="30723" name="Rectangle 3"/>
          <p:cNvSpPr>
            <a:spLocks noGrp="1" noChangeArrowheads="1"/>
          </p:cNvSpPr>
          <p:nvPr>
            <p:ph idx="1"/>
          </p:nvPr>
        </p:nvSpPr>
        <p:spPr>
          <a:xfrm>
            <a:off x="381000" y="1447800"/>
            <a:ext cx="8458200" cy="5029200"/>
          </a:xfrm>
        </p:spPr>
        <p:txBody>
          <a:bodyPr/>
          <a:lstStyle/>
          <a:p>
            <a:pPr>
              <a:lnSpc>
                <a:spcPct val="90000"/>
              </a:lnSpc>
              <a:buFont typeface="Wingdings" pitchFamily="2" charset="2"/>
              <a:buNone/>
            </a:pPr>
            <a:r>
              <a:rPr lang="id-ID" dirty="0" smtClean="0"/>
              <a:t>di </a:t>
            </a:r>
            <a:r>
              <a:rPr lang="en-US" dirty="0"/>
              <a:t>b</a:t>
            </a:r>
            <a:r>
              <a:rPr lang="id-ID" dirty="0"/>
              <a:t>idang</a:t>
            </a:r>
            <a:r>
              <a:rPr lang="en-US" dirty="0"/>
              <a:t> </a:t>
            </a:r>
            <a:r>
              <a:rPr lang="id-ID" dirty="0"/>
              <a:t>psikoanalisis memiliki</a:t>
            </a:r>
            <a:r>
              <a:rPr lang="en-US" dirty="0"/>
              <a:t> </a:t>
            </a:r>
            <a:r>
              <a:rPr lang="id-ID" dirty="0"/>
              <a:t>konotasi </a:t>
            </a:r>
            <a:r>
              <a:rPr lang="en-US" dirty="0" err="1"/>
              <a:t>sbb</a:t>
            </a:r>
            <a:r>
              <a:rPr lang="en-US" dirty="0"/>
              <a:t>:</a:t>
            </a:r>
            <a:endParaRPr lang="id-ID" dirty="0"/>
          </a:p>
          <a:p>
            <a:pPr>
              <a:lnSpc>
                <a:spcPct val="90000"/>
              </a:lnSpc>
            </a:pPr>
            <a:r>
              <a:rPr lang="id-ID" dirty="0"/>
              <a:t>Sebuah simbol merupakan representasi dari atau subtitusi bagi beberapa ide lainnya darimana ia membawa arti/makna sekunder yang tidak dimilikinya sendiri.</a:t>
            </a:r>
            <a:endParaRPr lang="en-US" dirty="0"/>
          </a:p>
          <a:p>
            <a:pPr>
              <a:lnSpc>
                <a:spcPct val="90000"/>
              </a:lnSpc>
            </a:pPr>
            <a:r>
              <a:rPr lang="id-ID" dirty="0"/>
              <a:t>Sebuah simbol merepresentasikan unsur primer dengan alasan sebuah unsur yang umum di mana ide-ide tersebut ia bagikan.</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rmAutofit/>
          </a:bodyPr>
          <a:lstStyle/>
          <a:p>
            <a:r>
              <a:rPr lang="id-ID" sz="4000" i="1" dirty="0">
                <a:solidFill>
                  <a:srgbClr val="00B0F0"/>
                </a:solidFill>
              </a:rPr>
              <a:t>Simbolisme</a:t>
            </a:r>
            <a:r>
              <a:rPr lang="en-US" sz="4000" i="1" dirty="0">
                <a:solidFill>
                  <a:srgbClr val="00B0F0"/>
                </a:solidFill>
              </a:rPr>
              <a:t>					</a:t>
            </a:r>
            <a:r>
              <a:rPr lang="en-US" sz="4000" i="1" dirty="0"/>
              <a:t>	(2)</a:t>
            </a:r>
          </a:p>
        </p:txBody>
      </p:sp>
      <p:sp>
        <p:nvSpPr>
          <p:cNvPr id="64515" name="Rectangle 3"/>
          <p:cNvSpPr>
            <a:spLocks noGrp="1" noChangeArrowheads="1"/>
          </p:cNvSpPr>
          <p:nvPr>
            <p:ph idx="1"/>
          </p:nvPr>
        </p:nvSpPr>
        <p:spPr/>
        <p:txBody>
          <a:bodyPr/>
          <a:lstStyle/>
          <a:p>
            <a:r>
              <a:rPr lang="id-ID" dirty="0"/>
              <a:t>Sebuah simbol secara karakteristik bersifat sensorik dan konkret, berlawanan dengan ide yang </a:t>
            </a:r>
            <a:r>
              <a:rPr lang="id-ID" dirty="0" smtClean="0"/>
              <a:t>direpresentasikannya. </a:t>
            </a:r>
            <a:r>
              <a:rPr lang="id-ID" dirty="0"/>
              <a:t>Dengan demikian sebuah simbol menyediakan ekspresi dari ide yang diwakilinya dengan lebih terkondensasi.</a:t>
            </a:r>
            <a:endParaRPr lang="id-ID" noProof="1"/>
          </a:p>
          <a:p>
            <a:pPr>
              <a:buFont typeface="Wingdings" pitchFamily="2" charset="2"/>
              <a:buNone/>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277813"/>
            <a:ext cx="8229600" cy="865187"/>
          </a:xfrm>
        </p:spPr>
        <p:txBody>
          <a:bodyPr>
            <a:normAutofit/>
          </a:bodyPr>
          <a:lstStyle/>
          <a:p>
            <a:pPr algn="l"/>
            <a:r>
              <a:rPr lang="id-ID" sz="3600" i="1" dirty="0">
                <a:solidFill>
                  <a:srgbClr val="00B0F0"/>
                </a:solidFill>
              </a:rPr>
              <a:t>Simbolisme</a:t>
            </a:r>
            <a:r>
              <a:rPr lang="en-US" sz="3600" i="1" dirty="0"/>
              <a:t>						(3)</a:t>
            </a:r>
            <a:endParaRPr lang="en-US" sz="3600" i="1" noProof="1"/>
          </a:p>
        </p:txBody>
      </p:sp>
      <p:sp>
        <p:nvSpPr>
          <p:cNvPr id="43011" name="Rectangle 3"/>
          <p:cNvSpPr>
            <a:spLocks noGrp="1" noChangeArrowheads="1"/>
          </p:cNvSpPr>
          <p:nvPr>
            <p:ph idx="1"/>
          </p:nvPr>
        </p:nvSpPr>
        <p:spPr>
          <a:xfrm>
            <a:off x="0" y="1371600"/>
            <a:ext cx="9144000" cy="5334000"/>
          </a:xfrm>
        </p:spPr>
        <p:txBody>
          <a:bodyPr>
            <a:normAutofit/>
          </a:bodyPr>
          <a:lstStyle/>
          <a:p>
            <a:pPr>
              <a:lnSpc>
                <a:spcPct val="90000"/>
              </a:lnSpc>
            </a:pPr>
            <a:r>
              <a:rPr lang="id-ID" sz="2800" dirty="0"/>
              <a:t>Modus simbolik dari pikiran lebih primitif, baik secara ontogenik dan filogenetik, dan mewakili bentuk regresi ke tahap perkembangan mental yang lebih dini. </a:t>
            </a:r>
            <a:endParaRPr lang="id-ID" sz="2800" dirty="0" smtClean="0"/>
          </a:p>
          <a:p>
            <a:pPr>
              <a:lnSpc>
                <a:spcPct val="90000"/>
              </a:lnSpc>
            </a:pPr>
            <a:r>
              <a:rPr lang="id-ID" sz="2800" dirty="0" smtClean="0"/>
              <a:t>Karena </a:t>
            </a:r>
            <a:r>
              <a:rPr lang="id-ID" sz="2800" dirty="0"/>
              <a:t>itu sebuah simbol merupakan ekspresi manifestasi dari sebuah ide yang kurang lebih bersifat tersembunyi atau rahasia. Secara khas, penggunaan simbol beserta maknanya adalah tidak disadari (unco</a:t>
            </a:r>
            <a:r>
              <a:rPr lang="en-US" sz="2800" dirty="0"/>
              <a:t>n</a:t>
            </a:r>
            <a:r>
              <a:rPr lang="id-ID" sz="2800" dirty="0"/>
              <a:t>scious). </a:t>
            </a:r>
            <a:endParaRPr lang="id-ID" sz="2800" noProof="1"/>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normAutofit/>
          </a:bodyPr>
          <a:lstStyle/>
          <a:p>
            <a:r>
              <a:rPr lang="id-ID" sz="4000" i="1" dirty="0">
                <a:solidFill>
                  <a:srgbClr val="00B0F0"/>
                </a:solidFill>
              </a:rPr>
              <a:t>Simbolisme</a:t>
            </a:r>
            <a:r>
              <a:rPr lang="en-US" sz="4000" i="1" dirty="0">
                <a:solidFill>
                  <a:srgbClr val="00B0F0"/>
                </a:solidFill>
              </a:rPr>
              <a:t>	</a:t>
            </a:r>
            <a:r>
              <a:rPr lang="en-US" sz="4000" i="1" dirty="0"/>
              <a:t>					(4)</a:t>
            </a:r>
          </a:p>
        </p:txBody>
      </p:sp>
      <p:sp>
        <p:nvSpPr>
          <p:cNvPr id="65539" name="Rectangle 3"/>
          <p:cNvSpPr>
            <a:spLocks noGrp="1" noChangeArrowheads="1"/>
          </p:cNvSpPr>
          <p:nvPr>
            <p:ph idx="1"/>
          </p:nvPr>
        </p:nvSpPr>
        <p:spPr/>
        <p:txBody>
          <a:bodyPr>
            <a:normAutofit lnSpcReduction="10000"/>
          </a:bodyPr>
          <a:lstStyle/>
          <a:p>
            <a:r>
              <a:rPr lang="id-ID" dirty="0"/>
              <a:t>Oleh karena itu, simbol cenderung digunakan secara spontan, otomatis, dan tidak disadari. Penggunaan simbol merupakan sejenis bahasa rahasia di mana secara instingtual materi mimpi tertentu dapat ditampilkan kembali sebagai </a:t>
            </a:r>
            <a:r>
              <a:rPr lang="id-ID" i="1" dirty="0"/>
              <a:t>image</a:t>
            </a:r>
            <a:r>
              <a:rPr lang="id-ID" dirty="0"/>
              <a:t> lain; contohnya uang dapat melambangkan </a:t>
            </a:r>
            <a:r>
              <a:rPr lang="id-ID" i="1" dirty="0"/>
              <a:t>feces</a:t>
            </a:r>
            <a:r>
              <a:rPr lang="id-ID" dirty="0"/>
              <a:t>, atau jendela dapat melambangkan alat kelamin wanita.</a:t>
            </a:r>
            <a:endParaRPr lang="id-ID" noProof="1"/>
          </a:p>
          <a:p>
            <a:pPr>
              <a:buFont typeface="Wingdings" pitchFamily="2" charset="2"/>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7813"/>
            <a:ext cx="8229600" cy="1017587"/>
          </a:xfrm>
        </p:spPr>
        <p:txBody>
          <a:bodyPr>
            <a:normAutofit/>
          </a:bodyPr>
          <a:lstStyle/>
          <a:p>
            <a:r>
              <a:rPr lang="id-ID" sz="3600" i="1" dirty="0">
                <a:solidFill>
                  <a:srgbClr val="00B0F0"/>
                </a:solidFill>
              </a:rPr>
              <a:t>Simbolisme</a:t>
            </a:r>
            <a:r>
              <a:rPr lang="en-US" sz="3600" i="1" dirty="0"/>
              <a:t>						(5)</a:t>
            </a:r>
            <a:endParaRPr lang="en-US" sz="3600" i="1" noProof="1"/>
          </a:p>
        </p:txBody>
      </p:sp>
      <p:sp>
        <p:nvSpPr>
          <p:cNvPr id="44035" name="Rectangle 3"/>
          <p:cNvSpPr>
            <a:spLocks noGrp="1" noChangeArrowheads="1"/>
          </p:cNvSpPr>
          <p:nvPr>
            <p:ph idx="1"/>
          </p:nvPr>
        </p:nvSpPr>
        <p:spPr>
          <a:xfrm>
            <a:off x="457200" y="1143000"/>
            <a:ext cx="8229600" cy="5334000"/>
          </a:xfrm>
        </p:spPr>
        <p:txBody>
          <a:bodyPr>
            <a:normAutofit lnSpcReduction="10000"/>
          </a:bodyPr>
          <a:lstStyle/>
          <a:p>
            <a:pPr>
              <a:lnSpc>
                <a:spcPct val="80000"/>
              </a:lnSpc>
              <a:buFont typeface="Wingdings" pitchFamily="2" charset="2"/>
              <a:buNone/>
            </a:pPr>
            <a:endParaRPr lang="id-ID" sz="2800" noProof="1" smtClean="0"/>
          </a:p>
          <a:p>
            <a:pPr>
              <a:lnSpc>
                <a:spcPct val="80000"/>
              </a:lnSpc>
              <a:buFont typeface="Wingdings" pitchFamily="2" charset="2"/>
              <a:buNone/>
            </a:pPr>
            <a:r>
              <a:rPr lang="id-ID" sz="2800" noProof="1" smtClean="0"/>
              <a:t>Banyak </a:t>
            </a:r>
            <a:r>
              <a:rPr lang="id-ID" sz="2800" noProof="1"/>
              <a:t>pertanyaan yang masih timbul mengenai asal proses simbolik; tahap perkembangan di mana proses ini terorganisasi; sampai tingkatan </a:t>
            </a:r>
            <a:r>
              <a:rPr lang="id-ID" noProof="1" smtClean="0"/>
              <a:t>yg pada</a:t>
            </a:r>
            <a:r>
              <a:rPr lang="id-ID" sz="2800" noProof="1" smtClean="0"/>
              <a:t> </a:t>
            </a:r>
            <a:r>
              <a:rPr lang="id-ID" sz="2800" noProof="1"/>
              <a:t>implementasinya dibutuhkan perubahan dari status kesadaran, seperti dalam keadaan tidur; dan derajat sejauh mana ekspresi simbolik berhubungan dengan konflik yang mendasarinya. </a:t>
            </a:r>
          </a:p>
          <a:p>
            <a:pPr>
              <a:lnSpc>
                <a:spcPct val="80000"/>
              </a:lnSpc>
              <a:buFont typeface="Wingdings" pitchFamily="2" charset="2"/>
              <a:buNone/>
            </a:pPr>
            <a:r>
              <a:rPr lang="id-ID" sz="2800" noProof="1"/>
              <a:t>Formulasi saat ini mempertimbangkan fungsi simbolik sebagai sebuah ciri unik manusia yang terlibat dalam segala bentuk aktivitas mental manusia, dari ekspresi keinginan infantil yang paling primitif hingga proses kreatif yang paling kompleks dalam hal kesusasteraan, artistik, religius, serta pemikiran ilmiah.</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152400"/>
            <a:ext cx="8229600" cy="685800"/>
          </a:xfrm>
        </p:spPr>
        <p:txBody>
          <a:bodyPr/>
          <a:lstStyle/>
          <a:p>
            <a:pPr algn="l"/>
            <a:r>
              <a:rPr lang="id-ID" sz="3600" i="1" dirty="0">
                <a:solidFill>
                  <a:srgbClr val="05FF76"/>
                </a:solidFill>
              </a:rPr>
              <a:t>Displacement</a:t>
            </a:r>
            <a:r>
              <a:rPr lang="en-US" sz="3600" i="1" dirty="0"/>
              <a:t>					(1)</a:t>
            </a:r>
            <a:endParaRPr lang="en-US" sz="3600" i="1" noProof="1"/>
          </a:p>
        </p:txBody>
      </p:sp>
      <p:sp>
        <p:nvSpPr>
          <p:cNvPr id="31747" name="Rectangle 3"/>
          <p:cNvSpPr>
            <a:spLocks noGrp="1" noChangeArrowheads="1"/>
          </p:cNvSpPr>
          <p:nvPr>
            <p:ph idx="1"/>
          </p:nvPr>
        </p:nvSpPr>
        <p:spPr>
          <a:xfrm>
            <a:off x="0" y="914400"/>
            <a:ext cx="8991600" cy="5943600"/>
          </a:xfrm>
        </p:spPr>
        <p:txBody>
          <a:bodyPr/>
          <a:lstStyle/>
          <a:p>
            <a:pPr algn="just">
              <a:lnSpc>
                <a:spcPct val="80000"/>
              </a:lnSpc>
              <a:buSzTx/>
              <a:buNone/>
            </a:pPr>
            <a:endParaRPr lang="id-ID" sz="2800" dirty="0" smtClean="0"/>
          </a:p>
          <a:p>
            <a:pPr algn="just">
              <a:lnSpc>
                <a:spcPct val="80000"/>
              </a:lnSpc>
              <a:buSzTx/>
              <a:buFont typeface="Wingdings" pitchFamily="2" charset="2"/>
              <a:buChar char="§"/>
            </a:pPr>
            <a:endParaRPr lang="id-ID" sz="2800" dirty="0" smtClean="0"/>
          </a:p>
          <a:p>
            <a:pPr algn="just">
              <a:lnSpc>
                <a:spcPct val="80000"/>
              </a:lnSpc>
              <a:buSzTx/>
              <a:buFont typeface="Wingdings" pitchFamily="2" charset="2"/>
              <a:buChar char="§"/>
            </a:pPr>
            <a:r>
              <a:rPr lang="id-ID" sz="2800" dirty="0" smtClean="0"/>
              <a:t>Mekanisme </a:t>
            </a:r>
            <a:r>
              <a:rPr lang="id-ID" sz="2800" i="1" dirty="0"/>
              <a:t>displacement </a:t>
            </a:r>
            <a:r>
              <a:rPr lang="id-ID" sz="2800" dirty="0"/>
              <a:t>merujuk kepada perpindahan sejumlah energi (kateksis) dari sebuah obyek original ke sebuah representasi pengganti atau simbolik dari obyek tersebut. Karena obyek pengganti relatif bersifat netral – yakni kurang mengandung muatan energi afektif – maka sensor mimpi dapat lebih menerimanya dan lebih mudah melewati perbatasan dari represi. </a:t>
            </a:r>
            <a:endParaRPr lang="en-US" sz="2800" dirty="0"/>
          </a:p>
          <a:p>
            <a:pPr algn="just">
              <a:lnSpc>
                <a:spcPct val="80000"/>
              </a:lnSpc>
              <a:buSzTx/>
              <a:buFont typeface="Wingdings" pitchFamily="2" charset="2"/>
              <a:buChar char="§"/>
            </a:pPr>
            <a:r>
              <a:rPr lang="id-ID" sz="2800" i="1" dirty="0" smtClean="0"/>
              <a:t>Displacement</a:t>
            </a:r>
            <a:r>
              <a:rPr lang="id-ID" sz="2800" dirty="0" smtClean="0"/>
              <a:t> </a:t>
            </a:r>
            <a:r>
              <a:rPr lang="id-ID" sz="2800" dirty="0"/>
              <a:t>memfasilitasi distorsi dari keinginan bawah sadar melalui perpindahan energi afektif dari satu obyek ke obyek lainnya. </a:t>
            </a:r>
            <a:endParaRPr lang="en-US" sz="2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normAutofit/>
          </a:bodyPr>
          <a:lstStyle/>
          <a:p>
            <a:r>
              <a:rPr lang="id-ID" sz="4000" i="1" dirty="0">
                <a:solidFill>
                  <a:srgbClr val="05FF76"/>
                </a:solidFill>
              </a:rPr>
              <a:t>Displacement</a:t>
            </a:r>
            <a:r>
              <a:rPr lang="en-US" sz="4000" i="1" dirty="0"/>
              <a:t>					(2)</a:t>
            </a:r>
          </a:p>
        </p:txBody>
      </p:sp>
      <p:sp>
        <p:nvSpPr>
          <p:cNvPr id="66563" name="Rectangle 3"/>
          <p:cNvSpPr>
            <a:spLocks noGrp="1" noChangeArrowheads="1"/>
          </p:cNvSpPr>
          <p:nvPr>
            <p:ph idx="1"/>
          </p:nvPr>
        </p:nvSpPr>
        <p:spPr/>
        <p:txBody>
          <a:bodyPr>
            <a:normAutofit fontScale="92500" lnSpcReduction="10000"/>
          </a:bodyPr>
          <a:lstStyle/>
          <a:p>
            <a:pPr algn="just">
              <a:buSzTx/>
              <a:buFont typeface="Wingdings" pitchFamily="2" charset="2"/>
              <a:buChar char="§"/>
            </a:pPr>
            <a:r>
              <a:rPr lang="id-ID" sz="2800" dirty="0"/>
              <a:t>Meskipun terjadi transfer energi kateksis, namun tujuan impuls bawah sadar tersebut tetap tidak berubah. </a:t>
            </a:r>
            <a:endParaRPr lang="id-ID" sz="2800" dirty="0" smtClean="0"/>
          </a:p>
          <a:p>
            <a:pPr algn="just">
              <a:buSzTx/>
              <a:buFont typeface="Wingdings" pitchFamily="2" charset="2"/>
              <a:buChar char="§"/>
            </a:pPr>
            <a:r>
              <a:rPr lang="id-ID" sz="2800" dirty="0" smtClean="0"/>
              <a:t>Contohnya</a:t>
            </a:r>
            <a:r>
              <a:rPr lang="id-ID" sz="2800" dirty="0"/>
              <a:t>, dalam suatu mimpi, seorang ibu dapat direpresentasikan secara visual sebagai figur wanita yang tidak dikenal (paling tidak sebagai figur yang memiliki lebih sedikit makna emosi bagi pribadi yang sedang bermimpi), namun makna sesungguhnya dari mimpi tersebut tetap berasal dari impuls instingtual alam bawah sadar dari orang yang sedang bermimpi terhadap ibunya.</a:t>
            </a:r>
            <a:endParaRPr lang="id-ID" sz="2800" noProof="1"/>
          </a:p>
          <a:p>
            <a:pPr>
              <a:buSzTx/>
              <a:buFont typeface="Wingdings" pitchFamily="2" charset="2"/>
              <a:buChar char="§"/>
            </a:pPr>
            <a:endParaRPr lang="id-ID" sz="2800" noProof="1"/>
          </a:p>
          <a:p>
            <a:pPr>
              <a:buFont typeface="Wingdings" pitchFamily="2" charset="2"/>
              <a:buNone/>
            </a:pP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r>
              <a:rPr lang="id-ID"/>
              <a:t>Teori Mimpi</a:t>
            </a:r>
            <a:r>
              <a:rPr lang="en-US"/>
              <a:t>					(2)</a:t>
            </a:r>
            <a:endParaRPr lang="en-US" noProof="1"/>
          </a:p>
        </p:txBody>
      </p:sp>
      <p:sp>
        <p:nvSpPr>
          <p:cNvPr id="38915" name="Rectangle 3"/>
          <p:cNvSpPr>
            <a:spLocks noGrp="1" noChangeArrowheads="1"/>
          </p:cNvSpPr>
          <p:nvPr>
            <p:ph idx="1"/>
          </p:nvPr>
        </p:nvSpPr>
        <p:spPr>
          <a:xfrm>
            <a:off x="457200" y="1219200"/>
            <a:ext cx="8229600" cy="5353072"/>
          </a:xfrm>
        </p:spPr>
        <p:txBody>
          <a:bodyPr>
            <a:normAutofit lnSpcReduction="10000"/>
          </a:bodyPr>
          <a:lstStyle/>
          <a:p>
            <a:pPr>
              <a:lnSpc>
                <a:spcPct val="90000"/>
              </a:lnSpc>
            </a:pPr>
            <a:endParaRPr lang="id-ID" sz="2400" noProof="1" smtClean="0"/>
          </a:p>
          <a:p>
            <a:pPr>
              <a:lnSpc>
                <a:spcPct val="90000"/>
              </a:lnSpc>
            </a:pPr>
            <a:r>
              <a:rPr lang="id-ID" sz="2400" noProof="1" smtClean="0"/>
              <a:t>Mimpi menggambarkan </a:t>
            </a:r>
            <a:r>
              <a:rPr lang="id-ID" sz="2400" noProof="1"/>
              <a:t>harapan atau pemikiran bawah sadar yang disamarkan melalui suatu proses simbolisasi dan mekanisme distorsi lainnya. </a:t>
            </a:r>
            <a:endParaRPr lang="id-ID" sz="2400" noProof="1" smtClean="0"/>
          </a:p>
          <a:p>
            <a:pPr>
              <a:lnSpc>
                <a:spcPct val="90000"/>
              </a:lnSpc>
            </a:pPr>
            <a:r>
              <a:rPr lang="id-ID" sz="2400" noProof="1" smtClean="0"/>
              <a:t>Prinsip </a:t>
            </a:r>
            <a:r>
              <a:rPr lang="id-ID" sz="2400" noProof="1"/>
              <a:t>kerja dari materi bawah sadar ini merupakan dasar dari kerja mimpi.</a:t>
            </a:r>
          </a:p>
          <a:p>
            <a:pPr>
              <a:lnSpc>
                <a:spcPct val="90000"/>
              </a:lnSpc>
            </a:pPr>
            <a:r>
              <a:rPr lang="id-ID" sz="2400" noProof="1"/>
              <a:t>Freud merumuskan adanya semacam “sensor” yang menjaga perbatasan antara bagian pikiran bawah sadar dengan prasadar. Sensor ini berfungsi untuk menekan keinginan bawah sadar selama seseorang berada dalam keadaan sadar, tetapi selama proses relaksasi regresif saat tidur, sebagian materi bawah sadar tertentu dapat melewati perbatasan, melalui proses transformasi keinginan bawah sadar ke dalam bentuk tersamar yang dihayati oleh subyek yang sedang tidur sebagai isi mimpi.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152400"/>
            <a:ext cx="8229600" cy="941388"/>
          </a:xfrm>
        </p:spPr>
        <p:txBody>
          <a:bodyPr>
            <a:normAutofit/>
          </a:bodyPr>
          <a:lstStyle/>
          <a:p>
            <a:pPr algn="l"/>
            <a:r>
              <a:rPr lang="id-ID" sz="3600" i="1" dirty="0">
                <a:solidFill>
                  <a:srgbClr val="FFFF00"/>
                </a:solidFill>
              </a:rPr>
              <a:t>Kondensasi</a:t>
            </a:r>
            <a:r>
              <a:rPr lang="en-US" sz="3600" i="1" dirty="0"/>
              <a:t>						(1)</a:t>
            </a:r>
            <a:endParaRPr lang="en-US" sz="3600" i="1" noProof="1"/>
          </a:p>
        </p:txBody>
      </p:sp>
      <p:sp>
        <p:nvSpPr>
          <p:cNvPr id="32771" name="Rectangle 3"/>
          <p:cNvSpPr>
            <a:spLocks noGrp="1" noChangeArrowheads="1"/>
          </p:cNvSpPr>
          <p:nvPr>
            <p:ph idx="1"/>
          </p:nvPr>
        </p:nvSpPr>
        <p:spPr>
          <a:xfrm>
            <a:off x="152400" y="1219200"/>
            <a:ext cx="8763000" cy="5638800"/>
          </a:xfrm>
        </p:spPr>
        <p:txBody>
          <a:bodyPr>
            <a:normAutofit fontScale="92500"/>
          </a:bodyPr>
          <a:lstStyle/>
          <a:p>
            <a:pPr algn="just">
              <a:lnSpc>
                <a:spcPct val="90000"/>
              </a:lnSpc>
              <a:buFont typeface="Symbol" pitchFamily="18" charset="2"/>
              <a:buChar char=""/>
            </a:pPr>
            <a:endParaRPr lang="id-ID" sz="2800" dirty="0" smtClean="0"/>
          </a:p>
          <a:p>
            <a:pPr algn="just">
              <a:lnSpc>
                <a:spcPct val="90000"/>
              </a:lnSpc>
              <a:buFont typeface="Symbol" pitchFamily="18" charset="2"/>
              <a:buChar char=""/>
            </a:pPr>
            <a:r>
              <a:rPr lang="id-ID" sz="2800" dirty="0" smtClean="0"/>
              <a:t>Kondensasi</a:t>
            </a:r>
            <a:r>
              <a:rPr lang="en-US" sz="2800" dirty="0" smtClean="0"/>
              <a:t> </a:t>
            </a:r>
            <a:r>
              <a:rPr lang="en-US" sz="2800" dirty="0"/>
              <a:t>:</a:t>
            </a:r>
            <a:r>
              <a:rPr lang="id-ID" sz="2800" dirty="0"/>
              <a:t> mekanisme </a:t>
            </a:r>
            <a:r>
              <a:rPr lang="en-US" sz="2800" dirty="0" err="1"/>
              <a:t>dmn</a:t>
            </a:r>
            <a:r>
              <a:rPr lang="en-US" sz="2800" dirty="0"/>
              <a:t> </a:t>
            </a:r>
            <a:r>
              <a:rPr lang="en-US" sz="2800" dirty="0" err="1"/>
              <a:t>bbrp</a:t>
            </a:r>
            <a:r>
              <a:rPr lang="id-ID" sz="2800" dirty="0"/>
              <a:t> keinginan, impuls, atau perilaku </a:t>
            </a:r>
            <a:r>
              <a:rPr lang="en-US" sz="2800" dirty="0" err="1"/>
              <a:t>yg</a:t>
            </a:r>
            <a:r>
              <a:rPr lang="en-US" sz="2800" dirty="0"/>
              <a:t> </a:t>
            </a:r>
            <a:r>
              <a:rPr lang="en-US" sz="2800" dirty="0" err="1"/>
              <a:t>tdk</a:t>
            </a:r>
            <a:r>
              <a:rPr lang="id-ID" sz="2800" dirty="0"/>
              <a:t> disadari dikombinasikan ke d</a:t>
            </a:r>
            <a:r>
              <a:rPr lang="en-US" sz="2800" dirty="0"/>
              <a:t>lm</a:t>
            </a:r>
            <a:r>
              <a:rPr lang="id-ID" sz="2800" dirty="0"/>
              <a:t> suatu obyek tunggal dalam manifestasi isi mimpi. </a:t>
            </a:r>
            <a:endParaRPr lang="id-ID" sz="2800" dirty="0" smtClean="0"/>
          </a:p>
          <a:p>
            <a:pPr algn="just">
              <a:lnSpc>
                <a:spcPct val="90000"/>
              </a:lnSpc>
              <a:buFont typeface="Symbol" pitchFamily="18" charset="2"/>
              <a:buChar char=""/>
            </a:pPr>
            <a:r>
              <a:rPr lang="id-ID" sz="2800" dirty="0" smtClean="0"/>
              <a:t>Contoh: </a:t>
            </a:r>
            <a:r>
              <a:rPr lang="id-ID" sz="2800" dirty="0"/>
              <a:t>d</a:t>
            </a:r>
            <a:r>
              <a:rPr lang="en-US" sz="2800" dirty="0"/>
              <a:t>lm</a:t>
            </a:r>
            <a:r>
              <a:rPr lang="id-ID" sz="2800" dirty="0"/>
              <a:t> mimpi buruk seorang anak, monster yg menyerang dapat merepresentasikan tidak hanya ayah dari anak itu namun dapat juga beberapa aspek dari ibunya dan bahkan beberapa impuls bermusuhan yang primitif (primitive hostile) dari anak itu sendiri. </a:t>
            </a:r>
            <a:endParaRPr lang="id-ID" sz="2800" dirty="0" smtClean="0"/>
          </a:p>
          <a:p>
            <a:pPr algn="just">
              <a:lnSpc>
                <a:spcPct val="90000"/>
              </a:lnSpc>
              <a:buFont typeface="Symbol" pitchFamily="18" charset="2"/>
              <a:buChar char=""/>
            </a:pPr>
            <a:r>
              <a:rPr lang="id-ID" sz="2800" dirty="0" smtClean="0"/>
              <a:t>Kebalikan </a:t>
            </a:r>
            <a:r>
              <a:rPr lang="id-ID" sz="2800" dirty="0"/>
              <a:t>dari kondensasi dapat juga muncul dalam kerja mimpi (dream work), disebut sebagai iradiasi atau difusi dari sebuah keinginan atau impuls tunggal yang bersifat laten yg disalurkan melalui banyak representasi d</a:t>
            </a:r>
            <a:r>
              <a:rPr lang="en-US" sz="2800" dirty="0"/>
              <a:t>lm</a:t>
            </a:r>
            <a:r>
              <a:rPr lang="id-ID" sz="2800" dirty="0"/>
              <a:t> manifestasi isi mimpi. </a:t>
            </a:r>
            <a:endParaRPr lang="id-ID" sz="2800" noProof="1"/>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normAutofit/>
          </a:bodyPr>
          <a:lstStyle/>
          <a:p>
            <a:r>
              <a:rPr lang="id-ID" sz="4000" i="1" dirty="0">
                <a:solidFill>
                  <a:srgbClr val="FFFF00"/>
                </a:solidFill>
              </a:rPr>
              <a:t>Kondensasi</a:t>
            </a:r>
            <a:r>
              <a:rPr lang="en-US" sz="4000" i="1" dirty="0"/>
              <a:t>						(2)</a:t>
            </a:r>
          </a:p>
        </p:txBody>
      </p:sp>
      <p:sp>
        <p:nvSpPr>
          <p:cNvPr id="67587" name="Rectangle 3"/>
          <p:cNvSpPr>
            <a:spLocks noGrp="1" noChangeArrowheads="1"/>
          </p:cNvSpPr>
          <p:nvPr>
            <p:ph idx="1"/>
          </p:nvPr>
        </p:nvSpPr>
        <p:spPr/>
        <p:txBody>
          <a:bodyPr/>
          <a:lstStyle/>
          <a:p>
            <a:pPr algn="just">
              <a:buFont typeface="Symbol" pitchFamily="18" charset="2"/>
              <a:buChar char=""/>
            </a:pPr>
            <a:r>
              <a:rPr lang="id-ID"/>
              <a:t>Kombinasi dari mekanisme kondensasi dan difusi memberikan bagi orang yang sedang bermimpi suatu alat yang sangat fleksibel dan ekonomis untuk memfasilitasi, memadatkan, dan menyatukan atau memperluas manifestasi isi mimpi yang berasal dari keinginan dan impuls bawah sadar atau laten.</a:t>
            </a:r>
            <a:endParaRPr lang="id-ID" noProof="1"/>
          </a:p>
          <a:p>
            <a:pPr>
              <a:buFont typeface="Wingdings" pitchFamily="2" charset="2"/>
              <a:buNone/>
            </a:pP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277813"/>
            <a:ext cx="8229600" cy="944562"/>
          </a:xfrm>
        </p:spPr>
        <p:txBody>
          <a:bodyPr>
            <a:normAutofit fontScale="90000"/>
          </a:bodyPr>
          <a:lstStyle/>
          <a:p>
            <a:pPr algn="l"/>
            <a:r>
              <a:rPr lang="id-ID" sz="4000" i="1" dirty="0">
                <a:solidFill>
                  <a:srgbClr val="FF33CC"/>
                </a:solidFill>
              </a:rPr>
              <a:t>Proyeksi</a:t>
            </a:r>
            <a:r>
              <a:rPr lang="en-US" sz="4000" dirty="0">
                <a:solidFill>
                  <a:srgbClr val="FF33CC"/>
                </a:solidFill>
              </a:rPr>
              <a:t>	</a:t>
            </a:r>
            <a:r>
              <a:rPr lang="en-US" sz="4000" i="1" dirty="0">
                <a:solidFill>
                  <a:srgbClr val="FF33CC"/>
                </a:solidFill>
              </a:rPr>
              <a:t>					</a:t>
            </a:r>
            <a:r>
              <a:rPr lang="en-US" sz="4000" i="1" dirty="0"/>
              <a:t>	(1)</a:t>
            </a:r>
            <a:endParaRPr lang="en-US" sz="4000" i="1" noProof="1"/>
          </a:p>
        </p:txBody>
      </p:sp>
      <p:sp>
        <p:nvSpPr>
          <p:cNvPr id="33795" name="Rectangle 3"/>
          <p:cNvSpPr>
            <a:spLocks noGrp="1" noChangeArrowheads="1"/>
          </p:cNvSpPr>
          <p:nvPr>
            <p:ph idx="1"/>
          </p:nvPr>
        </p:nvSpPr>
        <p:spPr>
          <a:xfrm>
            <a:off x="457200" y="1066800"/>
            <a:ext cx="8229600" cy="5505472"/>
          </a:xfrm>
        </p:spPr>
        <p:txBody>
          <a:bodyPr>
            <a:normAutofit lnSpcReduction="10000"/>
          </a:bodyPr>
          <a:lstStyle/>
          <a:p>
            <a:endParaRPr lang="id-ID" sz="2800" dirty="0" smtClean="0"/>
          </a:p>
          <a:p>
            <a:r>
              <a:rPr lang="id-ID" sz="2800" dirty="0" smtClean="0"/>
              <a:t>Proses </a:t>
            </a:r>
            <a:r>
              <a:rPr lang="id-ID" sz="2800" dirty="0"/>
              <a:t>proyeksi menyebabkan orang yang sedang bermimpi dapat melepaskan diri dari berbagai keinginan atau impuls pribadi yang tidak dapat diterima dan merasakan pengalaman tersebut sebagai mimpi yang berasal dari orang lain atau sumber </a:t>
            </a:r>
            <a:r>
              <a:rPr lang="id-ID" sz="2800" i="1" dirty="0"/>
              <a:t>independent</a:t>
            </a:r>
            <a:r>
              <a:rPr lang="id-ID" sz="2800" dirty="0"/>
              <a:t>. </a:t>
            </a:r>
            <a:endParaRPr lang="id-ID" sz="2800" dirty="0" smtClean="0"/>
          </a:p>
          <a:p>
            <a:r>
              <a:rPr lang="id-ID" sz="2800" dirty="0" smtClean="0"/>
              <a:t>Figur </a:t>
            </a:r>
            <a:r>
              <a:rPr lang="id-ID" sz="2800" dirty="0"/>
              <a:t>yang menjadi tempat ditujukannya impuls yang tidak dapat diterima ini yang </a:t>
            </a:r>
            <a:r>
              <a:rPr lang="en-US" sz="2800" dirty="0" err="1"/>
              <a:t>muncul</a:t>
            </a:r>
            <a:r>
              <a:rPr lang="id-ID" sz="2800" dirty="0"/>
              <a:t> dalam mimpi seringkali merupakan figur yang kepada siapa sasaran impuls bawah sadar dari subyek tersebut ditujukan. </a:t>
            </a:r>
            <a:endParaRPr lang="id-ID" sz="2800" noProof="1"/>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57200" y="277813"/>
            <a:ext cx="8229600" cy="865187"/>
          </a:xfrm>
        </p:spPr>
        <p:txBody>
          <a:bodyPr>
            <a:normAutofit/>
          </a:bodyPr>
          <a:lstStyle/>
          <a:p>
            <a:r>
              <a:rPr lang="id-ID" sz="4000" i="1" dirty="0">
                <a:solidFill>
                  <a:srgbClr val="FF33CC"/>
                </a:solidFill>
              </a:rPr>
              <a:t>Proyeksi</a:t>
            </a:r>
            <a:r>
              <a:rPr lang="en-US" sz="4000" dirty="0"/>
              <a:t>	</a:t>
            </a:r>
            <a:r>
              <a:rPr lang="en-US" sz="4000" i="1" dirty="0"/>
              <a:t>					(2)</a:t>
            </a:r>
            <a:endParaRPr lang="en-US" sz="4000" i="1" noProof="1"/>
          </a:p>
        </p:txBody>
      </p:sp>
      <p:sp>
        <p:nvSpPr>
          <p:cNvPr id="50179" name="Rectangle 3"/>
          <p:cNvSpPr>
            <a:spLocks noGrp="1" noChangeArrowheads="1"/>
          </p:cNvSpPr>
          <p:nvPr>
            <p:ph idx="1"/>
          </p:nvPr>
        </p:nvSpPr>
        <p:spPr>
          <a:xfrm>
            <a:off x="228600" y="1447800"/>
            <a:ext cx="8686800" cy="5181600"/>
          </a:xfrm>
        </p:spPr>
        <p:txBody>
          <a:bodyPr>
            <a:normAutofit/>
          </a:bodyPr>
          <a:lstStyle/>
          <a:p>
            <a:pPr>
              <a:lnSpc>
                <a:spcPct val="90000"/>
              </a:lnSpc>
              <a:buFont typeface="Wingdings" pitchFamily="2" charset="2"/>
              <a:buNone/>
            </a:pPr>
            <a:r>
              <a:rPr lang="id-ID" sz="2400"/>
              <a:t>Contoh</a:t>
            </a:r>
            <a:r>
              <a:rPr lang="en-US" sz="2400"/>
              <a:t>:</a:t>
            </a:r>
            <a:r>
              <a:rPr lang="id-ID" sz="2400"/>
              <a:t> </a:t>
            </a:r>
            <a:endParaRPr lang="en-US" sz="2400"/>
          </a:p>
          <a:p>
            <a:pPr>
              <a:lnSpc>
                <a:spcPct val="90000"/>
              </a:lnSpc>
            </a:pPr>
            <a:r>
              <a:rPr lang="en-US" sz="2400"/>
              <a:t>S</a:t>
            </a:r>
            <a:r>
              <a:rPr lang="id-ID" sz="2400"/>
              <a:t>eorang individu dengan keinginan yang direpresi secara kuat untuk berbuat tidak setia terhadap pasangannya dapat bermimpi bahwa pasangannya tersebut telah berselingkuh</a:t>
            </a:r>
            <a:endParaRPr lang="en-US" sz="2400"/>
          </a:p>
          <a:p>
            <a:pPr>
              <a:lnSpc>
                <a:spcPct val="90000"/>
              </a:lnSpc>
            </a:pPr>
            <a:r>
              <a:rPr lang="en-US" sz="2400"/>
              <a:t>S</a:t>
            </a:r>
            <a:r>
              <a:rPr lang="id-ID" sz="2400"/>
              <a:t>eorang pasien dapat bermimpi bahwa ia didekati secara seksual oleh dokternya, meskipun ia tidak menyadari keinginannya sendiri yang direpresi terhadap dokternya tersebut. </a:t>
            </a:r>
            <a:endParaRPr lang="en-US" sz="2400"/>
          </a:p>
          <a:p>
            <a:pPr>
              <a:lnSpc>
                <a:spcPct val="90000"/>
              </a:lnSpc>
            </a:pPr>
            <a:r>
              <a:rPr lang="en-US" sz="2400"/>
              <a:t>S</a:t>
            </a:r>
            <a:r>
              <a:rPr lang="id-ID" sz="2400"/>
              <a:t>eorang anak yang bermimpi mengenai monster yang destruktif dapat tidak menyadari impuls destruktifnya sendiri, atau ketakutannya akan kekuatan figur sang ayah untuk melukai si anak. Oleh karena itu, figur monster tersebut merupakan perpaduan dari mekanisme proyeksi dan </a:t>
            </a:r>
            <a:r>
              <a:rPr lang="id-ID" sz="2400" i="1"/>
              <a:t>displacement</a:t>
            </a:r>
            <a:r>
              <a:rPr lang="en-US" sz="2400" i="1"/>
              <a:t>.</a:t>
            </a:r>
            <a:endParaRPr lang="en-US" sz="2400" noProof="1"/>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normAutofit fontScale="90000"/>
          </a:bodyPr>
          <a:lstStyle/>
          <a:p>
            <a:r>
              <a:rPr lang="id-ID" sz="4000" i="1" dirty="0">
                <a:solidFill>
                  <a:srgbClr val="F40C43"/>
                </a:solidFill>
              </a:rPr>
              <a:t>Revisi Sekunder</a:t>
            </a:r>
            <a:r>
              <a:rPr lang="id-ID" sz="4800" noProof="1"/>
              <a:t> </a:t>
            </a:r>
            <a:r>
              <a:rPr lang="en-US" sz="4800" dirty="0"/>
              <a:t>					</a:t>
            </a:r>
          </a:p>
        </p:txBody>
      </p:sp>
      <p:sp>
        <p:nvSpPr>
          <p:cNvPr id="68611" name="Rectangle 3"/>
          <p:cNvSpPr>
            <a:spLocks noGrp="1" noChangeArrowheads="1"/>
          </p:cNvSpPr>
          <p:nvPr>
            <p:ph idx="1"/>
          </p:nvPr>
        </p:nvSpPr>
        <p:spPr>
          <a:xfrm>
            <a:off x="457200" y="1646236"/>
            <a:ext cx="8229600" cy="4854597"/>
          </a:xfrm>
        </p:spPr>
        <p:txBody>
          <a:bodyPr>
            <a:normAutofit lnSpcReduction="10000"/>
          </a:bodyPr>
          <a:lstStyle/>
          <a:p>
            <a:pPr>
              <a:lnSpc>
                <a:spcPct val="80000"/>
              </a:lnSpc>
              <a:buFont typeface="Symbol" pitchFamily="18" charset="2"/>
              <a:buChar char=""/>
            </a:pPr>
            <a:r>
              <a:rPr lang="id-ID" sz="2800" noProof="1"/>
              <a:t>Efek distorsi dari simbolisme, </a:t>
            </a:r>
            <a:r>
              <a:rPr lang="id-ID" sz="2800" i="1" noProof="1"/>
              <a:t>displacement,</a:t>
            </a:r>
            <a:r>
              <a:rPr lang="id-ID" sz="2800" noProof="1"/>
              <a:t> dan </a:t>
            </a:r>
            <a:r>
              <a:rPr lang="id-ID" sz="2800" noProof="1" smtClean="0"/>
              <a:t>kondensasi; </a:t>
            </a:r>
            <a:r>
              <a:rPr lang="id-ID" sz="2800" noProof="1"/>
              <a:t>membutuhkan suatu koherensi dan rasionalitas yang dibutuhkan untuk penerimaan bagian dari ego seseorang yang lebih matur dan masuk akal lewat proses revisi sekunder. </a:t>
            </a:r>
            <a:endParaRPr lang="id-ID" sz="2800" noProof="1" smtClean="0"/>
          </a:p>
          <a:p>
            <a:pPr>
              <a:lnSpc>
                <a:spcPct val="80000"/>
              </a:lnSpc>
              <a:buFont typeface="Symbol" pitchFamily="18" charset="2"/>
              <a:buChar char=""/>
            </a:pPr>
            <a:r>
              <a:rPr lang="id-ID" sz="2800" noProof="1" smtClean="0"/>
              <a:t>Revisi sekunder menggunakan </a:t>
            </a:r>
            <a:r>
              <a:rPr lang="id-ID" sz="2800" noProof="1"/>
              <a:t>proses intelektual yang lebih menyerupai </a:t>
            </a:r>
            <a:r>
              <a:rPr lang="id-ID" sz="2800" noProof="1" smtClean="0"/>
              <a:t>proses </a:t>
            </a:r>
            <a:r>
              <a:rPr lang="id-ID" sz="2800" noProof="1"/>
              <a:t>pemikiran terorganisasi yang mengendalikan keadaan rasional dari kesadaran. Melalui revisi sekunder, kemudian, kerja dari mental yang logis yang merupakan karakteristik proses sekunder diperkenalkan ke dalam mimpi dan memodifikasi kerja mimpi.</a:t>
            </a:r>
          </a:p>
          <a:p>
            <a:pPr>
              <a:lnSpc>
                <a:spcPct val="80000"/>
              </a:lnSpc>
              <a:buFont typeface="Wingdings" pitchFamily="2" charset="2"/>
              <a:buNone/>
            </a:pPr>
            <a:endParaRPr lang="en-US" sz="28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a:bodyPr>
          <a:lstStyle/>
          <a:p>
            <a:pPr algn="l"/>
            <a:r>
              <a:rPr lang="id-ID" sz="3600" i="1"/>
              <a:t>Afek Dalam Kerja Mimpi</a:t>
            </a:r>
            <a:r>
              <a:rPr lang="en-US" sz="3600" i="1"/>
              <a:t>			(1)</a:t>
            </a:r>
            <a:endParaRPr lang="en-US" sz="3600" i="1" noProof="1"/>
          </a:p>
        </p:txBody>
      </p:sp>
      <p:sp>
        <p:nvSpPr>
          <p:cNvPr id="35843" name="Rectangle 3"/>
          <p:cNvSpPr>
            <a:spLocks noGrp="1" noChangeArrowheads="1"/>
          </p:cNvSpPr>
          <p:nvPr>
            <p:ph idx="1"/>
          </p:nvPr>
        </p:nvSpPr>
        <p:spPr>
          <a:xfrm>
            <a:off x="152400" y="1295400"/>
            <a:ext cx="8991600" cy="5562600"/>
          </a:xfrm>
        </p:spPr>
        <p:txBody>
          <a:bodyPr/>
          <a:lstStyle/>
          <a:p>
            <a:pPr>
              <a:lnSpc>
                <a:spcPct val="80000"/>
              </a:lnSpc>
            </a:pPr>
            <a:r>
              <a:rPr lang="id-ID" sz="2800" dirty="0"/>
              <a:t>Di </a:t>
            </a:r>
            <a:r>
              <a:rPr lang="en-US" sz="2800" dirty="0" err="1"/>
              <a:t>dlm</a:t>
            </a:r>
            <a:r>
              <a:rPr lang="id-ID" sz="2800" dirty="0"/>
              <a:t> proses </a:t>
            </a:r>
            <a:r>
              <a:rPr lang="id-ID" sz="2800" i="1" dirty="0"/>
              <a:t>displacement</a:t>
            </a:r>
            <a:r>
              <a:rPr lang="id-ID" sz="2800" dirty="0"/>
              <a:t>, kondensasi, simbolisme atau proyeksi, sebagaimana hipotesis d</a:t>
            </a:r>
            <a:r>
              <a:rPr lang="en-US" sz="2800" dirty="0"/>
              <a:t>r</a:t>
            </a:r>
            <a:r>
              <a:rPr lang="id-ID" sz="2800" dirty="0"/>
              <a:t> Freud, komponen energi d</a:t>
            </a:r>
            <a:r>
              <a:rPr lang="en-US" sz="2800" dirty="0"/>
              <a:t>r</a:t>
            </a:r>
            <a:r>
              <a:rPr lang="id-ID" sz="2800" dirty="0"/>
              <a:t> impuls instingtual terpisah d</a:t>
            </a:r>
            <a:r>
              <a:rPr lang="en-US" sz="2800" dirty="0"/>
              <a:t>r </a:t>
            </a:r>
            <a:r>
              <a:rPr lang="id-ID" sz="2800" dirty="0"/>
              <a:t>komponen yg mewakilinya </a:t>
            </a:r>
            <a:r>
              <a:rPr lang="en-US" sz="2800" dirty="0"/>
              <a:t>&amp;</a:t>
            </a:r>
            <a:r>
              <a:rPr lang="id-ID" sz="2800" dirty="0"/>
              <a:t> mengikuti jalur </a:t>
            </a:r>
            <a:r>
              <a:rPr lang="id-ID" sz="2800" i="1" dirty="0"/>
              <a:t>independent</a:t>
            </a:r>
            <a:r>
              <a:rPr lang="id-ID" sz="2800" dirty="0"/>
              <a:t> d</a:t>
            </a:r>
            <a:r>
              <a:rPr lang="en-US" sz="2800" dirty="0"/>
              <a:t>r</a:t>
            </a:r>
            <a:r>
              <a:rPr lang="id-ID" sz="2800" dirty="0"/>
              <a:t> ekspresi </a:t>
            </a:r>
            <a:r>
              <a:rPr lang="en-US" sz="2800" dirty="0" err="1"/>
              <a:t>dlm</a:t>
            </a:r>
            <a:r>
              <a:rPr lang="en-US" sz="2800" dirty="0"/>
              <a:t> </a:t>
            </a:r>
            <a:r>
              <a:rPr lang="en-US" sz="2800" dirty="0" err="1"/>
              <a:t>btk</a:t>
            </a:r>
            <a:r>
              <a:rPr lang="id-ID" sz="2800" dirty="0"/>
              <a:t> afek atau emosi. </a:t>
            </a:r>
            <a:endParaRPr lang="id-ID" sz="2800" dirty="0" smtClean="0"/>
          </a:p>
          <a:p>
            <a:pPr>
              <a:lnSpc>
                <a:spcPct val="80000"/>
              </a:lnSpc>
            </a:pPr>
            <a:r>
              <a:rPr lang="id-ID" sz="2800" dirty="0" smtClean="0"/>
              <a:t>Emosi </a:t>
            </a:r>
            <a:r>
              <a:rPr lang="id-ID" sz="2800" dirty="0"/>
              <a:t>yg terepresi </a:t>
            </a:r>
            <a:r>
              <a:rPr lang="en-US" sz="2800" dirty="0" err="1"/>
              <a:t>dpt</a:t>
            </a:r>
            <a:r>
              <a:rPr lang="en-US" sz="2800" dirty="0"/>
              <a:t> </a:t>
            </a:r>
            <a:r>
              <a:rPr lang="en-US" sz="2800" dirty="0" err="1"/>
              <a:t>tdk</a:t>
            </a:r>
            <a:r>
              <a:rPr lang="id-ID" sz="2800" dirty="0"/>
              <a:t> muncul sama sekali d</a:t>
            </a:r>
            <a:r>
              <a:rPr lang="en-US" sz="2800" dirty="0"/>
              <a:t>lm</a:t>
            </a:r>
            <a:r>
              <a:rPr lang="id-ID" sz="2800" dirty="0"/>
              <a:t> manifestasi isi mimpi, atau dapat dialami dalam bentuk yang berbeda. </a:t>
            </a:r>
            <a:r>
              <a:rPr lang="id-ID" sz="2800" dirty="0" smtClean="0"/>
              <a:t>Contoh: </a:t>
            </a:r>
            <a:r>
              <a:rPr lang="id-ID" sz="2800" dirty="0"/>
              <a:t>hostilitas atau kebencian yang direpresi yang ditujukan kepada individu lain dapat termodifikasi menjadi perasaan yang terganggu atau iritasi ringan dalam manifestasi dari ekspresi mimpi, atau bahkan dapat direpresentasikan oleh kesadaran sebagai perasaan tidak terganggu – yang merupakan konversi dari afek kepada peniadaan.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a:bodyPr>
          <a:lstStyle/>
          <a:p>
            <a:r>
              <a:rPr lang="id-ID" sz="3600" i="1"/>
              <a:t>Afek Dalam Kerja Mimpi</a:t>
            </a:r>
            <a:r>
              <a:rPr lang="en-US" sz="3600" i="1"/>
              <a:t>			(2)</a:t>
            </a:r>
            <a:endParaRPr lang="en-US" sz="3600" i="1" noProof="1"/>
          </a:p>
        </p:txBody>
      </p:sp>
      <p:sp>
        <p:nvSpPr>
          <p:cNvPr id="48131" name="Rectangle 3"/>
          <p:cNvSpPr>
            <a:spLocks noGrp="1" noChangeArrowheads="1"/>
          </p:cNvSpPr>
          <p:nvPr>
            <p:ph idx="1"/>
          </p:nvPr>
        </p:nvSpPr>
        <p:spPr>
          <a:xfrm>
            <a:off x="457200" y="1600200"/>
            <a:ext cx="8229600" cy="4800600"/>
          </a:xfrm>
        </p:spPr>
        <p:txBody>
          <a:bodyPr>
            <a:normAutofit lnSpcReduction="10000"/>
          </a:bodyPr>
          <a:lstStyle/>
          <a:p>
            <a:pPr>
              <a:lnSpc>
                <a:spcPct val="80000"/>
              </a:lnSpc>
            </a:pPr>
            <a:r>
              <a:rPr lang="id-ID" sz="2800" dirty="0"/>
              <a:t>Afek yang menetap kemungkinan dapat ditransformasikan secara langsung menjadi kebalikan dari isi mimpi. </a:t>
            </a:r>
            <a:endParaRPr lang="id-ID" sz="2800" dirty="0" smtClean="0"/>
          </a:p>
          <a:p>
            <a:pPr>
              <a:lnSpc>
                <a:spcPct val="80000"/>
              </a:lnSpc>
            </a:pPr>
            <a:r>
              <a:rPr lang="id-ID" sz="2800" dirty="0" smtClean="0"/>
              <a:t>Sebagai </a:t>
            </a:r>
            <a:r>
              <a:rPr lang="id-ID" sz="2800" dirty="0"/>
              <a:t>contoh, harapan yang terepresi kemungkinan besar direpresentasikan sebagai manifestasi mengenai “sesuatu yang menjijikan” atau sebaliknya. </a:t>
            </a:r>
            <a:endParaRPr lang="id-ID" sz="2800" dirty="0" smtClean="0"/>
          </a:p>
          <a:p>
            <a:pPr>
              <a:lnSpc>
                <a:spcPct val="80000"/>
              </a:lnSpc>
            </a:pPr>
            <a:r>
              <a:rPr lang="id-ID" sz="2800" dirty="0" smtClean="0"/>
              <a:t>Karena </a:t>
            </a:r>
            <a:r>
              <a:rPr lang="id-ID" sz="2800" dirty="0"/>
              <a:t>itu, perubahan afek dan transformasi di mana afek yang menetap disamarkan, memperkenalkan dimensi lain dari distorsi menuju isi dari manifestasi mimpi. Perubahan afek, kemudian, mengambil tempat sebagai tambahan kepada dan secara paralel dengan proses dari representasi tidak langsung yang menjadi ciri dari perubahan isi mimpi.</a:t>
            </a:r>
            <a:endParaRPr lang="id-ID" sz="2800" noProof="1"/>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7813"/>
            <a:ext cx="8229600" cy="788987"/>
          </a:xfrm>
        </p:spPr>
        <p:txBody>
          <a:bodyPr>
            <a:normAutofit fontScale="90000"/>
          </a:bodyPr>
          <a:lstStyle/>
          <a:p>
            <a:pPr algn="l"/>
            <a:r>
              <a:rPr lang="id-ID" dirty="0">
                <a:solidFill>
                  <a:srgbClr val="49E923"/>
                </a:solidFill>
              </a:rPr>
              <a:t>Regresi</a:t>
            </a:r>
            <a:r>
              <a:rPr lang="en-US" dirty="0"/>
              <a:t>						</a:t>
            </a:r>
            <a:r>
              <a:rPr lang="en-US" dirty="0" smtClean="0"/>
              <a:t>(</a:t>
            </a:r>
            <a:r>
              <a:rPr lang="en-US" dirty="0"/>
              <a:t>1)</a:t>
            </a:r>
            <a:endParaRPr lang="en-US" noProof="1"/>
          </a:p>
        </p:txBody>
      </p:sp>
      <p:sp>
        <p:nvSpPr>
          <p:cNvPr id="36867" name="Rectangle 3"/>
          <p:cNvSpPr>
            <a:spLocks noGrp="1" noChangeArrowheads="1"/>
          </p:cNvSpPr>
          <p:nvPr>
            <p:ph idx="1"/>
          </p:nvPr>
        </p:nvSpPr>
        <p:spPr>
          <a:xfrm>
            <a:off x="228600" y="1219200"/>
            <a:ext cx="8686800" cy="5638800"/>
          </a:xfrm>
        </p:spPr>
        <p:txBody>
          <a:bodyPr>
            <a:normAutofit/>
          </a:bodyPr>
          <a:lstStyle/>
          <a:p>
            <a:pPr>
              <a:lnSpc>
                <a:spcPct val="90000"/>
              </a:lnSpc>
            </a:pPr>
            <a:r>
              <a:rPr lang="id-ID" sz="2400" dirty="0"/>
              <a:t>Freud membuat suatu model aparatus psikis yang tidak hanya mendeskripsikan fungsi pikiran dalam mimpi, tetapi juga merepresentasikan konsep yang lebih luas dari fungsi aparatus psikis pada pengalaman normal maupun patologis seseorang.</a:t>
            </a:r>
          </a:p>
          <a:p>
            <a:pPr>
              <a:lnSpc>
                <a:spcPct val="90000"/>
              </a:lnSpc>
            </a:pPr>
            <a:r>
              <a:rPr lang="id-ID" sz="2400" dirty="0"/>
              <a:t>Model aparatus psikis tersebut sedikit banyak dipengaruhi model ekonomis yang dikembangkan Freud sebelumnya.</a:t>
            </a:r>
          </a:p>
          <a:p>
            <a:pPr>
              <a:lnSpc>
                <a:spcPct val="90000"/>
              </a:lnSpc>
            </a:pPr>
            <a:r>
              <a:rPr lang="id-ID" sz="2400" dirty="0"/>
              <a:t>Model tersebut juga didasarkan pada sebuah mekanisme stimulus-respon.</a:t>
            </a:r>
          </a:p>
          <a:p>
            <a:pPr>
              <a:lnSpc>
                <a:spcPct val="90000"/>
              </a:lnSpc>
            </a:pPr>
            <a:r>
              <a:rPr lang="id-ID" sz="2400" dirty="0"/>
              <a:t>Kondisi bangun: </a:t>
            </a:r>
            <a:r>
              <a:rPr lang="id-ID" sz="2400" dirty="0" smtClean="0"/>
              <a:t> </a:t>
            </a:r>
          </a:p>
          <a:p>
            <a:pPr>
              <a:lnSpc>
                <a:spcPct val="90000"/>
              </a:lnSpc>
              <a:buNone/>
            </a:pPr>
            <a:r>
              <a:rPr lang="id-ID" sz="2400" dirty="0" smtClean="0"/>
              <a:t>	Impuls </a:t>
            </a:r>
            <a:r>
              <a:rPr lang="id-ID" sz="2400" dirty="0"/>
              <a:t>sensoris </a:t>
            </a:r>
            <a:r>
              <a:rPr lang="id-ID" sz="2400" dirty="0">
                <a:sym typeface="Wingdings" pitchFamily="2" charset="2"/>
              </a:rPr>
              <a:t></a:t>
            </a:r>
            <a:r>
              <a:rPr lang="id-ID" sz="2400" dirty="0"/>
              <a:t> reseptor aparatus </a:t>
            </a:r>
            <a:r>
              <a:rPr lang="id-ID" sz="2400" dirty="0">
                <a:sym typeface="Wingdings" pitchFamily="2" charset="2"/>
              </a:rPr>
              <a:t></a:t>
            </a:r>
            <a:r>
              <a:rPr lang="id-ID" sz="2400" dirty="0"/>
              <a:t> sistem prosesing </a:t>
            </a:r>
            <a:r>
              <a:rPr lang="id-ID" sz="2400" dirty="0">
                <a:sym typeface="Wingdings" pitchFamily="2" charset="2"/>
              </a:rPr>
              <a:t></a:t>
            </a:r>
            <a:r>
              <a:rPr lang="id-ID" sz="2400" dirty="0"/>
              <a:t> efektor motoris.</a:t>
            </a:r>
          </a:p>
          <a:p>
            <a:pPr>
              <a:lnSpc>
                <a:spcPct val="90000"/>
              </a:lnSpc>
            </a:pPr>
            <a:r>
              <a:rPr lang="id-ID" sz="2400" dirty="0"/>
              <a:t>Kondisi tidur: </a:t>
            </a:r>
          </a:p>
          <a:p>
            <a:pPr>
              <a:lnSpc>
                <a:spcPct val="90000"/>
              </a:lnSpc>
              <a:buNone/>
            </a:pPr>
            <a:r>
              <a:rPr lang="id-ID" sz="2400" dirty="0" smtClean="0"/>
              <a:t> 	tidak </a:t>
            </a:r>
            <a:r>
              <a:rPr lang="id-ID" sz="2400" dirty="0"/>
              <a:t>diblok </a:t>
            </a:r>
            <a:r>
              <a:rPr lang="id-ID" sz="2400" dirty="0">
                <a:sym typeface="Wingdings" pitchFamily="2" charset="2"/>
              </a:rPr>
              <a:t></a:t>
            </a:r>
            <a:r>
              <a:rPr lang="id-ID" sz="2400" dirty="0"/>
              <a:t> impuls eksitasi dikembalikan/mengalami proses regresi ke jalur sebelumnya.</a:t>
            </a:r>
            <a:endParaRPr lang="id-ID" sz="2400" noProof="1"/>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381000"/>
            <a:ext cx="8229600" cy="865188"/>
          </a:xfrm>
        </p:spPr>
        <p:txBody>
          <a:bodyPr>
            <a:normAutofit/>
          </a:bodyPr>
          <a:lstStyle/>
          <a:p>
            <a:r>
              <a:rPr lang="id-ID" dirty="0">
                <a:solidFill>
                  <a:srgbClr val="49E923"/>
                </a:solidFill>
              </a:rPr>
              <a:t>Regresi</a:t>
            </a:r>
            <a:r>
              <a:rPr lang="en-US" dirty="0"/>
              <a:t>					(2)</a:t>
            </a:r>
            <a:endParaRPr lang="en-US" noProof="1"/>
          </a:p>
        </p:txBody>
      </p:sp>
      <p:sp>
        <p:nvSpPr>
          <p:cNvPr id="52227" name="Rectangle 3"/>
          <p:cNvSpPr>
            <a:spLocks noGrp="1" noChangeArrowheads="1"/>
          </p:cNvSpPr>
          <p:nvPr>
            <p:ph idx="1"/>
          </p:nvPr>
        </p:nvSpPr>
        <p:spPr>
          <a:xfrm>
            <a:off x="228600" y="1295400"/>
            <a:ext cx="8686800" cy="5334000"/>
          </a:xfrm>
        </p:spPr>
        <p:txBody>
          <a:bodyPr/>
          <a:lstStyle/>
          <a:p>
            <a:pPr>
              <a:lnSpc>
                <a:spcPct val="90000"/>
              </a:lnSpc>
            </a:pPr>
            <a:r>
              <a:rPr lang="id-ID" sz="2400" dirty="0" smtClean="0"/>
              <a:t>Mimpi </a:t>
            </a:r>
            <a:r>
              <a:rPr lang="id-ID" sz="2400" dirty="0"/>
              <a:t>dapat dikatakan memiliki karakter regresi yang oleh Freud dibedakan atas beberapa jenis:</a:t>
            </a:r>
            <a:endParaRPr lang="id-ID" sz="2400" noProof="1"/>
          </a:p>
          <a:p>
            <a:pPr marL="457200" indent="-457200">
              <a:lnSpc>
                <a:spcPct val="90000"/>
              </a:lnSpc>
              <a:buFont typeface="+mj-lt"/>
              <a:buAutoNum type="arabicPeriod"/>
            </a:pPr>
            <a:r>
              <a:rPr lang="id-ID" sz="2400" dirty="0" smtClean="0"/>
              <a:t>Regresi topografi: regresi dari alam sadar ke alam bawah sadar.</a:t>
            </a:r>
            <a:endParaRPr lang="id-ID" sz="2400" noProof="1" smtClean="0"/>
          </a:p>
          <a:p>
            <a:pPr marL="457200" indent="-457200">
              <a:lnSpc>
                <a:spcPct val="90000"/>
              </a:lnSpc>
              <a:buFont typeface="+mj-lt"/>
              <a:buAutoNum type="arabicPeriod"/>
            </a:pPr>
            <a:r>
              <a:rPr lang="id-ID" sz="2400" dirty="0" smtClean="0"/>
              <a:t>Regresi temporal: proses mental berbalik dari struktur psikis yang lebih matang ke level perkembangan infantil. </a:t>
            </a:r>
            <a:endParaRPr lang="id-ID" sz="2400" noProof="1" smtClean="0"/>
          </a:p>
          <a:p>
            <a:pPr marL="457200" indent="-457200">
              <a:lnSpc>
                <a:spcPct val="90000"/>
              </a:lnSpc>
              <a:buFont typeface="+mj-lt"/>
              <a:buAutoNum type="arabicPeriod"/>
            </a:pPr>
            <a:r>
              <a:rPr lang="id-ID" sz="2400" smtClean="0"/>
              <a:t>Regresi </a:t>
            </a:r>
            <a:r>
              <a:rPr lang="id-ID" sz="2400" dirty="0" smtClean="0"/>
              <a:t>formal: metode ekspresi representasi yang normal digantikan oleh yang lebih primitif.</a:t>
            </a:r>
            <a:endParaRPr lang="id-ID" sz="2400" noProof="1" smtClean="0"/>
          </a:p>
          <a:p>
            <a:pPr marL="457200" indent="-457200">
              <a:lnSpc>
                <a:spcPct val="90000"/>
              </a:lnSpc>
              <a:buFont typeface="+mj-lt"/>
              <a:buAutoNum type="arabicPeriod"/>
            </a:pPr>
            <a:endParaRPr lang="id-ID" sz="2400" noProof="1"/>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p>
            <a:pPr algn="l"/>
            <a:r>
              <a:rPr lang="id-ID" sz="4000" dirty="0">
                <a:solidFill>
                  <a:schemeClr val="accent2">
                    <a:lumMod val="75000"/>
                  </a:schemeClr>
                </a:solidFill>
              </a:rPr>
              <a:t>Proses Primer dan Sekunder</a:t>
            </a:r>
            <a:r>
              <a:rPr lang="en-US" sz="4000" dirty="0"/>
              <a:t>	(1)</a:t>
            </a:r>
            <a:endParaRPr lang="en-US" sz="4000" noProof="1"/>
          </a:p>
        </p:txBody>
      </p:sp>
      <p:sp>
        <p:nvSpPr>
          <p:cNvPr id="37891" name="Rectangle 3"/>
          <p:cNvSpPr>
            <a:spLocks noGrp="1" noChangeArrowheads="1"/>
          </p:cNvSpPr>
          <p:nvPr>
            <p:ph idx="1"/>
          </p:nvPr>
        </p:nvSpPr>
        <p:spPr>
          <a:xfrm>
            <a:off x="381000" y="1905000"/>
            <a:ext cx="8229600" cy="4495800"/>
          </a:xfrm>
        </p:spPr>
        <p:txBody>
          <a:bodyPr/>
          <a:lstStyle/>
          <a:p>
            <a:pPr>
              <a:buFont typeface="Wingdings" pitchFamily="2" charset="2"/>
              <a:buNone/>
            </a:pPr>
            <a:r>
              <a:rPr lang="id-ID" b="1" u="sng" dirty="0"/>
              <a:t>Proses primer</a:t>
            </a:r>
            <a:r>
              <a:rPr lang="id-ID" dirty="0"/>
              <a:t>		</a:t>
            </a:r>
            <a:r>
              <a:rPr lang="en-US" dirty="0"/>
              <a:t>	</a:t>
            </a:r>
            <a:r>
              <a:rPr lang="id-ID" b="1" u="sng" dirty="0"/>
              <a:t>Proses sekunder</a:t>
            </a:r>
            <a:endParaRPr lang="id-ID" dirty="0"/>
          </a:p>
          <a:p>
            <a:pPr>
              <a:buFont typeface="Wingdings" pitchFamily="2" charset="2"/>
              <a:buNone/>
            </a:pPr>
            <a:r>
              <a:rPr lang="id-ID" dirty="0"/>
              <a:t>-  Irasional			-  Rasional</a:t>
            </a:r>
          </a:p>
          <a:p>
            <a:pPr>
              <a:buFont typeface="Wingdings" pitchFamily="2" charset="2"/>
              <a:buNone/>
            </a:pPr>
            <a:r>
              <a:rPr lang="id-ID" dirty="0"/>
              <a:t>-  Pleasure principle	</a:t>
            </a:r>
            <a:r>
              <a:rPr lang="id-ID" dirty="0" smtClean="0"/>
              <a:t>-  </a:t>
            </a:r>
            <a:r>
              <a:rPr lang="id-ID" dirty="0"/>
              <a:t>Reality principle</a:t>
            </a:r>
          </a:p>
          <a:p>
            <a:pPr>
              <a:buFontTx/>
              <a:buChar char="-"/>
            </a:pPr>
            <a:r>
              <a:rPr lang="id-ID" dirty="0"/>
              <a:t>Tidak logis			-  Logis</a:t>
            </a:r>
            <a:endParaRPr lang="en-US" dirty="0"/>
          </a:p>
          <a:p>
            <a:pPr>
              <a:buFontTx/>
              <a:buChar cha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381000"/>
            <a:ext cx="8229600" cy="865188"/>
          </a:xfrm>
        </p:spPr>
        <p:txBody>
          <a:bodyPr>
            <a:normAutofit fontScale="90000"/>
          </a:bodyPr>
          <a:lstStyle/>
          <a:p>
            <a:r>
              <a:rPr lang="id-ID"/>
              <a:t>Teori Mimpi</a:t>
            </a:r>
            <a:r>
              <a:rPr lang="en-US"/>
              <a:t>					(3)</a:t>
            </a:r>
            <a:endParaRPr lang="en-US" noProof="1"/>
          </a:p>
        </p:txBody>
      </p:sp>
      <p:sp>
        <p:nvSpPr>
          <p:cNvPr id="39939" name="Rectangle 3"/>
          <p:cNvSpPr>
            <a:spLocks noGrp="1" noChangeArrowheads="1"/>
          </p:cNvSpPr>
          <p:nvPr>
            <p:ph idx="1"/>
          </p:nvPr>
        </p:nvSpPr>
        <p:spPr>
          <a:xfrm>
            <a:off x="228600" y="1447800"/>
            <a:ext cx="8686800" cy="5257800"/>
          </a:xfrm>
        </p:spPr>
        <p:txBody>
          <a:bodyPr/>
          <a:lstStyle/>
          <a:p>
            <a:pPr>
              <a:lnSpc>
                <a:spcPct val="90000"/>
              </a:lnSpc>
            </a:pPr>
            <a:r>
              <a:rPr lang="id-ID" noProof="1"/>
              <a:t>Freud berasumsi bahwa sensor  bekerja atas perintah ego untuk tujuan pertahanan diri.</a:t>
            </a:r>
          </a:p>
          <a:p>
            <a:pPr>
              <a:lnSpc>
                <a:spcPct val="90000"/>
              </a:lnSpc>
            </a:pPr>
            <a:r>
              <a:rPr lang="id-ID" noProof="1"/>
              <a:t>Meskipun sadar mengenai proses bawah sadar yang bersifat alamiah ini, ia cenderung untuk tetap mempertahankan ego pada titik ini dalam perkembangan teorinya sebagai sumber proses dari alam sadar (conscious processes) terhadap kontrol dan kehendak yang masuk akal (reasonable control and volition).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a:bodyPr>
          <a:lstStyle/>
          <a:p>
            <a:r>
              <a:rPr lang="id-ID" sz="4000" dirty="0">
                <a:solidFill>
                  <a:schemeClr val="accent2">
                    <a:lumMod val="75000"/>
                  </a:schemeClr>
                </a:solidFill>
              </a:rPr>
              <a:t>Proses Primer dan Sekunder</a:t>
            </a:r>
            <a:r>
              <a:rPr lang="en-US" sz="4000" dirty="0"/>
              <a:t>	(2)</a:t>
            </a:r>
          </a:p>
        </p:txBody>
      </p:sp>
      <p:sp>
        <p:nvSpPr>
          <p:cNvPr id="55299" name="Rectangle 3"/>
          <p:cNvSpPr>
            <a:spLocks noGrp="1" noChangeArrowheads="1"/>
          </p:cNvSpPr>
          <p:nvPr>
            <p:ph idx="1"/>
          </p:nvPr>
        </p:nvSpPr>
        <p:spPr>
          <a:xfrm>
            <a:off x="457200" y="1371600"/>
            <a:ext cx="8229600" cy="5200672"/>
          </a:xfrm>
        </p:spPr>
        <p:txBody>
          <a:bodyPr>
            <a:normAutofit/>
          </a:bodyPr>
          <a:lstStyle/>
          <a:p>
            <a:pPr>
              <a:lnSpc>
                <a:spcPct val="90000"/>
              </a:lnSpc>
              <a:buFont typeface="Wingdings" pitchFamily="2" charset="2"/>
              <a:buChar char="§"/>
            </a:pPr>
            <a:r>
              <a:rPr lang="en-US" sz="2800" dirty="0" err="1"/>
              <a:t>Proses</a:t>
            </a:r>
            <a:r>
              <a:rPr lang="en-US" sz="2800" dirty="0"/>
              <a:t> </a:t>
            </a:r>
            <a:r>
              <a:rPr lang="en-US" sz="2800" dirty="0" err="1"/>
              <a:t>sekunder</a:t>
            </a:r>
            <a:r>
              <a:rPr lang="en-US" sz="2800" dirty="0"/>
              <a:t> </a:t>
            </a:r>
            <a:r>
              <a:rPr lang="en-US" sz="2800" dirty="0" err="1"/>
              <a:t>mengoreksi</a:t>
            </a:r>
            <a:r>
              <a:rPr lang="en-US" sz="2800" dirty="0"/>
              <a:t> </a:t>
            </a:r>
            <a:r>
              <a:rPr lang="en-US" sz="2800" dirty="0" err="1"/>
              <a:t>dan</a:t>
            </a:r>
            <a:r>
              <a:rPr lang="en-US" sz="2800" dirty="0"/>
              <a:t> </a:t>
            </a:r>
            <a:r>
              <a:rPr lang="en-US" sz="2800" dirty="0" err="1"/>
              <a:t>meregulasi</a:t>
            </a:r>
            <a:r>
              <a:rPr lang="en-US" sz="2800" dirty="0"/>
              <a:t> </a:t>
            </a:r>
            <a:r>
              <a:rPr lang="en-US" sz="2800" dirty="0" err="1"/>
              <a:t>proses</a:t>
            </a:r>
            <a:r>
              <a:rPr lang="en-US" sz="2800" dirty="0"/>
              <a:t> primer </a:t>
            </a:r>
            <a:r>
              <a:rPr lang="en-US" sz="2800" dirty="0" err="1"/>
              <a:t>sesuai</a:t>
            </a:r>
            <a:r>
              <a:rPr lang="en-US" sz="2800" dirty="0"/>
              <a:t> </a:t>
            </a:r>
            <a:r>
              <a:rPr lang="en-US" sz="2800" dirty="0" err="1"/>
              <a:t>dengan</a:t>
            </a:r>
            <a:r>
              <a:rPr lang="en-US" sz="2800" dirty="0"/>
              <a:t> </a:t>
            </a:r>
            <a:r>
              <a:rPr lang="en-US" sz="2800" dirty="0" err="1"/>
              <a:t>prinsip-prinsip</a:t>
            </a:r>
            <a:r>
              <a:rPr lang="en-US" sz="2800" dirty="0"/>
              <a:t> </a:t>
            </a:r>
            <a:r>
              <a:rPr lang="en-US" sz="2800" dirty="0" err="1"/>
              <a:t>logika</a:t>
            </a:r>
            <a:r>
              <a:rPr lang="en-US" sz="2800" dirty="0"/>
              <a:t>, </a:t>
            </a:r>
            <a:r>
              <a:rPr lang="en-US" sz="2800" dirty="0" err="1"/>
              <a:t>rasionalitas</a:t>
            </a:r>
            <a:r>
              <a:rPr lang="en-US" sz="2800" dirty="0"/>
              <a:t>, </a:t>
            </a:r>
            <a:r>
              <a:rPr lang="en-US" sz="2800" dirty="0" err="1"/>
              <a:t>dan</a:t>
            </a:r>
            <a:r>
              <a:rPr lang="en-US" sz="2800" dirty="0"/>
              <a:t> </a:t>
            </a:r>
            <a:r>
              <a:rPr lang="en-US" sz="2800" dirty="0" err="1"/>
              <a:t>realitas</a:t>
            </a:r>
            <a:r>
              <a:rPr lang="en-US" sz="2800" dirty="0"/>
              <a:t>.</a:t>
            </a:r>
            <a:endParaRPr lang="en-US" sz="2800" noProof="1"/>
          </a:p>
          <a:p>
            <a:pPr>
              <a:lnSpc>
                <a:spcPct val="90000"/>
              </a:lnSpc>
              <a:buFont typeface="Wingdings" pitchFamily="2" charset="2"/>
              <a:buChar char="§"/>
            </a:pPr>
            <a:r>
              <a:rPr lang="en-US" sz="2800" dirty="0" err="1"/>
              <a:t>Proses</a:t>
            </a:r>
            <a:r>
              <a:rPr lang="en-US" sz="2800" dirty="0"/>
              <a:t> </a:t>
            </a:r>
            <a:r>
              <a:rPr lang="en-US" sz="2800" dirty="0" err="1"/>
              <a:t>sekunder</a:t>
            </a:r>
            <a:r>
              <a:rPr lang="en-US" sz="2800" dirty="0"/>
              <a:t> </a:t>
            </a:r>
            <a:r>
              <a:rPr lang="en-US" sz="2800" dirty="0" err="1"/>
              <a:t>pada</a:t>
            </a:r>
            <a:r>
              <a:rPr lang="en-US" sz="2800" dirty="0"/>
              <a:t> </a:t>
            </a:r>
            <a:r>
              <a:rPr lang="en-US" sz="2800" dirty="0" err="1"/>
              <a:t>pikiran</a:t>
            </a:r>
            <a:r>
              <a:rPr lang="en-US" sz="2800" dirty="0"/>
              <a:t> </a:t>
            </a:r>
            <a:r>
              <a:rPr lang="en-US" sz="2800" dirty="0" err="1"/>
              <a:t>prasadar</a:t>
            </a:r>
            <a:r>
              <a:rPr lang="en-US" sz="2800" dirty="0"/>
              <a:t> </a:t>
            </a:r>
            <a:r>
              <a:rPr lang="en-US" sz="2800" dirty="0" err="1"/>
              <a:t>bertujuan</a:t>
            </a:r>
            <a:r>
              <a:rPr lang="en-US" sz="2800" dirty="0"/>
              <a:t> </a:t>
            </a:r>
            <a:r>
              <a:rPr lang="en-US" sz="2800" dirty="0" err="1"/>
              <a:t>untuk</a:t>
            </a:r>
            <a:r>
              <a:rPr lang="en-US" sz="2800" dirty="0"/>
              <a:t> </a:t>
            </a:r>
            <a:r>
              <a:rPr lang="en-US" sz="2800" dirty="0" err="1"/>
              <a:t>menghindari</a:t>
            </a:r>
            <a:r>
              <a:rPr lang="en-US" sz="2800" dirty="0"/>
              <a:t> </a:t>
            </a:r>
            <a:r>
              <a:rPr lang="en-US" sz="2800" dirty="0" err="1"/>
              <a:t>hal-hal</a:t>
            </a:r>
            <a:r>
              <a:rPr lang="en-US" sz="2800" dirty="0"/>
              <a:t> yang </a:t>
            </a:r>
            <a:r>
              <a:rPr lang="en-US" sz="2800" dirty="0" err="1"/>
              <a:t>tidak</a:t>
            </a:r>
            <a:r>
              <a:rPr lang="en-US" sz="2800" dirty="0"/>
              <a:t> </a:t>
            </a:r>
            <a:r>
              <a:rPr lang="en-US" sz="2800" dirty="0" err="1"/>
              <a:t>menyenangkan</a:t>
            </a:r>
            <a:r>
              <a:rPr lang="en-US" sz="2800" dirty="0"/>
              <a:t>, </a:t>
            </a:r>
            <a:r>
              <a:rPr lang="en-US" sz="2800" dirty="0" err="1"/>
              <a:t>misalnya</a:t>
            </a:r>
            <a:r>
              <a:rPr lang="en-US" sz="2800" dirty="0"/>
              <a:t> </a:t>
            </a:r>
            <a:r>
              <a:rPr lang="en-US" sz="2800" dirty="0" err="1"/>
              <a:t>dorongan</a:t>
            </a:r>
            <a:r>
              <a:rPr lang="en-US" sz="2800" dirty="0"/>
              <a:t> </a:t>
            </a:r>
            <a:r>
              <a:rPr lang="en-US" sz="2800" dirty="0" err="1"/>
              <a:t>instingtual</a:t>
            </a:r>
            <a:r>
              <a:rPr lang="en-US" sz="2800" dirty="0"/>
              <a:t>, </a:t>
            </a:r>
            <a:r>
              <a:rPr lang="en-US" sz="2800" dirty="0" err="1"/>
              <a:t>dan</a:t>
            </a:r>
            <a:r>
              <a:rPr lang="en-US" sz="2800" dirty="0"/>
              <a:t> </a:t>
            </a:r>
            <a:r>
              <a:rPr lang="en-US" sz="2800" dirty="0" err="1"/>
              <a:t>menyesuaikannya</a:t>
            </a:r>
            <a:r>
              <a:rPr lang="en-US" sz="2800" dirty="0"/>
              <a:t> </a:t>
            </a:r>
            <a:r>
              <a:rPr lang="en-US" sz="2800" dirty="0" err="1"/>
              <a:t>dengan</a:t>
            </a:r>
            <a:r>
              <a:rPr lang="en-US" sz="2800" dirty="0"/>
              <a:t> </a:t>
            </a:r>
            <a:r>
              <a:rPr lang="en-US" sz="2800" dirty="0" err="1"/>
              <a:t>tuntutan</a:t>
            </a:r>
            <a:r>
              <a:rPr lang="en-US" sz="2800" dirty="0"/>
              <a:t>  </a:t>
            </a:r>
            <a:r>
              <a:rPr lang="en-US" sz="2800" dirty="0" err="1"/>
              <a:t>realita</a:t>
            </a:r>
            <a:r>
              <a:rPr lang="en-US" sz="2800" dirty="0"/>
              <a:t> </a:t>
            </a:r>
            <a:r>
              <a:rPr lang="en-US" sz="2800" dirty="0" err="1"/>
              <a:t>eksternal</a:t>
            </a:r>
            <a:r>
              <a:rPr lang="en-US" sz="2800" dirty="0"/>
              <a:t> </a:t>
            </a:r>
            <a:r>
              <a:rPr lang="en-US" sz="2800" dirty="0" err="1"/>
              <a:t>serta</a:t>
            </a:r>
            <a:r>
              <a:rPr lang="en-US" sz="2800" dirty="0"/>
              <a:t> </a:t>
            </a:r>
            <a:r>
              <a:rPr lang="en-US" sz="2800" dirty="0" err="1"/>
              <a:t>prinsip-prinsip</a:t>
            </a:r>
            <a:r>
              <a:rPr lang="en-US" sz="2800" dirty="0"/>
              <a:t> </a:t>
            </a:r>
            <a:r>
              <a:rPr lang="en-US" sz="2800" dirty="0" err="1"/>
              <a:t>atau</a:t>
            </a:r>
            <a:r>
              <a:rPr lang="en-US" sz="2800" dirty="0"/>
              <a:t> </a:t>
            </a:r>
            <a:r>
              <a:rPr lang="en-US" sz="2800" dirty="0" err="1"/>
              <a:t>nilai-nilai</a:t>
            </a:r>
            <a:r>
              <a:rPr lang="en-US" sz="2800" dirty="0"/>
              <a:t> moral </a:t>
            </a:r>
            <a:r>
              <a:rPr lang="en-US" sz="2800" dirty="0" err="1"/>
              <a:t>orang</a:t>
            </a:r>
            <a:r>
              <a:rPr lang="en-US" sz="2800" dirty="0"/>
              <a:t> </a:t>
            </a:r>
            <a:r>
              <a:rPr lang="en-US" sz="2800" dirty="0" err="1"/>
              <a:t>tersebut</a:t>
            </a:r>
            <a:r>
              <a:rPr lang="en-US" sz="2800" dirty="0"/>
              <a:t>. </a:t>
            </a:r>
            <a:endParaRPr lang="id-ID" sz="2800" dirty="0" smtClean="0"/>
          </a:p>
          <a:p>
            <a:pPr>
              <a:lnSpc>
                <a:spcPct val="90000"/>
              </a:lnSpc>
              <a:buFont typeface="Wingdings" pitchFamily="2" charset="2"/>
              <a:buChar char="§"/>
            </a:pPr>
            <a:r>
              <a:rPr lang="en-US" sz="2800" dirty="0" err="1" smtClean="0"/>
              <a:t>Proses</a:t>
            </a:r>
            <a:r>
              <a:rPr lang="en-US" sz="2800" dirty="0" smtClean="0"/>
              <a:t> </a:t>
            </a:r>
            <a:r>
              <a:rPr lang="en-US" sz="2800" dirty="0" err="1"/>
              <a:t>sekunder</a:t>
            </a:r>
            <a:r>
              <a:rPr lang="en-US" sz="2800" dirty="0"/>
              <a:t> </a:t>
            </a:r>
            <a:r>
              <a:rPr lang="en-US" sz="2800" dirty="0" err="1"/>
              <a:t>mengoreksi</a:t>
            </a:r>
            <a:r>
              <a:rPr lang="en-US" sz="2800" dirty="0"/>
              <a:t> </a:t>
            </a:r>
            <a:r>
              <a:rPr lang="en-US" sz="2800" dirty="0" err="1"/>
              <a:t>dan</a:t>
            </a:r>
            <a:r>
              <a:rPr lang="en-US" sz="2800" dirty="0"/>
              <a:t> </a:t>
            </a:r>
            <a:r>
              <a:rPr lang="en-US" sz="2800" dirty="0" err="1"/>
              <a:t>meregulasi</a:t>
            </a:r>
            <a:r>
              <a:rPr lang="en-US" sz="2800" dirty="0"/>
              <a:t> </a:t>
            </a:r>
            <a:r>
              <a:rPr lang="en-US" sz="2800" dirty="0" err="1"/>
              <a:t>proses</a:t>
            </a:r>
            <a:r>
              <a:rPr lang="en-US" sz="2800" dirty="0"/>
              <a:t> primer </a:t>
            </a:r>
            <a:r>
              <a:rPr lang="en-US" sz="2800" dirty="0" err="1"/>
              <a:t>sesuai</a:t>
            </a:r>
            <a:r>
              <a:rPr lang="en-US" sz="2800" dirty="0"/>
              <a:t> </a:t>
            </a:r>
            <a:r>
              <a:rPr lang="en-US" sz="2800" dirty="0" err="1"/>
              <a:t>dengan</a:t>
            </a:r>
            <a:r>
              <a:rPr lang="en-US" sz="2800" dirty="0"/>
              <a:t> </a:t>
            </a:r>
            <a:r>
              <a:rPr lang="en-US" sz="2800" dirty="0" err="1"/>
              <a:t>prinsip-prinsip</a:t>
            </a:r>
            <a:r>
              <a:rPr lang="en-US" sz="2800" dirty="0"/>
              <a:t> </a:t>
            </a:r>
            <a:r>
              <a:rPr lang="en-US" sz="2800" dirty="0" err="1"/>
              <a:t>logika</a:t>
            </a:r>
            <a:r>
              <a:rPr lang="en-US" sz="2800" dirty="0"/>
              <a:t>, </a:t>
            </a:r>
            <a:r>
              <a:rPr lang="en-US" sz="2800" dirty="0" err="1"/>
              <a:t>rasionalitas</a:t>
            </a:r>
            <a:r>
              <a:rPr lang="en-US" sz="2800" dirty="0"/>
              <a:t>, </a:t>
            </a:r>
            <a:r>
              <a:rPr lang="en-US" sz="2800" dirty="0" err="1"/>
              <a:t>dan</a:t>
            </a:r>
            <a:r>
              <a:rPr lang="en-US" sz="2800" dirty="0"/>
              <a:t> </a:t>
            </a:r>
            <a:r>
              <a:rPr lang="en-US" sz="2800" dirty="0" err="1"/>
              <a:t>realitas</a:t>
            </a:r>
            <a:r>
              <a:rPr lang="en-US" sz="2800" dirty="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fontScale="90000"/>
          </a:bodyPr>
          <a:lstStyle/>
          <a:p>
            <a:r>
              <a:rPr lang="id-ID"/>
              <a:t>Teori Mimpi</a:t>
            </a:r>
            <a:r>
              <a:rPr lang="en-US"/>
              <a:t>					(4)</a:t>
            </a:r>
          </a:p>
        </p:txBody>
      </p:sp>
      <p:sp>
        <p:nvSpPr>
          <p:cNvPr id="59395" name="Rectangle 3"/>
          <p:cNvSpPr>
            <a:spLocks noGrp="1" noChangeArrowheads="1"/>
          </p:cNvSpPr>
          <p:nvPr>
            <p:ph idx="1"/>
          </p:nvPr>
        </p:nvSpPr>
        <p:spPr/>
        <p:txBody>
          <a:bodyPr>
            <a:normAutofit fontScale="92500" lnSpcReduction="10000"/>
          </a:bodyPr>
          <a:lstStyle/>
          <a:p>
            <a:pPr>
              <a:lnSpc>
                <a:spcPct val="90000"/>
              </a:lnSpc>
            </a:pPr>
            <a:r>
              <a:rPr lang="id-ID" noProof="1"/>
              <a:t>Tidak boleh dilupakan bahwa bahkan dalam bukunya </a:t>
            </a:r>
            <a:r>
              <a:rPr lang="id-ID" i="1" noProof="1"/>
              <a:t>Studies of Hysteria</a:t>
            </a:r>
            <a:r>
              <a:rPr lang="id-ID" noProof="1"/>
              <a:t>, represi masih tetap dipandang dalam konteks intensional dan kehendak. Apresiasi yang lebih dalam dari Freud mengenai dimensi bawah sadar dari proses ini membawanya kepada pandangan bahwa ego memiliki bagian yang bersifat bawah sadar. Hal tersebut merupakan salah satu alasan Freud dalam memformulasikan teori struktural di tahun 1923.</a:t>
            </a:r>
          </a:p>
          <a:p>
            <a:pPr>
              <a:lnSpc>
                <a:spcPct val="90000"/>
              </a:lnSpc>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57200" y="457200"/>
            <a:ext cx="8229600" cy="941388"/>
          </a:xfrm>
        </p:spPr>
        <p:txBody>
          <a:bodyPr>
            <a:normAutofit/>
          </a:bodyPr>
          <a:lstStyle/>
          <a:p>
            <a:pPr algn="l"/>
            <a:r>
              <a:rPr lang="id-ID" sz="4000"/>
              <a:t>Analisis Isi Mimpi</a:t>
            </a:r>
            <a:r>
              <a:rPr lang="en-US" sz="4000"/>
              <a:t>				(1)</a:t>
            </a:r>
            <a:endParaRPr lang="en-US" sz="4000" noProof="1"/>
          </a:p>
        </p:txBody>
      </p:sp>
      <p:sp>
        <p:nvSpPr>
          <p:cNvPr id="45059" name="Rectangle 3"/>
          <p:cNvSpPr>
            <a:spLocks noGrp="1" noChangeArrowheads="1"/>
          </p:cNvSpPr>
          <p:nvPr>
            <p:ph idx="1"/>
          </p:nvPr>
        </p:nvSpPr>
        <p:spPr>
          <a:xfrm>
            <a:off x="228600" y="1219200"/>
            <a:ext cx="8686800" cy="5353072"/>
          </a:xfrm>
        </p:spPr>
        <p:txBody>
          <a:bodyPr>
            <a:normAutofit/>
          </a:bodyPr>
          <a:lstStyle/>
          <a:p>
            <a:pPr>
              <a:lnSpc>
                <a:spcPct val="80000"/>
              </a:lnSpc>
            </a:pPr>
            <a:endParaRPr lang="id-ID" sz="2800" dirty="0" smtClean="0"/>
          </a:p>
          <a:p>
            <a:pPr>
              <a:lnSpc>
                <a:spcPct val="80000"/>
              </a:lnSpc>
            </a:pPr>
            <a:r>
              <a:rPr lang="id-ID" sz="2800" dirty="0" smtClean="0"/>
              <a:t>Pandangan </a:t>
            </a:r>
            <a:r>
              <a:rPr lang="id-ID" sz="2800" dirty="0"/>
              <a:t>Freud atas materi mimpi terdiri dari hal-hal yang telah direpresi atau disingkirkan dari kesadaran oleh aktivitas defensif ego. </a:t>
            </a:r>
            <a:endParaRPr lang="id-ID" sz="2800" dirty="0" smtClean="0"/>
          </a:p>
          <a:p>
            <a:pPr>
              <a:lnSpc>
                <a:spcPct val="80000"/>
              </a:lnSpc>
            </a:pPr>
            <a:r>
              <a:rPr lang="id-ID" sz="2800" dirty="0" smtClean="0"/>
              <a:t>Materi </a:t>
            </a:r>
            <a:r>
              <a:rPr lang="id-ID" sz="2800" dirty="0"/>
              <a:t>mimpi, seperti yang dapat diingat secara sadar oleh orang yang bermimpi, sebenarnya adalah hasil akhir dari aktivitas mental alam bawah sadar yang mengambil alih selama tidur. </a:t>
            </a:r>
            <a:endParaRPr lang="id-ID" sz="2800" dirty="0" smtClean="0"/>
          </a:p>
          <a:p>
            <a:pPr>
              <a:lnSpc>
                <a:spcPct val="80000"/>
              </a:lnSpc>
            </a:pPr>
            <a:r>
              <a:rPr lang="id-ID" sz="2800" dirty="0" smtClean="0"/>
              <a:t>Freud </a:t>
            </a:r>
            <a:r>
              <a:rPr lang="id-ID" sz="2800" dirty="0"/>
              <a:t>percaya bahwa gelombang materi bawah sadar begitu intens sehingga dapat mengganggu proses tidur. Freud menyimpulkan bahwa salah satu fungsi sensor adalah sebagai penjaga proses tidur sehingga daripada menjadi terbangun akibat munculnya ide-ide tersebut, orang yang sedang tidur akan bermimpi.</a:t>
            </a:r>
            <a:endParaRPr lang="en-US"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277813"/>
            <a:ext cx="8229600" cy="715962"/>
          </a:xfrm>
        </p:spPr>
        <p:txBody>
          <a:bodyPr>
            <a:normAutofit/>
          </a:bodyPr>
          <a:lstStyle/>
          <a:p>
            <a:r>
              <a:rPr lang="id-ID" sz="4000"/>
              <a:t>Analisis Isi Mimpi</a:t>
            </a:r>
            <a:r>
              <a:rPr lang="en-US" sz="4000"/>
              <a:t>				(2)</a:t>
            </a:r>
            <a:endParaRPr lang="en-US" sz="4000" noProof="1"/>
          </a:p>
        </p:txBody>
      </p:sp>
      <p:sp>
        <p:nvSpPr>
          <p:cNvPr id="46083" name="Rectangle 3"/>
          <p:cNvSpPr>
            <a:spLocks noGrp="1" noChangeArrowheads="1"/>
          </p:cNvSpPr>
          <p:nvPr>
            <p:ph idx="1"/>
          </p:nvPr>
        </p:nvSpPr>
        <p:spPr>
          <a:xfrm>
            <a:off x="0" y="1066800"/>
            <a:ext cx="9144000" cy="5791200"/>
          </a:xfrm>
        </p:spPr>
        <p:txBody>
          <a:bodyPr>
            <a:normAutofit/>
          </a:bodyPr>
          <a:lstStyle/>
          <a:p>
            <a:r>
              <a:rPr lang="id-ID" sz="2800" noProof="1"/>
              <a:t>Dari sudut pandang yg l</a:t>
            </a:r>
            <a:r>
              <a:rPr lang="en-US" sz="2800" dirty="0" err="1"/>
              <a:t>bh</a:t>
            </a:r>
            <a:r>
              <a:rPr lang="en-US" sz="2800" noProof="1"/>
              <a:t> kontemporer, </a:t>
            </a:r>
            <a:r>
              <a:rPr lang="en-US" sz="2800" dirty="0" err="1"/>
              <a:t>sdh</a:t>
            </a:r>
            <a:r>
              <a:rPr lang="en-US" sz="2800" noProof="1"/>
              <a:t> diketahui b</a:t>
            </a:r>
            <a:r>
              <a:rPr lang="en-US" sz="2800" dirty="0"/>
              <a:t>hw</a:t>
            </a:r>
            <a:r>
              <a:rPr lang="en-US" sz="2800" noProof="1"/>
              <a:t> aktivitas selama tidur memiliki b</a:t>
            </a:r>
            <a:r>
              <a:rPr lang="en-US" sz="2800" dirty="0" err="1"/>
              <a:t>yk</a:t>
            </a:r>
            <a:r>
              <a:rPr lang="en-US" sz="2800" noProof="1"/>
              <a:t> variasi. </a:t>
            </a:r>
            <a:r>
              <a:rPr lang="en-US" sz="2800" noProof="1" smtClean="0"/>
              <a:t>B</a:t>
            </a:r>
            <a:r>
              <a:rPr lang="id-ID" sz="2800" noProof="1" smtClean="0"/>
              <a:t>e</a:t>
            </a:r>
            <a:r>
              <a:rPr lang="en-US" sz="2800" dirty="0" smtClean="0"/>
              <a:t>b</a:t>
            </a:r>
            <a:r>
              <a:rPr lang="id-ID" sz="2800" dirty="0" smtClean="0"/>
              <a:t>e</a:t>
            </a:r>
            <a:r>
              <a:rPr lang="en-US" sz="2800" dirty="0" smtClean="0"/>
              <a:t>r</a:t>
            </a:r>
            <a:r>
              <a:rPr lang="id-ID" sz="2800" dirty="0" smtClean="0"/>
              <a:t>a</a:t>
            </a:r>
            <a:r>
              <a:rPr lang="en-US" sz="2800" dirty="0" smtClean="0"/>
              <a:t>p</a:t>
            </a:r>
            <a:r>
              <a:rPr lang="id-ID" sz="2800" dirty="0" smtClean="0"/>
              <a:t>a</a:t>
            </a:r>
            <a:r>
              <a:rPr lang="en-US" sz="2800" noProof="1" smtClean="0"/>
              <a:t> </a:t>
            </a:r>
            <a:r>
              <a:rPr lang="en-US" sz="2800" noProof="1"/>
              <a:t>aktivitas kognitif mengikuti </a:t>
            </a:r>
            <a:r>
              <a:rPr lang="en-US" sz="2800" noProof="1" smtClean="0"/>
              <a:t>g</a:t>
            </a:r>
            <a:r>
              <a:rPr lang="id-ID" sz="2800" noProof="1" smtClean="0"/>
              <a:t>am</a:t>
            </a:r>
            <a:r>
              <a:rPr lang="en-US" sz="2800" dirty="0" smtClean="0"/>
              <a:t>b</a:t>
            </a:r>
            <a:r>
              <a:rPr lang="id-ID" sz="2800" dirty="0" smtClean="0"/>
              <a:t>a</a:t>
            </a:r>
            <a:r>
              <a:rPr lang="en-US" sz="2800" dirty="0" smtClean="0"/>
              <a:t>ran</a:t>
            </a:r>
            <a:r>
              <a:rPr lang="en-US" sz="2800" noProof="1" smtClean="0"/>
              <a:t> </a:t>
            </a:r>
            <a:r>
              <a:rPr lang="en-US" sz="2800" noProof="1"/>
              <a:t>Freud, namun sebagian </a:t>
            </a:r>
            <a:r>
              <a:rPr lang="en-US" sz="2800" dirty="0" smtClean="0"/>
              <a:t>b</a:t>
            </a:r>
            <a:r>
              <a:rPr lang="id-ID" sz="2800" dirty="0" smtClean="0"/>
              <a:t>e</a:t>
            </a:r>
            <a:r>
              <a:rPr lang="en-US" sz="2800" dirty="0" smtClean="0"/>
              <a:t>s</a:t>
            </a:r>
            <a:r>
              <a:rPr lang="id-ID" sz="2800" dirty="0" smtClean="0"/>
              <a:t>a</a:t>
            </a:r>
            <a:r>
              <a:rPr lang="en-US" sz="2800" dirty="0" smtClean="0"/>
              <a:t>r </a:t>
            </a:r>
            <a:r>
              <a:rPr lang="en-US" sz="2800" dirty="0" err="1"/>
              <a:t>lbh</a:t>
            </a:r>
            <a:r>
              <a:rPr lang="en-US" sz="2800" noProof="1"/>
              <a:t> realistis </a:t>
            </a:r>
            <a:r>
              <a:rPr lang="en-US" sz="2800" dirty="0"/>
              <a:t>&amp;</a:t>
            </a:r>
            <a:r>
              <a:rPr lang="en-US" sz="2800" noProof="1"/>
              <a:t> l</a:t>
            </a:r>
            <a:r>
              <a:rPr lang="en-US" sz="2800" dirty="0" err="1"/>
              <a:t>bh</a:t>
            </a:r>
            <a:r>
              <a:rPr lang="en-US" sz="2800" noProof="1"/>
              <a:t> terorganisir secara konsisten bersamaan d</a:t>
            </a:r>
            <a:r>
              <a:rPr lang="en-US" sz="2800" dirty="0" err="1"/>
              <a:t>gn</a:t>
            </a:r>
            <a:r>
              <a:rPr lang="en-US" sz="2800" noProof="1"/>
              <a:t> jalur yg lebih logis.</a:t>
            </a:r>
          </a:p>
          <a:p>
            <a:r>
              <a:rPr lang="en-US" sz="2800" noProof="1"/>
              <a:t>Aktivitas mimpi yg digambarkan </a:t>
            </a:r>
            <a:r>
              <a:rPr lang="en-US" sz="2800" dirty="0"/>
              <a:t>&amp;</a:t>
            </a:r>
            <a:r>
              <a:rPr lang="en-US" sz="2800" noProof="1"/>
              <a:t> dianalisis oleh Freud kemungkinan </a:t>
            </a:r>
            <a:r>
              <a:rPr lang="en-US" sz="2800" dirty="0">
                <a:cs typeface="Arial" charset="0"/>
              </a:rPr>
              <a:t>±</a:t>
            </a:r>
            <a:r>
              <a:rPr lang="en-US" sz="2800" noProof="1"/>
              <a:t> berhub</a:t>
            </a:r>
            <a:r>
              <a:rPr lang="en-US" sz="2800" dirty="0"/>
              <a:t>.</a:t>
            </a:r>
            <a:r>
              <a:rPr lang="en-US" sz="2800" dirty="0" err="1"/>
              <a:t>dgn</a:t>
            </a:r>
            <a:r>
              <a:rPr lang="en-US" sz="2800" noProof="1"/>
              <a:t> periode REM fase I dari siklus tidur-mimpi. </a:t>
            </a:r>
            <a:endParaRPr lang="id-ID" sz="2800" noProof="1" smtClean="0"/>
          </a:p>
          <a:p>
            <a:r>
              <a:rPr lang="id-ID" sz="2800" noProof="1" smtClean="0"/>
              <a:t>M</a:t>
            </a:r>
            <a:r>
              <a:rPr lang="en-US" sz="2800" noProof="1" smtClean="0"/>
              <a:t>anifestasi </a:t>
            </a:r>
            <a:r>
              <a:rPr lang="en-US" sz="2800" noProof="1"/>
              <a:t>mimpi yang mengisi pengalaman mimpi, di mana orang yang sedang tidur dapat atau tidak dapat mengingat kembali setelah terbangun, merupakan produk dari aktivitas mimpi.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fontScale="90000"/>
          </a:bodyPr>
          <a:lstStyle/>
          <a:p>
            <a:r>
              <a:rPr lang="id-ID"/>
              <a:t>Analisis Isi Mimpi</a:t>
            </a:r>
            <a:r>
              <a:rPr lang="en-US"/>
              <a:t>				(3)</a:t>
            </a:r>
          </a:p>
        </p:txBody>
      </p:sp>
      <p:sp>
        <p:nvSpPr>
          <p:cNvPr id="60419" name="Rectangle 3"/>
          <p:cNvSpPr>
            <a:spLocks noGrp="1" noChangeArrowheads="1"/>
          </p:cNvSpPr>
          <p:nvPr>
            <p:ph idx="1"/>
          </p:nvPr>
        </p:nvSpPr>
        <p:spPr/>
        <p:txBody>
          <a:bodyPr>
            <a:normAutofit lnSpcReduction="10000"/>
          </a:bodyPr>
          <a:lstStyle/>
          <a:p>
            <a:r>
              <a:rPr lang="id-ID" sz="3100" noProof="1"/>
              <a:t>Pikiran-pikiran dan keinginan-keinginan bawah sadar yang menurut pandangan Freud dapat mengancam untuk membangunkan orang yang sedang tidur digambarkan sebagai “isi mimpi yang laten (terpendam)”. Freud merujuk kepada kerja mental bawah sadar di mana isi mimpi yang terpendam yang diubahkan menjadi manifestasi mimpi sebagai kerja mimpi (dream work).</a:t>
            </a:r>
          </a:p>
          <a:p>
            <a:endParaRPr lang="en-US"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381000"/>
            <a:ext cx="8229600" cy="1143000"/>
          </a:xfrm>
        </p:spPr>
        <p:txBody>
          <a:bodyPr>
            <a:normAutofit/>
          </a:bodyPr>
          <a:lstStyle/>
          <a:p>
            <a:r>
              <a:rPr lang="id-ID" sz="4000"/>
              <a:t>Analisis Isi Mimpi</a:t>
            </a:r>
            <a:r>
              <a:rPr lang="en-US" sz="4000"/>
              <a:t>				(4)</a:t>
            </a:r>
            <a:endParaRPr lang="en-US" sz="4000" noProof="1"/>
          </a:p>
        </p:txBody>
      </p:sp>
      <p:sp>
        <p:nvSpPr>
          <p:cNvPr id="47107" name="Rectangle 3"/>
          <p:cNvSpPr>
            <a:spLocks noGrp="1" noChangeArrowheads="1"/>
          </p:cNvSpPr>
          <p:nvPr>
            <p:ph idx="1"/>
          </p:nvPr>
        </p:nvSpPr>
        <p:spPr>
          <a:xfrm>
            <a:off x="457200" y="1371600"/>
            <a:ext cx="8229600" cy="4987925"/>
          </a:xfrm>
        </p:spPr>
        <p:txBody>
          <a:bodyPr>
            <a:normAutofit lnSpcReduction="10000"/>
          </a:bodyPr>
          <a:lstStyle/>
          <a:p>
            <a:pPr>
              <a:lnSpc>
                <a:spcPct val="80000"/>
              </a:lnSpc>
            </a:pPr>
            <a:endParaRPr lang="id-ID" sz="2800" noProof="1" smtClean="0"/>
          </a:p>
          <a:p>
            <a:pPr>
              <a:lnSpc>
                <a:spcPct val="80000"/>
              </a:lnSpc>
            </a:pPr>
            <a:r>
              <a:rPr lang="id-ID" sz="2800" noProof="1" smtClean="0"/>
              <a:t>Dalam </a:t>
            </a:r>
            <a:r>
              <a:rPr lang="id-ID" sz="2800" noProof="1"/>
              <a:t>pandangan Freud terdapat variasi stimulus yang mengawali aktivitas mimpi. </a:t>
            </a:r>
            <a:endParaRPr lang="id-ID" sz="2800" noProof="1" smtClean="0"/>
          </a:p>
          <a:p>
            <a:pPr>
              <a:lnSpc>
                <a:spcPct val="80000"/>
              </a:lnSpc>
            </a:pPr>
            <a:r>
              <a:rPr lang="id-ID" sz="2800" noProof="1" smtClean="0"/>
              <a:t>Pengertian </a:t>
            </a:r>
            <a:r>
              <a:rPr lang="id-ID" sz="2800" noProof="1"/>
              <a:t>kontemporer mengenai proses mimpi mengatakan bahwa aktivitas mimpi sedikit banyak berhubungan dengan pola psikis dari aktivasi susunan saraf pusat yang menggolongkan fase-fase tertentu dari siklus tidur. </a:t>
            </a:r>
            <a:endParaRPr lang="id-ID" sz="2800" noProof="1" smtClean="0"/>
          </a:p>
          <a:p>
            <a:pPr>
              <a:lnSpc>
                <a:spcPct val="80000"/>
              </a:lnSpc>
            </a:pPr>
            <a:r>
              <a:rPr lang="id-ID" sz="2800" noProof="1" smtClean="0"/>
              <a:t>Apa </a:t>
            </a:r>
            <a:r>
              <a:rPr lang="id-ID" sz="2800" noProof="1"/>
              <a:t>yang dipercaya Freud sebagai stimulus awal pada kenyataannya mungkin bukan hal yang bersifat inisial/awal sama sekali tetapi hanya dimasukkan ke dalam isi mimpi dan menentukan sampai sejauh mana materi di dalam isi mimpi. Stimulus tersebut dapat berasal dari berbagai sumber.</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164</TotalTime>
  <Words>2816</Words>
  <Application>Microsoft Office PowerPoint</Application>
  <PresentationFormat>On-screen Show (4:3)</PresentationFormat>
  <Paragraphs>162</Paragraphs>
  <Slides>40</Slides>
  <Notes>4</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Foundry</vt:lpstr>
      <vt:lpstr>INTERPRETATION OF DREAM</vt:lpstr>
      <vt:lpstr>Teori Mimpi     (1)</vt:lpstr>
      <vt:lpstr>Teori Mimpi     (2)</vt:lpstr>
      <vt:lpstr>Teori Mimpi     (3)</vt:lpstr>
      <vt:lpstr>Teori Mimpi     (4)</vt:lpstr>
      <vt:lpstr>Analisis Isi Mimpi    (1)</vt:lpstr>
      <vt:lpstr>Analisis Isi Mimpi    (2)</vt:lpstr>
      <vt:lpstr>Analisis Isi Mimpi    (3)</vt:lpstr>
      <vt:lpstr>Analisis Isi Mimpi    (4)</vt:lpstr>
      <vt:lpstr>Stimulus Sensorik Nokturnal</vt:lpstr>
      <vt:lpstr>Residu Harian</vt:lpstr>
      <vt:lpstr>Dorongan Infantil yang Terepresi (1)</vt:lpstr>
      <vt:lpstr>Dorongan Infantil yang Terepresi (2)</vt:lpstr>
      <vt:lpstr>Dorongan Infantil yang Terepresi (3)</vt:lpstr>
      <vt:lpstr>Makna Mimpi     (1)</vt:lpstr>
      <vt:lpstr>Makna Mimpi     (2)</vt:lpstr>
      <vt:lpstr>Makna Mimpi     (3)</vt:lpstr>
      <vt:lpstr>Kerja mimpi     (1)</vt:lpstr>
      <vt:lpstr>Kerja mimpi     (2)</vt:lpstr>
      <vt:lpstr>Representasibilitas   (1)</vt:lpstr>
      <vt:lpstr>Representasibilitas    (2)</vt:lpstr>
      <vt:lpstr>Representasibilitas    (3)</vt:lpstr>
      <vt:lpstr>Simbolisme      (1)</vt:lpstr>
      <vt:lpstr>Simbolisme      (2)</vt:lpstr>
      <vt:lpstr>Simbolisme      (3)</vt:lpstr>
      <vt:lpstr>Simbolisme      (4)</vt:lpstr>
      <vt:lpstr>Simbolisme      (5)</vt:lpstr>
      <vt:lpstr>Displacement     (1)</vt:lpstr>
      <vt:lpstr>Displacement     (2)</vt:lpstr>
      <vt:lpstr>Kondensasi      (1)</vt:lpstr>
      <vt:lpstr>Kondensasi      (2)</vt:lpstr>
      <vt:lpstr>Proyeksi       (1)</vt:lpstr>
      <vt:lpstr>Proyeksi      (2)</vt:lpstr>
      <vt:lpstr>Revisi Sekunder      </vt:lpstr>
      <vt:lpstr>Afek Dalam Kerja Mimpi   (1)</vt:lpstr>
      <vt:lpstr>Afek Dalam Kerja Mimpi   (2)</vt:lpstr>
      <vt:lpstr>Regresi      (1)</vt:lpstr>
      <vt:lpstr>Regresi     (2)</vt:lpstr>
      <vt:lpstr>Proses Primer dan Sekunder (1)</vt:lpstr>
      <vt:lpstr>Proses Primer dan Sekunder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INTERPRETATION OF DREAM</dc:title>
  <dc:creator>ASUS</dc:creator>
  <cp:lastModifiedBy>ASUS</cp:lastModifiedBy>
  <cp:revision>19</cp:revision>
  <dcterms:created xsi:type="dcterms:W3CDTF">2014-02-07T03:41:06Z</dcterms:created>
  <dcterms:modified xsi:type="dcterms:W3CDTF">2014-02-19T21:25:42Z</dcterms:modified>
</cp:coreProperties>
</file>