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8" r:id="rId1"/>
  </p:sldMasterIdLst>
  <p:notesMasterIdLst>
    <p:notesMasterId r:id="rId21"/>
  </p:notesMasterIdLst>
  <p:sldIdLst>
    <p:sldId id="256" r:id="rId2"/>
    <p:sldId id="262" r:id="rId3"/>
    <p:sldId id="264" r:id="rId4"/>
    <p:sldId id="263" r:id="rId5"/>
    <p:sldId id="265" r:id="rId6"/>
    <p:sldId id="266" r:id="rId7"/>
    <p:sldId id="267" r:id="rId8"/>
    <p:sldId id="268" r:id="rId9"/>
    <p:sldId id="257" r:id="rId10"/>
    <p:sldId id="269" r:id="rId11"/>
    <p:sldId id="271" r:id="rId12"/>
    <p:sldId id="272" r:id="rId13"/>
    <p:sldId id="273" r:id="rId14"/>
    <p:sldId id="258" r:id="rId15"/>
    <p:sldId id="259" r:id="rId16"/>
    <p:sldId id="260" r:id="rId17"/>
    <p:sldId id="274" r:id="rId18"/>
    <p:sldId id="261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68AB0-6B4C-4BC8-BC17-3D06F3983905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275DE-2B3B-46B9-8F05-D026C1466B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98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Dementia increases</a:t>
            </a:r>
            <a:r>
              <a:rPr lang="en-US" baseline="0" dirty="0" smtClean="0"/>
              <a:t> risk 5 fold to develop delirium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275DE-2B3B-46B9-8F05-D026C1466B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65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RO : it is 12 o clock, time to take your tablets</a:t>
            </a:r>
          </a:p>
          <a:p>
            <a:r>
              <a:rPr lang="en-US" dirty="0" smtClean="0"/>
              <a:t>Reminiscence 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Reminiscence about how things were can be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as a basis for turning the discussion to how things are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275DE-2B3B-46B9-8F05-D026C1466BC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69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RO : it is 12 o clock, time to take your tablets</a:t>
            </a:r>
          </a:p>
          <a:p>
            <a:r>
              <a:rPr lang="en-US" dirty="0" smtClean="0"/>
              <a:t>Reminiscence 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Reminiscence about how things were can be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as a basis for turning the discussion to how things are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275DE-2B3B-46B9-8F05-D026C1466BC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9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RO : it is 12 o clock, time to take your tablets</a:t>
            </a:r>
          </a:p>
          <a:p>
            <a:r>
              <a:rPr lang="en-US" dirty="0" smtClean="0"/>
              <a:t>Reminiscence 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Reminiscence about how things were can be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as a basis for turning the discussion to how things are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275DE-2B3B-46B9-8F05-D026C1466BC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29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33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2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2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8382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172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74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529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92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4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2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196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85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83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71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44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61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1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51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546" y="2733709"/>
            <a:ext cx="8669910" cy="1373070"/>
          </a:xfrm>
        </p:spPr>
        <p:txBody>
          <a:bodyPr/>
          <a:lstStyle/>
          <a:p>
            <a:r>
              <a:rPr lang="en-US" sz="4000" b="1" dirty="0" smtClean="0"/>
              <a:t>Liaison &amp; </a:t>
            </a:r>
            <a:r>
              <a:rPr lang="en-US" sz="4000" b="1" dirty="0" err="1" smtClean="0"/>
              <a:t>Nonpharmacological</a:t>
            </a:r>
            <a:r>
              <a:rPr lang="en-US" sz="4000" b="1" dirty="0" smtClean="0"/>
              <a:t> Management in Geriatric Psychiatry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Sourceperson</a:t>
            </a:r>
            <a:r>
              <a:rPr lang="en-US" sz="2800" dirty="0" smtClean="0"/>
              <a:t> : Dr. dr. Martina </a:t>
            </a:r>
            <a:r>
              <a:rPr lang="en-US" sz="2800" dirty="0" err="1" smtClean="0"/>
              <a:t>Wiwie</a:t>
            </a:r>
            <a:r>
              <a:rPr lang="en-US" sz="2800" dirty="0" smtClean="0"/>
              <a:t>, </a:t>
            </a:r>
            <a:r>
              <a:rPr lang="en-US" sz="2800" dirty="0" err="1" smtClean="0"/>
              <a:t>SpKJ</a:t>
            </a:r>
            <a:r>
              <a:rPr lang="en-US" sz="2800" dirty="0" smtClean="0"/>
              <a:t>(K)</a:t>
            </a:r>
          </a:p>
          <a:p>
            <a:r>
              <a:rPr lang="en-US" sz="2800" dirty="0" smtClean="0"/>
              <a:t>Presented by dr. </a:t>
            </a:r>
            <a:r>
              <a:rPr lang="en-US" sz="2800" dirty="0" err="1" smtClean="0"/>
              <a:t>Rizky</a:t>
            </a:r>
            <a:r>
              <a:rPr lang="en-US" sz="2800" dirty="0" smtClean="0"/>
              <a:t> </a:t>
            </a:r>
            <a:r>
              <a:rPr lang="en-US" sz="2800" dirty="0" err="1" smtClean="0"/>
              <a:t>Aniza</a:t>
            </a:r>
            <a:r>
              <a:rPr lang="en-US" sz="2800" dirty="0" smtClean="0"/>
              <a:t> </a:t>
            </a:r>
            <a:r>
              <a:rPr lang="en-US" sz="2800" dirty="0" err="1" smtClean="0"/>
              <a:t>Winanda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99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Nonpharmacological</a:t>
            </a:r>
            <a:r>
              <a:rPr lang="en-US" b="1" dirty="0" smtClean="0"/>
              <a:t> Interventions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28" y="2142698"/>
            <a:ext cx="10372299" cy="449011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Pet therapy</a:t>
            </a:r>
          </a:p>
          <a:p>
            <a:pPr algn="just"/>
            <a:r>
              <a:rPr lang="en-US" sz="2000" dirty="0" smtClean="0"/>
              <a:t>Aromatherapy</a:t>
            </a:r>
          </a:p>
          <a:p>
            <a:pPr algn="just"/>
            <a:r>
              <a:rPr lang="en-US" sz="2000" dirty="0" smtClean="0"/>
              <a:t>Music therapy</a:t>
            </a:r>
          </a:p>
          <a:p>
            <a:pPr algn="just"/>
            <a:r>
              <a:rPr lang="en-US" sz="2000" dirty="0" smtClean="0"/>
              <a:t>Massage</a:t>
            </a:r>
          </a:p>
          <a:p>
            <a:pPr algn="just"/>
            <a:r>
              <a:rPr lang="en-US" sz="2000" dirty="0" smtClean="0"/>
              <a:t>Bright light therapy</a:t>
            </a:r>
          </a:p>
          <a:p>
            <a:pPr algn="just"/>
            <a:r>
              <a:rPr lang="en-US" sz="2000" dirty="0" smtClean="0"/>
              <a:t>Environmental changes (reducing noise, physical layout of facility)</a:t>
            </a:r>
          </a:p>
          <a:p>
            <a:pPr algn="just"/>
            <a:r>
              <a:rPr lang="en-US" sz="2000" dirty="0" smtClean="0"/>
              <a:t>Simulated presence therapy (using video/audio recordings)</a:t>
            </a:r>
          </a:p>
          <a:p>
            <a:pPr algn="just"/>
            <a:r>
              <a:rPr lang="en-US" sz="2000" dirty="0" smtClean="0"/>
              <a:t>Structured activity programs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 smtClean="0"/>
              <a:t>Sensory interventions (aromatherapy, music, hand massage) </a:t>
            </a:r>
            <a:r>
              <a:rPr lang="en-US" sz="2000" dirty="0" smtClean="0">
                <a:sym typeface="Wingdings" panose="05000000000000000000" pitchFamily="2" charset="2"/>
              </a:rPr>
              <a:t> reduce agitation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Research available shows promise, but evidence of effectiveness is weak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520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91" y="753228"/>
            <a:ext cx="9925692" cy="1080938"/>
          </a:xfrm>
        </p:spPr>
        <p:txBody>
          <a:bodyPr/>
          <a:lstStyle/>
          <a:p>
            <a:r>
              <a:rPr lang="en-US" b="1" dirty="0" err="1"/>
              <a:t>Nonpharmacological</a:t>
            </a:r>
            <a:r>
              <a:rPr lang="en-US" b="1" dirty="0"/>
              <a:t> </a:t>
            </a:r>
            <a:r>
              <a:rPr lang="en-US" b="1" dirty="0" smtClean="0"/>
              <a:t>Interventions :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0" y="2101755"/>
            <a:ext cx="11177515" cy="4572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Pet therapy</a:t>
            </a:r>
          </a:p>
          <a:p>
            <a:pPr lvl="1" algn="just"/>
            <a:r>
              <a:rPr lang="en-US" dirty="0" smtClean="0"/>
              <a:t>Visit with dogs, cats, stuffed animals </a:t>
            </a:r>
            <a:r>
              <a:rPr lang="en-US" dirty="0" smtClean="0">
                <a:sym typeface="Wingdings" panose="05000000000000000000" pitchFamily="2" charset="2"/>
              </a:rPr>
              <a:t> provides interaction, topics of interaction, simulates companionship, social contact for nonverbal elders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Aromatherapy, music therapy, massage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Provides sensory stimulation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Structured activities  cooking, sewing, sorting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Montessori-based : task breakdown, immediate feedback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Exercise, art therapy (painting, drawing)  a place for expression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Cognitive memory tasks  ex: bingo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Simulated presence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Passive social interaction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Sing-along to familiar music, remember past events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Light therapy &amp; pain management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Relieve discomfort &amp; improve sleep</a:t>
            </a:r>
          </a:p>
        </p:txBody>
      </p:sp>
    </p:spTree>
    <p:extLst>
      <p:ext uri="{BB962C8B-B14F-4D97-AF65-F5344CB8AC3E}">
        <p14:creationId xmlns:p14="http://schemas.microsoft.com/office/powerpoint/2010/main" val="39865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91" y="753228"/>
            <a:ext cx="9925692" cy="1080938"/>
          </a:xfrm>
        </p:spPr>
        <p:txBody>
          <a:bodyPr/>
          <a:lstStyle/>
          <a:p>
            <a:r>
              <a:rPr lang="en-US" b="1" dirty="0" err="1"/>
              <a:t>Nonpharmacological</a:t>
            </a:r>
            <a:r>
              <a:rPr lang="en-US" b="1" dirty="0"/>
              <a:t> </a:t>
            </a:r>
            <a:r>
              <a:rPr lang="en-US" b="1" dirty="0" smtClean="0"/>
              <a:t>Interventions : Affect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0" y="2101755"/>
            <a:ext cx="11177515" cy="4572000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Theoretical model of learned helplessness </a:t>
            </a:r>
            <a:r>
              <a:rPr lang="en-US" sz="2200" dirty="0" smtClean="0">
                <a:sym typeface="Wingdings" panose="05000000000000000000" pitchFamily="2" charset="2"/>
              </a:rPr>
              <a:t> decrease depressed affect by allowing sense of control</a:t>
            </a:r>
          </a:p>
          <a:p>
            <a:pPr lvl="1" algn="just"/>
            <a:r>
              <a:rPr lang="en-US" sz="2200" dirty="0" smtClean="0"/>
              <a:t>Allowing elders to make their own decisions on clothing &amp; meals</a:t>
            </a:r>
          </a:p>
          <a:p>
            <a:pPr lvl="1" algn="just"/>
            <a:endParaRPr lang="en-US" sz="2200" dirty="0">
              <a:sym typeface="Wingdings" panose="05000000000000000000" pitchFamily="2" charset="2"/>
            </a:endParaRP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Group activities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social contact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Self-affirming activities  reminiscence therapy</a:t>
            </a:r>
          </a:p>
          <a:p>
            <a:pPr lvl="1" algn="just"/>
            <a:r>
              <a:rPr lang="en-US" sz="2200" dirty="0"/>
              <a:t>E</a:t>
            </a:r>
            <a:r>
              <a:rPr lang="en-US" sz="2200" dirty="0" smtClean="0"/>
              <a:t>nhance individuals’ sense </a:t>
            </a:r>
            <a:r>
              <a:rPr lang="en-US" sz="2200" dirty="0"/>
              <a:t>of identity, sense of worth or general </a:t>
            </a:r>
            <a:r>
              <a:rPr lang="en-US" sz="2200" dirty="0" smtClean="0"/>
              <a:t>well-being</a:t>
            </a:r>
          </a:p>
          <a:p>
            <a:pPr lvl="1" algn="just"/>
            <a:r>
              <a:rPr lang="en-US" sz="2200" dirty="0"/>
              <a:t>S</a:t>
            </a:r>
            <a:r>
              <a:rPr lang="en-US" sz="2200" dirty="0" smtClean="0"/>
              <a:t>timulate </a:t>
            </a:r>
            <a:r>
              <a:rPr lang="en-US" sz="2200" dirty="0"/>
              <a:t>memory processes. </a:t>
            </a:r>
            <a:endParaRPr lang="en-US" sz="2200" dirty="0" smtClean="0"/>
          </a:p>
          <a:p>
            <a:pPr algn="just"/>
            <a:r>
              <a:rPr lang="en-US" sz="2200" dirty="0" smtClean="0"/>
              <a:t>Validation therapy </a:t>
            </a: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200" dirty="0" smtClean="0"/>
              <a:t>therapist </a:t>
            </a:r>
            <a:r>
              <a:rPr lang="en-US" sz="2200" dirty="0"/>
              <a:t>accepts the disorientation of a person with dementia </a:t>
            </a:r>
            <a:endParaRPr lang="en-US" sz="2200" dirty="0" smtClean="0"/>
          </a:p>
          <a:p>
            <a:pPr lvl="1" algn="just"/>
            <a:r>
              <a:rPr lang="en-US" sz="2200" dirty="0"/>
              <a:t>V</a:t>
            </a:r>
            <a:r>
              <a:rPr lang="en-US" sz="2200" dirty="0" smtClean="0"/>
              <a:t>alidates </a:t>
            </a:r>
            <a:r>
              <a:rPr lang="en-US" sz="2200" dirty="0"/>
              <a:t>his or her </a:t>
            </a:r>
            <a:r>
              <a:rPr lang="en-US" sz="2200" dirty="0" smtClean="0"/>
              <a:t>feelings</a:t>
            </a:r>
          </a:p>
          <a:p>
            <a:pPr lvl="1" algn="just"/>
            <a:r>
              <a:rPr lang="en-US" sz="2200" dirty="0"/>
              <a:t>I</a:t>
            </a:r>
            <a:r>
              <a:rPr lang="en-US" sz="2200" dirty="0" smtClean="0"/>
              <a:t>mprove </a:t>
            </a:r>
            <a:r>
              <a:rPr lang="en-US" sz="2200" dirty="0"/>
              <a:t>affect by </a:t>
            </a:r>
            <a:r>
              <a:rPr lang="en-US" sz="2200" dirty="0" smtClean="0"/>
              <a:t>acceptance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7419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21" y="753228"/>
            <a:ext cx="10116762" cy="1080938"/>
          </a:xfrm>
        </p:spPr>
        <p:txBody>
          <a:bodyPr/>
          <a:lstStyle/>
          <a:p>
            <a:r>
              <a:rPr lang="en-US" b="1" dirty="0" err="1"/>
              <a:t>Nonpharmacological</a:t>
            </a:r>
            <a:r>
              <a:rPr lang="en-US" b="1" dirty="0"/>
              <a:t> </a:t>
            </a:r>
            <a:r>
              <a:rPr lang="en-US" b="1" dirty="0" smtClean="0"/>
              <a:t>Interventions :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0" y="2101755"/>
            <a:ext cx="11177515" cy="45720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Principles:</a:t>
            </a:r>
          </a:p>
          <a:p>
            <a:pPr lvl="1" algn="just"/>
            <a:r>
              <a:rPr lang="en-US" sz="2400" dirty="0" smtClean="0"/>
              <a:t>long-term </a:t>
            </a:r>
            <a:r>
              <a:rPr lang="en-US" sz="2400" dirty="0"/>
              <a:t>memory is </a:t>
            </a:r>
            <a:r>
              <a:rPr lang="en-US" sz="2400" dirty="0" smtClean="0"/>
              <a:t>usually maintained </a:t>
            </a:r>
            <a:r>
              <a:rPr lang="en-US" sz="2400" dirty="0"/>
              <a:t>better than short-term </a:t>
            </a:r>
            <a:r>
              <a:rPr lang="en-US" sz="2400" dirty="0" smtClean="0"/>
              <a:t>memory</a:t>
            </a:r>
          </a:p>
          <a:p>
            <a:pPr lvl="1" algn="just"/>
            <a:r>
              <a:rPr lang="en-US" sz="2400" dirty="0" smtClean="0"/>
              <a:t>procedural memory remains </a:t>
            </a:r>
            <a:r>
              <a:rPr lang="en-US" sz="2400" dirty="0"/>
              <a:t>more intact than declarative </a:t>
            </a:r>
            <a:r>
              <a:rPr lang="en-US" sz="2400" dirty="0" smtClean="0"/>
              <a:t>memory</a:t>
            </a:r>
          </a:p>
          <a:p>
            <a:pPr lvl="1" algn="just"/>
            <a:r>
              <a:rPr lang="en-US" sz="2400" dirty="0" smtClean="0"/>
              <a:t>new learning is possible </a:t>
            </a:r>
            <a:r>
              <a:rPr lang="en-US" sz="2400" dirty="0"/>
              <a:t>in dementia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en-US" sz="2400" dirty="0"/>
              <a:t>requires more aids or </a:t>
            </a:r>
            <a:r>
              <a:rPr lang="en-US" sz="2400" dirty="0" smtClean="0"/>
              <a:t>repetition</a:t>
            </a:r>
          </a:p>
          <a:p>
            <a:pPr lvl="1" algn="just"/>
            <a:endParaRPr lang="en-US" sz="2400" dirty="0"/>
          </a:p>
          <a:p>
            <a:pPr algn="just"/>
            <a:r>
              <a:rPr lang="en-US" dirty="0" smtClean="0"/>
              <a:t>Maintain lifelong </a:t>
            </a:r>
            <a:r>
              <a:rPr lang="en-US" dirty="0"/>
              <a:t>habits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over-learned </a:t>
            </a:r>
            <a:r>
              <a:rPr lang="en-US" dirty="0"/>
              <a:t>through long-term </a:t>
            </a:r>
            <a:r>
              <a:rPr lang="en-US" dirty="0" smtClean="0"/>
              <a:t>practice</a:t>
            </a:r>
            <a:endParaRPr lang="en-US" dirty="0"/>
          </a:p>
          <a:p>
            <a:pPr lvl="1" algn="just"/>
            <a:r>
              <a:rPr lang="en-US" sz="2400" dirty="0"/>
              <a:t>G</a:t>
            </a:r>
            <a:r>
              <a:rPr lang="en-US" sz="2400" dirty="0" smtClean="0"/>
              <a:t>eneral </a:t>
            </a:r>
            <a:r>
              <a:rPr lang="en-US" sz="2400" dirty="0"/>
              <a:t>problem </a:t>
            </a:r>
            <a:r>
              <a:rPr lang="en-US" sz="2400" dirty="0" smtClean="0"/>
              <a:t>solving</a:t>
            </a:r>
          </a:p>
          <a:p>
            <a:pPr lvl="1" algn="just"/>
            <a:r>
              <a:rPr lang="en-US" sz="2400" dirty="0"/>
              <a:t>U</a:t>
            </a:r>
            <a:r>
              <a:rPr lang="en-US" sz="2400" dirty="0" smtClean="0"/>
              <a:t>se </a:t>
            </a:r>
            <a:r>
              <a:rPr lang="en-US" sz="2400" dirty="0"/>
              <a:t>of mnemonic devices, word </a:t>
            </a:r>
            <a:r>
              <a:rPr lang="en-US" sz="2400" dirty="0" smtClean="0"/>
              <a:t>games, and </a:t>
            </a:r>
            <a:r>
              <a:rPr lang="en-US" sz="2400" dirty="0"/>
              <a:t>puzzles, computer programs with cognitive </a:t>
            </a:r>
            <a:r>
              <a:rPr lang="en-US" sz="2400" dirty="0" smtClean="0"/>
              <a:t>exercises</a:t>
            </a:r>
          </a:p>
          <a:p>
            <a:pPr lvl="1" algn="just"/>
            <a:r>
              <a:rPr lang="en-US" sz="2400" dirty="0" smtClean="0"/>
              <a:t>use </a:t>
            </a:r>
            <a:r>
              <a:rPr lang="en-US" sz="2400" dirty="0"/>
              <a:t>of external memory aids such as notebooks, lists, calendars </a:t>
            </a:r>
            <a:r>
              <a:rPr lang="en-US" sz="2400" dirty="0" smtClean="0"/>
              <a:t>or alarms</a:t>
            </a:r>
            <a:r>
              <a:rPr lang="en-U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824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 of BPSD (Behavioral &amp; Psychological Symptoms of Dementia)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4" y="2189408"/>
            <a:ext cx="11694017" cy="4468969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Reality orientation</a:t>
            </a:r>
          </a:p>
          <a:p>
            <a:pPr lvl="1" algn="just"/>
            <a:r>
              <a:rPr lang="en-US" sz="2400" dirty="0" smtClean="0"/>
              <a:t>Group or 24 hour</a:t>
            </a:r>
          </a:p>
          <a:p>
            <a:pPr algn="just"/>
            <a:r>
              <a:rPr lang="en-US" dirty="0"/>
              <a:t>R</a:t>
            </a:r>
            <a:r>
              <a:rPr lang="en-US" dirty="0" smtClean="0"/>
              <a:t>eminiscence therapy</a:t>
            </a:r>
          </a:p>
          <a:p>
            <a:pPr lvl="1" algn="just"/>
            <a:r>
              <a:rPr lang="en-US" sz="2400" dirty="0" smtClean="0"/>
              <a:t>Builds on an area or relative strengths, memory of distant past</a:t>
            </a:r>
          </a:p>
          <a:p>
            <a:pPr algn="just"/>
            <a:r>
              <a:rPr lang="en-US" dirty="0"/>
              <a:t>V</a:t>
            </a:r>
            <a:r>
              <a:rPr lang="en-US" dirty="0" smtClean="0"/>
              <a:t>alidation </a:t>
            </a:r>
            <a:r>
              <a:rPr lang="en-US" dirty="0"/>
              <a:t>therapy </a:t>
            </a:r>
            <a:endParaRPr lang="en-US" dirty="0" smtClean="0"/>
          </a:p>
          <a:p>
            <a:pPr algn="just"/>
            <a:r>
              <a:rPr lang="en-US" dirty="0"/>
              <a:t>Stimulation-orientated </a:t>
            </a:r>
            <a:r>
              <a:rPr lang="en-US" dirty="0" smtClean="0"/>
              <a:t>therapies: </a:t>
            </a:r>
          </a:p>
          <a:p>
            <a:pPr lvl="1" algn="just"/>
            <a:r>
              <a:rPr lang="en-US" sz="2400" dirty="0" smtClean="0"/>
              <a:t>Musical </a:t>
            </a:r>
            <a:r>
              <a:rPr lang="en-US" sz="2400" dirty="0"/>
              <a:t>stimulation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smtClean="0"/>
              <a:t>reduces </a:t>
            </a:r>
            <a:r>
              <a:rPr lang="en-US" sz="2400" dirty="0"/>
              <a:t>disruptive </a:t>
            </a:r>
            <a:r>
              <a:rPr lang="en-US" sz="2400" dirty="0" smtClean="0"/>
              <a:t>vocalization</a:t>
            </a:r>
            <a:endParaRPr lang="en-US" sz="2400" dirty="0"/>
          </a:p>
          <a:p>
            <a:pPr lvl="1" algn="just"/>
            <a:r>
              <a:rPr lang="en-US" sz="2400" dirty="0"/>
              <a:t>M</a:t>
            </a:r>
            <a:r>
              <a:rPr lang="en-US" sz="2400" dirty="0" smtClean="0"/>
              <a:t>usic</a:t>
            </a:r>
            <a:r>
              <a:rPr lang="en-US" sz="2400" dirty="0"/>
              <a:t>, exercise and </a:t>
            </a:r>
            <a:r>
              <a:rPr lang="en-US" sz="2400" dirty="0" smtClean="0"/>
              <a:t>crafts</a:t>
            </a:r>
          </a:p>
          <a:p>
            <a:pPr lvl="1" algn="just"/>
            <a:r>
              <a:rPr lang="en-US" sz="2400" dirty="0"/>
              <a:t>S</a:t>
            </a:r>
            <a:r>
              <a:rPr lang="en-US" sz="2400" dirty="0" smtClean="0"/>
              <a:t>imulating </a:t>
            </a:r>
            <a:r>
              <a:rPr lang="en-US" sz="2400" dirty="0"/>
              <a:t>a home or natural </a:t>
            </a:r>
            <a:r>
              <a:rPr lang="en-US" sz="2400" dirty="0" smtClean="0"/>
              <a:t>outdoor environment </a:t>
            </a:r>
            <a:r>
              <a:rPr lang="en-US" sz="2400" dirty="0"/>
              <a:t>within a </a:t>
            </a:r>
            <a:r>
              <a:rPr lang="en-US" sz="2400" dirty="0" smtClean="0"/>
              <a:t>care facility using </a:t>
            </a:r>
            <a:r>
              <a:rPr lang="en-US" sz="2400" dirty="0"/>
              <a:t>visual, auditory </a:t>
            </a:r>
            <a:r>
              <a:rPr lang="en-US" sz="2400" dirty="0" smtClean="0"/>
              <a:t>and olfactory stimuli </a:t>
            </a:r>
            <a:r>
              <a:rPr lang="en-US" sz="2400" dirty="0" smtClean="0">
                <a:sym typeface="Wingdings" panose="05000000000000000000" pitchFamily="2" charset="2"/>
              </a:rPr>
              <a:t> reduces pacing</a:t>
            </a:r>
          </a:p>
        </p:txBody>
      </p:sp>
    </p:spTree>
    <p:extLst>
      <p:ext uri="{BB962C8B-B14F-4D97-AF65-F5344CB8AC3E}">
        <p14:creationId xmlns:p14="http://schemas.microsoft.com/office/powerpoint/2010/main" val="220606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 of BPSD (Behavioral &amp; Psychological Symptoms of Dementia)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4" y="2189408"/>
            <a:ext cx="11694017" cy="4468969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Incontinence training</a:t>
            </a:r>
          </a:p>
          <a:p>
            <a:pPr lvl="1" algn="just"/>
            <a:r>
              <a:rPr lang="en-US" sz="3000" dirty="0"/>
              <a:t>A system of checking for wetness and prompting </a:t>
            </a:r>
            <a:r>
              <a:rPr lang="en-US" sz="3000" dirty="0" smtClean="0"/>
              <a:t>going to </a:t>
            </a:r>
            <a:r>
              <a:rPr lang="en-US" sz="3000" dirty="0"/>
              <a:t>the toilet </a:t>
            </a:r>
            <a:endParaRPr lang="en-US" sz="3000" dirty="0" smtClean="0"/>
          </a:p>
          <a:p>
            <a:pPr algn="just"/>
            <a:r>
              <a:rPr lang="en-US" sz="3000" dirty="0" smtClean="0"/>
              <a:t>Memory loss</a:t>
            </a:r>
          </a:p>
          <a:p>
            <a:pPr lvl="1" algn="just"/>
            <a:r>
              <a:rPr lang="en-US" sz="3000" dirty="0"/>
              <a:t>U</a:t>
            </a:r>
            <a:r>
              <a:rPr lang="en-US" sz="3000" dirty="0" smtClean="0"/>
              <a:t>se </a:t>
            </a:r>
            <a:r>
              <a:rPr lang="en-US" sz="3000" dirty="0"/>
              <a:t>external memory aids as prompts </a:t>
            </a:r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lessen </a:t>
            </a:r>
            <a:r>
              <a:rPr lang="en-US" sz="3000" dirty="0"/>
              <a:t>the load on the individual’s own memory and to </a:t>
            </a:r>
            <a:r>
              <a:rPr lang="en-US" sz="3000" dirty="0" smtClean="0"/>
              <a:t>support retrieval</a:t>
            </a:r>
          </a:p>
          <a:p>
            <a:pPr lvl="1" algn="just"/>
            <a:r>
              <a:rPr lang="en-US" sz="3000" dirty="0" smtClean="0"/>
              <a:t>Ex: making a drink or snack</a:t>
            </a:r>
          </a:p>
          <a:p>
            <a:pPr lvl="1" algn="just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425458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Rehabilitation in Schizophrenia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304" y="2189408"/>
            <a:ext cx="11694017" cy="4468969"/>
          </a:xfrm>
        </p:spPr>
        <p:txBody>
          <a:bodyPr>
            <a:noAutofit/>
          </a:bodyPr>
          <a:lstStyle/>
          <a:p>
            <a:pPr algn="just"/>
            <a:r>
              <a:rPr lang="en-US" sz="3000" dirty="0"/>
              <a:t>P</a:t>
            </a:r>
            <a:r>
              <a:rPr lang="en-US" sz="3000" dirty="0" smtClean="0"/>
              <a:t>rimary</a:t>
            </a:r>
            <a:r>
              <a:rPr lang="en-US" sz="3000" dirty="0"/>
              <a:t>, secondary and </a:t>
            </a:r>
            <a:r>
              <a:rPr lang="en-US" sz="3000" dirty="0" smtClean="0"/>
              <a:t>tertiary disability</a:t>
            </a:r>
            <a:endParaRPr lang="en-US" sz="3000" dirty="0"/>
          </a:p>
          <a:p>
            <a:pPr lvl="1" algn="just"/>
            <a:r>
              <a:rPr lang="en-US" sz="3000" dirty="0" smtClean="0"/>
              <a:t>Primary </a:t>
            </a:r>
            <a:r>
              <a:rPr lang="en-US" sz="3000" dirty="0" smtClean="0">
                <a:sym typeface="Wingdings" panose="05000000000000000000" pitchFamily="2" charset="2"/>
              </a:rPr>
              <a:t></a:t>
            </a:r>
            <a:r>
              <a:rPr lang="en-US" sz="3000" dirty="0" smtClean="0"/>
              <a:t> </a:t>
            </a:r>
            <a:r>
              <a:rPr lang="en-US" sz="3000" dirty="0"/>
              <a:t>emotional, </a:t>
            </a:r>
            <a:r>
              <a:rPr lang="en-US" sz="3000" dirty="0" smtClean="0"/>
              <a:t>cognitive, motivational </a:t>
            </a:r>
            <a:r>
              <a:rPr lang="en-US" sz="3000" dirty="0"/>
              <a:t>and </a:t>
            </a:r>
            <a:r>
              <a:rPr lang="en-US" sz="3000" dirty="0" err="1"/>
              <a:t>behavioural</a:t>
            </a:r>
            <a:r>
              <a:rPr lang="en-US" sz="3000" dirty="0"/>
              <a:t> </a:t>
            </a:r>
            <a:r>
              <a:rPr lang="en-US" sz="3000" dirty="0" smtClean="0"/>
              <a:t>dysfunction</a:t>
            </a:r>
          </a:p>
          <a:p>
            <a:pPr lvl="1" algn="just"/>
            <a:r>
              <a:rPr lang="en-US" sz="3000" dirty="0" smtClean="0"/>
              <a:t>Secondary </a:t>
            </a:r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loss </a:t>
            </a:r>
            <a:r>
              <a:rPr lang="en-US" sz="3000" dirty="0"/>
              <a:t>of self-esteem and conﬁdence, social withdrawal </a:t>
            </a:r>
            <a:r>
              <a:rPr lang="en-US" sz="3000" dirty="0" smtClean="0"/>
              <a:t>and loss </a:t>
            </a:r>
            <a:r>
              <a:rPr lang="en-US" sz="3000" dirty="0"/>
              <a:t>of social roles and networks. </a:t>
            </a:r>
            <a:endParaRPr lang="en-US" sz="3000" dirty="0" smtClean="0"/>
          </a:p>
          <a:p>
            <a:pPr lvl="1" algn="just"/>
            <a:r>
              <a:rPr lang="en-US" sz="3000" dirty="0" smtClean="0"/>
              <a:t>Tertiary </a:t>
            </a:r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Unemployment</a:t>
            </a:r>
            <a:r>
              <a:rPr lang="en-US" sz="3000" dirty="0"/>
              <a:t>, </a:t>
            </a:r>
            <a:r>
              <a:rPr lang="en-US" sz="3000" dirty="0" smtClean="0"/>
              <a:t>homelessness, poverty </a:t>
            </a:r>
            <a:r>
              <a:rPr lang="en-US" sz="3000" dirty="0"/>
              <a:t>and </a:t>
            </a:r>
            <a:r>
              <a:rPr lang="en-US" sz="3000" dirty="0" smtClean="0"/>
              <a:t>stigmatization</a:t>
            </a:r>
          </a:p>
          <a:p>
            <a:pPr lvl="1" algn="just"/>
            <a:endParaRPr lang="en-US" sz="3000" dirty="0"/>
          </a:p>
          <a:p>
            <a:pPr algn="just"/>
            <a:r>
              <a:rPr lang="en-US" sz="3000" dirty="0" smtClean="0"/>
              <a:t>Target all three disabilities</a:t>
            </a:r>
          </a:p>
        </p:txBody>
      </p:sp>
    </p:spTree>
    <p:extLst>
      <p:ext uri="{BB962C8B-B14F-4D97-AF65-F5344CB8AC3E}">
        <p14:creationId xmlns:p14="http://schemas.microsoft.com/office/powerpoint/2010/main" val="293798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Individualization to Interventions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321" y="2101755"/>
            <a:ext cx="10469900" cy="455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0" y="2350520"/>
            <a:ext cx="9746570" cy="3599316"/>
          </a:xfrm>
        </p:spPr>
        <p:txBody>
          <a:bodyPr/>
          <a:lstStyle/>
          <a:p>
            <a:pPr algn="just"/>
            <a:r>
              <a:rPr lang="en-US" dirty="0"/>
              <a:t>Principles and Practice of Geriatric Psychiatry, 2nd </a:t>
            </a:r>
            <a:r>
              <a:rPr lang="en-US" dirty="0" err="1"/>
              <a:t>edn</a:t>
            </a:r>
            <a:r>
              <a:rPr lang="en-US" dirty="0"/>
              <a:t>. Edited by J. R. M. Copeland, M. T. </a:t>
            </a:r>
            <a:r>
              <a:rPr lang="en-US" dirty="0" err="1"/>
              <a:t>Abou</a:t>
            </a:r>
            <a:r>
              <a:rPr lang="en-US" dirty="0"/>
              <a:t>-Saleh and D. G. </a:t>
            </a:r>
            <a:r>
              <a:rPr lang="en-US" dirty="0" smtClean="0"/>
              <a:t>Blazer. 2002</a:t>
            </a:r>
          </a:p>
          <a:p>
            <a:pPr algn="just"/>
            <a:r>
              <a:rPr lang="en-US" dirty="0"/>
              <a:t>Principles and Practice of Geriatric Psychiatry, 3rd </a:t>
            </a:r>
            <a:r>
              <a:rPr lang="en-US" dirty="0" err="1"/>
              <a:t>edn</a:t>
            </a:r>
            <a:r>
              <a:rPr lang="en-US" dirty="0"/>
              <a:t>. Edited by Mohammed T. </a:t>
            </a:r>
            <a:r>
              <a:rPr lang="en-US" dirty="0" err="1"/>
              <a:t>Abou</a:t>
            </a:r>
            <a:r>
              <a:rPr lang="en-US" dirty="0"/>
              <a:t>-Saleh, Cornelius </a:t>
            </a:r>
            <a:r>
              <a:rPr lang="en-US" dirty="0" err="1"/>
              <a:t>Katona</a:t>
            </a:r>
            <a:r>
              <a:rPr lang="en-US" dirty="0"/>
              <a:t> and </a:t>
            </a:r>
            <a:r>
              <a:rPr lang="en-US" dirty="0" err="1"/>
              <a:t>Anand</a:t>
            </a:r>
            <a:r>
              <a:rPr lang="en-US" dirty="0"/>
              <a:t> </a:t>
            </a:r>
            <a:r>
              <a:rPr lang="en-US" dirty="0" smtClean="0"/>
              <a:t>Kumar. 2011</a:t>
            </a:r>
          </a:p>
          <a:p>
            <a:pPr algn="just"/>
            <a:r>
              <a:rPr lang="en-US" dirty="0" smtClean="0"/>
              <a:t>Guide to the Psychiatry of Old Age. David Ames, Edmond Chiu, James Lindesay, Kenneth L. Shulman. Cambridge. 2010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1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82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Consultation Liaison Psychiatry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784" y="2227691"/>
            <a:ext cx="11122926" cy="4118518"/>
          </a:xfrm>
        </p:spPr>
        <p:txBody>
          <a:bodyPr>
            <a:noAutofit/>
          </a:bodyPr>
          <a:lstStyle/>
          <a:p>
            <a:pPr algn="just"/>
            <a:r>
              <a:rPr lang="en-US" sz="2500" dirty="0" smtClean="0"/>
              <a:t>Consultation</a:t>
            </a:r>
          </a:p>
          <a:p>
            <a:pPr lvl="1" algn="just"/>
            <a:r>
              <a:rPr lang="en-US" sz="2500" dirty="0" smtClean="0"/>
              <a:t>reactive process </a:t>
            </a:r>
            <a:r>
              <a:rPr lang="en-US" sz="2500" dirty="0"/>
              <a:t>where patients are seen on a case-by-case </a:t>
            </a:r>
            <a:r>
              <a:rPr lang="en-US" sz="2500" dirty="0" smtClean="0"/>
              <a:t>basis</a:t>
            </a:r>
          </a:p>
          <a:p>
            <a:pPr lvl="1" algn="just"/>
            <a:r>
              <a:rPr lang="en-US" sz="2500" dirty="0" smtClean="0"/>
              <a:t>frequently by </a:t>
            </a:r>
            <a:r>
              <a:rPr lang="en-US" sz="2500" dirty="0"/>
              <a:t>inexperienced medical staff working independently of the </a:t>
            </a:r>
            <a:r>
              <a:rPr lang="en-US" sz="2500" dirty="0" smtClean="0"/>
              <a:t>general care </a:t>
            </a:r>
            <a:r>
              <a:rPr lang="en-US" sz="2500" dirty="0"/>
              <a:t>team; </a:t>
            </a:r>
            <a:endParaRPr lang="en-US" sz="2500" dirty="0" smtClean="0"/>
          </a:p>
          <a:p>
            <a:pPr lvl="1" algn="just"/>
            <a:r>
              <a:rPr lang="en-US" sz="2500" dirty="0" smtClean="0"/>
              <a:t>a </a:t>
            </a:r>
            <a:r>
              <a:rPr lang="en-US" sz="2500" dirty="0"/>
              <a:t>single opinion is given and the patient referred again </a:t>
            </a:r>
            <a:r>
              <a:rPr lang="en-US" sz="2500" dirty="0" smtClean="0"/>
              <a:t>if problems </a:t>
            </a:r>
            <a:r>
              <a:rPr lang="en-US" sz="2500" dirty="0"/>
              <a:t>fail to resolve. </a:t>
            </a:r>
            <a:endParaRPr lang="en-US" sz="2500" dirty="0" smtClean="0"/>
          </a:p>
          <a:p>
            <a:pPr algn="just"/>
            <a:r>
              <a:rPr lang="en-US" sz="2500" dirty="0" smtClean="0"/>
              <a:t>Liaison</a:t>
            </a:r>
          </a:p>
          <a:p>
            <a:pPr lvl="1" algn="just"/>
            <a:r>
              <a:rPr lang="en-US" sz="2500" dirty="0" smtClean="0"/>
              <a:t>proactive</a:t>
            </a:r>
            <a:r>
              <a:rPr lang="en-US" sz="2500" dirty="0"/>
              <a:t>, integrated with </a:t>
            </a:r>
            <a:r>
              <a:rPr lang="en-US" sz="2500" dirty="0" smtClean="0"/>
              <a:t>general </a:t>
            </a:r>
            <a:r>
              <a:rPr lang="en-US" sz="2500" dirty="0"/>
              <a:t>hospital care and based on collaborative working </a:t>
            </a:r>
            <a:endParaRPr lang="en-US" sz="2500" dirty="0" smtClean="0"/>
          </a:p>
          <a:p>
            <a:pPr algn="just"/>
            <a:r>
              <a:rPr lang="en-US" sz="2500" dirty="0"/>
              <a:t>M</a:t>
            </a:r>
            <a:r>
              <a:rPr lang="en-US" sz="2500" dirty="0" smtClean="0"/>
              <a:t>ost </a:t>
            </a:r>
            <a:r>
              <a:rPr lang="en-US" sz="2500" dirty="0"/>
              <a:t>common </a:t>
            </a:r>
            <a:r>
              <a:rPr lang="en-US" sz="2500" dirty="0" smtClean="0"/>
              <a:t>disorders in geriatric psychiatry: </a:t>
            </a:r>
            <a:r>
              <a:rPr lang="en-US" sz="2500" dirty="0"/>
              <a:t>dementia, delirium and </a:t>
            </a:r>
            <a:r>
              <a:rPr lang="en-US" sz="2500" dirty="0" smtClean="0"/>
              <a:t>depression</a:t>
            </a:r>
          </a:p>
        </p:txBody>
      </p:sp>
    </p:spTree>
    <p:extLst>
      <p:ext uri="{BB962C8B-B14F-4D97-AF65-F5344CB8AC3E}">
        <p14:creationId xmlns:p14="http://schemas.microsoft.com/office/powerpoint/2010/main" val="313427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Consultation Liaison Psychiatry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428" y="2175148"/>
            <a:ext cx="5131028" cy="4334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923" y="2175149"/>
            <a:ext cx="5267184" cy="433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CLP: Detection, Teaching, Training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0647321" cy="4268643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General care </a:t>
            </a:r>
            <a:r>
              <a:rPr lang="en-US" sz="2800" dirty="0" smtClean="0"/>
              <a:t>teams </a:t>
            </a:r>
          </a:p>
          <a:p>
            <a:pPr lvl="1" algn="just"/>
            <a:r>
              <a:rPr lang="en-US" sz="2800" dirty="0" smtClean="0"/>
              <a:t>difﬁculty </a:t>
            </a:r>
            <a:r>
              <a:rPr lang="en-US" sz="2800" dirty="0"/>
              <a:t>understanding the concept </a:t>
            </a:r>
            <a:r>
              <a:rPr lang="en-US" sz="2800" dirty="0" smtClean="0"/>
              <a:t>of syndromes</a:t>
            </a:r>
          </a:p>
          <a:p>
            <a:pPr lvl="1" algn="just"/>
            <a:r>
              <a:rPr lang="en-US" sz="2800" dirty="0" smtClean="0"/>
              <a:t>response </a:t>
            </a:r>
            <a:r>
              <a:rPr lang="en-US" sz="2800" dirty="0"/>
              <a:t>to mental disturbance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a </a:t>
            </a:r>
            <a:r>
              <a:rPr lang="en-US" sz="2800" dirty="0"/>
              <a:t>reaction to symptoms. </a:t>
            </a:r>
            <a:endParaRPr lang="en-US" sz="2800" dirty="0" smtClean="0"/>
          </a:p>
          <a:p>
            <a:pPr lvl="1" algn="just"/>
            <a:r>
              <a:rPr lang="en-US" sz="2800" dirty="0" smtClean="0"/>
              <a:t>crying</a:t>
            </a:r>
            <a:r>
              <a:rPr lang="en-US" sz="2800" dirty="0"/>
              <a:t>, not </a:t>
            </a:r>
            <a:r>
              <a:rPr lang="en-US" sz="2800" dirty="0" smtClean="0"/>
              <a:t>eating, and </a:t>
            </a:r>
            <a:r>
              <a:rPr lang="en-US" sz="2800" dirty="0"/>
              <a:t>thoughts of death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depression</a:t>
            </a:r>
            <a:r>
              <a:rPr lang="en-US" sz="2800" dirty="0"/>
              <a:t>, </a:t>
            </a:r>
            <a:endParaRPr lang="en-US" sz="2800" dirty="0" smtClean="0"/>
          </a:p>
          <a:p>
            <a:pPr lvl="1" algn="just"/>
            <a:r>
              <a:rPr lang="en-US" sz="2800" dirty="0"/>
              <a:t>C</a:t>
            </a:r>
            <a:r>
              <a:rPr lang="en-US" sz="2800" dirty="0" smtClean="0"/>
              <a:t>ognitive </a:t>
            </a:r>
            <a:r>
              <a:rPr lang="en-US" sz="2800" dirty="0"/>
              <a:t>errors </a:t>
            </a: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en-US" sz="2800" dirty="0" smtClean="0"/>
              <a:t> dementia.</a:t>
            </a:r>
          </a:p>
          <a:p>
            <a:pPr lvl="1" algn="just"/>
            <a:endParaRPr lang="en-US" sz="2800" dirty="0" smtClean="0"/>
          </a:p>
          <a:p>
            <a:pPr algn="just"/>
            <a:r>
              <a:rPr lang="en-US" sz="2800" dirty="0"/>
              <a:t>Teaching and </a:t>
            </a:r>
            <a:r>
              <a:rPr lang="en-US" sz="2800" dirty="0" smtClean="0"/>
              <a:t>training </a:t>
            </a: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/>
              <a:t>core business for liaison teams </a:t>
            </a:r>
            <a:endParaRPr lang="en-US" sz="2800" dirty="0" smtClean="0"/>
          </a:p>
          <a:p>
            <a:pPr lvl="1" algn="just"/>
            <a:r>
              <a:rPr lang="en-US" sz="2800" dirty="0" err="1" smtClean="0"/>
              <a:t>Psychoeducation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 not just for family &amp; patients, for colleagues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868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CLP : Delirium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0019524" cy="3599316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Delirium </a:t>
            </a: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/>
              <a:t>most common non-speciﬁc presentation of </a:t>
            </a:r>
            <a:r>
              <a:rPr lang="en-US" sz="2800" dirty="0" smtClean="0"/>
              <a:t>physical illness </a:t>
            </a:r>
            <a:r>
              <a:rPr lang="en-US" sz="2800" dirty="0"/>
              <a:t>among older people and the most common new condition </a:t>
            </a:r>
            <a:r>
              <a:rPr lang="en-US" sz="2800" dirty="0" smtClean="0"/>
              <a:t>in the </a:t>
            </a:r>
            <a:r>
              <a:rPr lang="en-US" sz="2800" dirty="0"/>
              <a:t>hospitalized elderly. </a:t>
            </a:r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Once established</a:t>
            </a:r>
            <a:r>
              <a:rPr lang="en-US" sz="2800" dirty="0"/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</a:t>
            </a:r>
            <a:r>
              <a:rPr lang="en-US" sz="2800" dirty="0" smtClean="0"/>
              <a:t> treat </a:t>
            </a:r>
            <a:r>
              <a:rPr lang="en-US" sz="2800" dirty="0"/>
              <a:t>the underlying </a:t>
            </a:r>
            <a:r>
              <a:rPr lang="en-US" sz="2800" dirty="0" smtClean="0"/>
              <a:t>condition</a:t>
            </a:r>
            <a:r>
              <a:rPr lang="en-US" sz="2800" dirty="0"/>
              <a:t> </a:t>
            </a:r>
            <a:r>
              <a:rPr lang="en-US" sz="2800" b="1" u="sng" dirty="0" smtClean="0"/>
              <a:t>WITH</a:t>
            </a:r>
            <a:r>
              <a:rPr lang="en-US" sz="2800" dirty="0" smtClean="0"/>
              <a:t> </a:t>
            </a:r>
            <a:r>
              <a:rPr lang="en-US" sz="2800" dirty="0"/>
              <a:t>supportive care and management of </a:t>
            </a:r>
            <a:r>
              <a:rPr lang="en-US" sz="2800" dirty="0" err="1"/>
              <a:t>behavioural</a:t>
            </a:r>
            <a:r>
              <a:rPr lang="en-US" sz="2800" dirty="0"/>
              <a:t> and </a:t>
            </a:r>
            <a:r>
              <a:rPr lang="en-US" sz="2800" dirty="0" smtClean="0"/>
              <a:t>psychotic symptoms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7505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CLP : Dementia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268643"/>
          </a:xfrm>
        </p:spPr>
        <p:txBody>
          <a:bodyPr>
            <a:noAutofit/>
          </a:bodyPr>
          <a:lstStyle/>
          <a:p>
            <a:pPr algn="just"/>
            <a:r>
              <a:rPr lang="en-US" sz="2700" dirty="0"/>
              <a:t>D</a:t>
            </a:r>
            <a:r>
              <a:rPr lang="en-US" sz="2700" dirty="0" smtClean="0"/>
              <a:t>ementia </a:t>
            </a:r>
            <a:r>
              <a:rPr lang="en-US" sz="2700" dirty="0"/>
              <a:t>has to be identiﬁed at </a:t>
            </a:r>
            <a:r>
              <a:rPr lang="en-US" sz="2700" dirty="0" smtClean="0"/>
              <a:t>the </a:t>
            </a:r>
            <a:r>
              <a:rPr lang="en-US" sz="2700" dirty="0"/>
              <a:t>time of </a:t>
            </a:r>
            <a:r>
              <a:rPr lang="en-US" sz="2700" dirty="0" smtClean="0"/>
              <a:t>admission</a:t>
            </a:r>
          </a:p>
          <a:p>
            <a:pPr lvl="1" algn="just"/>
            <a:r>
              <a:rPr lang="en-US" sz="2700" dirty="0" smtClean="0"/>
              <a:t>General care </a:t>
            </a:r>
            <a:r>
              <a:rPr lang="en-US" sz="2700" dirty="0"/>
              <a:t>teams </a:t>
            </a:r>
            <a:r>
              <a:rPr lang="en-US" sz="2700" dirty="0" smtClean="0">
                <a:sym typeface="Wingdings" panose="05000000000000000000" pitchFamily="2" charset="2"/>
              </a:rPr>
              <a:t> </a:t>
            </a:r>
            <a:r>
              <a:rPr lang="en-US" sz="2700" dirty="0" smtClean="0"/>
              <a:t>recognize </a:t>
            </a:r>
            <a:r>
              <a:rPr lang="en-US" sz="2700" dirty="0"/>
              <a:t>the </a:t>
            </a:r>
            <a:r>
              <a:rPr lang="en-US" sz="2700" dirty="0" smtClean="0"/>
              <a:t>signiﬁcance for management and </a:t>
            </a:r>
            <a:r>
              <a:rPr lang="en-US" sz="2700" dirty="0"/>
              <a:t>eventual discharge. </a:t>
            </a:r>
            <a:endParaRPr lang="en-US" sz="2700" dirty="0" smtClean="0"/>
          </a:p>
          <a:p>
            <a:pPr lvl="1" algn="just"/>
            <a:r>
              <a:rPr lang="en-US" sz="2700" dirty="0" smtClean="0"/>
              <a:t>Care </a:t>
            </a:r>
            <a:r>
              <a:rPr lang="en-US" sz="2700" dirty="0"/>
              <a:t>plans </a:t>
            </a:r>
            <a:r>
              <a:rPr lang="en-US" sz="2700" dirty="0" smtClean="0">
                <a:sym typeface="Wingdings" panose="05000000000000000000" pitchFamily="2" charset="2"/>
              </a:rPr>
              <a:t> </a:t>
            </a:r>
            <a:r>
              <a:rPr lang="en-US" sz="2700" dirty="0" smtClean="0"/>
              <a:t>take </a:t>
            </a:r>
            <a:r>
              <a:rPr lang="en-US" sz="2700" dirty="0"/>
              <a:t>account </a:t>
            </a:r>
            <a:r>
              <a:rPr lang="en-US" sz="2700" dirty="0" smtClean="0"/>
              <a:t>the effect of cognitive </a:t>
            </a:r>
            <a:r>
              <a:rPr lang="en-US" sz="2700" dirty="0"/>
              <a:t>impairment and the added </a:t>
            </a:r>
            <a:r>
              <a:rPr lang="en-US" sz="2700" dirty="0" smtClean="0"/>
              <a:t>risks</a:t>
            </a:r>
          </a:p>
          <a:p>
            <a:pPr lvl="1" algn="just"/>
            <a:endParaRPr lang="en-US" sz="2700" dirty="0" smtClean="0"/>
          </a:p>
          <a:p>
            <a:pPr algn="just"/>
            <a:r>
              <a:rPr lang="en-US" sz="2700" dirty="0"/>
              <a:t>E</a:t>
            </a:r>
            <a:r>
              <a:rPr lang="en-US" sz="2700" dirty="0" smtClean="0"/>
              <a:t>very </a:t>
            </a:r>
            <a:r>
              <a:rPr lang="en-US" sz="2700" dirty="0"/>
              <a:t>suspected case of dementia </a:t>
            </a:r>
            <a:endParaRPr lang="en-US" sz="2700" dirty="0"/>
          </a:p>
          <a:p>
            <a:pPr lvl="1" algn="just"/>
            <a:r>
              <a:rPr lang="en-US" sz="2700" dirty="0" smtClean="0"/>
              <a:t>Specialist </a:t>
            </a:r>
            <a:r>
              <a:rPr lang="en-US" sz="2700" dirty="0"/>
              <a:t>assessment </a:t>
            </a:r>
            <a:endParaRPr lang="en-US" sz="2700" dirty="0"/>
          </a:p>
          <a:p>
            <a:pPr lvl="1" algn="just"/>
            <a:r>
              <a:rPr lang="en-US" sz="2700" dirty="0" err="1" smtClean="0"/>
              <a:t>Geriatry</a:t>
            </a:r>
            <a:r>
              <a:rPr lang="en-US" sz="2700" dirty="0" smtClean="0"/>
              <a:t> specialist liaison </a:t>
            </a:r>
            <a:r>
              <a:rPr lang="en-US" sz="2700" dirty="0"/>
              <a:t>teams available for treatment and training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305447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CLP : Depression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91223"/>
          </a:xfrm>
        </p:spPr>
        <p:txBody>
          <a:bodyPr>
            <a:normAutofit/>
          </a:bodyPr>
          <a:lstStyle/>
          <a:p>
            <a:pPr algn="just"/>
            <a:r>
              <a:rPr lang="en-US" sz="2800" dirty="0"/>
              <a:t>All forms of depression are seen in a general </a:t>
            </a:r>
            <a:r>
              <a:rPr lang="en-US" sz="2800" dirty="0" smtClean="0"/>
              <a:t>hospital</a:t>
            </a:r>
          </a:p>
          <a:p>
            <a:pPr lvl="1" algn="just"/>
            <a:r>
              <a:rPr lang="en-US" sz="2800" dirty="0"/>
              <a:t>P</a:t>
            </a:r>
            <a:r>
              <a:rPr lang="en-US" sz="2800" dirty="0" smtClean="0"/>
              <a:t>resentations are </a:t>
            </a:r>
            <a:r>
              <a:rPr lang="en-US" sz="2800" dirty="0"/>
              <a:t>more varied and more difﬁcult to </a:t>
            </a:r>
            <a:r>
              <a:rPr lang="en-US" sz="2800" dirty="0" smtClean="0"/>
              <a:t>diagnose.</a:t>
            </a:r>
          </a:p>
          <a:p>
            <a:pPr lvl="1" algn="just"/>
            <a:r>
              <a:rPr lang="en-US" sz="2800" dirty="0" smtClean="0"/>
              <a:t>Preoperative</a:t>
            </a:r>
            <a:r>
              <a:rPr lang="en-US" sz="2800" dirty="0"/>
              <a:t> </a:t>
            </a:r>
            <a:r>
              <a:rPr lang="en-US" sz="2800" dirty="0" smtClean="0"/>
              <a:t>anxiety </a:t>
            </a:r>
            <a:r>
              <a:rPr lang="en-US" sz="2800" dirty="0"/>
              <a:t>and depression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increased </a:t>
            </a:r>
            <a:r>
              <a:rPr lang="en-US" sz="2800" dirty="0"/>
              <a:t>risk of </a:t>
            </a:r>
            <a:r>
              <a:rPr lang="en-US" sz="2800" dirty="0" smtClean="0"/>
              <a:t>postoperative complication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worries </a:t>
            </a:r>
            <a:r>
              <a:rPr lang="en-US" sz="2800" dirty="0"/>
              <a:t>about </a:t>
            </a:r>
            <a:r>
              <a:rPr lang="en-US" sz="2800" dirty="0" smtClean="0"/>
              <a:t>surgery or </a:t>
            </a:r>
            <a:r>
              <a:rPr lang="en-US" sz="2800" dirty="0"/>
              <a:t>the </a:t>
            </a:r>
            <a:r>
              <a:rPr lang="en-US" sz="2800" dirty="0" smtClean="0"/>
              <a:t>disease</a:t>
            </a:r>
          </a:p>
          <a:p>
            <a:pPr lvl="1" algn="just"/>
            <a:endParaRPr lang="en-US" sz="2800" dirty="0" smtClean="0"/>
          </a:p>
          <a:p>
            <a:pPr algn="just"/>
            <a:r>
              <a:rPr lang="en-US" sz="2800" dirty="0"/>
              <a:t>Physical illness and disability increase the risk of </a:t>
            </a:r>
            <a:r>
              <a:rPr lang="en-US" sz="2800" dirty="0" smtClean="0"/>
              <a:t>depression greatly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4390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Consultation Liaison Psychiatry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491" y="2183642"/>
            <a:ext cx="10959152" cy="4476465"/>
          </a:xfrm>
        </p:spPr>
        <p:txBody>
          <a:bodyPr>
            <a:noAutofit/>
          </a:bodyPr>
          <a:lstStyle/>
          <a:p>
            <a:pPr algn="just"/>
            <a:r>
              <a:rPr lang="en-US" sz="2600" dirty="0"/>
              <a:t>Mental health practitioners </a:t>
            </a:r>
            <a:r>
              <a:rPr lang="en-US" sz="2600" dirty="0" smtClean="0"/>
              <a:t>will </a:t>
            </a:r>
            <a:r>
              <a:rPr lang="en-US" sz="2600" b="1" u="sng" dirty="0"/>
              <a:t>need</a:t>
            </a:r>
            <a:r>
              <a:rPr lang="en-US" sz="2600" dirty="0"/>
              <a:t> </a:t>
            </a:r>
            <a:r>
              <a:rPr lang="en-US" sz="2600" dirty="0" smtClean="0"/>
              <a:t>greater knowledge </a:t>
            </a:r>
            <a:r>
              <a:rPr lang="en-US" sz="2600" dirty="0"/>
              <a:t>of acute physical illness and how this changes the </a:t>
            </a:r>
            <a:r>
              <a:rPr lang="en-US" sz="2600" dirty="0" smtClean="0"/>
              <a:t>meaning of </a:t>
            </a:r>
            <a:r>
              <a:rPr lang="en-US" sz="2600" dirty="0"/>
              <a:t>mental disturbance. </a:t>
            </a:r>
            <a:endParaRPr lang="en-US" sz="2600" dirty="0" smtClean="0"/>
          </a:p>
          <a:p>
            <a:pPr algn="just"/>
            <a:r>
              <a:rPr lang="en-US" sz="2600" dirty="0"/>
              <a:t>P</a:t>
            </a:r>
            <a:r>
              <a:rPr lang="en-US" sz="2600" dirty="0" smtClean="0"/>
              <a:t>rinciple functions: </a:t>
            </a:r>
          </a:p>
          <a:p>
            <a:pPr lvl="1" algn="just"/>
            <a:r>
              <a:rPr lang="en-US" sz="2600" dirty="0" smtClean="0"/>
              <a:t>work collaboratively with </a:t>
            </a:r>
            <a:r>
              <a:rPr lang="en-US" sz="2600" dirty="0"/>
              <a:t>general care </a:t>
            </a:r>
            <a:r>
              <a:rPr lang="en-US" sz="2600" dirty="0" smtClean="0"/>
              <a:t>teams</a:t>
            </a:r>
          </a:p>
          <a:p>
            <a:pPr lvl="1" algn="just"/>
            <a:r>
              <a:rPr lang="en-US" sz="2600" dirty="0" smtClean="0"/>
              <a:t>provide </a:t>
            </a:r>
            <a:r>
              <a:rPr lang="en-US" sz="2600" dirty="0"/>
              <a:t>a rapid </a:t>
            </a:r>
            <a:r>
              <a:rPr lang="en-US" sz="2600" dirty="0" smtClean="0"/>
              <a:t>response</a:t>
            </a:r>
          </a:p>
          <a:p>
            <a:pPr lvl="1" algn="just"/>
            <a:r>
              <a:rPr lang="en-US" sz="2600" dirty="0" smtClean="0"/>
              <a:t>manage complex conditions</a:t>
            </a:r>
          </a:p>
          <a:p>
            <a:pPr lvl="1" algn="just"/>
            <a:r>
              <a:rPr lang="en-US" sz="2600" dirty="0" smtClean="0"/>
              <a:t>improve </a:t>
            </a:r>
            <a:r>
              <a:rPr lang="en-US" sz="2600" dirty="0"/>
              <a:t>the detection and understanding of </a:t>
            </a:r>
            <a:r>
              <a:rPr lang="en-US" sz="2600" dirty="0" smtClean="0"/>
              <a:t>mental health </a:t>
            </a:r>
            <a:endParaRPr lang="en-US" sz="2600" dirty="0"/>
          </a:p>
          <a:p>
            <a:pPr lvl="1" algn="just"/>
            <a:r>
              <a:rPr lang="en-US" sz="2600" dirty="0" smtClean="0"/>
              <a:t>deliver </a:t>
            </a:r>
            <a:r>
              <a:rPr lang="en-US" sz="2600" dirty="0"/>
              <a:t>training to general care teams </a:t>
            </a:r>
            <a:r>
              <a:rPr lang="en-US" sz="2600" dirty="0" smtClean="0">
                <a:sym typeface="Wingdings" panose="05000000000000000000" pitchFamily="2" charset="2"/>
              </a:rPr>
              <a:t> </a:t>
            </a:r>
            <a:r>
              <a:rPr lang="en-US" sz="2600" dirty="0" smtClean="0"/>
              <a:t>improve their </a:t>
            </a:r>
            <a:r>
              <a:rPr lang="en-US" sz="2600" dirty="0"/>
              <a:t>skills in mental health assessment and </a:t>
            </a:r>
            <a:r>
              <a:rPr lang="en-US" sz="2600" dirty="0" smtClean="0"/>
              <a:t>management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5602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Care </a:t>
            </a:r>
            <a:r>
              <a:rPr lang="en-US" b="1" dirty="0" err="1" smtClean="0"/>
              <a:t>vs</a:t>
            </a:r>
            <a:r>
              <a:rPr lang="en-US" b="1" dirty="0" smtClean="0"/>
              <a:t> Treatment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668" y="2115404"/>
            <a:ext cx="11514941" cy="462659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Care</a:t>
            </a: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seen as </a:t>
            </a:r>
            <a:r>
              <a:rPr lang="en-US" sz="2800" dirty="0" smtClean="0"/>
              <a:t>provided when there </a:t>
            </a:r>
            <a:r>
              <a:rPr lang="en-US" sz="2800" dirty="0"/>
              <a:t>is no possibility of eﬀective </a:t>
            </a:r>
            <a:r>
              <a:rPr lang="en-US" sz="2800" dirty="0" smtClean="0"/>
              <a:t>treatment</a:t>
            </a:r>
          </a:p>
          <a:p>
            <a:pPr lvl="1" algn="just"/>
            <a:r>
              <a:rPr lang="en-US" sz="2800" dirty="0" smtClean="0"/>
              <a:t>untrained </a:t>
            </a:r>
            <a:r>
              <a:rPr lang="en-US" sz="2800" dirty="0"/>
              <a:t>(although </a:t>
            </a:r>
            <a:r>
              <a:rPr lang="en-US" sz="2800" dirty="0" smtClean="0"/>
              <a:t>not necessarily </a:t>
            </a:r>
            <a:r>
              <a:rPr lang="en-US" sz="2800" dirty="0"/>
              <a:t>unskilled) workers </a:t>
            </a:r>
            <a:endParaRPr lang="en-US" sz="2800" dirty="0" smtClean="0"/>
          </a:p>
          <a:p>
            <a:pPr algn="just"/>
            <a:r>
              <a:rPr lang="en-US" sz="2800" dirty="0" smtClean="0"/>
              <a:t>Treatment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highly </a:t>
            </a:r>
            <a:r>
              <a:rPr lang="en-US" sz="2800" dirty="0"/>
              <a:t>trained personnel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Care </a:t>
            </a:r>
            <a:r>
              <a:rPr lang="en-US" sz="2800" dirty="0"/>
              <a:t>in </a:t>
            </a:r>
            <a:r>
              <a:rPr lang="en-US" sz="2800" dirty="0" smtClean="0"/>
              <a:t>the Community </a:t>
            </a:r>
            <a:r>
              <a:rPr lang="en-US" sz="2800" dirty="0" smtClean="0">
                <a:sym typeface="Wingdings" panose="05000000000000000000" pitchFamily="2" charset="2"/>
              </a:rPr>
              <a:t> low cost </a:t>
            </a:r>
            <a:endParaRPr lang="en-US" sz="2800" dirty="0">
              <a:sym typeface="Wingdings" panose="05000000000000000000" pitchFamily="2" charset="2"/>
            </a:endParaRPr>
          </a:p>
          <a:p>
            <a:pPr algn="just"/>
            <a:r>
              <a:rPr lang="en-US" sz="2800" dirty="0" smtClean="0">
                <a:sym typeface="Wingdings" panose="05000000000000000000" pitchFamily="2" charset="2"/>
              </a:rPr>
              <a:t>Secondary Treatment  high cost</a:t>
            </a:r>
          </a:p>
          <a:p>
            <a:pPr algn="just"/>
            <a:r>
              <a:rPr lang="en-US" sz="2800" dirty="0" smtClean="0"/>
              <a:t>Old </a:t>
            </a:r>
            <a:r>
              <a:rPr lang="en-US" sz="2800" dirty="0"/>
              <a:t>age psychiatry services </a:t>
            </a:r>
            <a:r>
              <a:rPr lang="en-US" sz="2800" dirty="0" smtClean="0"/>
              <a:t>need both</a:t>
            </a:r>
          </a:p>
        </p:txBody>
      </p:sp>
    </p:spTree>
    <p:extLst>
      <p:ext uri="{BB962C8B-B14F-4D97-AF65-F5344CB8AC3E}">
        <p14:creationId xmlns:p14="http://schemas.microsoft.com/office/powerpoint/2010/main" val="8741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318</TotalTime>
  <Words>1103</Words>
  <Application>Microsoft Office PowerPoint</Application>
  <PresentationFormat>Widescreen</PresentationFormat>
  <Paragraphs>143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</vt:lpstr>
      <vt:lpstr>Berlin</vt:lpstr>
      <vt:lpstr>Liaison &amp; Nonpharmacological Management in Geriatric Psychiatry</vt:lpstr>
      <vt:lpstr>Consultation Liaison Psychiatry </vt:lpstr>
      <vt:lpstr>Consultation Liaison Psychiatry </vt:lpstr>
      <vt:lpstr>CLP: Detection, Teaching, Training</vt:lpstr>
      <vt:lpstr>CLP : Delirium</vt:lpstr>
      <vt:lpstr>CLP : Dementia</vt:lpstr>
      <vt:lpstr>CLP : Depression</vt:lpstr>
      <vt:lpstr>Consultation Liaison Psychiatry </vt:lpstr>
      <vt:lpstr>Care vs Treatment</vt:lpstr>
      <vt:lpstr>Nonpharmacological Interventions</vt:lpstr>
      <vt:lpstr>Nonpharmacological Interventions : Behavior</vt:lpstr>
      <vt:lpstr>Nonpharmacological Interventions : Affect</vt:lpstr>
      <vt:lpstr>Nonpharmacological Interventions : Cognition</vt:lpstr>
      <vt:lpstr>Management of BPSD (Behavioral &amp; Psychological Symptoms of Dementia)</vt:lpstr>
      <vt:lpstr>Management of BPSD (Behavioral &amp; Psychological Symptoms of Dementia)</vt:lpstr>
      <vt:lpstr>Rehabilitation in Schizophrenia</vt:lpstr>
      <vt:lpstr>Individualization to Interventions</vt:lpstr>
      <vt:lpstr>References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Liasion &amp; Nonpharmacological Management in Geriatric Psychiatry</dc:title>
  <dc:creator>Rizky Aniza Winanda</dc:creator>
  <cp:lastModifiedBy>Rizky Aniza Winanda</cp:lastModifiedBy>
  <cp:revision>21</cp:revision>
  <dcterms:created xsi:type="dcterms:W3CDTF">2014-10-02T20:40:46Z</dcterms:created>
  <dcterms:modified xsi:type="dcterms:W3CDTF">2014-10-03T01:59:13Z</dcterms:modified>
</cp:coreProperties>
</file>