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8"/>
  </p:notesMasterIdLst>
  <p:sldIdLst>
    <p:sldId id="256" r:id="rId2"/>
    <p:sldId id="257" r:id="rId3"/>
    <p:sldId id="258" r:id="rId4"/>
    <p:sldId id="259" r:id="rId5"/>
    <p:sldId id="260" r:id="rId6"/>
    <p:sldId id="261" r:id="rId7"/>
    <p:sldId id="265" r:id="rId8"/>
    <p:sldId id="262" r:id="rId9"/>
    <p:sldId id="267" r:id="rId10"/>
    <p:sldId id="263" r:id="rId11"/>
    <p:sldId id="264" r:id="rId12"/>
    <p:sldId id="268" r:id="rId13"/>
    <p:sldId id="269" r:id="rId14"/>
    <p:sldId id="270" r:id="rId15"/>
    <p:sldId id="271" r:id="rId16"/>
    <p:sldId id="272" r:id="rId17"/>
    <p:sldId id="273" r:id="rId18"/>
    <p:sldId id="275" r:id="rId19"/>
    <p:sldId id="276" r:id="rId20"/>
    <p:sldId id="282" r:id="rId21"/>
    <p:sldId id="283" r:id="rId22"/>
    <p:sldId id="284" r:id="rId23"/>
    <p:sldId id="285" r:id="rId24"/>
    <p:sldId id="286" r:id="rId25"/>
    <p:sldId id="287" r:id="rId26"/>
    <p:sldId id="288" r:id="rId27"/>
    <p:sldId id="289" r:id="rId28"/>
    <p:sldId id="290" r:id="rId29"/>
    <p:sldId id="291" r:id="rId30"/>
    <p:sldId id="292" r:id="rId31"/>
    <p:sldId id="294" r:id="rId32"/>
    <p:sldId id="295" r:id="rId33"/>
    <p:sldId id="297" r:id="rId34"/>
    <p:sldId id="299" r:id="rId35"/>
    <p:sldId id="301" r:id="rId36"/>
    <p:sldId id="303" r:id="rId37"/>
    <p:sldId id="304" r:id="rId38"/>
    <p:sldId id="305" r:id="rId39"/>
    <p:sldId id="307" r:id="rId40"/>
    <p:sldId id="309" r:id="rId41"/>
    <p:sldId id="311" r:id="rId42"/>
    <p:sldId id="312" r:id="rId43"/>
    <p:sldId id="313" r:id="rId44"/>
    <p:sldId id="315" r:id="rId45"/>
    <p:sldId id="306" r:id="rId46"/>
    <p:sldId id="280" r:id="rId47"/>
    <p:sldId id="281" r:id="rId48"/>
    <p:sldId id="316" r:id="rId49"/>
    <p:sldId id="317" r:id="rId50"/>
    <p:sldId id="318" r:id="rId51"/>
    <p:sldId id="320" r:id="rId52"/>
    <p:sldId id="321" r:id="rId53"/>
    <p:sldId id="322" r:id="rId54"/>
    <p:sldId id="324" r:id="rId55"/>
    <p:sldId id="326" r:id="rId56"/>
    <p:sldId id="327" r:id="rId57"/>
    <p:sldId id="329" r:id="rId58"/>
    <p:sldId id="331" r:id="rId59"/>
    <p:sldId id="332" r:id="rId60"/>
    <p:sldId id="333" r:id="rId61"/>
    <p:sldId id="334" r:id="rId62"/>
    <p:sldId id="335" r:id="rId63"/>
    <p:sldId id="337" r:id="rId64"/>
    <p:sldId id="340" r:id="rId65"/>
    <p:sldId id="343" r:id="rId66"/>
    <p:sldId id="344" r:id="rId67"/>
    <p:sldId id="345" r:id="rId68"/>
    <p:sldId id="347" r:id="rId69"/>
    <p:sldId id="349" r:id="rId70"/>
    <p:sldId id="351" r:id="rId71"/>
    <p:sldId id="368" r:id="rId72"/>
    <p:sldId id="364" r:id="rId73"/>
    <p:sldId id="365" r:id="rId74"/>
    <p:sldId id="366" r:id="rId75"/>
    <p:sldId id="367" r:id="rId76"/>
    <p:sldId id="369"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45AAE5-C256-4A3C-97F5-D29E05F8253F}" type="datetimeFigureOut">
              <a:rPr lang="en-US" smtClean="0"/>
              <a:t>8/8/2014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A613BC-AC4A-42CC-A8E9-C2D7327CA0E5}" type="slidenum">
              <a:rPr lang="en-US" smtClean="0"/>
              <a:t>‹#›</a:t>
            </a:fld>
            <a:endParaRPr lang="en-US"/>
          </a:p>
        </p:txBody>
      </p:sp>
    </p:spTree>
    <p:extLst>
      <p:ext uri="{BB962C8B-B14F-4D97-AF65-F5344CB8AC3E}">
        <p14:creationId xmlns:p14="http://schemas.microsoft.com/office/powerpoint/2010/main" val="3263654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20</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3B3E885-1ABF-4CBA-91CD-5C532580EC7F}" type="slidenum">
              <a:rPr lang="en-US" smtClean="0"/>
              <a:pPr/>
              <a:t>32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38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21</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BDC9D4-4E60-4E7E-9A3E-C5DAD273871C}" type="slidenum">
              <a:rPr lang="en-US" smtClean="0"/>
              <a:pPr fontAlgn="base">
                <a:spcBef>
                  <a:spcPct val="0"/>
                </a:spcBef>
                <a:spcAft>
                  <a:spcPct val="0"/>
                </a:spcAft>
                <a:defRPr/>
              </a:pPr>
              <a:t>62</a:t>
            </a:fld>
            <a:endParaRPr lang="en-US" smtClean="0"/>
          </a:p>
        </p:txBody>
      </p:sp>
      <p:sp>
        <p:nvSpPr>
          <p:cNvPr id="60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F571B-52BB-4EC4-8338-F57E29265499}" type="slidenum">
              <a:rPr lang="en-US" smtClean="0"/>
              <a:pPr fontAlgn="base">
                <a:spcBef>
                  <a:spcPct val="0"/>
                </a:spcBef>
                <a:spcAft>
                  <a:spcPct val="0"/>
                </a:spcAft>
                <a:defRPr/>
              </a:pPr>
              <a:t>63</a:t>
            </a:fld>
            <a:endParaRPr lang="en-US" smtClean="0"/>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9B4CC8-2175-4600-9D69-0CA3A41D7192}" type="slidenum">
              <a:rPr lang="en-US" smtClean="0"/>
              <a:pPr fontAlgn="base">
                <a:spcBef>
                  <a:spcPct val="0"/>
                </a:spcBef>
                <a:spcAft>
                  <a:spcPct val="0"/>
                </a:spcAft>
                <a:defRPr/>
              </a:pPr>
              <a:t>72</a:t>
            </a:fld>
            <a:endParaRPr lang="en-US"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283700-3E5C-4EEF-B7A9-E2410289A97E}" type="slidenum">
              <a:rPr lang="en-US" smtClean="0"/>
              <a:pPr fontAlgn="base">
                <a:spcBef>
                  <a:spcPct val="0"/>
                </a:spcBef>
                <a:spcAft>
                  <a:spcPct val="0"/>
                </a:spcAft>
                <a:defRPr/>
              </a:pPr>
              <a:t>73</a:t>
            </a:fld>
            <a:endParaRPr lang="en-US" smtClean="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6CE41D-C459-409D-BDAF-BEF309B33ED6}" type="slidenum">
              <a:rPr lang="en-US" smtClean="0"/>
              <a:pPr fontAlgn="base">
                <a:spcBef>
                  <a:spcPct val="0"/>
                </a:spcBef>
                <a:spcAft>
                  <a:spcPct val="0"/>
                </a:spcAft>
                <a:defRPr/>
              </a:pPr>
              <a:t>74</a:t>
            </a:fld>
            <a:endParaRPr lang="en-US" smtClean="0"/>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B3E885-1ABF-4CBA-91CD-5C532580EC7F}" type="slidenum">
              <a:rPr lang="en-US" smtClean="0"/>
              <a:pPr/>
              <a:t>28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7882D6-24F3-45EF-B4FD-4A626A46C241}"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7882D6-24F3-45EF-B4FD-4A626A46C241}"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7882D6-24F3-45EF-B4FD-4A626A46C241}"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7882D6-24F3-45EF-B4FD-4A626A46C241}"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7882D6-24F3-45EF-B4FD-4A626A46C241}" type="datetimeFigureOut">
              <a:rPr lang="en-US" smtClean="0"/>
              <a:t>8/8/2014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7882D6-24F3-45EF-B4FD-4A626A46C241}" type="datetimeFigureOut">
              <a:rPr lang="en-US" smtClean="0"/>
              <a:t>8/8/2014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7882D6-24F3-45EF-B4FD-4A626A46C241}" type="datetimeFigureOut">
              <a:rPr lang="en-US" smtClean="0"/>
              <a:t>8/8/2014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7882D6-24F3-45EF-B4FD-4A626A46C241}" type="datetimeFigureOut">
              <a:rPr lang="en-US" smtClean="0"/>
              <a:t>8/8/2014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7882D6-24F3-45EF-B4FD-4A626A46C241}" type="datetimeFigureOut">
              <a:rPr lang="en-US" smtClean="0"/>
              <a:t>8/8/2014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7882D6-24F3-45EF-B4FD-4A626A46C241}" type="datetimeFigureOut">
              <a:rPr lang="en-US" smtClean="0"/>
              <a:t>8/8/2014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0104A-EA93-447D-96D5-7084A290E25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7882D6-24F3-45EF-B4FD-4A626A46C241}" type="datetimeFigureOut">
              <a:rPr lang="en-US" smtClean="0"/>
              <a:t>8/8/2014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40104A-EA93-447D-96D5-7084A290E25C}"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8000">
              <a:srgbClr val="E2EB9F"/>
            </a:gs>
            <a:gs pos="0">
              <a:schemeClr val="bg1"/>
            </a:gs>
            <a:gs pos="100000">
              <a:schemeClr val="accent2"/>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987882D6-24F3-45EF-B4FD-4A626A46C241}" type="datetimeFigureOut">
              <a:rPr lang="en-US" smtClean="0"/>
              <a:t>8/8/2014</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8940104A-EA93-447D-96D5-7084A290E25C}"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1524000"/>
            <a:ext cx="7117180" cy="1470025"/>
          </a:xfrm>
        </p:spPr>
        <p:txBody>
          <a:bodyPr/>
          <a:lstStyle/>
          <a:p>
            <a:r>
              <a:rPr lang="en-US" dirty="0" err="1" smtClean="0"/>
              <a:t>Psikosis</a:t>
            </a:r>
            <a:r>
              <a:rPr lang="en-US" dirty="0" smtClean="0"/>
              <a:t> </a:t>
            </a:r>
            <a:r>
              <a:rPr lang="en-US" dirty="0" err="1" smtClean="0"/>
              <a:t>Pada</a:t>
            </a:r>
            <a:r>
              <a:rPr lang="en-US" dirty="0" smtClean="0"/>
              <a:t> </a:t>
            </a:r>
            <a:r>
              <a:rPr lang="en-US" dirty="0" err="1" smtClean="0"/>
              <a:t>Geriatri</a:t>
            </a:r>
            <a:endParaRPr lang="en-US" dirty="0"/>
          </a:p>
        </p:txBody>
      </p:sp>
      <p:sp>
        <p:nvSpPr>
          <p:cNvPr id="3" name="Subtitle 2"/>
          <p:cNvSpPr>
            <a:spLocks noGrp="1"/>
          </p:cNvSpPr>
          <p:nvPr>
            <p:ph type="subTitle" idx="1"/>
          </p:nvPr>
        </p:nvSpPr>
        <p:spPr>
          <a:xfrm>
            <a:off x="1066800" y="3505200"/>
            <a:ext cx="7117180" cy="861420"/>
          </a:xfrm>
        </p:spPr>
        <p:txBody>
          <a:bodyPr/>
          <a:lstStyle/>
          <a:p>
            <a:r>
              <a:rPr lang="en-US" dirty="0" err="1" smtClean="0"/>
              <a:t>Penyaji</a:t>
            </a:r>
            <a:r>
              <a:rPr lang="en-US" dirty="0" smtClean="0"/>
              <a:t>			: dr. </a:t>
            </a:r>
            <a:r>
              <a:rPr lang="en-US" dirty="0" err="1" smtClean="0"/>
              <a:t>Jans</a:t>
            </a:r>
            <a:r>
              <a:rPr lang="en-US" dirty="0" smtClean="0"/>
              <a:t> Juliana R.S</a:t>
            </a:r>
          </a:p>
          <a:p>
            <a:r>
              <a:rPr lang="en-US" dirty="0" err="1" smtClean="0"/>
              <a:t>Pembimbing</a:t>
            </a:r>
            <a:r>
              <a:rPr lang="en-US" dirty="0" smtClean="0"/>
              <a:t>	: DR. dr. Martina </a:t>
            </a:r>
            <a:r>
              <a:rPr lang="en-US" dirty="0" err="1" smtClean="0"/>
              <a:t>Wiwie</a:t>
            </a:r>
            <a:r>
              <a:rPr lang="en-US" dirty="0" smtClean="0"/>
              <a:t>, </a:t>
            </a:r>
            <a:r>
              <a:rPr lang="en-US" dirty="0" err="1" smtClean="0"/>
              <a:t>SpKJ</a:t>
            </a:r>
            <a:r>
              <a:rPr lang="en-US" dirty="0" smtClean="0"/>
              <a:t>(K) </a:t>
            </a:r>
            <a:endParaRPr lang="en-US" dirty="0"/>
          </a:p>
        </p:txBody>
      </p:sp>
    </p:spTree>
    <p:extLst>
      <p:ext uri="{BB962C8B-B14F-4D97-AF65-F5344CB8AC3E}">
        <p14:creationId xmlns:p14="http://schemas.microsoft.com/office/powerpoint/2010/main" val="2696112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Non-</a:t>
            </a:r>
            <a:r>
              <a:rPr lang="en-US" dirty="0" err="1" smtClean="0"/>
              <a:t>farmakologi</a:t>
            </a:r>
            <a:endParaRPr lang="en-US" dirty="0" smtClean="0"/>
          </a:p>
          <a:p>
            <a:pPr>
              <a:buFont typeface="Wingdings" pitchFamily="2" charset="2"/>
              <a:buChar char="q"/>
            </a:pPr>
            <a:r>
              <a:rPr lang="en-US" dirty="0"/>
              <a:t>Pasien yang </a:t>
            </a:r>
            <a:r>
              <a:rPr lang="en-US" dirty="0" err="1"/>
              <a:t>lebih</a:t>
            </a:r>
            <a:r>
              <a:rPr lang="en-US" dirty="0"/>
              <a:t> </a:t>
            </a:r>
            <a:r>
              <a:rPr lang="en-US" dirty="0" err="1"/>
              <a:t>muda</a:t>
            </a:r>
            <a:r>
              <a:rPr lang="en-US" dirty="0"/>
              <a:t>: </a:t>
            </a:r>
            <a:r>
              <a:rPr lang="en-US" i="1" dirty="0"/>
              <a:t>social skill </a:t>
            </a:r>
            <a:r>
              <a:rPr lang="en-US" i="1" dirty="0" smtClean="0"/>
              <a:t>training</a:t>
            </a:r>
            <a:r>
              <a:rPr lang="en-US" dirty="0" smtClean="0"/>
              <a:t>(SST) </a:t>
            </a:r>
            <a:r>
              <a:rPr lang="en-US" dirty="0" smtClean="0">
                <a:sym typeface="Wingdings" pitchFamily="2" charset="2"/>
              </a:rPr>
              <a:t></a:t>
            </a:r>
            <a:r>
              <a:rPr lang="en-US" dirty="0" err="1">
                <a:sym typeface="Wingdings" pitchFamily="2" charset="2"/>
              </a:rPr>
              <a:t>kompetensi</a:t>
            </a:r>
            <a:r>
              <a:rPr lang="en-US" dirty="0">
                <a:sym typeface="Wingdings" pitchFamily="2" charset="2"/>
              </a:rPr>
              <a:t> </a:t>
            </a:r>
            <a:r>
              <a:rPr lang="en-US" dirty="0" err="1">
                <a:sym typeface="Wingdings" pitchFamily="2" charset="2"/>
              </a:rPr>
              <a:t>sosial</a:t>
            </a:r>
            <a:r>
              <a:rPr lang="en-US" dirty="0">
                <a:sym typeface="Wingdings" pitchFamily="2" charset="2"/>
              </a:rPr>
              <a:t> </a:t>
            </a:r>
            <a:r>
              <a:rPr lang="en-US" dirty="0" err="1">
                <a:sym typeface="Wingdings" pitchFamily="2" charset="2"/>
              </a:rPr>
              <a:t>dan</a:t>
            </a:r>
            <a:r>
              <a:rPr lang="en-US" dirty="0">
                <a:sym typeface="Wingdings" pitchFamily="2" charset="2"/>
              </a:rPr>
              <a:t> </a:t>
            </a:r>
            <a:r>
              <a:rPr lang="en-US" i="1" dirty="0">
                <a:sym typeface="Wingdings" pitchFamily="2" charset="2"/>
              </a:rPr>
              <a:t>problem </a:t>
            </a:r>
            <a:r>
              <a:rPr lang="en-US" i="1" dirty="0" smtClean="0">
                <a:sym typeface="Wingdings" pitchFamily="2" charset="2"/>
              </a:rPr>
              <a:t>solving </a:t>
            </a:r>
            <a:endParaRPr lang="en-US" dirty="0">
              <a:sym typeface="Wingdings" pitchFamily="2" charset="2"/>
            </a:endParaRPr>
          </a:p>
          <a:p>
            <a:pPr>
              <a:buFont typeface="Wingdings" pitchFamily="2" charset="2"/>
              <a:buChar char="q"/>
            </a:pPr>
            <a:r>
              <a:rPr lang="en-US" dirty="0" err="1" smtClean="0">
                <a:sym typeface="Wingdings" pitchFamily="2" charset="2"/>
              </a:rPr>
              <a:t>CBT</a:t>
            </a:r>
            <a:r>
              <a:rPr lang="en-US" dirty="0" err="1">
                <a:sym typeface="Wingdings" pitchFamily="2" charset="2"/>
              </a:rPr>
              <a:t>pasien</a:t>
            </a:r>
            <a:r>
              <a:rPr lang="en-US" dirty="0">
                <a:sym typeface="Wingdings" pitchFamily="2" charset="2"/>
              </a:rPr>
              <a:t> </a:t>
            </a:r>
            <a:r>
              <a:rPr lang="en-US" dirty="0" err="1">
                <a:sym typeface="Wingdings" pitchFamily="2" charset="2"/>
              </a:rPr>
              <a:t>lebih</a:t>
            </a:r>
            <a:r>
              <a:rPr lang="en-US" dirty="0">
                <a:sym typeface="Wingdings" pitchFamily="2" charset="2"/>
              </a:rPr>
              <a:t> </a:t>
            </a:r>
            <a:r>
              <a:rPr lang="en-US" dirty="0" err="1">
                <a:sym typeface="Wingdings" pitchFamily="2" charset="2"/>
              </a:rPr>
              <a:t>adaptif</a:t>
            </a:r>
            <a:r>
              <a:rPr lang="en-US" dirty="0">
                <a:sym typeface="Wingdings" pitchFamily="2" charset="2"/>
              </a:rPr>
              <a:t> </a:t>
            </a:r>
            <a:r>
              <a:rPr lang="en-US" dirty="0" err="1">
                <a:sym typeface="Wingdings" pitchFamily="2" charset="2"/>
              </a:rPr>
              <a:t>dalam</a:t>
            </a:r>
            <a:r>
              <a:rPr lang="en-US" dirty="0">
                <a:sym typeface="Wingdings" pitchFamily="2" charset="2"/>
              </a:rPr>
              <a:t> </a:t>
            </a:r>
            <a:r>
              <a:rPr lang="en-US" dirty="0" err="1">
                <a:sym typeface="Wingdings" pitchFamily="2" charset="2"/>
              </a:rPr>
              <a:t>koping</a:t>
            </a:r>
            <a:r>
              <a:rPr lang="en-US" dirty="0">
                <a:sym typeface="Wingdings" pitchFamily="2" charset="2"/>
              </a:rPr>
              <a:t> </a:t>
            </a:r>
            <a:r>
              <a:rPr lang="en-US" dirty="0" err="1" smtClean="0">
                <a:sym typeface="Wingdings" pitchFamily="2" charset="2"/>
              </a:rPr>
              <a:t>dengan</a:t>
            </a:r>
            <a:r>
              <a:rPr lang="en-US" dirty="0" smtClean="0">
                <a:sym typeface="Wingdings" pitchFamily="2" charset="2"/>
              </a:rPr>
              <a:t> </a:t>
            </a:r>
            <a:r>
              <a:rPr lang="en-US" dirty="0" err="1">
                <a:sym typeface="Wingdings" pitchFamily="2" charset="2"/>
              </a:rPr>
              <a:t>gejala</a:t>
            </a:r>
            <a:r>
              <a:rPr lang="en-US" dirty="0">
                <a:sym typeface="Wingdings" pitchFamily="2" charset="2"/>
              </a:rPr>
              <a:t>, </a:t>
            </a:r>
            <a:r>
              <a:rPr lang="en-US" dirty="0" err="1">
                <a:sym typeface="Wingdings" pitchFamily="2" charset="2"/>
              </a:rPr>
              <a:t>perasaan</a:t>
            </a:r>
            <a:r>
              <a:rPr lang="en-US" dirty="0">
                <a:sym typeface="Wingdings" pitchFamily="2" charset="2"/>
              </a:rPr>
              <a:t> </a:t>
            </a:r>
            <a:r>
              <a:rPr lang="en-US" dirty="0" err="1">
                <a:sym typeface="Wingdings" pitchFamily="2" charset="2"/>
              </a:rPr>
              <a:t>dan</a:t>
            </a:r>
            <a:r>
              <a:rPr lang="en-US" dirty="0">
                <a:sym typeface="Wingdings" pitchFamily="2" charset="2"/>
              </a:rPr>
              <a:t> </a:t>
            </a:r>
            <a:r>
              <a:rPr lang="en-US" dirty="0" err="1">
                <a:sym typeface="Wingdings" pitchFamily="2" charset="2"/>
              </a:rPr>
              <a:t>keyakinannya</a:t>
            </a:r>
            <a:endParaRPr lang="en-US" dirty="0">
              <a:sym typeface="Wingdings" pitchFamily="2" charset="2"/>
            </a:endParaRPr>
          </a:p>
          <a:p>
            <a:pPr>
              <a:buFont typeface="Wingdings" pitchFamily="2" charset="2"/>
              <a:buChar char="q"/>
            </a:pPr>
            <a:r>
              <a:rPr lang="en-US" i="1" dirty="0" smtClean="0">
                <a:sym typeface="Wingdings" pitchFamily="2" charset="2"/>
              </a:rPr>
              <a:t>Cognitive </a:t>
            </a:r>
            <a:r>
              <a:rPr lang="en-US" i="1" dirty="0">
                <a:sym typeface="Wingdings" pitchFamily="2" charset="2"/>
              </a:rPr>
              <a:t>behavioral, social skill training </a:t>
            </a:r>
            <a:r>
              <a:rPr lang="en-US" dirty="0" smtClean="0">
                <a:sym typeface="Wingdings" pitchFamily="2" charset="2"/>
              </a:rPr>
              <a:t>(</a:t>
            </a:r>
            <a:r>
              <a:rPr lang="en-US" dirty="0">
                <a:sym typeface="Wingdings" pitchFamily="2" charset="2"/>
              </a:rPr>
              <a:t>CBSST)</a:t>
            </a:r>
          </a:p>
          <a:p>
            <a:pPr>
              <a:buFont typeface="Wingdings" pitchFamily="2" charset="2"/>
              <a:buChar char="q"/>
            </a:pPr>
            <a:r>
              <a:rPr lang="en-US" dirty="0" err="1" smtClean="0">
                <a:sym typeface="Wingdings" pitchFamily="2" charset="2"/>
              </a:rPr>
              <a:t>Intervensi</a:t>
            </a:r>
            <a:r>
              <a:rPr lang="en-US" dirty="0" smtClean="0">
                <a:sym typeface="Wingdings" pitchFamily="2" charset="2"/>
              </a:rPr>
              <a:t> </a:t>
            </a:r>
            <a:r>
              <a:rPr lang="en-US" dirty="0" err="1">
                <a:sym typeface="Wingdings" pitchFamily="2" charset="2"/>
              </a:rPr>
              <a:t>keluarga</a:t>
            </a:r>
            <a:r>
              <a:rPr lang="en-US" dirty="0">
                <a:sym typeface="Wingdings" pitchFamily="2" charset="2"/>
              </a:rPr>
              <a:t>: </a:t>
            </a:r>
            <a:r>
              <a:rPr lang="en-US" dirty="0" err="1">
                <a:sym typeface="Wingdings" pitchFamily="2" charset="2"/>
              </a:rPr>
              <a:t>psikoedukasi</a:t>
            </a:r>
            <a:r>
              <a:rPr lang="en-US" dirty="0">
                <a:sym typeface="Wingdings" pitchFamily="2" charset="2"/>
              </a:rPr>
              <a:t> </a:t>
            </a:r>
            <a:r>
              <a:rPr lang="en-US" dirty="0" err="1" smtClean="0">
                <a:sym typeface="Wingdings" pitchFamily="2" charset="2"/>
              </a:rPr>
              <a:t>gangguan</a:t>
            </a:r>
            <a:r>
              <a:rPr lang="en-US" dirty="0" smtClean="0">
                <a:sym typeface="Wingdings" pitchFamily="2" charset="2"/>
              </a:rPr>
              <a:t> </a:t>
            </a:r>
            <a:r>
              <a:rPr lang="en-US" dirty="0" err="1">
                <a:sym typeface="Wingdings" pitchFamily="2" charset="2"/>
              </a:rPr>
              <a:t>skizofrenia</a:t>
            </a:r>
            <a:r>
              <a:rPr lang="en-US" dirty="0">
                <a:sym typeface="Wingdings" pitchFamily="2" charset="2"/>
              </a:rPr>
              <a:t>, </a:t>
            </a:r>
            <a:r>
              <a:rPr lang="en-US" dirty="0" err="1">
                <a:sym typeface="Wingdings" pitchFamily="2" charset="2"/>
              </a:rPr>
              <a:t>kepatuhan</a:t>
            </a:r>
            <a:r>
              <a:rPr lang="en-US" dirty="0">
                <a:sym typeface="Wingdings" pitchFamily="2" charset="2"/>
              </a:rPr>
              <a:t> </a:t>
            </a:r>
            <a:r>
              <a:rPr lang="en-US" dirty="0" err="1" smtClean="0">
                <a:sym typeface="Wingdings" pitchFamily="2" charset="2"/>
              </a:rPr>
              <a:t>pengobatan</a:t>
            </a:r>
            <a:r>
              <a:rPr lang="en-US" dirty="0">
                <a:sym typeface="Wingdings" pitchFamily="2" charset="2"/>
              </a:rPr>
              <a:t>, </a:t>
            </a:r>
            <a:r>
              <a:rPr lang="en-US" dirty="0" err="1">
                <a:sym typeface="Wingdings" pitchFamily="2" charset="2"/>
              </a:rPr>
              <a:t>mengurangi</a:t>
            </a:r>
            <a:r>
              <a:rPr lang="en-US" dirty="0">
                <a:sym typeface="Wingdings" pitchFamily="2" charset="2"/>
              </a:rPr>
              <a:t> </a:t>
            </a:r>
            <a:r>
              <a:rPr lang="en-US" dirty="0" err="1">
                <a:sym typeface="Wingdings" pitchFamily="2" charset="2"/>
              </a:rPr>
              <a:t>stres</a:t>
            </a:r>
            <a:r>
              <a:rPr lang="en-US" dirty="0">
                <a:sym typeface="Wingdings" pitchFamily="2" charset="2"/>
              </a:rPr>
              <a:t> </a:t>
            </a:r>
            <a:r>
              <a:rPr lang="en-US" dirty="0" err="1">
                <a:sym typeface="Wingdings" pitchFamily="2" charset="2"/>
              </a:rPr>
              <a:t>keluarga</a:t>
            </a:r>
            <a:r>
              <a:rPr lang="en-US" dirty="0">
                <a:sym typeface="Wingdings" pitchFamily="2" charset="2"/>
              </a:rPr>
              <a:t> </a:t>
            </a:r>
            <a:r>
              <a:rPr lang="en-US" dirty="0" err="1" smtClean="0">
                <a:sym typeface="Wingdings" pitchFamily="2" charset="2"/>
              </a:rPr>
              <a:t>melalui</a:t>
            </a:r>
            <a:r>
              <a:rPr lang="en-US" dirty="0" smtClean="0">
                <a:sym typeface="Wingdings" pitchFamily="2" charset="2"/>
              </a:rPr>
              <a:t> </a:t>
            </a:r>
            <a:r>
              <a:rPr lang="en-US" i="1" dirty="0">
                <a:sym typeface="Wingdings" pitchFamily="2" charset="2"/>
              </a:rPr>
              <a:t>communication skills </a:t>
            </a:r>
            <a:endParaRPr lang="en-US" dirty="0"/>
          </a:p>
          <a:p>
            <a:pPr marL="0" indent="0">
              <a:buNone/>
            </a:pPr>
            <a:endParaRPr lang="en-US" dirty="0"/>
          </a:p>
        </p:txBody>
      </p:sp>
    </p:spTree>
    <p:extLst>
      <p:ext uri="{BB962C8B-B14F-4D97-AF65-F5344CB8AC3E}">
        <p14:creationId xmlns:p14="http://schemas.microsoft.com/office/powerpoint/2010/main" val="1219275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lstStyle/>
          <a:p>
            <a:pPr marL="0" indent="0">
              <a:buNone/>
            </a:pPr>
            <a:r>
              <a:rPr lang="en-US" dirty="0" err="1"/>
              <a:t>Perjalanan</a:t>
            </a:r>
            <a:r>
              <a:rPr lang="en-US" dirty="0"/>
              <a:t> </a:t>
            </a:r>
            <a:r>
              <a:rPr lang="en-US" dirty="0" err="1" smtClean="0"/>
              <a:t>Penyakit</a:t>
            </a:r>
            <a:r>
              <a:rPr lang="en-US" dirty="0" smtClean="0"/>
              <a:t> </a:t>
            </a:r>
            <a:r>
              <a:rPr lang="en-US" dirty="0" err="1"/>
              <a:t>dan</a:t>
            </a:r>
            <a:r>
              <a:rPr lang="en-US" dirty="0"/>
              <a:t> </a:t>
            </a:r>
            <a:r>
              <a:rPr lang="en-US" dirty="0" smtClean="0"/>
              <a:t>Prognosis</a:t>
            </a:r>
          </a:p>
          <a:p>
            <a:pPr>
              <a:buFont typeface="Wingdings" pitchFamily="2" charset="2"/>
              <a:buChar char="q"/>
            </a:pPr>
            <a:r>
              <a:rPr lang="en-US" dirty="0" err="1"/>
              <a:t>Kronik</a:t>
            </a:r>
            <a:endParaRPr lang="en-US" dirty="0"/>
          </a:p>
          <a:p>
            <a:pPr>
              <a:buFont typeface="Wingdings" pitchFamily="2" charset="2"/>
              <a:buChar char="q"/>
            </a:pPr>
            <a:r>
              <a:rPr lang="en-US" dirty="0" err="1" smtClean="0"/>
              <a:t>Risiko</a:t>
            </a:r>
            <a:r>
              <a:rPr lang="en-US" dirty="0" smtClean="0"/>
              <a:t> </a:t>
            </a:r>
            <a:r>
              <a:rPr lang="en-US" dirty="0" err="1"/>
              <a:t>bunuh</a:t>
            </a:r>
            <a:r>
              <a:rPr lang="en-US" dirty="0"/>
              <a:t> </a:t>
            </a:r>
            <a:r>
              <a:rPr lang="en-US" dirty="0" err="1"/>
              <a:t>diri</a:t>
            </a:r>
            <a:r>
              <a:rPr lang="en-US" dirty="0"/>
              <a:t> </a:t>
            </a:r>
            <a:r>
              <a:rPr lang="en-US" dirty="0" err="1"/>
              <a:t>dalam</a:t>
            </a:r>
            <a:r>
              <a:rPr lang="en-US" dirty="0"/>
              <a:t> 10 </a:t>
            </a:r>
            <a:r>
              <a:rPr lang="en-US" dirty="0" err="1"/>
              <a:t>tahun</a:t>
            </a:r>
            <a:r>
              <a:rPr lang="en-US" dirty="0"/>
              <a:t> </a:t>
            </a:r>
            <a:r>
              <a:rPr lang="en-US" dirty="0" err="1" smtClean="0"/>
              <a:t>pertama</a:t>
            </a:r>
            <a:r>
              <a:rPr lang="en-US" dirty="0" smtClean="0"/>
              <a:t> </a:t>
            </a:r>
            <a:r>
              <a:rPr lang="en-US" dirty="0" err="1"/>
              <a:t>gangguan</a:t>
            </a:r>
            <a:r>
              <a:rPr lang="en-US" dirty="0"/>
              <a:t> </a:t>
            </a:r>
          </a:p>
          <a:p>
            <a:pPr>
              <a:buFont typeface="Wingdings" pitchFamily="2" charset="2"/>
              <a:buChar char="q"/>
            </a:pPr>
            <a:r>
              <a:rPr lang="en-US" dirty="0" err="1" smtClean="0"/>
              <a:t>Remisi</a:t>
            </a:r>
            <a:r>
              <a:rPr lang="en-US" dirty="0" smtClean="0"/>
              <a:t> </a:t>
            </a:r>
            <a:r>
              <a:rPr lang="en-US" dirty="0" err="1"/>
              <a:t>spontan</a:t>
            </a:r>
            <a:r>
              <a:rPr lang="en-US" dirty="0"/>
              <a:t> </a:t>
            </a:r>
            <a:r>
              <a:rPr lang="en-US" dirty="0" err="1"/>
              <a:t>jarang</a:t>
            </a:r>
            <a:r>
              <a:rPr lang="en-US" dirty="0"/>
              <a:t> </a:t>
            </a:r>
            <a:r>
              <a:rPr lang="en-US" dirty="0" err="1"/>
              <a:t>terjadi</a:t>
            </a:r>
            <a:endParaRPr lang="en-US" dirty="0"/>
          </a:p>
          <a:p>
            <a:pPr>
              <a:buFont typeface="Wingdings" pitchFamily="2" charset="2"/>
              <a:buChar char="q"/>
            </a:pPr>
            <a:r>
              <a:rPr lang="en-US" dirty="0" err="1" smtClean="0"/>
              <a:t>Terapi</a:t>
            </a:r>
            <a:r>
              <a:rPr lang="en-US" dirty="0" smtClean="0"/>
              <a:t> </a:t>
            </a:r>
            <a:r>
              <a:rPr lang="en-US" dirty="0" err="1"/>
              <a:t>psikososial</a:t>
            </a:r>
            <a:r>
              <a:rPr lang="en-US" dirty="0"/>
              <a:t> </a:t>
            </a:r>
            <a:r>
              <a:rPr lang="en-US" dirty="0" err="1"/>
              <a:t>dan</a:t>
            </a:r>
            <a:r>
              <a:rPr lang="en-US" dirty="0"/>
              <a:t> </a:t>
            </a:r>
            <a:r>
              <a:rPr lang="en-US" dirty="0" err="1"/>
              <a:t>kepatuhan</a:t>
            </a:r>
            <a:r>
              <a:rPr lang="en-US" dirty="0"/>
              <a:t> </a:t>
            </a:r>
            <a:r>
              <a:rPr lang="en-US" dirty="0" err="1" smtClean="0"/>
              <a:t>pengobatan</a:t>
            </a:r>
            <a:r>
              <a:rPr lang="en-US" dirty="0" smtClean="0"/>
              <a:t> </a:t>
            </a:r>
            <a:r>
              <a:rPr lang="en-US" dirty="0" smtClean="0">
                <a:sym typeface="Wingdings" pitchFamily="2" charset="2"/>
              </a:rPr>
              <a:t> </a:t>
            </a:r>
            <a:r>
              <a:rPr lang="en-US" dirty="0" err="1" smtClean="0">
                <a:sym typeface="Wingdings" pitchFamily="2" charset="2"/>
              </a:rPr>
              <a:t>keluaran</a:t>
            </a:r>
            <a:r>
              <a:rPr lang="en-US" dirty="0" smtClean="0">
                <a:sym typeface="Wingdings" pitchFamily="2" charset="2"/>
              </a:rPr>
              <a:t> </a:t>
            </a:r>
            <a:r>
              <a:rPr lang="en-US" dirty="0" err="1">
                <a:sym typeface="Wingdings" pitchFamily="2" charset="2"/>
              </a:rPr>
              <a:t>lebih</a:t>
            </a:r>
            <a:r>
              <a:rPr lang="en-US" dirty="0">
                <a:sym typeface="Wingdings" pitchFamily="2" charset="2"/>
              </a:rPr>
              <a:t> </a:t>
            </a:r>
            <a:r>
              <a:rPr lang="en-US" dirty="0" err="1" smtClean="0">
                <a:sym typeface="Wingdings" pitchFamily="2" charset="2"/>
              </a:rPr>
              <a:t>baik</a:t>
            </a:r>
            <a:endParaRPr lang="en-US" dirty="0" smtClean="0">
              <a:sym typeface="Wingdings" pitchFamily="2" charset="2"/>
            </a:endParaRPr>
          </a:p>
          <a:p>
            <a:pPr>
              <a:buFont typeface="Wingdings" pitchFamily="2" charset="2"/>
              <a:buChar char="q"/>
            </a:pPr>
            <a:endParaRPr lang="en-US" dirty="0">
              <a:sym typeface="Wingdings" pitchFamily="2" charset="2"/>
            </a:endParaRPr>
          </a:p>
          <a:p>
            <a:pPr>
              <a:buFont typeface="Wingdings" pitchFamily="2" charset="2"/>
              <a:buChar char="q"/>
            </a:pPr>
            <a:endParaRPr lang="en-US" dirty="0" smtClean="0">
              <a:sym typeface="Wingdings" pitchFamily="2" charset="2"/>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443397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Paraphrenia</a:t>
            </a:r>
            <a:endParaRPr lang="en-US" dirty="0"/>
          </a:p>
        </p:txBody>
      </p:sp>
      <p:sp>
        <p:nvSpPr>
          <p:cNvPr id="3" name="Content Placeholder 2"/>
          <p:cNvSpPr>
            <a:spLocks noGrp="1"/>
          </p:cNvSpPr>
          <p:nvPr>
            <p:ph idx="1"/>
          </p:nvPr>
        </p:nvSpPr>
        <p:spPr/>
        <p:txBody>
          <a:bodyPr/>
          <a:lstStyle/>
          <a:p>
            <a:pPr>
              <a:buFont typeface="Wingdings" pitchFamily="2" charset="2"/>
              <a:buChar char="q"/>
              <a:defRPr/>
            </a:pPr>
            <a:r>
              <a:rPr lang="en-US" dirty="0"/>
              <a:t>1913 </a:t>
            </a:r>
            <a:r>
              <a:rPr lang="en-US" dirty="0">
                <a:sym typeface="Wingdings" pitchFamily="2" charset="2"/>
              </a:rPr>
              <a:t> </a:t>
            </a:r>
            <a:r>
              <a:rPr lang="en-US" dirty="0" err="1"/>
              <a:t>Kraepelin</a:t>
            </a:r>
            <a:r>
              <a:rPr lang="en-US" dirty="0"/>
              <a:t> </a:t>
            </a:r>
            <a:r>
              <a:rPr lang="en-US" dirty="0" err="1"/>
              <a:t>memperkenalkan</a:t>
            </a:r>
            <a:r>
              <a:rPr lang="en-US" dirty="0"/>
              <a:t>  ‘</a:t>
            </a:r>
            <a:r>
              <a:rPr lang="en-US" dirty="0" err="1"/>
              <a:t>paraphrenia</a:t>
            </a:r>
            <a:r>
              <a:rPr lang="en-US" dirty="0"/>
              <a:t>’ </a:t>
            </a:r>
            <a:r>
              <a:rPr lang="en-US" dirty="0">
                <a:sym typeface="Wingdings" pitchFamily="2" charset="2"/>
              </a:rPr>
              <a:t> </a:t>
            </a:r>
            <a:r>
              <a:rPr lang="en-US" dirty="0" err="1">
                <a:sym typeface="Wingdings" pitchFamily="2" charset="2"/>
              </a:rPr>
              <a:t>waham</a:t>
            </a:r>
            <a:r>
              <a:rPr lang="en-US" dirty="0">
                <a:sym typeface="Wingdings" pitchFamily="2" charset="2"/>
              </a:rPr>
              <a:t> </a:t>
            </a:r>
            <a:r>
              <a:rPr lang="en-US" dirty="0" err="1">
                <a:sym typeface="Wingdings" pitchFamily="2" charset="2"/>
              </a:rPr>
              <a:t>dan</a:t>
            </a:r>
            <a:r>
              <a:rPr lang="en-US" dirty="0">
                <a:sym typeface="Wingdings" pitchFamily="2" charset="2"/>
              </a:rPr>
              <a:t> </a:t>
            </a:r>
            <a:r>
              <a:rPr lang="en-US" dirty="0" err="1">
                <a:sym typeface="Wingdings" pitchFamily="2" charset="2"/>
              </a:rPr>
              <a:t>halusinasi</a:t>
            </a:r>
            <a:r>
              <a:rPr lang="en-US" dirty="0">
                <a:sym typeface="Wingdings" pitchFamily="2" charset="2"/>
              </a:rPr>
              <a:t> yang </a:t>
            </a:r>
            <a:r>
              <a:rPr lang="en-US" dirty="0" err="1">
                <a:sym typeface="Wingdings" pitchFamily="2" charset="2"/>
              </a:rPr>
              <a:t>onsetnya</a:t>
            </a:r>
            <a:r>
              <a:rPr lang="en-US" dirty="0">
                <a:sym typeface="Wingdings" pitchFamily="2" charset="2"/>
              </a:rPr>
              <a:t> </a:t>
            </a:r>
            <a:r>
              <a:rPr lang="en-US" dirty="0" err="1">
                <a:sym typeface="Wingdings" pitchFamily="2" charset="2"/>
              </a:rPr>
              <a:t>pd</a:t>
            </a:r>
            <a:r>
              <a:rPr lang="en-US" dirty="0">
                <a:sym typeface="Wingdings" pitchFamily="2" charset="2"/>
              </a:rPr>
              <a:t> </a:t>
            </a:r>
            <a:r>
              <a:rPr lang="en-US" dirty="0" err="1">
                <a:sym typeface="Wingdings" pitchFamily="2" charset="2"/>
              </a:rPr>
              <a:t>usia</a:t>
            </a:r>
            <a:r>
              <a:rPr lang="en-US" dirty="0">
                <a:sym typeface="Wingdings" pitchFamily="2" charset="2"/>
              </a:rPr>
              <a:t> </a:t>
            </a:r>
            <a:r>
              <a:rPr lang="en-US" dirty="0" err="1">
                <a:sym typeface="Wingdings" pitchFamily="2" charset="2"/>
              </a:rPr>
              <a:t>tua</a:t>
            </a:r>
            <a:r>
              <a:rPr lang="en-US" dirty="0">
                <a:sym typeface="Wingdings" pitchFamily="2" charset="2"/>
              </a:rPr>
              <a:t>, dg </a:t>
            </a:r>
            <a:r>
              <a:rPr lang="en-US" dirty="0" err="1">
                <a:sym typeface="Wingdings" pitchFamily="2" charset="2"/>
              </a:rPr>
              <a:t>gejala</a:t>
            </a:r>
            <a:r>
              <a:rPr lang="en-US" dirty="0">
                <a:sym typeface="Wingdings" pitchFamily="2" charset="2"/>
              </a:rPr>
              <a:t> paranoid </a:t>
            </a:r>
            <a:r>
              <a:rPr lang="en-US" dirty="0" err="1">
                <a:sym typeface="Wingdings" pitchFamily="2" charset="2"/>
              </a:rPr>
              <a:t>yg</a:t>
            </a:r>
            <a:r>
              <a:rPr lang="en-US" dirty="0">
                <a:sym typeface="Wingdings" pitchFamily="2" charset="2"/>
              </a:rPr>
              <a:t> </a:t>
            </a:r>
            <a:r>
              <a:rPr lang="en-US" dirty="0" err="1">
                <a:sym typeface="Wingdings" pitchFamily="2" charset="2"/>
              </a:rPr>
              <a:t>dominan</a:t>
            </a:r>
            <a:r>
              <a:rPr lang="en-US" dirty="0">
                <a:sym typeface="Wingdings" pitchFamily="2" charset="2"/>
              </a:rPr>
              <a:t> </a:t>
            </a:r>
            <a:r>
              <a:rPr lang="en-US" dirty="0" err="1">
                <a:sym typeface="Wingdings" pitchFamily="2" charset="2"/>
              </a:rPr>
              <a:t>dan</a:t>
            </a:r>
            <a:r>
              <a:rPr lang="en-US" dirty="0">
                <a:sym typeface="Wingdings" pitchFamily="2" charset="2"/>
              </a:rPr>
              <a:t> </a:t>
            </a:r>
            <a:r>
              <a:rPr lang="en-US" dirty="0" err="1">
                <a:sym typeface="Wingdings" pitchFamily="2" charset="2"/>
              </a:rPr>
              <a:t>kepribadian</a:t>
            </a:r>
            <a:r>
              <a:rPr lang="en-US" dirty="0">
                <a:sym typeface="Wingdings" pitchFamily="2" charset="2"/>
              </a:rPr>
              <a:t> </a:t>
            </a:r>
            <a:r>
              <a:rPr lang="en-US" dirty="0" err="1">
                <a:sym typeface="Wingdings" pitchFamily="2" charset="2"/>
              </a:rPr>
              <a:t>yg</a:t>
            </a:r>
            <a:r>
              <a:rPr lang="en-US" dirty="0">
                <a:sym typeface="Wingdings" pitchFamily="2" charset="2"/>
              </a:rPr>
              <a:t> </a:t>
            </a:r>
            <a:r>
              <a:rPr lang="en-US" dirty="0" err="1">
                <a:sym typeface="Wingdings" pitchFamily="2" charset="2"/>
              </a:rPr>
              <a:t>mudah</a:t>
            </a:r>
            <a:r>
              <a:rPr lang="en-US" dirty="0">
                <a:sym typeface="Wingdings" pitchFamily="2" charset="2"/>
              </a:rPr>
              <a:t> </a:t>
            </a:r>
            <a:r>
              <a:rPr lang="en-US" dirty="0" err="1">
                <a:sym typeface="Wingdings" pitchFamily="2" charset="2"/>
              </a:rPr>
              <a:t>curiga</a:t>
            </a:r>
            <a:r>
              <a:rPr lang="en-US" dirty="0">
                <a:sym typeface="Wingdings" pitchFamily="2" charset="2"/>
              </a:rPr>
              <a:t>. </a:t>
            </a:r>
          </a:p>
          <a:p>
            <a:pPr>
              <a:buFont typeface="Wingdings" pitchFamily="2" charset="2"/>
              <a:buChar char="q"/>
              <a:defRPr/>
            </a:pPr>
            <a:r>
              <a:rPr lang="en-US" dirty="0" err="1"/>
              <a:t>T</a:t>
            </a:r>
            <a:r>
              <a:rPr lang="en-US" dirty="0" err="1" smtClean="0"/>
              <a:t>idak</a:t>
            </a:r>
            <a:r>
              <a:rPr lang="en-US" dirty="0" smtClean="0"/>
              <a:t> </a:t>
            </a:r>
            <a:r>
              <a:rPr lang="en-US" dirty="0" err="1"/>
              <a:t>secara</a:t>
            </a:r>
            <a:r>
              <a:rPr lang="en-US" dirty="0"/>
              <a:t> universal </a:t>
            </a:r>
            <a:r>
              <a:rPr lang="en-US" dirty="0" err="1"/>
              <a:t>diterima</a:t>
            </a:r>
            <a:r>
              <a:rPr lang="en-US" dirty="0"/>
              <a:t> </a:t>
            </a:r>
            <a:r>
              <a:rPr lang="en-US" dirty="0" err="1"/>
              <a:t>sebagai</a:t>
            </a:r>
            <a:r>
              <a:rPr lang="en-US" dirty="0"/>
              <a:t> </a:t>
            </a:r>
            <a:r>
              <a:rPr lang="en-US" dirty="0" err="1"/>
              <a:t>suatu</a:t>
            </a:r>
            <a:r>
              <a:rPr lang="en-US" dirty="0"/>
              <a:t> </a:t>
            </a:r>
            <a:r>
              <a:rPr lang="en-US" dirty="0" err="1"/>
              <a:t>sindroma</a:t>
            </a:r>
            <a:r>
              <a:rPr lang="en-US" dirty="0"/>
              <a:t> yang </a:t>
            </a:r>
            <a:r>
              <a:rPr lang="en-US" dirty="0" err="1"/>
              <a:t>jelas</a:t>
            </a:r>
            <a:r>
              <a:rPr lang="en-US" dirty="0"/>
              <a:t>. </a:t>
            </a:r>
          </a:p>
          <a:p>
            <a:pPr>
              <a:buFont typeface="Wingdings" pitchFamily="2" charset="2"/>
              <a:buChar char="q"/>
              <a:defRPr/>
            </a:pPr>
            <a:r>
              <a:rPr lang="en-US" dirty="0" err="1"/>
              <a:t>Gambaran</a:t>
            </a:r>
            <a:r>
              <a:rPr lang="en-US" dirty="0"/>
              <a:t> </a:t>
            </a:r>
            <a:r>
              <a:rPr lang="en-US" dirty="0" err="1"/>
              <a:t>gangguan</a:t>
            </a:r>
            <a:r>
              <a:rPr lang="en-US" dirty="0"/>
              <a:t> </a:t>
            </a:r>
            <a:r>
              <a:rPr lang="en-US" dirty="0" err="1"/>
              <a:t>pada</a:t>
            </a:r>
            <a:r>
              <a:rPr lang="en-US" dirty="0"/>
              <a:t> </a:t>
            </a:r>
            <a:r>
              <a:rPr lang="en-US" dirty="0" err="1"/>
              <a:t>afek</a:t>
            </a:r>
            <a:r>
              <a:rPr lang="en-US" dirty="0"/>
              <a:t>, </a:t>
            </a:r>
            <a:r>
              <a:rPr lang="en-US" dirty="0" err="1"/>
              <a:t>kemauan</a:t>
            </a:r>
            <a:r>
              <a:rPr lang="en-US" dirty="0"/>
              <a:t> </a:t>
            </a:r>
            <a:r>
              <a:rPr lang="en-US" dirty="0" err="1"/>
              <a:t>dan</a:t>
            </a:r>
            <a:r>
              <a:rPr lang="en-US" dirty="0"/>
              <a:t> </a:t>
            </a:r>
            <a:r>
              <a:rPr lang="en-US" dirty="0" err="1"/>
              <a:t>fungsi</a:t>
            </a:r>
            <a:r>
              <a:rPr lang="en-US" dirty="0"/>
              <a:t> </a:t>
            </a:r>
            <a:r>
              <a:rPr lang="en-US" dirty="0" err="1"/>
              <a:t>tidak</a:t>
            </a:r>
            <a:r>
              <a:rPr lang="en-US" dirty="0"/>
              <a:t> </a:t>
            </a:r>
            <a:r>
              <a:rPr lang="en-US" dirty="0" err="1"/>
              <a:t>sejelas</a:t>
            </a:r>
            <a:r>
              <a:rPr lang="en-US" dirty="0"/>
              <a:t> </a:t>
            </a:r>
            <a:r>
              <a:rPr lang="en-US" dirty="0" err="1" smtClean="0"/>
              <a:t>pada</a:t>
            </a:r>
            <a:r>
              <a:rPr lang="en-US" dirty="0" smtClean="0"/>
              <a:t> </a:t>
            </a:r>
            <a:r>
              <a:rPr lang="en-US" dirty="0" err="1" smtClean="0"/>
              <a:t>skizofrenia</a:t>
            </a:r>
            <a:r>
              <a:rPr lang="en-US" dirty="0" smtClean="0"/>
              <a:t>.</a:t>
            </a:r>
          </a:p>
          <a:p>
            <a:pPr>
              <a:buFont typeface="Wingdings" pitchFamily="2" charset="2"/>
              <a:buChar char="q"/>
              <a:defRPr/>
            </a:pPr>
            <a:r>
              <a:rPr lang="en-US" dirty="0"/>
              <a:t>Pasien </a:t>
            </a:r>
            <a:r>
              <a:rPr lang="en-US" dirty="0" err="1"/>
              <a:t>dengan</a:t>
            </a:r>
            <a:r>
              <a:rPr lang="en-US" dirty="0"/>
              <a:t> </a:t>
            </a:r>
            <a:r>
              <a:rPr lang="en-US" dirty="0" err="1"/>
              <a:t>parafrenia</a:t>
            </a:r>
            <a:r>
              <a:rPr lang="en-US" dirty="0"/>
              <a:t> </a:t>
            </a:r>
            <a:r>
              <a:rPr lang="en-US" dirty="0" err="1"/>
              <a:t>biasanya</a:t>
            </a:r>
            <a:r>
              <a:rPr lang="en-US" dirty="0"/>
              <a:t> </a:t>
            </a:r>
            <a:r>
              <a:rPr lang="en-US" dirty="0" err="1"/>
              <a:t>melaporkan</a:t>
            </a:r>
            <a:r>
              <a:rPr lang="en-US" dirty="0"/>
              <a:t> </a:t>
            </a:r>
            <a:r>
              <a:rPr lang="en-US" dirty="0" err="1"/>
              <a:t>bahwa</a:t>
            </a:r>
            <a:r>
              <a:rPr lang="en-US" dirty="0"/>
              <a:t> </a:t>
            </a:r>
            <a:r>
              <a:rPr lang="en-US" dirty="0" err="1"/>
              <a:t>ada</a:t>
            </a:r>
            <a:r>
              <a:rPr lang="en-US" dirty="0"/>
              <a:t> orang yang </a:t>
            </a:r>
            <a:r>
              <a:rPr lang="en-US" dirty="0" err="1"/>
              <a:t>berkomplot</a:t>
            </a:r>
            <a:r>
              <a:rPr lang="en-US" dirty="0"/>
              <a:t> </a:t>
            </a:r>
            <a:r>
              <a:rPr lang="en-US" dirty="0" err="1"/>
              <a:t>melawan</a:t>
            </a:r>
            <a:r>
              <a:rPr lang="en-US" dirty="0"/>
              <a:t> pasien </a:t>
            </a:r>
            <a:r>
              <a:rPr lang="en-US" dirty="0" err="1"/>
              <a:t>terutama</a:t>
            </a:r>
            <a:r>
              <a:rPr lang="en-US" dirty="0"/>
              <a:t> </a:t>
            </a:r>
            <a:r>
              <a:rPr lang="en-US" dirty="0" err="1"/>
              <a:t>anggota</a:t>
            </a:r>
            <a:r>
              <a:rPr lang="en-US" dirty="0"/>
              <a:t> </a:t>
            </a:r>
            <a:r>
              <a:rPr lang="en-US" dirty="0" err="1"/>
              <a:t>keluarga</a:t>
            </a:r>
            <a:r>
              <a:rPr lang="en-US" dirty="0"/>
              <a:t>. </a:t>
            </a:r>
            <a:r>
              <a:rPr lang="en-US" dirty="0" err="1"/>
              <a:t>Kecurigaan</a:t>
            </a:r>
            <a:r>
              <a:rPr lang="en-US" dirty="0"/>
              <a:t> </a:t>
            </a:r>
            <a:r>
              <a:rPr lang="en-US" dirty="0" err="1"/>
              <a:t>ini</a:t>
            </a:r>
            <a:r>
              <a:rPr lang="en-US" dirty="0"/>
              <a:t> </a:t>
            </a:r>
            <a:r>
              <a:rPr lang="en-US" dirty="0" err="1"/>
              <a:t>biasanya</a:t>
            </a:r>
            <a:r>
              <a:rPr lang="en-US" dirty="0"/>
              <a:t> </a:t>
            </a:r>
            <a:r>
              <a:rPr lang="en-US" dirty="0" err="1"/>
              <a:t>menetap</a:t>
            </a:r>
            <a:r>
              <a:rPr lang="en-US" dirty="0"/>
              <a:t>, </a:t>
            </a:r>
            <a:r>
              <a:rPr lang="en-US" dirty="0" err="1"/>
              <a:t>ekstrem</a:t>
            </a:r>
            <a:r>
              <a:rPr lang="en-US" dirty="0"/>
              <a:t> </a:t>
            </a:r>
            <a:r>
              <a:rPr lang="en-US" dirty="0" err="1"/>
              <a:t>dan</a:t>
            </a:r>
            <a:r>
              <a:rPr lang="en-US" dirty="0"/>
              <a:t> </a:t>
            </a:r>
            <a:r>
              <a:rPr lang="en-US" dirty="0" err="1"/>
              <a:t>rumit</a:t>
            </a:r>
            <a:r>
              <a:rPr lang="en-US" dirty="0"/>
              <a:t>. </a:t>
            </a:r>
          </a:p>
          <a:p>
            <a:endParaRPr lang="en-US" dirty="0"/>
          </a:p>
          <a:p>
            <a:pPr>
              <a:buFont typeface="Wingdings" pitchFamily="2" charset="2"/>
              <a:buChar char="q"/>
              <a:defRPr/>
            </a:pPr>
            <a:endParaRPr lang="en-US" dirty="0"/>
          </a:p>
        </p:txBody>
      </p:sp>
    </p:spTree>
    <p:extLst>
      <p:ext uri="{BB962C8B-B14F-4D97-AF65-F5344CB8AC3E}">
        <p14:creationId xmlns:p14="http://schemas.microsoft.com/office/powerpoint/2010/main" val="31969253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Paraphrenia</a:t>
            </a:r>
            <a:endParaRPr lang="en-US" dirty="0"/>
          </a:p>
        </p:txBody>
      </p:sp>
      <p:sp>
        <p:nvSpPr>
          <p:cNvPr id="3" name="Content Placeholder 2"/>
          <p:cNvSpPr>
            <a:spLocks noGrp="1"/>
          </p:cNvSpPr>
          <p:nvPr>
            <p:ph idx="1"/>
          </p:nvPr>
        </p:nvSpPr>
        <p:spPr/>
        <p:txBody>
          <a:bodyPr/>
          <a:lstStyle/>
          <a:p>
            <a:pPr>
              <a:buFont typeface="Wingdings" pitchFamily="2" charset="2"/>
              <a:buChar char="q"/>
              <a:defRPr/>
            </a:pPr>
            <a:r>
              <a:rPr lang="en-US" dirty="0" err="1"/>
              <a:t>Biasanya</a:t>
            </a:r>
            <a:r>
              <a:rPr lang="en-US" dirty="0"/>
              <a:t> </a:t>
            </a:r>
            <a:r>
              <a:rPr lang="en-US" dirty="0" err="1"/>
              <a:t>perempuan</a:t>
            </a:r>
            <a:r>
              <a:rPr lang="en-US" dirty="0"/>
              <a:t>, </a:t>
            </a:r>
            <a:r>
              <a:rPr lang="en-US" dirty="0" err="1"/>
              <a:t>tinggal</a:t>
            </a:r>
            <a:r>
              <a:rPr lang="en-US" dirty="0"/>
              <a:t> </a:t>
            </a:r>
            <a:r>
              <a:rPr lang="en-US" dirty="0" err="1"/>
              <a:t>sendiri</a:t>
            </a:r>
            <a:r>
              <a:rPr lang="en-US" dirty="0"/>
              <a:t> </a:t>
            </a:r>
            <a:r>
              <a:rPr lang="en-US" dirty="0" err="1"/>
              <a:t>dan</a:t>
            </a:r>
            <a:r>
              <a:rPr lang="en-US" dirty="0"/>
              <a:t> </a:t>
            </a:r>
            <a:r>
              <a:rPr lang="en-US" dirty="0" err="1"/>
              <a:t>mengalami</a:t>
            </a:r>
            <a:r>
              <a:rPr lang="en-US" dirty="0"/>
              <a:t> </a:t>
            </a:r>
            <a:r>
              <a:rPr lang="en-US" dirty="0" err="1"/>
              <a:t>kesulitan</a:t>
            </a:r>
            <a:r>
              <a:rPr lang="en-US" dirty="0"/>
              <a:t> </a:t>
            </a:r>
            <a:r>
              <a:rPr lang="en-US" dirty="0" err="1"/>
              <a:t>dalam</a:t>
            </a:r>
            <a:r>
              <a:rPr lang="en-US" dirty="0"/>
              <a:t> </a:t>
            </a:r>
            <a:r>
              <a:rPr lang="en-US" dirty="0" err="1"/>
              <a:t>beradaptasi</a:t>
            </a:r>
            <a:r>
              <a:rPr lang="en-US" dirty="0"/>
              <a:t> </a:t>
            </a:r>
            <a:r>
              <a:rPr lang="en-US" dirty="0" err="1"/>
              <a:t>dengan</a:t>
            </a:r>
            <a:r>
              <a:rPr lang="en-US" dirty="0"/>
              <a:t> </a:t>
            </a:r>
            <a:r>
              <a:rPr lang="en-US" dirty="0" err="1"/>
              <a:t>lingkungan</a:t>
            </a:r>
            <a:r>
              <a:rPr lang="en-US" dirty="0"/>
              <a:t> </a:t>
            </a:r>
            <a:r>
              <a:rPr lang="en-US" dirty="0" err="1"/>
              <a:t>sosial</a:t>
            </a:r>
            <a:r>
              <a:rPr lang="en-US" dirty="0"/>
              <a:t> </a:t>
            </a:r>
            <a:r>
              <a:rPr lang="en-US" dirty="0" err="1"/>
              <a:t>dalam</a:t>
            </a:r>
            <a:r>
              <a:rPr lang="en-US" dirty="0"/>
              <a:t> </a:t>
            </a:r>
            <a:r>
              <a:rPr lang="en-US" dirty="0" err="1"/>
              <a:t>kehidupannya</a:t>
            </a:r>
            <a:r>
              <a:rPr lang="en-US" dirty="0"/>
              <a:t>. </a:t>
            </a:r>
          </a:p>
          <a:p>
            <a:pPr>
              <a:buFont typeface="Wingdings" pitchFamily="2" charset="2"/>
              <a:buChar char="q"/>
              <a:defRPr/>
            </a:pPr>
            <a:r>
              <a:rPr lang="en-US" dirty="0"/>
              <a:t>Pasien </a:t>
            </a:r>
            <a:r>
              <a:rPr lang="en-US" dirty="0" err="1"/>
              <a:t>dengan</a:t>
            </a:r>
            <a:r>
              <a:rPr lang="en-US" dirty="0"/>
              <a:t> </a:t>
            </a:r>
            <a:r>
              <a:rPr lang="en-US" dirty="0" err="1"/>
              <a:t>parafrenia</a:t>
            </a:r>
            <a:r>
              <a:rPr lang="en-US" dirty="0"/>
              <a:t> </a:t>
            </a:r>
            <a:r>
              <a:rPr lang="id-ID" dirty="0"/>
              <a:t>biasanya dengan</a:t>
            </a:r>
            <a:r>
              <a:rPr lang="en-US" dirty="0"/>
              <a:t> </a:t>
            </a:r>
            <a:r>
              <a:rPr lang="en-US" dirty="0" err="1"/>
              <a:t>gangguan</a:t>
            </a:r>
            <a:r>
              <a:rPr lang="en-US" dirty="0"/>
              <a:t> </a:t>
            </a:r>
            <a:r>
              <a:rPr lang="en-US" dirty="0" err="1"/>
              <a:t>pendengaran</a:t>
            </a:r>
            <a:r>
              <a:rPr lang="en-US" dirty="0"/>
              <a:t>, </a:t>
            </a:r>
            <a:r>
              <a:rPr lang="en-US" dirty="0" err="1"/>
              <a:t>tetapi</a:t>
            </a:r>
            <a:r>
              <a:rPr lang="en-US" dirty="0"/>
              <a:t> </a:t>
            </a:r>
            <a:r>
              <a:rPr lang="en-US" dirty="0" err="1"/>
              <a:t>hal</a:t>
            </a:r>
            <a:r>
              <a:rPr lang="en-US" dirty="0"/>
              <a:t> </a:t>
            </a:r>
            <a:r>
              <a:rPr lang="en-US" dirty="0" err="1"/>
              <a:t>ini</a:t>
            </a:r>
            <a:r>
              <a:rPr lang="en-US" dirty="0"/>
              <a:t> </a:t>
            </a:r>
            <a:r>
              <a:rPr lang="en-US" dirty="0" err="1"/>
              <a:t>masih</a:t>
            </a:r>
            <a:r>
              <a:rPr lang="en-US" dirty="0"/>
              <a:t> </a:t>
            </a:r>
            <a:r>
              <a:rPr lang="en-US" dirty="0" err="1"/>
              <a:t>perlu</a:t>
            </a:r>
            <a:r>
              <a:rPr lang="en-US" dirty="0"/>
              <a:t> </a:t>
            </a:r>
            <a:r>
              <a:rPr lang="en-US" dirty="0" err="1"/>
              <a:t>dilakukan</a:t>
            </a:r>
            <a:r>
              <a:rPr lang="en-US" dirty="0"/>
              <a:t> </a:t>
            </a:r>
            <a:r>
              <a:rPr lang="en-US" dirty="0" err="1"/>
              <a:t>penelitian</a:t>
            </a:r>
            <a:r>
              <a:rPr lang="en-US" dirty="0"/>
              <a:t> </a:t>
            </a:r>
            <a:r>
              <a:rPr lang="en-US" dirty="0" err="1"/>
              <a:t>lebih</a:t>
            </a:r>
            <a:r>
              <a:rPr lang="en-US" dirty="0"/>
              <a:t> </a:t>
            </a:r>
            <a:r>
              <a:rPr lang="en-US" dirty="0" err="1"/>
              <a:t>lanjut</a:t>
            </a:r>
            <a:r>
              <a:rPr lang="en-US" dirty="0"/>
              <a:t>. </a:t>
            </a:r>
            <a:endParaRPr lang="en-US" dirty="0" smtClean="0"/>
          </a:p>
          <a:p>
            <a:pPr>
              <a:buFont typeface="Wingdings" pitchFamily="2" charset="2"/>
              <a:buChar char="q"/>
              <a:defRPr/>
            </a:pPr>
            <a:endParaRPr lang="en-US" dirty="0"/>
          </a:p>
          <a:p>
            <a:pPr>
              <a:buFont typeface="Wingdings" pitchFamily="2" charset="2"/>
              <a:buChar char="q"/>
              <a:defRPr/>
            </a:pPr>
            <a:endParaRPr lang="en-US" dirty="0" smtClean="0"/>
          </a:p>
          <a:p>
            <a:pPr marL="0" indent="0">
              <a:buNone/>
              <a:defRPr/>
            </a:pPr>
            <a:endParaRPr lang="en-US" dirty="0"/>
          </a:p>
          <a:p>
            <a:endParaRPr lang="en-US" dirty="0"/>
          </a:p>
        </p:txBody>
      </p:sp>
    </p:spTree>
    <p:extLst>
      <p:ext uri="{BB962C8B-B14F-4D97-AF65-F5344CB8AC3E}">
        <p14:creationId xmlns:p14="http://schemas.microsoft.com/office/powerpoint/2010/main" val="264888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Paraphrenia</a:t>
            </a:r>
            <a:endParaRPr lang="en-US" dirty="0"/>
          </a:p>
        </p:txBody>
      </p:sp>
      <p:sp>
        <p:nvSpPr>
          <p:cNvPr id="3" name="Content Placeholder 2"/>
          <p:cNvSpPr>
            <a:spLocks noGrp="1"/>
          </p:cNvSpPr>
          <p:nvPr>
            <p:ph idx="1"/>
          </p:nvPr>
        </p:nvSpPr>
        <p:spPr/>
        <p:txBody>
          <a:bodyPr/>
          <a:lstStyle/>
          <a:p>
            <a:pPr marL="0" indent="0">
              <a:buNone/>
            </a:pPr>
            <a:r>
              <a:rPr lang="en-US" dirty="0" err="1" smtClean="0"/>
              <a:t>Faktor</a:t>
            </a:r>
            <a:r>
              <a:rPr lang="en-US" dirty="0" smtClean="0"/>
              <a:t> </a:t>
            </a:r>
            <a:r>
              <a:rPr lang="en-US" dirty="0" err="1"/>
              <a:t>berhubungan</a:t>
            </a:r>
            <a:r>
              <a:rPr lang="en-US" dirty="0"/>
              <a:t> </a:t>
            </a:r>
            <a:r>
              <a:rPr lang="en-US" dirty="0" err="1"/>
              <a:t>dgn</a:t>
            </a:r>
            <a:r>
              <a:rPr lang="en-US" dirty="0"/>
              <a:t> </a:t>
            </a:r>
            <a:r>
              <a:rPr lang="en-US" dirty="0" err="1" smtClean="0"/>
              <a:t>parafrenia</a:t>
            </a:r>
            <a:endParaRPr lang="en-US" dirty="0" smtClean="0"/>
          </a:p>
          <a:p>
            <a:pPr>
              <a:buFont typeface="Wingdings" pitchFamily="2" charset="2"/>
              <a:buChar char="q"/>
            </a:pPr>
            <a:r>
              <a:rPr lang="en-US" dirty="0" err="1"/>
              <a:t>Perempuan</a:t>
            </a:r>
            <a:r>
              <a:rPr lang="en-US" dirty="0"/>
              <a:t> (20 : 1)</a:t>
            </a:r>
          </a:p>
          <a:p>
            <a:pPr>
              <a:buFont typeface="Wingdings" pitchFamily="2" charset="2"/>
              <a:buChar char="q"/>
            </a:pPr>
            <a:r>
              <a:rPr lang="en-US" dirty="0" err="1"/>
              <a:t>Gangguan</a:t>
            </a:r>
            <a:r>
              <a:rPr lang="en-US" dirty="0"/>
              <a:t> </a:t>
            </a:r>
            <a:r>
              <a:rPr lang="en-US" dirty="0" err="1"/>
              <a:t>pendengaran</a:t>
            </a:r>
            <a:r>
              <a:rPr lang="en-US" dirty="0"/>
              <a:t> </a:t>
            </a:r>
            <a:r>
              <a:rPr lang="en-US" dirty="0">
                <a:sym typeface="Wingdings" pitchFamily="2" charset="2"/>
              </a:rPr>
              <a:t> </a:t>
            </a:r>
            <a:r>
              <a:rPr lang="en-US" dirty="0">
                <a:sym typeface="Symbol" pitchFamily="18" charset="2"/>
              </a:rPr>
              <a:t> 4x</a:t>
            </a:r>
            <a:endParaRPr lang="en-US" dirty="0"/>
          </a:p>
          <a:p>
            <a:pPr>
              <a:buFont typeface="Wingdings" pitchFamily="2" charset="2"/>
              <a:buChar char="q"/>
            </a:pPr>
            <a:r>
              <a:rPr lang="en-US" dirty="0" err="1"/>
              <a:t>Gangguan</a:t>
            </a:r>
            <a:r>
              <a:rPr lang="en-US" dirty="0"/>
              <a:t> </a:t>
            </a:r>
            <a:r>
              <a:rPr lang="en-US" dirty="0" err="1"/>
              <a:t>penglihatan</a:t>
            </a:r>
            <a:r>
              <a:rPr lang="en-US" dirty="0"/>
              <a:t> </a:t>
            </a:r>
            <a:r>
              <a:rPr lang="en-US" dirty="0">
                <a:sym typeface="Wingdings" pitchFamily="2" charset="2"/>
              </a:rPr>
              <a:t> ½ </a:t>
            </a:r>
            <a:r>
              <a:rPr lang="en-US" dirty="0" err="1">
                <a:sym typeface="Wingdings" pitchFamily="2" charset="2"/>
              </a:rPr>
              <a:t>dr</a:t>
            </a:r>
            <a:r>
              <a:rPr lang="en-US" dirty="0">
                <a:sym typeface="Wingdings" pitchFamily="2" charset="2"/>
              </a:rPr>
              <a:t> </a:t>
            </a:r>
            <a:r>
              <a:rPr lang="en-US" dirty="0" err="1">
                <a:sym typeface="Wingdings" pitchFamily="2" charset="2"/>
              </a:rPr>
              <a:t>slrh</a:t>
            </a:r>
            <a:r>
              <a:rPr lang="en-US" dirty="0">
                <a:sym typeface="Wingdings" pitchFamily="2" charset="2"/>
              </a:rPr>
              <a:t> pasien</a:t>
            </a:r>
            <a:endParaRPr lang="en-US" dirty="0"/>
          </a:p>
          <a:p>
            <a:pPr>
              <a:buFont typeface="Wingdings" pitchFamily="2" charset="2"/>
              <a:buChar char="q"/>
            </a:pPr>
            <a:r>
              <a:rPr lang="en-US" dirty="0" err="1"/>
              <a:t>Isolasi</a:t>
            </a:r>
            <a:r>
              <a:rPr lang="en-US" dirty="0"/>
              <a:t> </a:t>
            </a:r>
            <a:r>
              <a:rPr lang="en-US" dirty="0" err="1"/>
              <a:t>sosial</a:t>
            </a:r>
            <a:r>
              <a:rPr lang="en-US" dirty="0"/>
              <a:t> </a:t>
            </a:r>
            <a:r>
              <a:rPr lang="en-US" dirty="0">
                <a:sym typeface="Wingdings" pitchFamily="2" charset="2"/>
              </a:rPr>
              <a:t> 40% </a:t>
            </a:r>
            <a:r>
              <a:rPr lang="en-US" dirty="0" err="1">
                <a:sym typeface="Wingdings" pitchFamily="2" charset="2"/>
              </a:rPr>
              <a:t>tinggal</a:t>
            </a:r>
            <a:r>
              <a:rPr lang="en-US" dirty="0">
                <a:sym typeface="Wingdings" pitchFamily="2" charset="2"/>
              </a:rPr>
              <a:t> </a:t>
            </a:r>
            <a:r>
              <a:rPr lang="en-US" dirty="0" err="1">
                <a:sym typeface="Wingdings" pitchFamily="2" charset="2"/>
              </a:rPr>
              <a:t>sendiri</a:t>
            </a:r>
            <a:endParaRPr lang="en-US" dirty="0"/>
          </a:p>
          <a:p>
            <a:pPr>
              <a:buFont typeface="Wingdings" pitchFamily="2" charset="2"/>
              <a:buChar char="q"/>
            </a:pPr>
            <a:r>
              <a:rPr lang="en-US" dirty="0" err="1"/>
              <a:t>Tidak</a:t>
            </a:r>
            <a:r>
              <a:rPr lang="en-US" dirty="0"/>
              <a:t> </a:t>
            </a:r>
            <a:r>
              <a:rPr lang="en-US" dirty="0" err="1"/>
              <a:t>menikah</a:t>
            </a:r>
            <a:endParaRPr lang="en-US" dirty="0"/>
          </a:p>
          <a:p>
            <a:pPr>
              <a:buFont typeface="Wingdings" pitchFamily="2" charset="2"/>
              <a:buChar char="q"/>
            </a:pPr>
            <a:r>
              <a:rPr lang="en-US" dirty="0" err="1"/>
              <a:t>Riwayat</a:t>
            </a:r>
            <a:r>
              <a:rPr lang="en-US" dirty="0"/>
              <a:t> </a:t>
            </a:r>
            <a:r>
              <a:rPr lang="en-US" dirty="0" err="1"/>
              <a:t>penyakit</a:t>
            </a:r>
            <a:r>
              <a:rPr lang="en-US" dirty="0"/>
              <a:t> </a:t>
            </a:r>
            <a:r>
              <a:rPr lang="en-US" dirty="0" err="1"/>
              <a:t>dalam</a:t>
            </a:r>
            <a:r>
              <a:rPr lang="en-US" dirty="0"/>
              <a:t> </a:t>
            </a:r>
            <a:r>
              <a:rPr lang="en-US" dirty="0" err="1" smtClean="0"/>
              <a:t>keluarga</a:t>
            </a:r>
            <a:endParaRPr lang="en-US" dirty="0" smtClean="0"/>
          </a:p>
          <a:p>
            <a:pPr>
              <a:buFont typeface="Wingdings" pitchFamily="2" charset="2"/>
              <a:buChar char="q"/>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534655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Paraphrenia</a:t>
            </a:r>
            <a:endParaRPr lang="en-US" dirty="0"/>
          </a:p>
        </p:txBody>
      </p:sp>
      <p:sp>
        <p:nvSpPr>
          <p:cNvPr id="3" name="Content Placeholder 2"/>
          <p:cNvSpPr>
            <a:spLocks noGrp="1"/>
          </p:cNvSpPr>
          <p:nvPr>
            <p:ph idx="1"/>
          </p:nvPr>
        </p:nvSpPr>
        <p:spPr/>
        <p:txBody>
          <a:bodyPr/>
          <a:lstStyle/>
          <a:p>
            <a:pPr marL="0" indent="0">
              <a:buNone/>
              <a:defRPr/>
            </a:pPr>
            <a:r>
              <a:rPr lang="en-US" dirty="0" err="1" smtClean="0"/>
              <a:t>Penatalaksanaan</a:t>
            </a:r>
            <a:endParaRPr lang="en-US" dirty="0" smtClean="0"/>
          </a:p>
          <a:p>
            <a:pPr>
              <a:buFont typeface="Wingdings" pitchFamily="2" charset="2"/>
              <a:buChar char="q"/>
              <a:defRPr/>
            </a:pPr>
            <a:r>
              <a:rPr lang="en-US" dirty="0" err="1"/>
              <a:t>J</a:t>
            </a:r>
            <a:r>
              <a:rPr lang="en-US" dirty="0" err="1" smtClean="0"/>
              <a:t>arang</a:t>
            </a:r>
            <a:r>
              <a:rPr lang="en-US" dirty="0" smtClean="0"/>
              <a:t> </a:t>
            </a:r>
            <a:r>
              <a:rPr lang="en-US" dirty="0" err="1"/>
              <a:t>mencari</a:t>
            </a:r>
            <a:r>
              <a:rPr lang="en-US" dirty="0"/>
              <a:t> </a:t>
            </a:r>
            <a:r>
              <a:rPr lang="en-US" dirty="0" err="1"/>
              <a:t>pertolongan</a:t>
            </a:r>
            <a:r>
              <a:rPr lang="en-US" dirty="0"/>
              <a:t> </a:t>
            </a:r>
            <a:r>
              <a:rPr lang="en-US" dirty="0" err="1"/>
              <a:t>atas</a:t>
            </a:r>
            <a:r>
              <a:rPr lang="en-US" dirty="0"/>
              <a:t> </a:t>
            </a:r>
            <a:r>
              <a:rPr lang="en-US" dirty="0" err="1"/>
              <a:t>keinginan</a:t>
            </a:r>
            <a:r>
              <a:rPr lang="en-US" dirty="0"/>
              <a:t> </a:t>
            </a:r>
            <a:r>
              <a:rPr lang="en-US" dirty="0" err="1" smtClean="0"/>
              <a:t>sendiri</a:t>
            </a:r>
            <a:r>
              <a:rPr lang="en-US" dirty="0" smtClean="0"/>
              <a:t> </a:t>
            </a:r>
            <a:r>
              <a:rPr lang="en-US" dirty="0" smtClean="0">
                <a:sym typeface="Wingdings" pitchFamily="2" charset="2"/>
              </a:rPr>
              <a:t> </a:t>
            </a:r>
            <a:r>
              <a:rPr lang="en-US" dirty="0" smtClean="0"/>
              <a:t> </a:t>
            </a:r>
            <a:r>
              <a:rPr lang="en-US" dirty="0" err="1" smtClean="0"/>
              <a:t>oleh</a:t>
            </a:r>
            <a:r>
              <a:rPr lang="en-US" dirty="0" smtClean="0"/>
              <a:t> </a:t>
            </a:r>
            <a:r>
              <a:rPr lang="en-US" dirty="0" err="1"/>
              <a:t>keluarga</a:t>
            </a:r>
            <a:r>
              <a:rPr lang="en-US" dirty="0"/>
              <a:t>, </a:t>
            </a:r>
            <a:r>
              <a:rPr lang="en-US" dirty="0" err="1"/>
              <a:t>teman</a:t>
            </a:r>
            <a:r>
              <a:rPr lang="en-US" dirty="0"/>
              <a:t> </a:t>
            </a:r>
            <a:r>
              <a:rPr lang="en-US" dirty="0" err="1"/>
              <a:t>ataupun</a:t>
            </a:r>
            <a:r>
              <a:rPr lang="en-US" dirty="0"/>
              <a:t> </a:t>
            </a:r>
            <a:r>
              <a:rPr lang="en-US" dirty="0" err="1"/>
              <a:t>pekerja</a:t>
            </a:r>
            <a:r>
              <a:rPr lang="en-US" dirty="0"/>
              <a:t> </a:t>
            </a:r>
            <a:r>
              <a:rPr lang="en-US" dirty="0" err="1"/>
              <a:t>sosial</a:t>
            </a:r>
            <a:r>
              <a:rPr lang="en-US" dirty="0"/>
              <a:t>. </a:t>
            </a:r>
          </a:p>
          <a:p>
            <a:pPr>
              <a:buFont typeface="Wingdings" pitchFamily="2" charset="2"/>
              <a:buChar char="q"/>
              <a:defRPr/>
            </a:pPr>
            <a:r>
              <a:rPr lang="en-US" dirty="0" err="1" smtClean="0"/>
              <a:t>Bina</a:t>
            </a:r>
            <a:r>
              <a:rPr lang="en-US" dirty="0" smtClean="0"/>
              <a:t> </a:t>
            </a:r>
            <a:r>
              <a:rPr lang="en-US" dirty="0"/>
              <a:t>rapport yang </a:t>
            </a:r>
            <a:r>
              <a:rPr lang="en-US" dirty="0" err="1" smtClean="0"/>
              <a:t>baik</a:t>
            </a:r>
            <a:r>
              <a:rPr lang="en-US" dirty="0" smtClean="0"/>
              <a:t> </a:t>
            </a:r>
            <a:r>
              <a:rPr lang="en-US" dirty="0" err="1"/>
              <a:t>dan</a:t>
            </a:r>
            <a:r>
              <a:rPr lang="en-US" dirty="0"/>
              <a:t> </a:t>
            </a:r>
            <a:r>
              <a:rPr lang="en-US" dirty="0" err="1"/>
              <a:t>empati</a:t>
            </a:r>
            <a:r>
              <a:rPr lang="en-US" dirty="0"/>
              <a:t> </a:t>
            </a:r>
            <a:r>
              <a:rPr lang="en-US" dirty="0" err="1"/>
              <a:t>terhadap</a:t>
            </a:r>
            <a:r>
              <a:rPr lang="en-US" dirty="0"/>
              <a:t> </a:t>
            </a:r>
            <a:r>
              <a:rPr lang="en-US" dirty="0" err="1"/>
              <a:t>keluhan</a:t>
            </a:r>
            <a:r>
              <a:rPr lang="en-US" dirty="0"/>
              <a:t> pasien. </a:t>
            </a:r>
          </a:p>
          <a:p>
            <a:pPr>
              <a:buFont typeface="Wingdings" pitchFamily="2" charset="2"/>
              <a:buChar char="q"/>
              <a:defRPr/>
            </a:pPr>
            <a:r>
              <a:rPr lang="en-US" dirty="0" err="1"/>
              <a:t>P</a:t>
            </a:r>
            <a:r>
              <a:rPr lang="en-US" dirty="0" err="1" smtClean="0"/>
              <a:t>astikan</a:t>
            </a:r>
            <a:r>
              <a:rPr lang="en-US" dirty="0" smtClean="0"/>
              <a:t> pasien </a:t>
            </a:r>
            <a:r>
              <a:rPr lang="en-US" dirty="0" err="1"/>
              <a:t>menderita</a:t>
            </a:r>
            <a:r>
              <a:rPr lang="en-US" dirty="0"/>
              <a:t> </a:t>
            </a:r>
            <a:r>
              <a:rPr lang="en-US" dirty="0" err="1" smtClean="0"/>
              <a:t>parafrenia</a:t>
            </a:r>
            <a:r>
              <a:rPr lang="en-US" dirty="0" smtClean="0"/>
              <a:t> </a:t>
            </a:r>
            <a:r>
              <a:rPr lang="en-US" dirty="0" smtClean="0">
                <a:sym typeface="Wingdings" pitchFamily="2" charset="2"/>
              </a:rPr>
              <a:t> </a:t>
            </a:r>
            <a:r>
              <a:rPr lang="en-US" dirty="0" err="1" smtClean="0"/>
              <a:t>wawancara</a:t>
            </a:r>
            <a:r>
              <a:rPr lang="en-US" dirty="0" smtClean="0"/>
              <a:t> </a:t>
            </a:r>
            <a:r>
              <a:rPr lang="en-US" dirty="0"/>
              <a:t>yang </a:t>
            </a:r>
            <a:r>
              <a:rPr lang="en-US" dirty="0" err="1" smtClean="0"/>
              <a:t>baik</a:t>
            </a:r>
            <a:r>
              <a:rPr lang="en-US" dirty="0" smtClean="0"/>
              <a:t> </a:t>
            </a:r>
            <a:r>
              <a:rPr lang="en-US" dirty="0" smtClean="0">
                <a:sym typeface="Wingdings" pitchFamily="2" charset="2"/>
              </a:rPr>
              <a:t> </a:t>
            </a:r>
            <a:r>
              <a:rPr lang="en-US" dirty="0" err="1" smtClean="0">
                <a:sym typeface="Wingdings" pitchFamily="2" charset="2"/>
              </a:rPr>
              <a:t>rencana</a:t>
            </a:r>
            <a:r>
              <a:rPr lang="en-US" dirty="0" smtClean="0">
                <a:sym typeface="Wingdings" pitchFamily="2" charset="2"/>
              </a:rPr>
              <a:t> </a:t>
            </a:r>
            <a:r>
              <a:rPr lang="en-US" dirty="0" err="1" smtClean="0"/>
              <a:t>strategi</a:t>
            </a:r>
            <a:r>
              <a:rPr lang="en-US" dirty="0" smtClean="0"/>
              <a:t> </a:t>
            </a:r>
            <a:r>
              <a:rPr lang="en-US" dirty="0" err="1"/>
              <a:t>pengobatan</a:t>
            </a:r>
            <a:r>
              <a:rPr lang="en-US" dirty="0"/>
              <a:t> </a:t>
            </a:r>
            <a:r>
              <a:rPr lang="en-US" dirty="0" err="1"/>
              <a:t>dan</a:t>
            </a:r>
            <a:r>
              <a:rPr lang="en-US" dirty="0"/>
              <a:t> </a:t>
            </a:r>
            <a:r>
              <a:rPr lang="en-US" dirty="0" err="1"/>
              <a:t>membantu</a:t>
            </a:r>
            <a:r>
              <a:rPr lang="en-US" dirty="0"/>
              <a:t> compliance pasien. </a:t>
            </a:r>
          </a:p>
          <a:p>
            <a:pPr>
              <a:buFont typeface="Wingdings" pitchFamily="2" charset="2"/>
              <a:buChar char="q"/>
              <a:defRPr/>
            </a:pPr>
            <a:r>
              <a:rPr lang="en-US" dirty="0" err="1"/>
              <a:t>Antipsikotik</a:t>
            </a:r>
            <a:r>
              <a:rPr lang="en-US" dirty="0"/>
              <a:t> </a:t>
            </a:r>
            <a:r>
              <a:rPr lang="en-US" dirty="0" err="1"/>
              <a:t>dapat</a:t>
            </a:r>
            <a:r>
              <a:rPr lang="en-US" dirty="0"/>
              <a:t> </a:t>
            </a:r>
            <a:r>
              <a:rPr lang="en-US" dirty="0" err="1"/>
              <a:t>diberikan</a:t>
            </a:r>
            <a:endParaRPr lang="en-US" dirty="0"/>
          </a:p>
          <a:p>
            <a:endParaRPr lang="en-US" dirty="0"/>
          </a:p>
        </p:txBody>
      </p:sp>
    </p:spTree>
    <p:extLst>
      <p:ext uri="{BB962C8B-B14F-4D97-AF65-F5344CB8AC3E}">
        <p14:creationId xmlns:p14="http://schemas.microsoft.com/office/powerpoint/2010/main" val="16664058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Paraphrenia</a:t>
            </a:r>
            <a:endParaRPr lang="en-US" dirty="0"/>
          </a:p>
        </p:txBody>
      </p:sp>
      <p:sp>
        <p:nvSpPr>
          <p:cNvPr id="3" name="Content Placeholder 2"/>
          <p:cNvSpPr>
            <a:spLocks noGrp="1"/>
          </p:cNvSpPr>
          <p:nvPr>
            <p:ph idx="1"/>
          </p:nvPr>
        </p:nvSpPr>
        <p:spPr/>
        <p:txBody>
          <a:bodyPr/>
          <a:lstStyle/>
          <a:p>
            <a:pPr>
              <a:buNone/>
            </a:pPr>
            <a:r>
              <a:rPr lang="en-US" dirty="0"/>
              <a:t>Prognosis </a:t>
            </a:r>
            <a:r>
              <a:rPr lang="en-US" dirty="0" err="1" smtClean="0"/>
              <a:t>baik</a:t>
            </a:r>
            <a:r>
              <a:rPr lang="en-US" dirty="0" smtClean="0"/>
              <a:t>, </a:t>
            </a:r>
            <a:r>
              <a:rPr lang="en-US" dirty="0" err="1" smtClean="0"/>
              <a:t>bila</a:t>
            </a:r>
            <a:r>
              <a:rPr lang="en-US" dirty="0" smtClean="0"/>
              <a:t>:</a:t>
            </a:r>
            <a:endParaRPr lang="en-US" dirty="0"/>
          </a:p>
          <a:p>
            <a:pPr>
              <a:buFont typeface="Wingdings" pitchFamily="2" charset="2"/>
              <a:buChar char="q"/>
            </a:pPr>
            <a:r>
              <a:rPr lang="en-US" dirty="0" err="1"/>
              <a:t>Cepat</a:t>
            </a:r>
            <a:r>
              <a:rPr lang="en-US" dirty="0"/>
              <a:t> </a:t>
            </a:r>
            <a:r>
              <a:rPr lang="en-US" dirty="0" err="1"/>
              <a:t>ditangani</a:t>
            </a:r>
            <a:endParaRPr lang="en-US" dirty="0"/>
          </a:p>
          <a:p>
            <a:pPr>
              <a:buFont typeface="Wingdings" pitchFamily="2" charset="2"/>
              <a:buChar char="q"/>
            </a:pPr>
            <a:r>
              <a:rPr lang="en-US" dirty="0"/>
              <a:t>Ada insight </a:t>
            </a:r>
            <a:r>
              <a:rPr lang="en-US" dirty="0" err="1"/>
              <a:t>dari</a:t>
            </a:r>
            <a:r>
              <a:rPr lang="en-US" dirty="0"/>
              <a:t> pasien</a:t>
            </a:r>
          </a:p>
          <a:p>
            <a:pPr>
              <a:buFont typeface="Wingdings" pitchFamily="2" charset="2"/>
              <a:buChar char="q"/>
            </a:pPr>
            <a:r>
              <a:rPr lang="en-US" dirty="0" err="1"/>
              <a:t>Usia</a:t>
            </a:r>
            <a:r>
              <a:rPr lang="en-US" dirty="0"/>
              <a:t> </a:t>
            </a:r>
            <a:r>
              <a:rPr lang="en-US" dirty="0" err="1"/>
              <a:t>lebih</a:t>
            </a:r>
            <a:r>
              <a:rPr lang="en-US" dirty="0"/>
              <a:t> </a:t>
            </a:r>
            <a:r>
              <a:rPr lang="en-US" dirty="0" err="1"/>
              <a:t>muda</a:t>
            </a:r>
            <a:endParaRPr lang="en-US" dirty="0"/>
          </a:p>
          <a:p>
            <a:pPr>
              <a:buFont typeface="Wingdings" pitchFamily="2" charset="2"/>
              <a:buChar char="q"/>
            </a:pPr>
            <a:r>
              <a:rPr lang="en-US" dirty="0" err="1"/>
              <a:t>Menikah</a:t>
            </a:r>
            <a:r>
              <a:rPr lang="en-US" dirty="0"/>
              <a:t> </a:t>
            </a:r>
          </a:p>
          <a:p>
            <a:pPr>
              <a:buFont typeface="Wingdings" pitchFamily="2" charset="2"/>
              <a:buChar char="q"/>
            </a:pPr>
            <a:r>
              <a:rPr lang="en-US" dirty="0"/>
              <a:t>Support </a:t>
            </a:r>
            <a:r>
              <a:rPr lang="en-US" dirty="0" err="1"/>
              <a:t>psikologis</a:t>
            </a:r>
            <a:r>
              <a:rPr lang="en-US" dirty="0"/>
              <a:t>, </a:t>
            </a:r>
            <a:r>
              <a:rPr lang="en-US" dirty="0" err="1"/>
              <a:t>sosial</a:t>
            </a:r>
            <a:r>
              <a:rPr lang="en-US" dirty="0"/>
              <a:t> </a:t>
            </a:r>
            <a:r>
              <a:rPr lang="en-US" dirty="0" err="1"/>
              <a:t>dan</a:t>
            </a:r>
            <a:r>
              <a:rPr lang="en-US" dirty="0"/>
              <a:t> </a:t>
            </a:r>
            <a:r>
              <a:rPr lang="en-US" dirty="0" err="1"/>
              <a:t>pekerjaan</a:t>
            </a:r>
            <a:endParaRPr lang="en-US" dirty="0"/>
          </a:p>
          <a:p>
            <a:endParaRPr lang="en-US" dirty="0" smtClean="0"/>
          </a:p>
          <a:p>
            <a:pPr marL="0" indent="0">
              <a:buNone/>
            </a:pPr>
            <a:endParaRPr lang="en-US" dirty="0"/>
          </a:p>
        </p:txBody>
      </p:sp>
    </p:spTree>
    <p:extLst>
      <p:ext uri="{BB962C8B-B14F-4D97-AF65-F5344CB8AC3E}">
        <p14:creationId xmlns:p14="http://schemas.microsoft.com/office/powerpoint/2010/main" val="37452940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Behavioral and Psychological Symptoms of Dementia (BPSD)</a:t>
            </a:r>
            <a:endParaRPr lang="en-US" sz="2400" dirty="0"/>
          </a:p>
        </p:txBody>
      </p:sp>
      <p:sp>
        <p:nvSpPr>
          <p:cNvPr id="3" name="Content Placeholder 2"/>
          <p:cNvSpPr>
            <a:spLocks noGrp="1"/>
          </p:cNvSpPr>
          <p:nvPr>
            <p:ph idx="1"/>
          </p:nvPr>
        </p:nvSpPr>
        <p:spPr>
          <a:xfrm>
            <a:off x="1009443" y="1676400"/>
            <a:ext cx="7125112" cy="3810000"/>
          </a:xfrm>
        </p:spPr>
        <p:txBody>
          <a:bodyPr>
            <a:normAutofit/>
          </a:bodyPr>
          <a:lstStyle/>
          <a:p>
            <a:pPr>
              <a:buFont typeface="Wingdings" pitchFamily="2" charset="2"/>
              <a:buChar char="q"/>
            </a:pPr>
            <a:endParaRPr lang="en-US" dirty="0" smtClean="0"/>
          </a:p>
          <a:p>
            <a:pPr>
              <a:lnSpc>
                <a:spcPct val="120000"/>
              </a:lnSpc>
              <a:buFont typeface="Wingdings" pitchFamily="2" charset="2"/>
              <a:buChar char="q"/>
            </a:pPr>
            <a:r>
              <a:rPr lang="en-US" dirty="0" smtClean="0"/>
              <a:t>Problem </a:t>
            </a:r>
            <a:r>
              <a:rPr lang="en-US" dirty="0" err="1"/>
              <a:t>perilaku</a:t>
            </a:r>
            <a:r>
              <a:rPr lang="en-US" dirty="0"/>
              <a:t> </a:t>
            </a:r>
            <a:r>
              <a:rPr lang="en-US" dirty="0" err="1"/>
              <a:t>dan</a:t>
            </a:r>
            <a:r>
              <a:rPr lang="en-US" dirty="0"/>
              <a:t> </a:t>
            </a:r>
            <a:r>
              <a:rPr lang="en-US" dirty="0" err="1"/>
              <a:t>psikologik</a:t>
            </a:r>
            <a:r>
              <a:rPr lang="en-US" dirty="0"/>
              <a:t> </a:t>
            </a:r>
            <a:r>
              <a:rPr lang="en-US" dirty="0" err="1"/>
              <a:t>pada</a:t>
            </a:r>
            <a:r>
              <a:rPr lang="en-US" dirty="0"/>
              <a:t> pasien </a:t>
            </a:r>
            <a:r>
              <a:rPr lang="en-US" dirty="0" smtClean="0"/>
              <a:t>dementia, </a:t>
            </a:r>
            <a:r>
              <a:rPr lang="en-US" dirty="0" err="1" smtClean="0"/>
              <a:t>berupa</a:t>
            </a:r>
            <a:r>
              <a:rPr lang="en-US" dirty="0" smtClean="0"/>
              <a:t> </a:t>
            </a:r>
            <a:r>
              <a:rPr lang="en-US" dirty="0" err="1"/>
              <a:t>gangguan</a:t>
            </a:r>
            <a:r>
              <a:rPr lang="en-US" dirty="0"/>
              <a:t> </a:t>
            </a:r>
            <a:r>
              <a:rPr lang="en-US" dirty="0" err="1"/>
              <a:t>persepsi</a:t>
            </a:r>
            <a:r>
              <a:rPr lang="en-US" dirty="0"/>
              <a:t>,  proses </a:t>
            </a:r>
            <a:r>
              <a:rPr lang="en-US" dirty="0" err="1"/>
              <a:t>pikir</a:t>
            </a:r>
            <a:r>
              <a:rPr lang="en-US" dirty="0"/>
              <a:t>,  </a:t>
            </a:r>
            <a:r>
              <a:rPr lang="en-US" dirty="0" err="1"/>
              <a:t>suasana</a:t>
            </a:r>
            <a:r>
              <a:rPr lang="en-US" dirty="0"/>
              <a:t> </a:t>
            </a:r>
            <a:r>
              <a:rPr lang="en-US" dirty="0" err="1"/>
              <a:t>perasaan</a:t>
            </a:r>
            <a:r>
              <a:rPr lang="en-US" dirty="0"/>
              <a:t> </a:t>
            </a:r>
            <a:r>
              <a:rPr lang="en-US" dirty="0" err="1"/>
              <a:t>dan</a:t>
            </a:r>
            <a:r>
              <a:rPr lang="en-US" dirty="0"/>
              <a:t> </a:t>
            </a:r>
            <a:r>
              <a:rPr lang="en-US" dirty="0" err="1" smtClean="0"/>
              <a:t>perilaku</a:t>
            </a:r>
            <a:r>
              <a:rPr lang="en-US" dirty="0" smtClean="0"/>
              <a:t>.</a:t>
            </a:r>
          </a:p>
          <a:p>
            <a:pPr marL="0" indent="0">
              <a:lnSpc>
                <a:spcPct val="120000"/>
              </a:lnSpc>
              <a:buNone/>
            </a:pPr>
            <a:endParaRPr lang="en-US" dirty="0" smtClean="0"/>
          </a:p>
          <a:p>
            <a:pPr>
              <a:lnSpc>
                <a:spcPct val="120000"/>
              </a:lnSpc>
              <a:buFont typeface="Wingdings" pitchFamily="2" charset="2"/>
              <a:buChar char="q"/>
            </a:pPr>
            <a:r>
              <a:rPr lang="en-US" dirty="0" err="1" smtClean="0"/>
              <a:t>Dulu</a:t>
            </a:r>
            <a:r>
              <a:rPr lang="en-US" dirty="0" smtClean="0"/>
              <a:t>: </a:t>
            </a:r>
            <a:r>
              <a:rPr lang="en-US" i="1" dirty="0"/>
              <a:t>Psychosis in Dementia </a:t>
            </a:r>
            <a:r>
              <a:rPr lang="en-US" dirty="0" err="1"/>
              <a:t>atau</a:t>
            </a:r>
            <a:r>
              <a:rPr lang="en-US" i="1" dirty="0"/>
              <a:t> Psychosis of Alzheimer’s Disease (PAD</a:t>
            </a:r>
            <a:r>
              <a:rPr lang="en-US" i="1" dirty="0" smtClean="0"/>
              <a:t>)</a:t>
            </a:r>
          </a:p>
          <a:p>
            <a:pPr marL="0" indent="0">
              <a:lnSpc>
                <a:spcPct val="120000"/>
              </a:lnSpc>
              <a:buNone/>
            </a:pPr>
            <a:endParaRPr lang="en-US" dirty="0" smtClean="0"/>
          </a:p>
          <a:p>
            <a:pPr marL="0" indent="0">
              <a:buNone/>
            </a:pPr>
            <a:endParaRPr lang="en-US" dirty="0"/>
          </a:p>
          <a:p>
            <a:endParaRPr lang="en-US" dirty="0"/>
          </a:p>
        </p:txBody>
      </p:sp>
    </p:spTree>
    <p:extLst>
      <p:ext uri="{BB962C8B-B14F-4D97-AF65-F5344CB8AC3E}">
        <p14:creationId xmlns:p14="http://schemas.microsoft.com/office/powerpoint/2010/main" val="32201601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Behavioral and Psychological Symptoms of Dementia (BPSD)</a:t>
            </a:r>
          </a:p>
        </p:txBody>
      </p:sp>
      <p:sp>
        <p:nvSpPr>
          <p:cNvPr id="3" name="Content Placeholder 2"/>
          <p:cNvSpPr>
            <a:spLocks noGrp="1"/>
          </p:cNvSpPr>
          <p:nvPr>
            <p:ph idx="1"/>
          </p:nvPr>
        </p:nvSpPr>
        <p:spPr/>
        <p:txBody>
          <a:bodyPr>
            <a:normAutofit fontScale="92500" lnSpcReduction="20000"/>
          </a:bodyPr>
          <a:lstStyle/>
          <a:p>
            <a:pPr marL="0" indent="0">
              <a:buNone/>
            </a:pPr>
            <a:endParaRPr lang="en-US" dirty="0" smtClean="0"/>
          </a:p>
          <a:p>
            <a:pPr marL="0" indent="0">
              <a:buNone/>
            </a:pPr>
            <a:r>
              <a:rPr lang="en-US" dirty="0" err="1" smtClean="0"/>
              <a:t>Prevalensi</a:t>
            </a:r>
            <a:endParaRPr lang="en-US" dirty="0" smtClean="0"/>
          </a:p>
          <a:p>
            <a:pPr>
              <a:buFont typeface="Wingdings" pitchFamily="2" charset="2"/>
              <a:buChar char="q"/>
            </a:pPr>
            <a:r>
              <a:rPr lang="en-US" dirty="0" smtClean="0"/>
              <a:t>± </a:t>
            </a:r>
            <a:r>
              <a:rPr lang="en-US" dirty="0"/>
              <a:t>2/3 </a:t>
            </a:r>
            <a:r>
              <a:rPr lang="en-US" dirty="0" err="1"/>
              <a:t>individu</a:t>
            </a:r>
            <a:r>
              <a:rPr lang="en-US" dirty="0"/>
              <a:t> </a:t>
            </a:r>
            <a:r>
              <a:rPr lang="en-US" dirty="0" err="1"/>
              <a:t>dgn</a:t>
            </a:r>
            <a:r>
              <a:rPr lang="en-US" dirty="0"/>
              <a:t> </a:t>
            </a:r>
            <a:r>
              <a:rPr lang="en-US" dirty="0" err="1"/>
              <a:t>demensia</a:t>
            </a:r>
            <a:r>
              <a:rPr lang="en-US" dirty="0"/>
              <a:t> </a:t>
            </a:r>
            <a:r>
              <a:rPr lang="en-US" dirty="0" err="1"/>
              <a:t>akan</a:t>
            </a:r>
            <a:r>
              <a:rPr lang="en-US" dirty="0"/>
              <a:t> </a:t>
            </a:r>
            <a:r>
              <a:rPr lang="en-US" dirty="0" err="1"/>
              <a:t>mengalami</a:t>
            </a:r>
            <a:r>
              <a:rPr lang="en-US" dirty="0"/>
              <a:t> </a:t>
            </a:r>
            <a:r>
              <a:rPr lang="en-US" dirty="0" smtClean="0"/>
              <a:t>BPSD.</a:t>
            </a:r>
            <a:endParaRPr lang="en-US" dirty="0"/>
          </a:p>
          <a:p>
            <a:pPr>
              <a:lnSpc>
                <a:spcPct val="90000"/>
              </a:lnSpc>
              <a:buFont typeface="Wingdings" pitchFamily="2" charset="2"/>
              <a:buChar char="q"/>
            </a:pPr>
            <a:endParaRPr lang="en-US" dirty="0"/>
          </a:p>
          <a:p>
            <a:pPr>
              <a:lnSpc>
                <a:spcPct val="90000"/>
              </a:lnSpc>
              <a:buFont typeface="Wingdings" pitchFamily="2" charset="2"/>
              <a:buChar char="q"/>
            </a:pPr>
            <a:r>
              <a:rPr lang="en-US" dirty="0"/>
              <a:t>BPSD </a:t>
            </a:r>
            <a:r>
              <a:rPr lang="en-US" dirty="0" err="1"/>
              <a:t>bisa</a:t>
            </a:r>
            <a:r>
              <a:rPr lang="en-US" dirty="0"/>
              <a:t> </a:t>
            </a:r>
            <a:r>
              <a:rPr lang="en-US" dirty="0" err="1"/>
              <a:t>terjadi</a:t>
            </a:r>
            <a:r>
              <a:rPr lang="en-US" dirty="0"/>
              <a:t> </a:t>
            </a:r>
            <a:r>
              <a:rPr lang="en-US" dirty="0" err="1"/>
              <a:t>pada</a:t>
            </a:r>
            <a:r>
              <a:rPr lang="en-US" dirty="0"/>
              <a:t> stadium yang </a:t>
            </a:r>
            <a:r>
              <a:rPr lang="en-US" dirty="0" err="1"/>
              <a:t>sangat</a:t>
            </a:r>
            <a:r>
              <a:rPr lang="en-US" dirty="0"/>
              <a:t> </a:t>
            </a:r>
            <a:r>
              <a:rPr lang="en-US" dirty="0" err="1"/>
              <a:t>dini</a:t>
            </a:r>
            <a:r>
              <a:rPr lang="en-US" dirty="0"/>
              <a:t> </a:t>
            </a:r>
            <a:r>
              <a:rPr lang="en-US" dirty="0" err="1"/>
              <a:t>dari</a:t>
            </a:r>
            <a:r>
              <a:rPr lang="en-US" dirty="0"/>
              <a:t> </a:t>
            </a:r>
            <a:r>
              <a:rPr lang="en-US" dirty="0" err="1"/>
              <a:t>Demensia</a:t>
            </a:r>
            <a:r>
              <a:rPr lang="en-US" dirty="0"/>
              <a:t> </a:t>
            </a:r>
            <a:r>
              <a:rPr lang="en-US" dirty="0" err="1"/>
              <a:t>tipe</a:t>
            </a:r>
            <a:r>
              <a:rPr lang="en-US" dirty="0"/>
              <a:t> Alzheimer</a:t>
            </a:r>
          </a:p>
          <a:p>
            <a:pPr>
              <a:lnSpc>
                <a:spcPct val="90000"/>
              </a:lnSpc>
              <a:buFont typeface="Wingdings" pitchFamily="2" charset="2"/>
              <a:buChar char="q"/>
            </a:pPr>
            <a:endParaRPr lang="en-US" dirty="0"/>
          </a:p>
          <a:p>
            <a:pPr>
              <a:lnSpc>
                <a:spcPct val="90000"/>
              </a:lnSpc>
              <a:buFont typeface="Wingdings" pitchFamily="2" charset="2"/>
              <a:buChar char="q"/>
            </a:pPr>
            <a:r>
              <a:rPr lang="en-US" dirty="0"/>
              <a:t>BPSD </a:t>
            </a:r>
            <a:r>
              <a:rPr lang="en-US" dirty="0" err="1"/>
              <a:t>seringkali</a:t>
            </a:r>
            <a:r>
              <a:rPr lang="en-US" dirty="0"/>
              <a:t> </a:t>
            </a:r>
            <a:r>
              <a:rPr lang="en-US" dirty="0" err="1"/>
              <a:t>terlambat</a:t>
            </a:r>
            <a:r>
              <a:rPr lang="en-US" dirty="0"/>
              <a:t> </a:t>
            </a:r>
            <a:r>
              <a:rPr lang="en-US" dirty="0" err="1"/>
              <a:t>dikenali</a:t>
            </a:r>
            <a:r>
              <a:rPr lang="en-US" dirty="0"/>
              <a:t> </a:t>
            </a:r>
            <a:r>
              <a:rPr lang="en-US" dirty="0" err="1"/>
              <a:t>atau</a:t>
            </a:r>
            <a:r>
              <a:rPr lang="en-US" dirty="0"/>
              <a:t> </a:t>
            </a:r>
            <a:r>
              <a:rPr lang="en-US" dirty="0" err="1"/>
              <a:t>salah</a:t>
            </a:r>
            <a:r>
              <a:rPr lang="en-US" dirty="0"/>
              <a:t> diagnosis </a:t>
            </a:r>
            <a:r>
              <a:rPr lang="en-US" dirty="0" err="1"/>
              <a:t>sebagai</a:t>
            </a:r>
            <a:r>
              <a:rPr lang="en-US" dirty="0"/>
              <a:t> </a:t>
            </a:r>
            <a:r>
              <a:rPr lang="en-US" dirty="0" err="1"/>
              <a:t>Depresi</a:t>
            </a:r>
            <a:r>
              <a:rPr lang="en-US" dirty="0"/>
              <a:t> </a:t>
            </a:r>
            <a:r>
              <a:rPr lang="en-US" dirty="0" err="1"/>
              <a:t>atau</a:t>
            </a:r>
            <a:r>
              <a:rPr lang="en-US" dirty="0"/>
              <a:t> Late Onset </a:t>
            </a:r>
            <a:r>
              <a:rPr lang="en-US" dirty="0" smtClean="0"/>
              <a:t>Schizophrenia</a:t>
            </a:r>
          </a:p>
          <a:p>
            <a:pPr>
              <a:lnSpc>
                <a:spcPct val="90000"/>
              </a:lnSpc>
              <a:buFont typeface="Wingdings" pitchFamily="2" charset="2"/>
              <a:buChar char="q"/>
            </a:pPr>
            <a:r>
              <a:rPr lang="en-US" dirty="0" err="1"/>
              <a:t>B</a:t>
            </a:r>
            <a:r>
              <a:rPr lang="en-US" dirty="0" err="1" smtClean="0"/>
              <a:t>eban</a:t>
            </a:r>
            <a:r>
              <a:rPr lang="en-US" dirty="0" smtClean="0"/>
              <a:t> </a:t>
            </a:r>
            <a:r>
              <a:rPr lang="en-US" dirty="0" err="1"/>
              <a:t>psikososial</a:t>
            </a:r>
            <a:r>
              <a:rPr lang="en-US" dirty="0"/>
              <a:t> </a:t>
            </a:r>
            <a:r>
              <a:rPr lang="en-US" dirty="0" err="1"/>
              <a:t>dan</a:t>
            </a:r>
            <a:r>
              <a:rPr lang="en-US" dirty="0"/>
              <a:t> </a:t>
            </a:r>
            <a:r>
              <a:rPr lang="en-US" dirty="0" err="1"/>
              <a:t>beban</a:t>
            </a:r>
            <a:r>
              <a:rPr lang="en-US" dirty="0"/>
              <a:t> </a:t>
            </a:r>
            <a:r>
              <a:rPr lang="en-US" dirty="0" err="1"/>
              <a:t>ekonomi</a:t>
            </a:r>
            <a:r>
              <a:rPr lang="en-US" dirty="0"/>
              <a:t> yang </a:t>
            </a:r>
            <a:r>
              <a:rPr lang="en-US" dirty="0" err="1"/>
              <a:t>berat</a:t>
            </a:r>
            <a:r>
              <a:rPr lang="en-US" dirty="0"/>
              <a:t> </a:t>
            </a:r>
            <a:r>
              <a:rPr lang="en-US" dirty="0" err="1"/>
              <a:t>bagi</a:t>
            </a:r>
            <a:r>
              <a:rPr lang="en-US" dirty="0"/>
              <a:t> </a:t>
            </a:r>
            <a:r>
              <a:rPr lang="en-US" dirty="0" err="1"/>
              <a:t>keluarga</a:t>
            </a:r>
            <a:r>
              <a:rPr lang="en-US" dirty="0"/>
              <a:t> yang </a:t>
            </a:r>
            <a:r>
              <a:rPr lang="en-US" dirty="0" err="1"/>
              <a:t>merawatnya</a:t>
            </a:r>
            <a:endParaRPr lang="en-US" dirty="0"/>
          </a:p>
          <a:p>
            <a:pPr marL="0" indent="0">
              <a:lnSpc>
                <a:spcPct val="90000"/>
              </a:lnSpc>
              <a:buNone/>
            </a:pPr>
            <a:endParaRPr lang="en-US" dirty="0"/>
          </a:p>
          <a:p>
            <a:pPr>
              <a:lnSpc>
                <a:spcPct val="90000"/>
              </a:lnSpc>
              <a:buFont typeface="Wingdings" pitchFamily="2" charset="2"/>
              <a:buChar char="q"/>
            </a:pPr>
            <a:r>
              <a:rPr lang="en-US" dirty="0"/>
              <a:t>P</a:t>
            </a:r>
            <a:r>
              <a:rPr lang="en-US" dirty="0" smtClean="0"/>
              <a:t>roblem </a:t>
            </a:r>
            <a:r>
              <a:rPr lang="en-US" dirty="0" err="1"/>
              <a:t>terbanyak</a:t>
            </a:r>
            <a:r>
              <a:rPr lang="en-US" dirty="0"/>
              <a:t> </a:t>
            </a:r>
            <a:r>
              <a:rPr lang="en-US" dirty="0" err="1"/>
              <a:t>membebani</a:t>
            </a:r>
            <a:r>
              <a:rPr lang="en-US" dirty="0"/>
              <a:t> </a:t>
            </a:r>
            <a:r>
              <a:rPr lang="en-US" dirty="0" err="1"/>
              <a:t>rumah</a:t>
            </a:r>
            <a:r>
              <a:rPr lang="en-US" dirty="0"/>
              <a:t> </a:t>
            </a:r>
            <a:r>
              <a:rPr lang="en-US" dirty="0" err="1"/>
              <a:t>perawatan</a:t>
            </a:r>
            <a:r>
              <a:rPr lang="en-US" dirty="0"/>
              <a:t> </a:t>
            </a:r>
            <a:r>
              <a:rPr lang="en-US" dirty="0" err="1"/>
              <a:t>usia</a:t>
            </a:r>
            <a:r>
              <a:rPr lang="en-US" dirty="0"/>
              <a:t> </a:t>
            </a:r>
            <a:r>
              <a:rPr lang="en-US" dirty="0" err="1"/>
              <a:t>lanjut</a:t>
            </a:r>
            <a:r>
              <a:rPr lang="en-US" dirty="0"/>
              <a:t> (</a:t>
            </a:r>
            <a:r>
              <a:rPr lang="en-US" i="1" dirty="0"/>
              <a:t>nursing home</a:t>
            </a:r>
            <a:r>
              <a:rPr lang="en-US" dirty="0" smtClean="0"/>
              <a:t>)</a:t>
            </a:r>
            <a:endParaRPr lang="en-US" dirty="0"/>
          </a:p>
          <a:p>
            <a:pPr marL="0" indent="0">
              <a:lnSpc>
                <a:spcPct val="90000"/>
              </a:lnSpc>
              <a:buNone/>
            </a:pPr>
            <a:endParaRPr lang="en-US" dirty="0"/>
          </a:p>
          <a:p>
            <a:pPr>
              <a:buFont typeface="Wingdings" pitchFamily="2" charset="2"/>
              <a:buChar char="q"/>
            </a:pPr>
            <a:endParaRPr lang="en-US" dirty="0"/>
          </a:p>
        </p:txBody>
      </p:sp>
    </p:spTree>
    <p:extLst>
      <p:ext uri="{BB962C8B-B14F-4D97-AF65-F5344CB8AC3E}">
        <p14:creationId xmlns:p14="http://schemas.microsoft.com/office/powerpoint/2010/main" val="11209418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125113" cy="924475"/>
          </a:xfrm>
        </p:spPr>
        <p:txBody>
          <a:bodyPr/>
          <a:lstStyle/>
          <a:p>
            <a:r>
              <a:rPr lang="en-US" sz="2400" dirty="0"/>
              <a:t>Behavioral and Psychological Symptoms of Dementia (BPSD)</a:t>
            </a:r>
          </a:p>
        </p:txBody>
      </p:sp>
      <p:sp>
        <p:nvSpPr>
          <p:cNvPr id="3" name="Content Placeholder 2"/>
          <p:cNvSpPr>
            <a:spLocks noGrp="1"/>
          </p:cNvSpPr>
          <p:nvPr>
            <p:ph idx="1"/>
          </p:nvPr>
        </p:nvSpPr>
        <p:spPr>
          <a:xfrm>
            <a:off x="533400" y="1600201"/>
            <a:ext cx="8077200" cy="4800600"/>
          </a:xfrm>
        </p:spPr>
        <p:txBody>
          <a:bodyPr>
            <a:normAutofit/>
          </a:bodyPr>
          <a:lstStyle/>
          <a:p>
            <a:pPr marL="0" indent="0">
              <a:buNone/>
            </a:pPr>
            <a:r>
              <a:rPr lang="en-US" dirty="0" err="1"/>
              <a:t>Faktor-faktor</a:t>
            </a:r>
            <a:r>
              <a:rPr lang="en-US" dirty="0"/>
              <a:t> </a:t>
            </a:r>
            <a:r>
              <a:rPr lang="en-US" dirty="0" err="1"/>
              <a:t>yg</a:t>
            </a:r>
            <a:r>
              <a:rPr lang="en-US" dirty="0"/>
              <a:t> </a:t>
            </a:r>
            <a:r>
              <a:rPr lang="en-US" dirty="0" err="1"/>
              <a:t>berperan</a:t>
            </a:r>
            <a:r>
              <a:rPr lang="en-US" dirty="0"/>
              <a:t> </a:t>
            </a:r>
            <a:r>
              <a:rPr lang="en-US" dirty="0" err="1"/>
              <a:t>pd</a:t>
            </a:r>
            <a:r>
              <a:rPr lang="en-US" dirty="0"/>
              <a:t> </a:t>
            </a:r>
            <a:r>
              <a:rPr lang="en-US" dirty="0" smtClean="0"/>
              <a:t>BPSD :</a:t>
            </a:r>
          </a:p>
          <a:p>
            <a:pPr>
              <a:lnSpc>
                <a:spcPct val="90000"/>
              </a:lnSpc>
              <a:buFont typeface="+mj-lt"/>
              <a:buAutoNum type="arabicPeriod"/>
            </a:pPr>
            <a:r>
              <a:rPr lang="en-US" dirty="0"/>
              <a:t>Proses </a:t>
            </a:r>
            <a:r>
              <a:rPr lang="en-US" dirty="0" err="1"/>
              <a:t>neurodegeneratif</a:t>
            </a:r>
            <a:r>
              <a:rPr lang="en-US" dirty="0"/>
              <a:t> </a:t>
            </a:r>
            <a:r>
              <a:rPr lang="en-US" dirty="0" err="1"/>
              <a:t>secara</a:t>
            </a:r>
            <a:r>
              <a:rPr lang="en-US" dirty="0"/>
              <a:t> </a:t>
            </a:r>
            <a:r>
              <a:rPr lang="en-US" dirty="0" err="1"/>
              <a:t>progresif</a:t>
            </a:r>
            <a:r>
              <a:rPr lang="en-US" dirty="0"/>
              <a:t> </a:t>
            </a:r>
            <a:r>
              <a:rPr lang="en-US" dirty="0" err="1"/>
              <a:t>dari</a:t>
            </a:r>
            <a:r>
              <a:rPr lang="en-US" dirty="0"/>
              <a:t> </a:t>
            </a:r>
            <a:r>
              <a:rPr lang="en-US" dirty="0" err="1"/>
              <a:t>sel-sel</a:t>
            </a:r>
            <a:r>
              <a:rPr lang="en-US" dirty="0"/>
              <a:t> </a:t>
            </a:r>
            <a:r>
              <a:rPr lang="en-US" dirty="0" err="1"/>
              <a:t>otak</a:t>
            </a:r>
            <a:r>
              <a:rPr lang="en-US" dirty="0"/>
              <a:t> </a:t>
            </a:r>
            <a:r>
              <a:rPr lang="en-US" dirty="0" err="1"/>
              <a:t>khususnya</a:t>
            </a:r>
            <a:r>
              <a:rPr lang="en-US" dirty="0"/>
              <a:t> di </a:t>
            </a:r>
            <a:r>
              <a:rPr lang="en-US" dirty="0" err="1"/>
              <a:t>daerah</a:t>
            </a:r>
            <a:r>
              <a:rPr lang="en-US" dirty="0"/>
              <a:t> </a:t>
            </a:r>
            <a:r>
              <a:rPr lang="en-US" dirty="0" err="1"/>
              <a:t>sistem</a:t>
            </a:r>
            <a:r>
              <a:rPr lang="en-US" dirty="0"/>
              <a:t> </a:t>
            </a:r>
            <a:r>
              <a:rPr lang="en-US" dirty="0" err="1"/>
              <a:t>limbik</a:t>
            </a:r>
            <a:r>
              <a:rPr lang="en-US" dirty="0"/>
              <a:t> </a:t>
            </a:r>
            <a:r>
              <a:rPr lang="en-US" dirty="0" err="1"/>
              <a:t>dan</a:t>
            </a:r>
            <a:r>
              <a:rPr lang="en-US" dirty="0"/>
              <a:t> </a:t>
            </a:r>
            <a:r>
              <a:rPr lang="en-US" dirty="0" err="1" smtClean="0"/>
              <a:t>neokorteks</a:t>
            </a:r>
            <a:endParaRPr lang="en-US" dirty="0"/>
          </a:p>
          <a:p>
            <a:pPr>
              <a:lnSpc>
                <a:spcPct val="90000"/>
              </a:lnSpc>
              <a:buFont typeface="+mj-lt"/>
              <a:buAutoNum type="arabicPeriod"/>
            </a:pPr>
            <a:r>
              <a:rPr lang="en-US" dirty="0" err="1"/>
              <a:t>Kondisi</a:t>
            </a:r>
            <a:r>
              <a:rPr lang="en-US" dirty="0"/>
              <a:t> </a:t>
            </a:r>
            <a:r>
              <a:rPr lang="en-US" dirty="0" err="1"/>
              <a:t>medik</a:t>
            </a:r>
            <a:r>
              <a:rPr lang="en-US" dirty="0"/>
              <a:t> </a:t>
            </a:r>
            <a:r>
              <a:rPr lang="en-US" dirty="0" err="1" smtClean="0"/>
              <a:t>tertentu</a:t>
            </a:r>
            <a:r>
              <a:rPr lang="en-US" dirty="0" smtClean="0"/>
              <a:t>: </a:t>
            </a:r>
            <a:r>
              <a:rPr lang="en-US" dirty="0" err="1" smtClean="0"/>
              <a:t>nyeri</a:t>
            </a:r>
            <a:r>
              <a:rPr lang="en-US" dirty="0" smtClean="0"/>
              <a:t> </a:t>
            </a:r>
            <a:r>
              <a:rPr lang="en-US" dirty="0" err="1"/>
              <a:t>kronis</a:t>
            </a:r>
            <a:r>
              <a:rPr lang="en-US" dirty="0"/>
              <a:t>, </a:t>
            </a:r>
            <a:r>
              <a:rPr lang="en-US" dirty="0" err="1"/>
              <a:t>dispepsia</a:t>
            </a:r>
            <a:r>
              <a:rPr lang="en-US" dirty="0"/>
              <a:t>, </a:t>
            </a:r>
            <a:r>
              <a:rPr lang="en-US" dirty="0" err="1"/>
              <a:t>konstipasi</a:t>
            </a:r>
            <a:r>
              <a:rPr lang="en-US" dirty="0"/>
              <a:t>, </a:t>
            </a:r>
            <a:r>
              <a:rPr lang="en-US" dirty="0" err="1" smtClean="0"/>
              <a:t>disuria</a:t>
            </a:r>
            <a:r>
              <a:rPr lang="en-US" dirty="0"/>
              <a:t> </a:t>
            </a:r>
            <a:r>
              <a:rPr lang="en-US" dirty="0" smtClean="0">
                <a:sym typeface="Wingdings" pitchFamily="2" charset="2"/>
              </a:rPr>
              <a:t> </a:t>
            </a:r>
            <a:r>
              <a:rPr lang="en-US" dirty="0" err="1" smtClean="0"/>
              <a:t>gelisah</a:t>
            </a:r>
            <a:r>
              <a:rPr lang="en-US" dirty="0" smtClean="0"/>
              <a:t> </a:t>
            </a:r>
            <a:r>
              <a:rPr lang="en-US" dirty="0" err="1"/>
              <a:t>dan</a:t>
            </a:r>
            <a:r>
              <a:rPr lang="en-US" dirty="0"/>
              <a:t> </a:t>
            </a:r>
            <a:r>
              <a:rPr lang="en-US" dirty="0" err="1" smtClean="0"/>
              <a:t>agresif</a:t>
            </a:r>
            <a:r>
              <a:rPr lang="en-US" dirty="0" smtClean="0"/>
              <a:t> </a:t>
            </a:r>
            <a:r>
              <a:rPr lang="en-US" dirty="0" err="1"/>
              <a:t>karena</a:t>
            </a:r>
            <a:r>
              <a:rPr lang="en-US" dirty="0"/>
              <a:t> </a:t>
            </a:r>
            <a:r>
              <a:rPr lang="en-US" dirty="0" err="1"/>
              <a:t>ketidakmampuan</a:t>
            </a:r>
            <a:r>
              <a:rPr lang="en-US" dirty="0"/>
              <a:t> </a:t>
            </a:r>
            <a:r>
              <a:rPr lang="en-US" dirty="0" err="1"/>
              <a:t>mengutarakan</a:t>
            </a:r>
            <a:r>
              <a:rPr lang="en-US" dirty="0"/>
              <a:t> </a:t>
            </a:r>
            <a:r>
              <a:rPr lang="en-US" dirty="0" err="1"/>
              <a:t>keluhannya</a:t>
            </a:r>
            <a:r>
              <a:rPr lang="en-US" dirty="0" smtClean="0"/>
              <a:t>.</a:t>
            </a:r>
          </a:p>
          <a:p>
            <a:pPr>
              <a:lnSpc>
                <a:spcPct val="90000"/>
              </a:lnSpc>
              <a:buFont typeface="+mj-lt"/>
              <a:buAutoNum type="arabicPeriod"/>
            </a:pPr>
            <a:r>
              <a:rPr lang="en-US" dirty="0" err="1"/>
              <a:t>Hendaya</a:t>
            </a:r>
            <a:r>
              <a:rPr lang="en-US" dirty="0"/>
              <a:t> </a:t>
            </a:r>
            <a:r>
              <a:rPr lang="en-US" dirty="0" err="1"/>
              <a:t>fungsi</a:t>
            </a:r>
            <a:r>
              <a:rPr lang="en-US" dirty="0"/>
              <a:t> </a:t>
            </a:r>
            <a:r>
              <a:rPr lang="en-US" dirty="0" err="1"/>
              <a:t>kognitif</a:t>
            </a:r>
            <a:r>
              <a:rPr lang="en-US" dirty="0"/>
              <a:t> </a:t>
            </a:r>
            <a:r>
              <a:rPr lang="en-US" dirty="0" err="1" smtClean="0"/>
              <a:t>disertai</a:t>
            </a:r>
            <a:r>
              <a:rPr lang="en-US" dirty="0" smtClean="0"/>
              <a:t> </a:t>
            </a:r>
            <a:r>
              <a:rPr lang="en-US" dirty="0" err="1"/>
              <a:t>defisit</a:t>
            </a:r>
            <a:r>
              <a:rPr lang="en-US" dirty="0"/>
              <a:t> sensorimotor </a:t>
            </a:r>
            <a:r>
              <a:rPr lang="en-US" dirty="0" err="1"/>
              <a:t>akibat</a:t>
            </a:r>
            <a:r>
              <a:rPr lang="en-US" dirty="0"/>
              <a:t> proses </a:t>
            </a:r>
            <a:r>
              <a:rPr lang="en-US" dirty="0" err="1"/>
              <a:t>penuaan</a:t>
            </a:r>
            <a:r>
              <a:rPr lang="en-US" dirty="0"/>
              <a:t> </a:t>
            </a:r>
            <a:r>
              <a:rPr lang="en-US" dirty="0" smtClean="0">
                <a:sym typeface="Wingdings" pitchFamily="2" charset="2"/>
              </a:rPr>
              <a:t> </a:t>
            </a:r>
            <a:r>
              <a:rPr lang="en-US" dirty="0" smtClean="0"/>
              <a:t>rasa </a:t>
            </a:r>
            <a:r>
              <a:rPr lang="en-US" dirty="0" err="1"/>
              <a:t>tidak</a:t>
            </a:r>
            <a:r>
              <a:rPr lang="en-US" dirty="0"/>
              <a:t> </a:t>
            </a:r>
            <a:r>
              <a:rPr lang="en-US" dirty="0" err="1"/>
              <a:t>aman</a:t>
            </a:r>
            <a:r>
              <a:rPr lang="en-US" dirty="0"/>
              <a:t> </a:t>
            </a:r>
            <a:r>
              <a:rPr lang="en-US" dirty="0" err="1"/>
              <a:t>dan</a:t>
            </a:r>
            <a:r>
              <a:rPr lang="en-US" dirty="0"/>
              <a:t> </a:t>
            </a:r>
            <a:r>
              <a:rPr lang="en-US" dirty="0" err="1"/>
              <a:t>kekuatiran</a:t>
            </a:r>
            <a:r>
              <a:rPr lang="en-US" dirty="0"/>
              <a:t> </a:t>
            </a:r>
            <a:r>
              <a:rPr lang="en-US" dirty="0" err="1"/>
              <a:t>berlebih</a:t>
            </a:r>
            <a:r>
              <a:rPr lang="en-US" dirty="0"/>
              <a:t> </a:t>
            </a:r>
            <a:r>
              <a:rPr lang="en-US" dirty="0" err="1"/>
              <a:t>terhadap</a:t>
            </a:r>
            <a:r>
              <a:rPr lang="en-US" dirty="0"/>
              <a:t> </a:t>
            </a:r>
            <a:r>
              <a:rPr lang="en-US" dirty="0" err="1"/>
              <a:t>kehidupan</a:t>
            </a:r>
            <a:r>
              <a:rPr lang="en-US" dirty="0"/>
              <a:t> </a:t>
            </a:r>
            <a:r>
              <a:rPr lang="en-US" dirty="0" err="1" smtClean="0"/>
              <a:t>sehari-hari</a:t>
            </a:r>
            <a:r>
              <a:rPr lang="en-US" dirty="0"/>
              <a:t>. </a:t>
            </a:r>
            <a:endParaRPr lang="en-US" dirty="0" smtClean="0"/>
          </a:p>
          <a:p>
            <a:pPr>
              <a:lnSpc>
                <a:spcPct val="90000"/>
              </a:lnSpc>
              <a:buFont typeface="+mj-lt"/>
              <a:buAutoNum type="arabicPeriod"/>
            </a:pPr>
            <a:r>
              <a:rPr lang="en-US" dirty="0" err="1"/>
              <a:t>Kemampuan</a:t>
            </a:r>
            <a:r>
              <a:rPr lang="en-US" dirty="0"/>
              <a:t> </a:t>
            </a:r>
            <a:r>
              <a:rPr lang="en-US" dirty="0" err="1"/>
              <a:t>beradaptasi</a:t>
            </a:r>
            <a:r>
              <a:rPr lang="en-US" dirty="0"/>
              <a:t> </a:t>
            </a:r>
            <a:r>
              <a:rPr lang="en-US" dirty="0" err="1"/>
              <a:t>terhadap</a:t>
            </a:r>
            <a:r>
              <a:rPr lang="en-US" dirty="0"/>
              <a:t> </a:t>
            </a:r>
            <a:r>
              <a:rPr lang="en-US" dirty="0" err="1"/>
              <a:t>berbagai</a:t>
            </a:r>
            <a:r>
              <a:rPr lang="en-US" dirty="0"/>
              <a:t> </a:t>
            </a:r>
            <a:r>
              <a:rPr lang="en-US" dirty="0" err="1"/>
              <a:t>perubahan</a:t>
            </a:r>
            <a:r>
              <a:rPr lang="en-US" dirty="0"/>
              <a:t> </a:t>
            </a:r>
            <a:r>
              <a:rPr lang="en-US" dirty="0" err="1"/>
              <a:t>kehidupan</a:t>
            </a:r>
            <a:r>
              <a:rPr lang="en-US" dirty="0"/>
              <a:t> </a:t>
            </a:r>
            <a:r>
              <a:rPr lang="en-US" dirty="0" err="1"/>
              <a:t>menjadi</a:t>
            </a:r>
            <a:r>
              <a:rPr lang="en-US" dirty="0"/>
              <a:t> </a:t>
            </a:r>
            <a:r>
              <a:rPr lang="en-US" dirty="0" err="1"/>
              <a:t>sangat</a:t>
            </a:r>
            <a:r>
              <a:rPr lang="en-US" dirty="0"/>
              <a:t> </a:t>
            </a:r>
            <a:r>
              <a:rPr lang="en-US" dirty="0" err="1"/>
              <a:t>terbatas</a:t>
            </a:r>
            <a:r>
              <a:rPr lang="en-US" dirty="0"/>
              <a:t>. </a:t>
            </a:r>
          </a:p>
          <a:p>
            <a:pPr marL="0" indent="0">
              <a:lnSpc>
                <a:spcPct val="90000"/>
              </a:lnSpc>
              <a:buNone/>
            </a:pPr>
            <a:endParaRPr lang="en-US" dirty="0"/>
          </a:p>
          <a:p>
            <a:pPr>
              <a:lnSpc>
                <a:spcPct val="90000"/>
              </a:lnSpc>
              <a:buFont typeface="+mj-lt"/>
              <a:buAutoNum type="arabicPeriod"/>
            </a:pPr>
            <a:endParaRPr lang="en-US" dirty="0"/>
          </a:p>
          <a:p>
            <a:pPr marL="0" indent="0">
              <a:buNone/>
            </a:pPr>
            <a:r>
              <a:rPr lang="en-US" dirty="0" smtClean="0"/>
              <a:t>     </a:t>
            </a:r>
            <a:r>
              <a:rPr lang="en-US" dirty="0" err="1" smtClean="0"/>
              <a:t>frustasi</a:t>
            </a:r>
            <a:r>
              <a:rPr lang="en-US" dirty="0"/>
              <a:t>, </a:t>
            </a:r>
            <a:r>
              <a:rPr lang="en-US" dirty="0" err="1"/>
              <a:t>depresi</a:t>
            </a:r>
            <a:r>
              <a:rPr lang="en-US" dirty="0"/>
              <a:t>, </a:t>
            </a:r>
            <a:r>
              <a:rPr lang="en-US" dirty="0" err="1"/>
              <a:t>gelisah</a:t>
            </a:r>
            <a:r>
              <a:rPr lang="en-US" dirty="0"/>
              <a:t>, paranoid, </a:t>
            </a:r>
            <a:r>
              <a:rPr lang="en-US" dirty="0" err="1"/>
              <a:t>hingga</a:t>
            </a:r>
            <a:r>
              <a:rPr lang="en-US" dirty="0"/>
              <a:t> </a:t>
            </a:r>
            <a:r>
              <a:rPr lang="en-US" dirty="0" err="1"/>
              <a:t>perilaku</a:t>
            </a:r>
            <a:r>
              <a:rPr lang="en-US" dirty="0"/>
              <a:t> </a:t>
            </a:r>
            <a:r>
              <a:rPr lang="en-US" dirty="0" err="1"/>
              <a:t>agresi</a:t>
            </a:r>
            <a:r>
              <a:rPr lang="en-US" dirty="0"/>
              <a:t>.</a:t>
            </a:r>
          </a:p>
          <a:p>
            <a:pPr marL="0" indent="0">
              <a:buNone/>
            </a:pPr>
            <a:endParaRPr lang="en-US" dirty="0"/>
          </a:p>
        </p:txBody>
      </p:sp>
      <p:sp>
        <p:nvSpPr>
          <p:cNvPr id="4" name="Down Arrow 3"/>
          <p:cNvSpPr/>
          <p:nvPr/>
        </p:nvSpPr>
        <p:spPr>
          <a:xfrm>
            <a:off x="4343400" y="5149596"/>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2954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lstStyle/>
          <a:p>
            <a:pPr marL="0" indent="0">
              <a:buNone/>
            </a:pPr>
            <a:r>
              <a:rPr lang="en-US" sz="2000" dirty="0" err="1" smtClean="0"/>
              <a:t>Pendahuluan</a:t>
            </a:r>
            <a:endParaRPr lang="en-US" sz="2000" dirty="0" smtClean="0"/>
          </a:p>
          <a:p>
            <a:pPr>
              <a:spcAft>
                <a:spcPts val="0"/>
              </a:spcAft>
              <a:buFont typeface="Wingdings" pitchFamily="2" charset="2"/>
              <a:buChar char="q"/>
              <a:defRPr/>
            </a:pPr>
            <a:r>
              <a:rPr lang="en-US" sz="2000" dirty="0" err="1"/>
              <a:t>Konsep</a:t>
            </a:r>
            <a:r>
              <a:rPr lang="en-US" sz="2000" dirty="0"/>
              <a:t>  Emil </a:t>
            </a:r>
            <a:r>
              <a:rPr lang="en-US" sz="2000" dirty="0" err="1"/>
              <a:t>Kraepelin</a:t>
            </a:r>
            <a:r>
              <a:rPr lang="en-US" sz="2000" dirty="0"/>
              <a:t> </a:t>
            </a:r>
            <a:r>
              <a:rPr lang="en-US" sz="2000" dirty="0">
                <a:sym typeface="Wingdings" pitchFamily="2" charset="2"/>
              </a:rPr>
              <a:t></a:t>
            </a:r>
            <a:r>
              <a:rPr lang="en-US" sz="2000" dirty="0"/>
              <a:t> </a:t>
            </a:r>
            <a:r>
              <a:rPr lang="en-US" sz="2000" i="1" dirty="0"/>
              <a:t>dementia praecox</a:t>
            </a:r>
            <a:r>
              <a:rPr lang="en-US" sz="2000" dirty="0"/>
              <a:t> </a:t>
            </a:r>
            <a:r>
              <a:rPr lang="en-US" sz="2000" dirty="0">
                <a:sym typeface="Wingdings" pitchFamily="2" charset="2"/>
              </a:rPr>
              <a:t> </a:t>
            </a:r>
            <a:r>
              <a:rPr lang="en-US" sz="2000" dirty="0" err="1">
                <a:sym typeface="Wingdings" pitchFamily="2" charset="2"/>
              </a:rPr>
              <a:t>penurunan</a:t>
            </a:r>
            <a:r>
              <a:rPr lang="en-US" sz="2000" dirty="0">
                <a:sym typeface="Wingdings" pitchFamily="2" charset="2"/>
              </a:rPr>
              <a:t> </a:t>
            </a:r>
            <a:r>
              <a:rPr lang="en-US" sz="2000" dirty="0" err="1" smtClean="0">
                <a:sym typeface="Wingdings" pitchFamily="2" charset="2"/>
              </a:rPr>
              <a:t>fungsi</a:t>
            </a:r>
            <a:r>
              <a:rPr lang="en-US" sz="2000" dirty="0" smtClean="0">
                <a:sym typeface="Wingdings" pitchFamily="2" charset="2"/>
              </a:rPr>
              <a:t> </a:t>
            </a:r>
            <a:r>
              <a:rPr lang="en-US" sz="2000" dirty="0" err="1">
                <a:sym typeface="Wingdings" pitchFamily="2" charset="2"/>
              </a:rPr>
              <a:t>secara</a:t>
            </a:r>
            <a:r>
              <a:rPr lang="en-US" sz="2000" dirty="0">
                <a:sym typeface="Wingdings" pitchFamily="2" charset="2"/>
              </a:rPr>
              <a:t> </a:t>
            </a:r>
            <a:r>
              <a:rPr lang="en-US" sz="2000" dirty="0" err="1">
                <a:sym typeface="Wingdings" pitchFamily="2" charset="2"/>
              </a:rPr>
              <a:t>progresif</a:t>
            </a:r>
            <a:r>
              <a:rPr lang="en-US" sz="2000" dirty="0">
                <a:sym typeface="Wingdings" pitchFamily="2" charset="2"/>
              </a:rPr>
              <a:t> </a:t>
            </a:r>
            <a:r>
              <a:rPr lang="en-US" sz="2000" dirty="0" err="1">
                <a:sym typeface="Wingdings" pitchFamily="2" charset="2"/>
              </a:rPr>
              <a:t>dengan</a:t>
            </a:r>
            <a:r>
              <a:rPr lang="en-US" sz="2000" dirty="0"/>
              <a:t> onset </a:t>
            </a:r>
            <a:r>
              <a:rPr lang="en-US" sz="2000" dirty="0" err="1"/>
              <a:t>usia</a:t>
            </a:r>
            <a:r>
              <a:rPr lang="en-US" sz="2000" dirty="0"/>
              <a:t> </a:t>
            </a:r>
            <a:r>
              <a:rPr lang="en-US" sz="2000" dirty="0" err="1"/>
              <a:t>muda</a:t>
            </a:r>
            <a:r>
              <a:rPr lang="en-US" sz="2000" dirty="0"/>
              <a:t> (</a:t>
            </a:r>
            <a:r>
              <a:rPr lang="en-US" sz="2000" dirty="0" err="1"/>
              <a:t>remaja</a:t>
            </a:r>
            <a:r>
              <a:rPr lang="en-US" sz="2000" dirty="0"/>
              <a:t> </a:t>
            </a:r>
            <a:r>
              <a:rPr lang="en-US" sz="2000" dirty="0" err="1"/>
              <a:t>dan</a:t>
            </a:r>
            <a:r>
              <a:rPr lang="en-US" sz="2000" dirty="0"/>
              <a:t> </a:t>
            </a:r>
            <a:r>
              <a:rPr lang="en-US" sz="2000" dirty="0" err="1"/>
              <a:t>dewasa</a:t>
            </a:r>
            <a:r>
              <a:rPr lang="en-US" sz="2000" dirty="0"/>
              <a:t> </a:t>
            </a:r>
            <a:r>
              <a:rPr lang="en-US" sz="2000" dirty="0" err="1"/>
              <a:t>awal</a:t>
            </a:r>
            <a:r>
              <a:rPr lang="en-US" sz="2000" dirty="0"/>
              <a:t>). </a:t>
            </a:r>
          </a:p>
          <a:p>
            <a:pPr>
              <a:spcAft>
                <a:spcPts val="0"/>
              </a:spcAft>
              <a:buFont typeface="Wingdings" pitchFamily="2" charset="2"/>
              <a:buChar char="q"/>
              <a:defRPr/>
            </a:pPr>
            <a:r>
              <a:rPr lang="en-US" sz="2000" dirty="0" err="1" smtClean="0"/>
              <a:t>Perkembangan</a:t>
            </a:r>
            <a:r>
              <a:rPr lang="en-US" sz="2000" dirty="0" smtClean="0"/>
              <a:t> </a:t>
            </a:r>
            <a:r>
              <a:rPr lang="en-US" sz="2000" dirty="0">
                <a:sym typeface="Wingdings" pitchFamily="2" charset="2"/>
              </a:rPr>
              <a:t> </a:t>
            </a:r>
            <a:r>
              <a:rPr lang="en-US" sz="2000" dirty="0" err="1">
                <a:sym typeface="Wingdings" pitchFamily="2" charset="2"/>
              </a:rPr>
              <a:t>tidak</a:t>
            </a:r>
            <a:r>
              <a:rPr lang="en-US" sz="2000" dirty="0">
                <a:sym typeface="Wingdings" pitchFamily="2" charset="2"/>
              </a:rPr>
              <a:t> </a:t>
            </a:r>
            <a:r>
              <a:rPr lang="en-US" sz="2000" dirty="0" err="1"/>
              <a:t>selalu</a:t>
            </a:r>
            <a:r>
              <a:rPr lang="en-US" sz="2000" dirty="0"/>
              <a:t> </a:t>
            </a:r>
            <a:r>
              <a:rPr lang="en-US" sz="2000" dirty="0" err="1"/>
              <a:t>bermula</a:t>
            </a:r>
            <a:r>
              <a:rPr lang="en-US" sz="2000" dirty="0"/>
              <a:t> </a:t>
            </a:r>
            <a:r>
              <a:rPr lang="en-US" sz="2000" dirty="0" err="1"/>
              <a:t>pada</a:t>
            </a:r>
            <a:r>
              <a:rPr lang="en-US" sz="2000" dirty="0"/>
              <a:t> </a:t>
            </a:r>
            <a:r>
              <a:rPr lang="en-US" sz="2000" dirty="0" err="1"/>
              <a:t>usia</a:t>
            </a:r>
            <a:r>
              <a:rPr lang="en-US" sz="2000" dirty="0"/>
              <a:t> </a:t>
            </a:r>
            <a:r>
              <a:rPr lang="en-US" sz="2000" dirty="0" err="1"/>
              <a:t>muda</a:t>
            </a:r>
            <a:r>
              <a:rPr lang="en-US" sz="2000" dirty="0"/>
              <a:t> </a:t>
            </a:r>
            <a:r>
              <a:rPr lang="en-US" sz="2000" dirty="0" err="1"/>
              <a:t>dan</a:t>
            </a:r>
            <a:r>
              <a:rPr lang="en-US" sz="2000" dirty="0"/>
              <a:t> </a:t>
            </a:r>
            <a:r>
              <a:rPr lang="en-US" sz="2000" dirty="0" err="1"/>
              <a:t>tidak</a:t>
            </a:r>
            <a:r>
              <a:rPr lang="en-US" sz="2000" dirty="0"/>
              <a:t> </a:t>
            </a:r>
            <a:r>
              <a:rPr lang="en-US" sz="2000" dirty="0" err="1"/>
              <a:t>selalu</a:t>
            </a:r>
            <a:r>
              <a:rPr lang="en-US" sz="2000" dirty="0"/>
              <a:t> </a:t>
            </a:r>
            <a:r>
              <a:rPr lang="en-US" sz="2000" dirty="0" err="1"/>
              <a:t>progresif</a:t>
            </a:r>
            <a:r>
              <a:rPr lang="en-US" sz="2000" dirty="0"/>
              <a:t> </a:t>
            </a:r>
            <a:r>
              <a:rPr lang="en-US" sz="2000" dirty="0" smtClean="0">
                <a:sym typeface="Wingdings" pitchFamily="2" charset="2"/>
              </a:rPr>
              <a:t> </a:t>
            </a:r>
            <a:r>
              <a:rPr lang="en-US" sz="2000" i="1" dirty="0" err="1">
                <a:sym typeface="Wingdings" pitchFamily="2" charset="2"/>
              </a:rPr>
              <a:t>paraphrenia</a:t>
            </a:r>
            <a:r>
              <a:rPr lang="en-US" sz="2000" i="1" dirty="0">
                <a:sym typeface="Wingdings" pitchFamily="2" charset="2"/>
              </a:rPr>
              <a:t>  </a:t>
            </a:r>
            <a:r>
              <a:rPr lang="en-US" sz="2000" dirty="0" err="1">
                <a:sym typeface="Wingdings" pitchFamily="2" charset="2"/>
              </a:rPr>
              <a:t>gangguan</a:t>
            </a:r>
            <a:r>
              <a:rPr lang="en-US" sz="2000" dirty="0">
                <a:sym typeface="Wingdings" pitchFamily="2" charset="2"/>
              </a:rPr>
              <a:t> </a:t>
            </a:r>
            <a:r>
              <a:rPr lang="en-US" sz="2000" dirty="0" err="1">
                <a:sym typeface="Wingdings" pitchFamily="2" charset="2"/>
              </a:rPr>
              <a:t>emosi</a:t>
            </a:r>
            <a:r>
              <a:rPr lang="en-US" sz="2000" dirty="0">
                <a:sym typeface="Wingdings" pitchFamily="2" charset="2"/>
              </a:rPr>
              <a:t> </a:t>
            </a:r>
            <a:r>
              <a:rPr lang="en-US" sz="2000" dirty="0" err="1">
                <a:sym typeface="Wingdings" pitchFamily="2" charset="2"/>
              </a:rPr>
              <a:t>dan</a:t>
            </a:r>
            <a:r>
              <a:rPr lang="en-US" sz="2000" dirty="0">
                <a:sym typeface="Wingdings" pitchFamily="2" charset="2"/>
              </a:rPr>
              <a:t> </a:t>
            </a:r>
            <a:r>
              <a:rPr lang="en-US" sz="2000" dirty="0" err="1">
                <a:sym typeface="Wingdings" pitchFamily="2" charset="2"/>
              </a:rPr>
              <a:t>pengendalian</a:t>
            </a:r>
            <a:r>
              <a:rPr lang="en-US" sz="2000" dirty="0">
                <a:sym typeface="Wingdings" pitchFamily="2" charset="2"/>
              </a:rPr>
              <a:t> </a:t>
            </a:r>
            <a:r>
              <a:rPr lang="en-US" sz="2000" dirty="0" err="1">
                <a:sym typeface="Wingdings" pitchFamily="2" charset="2"/>
              </a:rPr>
              <a:t>impuls</a:t>
            </a:r>
            <a:r>
              <a:rPr lang="en-US" sz="2000" dirty="0">
                <a:sym typeface="Wingdings" pitchFamily="2" charset="2"/>
              </a:rPr>
              <a:t> </a:t>
            </a:r>
            <a:r>
              <a:rPr lang="en-US" sz="2000" dirty="0" err="1">
                <a:sym typeface="Wingdings" pitchFamily="2" charset="2"/>
              </a:rPr>
              <a:t>lebih</a:t>
            </a:r>
            <a:r>
              <a:rPr lang="en-US" sz="2000" dirty="0">
                <a:sym typeface="Wingdings" pitchFamily="2" charset="2"/>
              </a:rPr>
              <a:t> </a:t>
            </a:r>
            <a:r>
              <a:rPr lang="en-US" sz="2000" dirty="0" err="1">
                <a:sym typeface="Wingdings" pitchFamily="2" charset="2"/>
              </a:rPr>
              <a:t>sedikit</a:t>
            </a:r>
            <a:r>
              <a:rPr lang="en-US" sz="2000" dirty="0">
                <a:sym typeface="Wingdings" pitchFamily="2" charset="2"/>
              </a:rPr>
              <a:t>, prognosis </a:t>
            </a:r>
            <a:r>
              <a:rPr lang="en-US" sz="2000" dirty="0" err="1">
                <a:sym typeface="Wingdings" pitchFamily="2" charset="2"/>
              </a:rPr>
              <a:t>lebih</a:t>
            </a:r>
            <a:r>
              <a:rPr lang="en-US" sz="2000" dirty="0">
                <a:sym typeface="Wingdings" pitchFamily="2" charset="2"/>
              </a:rPr>
              <a:t> </a:t>
            </a:r>
            <a:r>
              <a:rPr lang="en-US" sz="2000" dirty="0" err="1">
                <a:sym typeface="Wingdings" pitchFamily="2" charset="2"/>
              </a:rPr>
              <a:t>baik</a:t>
            </a:r>
            <a:r>
              <a:rPr lang="en-US" sz="2000" dirty="0">
                <a:sym typeface="Wingdings" pitchFamily="2" charset="2"/>
              </a:rPr>
              <a:t>.</a:t>
            </a:r>
          </a:p>
          <a:p>
            <a:pPr>
              <a:spcAft>
                <a:spcPts val="0"/>
              </a:spcAft>
              <a:buFont typeface="Wingdings" pitchFamily="2" charset="2"/>
              <a:buChar char="q"/>
              <a:defRPr/>
            </a:pPr>
            <a:r>
              <a:rPr lang="en-US" sz="2000" dirty="0" err="1">
                <a:sym typeface="Wingdings" pitchFamily="2" charset="2"/>
              </a:rPr>
              <a:t>Peneliti</a:t>
            </a:r>
            <a:r>
              <a:rPr lang="en-US" sz="2000" dirty="0">
                <a:sym typeface="Wingdings" pitchFamily="2" charset="2"/>
              </a:rPr>
              <a:t>  </a:t>
            </a:r>
            <a:r>
              <a:rPr lang="en-US" sz="2000" dirty="0" err="1">
                <a:sym typeface="Wingdings" pitchFamily="2" charset="2"/>
              </a:rPr>
              <a:t>pertama</a:t>
            </a:r>
            <a:r>
              <a:rPr lang="en-US" sz="2000" dirty="0">
                <a:sym typeface="Wingdings" pitchFamily="2" charset="2"/>
              </a:rPr>
              <a:t>  </a:t>
            </a:r>
            <a:r>
              <a:rPr lang="en-US" sz="2000" dirty="0" err="1" smtClean="0">
                <a:sym typeface="Wingdings" pitchFamily="2" charset="2"/>
              </a:rPr>
              <a:t>M.Bleuler</a:t>
            </a:r>
            <a:r>
              <a:rPr lang="en-US" sz="2000" dirty="0" smtClean="0">
                <a:sym typeface="Wingdings" pitchFamily="2" charset="2"/>
              </a:rPr>
              <a:t> </a:t>
            </a:r>
            <a:r>
              <a:rPr lang="en-US" sz="2000" dirty="0">
                <a:sym typeface="Wingdings" pitchFamily="2" charset="2"/>
              </a:rPr>
              <a:t> </a:t>
            </a:r>
            <a:r>
              <a:rPr lang="en-US" sz="2000" dirty="0" err="1">
                <a:sym typeface="Wingdings" pitchFamily="2" charset="2"/>
              </a:rPr>
              <a:t>mirip</a:t>
            </a:r>
            <a:r>
              <a:rPr lang="en-US" sz="2000" dirty="0">
                <a:sym typeface="Wingdings" pitchFamily="2" charset="2"/>
              </a:rPr>
              <a:t> </a:t>
            </a:r>
            <a:r>
              <a:rPr lang="en-US" sz="2000" dirty="0" err="1">
                <a:sym typeface="Wingdings" pitchFamily="2" charset="2"/>
              </a:rPr>
              <a:t>dengan</a:t>
            </a:r>
            <a:r>
              <a:rPr lang="en-US" sz="2000" dirty="0">
                <a:sym typeface="Wingdings" pitchFamily="2" charset="2"/>
              </a:rPr>
              <a:t>  </a:t>
            </a:r>
            <a:r>
              <a:rPr lang="en-US" sz="2000" dirty="0" err="1">
                <a:sym typeface="Wingdings" pitchFamily="2" charset="2"/>
              </a:rPr>
              <a:t>gejala</a:t>
            </a:r>
            <a:r>
              <a:rPr lang="en-US" sz="2000" dirty="0">
                <a:sym typeface="Wingdings" pitchFamily="2" charset="2"/>
              </a:rPr>
              <a:t> </a:t>
            </a:r>
            <a:r>
              <a:rPr lang="en-US" sz="2000" dirty="0" err="1" smtClean="0">
                <a:sym typeface="Wingdings" pitchFamily="2" charset="2"/>
              </a:rPr>
              <a:t>skizofrenia</a:t>
            </a:r>
            <a:r>
              <a:rPr lang="en-US" sz="2000" dirty="0" smtClean="0">
                <a:sym typeface="Wingdings" pitchFamily="2" charset="2"/>
              </a:rPr>
              <a:t> </a:t>
            </a:r>
            <a:r>
              <a:rPr lang="en-US" sz="2000" dirty="0">
                <a:sym typeface="Wingdings" pitchFamily="2" charset="2"/>
              </a:rPr>
              <a:t>early-onset </a:t>
            </a:r>
            <a:r>
              <a:rPr lang="en-US" sz="2000" dirty="0" err="1">
                <a:sym typeface="Wingdings" pitchFamily="2" charset="2"/>
              </a:rPr>
              <a:t>tapi</a:t>
            </a:r>
            <a:r>
              <a:rPr lang="en-US" sz="2000" dirty="0">
                <a:sym typeface="Wingdings" pitchFamily="2" charset="2"/>
              </a:rPr>
              <a:t> </a:t>
            </a:r>
            <a:r>
              <a:rPr lang="en-US" sz="2000" b="1" dirty="0" err="1">
                <a:sym typeface="Wingdings" pitchFamily="2" charset="2"/>
              </a:rPr>
              <a:t>usia</a:t>
            </a:r>
            <a:r>
              <a:rPr lang="en-US" sz="2000" b="1" dirty="0">
                <a:sym typeface="Wingdings" pitchFamily="2" charset="2"/>
              </a:rPr>
              <a:t> onset </a:t>
            </a:r>
            <a:r>
              <a:rPr lang="en-US" sz="2000" b="1" dirty="0" err="1">
                <a:sym typeface="Wingdings" pitchFamily="2" charset="2"/>
              </a:rPr>
              <a:t>awal</a:t>
            </a:r>
            <a:r>
              <a:rPr lang="en-US" sz="2000" b="1" dirty="0">
                <a:sym typeface="Wingdings" pitchFamily="2" charset="2"/>
              </a:rPr>
              <a:t> &gt; 40 </a:t>
            </a:r>
            <a:r>
              <a:rPr lang="en-US" sz="2000" b="1" dirty="0" err="1">
                <a:sym typeface="Wingdings" pitchFamily="2" charset="2"/>
              </a:rPr>
              <a:t>tahun</a:t>
            </a:r>
            <a:r>
              <a:rPr lang="en-US" sz="2000" dirty="0">
                <a:sym typeface="Wingdings" pitchFamily="2" charset="2"/>
              </a:rPr>
              <a:t>.  </a:t>
            </a:r>
          </a:p>
          <a:p>
            <a:pPr marL="0" indent="0">
              <a:buNone/>
            </a:pPr>
            <a:endParaRPr lang="en-US" sz="2000" dirty="0" smtClean="0"/>
          </a:p>
        </p:txBody>
      </p:sp>
    </p:spTree>
    <p:extLst>
      <p:ext uri="{BB962C8B-B14F-4D97-AF65-F5344CB8AC3E}">
        <p14:creationId xmlns:p14="http://schemas.microsoft.com/office/powerpoint/2010/main" val="41522648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smtClean="0"/>
              <a:t>Gambaran</a:t>
            </a:r>
            <a:r>
              <a:rPr lang="en-US" sz="2400" dirty="0" smtClean="0"/>
              <a:t> </a:t>
            </a:r>
            <a:r>
              <a:rPr lang="en-US" sz="2400" dirty="0" err="1" smtClean="0"/>
              <a:t>Klinis</a:t>
            </a:r>
            <a:r>
              <a:rPr lang="en-US" sz="2400" dirty="0" smtClean="0"/>
              <a:t> BPSD</a:t>
            </a:r>
            <a:endParaRPr lang="en-US" sz="2400" dirty="0"/>
          </a:p>
        </p:txBody>
      </p:sp>
      <p:sp>
        <p:nvSpPr>
          <p:cNvPr id="3" name="Content Placeholder 2"/>
          <p:cNvSpPr>
            <a:spLocks noGrp="1"/>
          </p:cNvSpPr>
          <p:nvPr>
            <p:ph idx="1"/>
          </p:nvPr>
        </p:nvSpPr>
        <p:spPr>
          <a:xfrm>
            <a:off x="1435608" y="1219200"/>
            <a:ext cx="7498080" cy="5029200"/>
          </a:xfrm>
        </p:spPr>
        <p:txBody>
          <a:bodyPr/>
          <a:lstStyle/>
          <a:p>
            <a:r>
              <a:rPr lang="en-US" dirty="0" err="1" smtClean="0"/>
              <a:t>Gejala-gejala</a:t>
            </a:r>
            <a:r>
              <a:rPr lang="en-US" dirty="0" smtClean="0"/>
              <a:t> </a:t>
            </a:r>
            <a:r>
              <a:rPr lang="en-US" dirty="0" err="1" smtClean="0"/>
              <a:t>psikologis</a:t>
            </a:r>
            <a:r>
              <a:rPr lang="en-US" dirty="0" smtClean="0"/>
              <a:t> :</a:t>
            </a:r>
          </a:p>
          <a:p>
            <a:pP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34707221"/>
              </p:ext>
            </p:extLst>
          </p:nvPr>
        </p:nvGraphicFramePr>
        <p:xfrm>
          <a:off x="990600" y="1986280"/>
          <a:ext cx="7543800" cy="3500120"/>
        </p:xfrm>
        <a:graphic>
          <a:graphicData uri="http://schemas.openxmlformats.org/drawingml/2006/table">
            <a:tbl>
              <a:tblPr firstRow="1" bandRow="1">
                <a:tableStyleId>{5C22544A-7EE6-4342-B048-85BDC9FD1C3A}</a:tableStyleId>
              </a:tblPr>
              <a:tblGrid>
                <a:gridCol w="2743200"/>
                <a:gridCol w="4800600"/>
              </a:tblGrid>
              <a:tr h="416138">
                <a:tc>
                  <a:txBody>
                    <a:bodyPr/>
                    <a:lstStyle/>
                    <a:p>
                      <a:pPr algn="ctr"/>
                      <a:r>
                        <a:rPr lang="en-US" dirty="0" err="1" smtClean="0"/>
                        <a:t>Jenis</a:t>
                      </a:r>
                      <a:endParaRPr lang="en-US" dirty="0"/>
                    </a:p>
                  </a:txBody>
                  <a:tcPr/>
                </a:tc>
                <a:tc>
                  <a:txBody>
                    <a:bodyPr/>
                    <a:lstStyle/>
                    <a:p>
                      <a:pPr algn="ctr"/>
                      <a:r>
                        <a:rPr lang="en-US" dirty="0" err="1" smtClean="0"/>
                        <a:t>Bentuk</a:t>
                      </a:r>
                      <a:endParaRPr lang="en-US" dirty="0"/>
                    </a:p>
                  </a:txBody>
                  <a:tcPr/>
                </a:tc>
              </a:tr>
              <a:tr h="1026094">
                <a:tc>
                  <a:txBody>
                    <a:bodyPr/>
                    <a:lstStyle/>
                    <a:p>
                      <a:r>
                        <a:rPr lang="en-US" sz="2000" dirty="0" err="1" smtClean="0"/>
                        <a:t>Waham</a:t>
                      </a:r>
                      <a:r>
                        <a:rPr lang="en-US" sz="2000" baseline="0" dirty="0" smtClean="0"/>
                        <a:t>/</a:t>
                      </a:r>
                      <a:r>
                        <a:rPr lang="en-US" sz="2000" baseline="0" dirty="0" err="1" smtClean="0"/>
                        <a:t>delusi</a:t>
                      </a:r>
                      <a:endParaRPr lang="en-US" sz="2000" dirty="0"/>
                    </a:p>
                  </a:txBody>
                  <a:tcPr/>
                </a:tc>
                <a:tc>
                  <a:txBody>
                    <a:bodyPr/>
                    <a:lstStyle/>
                    <a:p>
                      <a:r>
                        <a:rPr lang="en-US" sz="2000" dirty="0" smtClean="0"/>
                        <a:t>Isi </a:t>
                      </a:r>
                      <a:r>
                        <a:rPr lang="en-US" sz="2000" dirty="0" err="1" smtClean="0"/>
                        <a:t>pikiran</a:t>
                      </a:r>
                      <a:r>
                        <a:rPr lang="en-US" sz="2000" dirty="0" smtClean="0"/>
                        <a:t> yang </a:t>
                      </a:r>
                      <a:r>
                        <a:rPr lang="en-US" sz="2000" dirty="0" err="1" smtClean="0"/>
                        <a:t>salah</a:t>
                      </a:r>
                      <a:r>
                        <a:rPr lang="en-US" sz="2000" dirty="0" smtClean="0"/>
                        <a:t> </a:t>
                      </a:r>
                      <a:r>
                        <a:rPr lang="en-US" sz="2000" dirty="0" err="1" smtClean="0"/>
                        <a:t>diyakini</a:t>
                      </a:r>
                      <a:r>
                        <a:rPr lang="en-US" sz="2000" dirty="0" smtClean="0"/>
                        <a:t> </a:t>
                      </a:r>
                      <a:r>
                        <a:rPr lang="en-US" sz="2000" dirty="0" err="1" smtClean="0"/>
                        <a:t>kebenarannya,tidak</a:t>
                      </a:r>
                      <a:r>
                        <a:rPr lang="en-US" sz="2000" dirty="0" smtClean="0"/>
                        <a:t> </a:t>
                      </a:r>
                      <a:r>
                        <a:rPr lang="en-US" sz="2000" dirty="0" err="1" smtClean="0"/>
                        <a:t>dpt</a:t>
                      </a:r>
                      <a:r>
                        <a:rPr lang="en-US" sz="2000" dirty="0" smtClean="0"/>
                        <a:t> </a:t>
                      </a:r>
                      <a:r>
                        <a:rPr lang="en-US" sz="2000" dirty="0" err="1" smtClean="0"/>
                        <a:t>dikoreksi</a:t>
                      </a:r>
                      <a:r>
                        <a:rPr lang="en-US" sz="2000" dirty="0" smtClean="0"/>
                        <a:t> </a:t>
                      </a:r>
                      <a:r>
                        <a:rPr lang="en-US" sz="2000" dirty="0" err="1" smtClean="0"/>
                        <a:t>melalui</a:t>
                      </a:r>
                      <a:r>
                        <a:rPr lang="en-US" sz="2000" dirty="0" smtClean="0"/>
                        <a:t> </a:t>
                      </a:r>
                      <a:r>
                        <a:rPr lang="en-US" sz="2000" dirty="0" err="1" smtClean="0"/>
                        <a:t>bukti-bukti</a:t>
                      </a:r>
                      <a:r>
                        <a:rPr lang="en-US" sz="2000" dirty="0" smtClean="0"/>
                        <a:t> yang </a:t>
                      </a:r>
                      <a:r>
                        <a:rPr lang="en-US" sz="2000" dirty="0" err="1" smtClean="0"/>
                        <a:t>ada</a:t>
                      </a:r>
                      <a:r>
                        <a:rPr lang="en-US" sz="2000" dirty="0" smtClean="0"/>
                        <a:t> </a:t>
                      </a:r>
                      <a:endParaRPr lang="en-US" sz="2000" dirty="0"/>
                    </a:p>
                  </a:txBody>
                  <a:tcPr/>
                </a:tc>
              </a:tr>
              <a:tr h="416138">
                <a:tc>
                  <a:txBody>
                    <a:bodyPr/>
                    <a:lstStyle/>
                    <a:p>
                      <a:r>
                        <a:rPr lang="en-US" sz="2000" dirty="0" err="1" smtClean="0"/>
                        <a:t>Halusinasi</a:t>
                      </a:r>
                      <a:endParaRPr lang="en-US" sz="2000" dirty="0"/>
                    </a:p>
                  </a:txBody>
                  <a:tcPr/>
                </a:tc>
                <a:tc>
                  <a:txBody>
                    <a:bodyPr/>
                    <a:lstStyle/>
                    <a:p>
                      <a:r>
                        <a:rPr lang="en-US" sz="2000" dirty="0" err="1" smtClean="0"/>
                        <a:t>Auditorik,visual</a:t>
                      </a:r>
                      <a:endParaRPr lang="en-US" sz="2000" dirty="0"/>
                    </a:p>
                  </a:txBody>
                  <a:tcPr/>
                </a:tc>
              </a:tr>
              <a:tr h="1641750">
                <a:tc>
                  <a:txBody>
                    <a:bodyPr/>
                    <a:lstStyle/>
                    <a:p>
                      <a:r>
                        <a:rPr lang="en-US" sz="2000" dirty="0" err="1" smtClean="0"/>
                        <a:t>Misidentifikasi</a:t>
                      </a:r>
                      <a:endParaRPr lang="en-US" sz="2000" dirty="0"/>
                    </a:p>
                  </a:txBody>
                  <a:tcPr/>
                </a:tc>
                <a:tc>
                  <a:txBody>
                    <a:bodyPr/>
                    <a:lstStyle/>
                    <a:p>
                      <a:r>
                        <a:rPr lang="en-US" sz="2000" dirty="0" err="1" smtClean="0"/>
                        <a:t>Merasa</a:t>
                      </a:r>
                      <a:r>
                        <a:rPr lang="en-US" sz="2000" dirty="0" smtClean="0"/>
                        <a:t> </a:t>
                      </a:r>
                      <a:r>
                        <a:rPr lang="en-US" sz="2000" dirty="0" err="1" smtClean="0"/>
                        <a:t>bukan</a:t>
                      </a:r>
                      <a:r>
                        <a:rPr lang="en-US" sz="2000" dirty="0" smtClean="0"/>
                        <a:t> </a:t>
                      </a:r>
                      <a:r>
                        <a:rPr lang="en-US" sz="2000" dirty="0" err="1" smtClean="0"/>
                        <a:t>dirinya</a:t>
                      </a:r>
                      <a:r>
                        <a:rPr lang="en-US" sz="2000" dirty="0" smtClean="0"/>
                        <a:t>,</a:t>
                      </a:r>
                      <a:r>
                        <a:rPr lang="en-US" sz="2000" baseline="0" dirty="0" smtClean="0"/>
                        <a:t> </a:t>
                      </a:r>
                      <a:r>
                        <a:rPr lang="en-US" sz="2000" baseline="0" dirty="0" err="1" smtClean="0"/>
                        <a:t>m</a:t>
                      </a:r>
                      <a:r>
                        <a:rPr lang="en-US" sz="2000" dirty="0" err="1" smtClean="0"/>
                        <a:t>erasa</a:t>
                      </a:r>
                      <a:r>
                        <a:rPr lang="en-US" sz="2000" dirty="0" smtClean="0"/>
                        <a:t> </a:t>
                      </a:r>
                      <a:r>
                        <a:rPr lang="en-US" sz="2000" dirty="0" err="1" smtClean="0"/>
                        <a:t>bahwa</a:t>
                      </a:r>
                      <a:r>
                        <a:rPr lang="en-US" sz="2000" dirty="0" smtClean="0"/>
                        <a:t> </a:t>
                      </a:r>
                      <a:r>
                        <a:rPr lang="en-US" sz="2000" dirty="0" err="1" smtClean="0"/>
                        <a:t>istri</a:t>
                      </a:r>
                      <a:r>
                        <a:rPr lang="en-US" sz="2000" dirty="0" smtClean="0"/>
                        <a:t>/</a:t>
                      </a:r>
                      <a:r>
                        <a:rPr lang="en-US" sz="2000" dirty="0" err="1" smtClean="0"/>
                        <a:t>suami</a:t>
                      </a:r>
                      <a:r>
                        <a:rPr lang="en-US" sz="2000" dirty="0" smtClean="0"/>
                        <a:t> </a:t>
                      </a:r>
                      <a:r>
                        <a:rPr lang="en-US" sz="2000" dirty="0" err="1" smtClean="0"/>
                        <a:t>bukan</a:t>
                      </a:r>
                      <a:r>
                        <a:rPr lang="en-US" sz="2000" dirty="0" smtClean="0"/>
                        <a:t> </a:t>
                      </a:r>
                      <a:r>
                        <a:rPr lang="en-US" sz="2000" dirty="0" err="1" smtClean="0"/>
                        <a:t>lagi</a:t>
                      </a:r>
                      <a:r>
                        <a:rPr lang="en-US" sz="2000" dirty="0" smtClean="0"/>
                        <a:t> </a:t>
                      </a:r>
                      <a:r>
                        <a:rPr lang="en-US" sz="2000" dirty="0" err="1" smtClean="0"/>
                        <a:t>pasangan</a:t>
                      </a:r>
                      <a:r>
                        <a:rPr lang="en-US" sz="2000" dirty="0" smtClean="0"/>
                        <a:t> </a:t>
                      </a:r>
                      <a:r>
                        <a:rPr lang="en-US" sz="2000" dirty="0" err="1" smtClean="0"/>
                        <a:t>hidupnya</a:t>
                      </a:r>
                      <a:r>
                        <a:rPr lang="en-US" sz="2000" dirty="0" smtClean="0"/>
                        <a:t>,</a:t>
                      </a:r>
                      <a:r>
                        <a:rPr lang="en-US" sz="2000" baseline="0" dirty="0" smtClean="0"/>
                        <a:t> </a:t>
                      </a:r>
                      <a:r>
                        <a:rPr lang="en-US" sz="2000" baseline="0" dirty="0" err="1" smtClean="0"/>
                        <a:t>t</a:t>
                      </a:r>
                      <a:r>
                        <a:rPr lang="en-US" sz="2000" dirty="0" err="1" smtClean="0"/>
                        <a:t>idak</a:t>
                      </a:r>
                      <a:r>
                        <a:rPr lang="en-US" sz="2000" dirty="0" smtClean="0"/>
                        <a:t> </a:t>
                      </a:r>
                      <a:r>
                        <a:rPr lang="en-US" sz="2000" dirty="0" err="1" smtClean="0"/>
                        <a:t>dapat</a:t>
                      </a:r>
                      <a:r>
                        <a:rPr lang="en-US" sz="2000" dirty="0" smtClean="0"/>
                        <a:t> </a:t>
                      </a:r>
                      <a:r>
                        <a:rPr lang="en-US" sz="2000" dirty="0" err="1" smtClean="0"/>
                        <a:t>mengidentifikasi</a:t>
                      </a:r>
                      <a:r>
                        <a:rPr lang="en-US" sz="2000" dirty="0" smtClean="0"/>
                        <a:t> </a:t>
                      </a:r>
                      <a:r>
                        <a:rPr lang="en-US" sz="2000" dirty="0" err="1" smtClean="0"/>
                        <a:t>kejadian</a:t>
                      </a:r>
                      <a:r>
                        <a:rPr lang="en-US" sz="2000" dirty="0" smtClean="0"/>
                        <a:t> </a:t>
                      </a:r>
                    </a:p>
                    <a:p>
                      <a:endParaRPr lang="en-US" sz="2000" dirty="0"/>
                    </a:p>
                  </a:txBody>
                  <a:tcPr/>
                </a:tc>
              </a:tr>
            </a:tbl>
          </a:graphicData>
        </a:graphic>
      </p:graphicFrame>
    </p:spTree>
    <p:extLst>
      <p:ext uri="{BB962C8B-B14F-4D97-AF65-F5344CB8AC3E}">
        <p14:creationId xmlns:p14="http://schemas.microsoft.com/office/powerpoint/2010/main" val="33888290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1274483"/>
              </p:ext>
            </p:extLst>
          </p:nvPr>
        </p:nvGraphicFramePr>
        <p:xfrm>
          <a:off x="838200" y="944880"/>
          <a:ext cx="7499350" cy="5151120"/>
        </p:xfrm>
        <a:graphic>
          <a:graphicData uri="http://schemas.openxmlformats.org/drawingml/2006/table">
            <a:tbl>
              <a:tblPr firstRow="1" bandRow="1">
                <a:tableStyleId>{5C22544A-7EE6-4342-B048-85BDC9FD1C3A}</a:tableStyleId>
              </a:tblPr>
              <a:tblGrid>
                <a:gridCol w="2819400"/>
                <a:gridCol w="4679950"/>
              </a:tblGrid>
              <a:tr h="370840">
                <a:tc>
                  <a:txBody>
                    <a:bodyPr/>
                    <a:lstStyle/>
                    <a:p>
                      <a:r>
                        <a:rPr lang="en-US" sz="2000" b="0" dirty="0" err="1" smtClean="0"/>
                        <a:t>Depresi</a:t>
                      </a:r>
                      <a:endParaRPr lang="en-US" sz="2000" b="0" dirty="0" smtClean="0"/>
                    </a:p>
                    <a:p>
                      <a:endParaRPr lang="en-US" sz="2000" dirty="0"/>
                    </a:p>
                  </a:txBody>
                  <a:tcPr/>
                </a:tc>
                <a:tc>
                  <a:txBody>
                    <a:bodyPr/>
                    <a:lstStyle/>
                    <a:p>
                      <a:r>
                        <a:rPr lang="en-US" sz="2000" b="0" dirty="0" err="1" smtClean="0"/>
                        <a:t>Murung,sedih,menangis,</a:t>
                      </a:r>
                      <a:r>
                        <a:rPr lang="en-US" sz="2000" b="0" baseline="0" dirty="0" err="1" smtClean="0"/>
                        <a:t>i</a:t>
                      </a:r>
                      <a:r>
                        <a:rPr lang="en-US" sz="2000" b="0" dirty="0" err="1" smtClean="0"/>
                        <a:t>ngin</a:t>
                      </a:r>
                      <a:r>
                        <a:rPr lang="en-US" sz="2000" b="0" dirty="0" smtClean="0"/>
                        <a:t> </a:t>
                      </a:r>
                      <a:r>
                        <a:rPr lang="en-US" sz="2000" b="0" dirty="0" err="1" smtClean="0"/>
                        <a:t>mengakhiri</a:t>
                      </a:r>
                      <a:r>
                        <a:rPr lang="en-US" sz="2000" b="0" dirty="0" smtClean="0"/>
                        <a:t> </a:t>
                      </a:r>
                      <a:r>
                        <a:rPr lang="en-US" sz="2000" b="0" dirty="0" err="1" smtClean="0"/>
                        <a:t>hidup,</a:t>
                      </a:r>
                      <a:r>
                        <a:rPr lang="en-US" sz="2000" b="0" baseline="0" dirty="0" err="1" smtClean="0"/>
                        <a:t>suka</a:t>
                      </a:r>
                      <a:r>
                        <a:rPr lang="en-US" sz="2000" b="0" baseline="0" dirty="0" smtClean="0"/>
                        <a:t> </a:t>
                      </a:r>
                      <a:r>
                        <a:rPr lang="en-US" sz="2000" b="0" baseline="0" dirty="0" err="1" smtClean="0"/>
                        <a:t>menyendiri,</a:t>
                      </a:r>
                      <a:r>
                        <a:rPr lang="en-US" sz="2000" b="0" dirty="0" err="1" smtClean="0"/>
                        <a:t>mudah</a:t>
                      </a:r>
                      <a:r>
                        <a:rPr lang="en-US" sz="2000" b="0" dirty="0" smtClean="0"/>
                        <a:t> </a:t>
                      </a:r>
                      <a:r>
                        <a:rPr lang="en-US" sz="2000" b="0" dirty="0" err="1" smtClean="0"/>
                        <a:t>tersinggung</a:t>
                      </a:r>
                      <a:r>
                        <a:rPr lang="en-US" sz="2000" b="0" dirty="0" smtClean="0"/>
                        <a:t>,</a:t>
                      </a:r>
                      <a:r>
                        <a:rPr lang="en-US" sz="2000" b="0" baseline="0" dirty="0" smtClean="0"/>
                        <a:t>  </a:t>
                      </a:r>
                      <a:r>
                        <a:rPr lang="en-US" sz="2000" b="0" baseline="0" dirty="0" err="1" smtClean="0"/>
                        <a:t>nafsu</a:t>
                      </a:r>
                      <a:r>
                        <a:rPr lang="en-US" sz="2000" b="0" baseline="0" dirty="0" smtClean="0"/>
                        <a:t> </a:t>
                      </a:r>
                      <a:r>
                        <a:rPr lang="en-US" sz="2000" b="0" baseline="0" dirty="0" err="1" smtClean="0"/>
                        <a:t>makan</a:t>
                      </a:r>
                      <a:r>
                        <a:rPr lang="en-US" sz="2000" b="0" baseline="0" dirty="0" smtClean="0"/>
                        <a:t> </a:t>
                      </a:r>
                      <a:r>
                        <a:rPr lang="en-US" sz="2000" b="0" baseline="0" dirty="0" err="1" smtClean="0"/>
                        <a:t>berkurang,mudah</a:t>
                      </a:r>
                      <a:r>
                        <a:rPr lang="en-US" sz="2000" b="0" baseline="0" dirty="0" smtClean="0"/>
                        <a:t> </a:t>
                      </a:r>
                      <a:r>
                        <a:rPr lang="en-US" sz="2000" b="0" baseline="0" dirty="0" err="1" smtClean="0"/>
                        <a:t>lelah</a:t>
                      </a:r>
                      <a:r>
                        <a:rPr lang="en-US" sz="2000" b="0" baseline="0" dirty="0" smtClean="0"/>
                        <a:t>.</a:t>
                      </a:r>
                      <a:endParaRPr lang="en-US" sz="2000" b="0" dirty="0" smtClean="0"/>
                    </a:p>
                    <a:p>
                      <a:endParaRPr lang="en-US" sz="2000" dirty="0"/>
                    </a:p>
                  </a:txBody>
                  <a:tcPr/>
                </a:tc>
              </a:tr>
              <a:tr h="370840">
                <a:tc>
                  <a:txBody>
                    <a:bodyPr/>
                    <a:lstStyle/>
                    <a:p>
                      <a:r>
                        <a:rPr lang="en-US" sz="2000" dirty="0" err="1" smtClean="0"/>
                        <a:t>Apati</a:t>
                      </a:r>
                      <a:r>
                        <a:rPr lang="en-US" sz="2000" baseline="0" dirty="0" smtClean="0"/>
                        <a:t> </a:t>
                      </a:r>
                      <a:r>
                        <a:rPr lang="en-US" sz="2000" baseline="0" dirty="0" err="1" smtClean="0"/>
                        <a:t>dan</a:t>
                      </a:r>
                      <a:r>
                        <a:rPr lang="en-US" sz="2000" baseline="0" dirty="0" smtClean="0"/>
                        <a:t> </a:t>
                      </a:r>
                      <a:r>
                        <a:rPr lang="en-US" sz="2000" baseline="0" dirty="0" err="1" smtClean="0"/>
                        <a:t>amotivasi</a:t>
                      </a:r>
                      <a:endParaRPr lang="en-US" sz="2000" dirty="0"/>
                    </a:p>
                  </a:txBody>
                  <a:tcPr/>
                </a:tc>
                <a:tc>
                  <a:txBody>
                    <a:bodyPr/>
                    <a:lstStyle/>
                    <a:p>
                      <a:r>
                        <a:rPr lang="en-US" sz="2000" dirty="0" err="1" smtClean="0"/>
                        <a:t>Tak</a:t>
                      </a:r>
                      <a:r>
                        <a:rPr lang="en-US" sz="2000" dirty="0" smtClean="0"/>
                        <a:t> </a:t>
                      </a:r>
                      <a:r>
                        <a:rPr lang="en-US" sz="2000" dirty="0" err="1" smtClean="0"/>
                        <a:t>ada</a:t>
                      </a:r>
                      <a:r>
                        <a:rPr lang="en-US" sz="2000" dirty="0" smtClean="0"/>
                        <a:t> </a:t>
                      </a:r>
                      <a:r>
                        <a:rPr lang="en-US" sz="2000" dirty="0" err="1" smtClean="0"/>
                        <a:t>minat</a:t>
                      </a:r>
                      <a:r>
                        <a:rPr lang="en-US" sz="2000" dirty="0" smtClean="0"/>
                        <a:t> </a:t>
                      </a:r>
                      <a:r>
                        <a:rPr lang="en-US" sz="2000" dirty="0" err="1" smtClean="0"/>
                        <a:t>terhadap</a:t>
                      </a:r>
                      <a:r>
                        <a:rPr lang="en-US" sz="2000" dirty="0" smtClean="0"/>
                        <a:t> </a:t>
                      </a:r>
                      <a:r>
                        <a:rPr lang="en-US" sz="2000" dirty="0" err="1" smtClean="0"/>
                        <a:t>hal-hal</a:t>
                      </a:r>
                      <a:r>
                        <a:rPr lang="en-US" sz="2000" dirty="0" smtClean="0"/>
                        <a:t> yang </a:t>
                      </a:r>
                      <a:r>
                        <a:rPr lang="en-US" sz="2000" dirty="0" err="1" smtClean="0"/>
                        <a:t>biasanya</a:t>
                      </a:r>
                      <a:r>
                        <a:rPr lang="en-US" sz="2000" dirty="0" smtClean="0"/>
                        <a:t> </a:t>
                      </a:r>
                      <a:r>
                        <a:rPr lang="en-US" sz="2000" dirty="0" err="1" smtClean="0"/>
                        <a:t>disukai</a:t>
                      </a:r>
                      <a:r>
                        <a:rPr lang="en-US" sz="2000" dirty="0" smtClean="0"/>
                        <a:t>, </a:t>
                      </a:r>
                      <a:r>
                        <a:rPr lang="en-US" sz="2000" dirty="0" err="1" smtClean="0"/>
                        <a:t>termasuk</a:t>
                      </a:r>
                      <a:r>
                        <a:rPr lang="en-US" sz="2000" dirty="0" smtClean="0"/>
                        <a:t> </a:t>
                      </a:r>
                      <a:r>
                        <a:rPr lang="en-US" sz="2000" dirty="0" err="1" smtClean="0"/>
                        <a:t>kegiatan</a:t>
                      </a:r>
                      <a:r>
                        <a:rPr lang="en-US" sz="2000" dirty="0" smtClean="0"/>
                        <a:t> </a:t>
                      </a:r>
                      <a:r>
                        <a:rPr lang="en-US" sz="2000" dirty="0" err="1" smtClean="0"/>
                        <a:t>sehari-hari</a:t>
                      </a:r>
                      <a:r>
                        <a:rPr lang="en-US" sz="2000" dirty="0" smtClean="0"/>
                        <a:t>,</a:t>
                      </a:r>
                      <a:r>
                        <a:rPr lang="en-US" sz="2000" baseline="0" dirty="0" smtClean="0"/>
                        <a:t> </a:t>
                      </a:r>
                      <a:r>
                        <a:rPr lang="en-US" sz="2000" baseline="0" dirty="0" err="1" smtClean="0"/>
                        <a:t>p</a:t>
                      </a:r>
                      <a:r>
                        <a:rPr lang="en-US" sz="2000" dirty="0" err="1" smtClean="0"/>
                        <a:t>erawatan</a:t>
                      </a:r>
                      <a:r>
                        <a:rPr lang="en-US" sz="2000" dirty="0" smtClean="0"/>
                        <a:t> </a:t>
                      </a:r>
                      <a:r>
                        <a:rPr lang="en-US" sz="2000" dirty="0" err="1" smtClean="0"/>
                        <a:t>diri</a:t>
                      </a:r>
                      <a:r>
                        <a:rPr lang="en-US" sz="2000" dirty="0" smtClean="0"/>
                        <a:t> </a:t>
                      </a:r>
                      <a:r>
                        <a:rPr lang="en-US" sz="2000" dirty="0" err="1" smtClean="0"/>
                        <a:t>terganggu</a:t>
                      </a:r>
                      <a:r>
                        <a:rPr lang="en-US" sz="2000" dirty="0" smtClean="0"/>
                        <a:t>,</a:t>
                      </a:r>
                      <a:r>
                        <a:rPr lang="en-US" sz="2000" baseline="0" dirty="0" smtClean="0"/>
                        <a:t> </a:t>
                      </a:r>
                      <a:r>
                        <a:rPr lang="en-US" sz="2000" baseline="0" dirty="0" err="1" smtClean="0"/>
                        <a:t>i</a:t>
                      </a:r>
                      <a:r>
                        <a:rPr lang="en-US" sz="2000" dirty="0" err="1" smtClean="0"/>
                        <a:t>nteraksi</a:t>
                      </a:r>
                      <a:r>
                        <a:rPr lang="en-US" sz="2000" dirty="0" smtClean="0"/>
                        <a:t> </a:t>
                      </a:r>
                      <a:r>
                        <a:rPr lang="en-US" sz="2000" dirty="0" err="1" smtClean="0"/>
                        <a:t>sosial</a:t>
                      </a:r>
                      <a:r>
                        <a:rPr lang="en-US" sz="2000" dirty="0" smtClean="0"/>
                        <a:t> </a:t>
                      </a:r>
                      <a:r>
                        <a:rPr lang="en-US" sz="2000" dirty="0" err="1" smtClean="0"/>
                        <a:t>menjadi</a:t>
                      </a:r>
                      <a:r>
                        <a:rPr lang="en-US" sz="2000" dirty="0" smtClean="0"/>
                        <a:t> </a:t>
                      </a:r>
                      <a:r>
                        <a:rPr lang="en-US" sz="2000" dirty="0" err="1" smtClean="0"/>
                        <a:t>sangat</a:t>
                      </a:r>
                      <a:r>
                        <a:rPr lang="en-US" sz="2000" dirty="0" smtClean="0"/>
                        <a:t> </a:t>
                      </a:r>
                      <a:r>
                        <a:rPr lang="en-US" sz="2000" dirty="0" err="1" smtClean="0"/>
                        <a:t>berkurang</a:t>
                      </a:r>
                      <a:r>
                        <a:rPr lang="en-US" sz="2000" dirty="0" smtClean="0"/>
                        <a:t>. </a:t>
                      </a:r>
                    </a:p>
                    <a:p>
                      <a:endParaRPr lang="en-US" sz="2000" dirty="0"/>
                    </a:p>
                  </a:txBody>
                  <a:tcPr/>
                </a:tc>
              </a:tr>
              <a:tr h="370840">
                <a:tc>
                  <a:txBody>
                    <a:bodyPr/>
                    <a:lstStyle/>
                    <a:p>
                      <a:r>
                        <a:rPr lang="en-US" sz="2000" dirty="0" err="1" smtClean="0"/>
                        <a:t>Cemas</a:t>
                      </a:r>
                      <a:endParaRPr lang="en-US" sz="2000" dirty="0"/>
                    </a:p>
                  </a:txBody>
                  <a:tcPr/>
                </a:tc>
                <a:tc>
                  <a:txBody>
                    <a:bodyPr/>
                    <a:lstStyle/>
                    <a:p>
                      <a:r>
                        <a:rPr lang="en-US" sz="2000" dirty="0" err="1" smtClean="0"/>
                        <a:t>Menanyakan</a:t>
                      </a:r>
                      <a:r>
                        <a:rPr lang="en-US" sz="2000" dirty="0" smtClean="0"/>
                        <a:t> </a:t>
                      </a:r>
                      <a:r>
                        <a:rPr lang="en-US" sz="2000" dirty="0" err="1" smtClean="0"/>
                        <a:t>hal</a:t>
                      </a:r>
                      <a:r>
                        <a:rPr lang="en-US" sz="2000" dirty="0" smtClean="0"/>
                        <a:t> yang </a:t>
                      </a:r>
                      <a:r>
                        <a:rPr lang="en-US" sz="2000" dirty="0" err="1" smtClean="0"/>
                        <a:t>sama</a:t>
                      </a:r>
                      <a:r>
                        <a:rPr lang="en-US" sz="2000" dirty="0" smtClean="0"/>
                        <a:t> </a:t>
                      </a:r>
                      <a:r>
                        <a:rPr lang="en-US" sz="2000" dirty="0" err="1" smtClean="0"/>
                        <a:t>berulang-ulang</a:t>
                      </a:r>
                      <a:r>
                        <a:rPr lang="en-US" sz="2000" dirty="0" smtClean="0"/>
                        <a:t>,</a:t>
                      </a:r>
                      <a:r>
                        <a:rPr lang="en-US" sz="2000" baseline="0" dirty="0" smtClean="0"/>
                        <a:t> </a:t>
                      </a:r>
                      <a:r>
                        <a:rPr lang="en-US" sz="2000" baseline="0" dirty="0" err="1" smtClean="0"/>
                        <a:t>m</a:t>
                      </a:r>
                      <a:r>
                        <a:rPr lang="en-US" sz="2000" dirty="0" err="1" smtClean="0"/>
                        <a:t>eremas-remas</a:t>
                      </a:r>
                      <a:r>
                        <a:rPr lang="en-US" sz="2000" dirty="0" smtClean="0"/>
                        <a:t> </a:t>
                      </a:r>
                      <a:r>
                        <a:rPr lang="en-US" sz="2000" dirty="0" err="1" smtClean="0"/>
                        <a:t>tangan</a:t>
                      </a:r>
                      <a:r>
                        <a:rPr lang="en-US" sz="2000" dirty="0" smtClean="0"/>
                        <a:t>,</a:t>
                      </a:r>
                      <a:r>
                        <a:rPr lang="en-US" sz="2000" baseline="0" dirty="0" smtClean="0"/>
                        <a:t> </a:t>
                      </a:r>
                      <a:r>
                        <a:rPr lang="en-US" sz="2000" baseline="0" dirty="0" err="1" smtClean="0"/>
                        <a:t>t</a:t>
                      </a:r>
                      <a:r>
                        <a:rPr lang="en-US" sz="2000" dirty="0" err="1" smtClean="0"/>
                        <a:t>idak</a:t>
                      </a:r>
                      <a:r>
                        <a:rPr lang="en-US" sz="2000" dirty="0" smtClean="0"/>
                        <a:t> </a:t>
                      </a:r>
                      <a:r>
                        <a:rPr lang="en-US" sz="2000" dirty="0" err="1" smtClean="0"/>
                        <a:t>dapat</a:t>
                      </a:r>
                      <a:r>
                        <a:rPr lang="en-US" sz="2000" dirty="0" smtClean="0"/>
                        <a:t> </a:t>
                      </a:r>
                      <a:r>
                        <a:rPr lang="en-US" sz="2000" dirty="0" err="1" smtClean="0"/>
                        <a:t>duduk</a:t>
                      </a:r>
                      <a:r>
                        <a:rPr lang="en-US" sz="2000" dirty="0" smtClean="0"/>
                        <a:t> diam. </a:t>
                      </a:r>
                    </a:p>
                    <a:p>
                      <a:endParaRPr lang="en-US" sz="2000" dirty="0"/>
                    </a:p>
                  </a:txBody>
                  <a:tcPr/>
                </a:tc>
              </a:tr>
            </a:tbl>
          </a:graphicData>
        </a:graphic>
      </p:graphicFrame>
    </p:spTree>
    <p:extLst>
      <p:ext uri="{BB962C8B-B14F-4D97-AF65-F5344CB8AC3E}">
        <p14:creationId xmlns:p14="http://schemas.microsoft.com/office/powerpoint/2010/main" val="27692486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5867400"/>
          </a:xfrm>
        </p:spPr>
        <p:txBody>
          <a:bodyPr/>
          <a:lstStyle/>
          <a:p>
            <a:r>
              <a:rPr lang="en-US" dirty="0" err="1" smtClean="0"/>
              <a:t>Gejala-gejala</a:t>
            </a:r>
            <a:r>
              <a:rPr lang="en-US" dirty="0" smtClean="0"/>
              <a:t> </a:t>
            </a:r>
            <a:r>
              <a:rPr lang="en-US" dirty="0" err="1" smtClean="0"/>
              <a:t>perilaku</a:t>
            </a:r>
            <a:endParaRPr lang="en-US" dirty="0" smtClean="0"/>
          </a:p>
          <a:p>
            <a:pPr>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17508493"/>
              </p:ext>
            </p:extLst>
          </p:nvPr>
        </p:nvGraphicFramePr>
        <p:xfrm>
          <a:off x="685800" y="1234440"/>
          <a:ext cx="7772400" cy="4632960"/>
        </p:xfrm>
        <a:graphic>
          <a:graphicData uri="http://schemas.openxmlformats.org/drawingml/2006/table">
            <a:tbl>
              <a:tblPr firstRow="1" bandRow="1">
                <a:tableStyleId>{5C22544A-7EE6-4342-B048-85BDC9FD1C3A}</a:tableStyleId>
              </a:tblPr>
              <a:tblGrid>
                <a:gridCol w="3048000"/>
                <a:gridCol w="4724400"/>
              </a:tblGrid>
              <a:tr h="370840">
                <a:tc>
                  <a:txBody>
                    <a:bodyPr/>
                    <a:lstStyle/>
                    <a:p>
                      <a:pPr algn="ctr"/>
                      <a:r>
                        <a:rPr lang="en-US" sz="2000" dirty="0" err="1" smtClean="0"/>
                        <a:t>Jenis</a:t>
                      </a:r>
                      <a:endParaRPr lang="en-US" sz="2000" dirty="0"/>
                    </a:p>
                  </a:txBody>
                  <a:tcPr/>
                </a:tc>
                <a:tc>
                  <a:txBody>
                    <a:bodyPr/>
                    <a:lstStyle/>
                    <a:p>
                      <a:pPr algn="ctr"/>
                      <a:r>
                        <a:rPr lang="en-US" sz="2000" dirty="0" err="1" smtClean="0"/>
                        <a:t>Bentuk</a:t>
                      </a:r>
                      <a:endParaRPr lang="en-US" sz="2000" dirty="0"/>
                    </a:p>
                  </a:txBody>
                  <a:tcPr/>
                </a:tc>
              </a:tr>
              <a:tr h="370840">
                <a:tc>
                  <a:txBody>
                    <a:bodyPr/>
                    <a:lstStyle/>
                    <a:p>
                      <a:r>
                        <a:rPr lang="en-US" sz="2000" dirty="0" smtClean="0"/>
                        <a:t>Wandering</a:t>
                      </a:r>
                      <a:endParaRPr lang="en-US" sz="2000" dirty="0"/>
                    </a:p>
                  </a:txBody>
                  <a:tcPr/>
                </a:tc>
                <a:tc>
                  <a:txBody>
                    <a:bodyPr/>
                    <a:lstStyle/>
                    <a:p>
                      <a:r>
                        <a:rPr lang="en-US" sz="2000" dirty="0" err="1" smtClean="0"/>
                        <a:t>Mondar-mandir</a:t>
                      </a:r>
                      <a:r>
                        <a:rPr lang="en-US" sz="2000" dirty="0" smtClean="0"/>
                        <a:t>,</a:t>
                      </a:r>
                      <a:r>
                        <a:rPr lang="en-US" sz="2000" baseline="0" dirty="0" smtClean="0"/>
                        <a:t> </a:t>
                      </a:r>
                      <a:r>
                        <a:rPr lang="en-US" sz="2000" baseline="0" dirty="0" err="1" smtClean="0"/>
                        <a:t>m</a:t>
                      </a:r>
                      <a:r>
                        <a:rPr lang="en-US" sz="2000" dirty="0" err="1" smtClean="0"/>
                        <a:t>encari-cari</a:t>
                      </a:r>
                      <a:r>
                        <a:rPr lang="en-US" sz="2000" dirty="0" smtClean="0"/>
                        <a:t>/ </a:t>
                      </a:r>
                      <a:r>
                        <a:rPr lang="en-US" sz="2000" dirty="0" err="1" smtClean="0"/>
                        <a:t>membuntuti</a:t>
                      </a:r>
                      <a:r>
                        <a:rPr lang="en-US" sz="2000" dirty="0" smtClean="0"/>
                        <a:t> </a:t>
                      </a:r>
                      <a:r>
                        <a:rPr lang="en-US" sz="2000" dirty="0" err="1" smtClean="0"/>
                        <a:t>pengasuh</a:t>
                      </a:r>
                      <a:r>
                        <a:rPr lang="en-US" sz="2000" dirty="0" smtClean="0"/>
                        <a:t>/</a:t>
                      </a:r>
                      <a:r>
                        <a:rPr lang="en-US" sz="2000" dirty="0" err="1" smtClean="0"/>
                        <a:t>keluarga</a:t>
                      </a:r>
                      <a:r>
                        <a:rPr lang="en-US" sz="2000" dirty="0" smtClean="0"/>
                        <a:t>/ orang lain </a:t>
                      </a:r>
                      <a:r>
                        <a:rPr lang="en-US" sz="2000" dirty="0" err="1" smtClean="0"/>
                        <a:t>kemana</a:t>
                      </a:r>
                      <a:r>
                        <a:rPr lang="en-US" sz="2000" dirty="0" smtClean="0"/>
                        <a:t> pun </a:t>
                      </a:r>
                      <a:r>
                        <a:rPr lang="en-US" sz="2000" dirty="0" err="1" smtClean="0"/>
                        <a:t>pergi</a:t>
                      </a:r>
                      <a:r>
                        <a:rPr lang="en-US" sz="2000" dirty="0" smtClean="0"/>
                        <a:t>,</a:t>
                      </a:r>
                      <a:r>
                        <a:rPr lang="en-US" sz="2000" baseline="0" dirty="0" smtClean="0"/>
                        <a:t> </a:t>
                      </a:r>
                      <a:r>
                        <a:rPr lang="en-US" sz="2000" baseline="0" dirty="0" err="1" smtClean="0"/>
                        <a:t>b</a:t>
                      </a:r>
                      <a:r>
                        <a:rPr lang="en-US" sz="2000" dirty="0" err="1" smtClean="0"/>
                        <a:t>erjalan</a:t>
                      </a:r>
                      <a:r>
                        <a:rPr lang="en-US" sz="2000" dirty="0" smtClean="0"/>
                        <a:t> </a:t>
                      </a:r>
                      <a:r>
                        <a:rPr lang="en-US" sz="2000" dirty="0" err="1" smtClean="0"/>
                        <a:t>mengelilingi</a:t>
                      </a:r>
                      <a:r>
                        <a:rPr lang="en-US" sz="2000" dirty="0" smtClean="0"/>
                        <a:t> </a:t>
                      </a:r>
                      <a:r>
                        <a:rPr lang="en-US" sz="2000" dirty="0" err="1" smtClean="0"/>
                        <a:t>rumah</a:t>
                      </a:r>
                      <a:r>
                        <a:rPr lang="en-US" sz="2000" dirty="0" smtClean="0"/>
                        <a:t>,</a:t>
                      </a:r>
                      <a:r>
                        <a:rPr lang="en-US" sz="2000" baseline="0" dirty="0" smtClean="0"/>
                        <a:t> </a:t>
                      </a:r>
                      <a:r>
                        <a:rPr lang="en-US" sz="2000" baseline="0" dirty="0" err="1" smtClean="0"/>
                        <a:t>k</a:t>
                      </a:r>
                      <a:r>
                        <a:rPr lang="en-US" sz="2000" dirty="0" err="1" smtClean="0"/>
                        <a:t>eluar</a:t>
                      </a:r>
                      <a:r>
                        <a:rPr lang="en-US" sz="2000" dirty="0" smtClean="0"/>
                        <a:t> </a:t>
                      </a:r>
                      <a:r>
                        <a:rPr lang="en-US" sz="2000" dirty="0" err="1" smtClean="0"/>
                        <a:t>rumah</a:t>
                      </a:r>
                      <a:r>
                        <a:rPr lang="en-US" sz="2000" dirty="0" smtClean="0"/>
                        <a:t>/</a:t>
                      </a:r>
                      <a:r>
                        <a:rPr lang="en-US" sz="2000" dirty="0" err="1" smtClean="0"/>
                        <a:t>kabur</a:t>
                      </a:r>
                      <a:r>
                        <a:rPr lang="en-US" sz="2000" dirty="0" smtClean="0"/>
                        <a:t>/</a:t>
                      </a:r>
                      <a:r>
                        <a:rPr lang="en-US" sz="2000" dirty="0" err="1" smtClean="0"/>
                        <a:t>keluyuran</a:t>
                      </a:r>
                      <a:r>
                        <a:rPr lang="en-US" sz="2000" dirty="0" smtClean="0"/>
                        <a:t> </a:t>
                      </a:r>
                    </a:p>
                    <a:p>
                      <a:endParaRPr lang="en-US" sz="2000" dirty="0"/>
                    </a:p>
                  </a:txBody>
                  <a:tcPr/>
                </a:tc>
              </a:tr>
              <a:tr h="370840">
                <a:tc>
                  <a:txBody>
                    <a:bodyPr/>
                    <a:lstStyle/>
                    <a:p>
                      <a:r>
                        <a:rPr lang="en-US" sz="2000" dirty="0" smtClean="0"/>
                        <a:t>Restlessness/</a:t>
                      </a:r>
                      <a:r>
                        <a:rPr lang="en-US" sz="2000" dirty="0" err="1" smtClean="0"/>
                        <a:t>gelisah</a:t>
                      </a:r>
                      <a:endParaRPr lang="en-US" sz="2000" dirty="0"/>
                    </a:p>
                  </a:txBody>
                  <a:tcPr/>
                </a:tc>
                <a:tc>
                  <a:txBody>
                    <a:bodyPr/>
                    <a:lstStyle/>
                    <a:p>
                      <a:r>
                        <a:rPr lang="en-US" sz="2000" dirty="0" err="1" smtClean="0"/>
                        <a:t>Sangat</a:t>
                      </a:r>
                      <a:r>
                        <a:rPr lang="en-US" sz="2000" dirty="0" smtClean="0"/>
                        <a:t> </a:t>
                      </a:r>
                      <a:r>
                        <a:rPr lang="en-US" sz="2000" dirty="0" err="1" smtClean="0"/>
                        <a:t>gelisah</a:t>
                      </a:r>
                      <a:r>
                        <a:rPr lang="en-US" sz="2000" dirty="0" smtClean="0"/>
                        <a:t> </a:t>
                      </a:r>
                      <a:r>
                        <a:rPr lang="en-US" sz="2000" dirty="0" err="1" smtClean="0"/>
                        <a:t>sehingga</a:t>
                      </a:r>
                      <a:r>
                        <a:rPr lang="en-US" sz="2000" dirty="0" smtClean="0"/>
                        <a:t> </a:t>
                      </a:r>
                      <a:r>
                        <a:rPr lang="en-US" sz="2000" dirty="0" err="1" smtClean="0"/>
                        <a:t>tidak</a:t>
                      </a:r>
                      <a:r>
                        <a:rPr lang="en-US" sz="2000" dirty="0" smtClean="0"/>
                        <a:t> </a:t>
                      </a:r>
                      <a:r>
                        <a:rPr lang="en-US" sz="2000" dirty="0" err="1" smtClean="0"/>
                        <a:t>bisa</a:t>
                      </a:r>
                      <a:r>
                        <a:rPr lang="en-US" sz="2000" dirty="0" smtClean="0"/>
                        <a:t> </a:t>
                      </a:r>
                      <a:r>
                        <a:rPr lang="en-US" sz="2000" dirty="0" err="1" smtClean="0"/>
                        <a:t>diam</a:t>
                      </a:r>
                      <a:r>
                        <a:rPr lang="en-US" sz="2000" dirty="0" smtClean="0"/>
                        <a:t> </a:t>
                      </a:r>
                      <a:r>
                        <a:rPr lang="en-US" sz="2000" dirty="0" err="1" smtClean="0"/>
                        <a:t>barang</a:t>
                      </a:r>
                      <a:r>
                        <a:rPr lang="en-US" sz="2000" dirty="0" smtClean="0"/>
                        <a:t> </a:t>
                      </a:r>
                      <a:r>
                        <a:rPr lang="en-US" sz="2000" dirty="0" err="1" smtClean="0"/>
                        <a:t>sejenak</a:t>
                      </a:r>
                      <a:r>
                        <a:rPr lang="en-US" sz="2000" dirty="0" smtClean="0"/>
                        <a:t>. </a:t>
                      </a:r>
                      <a:endParaRPr lang="en-US" sz="2000" dirty="0"/>
                    </a:p>
                  </a:txBody>
                  <a:tcPr/>
                </a:tc>
              </a:tr>
              <a:tr h="370840">
                <a:tc>
                  <a:txBody>
                    <a:bodyPr/>
                    <a:lstStyle/>
                    <a:p>
                      <a:r>
                        <a:rPr lang="en-US" sz="2000" dirty="0" err="1" smtClean="0"/>
                        <a:t>Agitasi</a:t>
                      </a:r>
                      <a:endParaRPr lang="en-US" sz="2000" dirty="0"/>
                    </a:p>
                  </a:txBody>
                  <a:tcPr/>
                </a:tc>
                <a:tc>
                  <a:txBody>
                    <a:bodyPr/>
                    <a:lstStyle/>
                    <a:p>
                      <a:r>
                        <a:rPr lang="en-US" sz="2000" dirty="0" err="1" smtClean="0"/>
                        <a:t>Aktivitas</a:t>
                      </a:r>
                      <a:r>
                        <a:rPr lang="en-US" sz="2000" dirty="0" smtClean="0"/>
                        <a:t> verbal (</a:t>
                      </a:r>
                      <a:r>
                        <a:rPr lang="en-US" sz="2000" dirty="0" err="1" smtClean="0"/>
                        <a:t>bicara</a:t>
                      </a:r>
                      <a:r>
                        <a:rPr lang="en-US" sz="2000" dirty="0" smtClean="0"/>
                        <a:t>) </a:t>
                      </a:r>
                      <a:r>
                        <a:rPr lang="en-US" sz="2000" dirty="0" err="1" smtClean="0"/>
                        <a:t>maupun</a:t>
                      </a:r>
                      <a:r>
                        <a:rPr lang="en-US" sz="2000" dirty="0" smtClean="0"/>
                        <a:t> </a:t>
                      </a:r>
                      <a:r>
                        <a:rPr lang="en-US" sz="2000" dirty="0" err="1" smtClean="0"/>
                        <a:t>motorik</a:t>
                      </a:r>
                      <a:r>
                        <a:rPr lang="en-US" sz="2000" dirty="0" smtClean="0"/>
                        <a:t> (</a:t>
                      </a:r>
                      <a:r>
                        <a:rPr lang="en-US" sz="2000" dirty="0" err="1" smtClean="0"/>
                        <a:t>fisik</a:t>
                      </a:r>
                      <a:r>
                        <a:rPr lang="en-US" sz="2000" dirty="0" smtClean="0"/>
                        <a:t>) yang </a:t>
                      </a:r>
                      <a:r>
                        <a:rPr lang="en-US" sz="2000" dirty="0" err="1" smtClean="0"/>
                        <a:t>berlebihan</a:t>
                      </a:r>
                      <a:r>
                        <a:rPr lang="en-US" sz="2000" dirty="0" smtClean="0"/>
                        <a:t> </a:t>
                      </a:r>
                      <a:r>
                        <a:rPr lang="en-US" sz="2000" dirty="0" err="1" smtClean="0"/>
                        <a:t>dan</a:t>
                      </a:r>
                      <a:r>
                        <a:rPr lang="en-US" sz="2000" dirty="0" smtClean="0"/>
                        <a:t> </a:t>
                      </a:r>
                      <a:r>
                        <a:rPr lang="en-US" sz="2000" dirty="0" err="1" smtClean="0"/>
                        <a:t>tidak</a:t>
                      </a:r>
                      <a:r>
                        <a:rPr lang="en-US" sz="2000" dirty="0" smtClean="0"/>
                        <a:t> </a:t>
                      </a:r>
                      <a:r>
                        <a:rPr lang="en-US" sz="2000" dirty="0" err="1" smtClean="0"/>
                        <a:t>selaras</a:t>
                      </a:r>
                      <a:r>
                        <a:rPr lang="en-US" sz="2000" dirty="0" smtClean="0"/>
                        <a:t>. </a:t>
                      </a:r>
                      <a:r>
                        <a:rPr lang="en-US" sz="2000" dirty="0" err="1" smtClean="0"/>
                        <a:t>Misalnya</a:t>
                      </a:r>
                      <a:r>
                        <a:rPr lang="en-US" sz="2000" dirty="0" smtClean="0"/>
                        <a:t> </a:t>
                      </a:r>
                      <a:r>
                        <a:rPr lang="en-US" sz="2000" dirty="0" err="1" smtClean="0"/>
                        <a:t>marah-marah</a:t>
                      </a:r>
                      <a:r>
                        <a:rPr lang="en-US" sz="2000" dirty="0" smtClean="0"/>
                        <a:t>, </a:t>
                      </a:r>
                      <a:r>
                        <a:rPr lang="en-US" sz="2000" dirty="0" err="1" smtClean="0"/>
                        <a:t>ngamuk-ngamuk,ngomel</a:t>
                      </a:r>
                      <a:r>
                        <a:rPr lang="en-US" sz="2000" dirty="0" smtClean="0"/>
                        <a:t> </a:t>
                      </a:r>
                      <a:r>
                        <a:rPr lang="en-US" sz="2000" dirty="0" err="1" smtClean="0"/>
                        <a:t>terus</a:t>
                      </a:r>
                      <a:r>
                        <a:rPr lang="en-US" sz="2000" dirty="0" smtClean="0"/>
                        <a:t>, </a:t>
                      </a:r>
                      <a:r>
                        <a:rPr lang="en-US" sz="2000" dirty="0" err="1" smtClean="0"/>
                        <a:t>dsb</a:t>
                      </a:r>
                      <a:r>
                        <a:rPr lang="en-US" sz="2000" dirty="0" smtClean="0"/>
                        <a:t>. </a:t>
                      </a:r>
                      <a:endParaRPr lang="en-US" sz="2000" dirty="0"/>
                    </a:p>
                  </a:txBody>
                  <a:tcPr/>
                </a:tc>
              </a:tr>
            </a:tbl>
          </a:graphicData>
        </a:graphic>
      </p:graphicFrame>
    </p:spTree>
    <p:extLst>
      <p:ext uri="{BB962C8B-B14F-4D97-AF65-F5344CB8AC3E}">
        <p14:creationId xmlns:p14="http://schemas.microsoft.com/office/powerpoint/2010/main" val="5377816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334913886"/>
              </p:ext>
            </p:extLst>
          </p:nvPr>
        </p:nvGraphicFramePr>
        <p:xfrm>
          <a:off x="685800" y="1493520"/>
          <a:ext cx="7791450" cy="4145280"/>
        </p:xfrm>
        <a:graphic>
          <a:graphicData uri="http://schemas.openxmlformats.org/drawingml/2006/table">
            <a:tbl>
              <a:tblPr firstRow="1" bandRow="1">
                <a:tableStyleId>{5C22544A-7EE6-4342-B048-85BDC9FD1C3A}</a:tableStyleId>
              </a:tblPr>
              <a:tblGrid>
                <a:gridCol w="3200400"/>
                <a:gridCol w="4591050"/>
              </a:tblGrid>
              <a:tr h="370840">
                <a:tc>
                  <a:txBody>
                    <a:bodyPr/>
                    <a:lstStyle/>
                    <a:p>
                      <a:r>
                        <a:rPr lang="en-US" sz="2000" dirty="0" err="1" smtClean="0"/>
                        <a:t>Agresif</a:t>
                      </a:r>
                      <a:endParaRPr lang="en-US" sz="2000" dirty="0"/>
                    </a:p>
                  </a:txBody>
                  <a:tcPr/>
                </a:tc>
                <a:tc>
                  <a:txBody>
                    <a:bodyPr/>
                    <a:lstStyle/>
                    <a:p>
                      <a:r>
                        <a:rPr lang="en-US" sz="2000" b="0" dirty="0" err="1" smtClean="0"/>
                        <a:t>Agresivitas</a:t>
                      </a:r>
                      <a:r>
                        <a:rPr lang="en-US" sz="2000" b="0" dirty="0" smtClean="0"/>
                        <a:t> </a:t>
                      </a:r>
                      <a:r>
                        <a:rPr lang="en-US" sz="2000" b="0" dirty="0" err="1" smtClean="0"/>
                        <a:t>fisik</a:t>
                      </a:r>
                      <a:r>
                        <a:rPr lang="en-US" sz="2000" b="0" dirty="0" smtClean="0"/>
                        <a:t> </a:t>
                      </a:r>
                      <a:r>
                        <a:rPr lang="en-US" sz="2000" b="0" dirty="0" err="1" smtClean="0"/>
                        <a:t>seperti</a:t>
                      </a:r>
                      <a:r>
                        <a:rPr lang="en-US" sz="2000" b="0" dirty="0" smtClean="0"/>
                        <a:t> : </a:t>
                      </a:r>
                      <a:r>
                        <a:rPr lang="en-US" sz="2000" b="0" dirty="0" err="1" smtClean="0"/>
                        <a:t>memukul,menendang,mendorong,mencakar,menggigit</a:t>
                      </a:r>
                      <a:r>
                        <a:rPr lang="en-US" sz="2000" b="0" dirty="0" smtClean="0"/>
                        <a:t> orang.</a:t>
                      </a:r>
                    </a:p>
                    <a:p>
                      <a:r>
                        <a:rPr lang="en-US" sz="2000" b="0" dirty="0" err="1" smtClean="0"/>
                        <a:t>Agresivitas</a:t>
                      </a:r>
                      <a:r>
                        <a:rPr lang="en-US" sz="2000" b="0" dirty="0" smtClean="0"/>
                        <a:t> verbal </a:t>
                      </a:r>
                      <a:r>
                        <a:rPr lang="en-US" sz="2000" b="0" dirty="0" err="1" smtClean="0"/>
                        <a:t>seperti</a:t>
                      </a:r>
                      <a:r>
                        <a:rPr lang="en-US" sz="2000" b="0" dirty="0" smtClean="0"/>
                        <a:t> : </a:t>
                      </a:r>
                      <a:r>
                        <a:rPr lang="en-US" sz="2000" b="0" dirty="0" err="1" smtClean="0"/>
                        <a:t>menjerit,berteriak,membuat</a:t>
                      </a:r>
                      <a:r>
                        <a:rPr lang="en-US" sz="2000" b="0" dirty="0" smtClean="0"/>
                        <a:t> </a:t>
                      </a:r>
                      <a:r>
                        <a:rPr lang="en-US" sz="2000" b="0" dirty="0" err="1" smtClean="0"/>
                        <a:t>suara</a:t>
                      </a:r>
                      <a:r>
                        <a:rPr lang="en-US" sz="2000" b="0" dirty="0" smtClean="0"/>
                        <a:t> </a:t>
                      </a:r>
                      <a:r>
                        <a:rPr lang="en-US" sz="2000" b="0" dirty="0" err="1" smtClean="0"/>
                        <a:t>gaduh,marah-marah</a:t>
                      </a:r>
                      <a:r>
                        <a:rPr lang="en-US" sz="2000" b="0" dirty="0" smtClean="0"/>
                        <a:t>. </a:t>
                      </a:r>
                    </a:p>
                  </a:txBody>
                  <a:tcPr/>
                </a:tc>
              </a:tr>
              <a:tr h="370840">
                <a:tc>
                  <a:txBody>
                    <a:bodyPr/>
                    <a:lstStyle/>
                    <a:p>
                      <a:r>
                        <a:rPr lang="en-US" sz="2000" dirty="0" err="1" smtClean="0"/>
                        <a:t>Disinhibisi</a:t>
                      </a:r>
                      <a:r>
                        <a:rPr lang="en-US" sz="2000" baseline="0" dirty="0" smtClean="0"/>
                        <a:t> </a:t>
                      </a:r>
                      <a:r>
                        <a:rPr lang="en-US" sz="2000" baseline="0" dirty="0" err="1" smtClean="0"/>
                        <a:t>seksual</a:t>
                      </a:r>
                      <a:endParaRPr lang="en-US" sz="2000" dirty="0"/>
                    </a:p>
                  </a:txBody>
                  <a:tcPr/>
                </a:tc>
                <a:tc>
                  <a:txBody>
                    <a:bodyPr/>
                    <a:lstStyle/>
                    <a:p>
                      <a:r>
                        <a:rPr lang="en-US" sz="2000" dirty="0" err="1" smtClean="0"/>
                        <a:t>Kelakuan</a:t>
                      </a:r>
                      <a:r>
                        <a:rPr lang="en-US" sz="2000" dirty="0" smtClean="0"/>
                        <a:t> yang </a:t>
                      </a:r>
                      <a:r>
                        <a:rPr lang="en-US" sz="2000" dirty="0" err="1" smtClean="0"/>
                        <a:t>tidak</a:t>
                      </a:r>
                      <a:r>
                        <a:rPr lang="en-US" sz="2000" dirty="0" smtClean="0"/>
                        <a:t> </a:t>
                      </a:r>
                      <a:r>
                        <a:rPr lang="en-US" sz="2000" dirty="0" err="1" smtClean="0"/>
                        <a:t>sesuai</a:t>
                      </a:r>
                      <a:r>
                        <a:rPr lang="en-US" sz="2000" dirty="0" smtClean="0"/>
                        <a:t> </a:t>
                      </a:r>
                      <a:r>
                        <a:rPr lang="en-US" sz="2000" dirty="0" err="1" smtClean="0"/>
                        <a:t>budaya</a:t>
                      </a:r>
                      <a:r>
                        <a:rPr lang="en-US" sz="2000" dirty="0" smtClean="0"/>
                        <a:t> </a:t>
                      </a:r>
                      <a:r>
                        <a:rPr lang="en-US" sz="2000" dirty="0" err="1" smtClean="0"/>
                        <a:t>dan</a:t>
                      </a:r>
                      <a:r>
                        <a:rPr lang="en-US" sz="2000" dirty="0" smtClean="0"/>
                        <a:t> </a:t>
                      </a:r>
                      <a:r>
                        <a:rPr lang="en-US" sz="2000" dirty="0" err="1" smtClean="0"/>
                        <a:t>norma-norma</a:t>
                      </a:r>
                      <a:r>
                        <a:rPr lang="en-US" sz="2000" dirty="0" smtClean="0"/>
                        <a:t> </a:t>
                      </a:r>
                      <a:r>
                        <a:rPr lang="en-US" sz="2000" dirty="0" err="1" smtClean="0"/>
                        <a:t>sosial</a:t>
                      </a:r>
                      <a:r>
                        <a:rPr lang="en-US" sz="2000" dirty="0" smtClean="0"/>
                        <a:t> yang </a:t>
                      </a:r>
                      <a:r>
                        <a:rPr lang="en-US" sz="2000" dirty="0" err="1" smtClean="0"/>
                        <a:t>berlaku</a:t>
                      </a:r>
                      <a:r>
                        <a:rPr lang="en-US" sz="2000" dirty="0" smtClean="0"/>
                        <a:t> </a:t>
                      </a:r>
                      <a:r>
                        <a:rPr lang="en-US" sz="2000" dirty="0" err="1" smtClean="0"/>
                        <a:t>karena</a:t>
                      </a:r>
                      <a:r>
                        <a:rPr lang="en-US" sz="2000" dirty="0" smtClean="0"/>
                        <a:t> </a:t>
                      </a:r>
                      <a:r>
                        <a:rPr lang="en-US" sz="2000" dirty="0" err="1" smtClean="0"/>
                        <a:t>terganggunya</a:t>
                      </a:r>
                      <a:r>
                        <a:rPr lang="en-US" sz="2000" dirty="0" smtClean="0"/>
                        <a:t>/</a:t>
                      </a:r>
                      <a:r>
                        <a:rPr lang="en-US" sz="2000" dirty="0" err="1" smtClean="0"/>
                        <a:t>hilangnya</a:t>
                      </a:r>
                      <a:r>
                        <a:rPr lang="en-US" sz="2000" dirty="0" smtClean="0"/>
                        <a:t> </a:t>
                      </a:r>
                      <a:r>
                        <a:rPr lang="en-US" sz="2000" dirty="0" err="1" smtClean="0"/>
                        <a:t>fungsi</a:t>
                      </a:r>
                      <a:r>
                        <a:rPr lang="en-US" sz="2000" dirty="0" smtClean="0"/>
                        <a:t> </a:t>
                      </a:r>
                      <a:r>
                        <a:rPr lang="en-US" sz="2000" dirty="0" err="1" smtClean="0"/>
                        <a:t>pengendalian</a:t>
                      </a:r>
                      <a:r>
                        <a:rPr lang="en-US" sz="2000" dirty="0" smtClean="0"/>
                        <a:t> </a:t>
                      </a:r>
                      <a:r>
                        <a:rPr lang="en-US" sz="2000" dirty="0" err="1" smtClean="0"/>
                        <a:t>diri</a:t>
                      </a:r>
                      <a:r>
                        <a:rPr lang="en-US" sz="2000" dirty="0" smtClean="0"/>
                        <a:t>. </a:t>
                      </a:r>
                      <a:r>
                        <a:rPr lang="en-US" sz="2000" dirty="0" err="1" smtClean="0"/>
                        <a:t>Perilaku</a:t>
                      </a:r>
                      <a:r>
                        <a:rPr lang="en-US" sz="2000" baseline="0" dirty="0" smtClean="0"/>
                        <a:t> </a:t>
                      </a:r>
                      <a:r>
                        <a:rPr lang="en-US" sz="2000" dirty="0" err="1" smtClean="0"/>
                        <a:t>menjadi</a:t>
                      </a:r>
                      <a:r>
                        <a:rPr lang="en-US" sz="2000" dirty="0" smtClean="0"/>
                        <a:t> </a:t>
                      </a:r>
                      <a:r>
                        <a:rPr lang="en-US" sz="2000" dirty="0" err="1" smtClean="0"/>
                        <a:t>kurang</a:t>
                      </a:r>
                      <a:r>
                        <a:rPr lang="en-US" sz="2000" dirty="0" smtClean="0"/>
                        <a:t> </a:t>
                      </a:r>
                      <a:r>
                        <a:rPr lang="en-US" sz="2000" dirty="0" err="1" smtClean="0"/>
                        <a:t>sopan,kurang</a:t>
                      </a:r>
                      <a:r>
                        <a:rPr lang="en-US" sz="2000" dirty="0" smtClean="0"/>
                        <a:t> </a:t>
                      </a:r>
                      <a:r>
                        <a:rPr lang="en-US" sz="2000" dirty="0" err="1" smtClean="0"/>
                        <a:t>terpuji</a:t>
                      </a:r>
                      <a:r>
                        <a:rPr lang="en-US" sz="2000" dirty="0" smtClean="0"/>
                        <a:t>, </a:t>
                      </a:r>
                      <a:r>
                        <a:rPr lang="en-US" sz="2000" dirty="0" err="1" smtClean="0"/>
                        <a:t>memalukan</a:t>
                      </a:r>
                      <a:r>
                        <a:rPr lang="en-US" sz="2000" dirty="0" smtClean="0"/>
                        <a:t> </a:t>
                      </a:r>
                      <a:r>
                        <a:rPr lang="en-US" sz="2000" dirty="0" err="1" smtClean="0"/>
                        <a:t>dsb</a:t>
                      </a:r>
                      <a:r>
                        <a:rPr lang="en-US" sz="2000" dirty="0" smtClean="0"/>
                        <a:t>. </a:t>
                      </a:r>
                      <a:endParaRPr lang="en-US" sz="2000" dirty="0"/>
                    </a:p>
                  </a:txBody>
                  <a:tcPr/>
                </a:tc>
              </a:tr>
            </a:tbl>
          </a:graphicData>
        </a:graphic>
      </p:graphicFrame>
    </p:spTree>
    <p:extLst>
      <p:ext uri="{BB962C8B-B14F-4D97-AF65-F5344CB8AC3E}">
        <p14:creationId xmlns:p14="http://schemas.microsoft.com/office/powerpoint/2010/main" val="27223456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Behavioral and Psychological Symptoms of Dementia (BPSD)</a:t>
            </a:r>
          </a:p>
        </p:txBody>
      </p:sp>
      <p:sp>
        <p:nvSpPr>
          <p:cNvPr id="3" name="Content Placeholder 2"/>
          <p:cNvSpPr>
            <a:spLocks noGrp="1"/>
          </p:cNvSpPr>
          <p:nvPr>
            <p:ph idx="1"/>
          </p:nvPr>
        </p:nvSpPr>
        <p:spPr/>
        <p:txBody>
          <a:bodyPr>
            <a:normAutofit/>
          </a:bodyPr>
          <a:lstStyle/>
          <a:p>
            <a:pPr>
              <a:buNone/>
            </a:pPr>
            <a:r>
              <a:rPr lang="en-US" dirty="0" err="1"/>
              <a:t>Penatalaksanaan</a:t>
            </a:r>
            <a:r>
              <a:rPr lang="en-US" dirty="0"/>
              <a:t> </a:t>
            </a:r>
          </a:p>
          <a:p>
            <a:pPr>
              <a:buNone/>
            </a:pPr>
            <a:r>
              <a:rPr lang="en-US" dirty="0" smtClean="0"/>
              <a:t>1. </a:t>
            </a:r>
            <a:r>
              <a:rPr lang="en-US" dirty="0" err="1" smtClean="0"/>
              <a:t>Terapi</a:t>
            </a:r>
            <a:r>
              <a:rPr lang="en-US" dirty="0" smtClean="0"/>
              <a:t> non </a:t>
            </a:r>
            <a:r>
              <a:rPr lang="en-US" dirty="0" err="1" smtClean="0"/>
              <a:t>farmakologis</a:t>
            </a:r>
            <a:r>
              <a:rPr lang="en-US" dirty="0" smtClean="0"/>
              <a:t>, </a:t>
            </a:r>
            <a:r>
              <a:rPr lang="en-US" dirty="0" err="1" smtClean="0"/>
              <a:t>berupa</a:t>
            </a:r>
            <a:r>
              <a:rPr lang="en-US" dirty="0" smtClean="0"/>
              <a:t>: </a:t>
            </a:r>
          </a:p>
          <a:p>
            <a:pPr lvl="1">
              <a:buFont typeface="Arial" pitchFamily="34" charset="0"/>
              <a:buChar char="•"/>
            </a:pPr>
            <a:r>
              <a:rPr lang="en-US" dirty="0" err="1" smtClean="0"/>
              <a:t>Intervensi</a:t>
            </a:r>
            <a:r>
              <a:rPr lang="en-US" dirty="0" smtClean="0"/>
              <a:t> </a:t>
            </a:r>
            <a:r>
              <a:rPr lang="en-US" dirty="0" err="1" smtClean="0"/>
              <a:t>Lingkungan</a:t>
            </a:r>
            <a:r>
              <a:rPr lang="en-US" dirty="0" smtClean="0"/>
              <a:t> </a:t>
            </a:r>
          </a:p>
          <a:p>
            <a:pPr lvl="1">
              <a:buFont typeface="Arial" pitchFamily="34" charset="0"/>
              <a:buChar char="•"/>
            </a:pPr>
            <a:r>
              <a:rPr lang="en-US" dirty="0" err="1" smtClean="0"/>
              <a:t>Intervensi</a:t>
            </a:r>
            <a:r>
              <a:rPr lang="en-US" dirty="0" smtClean="0"/>
              <a:t> </a:t>
            </a:r>
            <a:r>
              <a:rPr lang="en-US" dirty="0" err="1" smtClean="0"/>
              <a:t>Perilaku</a:t>
            </a:r>
            <a:r>
              <a:rPr lang="en-US" dirty="0" smtClean="0"/>
              <a:t> </a:t>
            </a:r>
          </a:p>
          <a:p>
            <a:pPr lvl="1">
              <a:buFont typeface="Arial" pitchFamily="34" charset="0"/>
              <a:buChar char="•"/>
            </a:pPr>
            <a:r>
              <a:rPr lang="en-US" dirty="0" err="1" smtClean="0"/>
              <a:t>Intervensi</a:t>
            </a:r>
            <a:r>
              <a:rPr lang="en-US" dirty="0" smtClean="0"/>
              <a:t> </a:t>
            </a:r>
            <a:r>
              <a:rPr lang="en-US" dirty="0" err="1" smtClean="0"/>
              <a:t>Psikologis</a:t>
            </a:r>
            <a:r>
              <a:rPr lang="en-US" dirty="0" smtClean="0"/>
              <a:t> </a:t>
            </a:r>
          </a:p>
          <a:p>
            <a:pPr>
              <a:buNone/>
            </a:pPr>
            <a:r>
              <a:rPr lang="en-US" dirty="0" smtClean="0"/>
              <a:t>2. </a:t>
            </a:r>
            <a:r>
              <a:rPr lang="en-US" dirty="0" err="1" smtClean="0"/>
              <a:t>Terapi</a:t>
            </a:r>
            <a:r>
              <a:rPr lang="en-US" dirty="0" smtClean="0"/>
              <a:t> </a:t>
            </a:r>
            <a:r>
              <a:rPr lang="en-US" dirty="0" err="1" smtClean="0"/>
              <a:t>Farmakologis</a:t>
            </a:r>
            <a:r>
              <a:rPr lang="en-US" dirty="0" smtClean="0"/>
              <a:t>  </a:t>
            </a:r>
          </a:p>
          <a:p>
            <a:pPr>
              <a:buNone/>
            </a:pPr>
            <a:r>
              <a:rPr lang="en-US" dirty="0" smtClean="0"/>
              <a:t>3. </a:t>
            </a:r>
            <a:r>
              <a:rPr lang="en-US" dirty="0" err="1" smtClean="0"/>
              <a:t>Terapi</a:t>
            </a:r>
            <a:r>
              <a:rPr lang="en-US" dirty="0" smtClean="0"/>
              <a:t> </a:t>
            </a:r>
            <a:r>
              <a:rPr lang="en-US" dirty="0" err="1" smtClean="0"/>
              <a:t>Lainnya</a:t>
            </a:r>
            <a:r>
              <a:rPr lang="en-US" dirty="0" smtClean="0"/>
              <a:t>: </a:t>
            </a:r>
          </a:p>
          <a:p>
            <a:pPr lvl="1">
              <a:buFont typeface="Arial" pitchFamily="34" charset="0"/>
              <a:buChar char="•"/>
            </a:pPr>
            <a:r>
              <a:rPr lang="en-US" dirty="0" err="1" smtClean="0"/>
              <a:t>Aktivitas</a:t>
            </a:r>
            <a:r>
              <a:rPr lang="en-US" dirty="0" smtClean="0"/>
              <a:t> </a:t>
            </a:r>
            <a:r>
              <a:rPr lang="en-US" dirty="0" err="1" smtClean="0"/>
              <a:t>keagamaan</a:t>
            </a:r>
            <a:r>
              <a:rPr lang="en-US" dirty="0" smtClean="0"/>
              <a:t> </a:t>
            </a:r>
          </a:p>
          <a:p>
            <a:pPr lvl="1">
              <a:buFont typeface="Arial" pitchFamily="34" charset="0"/>
              <a:buChar char="•"/>
            </a:pPr>
            <a:r>
              <a:rPr lang="en-US" dirty="0" err="1" smtClean="0"/>
              <a:t>Mengembangkan</a:t>
            </a:r>
            <a:r>
              <a:rPr lang="en-US" dirty="0" smtClean="0"/>
              <a:t> hobby ( </a:t>
            </a:r>
            <a:r>
              <a:rPr lang="en-US" dirty="0" err="1" smtClean="0"/>
              <a:t>melukis</a:t>
            </a:r>
            <a:r>
              <a:rPr lang="en-US" dirty="0" smtClean="0"/>
              <a:t>, </a:t>
            </a:r>
            <a:r>
              <a:rPr lang="en-US" dirty="0" err="1" smtClean="0"/>
              <a:t>memasak</a:t>
            </a:r>
            <a:r>
              <a:rPr lang="en-US" dirty="0" smtClean="0"/>
              <a:t>, main </a:t>
            </a:r>
            <a:r>
              <a:rPr lang="en-US" dirty="0" err="1" smtClean="0"/>
              <a:t>musik</a:t>
            </a:r>
            <a:r>
              <a:rPr lang="en-US" dirty="0" smtClean="0"/>
              <a:t>, </a:t>
            </a:r>
            <a:r>
              <a:rPr lang="en-US" dirty="0"/>
              <a:t> </a:t>
            </a:r>
            <a:r>
              <a:rPr lang="en-US" dirty="0" err="1" smtClean="0"/>
              <a:t>berkebun</a:t>
            </a:r>
            <a:r>
              <a:rPr lang="en-US" dirty="0" smtClean="0"/>
              <a:t>, </a:t>
            </a:r>
            <a:r>
              <a:rPr lang="en-US" dirty="0" err="1" smtClean="0"/>
              <a:t>fotografi</a:t>
            </a:r>
            <a:r>
              <a:rPr lang="en-US" dirty="0" smtClean="0"/>
              <a:t> )</a:t>
            </a:r>
          </a:p>
          <a:p>
            <a:endParaRPr lang="en-US" dirty="0"/>
          </a:p>
        </p:txBody>
      </p:sp>
    </p:spTree>
    <p:extLst>
      <p:ext uri="{BB962C8B-B14F-4D97-AF65-F5344CB8AC3E}">
        <p14:creationId xmlns:p14="http://schemas.microsoft.com/office/powerpoint/2010/main" val="9294470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7498080" cy="5715000"/>
          </a:xfrm>
        </p:spPr>
        <p:txBody>
          <a:bodyPr>
            <a:normAutofit/>
          </a:bodyPr>
          <a:lstStyle/>
          <a:p>
            <a:pPr>
              <a:buNone/>
            </a:pPr>
            <a:r>
              <a:rPr lang="en-US" dirty="0" err="1" smtClean="0"/>
              <a:t>Terapi</a:t>
            </a:r>
            <a:r>
              <a:rPr lang="en-US" dirty="0" smtClean="0"/>
              <a:t> non </a:t>
            </a:r>
            <a:r>
              <a:rPr lang="en-US" dirty="0" err="1" smtClean="0"/>
              <a:t>farmakologis</a:t>
            </a:r>
            <a:r>
              <a:rPr lang="en-US" dirty="0"/>
              <a:t> </a:t>
            </a:r>
            <a:r>
              <a:rPr lang="en-US" b="1" dirty="0" smtClean="0">
                <a:sym typeface="Wingdings" pitchFamily="2" charset="2"/>
              </a:rPr>
              <a:t> </a:t>
            </a:r>
            <a:r>
              <a:rPr lang="en-US" b="1" dirty="0" err="1" smtClean="0">
                <a:sym typeface="Wingdings" pitchFamily="2" charset="2"/>
              </a:rPr>
              <a:t>p</a:t>
            </a:r>
            <a:r>
              <a:rPr lang="en-US" dirty="0" err="1" smtClean="0"/>
              <a:t>endekatan</a:t>
            </a:r>
            <a:r>
              <a:rPr lang="en-US" dirty="0" smtClean="0"/>
              <a:t> </a:t>
            </a:r>
            <a:r>
              <a:rPr lang="en-US" dirty="0" err="1" smtClean="0"/>
              <a:t>lini</a:t>
            </a:r>
            <a:r>
              <a:rPr lang="en-US" dirty="0" smtClean="0"/>
              <a:t> </a:t>
            </a:r>
            <a:r>
              <a:rPr lang="en-US" dirty="0" err="1" smtClean="0"/>
              <a:t>pertama</a:t>
            </a:r>
            <a:r>
              <a:rPr lang="en-US" dirty="0" smtClean="0"/>
              <a:t> </a:t>
            </a:r>
            <a:r>
              <a:rPr lang="en-US" dirty="0" err="1" smtClean="0"/>
              <a:t>pada</a:t>
            </a:r>
            <a:r>
              <a:rPr lang="en-US" dirty="0" smtClean="0"/>
              <a:t> BPSD</a:t>
            </a:r>
          </a:p>
          <a:p>
            <a:pPr>
              <a:buNone/>
            </a:pPr>
            <a:r>
              <a:rPr lang="en-US" dirty="0" err="1" smtClean="0"/>
              <a:t>ringan</a:t>
            </a:r>
            <a:r>
              <a:rPr lang="en-US" dirty="0" smtClean="0"/>
              <a:t> </a:t>
            </a:r>
            <a:r>
              <a:rPr lang="en-US" dirty="0" err="1" smtClean="0"/>
              <a:t>sampai</a:t>
            </a:r>
            <a:r>
              <a:rPr lang="en-US" dirty="0" smtClean="0"/>
              <a:t> </a:t>
            </a:r>
            <a:r>
              <a:rPr lang="en-US" dirty="0" err="1" smtClean="0"/>
              <a:t>sedang</a:t>
            </a:r>
            <a:r>
              <a:rPr lang="en-US" dirty="0" smtClean="0"/>
              <a:t>.</a:t>
            </a:r>
          </a:p>
          <a:p>
            <a:pPr>
              <a:buNone/>
            </a:pPr>
            <a:endParaRPr lang="en-US" b="1" dirty="0" smtClean="0"/>
          </a:p>
          <a:p>
            <a:pPr>
              <a:buNone/>
            </a:pPr>
            <a:r>
              <a:rPr lang="en-US" dirty="0" err="1" smtClean="0"/>
              <a:t>Intervensi</a:t>
            </a:r>
            <a:r>
              <a:rPr lang="en-US" dirty="0" smtClean="0"/>
              <a:t> </a:t>
            </a:r>
            <a:r>
              <a:rPr lang="en-US" dirty="0" err="1"/>
              <a:t>l</a:t>
            </a:r>
            <a:r>
              <a:rPr lang="en-US" dirty="0" err="1" smtClean="0"/>
              <a:t>ingkungan</a:t>
            </a:r>
            <a:r>
              <a:rPr lang="en-US" dirty="0" smtClean="0"/>
              <a:t>: </a:t>
            </a:r>
          </a:p>
          <a:p>
            <a:pPr>
              <a:buFont typeface="Wingdings" pitchFamily="2" charset="2"/>
              <a:buChar char="q"/>
            </a:pPr>
            <a:r>
              <a:rPr lang="en-US" dirty="0" err="1" smtClean="0"/>
              <a:t>Penyesuaian</a:t>
            </a:r>
            <a:r>
              <a:rPr lang="en-US" dirty="0" smtClean="0"/>
              <a:t> </a:t>
            </a:r>
            <a:r>
              <a:rPr lang="en-US" dirty="0" err="1" smtClean="0"/>
              <a:t>fisik</a:t>
            </a:r>
            <a:r>
              <a:rPr lang="en-US" dirty="0" smtClean="0"/>
              <a:t> (</a:t>
            </a:r>
            <a:r>
              <a:rPr lang="en-US" dirty="0" err="1" smtClean="0"/>
              <a:t>bentuk</a:t>
            </a:r>
            <a:r>
              <a:rPr lang="en-US" dirty="0" smtClean="0"/>
              <a:t> </a:t>
            </a:r>
            <a:r>
              <a:rPr lang="en-US" dirty="0" err="1" smtClean="0"/>
              <a:t>ruangan</a:t>
            </a:r>
            <a:r>
              <a:rPr lang="en-US" dirty="0" smtClean="0"/>
              <a:t>, </a:t>
            </a:r>
            <a:r>
              <a:rPr lang="en-US" dirty="0" err="1" smtClean="0"/>
              <a:t>warna</a:t>
            </a:r>
            <a:r>
              <a:rPr lang="en-US" dirty="0" smtClean="0"/>
              <a:t>, </a:t>
            </a:r>
            <a:r>
              <a:rPr lang="en-US" dirty="0" err="1" smtClean="0"/>
              <a:t>alat</a:t>
            </a:r>
            <a:r>
              <a:rPr lang="en-US" dirty="0" smtClean="0"/>
              <a:t> yang </a:t>
            </a:r>
            <a:r>
              <a:rPr lang="en-US" dirty="0" err="1" smtClean="0"/>
              <a:t>tersedia</a:t>
            </a:r>
            <a:r>
              <a:rPr lang="en-US" dirty="0" smtClean="0"/>
              <a:t>) </a:t>
            </a:r>
          </a:p>
          <a:p>
            <a:pPr>
              <a:buFont typeface="Wingdings" pitchFamily="2" charset="2"/>
              <a:buChar char="q"/>
            </a:pPr>
            <a:r>
              <a:rPr lang="en-US" dirty="0" err="1" smtClean="0"/>
              <a:t>Penyesuaian</a:t>
            </a:r>
            <a:r>
              <a:rPr lang="en-US" dirty="0" smtClean="0"/>
              <a:t> </a:t>
            </a:r>
            <a:r>
              <a:rPr lang="en-US" dirty="0" err="1" smtClean="0"/>
              <a:t>waktu</a:t>
            </a:r>
            <a:r>
              <a:rPr lang="en-US" dirty="0" smtClean="0"/>
              <a:t> (</a:t>
            </a:r>
            <a:r>
              <a:rPr lang="en-US" dirty="0" err="1" smtClean="0"/>
              <a:t>membuat</a:t>
            </a:r>
            <a:r>
              <a:rPr lang="en-US" dirty="0" smtClean="0"/>
              <a:t> </a:t>
            </a:r>
            <a:r>
              <a:rPr lang="en-US" dirty="0" err="1" smtClean="0"/>
              <a:t>jadwal</a:t>
            </a:r>
            <a:r>
              <a:rPr lang="en-US" dirty="0" smtClean="0"/>
              <a:t> </a:t>
            </a:r>
            <a:r>
              <a:rPr lang="en-US" dirty="0" err="1" smtClean="0"/>
              <a:t>rutin</a:t>
            </a:r>
            <a:r>
              <a:rPr lang="en-US" dirty="0" smtClean="0"/>
              <a:t>) </a:t>
            </a:r>
          </a:p>
          <a:p>
            <a:pPr>
              <a:buFont typeface="Wingdings" pitchFamily="2" charset="2"/>
              <a:buChar char="q"/>
            </a:pPr>
            <a:r>
              <a:rPr lang="en-US" dirty="0" err="1" smtClean="0"/>
              <a:t>Penyesuaian</a:t>
            </a:r>
            <a:r>
              <a:rPr lang="en-US" dirty="0" smtClean="0"/>
              <a:t> </a:t>
            </a:r>
            <a:r>
              <a:rPr lang="en-US" dirty="0" err="1" smtClean="0"/>
              <a:t>lingkungan</a:t>
            </a:r>
            <a:r>
              <a:rPr lang="en-US" dirty="0" smtClean="0"/>
              <a:t> </a:t>
            </a:r>
            <a:r>
              <a:rPr lang="en-US" dirty="0" err="1" smtClean="0"/>
              <a:t>malam</a:t>
            </a:r>
            <a:r>
              <a:rPr lang="en-US" dirty="0" smtClean="0"/>
              <a:t> </a:t>
            </a:r>
            <a:r>
              <a:rPr lang="en-US" dirty="0" err="1" smtClean="0"/>
              <a:t>hari</a:t>
            </a:r>
            <a:r>
              <a:rPr lang="en-US" dirty="0" smtClean="0"/>
              <a:t> (</a:t>
            </a:r>
            <a:r>
              <a:rPr lang="en-US" dirty="0" err="1" smtClean="0"/>
              <a:t>mandi</a:t>
            </a:r>
            <a:r>
              <a:rPr lang="en-US" dirty="0" smtClean="0"/>
              <a:t> air </a:t>
            </a:r>
            <a:r>
              <a:rPr lang="en-US" dirty="0" err="1" smtClean="0"/>
              <a:t>hangat</a:t>
            </a:r>
            <a:r>
              <a:rPr lang="en-US" dirty="0" smtClean="0"/>
              <a:t>, </a:t>
            </a:r>
            <a:r>
              <a:rPr lang="en-US" dirty="0" err="1" smtClean="0"/>
              <a:t>tidur</a:t>
            </a:r>
            <a:r>
              <a:rPr lang="en-US" dirty="0" smtClean="0"/>
              <a:t> </a:t>
            </a:r>
            <a:r>
              <a:rPr lang="en-US" dirty="0" err="1" smtClean="0"/>
              <a:t>teratur</a:t>
            </a:r>
            <a:r>
              <a:rPr lang="en-US" dirty="0" smtClean="0"/>
              <a:t>) </a:t>
            </a:r>
          </a:p>
          <a:p>
            <a:pPr>
              <a:buFont typeface="Wingdings" pitchFamily="2" charset="2"/>
              <a:buChar char="q"/>
            </a:pPr>
            <a:r>
              <a:rPr lang="en-US" dirty="0" err="1" smtClean="0"/>
              <a:t>Penyesuaian</a:t>
            </a:r>
            <a:r>
              <a:rPr lang="en-US" dirty="0" smtClean="0"/>
              <a:t> </a:t>
            </a:r>
            <a:r>
              <a:rPr lang="en-US" dirty="0" err="1" smtClean="0"/>
              <a:t>indera</a:t>
            </a:r>
            <a:r>
              <a:rPr lang="en-US" dirty="0" smtClean="0"/>
              <a:t> (</a:t>
            </a:r>
            <a:r>
              <a:rPr lang="en-US" dirty="0" err="1" smtClean="0"/>
              <a:t>mata</a:t>
            </a:r>
            <a:r>
              <a:rPr lang="en-US" dirty="0" smtClean="0"/>
              <a:t>, </a:t>
            </a:r>
            <a:r>
              <a:rPr lang="en-US" dirty="0" err="1" smtClean="0"/>
              <a:t>telinga</a:t>
            </a:r>
            <a:r>
              <a:rPr lang="en-US" dirty="0" smtClean="0"/>
              <a:t>) </a:t>
            </a:r>
          </a:p>
          <a:p>
            <a:pPr>
              <a:buFont typeface="Wingdings" pitchFamily="2" charset="2"/>
              <a:buChar char="q"/>
            </a:pPr>
            <a:r>
              <a:rPr lang="en-US" dirty="0" err="1"/>
              <a:t>P</a:t>
            </a:r>
            <a:r>
              <a:rPr lang="en-US" dirty="0" err="1" smtClean="0"/>
              <a:t>enyesuaian</a:t>
            </a:r>
            <a:r>
              <a:rPr lang="en-US" dirty="0" smtClean="0"/>
              <a:t> </a:t>
            </a:r>
            <a:r>
              <a:rPr lang="en-US" dirty="0" err="1" smtClean="0"/>
              <a:t>nutrisi</a:t>
            </a:r>
            <a:r>
              <a:rPr lang="en-US" dirty="0" smtClean="0"/>
              <a:t> (</a:t>
            </a:r>
            <a:r>
              <a:rPr lang="en-US" dirty="0" err="1" smtClean="0"/>
              <a:t>makan</a:t>
            </a:r>
            <a:r>
              <a:rPr lang="en-US" dirty="0" smtClean="0"/>
              <a:t> </a:t>
            </a:r>
            <a:r>
              <a:rPr lang="en-US" dirty="0" err="1" smtClean="0"/>
              <a:t>makanan</a:t>
            </a:r>
            <a:r>
              <a:rPr lang="en-US" dirty="0" smtClean="0"/>
              <a:t> </a:t>
            </a:r>
            <a:r>
              <a:rPr lang="en-US" dirty="0" err="1" smtClean="0"/>
              <a:t>dgn</a:t>
            </a:r>
            <a:r>
              <a:rPr lang="en-US" dirty="0" smtClean="0"/>
              <a:t> </a:t>
            </a:r>
            <a:r>
              <a:rPr lang="en-US" dirty="0" err="1" smtClean="0"/>
              <a:t>gizi</a:t>
            </a:r>
            <a:r>
              <a:rPr lang="en-US" dirty="0" smtClean="0"/>
              <a:t> </a:t>
            </a:r>
            <a:r>
              <a:rPr lang="en-US" dirty="0" err="1" smtClean="0"/>
              <a:t>seimbang</a:t>
            </a:r>
            <a:r>
              <a:rPr lang="en-US" dirty="0" smtClean="0"/>
              <a:t>) </a:t>
            </a:r>
          </a:p>
          <a:p>
            <a:endParaRPr lang="en-US" dirty="0"/>
          </a:p>
        </p:txBody>
      </p:sp>
    </p:spTree>
    <p:extLst>
      <p:ext uri="{BB962C8B-B14F-4D97-AF65-F5344CB8AC3E}">
        <p14:creationId xmlns:p14="http://schemas.microsoft.com/office/powerpoint/2010/main" val="625961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33400"/>
            <a:ext cx="7498080" cy="5715000"/>
          </a:xfrm>
        </p:spPr>
        <p:txBody>
          <a:bodyPr>
            <a:normAutofit/>
          </a:bodyPr>
          <a:lstStyle/>
          <a:p>
            <a:pPr>
              <a:buNone/>
            </a:pPr>
            <a:r>
              <a:rPr lang="en-US" sz="2000" dirty="0" err="1" smtClean="0"/>
              <a:t>Intervensi</a:t>
            </a:r>
            <a:r>
              <a:rPr lang="en-US" sz="2000" dirty="0" smtClean="0"/>
              <a:t> </a:t>
            </a:r>
            <a:r>
              <a:rPr lang="en-US" sz="2000" dirty="0" err="1" smtClean="0"/>
              <a:t>Perilaku</a:t>
            </a:r>
            <a:r>
              <a:rPr lang="en-US" sz="2000" dirty="0" smtClean="0"/>
              <a:t>: </a:t>
            </a:r>
          </a:p>
          <a:p>
            <a:pPr>
              <a:buFont typeface="+mj-lt"/>
              <a:buAutoNum type="arabicPeriod"/>
            </a:pPr>
            <a:r>
              <a:rPr lang="en-US" sz="2000" dirty="0" smtClean="0"/>
              <a:t>Wandering: </a:t>
            </a:r>
          </a:p>
          <a:p>
            <a:pPr lvl="1">
              <a:buFont typeface="Wingdings" pitchFamily="2" charset="2"/>
              <a:buChar char="ü"/>
            </a:pPr>
            <a:r>
              <a:rPr lang="en-US" sz="2000" dirty="0" err="1" smtClean="0"/>
              <a:t>Yakinkan</a:t>
            </a:r>
            <a:r>
              <a:rPr lang="en-US" sz="2000" dirty="0" smtClean="0"/>
              <a:t> </a:t>
            </a:r>
            <a:r>
              <a:rPr lang="en-US" sz="2000" dirty="0" err="1" smtClean="0"/>
              <a:t>dimana</a:t>
            </a:r>
            <a:r>
              <a:rPr lang="en-US" sz="2000" dirty="0" smtClean="0"/>
              <a:t> </a:t>
            </a:r>
            <a:r>
              <a:rPr lang="en-US" sz="2000" dirty="0" err="1" smtClean="0"/>
              <a:t>keberadaan</a:t>
            </a:r>
            <a:r>
              <a:rPr lang="en-US" sz="2000" dirty="0" smtClean="0"/>
              <a:t> pasien </a:t>
            </a:r>
          </a:p>
          <a:p>
            <a:pPr lvl="1">
              <a:buFont typeface="Wingdings" pitchFamily="2" charset="2"/>
              <a:buChar char="ü"/>
            </a:pPr>
            <a:r>
              <a:rPr lang="en-US" sz="2000" dirty="0" err="1" smtClean="0"/>
              <a:t>Beri</a:t>
            </a:r>
            <a:r>
              <a:rPr lang="en-US" sz="2000" dirty="0" smtClean="0"/>
              <a:t> </a:t>
            </a:r>
            <a:r>
              <a:rPr lang="en-US" sz="2000" dirty="0" err="1" smtClean="0"/>
              <a:t>keleluasaan</a:t>
            </a:r>
            <a:r>
              <a:rPr lang="en-US" sz="2000" dirty="0" smtClean="0"/>
              <a:t> </a:t>
            </a:r>
            <a:r>
              <a:rPr lang="en-US" sz="2000" dirty="0" err="1" smtClean="0"/>
              <a:t>bergerak</a:t>
            </a:r>
            <a:r>
              <a:rPr lang="en-US" sz="2000" dirty="0" smtClean="0"/>
              <a:t> di </a:t>
            </a:r>
            <a:r>
              <a:rPr lang="en-US" sz="2000" dirty="0" err="1" smtClean="0"/>
              <a:t>dalam</a:t>
            </a:r>
            <a:r>
              <a:rPr lang="en-US" sz="2000" dirty="0"/>
              <a:t> </a:t>
            </a:r>
            <a:r>
              <a:rPr lang="en-US" sz="2000" dirty="0" err="1" smtClean="0"/>
              <a:t>dan</a:t>
            </a:r>
            <a:r>
              <a:rPr lang="en-US" sz="2000" dirty="0" smtClean="0"/>
              <a:t> di </a:t>
            </a:r>
            <a:r>
              <a:rPr lang="en-US" sz="2000" dirty="0" err="1" smtClean="0"/>
              <a:t>luar</a:t>
            </a:r>
            <a:r>
              <a:rPr lang="en-US" sz="2000" dirty="0" smtClean="0"/>
              <a:t> </a:t>
            </a:r>
            <a:r>
              <a:rPr lang="en-US" sz="2000" dirty="0" err="1" smtClean="0"/>
              <a:t>ruangan</a:t>
            </a:r>
            <a:r>
              <a:rPr lang="en-US" sz="2000" dirty="0" smtClean="0"/>
              <a:t> </a:t>
            </a:r>
            <a:endParaRPr lang="en-US" sz="2000" dirty="0"/>
          </a:p>
          <a:p>
            <a:pPr marL="400050">
              <a:buFont typeface="+mj-lt"/>
              <a:buAutoNum type="arabicPeriod"/>
            </a:pPr>
            <a:r>
              <a:rPr lang="en-US" sz="2000" dirty="0" err="1" smtClean="0"/>
              <a:t>Agitasi</a:t>
            </a:r>
            <a:r>
              <a:rPr lang="en-US" sz="2000" dirty="0" smtClean="0"/>
              <a:t> </a:t>
            </a:r>
            <a:r>
              <a:rPr lang="en-US" sz="2000" dirty="0" err="1" smtClean="0"/>
              <a:t>dan</a:t>
            </a:r>
            <a:r>
              <a:rPr lang="en-US" sz="2000" dirty="0" smtClean="0"/>
              <a:t> </a:t>
            </a:r>
            <a:r>
              <a:rPr lang="en-US" sz="2000" dirty="0" err="1" smtClean="0"/>
              <a:t>Agresivitas</a:t>
            </a:r>
            <a:r>
              <a:rPr lang="en-US" sz="2000" dirty="0" smtClean="0"/>
              <a:t>: </a:t>
            </a:r>
          </a:p>
          <a:p>
            <a:pPr lvl="1">
              <a:buFont typeface="Wingdings" pitchFamily="2" charset="2"/>
              <a:buChar char="ü"/>
            </a:pPr>
            <a:r>
              <a:rPr lang="en-US" sz="2000" dirty="0" smtClean="0"/>
              <a:t>	</a:t>
            </a:r>
            <a:r>
              <a:rPr lang="en-US" sz="2000" dirty="0" err="1" smtClean="0"/>
              <a:t>Hindari</a:t>
            </a:r>
            <a:r>
              <a:rPr lang="en-US" sz="2000" dirty="0" smtClean="0"/>
              <a:t> </a:t>
            </a:r>
            <a:r>
              <a:rPr lang="en-US" sz="2000" dirty="0" err="1" smtClean="0"/>
              <a:t>situasi</a:t>
            </a:r>
            <a:r>
              <a:rPr lang="en-US" sz="2000" dirty="0" smtClean="0"/>
              <a:t> yang </a:t>
            </a:r>
            <a:r>
              <a:rPr lang="en-US" sz="2000" dirty="0" err="1" smtClean="0"/>
              <a:t>memprovokasi</a:t>
            </a:r>
            <a:r>
              <a:rPr lang="en-US" sz="2000" dirty="0" smtClean="0"/>
              <a:t> </a:t>
            </a:r>
          </a:p>
          <a:p>
            <a:pPr lvl="1">
              <a:buFont typeface="Wingdings" pitchFamily="2" charset="2"/>
              <a:buChar char="ü"/>
            </a:pPr>
            <a:r>
              <a:rPr lang="en-US" sz="2000" dirty="0" smtClean="0"/>
              <a:t>	</a:t>
            </a:r>
            <a:r>
              <a:rPr lang="en-US" sz="2000" dirty="0" err="1" smtClean="0"/>
              <a:t>Hindari</a:t>
            </a:r>
            <a:r>
              <a:rPr lang="en-US" sz="2000" dirty="0" smtClean="0"/>
              <a:t> </a:t>
            </a:r>
            <a:r>
              <a:rPr lang="en-US" sz="2000" dirty="0" err="1" smtClean="0"/>
              <a:t>argumentasi</a:t>
            </a:r>
            <a:r>
              <a:rPr lang="en-US" sz="2000" dirty="0" smtClean="0"/>
              <a:t> </a:t>
            </a:r>
          </a:p>
          <a:p>
            <a:pPr lvl="1">
              <a:buFont typeface="Wingdings" pitchFamily="2" charset="2"/>
              <a:buChar char="ü"/>
            </a:pPr>
            <a:r>
              <a:rPr lang="en-US" sz="2000" dirty="0" smtClean="0"/>
              <a:t>	</a:t>
            </a:r>
            <a:r>
              <a:rPr lang="en-US" sz="2000" dirty="0" err="1" smtClean="0"/>
              <a:t>Bersikap</a:t>
            </a:r>
            <a:r>
              <a:rPr lang="en-US" sz="2000" dirty="0" smtClean="0"/>
              <a:t> </a:t>
            </a:r>
            <a:r>
              <a:rPr lang="en-US" sz="2000" dirty="0" err="1" smtClean="0"/>
              <a:t>tenang</a:t>
            </a:r>
            <a:r>
              <a:rPr lang="en-US" sz="2000" dirty="0" smtClean="0"/>
              <a:t> </a:t>
            </a:r>
          </a:p>
          <a:p>
            <a:pPr lvl="1">
              <a:buFont typeface="Wingdings" pitchFamily="2" charset="2"/>
              <a:buChar char="ü"/>
            </a:pPr>
            <a:r>
              <a:rPr lang="en-US" sz="2000" dirty="0" smtClean="0"/>
              <a:t>	</a:t>
            </a:r>
            <a:r>
              <a:rPr lang="en-US" sz="2000" dirty="0" err="1" smtClean="0"/>
              <a:t>Alihkan</a:t>
            </a:r>
            <a:r>
              <a:rPr lang="en-US" sz="2000" dirty="0" smtClean="0"/>
              <a:t> </a:t>
            </a:r>
            <a:r>
              <a:rPr lang="en-US" sz="2000" dirty="0" err="1" smtClean="0"/>
              <a:t>perhatian</a:t>
            </a:r>
            <a:r>
              <a:rPr lang="en-US" sz="2000" dirty="0" smtClean="0"/>
              <a:t> </a:t>
            </a:r>
            <a:r>
              <a:rPr lang="en-US" sz="2000" dirty="0" err="1" smtClean="0"/>
              <a:t>ke</a:t>
            </a:r>
            <a:r>
              <a:rPr lang="en-US" sz="2000" dirty="0" smtClean="0"/>
              <a:t> </a:t>
            </a:r>
            <a:r>
              <a:rPr lang="en-US" sz="2000" dirty="0" err="1" smtClean="0"/>
              <a:t>hal</a:t>
            </a:r>
            <a:r>
              <a:rPr lang="en-US" sz="2000" dirty="0" smtClean="0"/>
              <a:t> lain</a:t>
            </a:r>
          </a:p>
          <a:p>
            <a:endParaRPr lang="en-US" dirty="0"/>
          </a:p>
        </p:txBody>
      </p:sp>
    </p:spTree>
    <p:extLst>
      <p:ext uri="{BB962C8B-B14F-4D97-AF65-F5344CB8AC3E}">
        <p14:creationId xmlns:p14="http://schemas.microsoft.com/office/powerpoint/2010/main" val="26396617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457200"/>
            <a:ext cx="7498080" cy="5791200"/>
          </a:xfrm>
        </p:spPr>
        <p:txBody>
          <a:bodyPr>
            <a:normAutofit/>
          </a:bodyPr>
          <a:lstStyle/>
          <a:p>
            <a:pPr>
              <a:buNone/>
            </a:pPr>
            <a:r>
              <a:rPr lang="en-US" dirty="0" smtClean="0"/>
              <a:t>3. </a:t>
            </a:r>
            <a:r>
              <a:rPr lang="en-US" sz="2000" dirty="0" err="1" smtClean="0"/>
              <a:t>Sikap</a:t>
            </a:r>
            <a:r>
              <a:rPr lang="en-US" sz="2000" dirty="0" smtClean="0"/>
              <a:t> </a:t>
            </a:r>
            <a:r>
              <a:rPr lang="en-US" sz="2000" dirty="0" err="1" smtClean="0"/>
              <a:t>dan</a:t>
            </a:r>
            <a:r>
              <a:rPr lang="en-US" sz="2000" dirty="0" smtClean="0"/>
              <a:t> </a:t>
            </a:r>
            <a:r>
              <a:rPr lang="en-US" sz="2000" dirty="0" err="1" smtClean="0"/>
              <a:t>pertanyaan</a:t>
            </a:r>
            <a:r>
              <a:rPr lang="en-US" sz="2000" dirty="0" smtClean="0"/>
              <a:t> yang </a:t>
            </a:r>
            <a:r>
              <a:rPr lang="en-US" sz="2000" dirty="0" err="1" smtClean="0"/>
              <a:t>berulang</a:t>
            </a:r>
            <a:r>
              <a:rPr lang="en-US" sz="2000" dirty="0" smtClean="0"/>
              <a:t>: </a:t>
            </a:r>
          </a:p>
          <a:p>
            <a:pPr lvl="1">
              <a:buFont typeface="Wingdings" pitchFamily="2" charset="2"/>
              <a:buChar char="ü"/>
            </a:pPr>
            <a:r>
              <a:rPr lang="en-US" sz="2000" dirty="0" err="1" smtClean="0"/>
              <a:t>Tenang</a:t>
            </a:r>
            <a:r>
              <a:rPr lang="en-US" sz="2000" dirty="0" smtClean="0"/>
              <a:t>, </a:t>
            </a:r>
            <a:r>
              <a:rPr lang="en-US" sz="2000" dirty="0" err="1" smtClean="0"/>
              <a:t>dengarkan</a:t>
            </a:r>
            <a:r>
              <a:rPr lang="en-US" sz="2000" dirty="0" smtClean="0"/>
              <a:t> </a:t>
            </a:r>
            <a:r>
              <a:rPr lang="en-US" sz="2000" dirty="0" err="1" smtClean="0"/>
              <a:t>dengan</a:t>
            </a:r>
            <a:r>
              <a:rPr lang="en-US" sz="2000" dirty="0" smtClean="0"/>
              <a:t> </a:t>
            </a:r>
            <a:r>
              <a:rPr lang="en-US" sz="2000" dirty="0" err="1" smtClean="0"/>
              <a:t>baik</a:t>
            </a:r>
            <a:r>
              <a:rPr lang="en-US" sz="2000" dirty="0" smtClean="0"/>
              <a:t>, </a:t>
            </a:r>
            <a:r>
              <a:rPr lang="en-US" sz="2000" dirty="0" err="1" smtClean="0"/>
              <a:t>jawab</a:t>
            </a:r>
            <a:r>
              <a:rPr lang="en-US" sz="2000" dirty="0" smtClean="0"/>
              <a:t> </a:t>
            </a:r>
            <a:r>
              <a:rPr lang="en-US" sz="2000" dirty="0" err="1" smtClean="0"/>
              <a:t>dengan</a:t>
            </a:r>
            <a:r>
              <a:rPr lang="en-US" sz="2000" dirty="0" smtClean="0"/>
              <a:t> </a:t>
            </a:r>
            <a:r>
              <a:rPr lang="en-US" sz="2000" dirty="0" err="1" smtClean="0"/>
              <a:t>penuh</a:t>
            </a:r>
            <a:r>
              <a:rPr lang="en-US" sz="2000" dirty="0" smtClean="0"/>
              <a:t> </a:t>
            </a:r>
            <a:r>
              <a:rPr lang="en-US" sz="2000" dirty="0" err="1" smtClean="0"/>
              <a:t>perhatian</a:t>
            </a:r>
            <a:endParaRPr lang="en-US" sz="2000" dirty="0" smtClean="0"/>
          </a:p>
          <a:p>
            <a:pPr lvl="1">
              <a:buFont typeface="Wingdings" pitchFamily="2" charset="2"/>
              <a:buChar char="ü"/>
            </a:pPr>
            <a:r>
              <a:rPr lang="en-US" sz="2000" dirty="0" err="1" smtClean="0"/>
              <a:t>Bila</a:t>
            </a:r>
            <a:r>
              <a:rPr lang="en-US" sz="2000" dirty="0" smtClean="0"/>
              <a:t> </a:t>
            </a:r>
            <a:r>
              <a:rPr lang="en-US" sz="2000" dirty="0" err="1" smtClean="0"/>
              <a:t>masih</a:t>
            </a:r>
            <a:r>
              <a:rPr lang="en-US" sz="2000" dirty="0" smtClean="0"/>
              <a:t> </a:t>
            </a:r>
            <a:r>
              <a:rPr lang="en-US" sz="2000" dirty="0" err="1" smtClean="0"/>
              <a:t>berulang</a:t>
            </a:r>
            <a:r>
              <a:rPr lang="en-US" sz="2000" dirty="0" smtClean="0"/>
              <a:t>, </a:t>
            </a:r>
            <a:r>
              <a:rPr lang="en-US" sz="2000" dirty="0" err="1" smtClean="0"/>
              <a:t>acuhkan</a:t>
            </a:r>
            <a:r>
              <a:rPr lang="en-US" sz="2000" dirty="0" smtClean="0"/>
              <a:t> </a:t>
            </a:r>
            <a:r>
              <a:rPr lang="en-US" sz="2000" dirty="0" err="1" smtClean="0"/>
              <a:t>dan</a:t>
            </a:r>
            <a:r>
              <a:rPr lang="en-US" sz="2000" dirty="0" smtClean="0"/>
              <a:t> </a:t>
            </a:r>
            <a:r>
              <a:rPr lang="en-US" sz="2000" dirty="0" err="1" smtClean="0"/>
              <a:t>usahakan</a:t>
            </a:r>
            <a:r>
              <a:rPr lang="en-US" sz="2000" dirty="0"/>
              <a:t> </a:t>
            </a:r>
            <a:r>
              <a:rPr lang="en-US" sz="2000" dirty="0" err="1" smtClean="0"/>
              <a:t>alihkan</a:t>
            </a:r>
            <a:r>
              <a:rPr lang="en-US" sz="2000" dirty="0" smtClean="0"/>
              <a:t> </a:t>
            </a:r>
            <a:r>
              <a:rPr lang="en-US" sz="2000" dirty="0" err="1" smtClean="0"/>
              <a:t>perhatian</a:t>
            </a:r>
            <a:r>
              <a:rPr lang="en-US" sz="2000" dirty="0" smtClean="0"/>
              <a:t> </a:t>
            </a:r>
            <a:r>
              <a:rPr lang="en-US" sz="2000" dirty="0" err="1" smtClean="0"/>
              <a:t>ke</a:t>
            </a:r>
            <a:r>
              <a:rPr lang="en-US" sz="2000" dirty="0" smtClean="0"/>
              <a:t> </a:t>
            </a:r>
            <a:r>
              <a:rPr lang="en-US" sz="2000" dirty="0" err="1" smtClean="0"/>
              <a:t>hal</a:t>
            </a:r>
            <a:r>
              <a:rPr lang="en-US" sz="2000" dirty="0" smtClean="0"/>
              <a:t> yang </a:t>
            </a:r>
            <a:r>
              <a:rPr lang="en-US" sz="2000" dirty="0" err="1" smtClean="0"/>
              <a:t>menarik</a:t>
            </a:r>
            <a:r>
              <a:rPr lang="en-US" sz="2000" dirty="0" smtClean="0"/>
              <a:t> pasien.	 	 </a:t>
            </a:r>
          </a:p>
          <a:p>
            <a:pPr>
              <a:buNone/>
            </a:pPr>
            <a:r>
              <a:rPr lang="en-US" sz="2000" dirty="0" smtClean="0"/>
              <a:t>4. </a:t>
            </a:r>
            <a:r>
              <a:rPr lang="en-US" sz="2000" dirty="0" err="1" smtClean="0"/>
              <a:t>Perilaku</a:t>
            </a:r>
            <a:r>
              <a:rPr lang="en-US" sz="2000" dirty="0" smtClean="0"/>
              <a:t> </a:t>
            </a:r>
            <a:r>
              <a:rPr lang="en-US" sz="2000" dirty="0" err="1" smtClean="0"/>
              <a:t>seksual</a:t>
            </a:r>
            <a:r>
              <a:rPr lang="en-US" sz="2000" dirty="0" smtClean="0"/>
              <a:t> yang </a:t>
            </a:r>
            <a:r>
              <a:rPr lang="en-US" sz="2000" dirty="0" err="1" smtClean="0"/>
              <a:t>tidak</a:t>
            </a:r>
            <a:r>
              <a:rPr lang="en-US" sz="2000" dirty="0" smtClean="0"/>
              <a:t> </a:t>
            </a:r>
            <a:r>
              <a:rPr lang="en-US" sz="2000" dirty="0" err="1" smtClean="0"/>
              <a:t>sesuai</a:t>
            </a:r>
            <a:r>
              <a:rPr lang="en-US" sz="2000" dirty="0" smtClean="0"/>
              <a:t>/</a:t>
            </a:r>
            <a:r>
              <a:rPr lang="en-US" sz="2000" dirty="0" err="1" smtClean="0"/>
              <a:t>wajar</a:t>
            </a:r>
            <a:r>
              <a:rPr lang="en-US" sz="2000" dirty="0" smtClean="0"/>
              <a:t>: </a:t>
            </a:r>
          </a:p>
          <a:p>
            <a:pPr lvl="1">
              <a:buFont typeface="Wingdings" pitchFamily="2" charset="2"/>
              <a:buChar char="ü"/>
            </a:pPr>
            <a:r>
              <a:rPr lang="en-US" sz="2000" dirty="0" err="1" smtClean="0"/>
              <a:t>Tenang</a:t>
            </a:r>
            <a:r>
              <a:rPr lang="en-US" sz="2000" dirty="0" smtClean="0"/>
              <a:t> </a:t>
            </a:r>
            <a:r>
              <a:rPr lang="en-US" sz="2000" dirty="0" err="1" smtClean="0"/>
              <a:t>dan</a:t>
            </a:r>
            <a:r>
              <a:rPr lang="en-US" sz="2000" dirty="0" smtClean="0"/>
              <a:t> </a:t>
            </a:r>
            <a:r>
              <a:rPr lang="en-US" sz="2000" dirty="0" err="1" smtClean="0"/>
              <a:t>bimbing</a:t>
            </a:r>
            <a:r>
              <a:rPr lang="en-US" sz="2000" dirty="0" smtClean="0"/>
              <a:t> pasien </a:t>
            </a:r>
            <a:r>
              <a:rPr lang="en-US" sz="2000" dirty="0" err="1" smtClean="0"/>
              <a:t>ke</a:t>
            </a:r>
            <a:r>
              <a:rPr lang="en-US" sz="2000" dirty="0" smtClean="0"/>
              <a:t> </a:t>
            </a:r>
            <a:r>
              <a:rPr lang="en-US" sz="2000" dirty="0" err="1" smtClean="0"/>
              <a:t>ruang</a:t>
            </a:r>
            <a:r>
              <a:rPr lang="en-US" sz="2000" dirty="0"/>
              <a:t> </a:t>
            </a:r>
            <a:r>
              <a:rPr lang="en-US" sz="2000" dirty="0" err="1" smtClean="0"/>
              <a:t>pribadinya</a:t>
            </a:r>
            <a:r>
              <a:rPr lang="en-US" sz="2000" dirty="0" smtClean="0"/>
              <a:t>. </a:t>
            </a:r>
          </a:p>
          <a:p>
            <a:pPr lvl="1">
              <a:buFont typeface="Wingdings" pitchFamily="2" charset="2"/>
              <a:buChar char="ü"/>
            </a:pPr>
            <a:r>
              <a:rPr lang="en-US" sz="2000" dirty="0" err="1" smtClean="0"/>
              <a:t>Alihkan</a:t>
            </a:r>
            <a:r>
              <a:rPr lang="en-US" sz="2000" dirty="0" smtClean="0"/>
              <a:t> </a:t>
            </a:r>
            <a:r>
              <a:rPr lang="en-US" sz="2000" dirty="0" err="1" smtClean="0"/>
              <a:t>ke</a:t>
            </a:r>
            <a:r>
              <a:rPr lang="en-US" sz="2000" dirty="0" smtClean="0"/>
              <a:t> </a:t>
            </a:r>
            <a:r>
              <a:rPr lang="en-US" sz="2000" dirty="0" err="1" smtClean="0"/>
              <a:t>hal</a:t>
            </a:r>
            <a:r>
              <a:rPr lang="en-US" sz="2000" dirty="0" smtClean="0"/>
              <a:t> yang </a:t>
            </a:r>
            <a:r>
              <a:rPr lang="en-US" sz="2000" dirty="0" err="1" smtClean="0"/>
              <a:t>menarik</a:t>
            </a:r>
            <a:r>
              <a:rPr lang="en-US" sz="2000" dirty="0"/>
              <a:t> </a:t>
            </a:r>
            <a:r>
              <a:rPr lang="en-US" sz="2000" dirty="0" err="1" smtClean="0"/>
              <a:t>perhatiannya</a:t>
            </a:r>
            <a:r>
              <a:rPr lang="en-US" sz="2000" dirty="0" smtClean="0"/>
              <a:t>. </a:t>
            </a:r>
          </a:p>
          <a:p>
            <a:pPr lvl="1">
              <a:buFont typeface="Wingdings" pitchFamily="2" charset="2"/>
              <a:buChar char="ü"/>
            </a:pPr>
            <a:r>
              <a:rPr lang="en-US" sz="2000" dirty="0" err="1" smtClean="0"/>
              <a:t>Bila</a:t>
            </a:r>
            <a:r>
              <a:rPr lang="en-US" sz="2000" dirty="0" smtClean="0"/>
              <a:t> </a:t>
            </a:r>
            <a:r>
              <a:rPr lang="en-US" sz="2000" dirty="0" err="1" smtClean="0"/>
              <a:t>didapatkan</a:t>
            </a:r>
            <a:r>
              <a:rPr lang="en-US" sz="2000" dirty="0" smtClean="0"/>
              <a:t> </a:t>
            </a:r>
            <a:r>
              <a:rPr lang="en-US" sz="2000" dirty="0" err="1" smtClean="0"/>
              <a:t>dalam</a:t>
            </a:r>
            <a:r>
              <a:rPr lang="en-US" sz="2000" dirty="0" smtClean="0"/>
              <a:t> </a:t>
            </a:r>
            <a:r>
              <a:rPr lang="en-US" sz="2000" dirty="0" err="1" smtClean="0"/>
              <a:t>keadaan</a:t>
            </a:r>
            <a:r>
              <a:rPr lang="en-US" sz="2000" dirty="0" smtClean="0"/>
              <a:t> </a:t>
            </a:r>
            <a:r>
              <a:rPr lang="en-US" sz="2000" dirty="0" err="1" smtClean="0"/>
              <a:t>telanjang</a:t>
            </a:r>
            <a:r>
              <a:rPr lang="en-US" sz="2000" dirty="0" smtClean="0"/>
              <a:t>, </a:t>
            </a:r>
            <a:r>
              <a:rPr lang="en-US" sz="2000" dirty="0" err="1" smtClean="0"/>
              <a:t>berilah</a:t>
            </a:r>
            <a:endParaRPr lang="en-US" sz="2000" dirty="0"/>
          </a:p>
          <a:p>
            <a:pPr marL="457200" lvl="1" indent="0">
              <a:buNone/>
            </a:pPr>
            <a:r>
              <a:rPr lang="en-US" sz="2000" dirty="0" smtClean="0"/>
              <a:t>   </a:t>
            </a:r>
            <a:r>
              <a:rPr lang="en-US" sz="2000" dirty="0" err="1" smtClean="0"/>
              <a:t>baju</a:t>
            </a:r>
            <a:r>
              <a:rPr lang="en-US" sz="2000" dirty="0" smtClean="0"/>
              <a:t>/</a:t>
            </a:r>
            <a:r>
              <a:rPr lang="en-US" sz="2000" dirty="0" err="1" smtClean="0"/>
              <a:t>selimut</a:t>
            </a:r>
            <a:r>
              <a:rPr lang="en-US" sz="2000" dirty="0" smtClean="0"/>
              <a:t> </a:t>
            </a:r>
            <a:r>
              <a:rPr lang="en-US" sz="2000" dirty="0" err="1" smtClean="0"/>
              <a:t>untuk</a:t>
            </a:r>
            <a:r>
              <a:rPr lang="en-US" sz="2000" dirty="0" smtClean="0"/>
              <a:t> </a:t>
            </a:r>
            <a:r>
              <a:rPr lang="en-US" sz="2000" dirty="0" err="1" smtClean="0"/>
              <a:t>menutupi</a:t>
            </a:r>
            <a:r>
              <a:rPr lang="en-US" sz="2000" dirty="0" smtClean="0"/>
              <a:t> </a:t>
            </a:r>
            <a:r>
              <a:rPr lang="en-US" sz="2000" dirty="0" err="1" smtClean="0"/>
              <a:t>badannya</a:t>
            </a:r>
            <a:r>
              <a:rPr lang="en-US" sz="2000" dirty="0" smtClean="0"/>
              <a:t>. Bantu</a:t>
            </a:r>
          </a:p>
          <a:p>
            <a:pPr marL="457200" lvl="1" indent="0">
              <a:buNone/>
            </a:pPr>
            <a:r>
              <a:rPr lang="en-US" sz="2000" dirty="0"/>
              <a:t> </a:t>
            </a:r>
            <a:r>
              <a:rPr lang="en-US" sz="2000" dirty="0" smtClean="0"/>
              <a:t>  </a:t>
            </a:r>
            <a:r>
              <a:rPr lang="en-US" sz="2000" dirty="0" err="1" smtClean="0"/>
              <a:t>mengenakan</a:t>
            </a:r>
            <a:r>
              <a:rPr lang="en-US" sz="2000" dirty="0" smtClean="0"/>
              <a:t> </a:t>
            </a:r>
            <a:r>
              <a:rPr lang="en-US" sz="2000" dirty="0" err="1" smtClean="0"/>
              <a:t>baju</a:t>
            </a:r>
            <a:r>
              <a:rPr lang="en-US" sz="2000" dirty="0" smtClean="0"/>
              <a:t> </a:t>
            </a:r>
            <a:r>
              <a:rPr lang="en-US" sz="2000" dirty="0" err="1" smtClean="0"/>
              <a:t>kembali</a:t>
            </a:r>
            <a:r>
              <a:rPr lang="en-US" sz="2000" dirty="0" smtClean="0"/>
              <a:t>. </a:t>
            </a:r>
          </a:p>
          <a:p>
            <a:pPr marL="0" indent="0">
              <a:buNone/>
            </a:pPr>
            <a:endParaRPr lang="en-US" dirty="0"/>
          </a:p>
        </p:txBody>
      </p:sp>
    </p:spTree>
    <p:extLst>
      <p:ext uri="{BB962C8B-B14F-4D97-AF65-F5344CB8AC3E}">
        <p14:creationId xmlns:p14="http://schemas.microsoft.com/office/powerpoint/2010/main" val="2776962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a:xfrm>
            <a:off x="838200" y="457200"/>
            <a:ext cx="7498080" cy="5791200"/>
          </a:xfrm>
        </p:spPr>
        <p:txBody>
          <a:bodyPr>
            <a:normAutofit/>
          </a:bodyPr>
          <a:lstStyle/>
          <a:p>
            <a:pPr marL="0" indent="0">
              <a:lnSpc>
                <a:spcPct val="80000"/>
              </a:lnSpc>
              <a:buNone/>
            </a:pPr>
            <a:r>
              <a:rPr lang="en-US" sz="2000" dirty="0" smtClean="0"/>
              <a:t>Hal lain yang </a:t>
            </a:r>
            <a:r>
              <a:rPr lang="en-US" sz="2000" dirty="0" err="1" smtClean="0"/>
              <a:t>bisa</a:t>
            </a:r>
            <a:r>
              <a:rPr lang="en-US" sz="2000" dirty="0" smtClean="0"/>
              <a:t> </a:t>
            </a:r>
            <a:r>
              <a:rPr lang="en-US" sz="2000" dirty="0" err="1" smtClean="0"/>
              <a:t>dilakukan</a:t>
            </a:r>
            <a:r>
              <a:rPr lang="en-US" sz="2000" dirty="0" smtClean="0"/>
              <a:t> </a:t>
            </a:r>
            <a:r>
              <a:rPr lang="en-US" sz="2000" b="1" dirty="0" smtClean="0"/>
              <a:t>:</a:t>
            </a:r>
          </a:p>
          <a:p>
            <a:pPr>
              <a:lnSpc>
                <a:spcPct val="80000"/>
              </a:lnSpc>
              <a:buFont typeface="Wingdings" pitchFamily="2" charset="2"/>
              <a:buChar char="q"/>
            </a:pPr>
            <a:r>
              <a:rPr lang="en-US" sz="2000" dirty="0" err="1" smtClean="0"/>
              <a:t>Mengenali</a:t>
            </a:r>
            <a:r>
              <a:rPr lang="en-US" sz="2000" dirty="0" smtClean="0"/>
              <a:t> </a:t>
            </a:r>
            <a:r>
              <a:rPr lang="en-US" sz="2000" dirty="0" err="1" smtClean="0"/>
              <a:t>gejala</a:t>
            </a:r>
            <a:r>
              <a:rPr lang="en-US" sz="2000" dirty="0" err="1"/>
              <a:t>-</a:t>
            </a:r>
            <a:r>
              <a:rPr lang="en-US" sz="2000" dirty="0" err="1" smtClean="0"/>
              <a:t>gejala</a:t>
            </a:r>
            <a:r>
              <a:rPr lang="en-US" sz="2000" dirty="0" smtClean="0"/>
              <a:t> </a:t>
            </a:r>
            <a:r>
              <a:rPr lang="en-US" sz="2000" dirty="0" err="1"/>
              <a:t>psikologik</a:t>
            </a:r>
            <a:r>
              <a:rPr lang="en-US" sz="2000" dirty="0"/>
              <a:t> </a:t>
            </a:r>
            <a:r>
              <a:rPr lang="en-US" sz="2000" dirty="0" err="1"/>
              <a:t>dan</a:t>
            </a:r>
            <a:r>
              <a:rPr lang="en-US" sz="2000" dirty="0"/>
              <a:t> </a:t>
            </a:r>
            <a:r>
              <a:rPr lang="en-US" sz="2000" dirty="0" err="1"/>
              <a:t>perilaku</a:t>
            </a:r>
            <a:r>
              <a:rPr lang="en-US" sz="2000" dirty="0"/>
              <a:t> yang </a:t>
            </a:r>
            <a:r>
              <a:rPr lang="en-US" sz="2000" dirty="0" err="1"/>
              <a:t>akan</a:t>
            </a:r>
            <a:r>
              <a:rPr lang="en-US" sz="2000" dirty="0"/>
              <a:t> </a:t>
            </a:r>
            <a:r>
              <a:rPr lang="en-US" sz="2000" dirty="0" err="1"/>
              <a:t>menjadi</a:t>
            </a:r>
            <a:r>
              <a:rPr lang="en-US" sz="2000" dirty="0"/>
              <a:t> target </a:t>
            </a:r>
            <a:r>
              <a:rPr lang="en-US" sz="2000" dirty="0" err="1"/>
              <a:t>terapi</a:t>
            </a:r>
            <a:endParaRPr lang="en-US" sz="2000" dirty="0"/>
          </a:p>
          <a:p>
            <a:pPr>
              <a:lnSpc>
                <a:spcPct val="80000"/>
              </a:lnSpc>
              <a:buFont typeface="Wingdings" pitchFamily="2" charset="2"/>
              <a:buChar char="q"/>
            </a:pPr>
            <a:r>
              <a:rPr lang="en-US" sz="2000" dirty="0" err="1"/>
              <a:t>Mengenali</a:t>
            </a:r>
            <a:r>
              <a:rPr lang="en-US" sz="2000" dirty="0"/>
              <a:t> </a:t>
            </a:r>
            <a:r>
              <a:rPr lang="en-US" sz="2000" dirty="0" err="1"/>
              <a:t>situasi</a:t>
            </a:r>
            <a:r>
              <a:rPr lang="en-US" sz="2000" dirty="0"/>
              <a:t> </a:t>
            </a:r>
            <a:r>
              <a:rPr lang="en-US" sz="2000" dirty="0" err="1"/>
              <a:t>dan</a:t>
            </a:r>
            <a:r>
              <a:rPr lang="en-US" sz="2000" dirty="0"/>
              <a:t> </a:t>
            </a:r>
            <a:r>
              <a:rPr lang="en-US" sz="2000" dirty="0" err="1"/>
              <a:t>kondisi</a:t>
            </a:r>
            <a:r>
              <a:rPr lang="en-US" sz="2000" dirty="0"/>
              <a:t> </a:t>
            </a:r>
            <a:r>
              <a:rPr lang="en-US" sz="2000" dirty="0" err="1"/>
              <a:t>khusus</a:t>
            </a:r>
            <a:r>
              <a:rPr lang="en-US" sz="2000" dirty="0"/>
              <a:t> yang </a:t>
            </a:r>
            <a:r>
              <a:rPr lang="en-US" sz="2000" dirty="0" err="1"/>
              <a:t>dapat</a:t>
            </a:r>
            <a:r>
              <a:rPr lang="en-US" sz="2000" dirty="0"/>
              <a:t> </a:t>
            </a:r>
            <a:r>
              <a:rPr lang="en-US" sz="2000" dirty="0" err="1"/>
              <a:t>mencetuskan</a:t>
            </a:r>
            <a:r>
              <a:rPr lang="en-US" sz="2000" dirty="0"/>
              <a:t> </a:t>
            </a:r>
            <a:r>
              <a:rPr lang="en-US" sz="2000" dirty="0" err="1"/>
              <a:t>respons</a:t>
            </a:r>
            <a:r>
              <a:rPr lang="en-US" sz="2000" dirty="0"/>
              <a:t> </a:t>
            </a:r>
            <a:r>
              <a:rPr lang="en-US" sz="2000" dirty="0" err="1"/>
              <a:t>perilaku</a:t>
            </a:r>
            <a:r>
              <a:rPr lang="en-US" sz="2000" dirty="0"/>
              <a:t> </a:t>
            </a:r>
            <a:r>
              <a:rPr lang="en-US" sz="2000" dirty="0" err="1"/>
              <a:t>tertentu</a:t>
            </a:r>
            <a:endParaRPr lang="en-US" sz="2000" dirty="0"/>
          </a:p>
          <a:p>
            <a:pPr>
              <a:lnSpc>
                <a:spcPct val="80000"/>
              </a:lnSpc>
              <a:buFont typeface="Wingdings" pitchFamily="2" charset="2"/>
              <a:buChar char="q"/>
            </a:pPr>
            <a:r>
              <a:rPr lang="en-US" sz="2000" dirty="0" err="1"/>
              <a:t>Mengevaluasi</a:t>
            </a:r>
            <a:r>
              <a:rPr lang="en-US" sz="2000" dirty="0"/>
              <a:t> </a:t>
            </a:r>
            <a:r>
              <a:rPr lang="en-US" sz="2000" dirty="0" err="1"/>
              <a:t>secara</a:t>
            </a:r>
            <a:r>
              <a:rPr lang="en-US" sz="2000" dirty="0"/>
              <a:t> </a:t>
            </a:r>
            <a:r>
              <a:rPr lang="en-US" sz="2000" dirty="0" err="1"/>
              <a:t>berkala</a:t>
            </a:r>
            <a:r>
              <a:rPr lang="en-US" sz="2000" dirty="0"/>
              <a:t> </a:t>
            </a:r>
            <a:r>
              <a:rPr lang="en-US" sz="2000" dirty="0" err="1"/>
              <a:t>perubahan</a:t>
            </a:r>
            <a:r>
              <a:rPr lang="en-US" sz="2000" dirty="0"/>
              <a:t> </a:t>
            </a:r>
            <a:r>
              <a:rPr lang="en-US" sz="2000" dirty="0" err="1"/>
              <a:t>respons</a:t>
            </a:r>
            <a:r>
              <a:rPr lang="en-US" sz="2000" dirty="0"/>
              <a:t> </a:t>
            </a:r>
            <a:r>
              <a:rPr lang="en-US" sz="2000" dirty="0" err="1"/>
              <a:t>perilaku</a:t>
            </a:r>
            <a:r>
              <a:rPr lang="en-US" sz="2000" dirty="0"/>
              <a:t> </a:t>
            </a:r>
            <a:r>
              <a:rPr lang="en-US" sz="2000" dirty="0" err="1"/>
              <a:t>terhadap</a:t>
            </a:r>
            <a:r>
              <a:rPr lang="en-US" sz="2000" dirty="0"/>
              <a:t> </a:t>
            </a:r>
            <a:r>
              <a:rPr lang="en-US" sz="2000" dirty="0" err="1"/>
              <a:t>situasi</a:t>
            </a:r>
            <a:r>
              <a:rPr lang="en-US" sz="2000" dirty="0"/>
              <a:t> </a:t>
            </a:r>
            <a:r>
              <a:rPr lang="en-US" sz="2000" dirty="0" err="1"/>
              <a:t>tertentu</a:t>
            </a:r>
            <a:endParaRPr lang="en-US" sz="2000" dirty="0"/>
          </a:p>
          <a:p>
            <a:pPr>
              <a:lnSpc>
                <a:spcPct val="80000"/>
              </a:lnSpc>
              <a:buFont typeface="Wingdings" pitchFamily="2" charset="2"/>
              <a:buChar char="q"/>
            </a:pPr>
            <a:r>
              <a:rPr lang="en-US" sz="2000" dirty="0" err="1"/>
              <a:t>Menetapkan</a:t>
            </a:r>
            <a:r>
              <a:rPr lang="en-US" sz="2000" dirty="0"/>
              <a:t> </a:t>
            </a:r>
            <a:r>
              <a:rPr lang="en-US" sz="2000" dirty="0" err="1"/>
              <a:t>tujuan</a:t>
            </a:r>
            <a:r>
              <a:rPr lang="en-US" sz="2000" dirty="0"/>
              <a:t> </a:t>
            </a:r>
            <a:r>
              <a:rPr lang="en-US" sz="2000" dirty="0" err="1"/>
              <a:t>terapi</a:t>
            </a:r>
            <a:r>
              <a:rPr lang="en-US" sz="2000" dirty="0"/>
              <a:t> </a:t>
            </a:r>
            <a:r>
              <a:rPr lang="en-US" sz="2000" dirty="0" err="1"/>
              <a:t>secara</a:t>
            </a:r>
            <a:r>
              <a:rPr lang="en-US" sz="2000" dirty="0"/>
              <a:t> </a:t>
            </a:r>
            <a:r>
              <a:rPr lang="en-US" sz="2000" dirty="0" err="1"/>
              <a:t>realistik</a:t>
            </a:r>
            <a:endParaRPr lang="en-US" sz="2000" dirty="0"/>
          </a:p>
          <a:p>
            <a:pPr>
              <a:lnSpc>
                <a:spcPct val="80000"/>
              </a:lnSpc>
              <a:buFont typeface="Wingdings" pitchFamily="2" charset="2"/>
              <a:buChar char="q"/>
            </a:pPr>
            <a:r>
              <a:rPr lang="en-US" sz="2000" dirty="0" err="1"/>
              <a:t>Menyusun</a:t>
            </a:r>
            <a:r>
              <a:rPr lang="en-US" sz="2000" dirty="0"/>
              <a:t> program </a:t>
            </a:r>
            <a:r>
              <a:rPr lang="en-US" sz="2000" dirty="0" err="1"/>
              <a:t>terapi</a:t>
            </a:r>
            <a:r>
              <a:rPr lang="en-US" sz="2000" dirty="0"/>
              <a:t> </a:t>
            </a:r>
            <a:r>
              <a:rPr lang="en-US" sz="2000" dirty="0" err="1"/>
              <a:t>perilaku</a:t>
            </a:r>
            <a:r>
              <a:rPr lang="en-US" sz="2000" dirty="0"/>
              <a:t> yang </a:t>
            </a:r>
            <a:r>
              <a:rPr lang="en-US" sz="2000" dirty="0" err="1"/>
              <a:t>bersifat</a:t>
            </a:r>
            <a:r>
              <a:rPr lang="en-US" sz="2000" dirty="0"/>
              <a:t> </a:t>
            </a:r>
            <a:r>
              <a:rPr lang="en-US" sz="2000" dirty="0" err="1"/>
              <a:t>fleksibel</a:t>
            </a:r>
            <a:r>
              <a:rPr lang="en-US" sz="2000" dirty="0"/>
              <a:t>, </a:t>
            </a:r>
            <a:r>
              <a:rPr lang="en-US" sz="2000" dirty="0" err="1"/>
              <a:t>mudah</a:t>
            </a:r>
            <a:r>
              <a:rPr lang="en-US" sz="2000" dirty="0"/>
              <a:t> </a:t>
            </a:r>
            <a:r>
              <a:rPr lang="en-US" sz="2000" dirty="0" err="1"/>
              <a:t>dimodifikasi</a:t>
            </a:r>
            <a:r>
              <a:rPr lang="en-US" sz="2000" dirty="0"/>
              <a:t>, </a:t>
            </a:r>
            <a:r>
              <a:rPr lang="en-US" sz="2000" dirty="0" err="1"/>
              <a:t>dan</a:t>
            </a:r>
            <a:r>
              <a:rPr lang="en-US" sz="2000" dirty="0"/>
              <a:t> </a:t>
            </a:r>
            <a:r>
              <a:rPr lang="en-US" sz="2000" dirty="0" err="1" smtClean="0"/>
              <a:t>disesuaikan</a:t>
            </a:r>
            <a:r>
              <a:rPr lang="en-US" sz="2000" dirty="0" smtClean="0"/>
              <a:t> </a:t>
            </a:r>
            <a:r>
              <a:rPr lang="en-US" sz="2000" dirty="0" err="1" smtClean="0"/>
              <a:t>dgn</a:t>
            </a:r>
            <a:r>
              <a:rPr lang="en-US" sz="2000" dirty="0" smtClean="0"/>
              <a:t> </a:t>
            </a:r>
            <a:r>
              <a:rPr lang="en-US" sz="2000" dirty="0"/>
              <a:t>problem </a:t>
            </a:r>
            <a:r>
              <a:rPr lang="en-US" sz="2000" dirty="0" err="1"/>
              <a:t>aktual</a:t>
            </a:r>
            <a:endParaRPr lang="en-US" sz="2000" dirty="0"/>
          </a:p>
          <a:p>
            <a:pPr>
              <a:lnSpc>
                <a:spcPct val="80000"/>
              </a:lnSpc>
              <a:buFont typeface="Wingdings" pitchFamily="2" charset="2"/>
              <a:buChar char="q"/>
            </a:pPr>
            <a:r>
              <a:rPr lang="en-US" sz="2000" dirty="0" err="1"/>
              <a:t>Membantu</a:t>
            </a:r>
            <a:r>
              <a:rPr lang="en-US" sz="2000" dirty="0"/>
              <a:t> </a:t>
            </a:r>
            <a:r>
              <a:rPr lang="en-US" sz="2000" dirty="0" err="1"/>
              <a:t>keluarga</a:t>
            </a:r>
            <a:r>
              <a:rPr lang="en-US" sz="2000" dirty="0"/>
              <a:t>/care giver </a:t>
            </a:r>
            <a:r>
              <a:rPr lang="en-US" sz="2000" dirty="0" err="1"/>
              <a:t>untuk</a:t>
            </a:r>
            <a:r>
              <a:rPr lang="en-US" sz="2000" dirty="0"/>
              <a:t> </a:t>
            </a:r>
            <a:r>
              <a:rPr lang="en-US" sz="2000" dirty="0" err="1"/>
              <a:t>mengatasi</a:t>
            </a:r>
            <a:r>
              <a:rPr lang="en-US" sz="2000" dirty="0"/>
              <a:t> </a:t>
            </a:r>
            <a:r>
              <a:rPr lang="en-US" sz="2000" dirty="0" err="1"/>
              <a:t>tekanan</a:t>
            </a:r>
            <a:r>
              <a:rPr lang="en-US" sz="2000" dirty="0"/>
              <a:t> </a:t>
            </a:r>
            <a:r>
              <a:rPr lang="en-US" sz="2000" dirty="0" err="1"/>
              <a:t>psikososial</a:t>
            </a:r>
            <a:r>
              <a:rPr lang="en-US" sz="2000" dirty="0"/>
              <a:t> yang </a:t>
            </a:r>
            <a:r>
              <a:rPr lang="en-US" sz="2000" dirty="0" err="1"/>
              <a:t>mereka</a:t>
            </a:r>
            <a:r>
              <a:rPr lang="en-US" sz="2000" dirty="0"/>
              <a:t> </a:t>
            </a:r>
            <a:r>
              <a:rPr lang="en-US" sz="2000" dirty="0" err="1"/>
              <a:t>alami</a:t>
            </a:r>
            <a:r>
              <a:rPr lang="en-US" sz="2000" dirty="0"/>
              <a:t> </a:t>
            </a:r>
            <a:r>
              <a:rPr lang="en-US" sz="2000" dirty="0" err="1"/>
              <a:t>dalam</a:t>
            </a:r>
            <a:r>
              <a:rPr lang="en-US" sz="2000" dirty="0"/>
              <a:t> </a:t>
            </a:r>
            <a:r>
              <a:rPr lang="en-US" sz="2000" dirty="0" err="1"/>
              <a:t>merawat</a:t>
            </a:r>
            <a:r>
              <a:rPr lang="en-US" sz="2000" dirty="0"/>
              <a:t> </a:t>
            </a:r>
            <a:r>
              <a:rPr lang="en-US" sz="2000" dirty="0" err="1"/>
              <a:t>pasien</a:t>
            </a:r>
            <a:r>
              <a:rPr lang="en-US" sz="2000" dirty="0"/>
              <a:t> BPSD</a:t>
            </a:r>
          </a:p>
        </p:txBody>
      </p:sp>
    </p:spTree>
    <p:extLst>
      <p:ext uri="{BB962C8B-B14F-4D97-AF65-F5344CB8AC3E}">
        <p14:creationId xmlns:p14="http://schemas.microsoft.com/office/powerpoint/2010/main" val="26066377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1066800" y="457200"/>
            <a:ext cx="7391400" cy="5998536"/>
          </a:xfrm>
        </p:spPr>
        <p:txBody>
          <a:bodyPr>
            <a:noAutofit/>
          </a:bodyPr>
          <a:lstStyle/>
          <a:p>
            <a:pPr>
              <a:lnSpc>
                <a:spcPct val="80000"/>
              </a:lnSpc>
              <a:buFont typeface="Wingdings" pitchFamily="2" charset="2"/>
              <a:buChar char="q"/>
            </a:pPr>
            <a:r>
              <a:rPr lang="en-US" sz="2000" dirty="0" err="1"/>
              <a:t>Perilaku</a:t>
            </a:r>
            <a:r>
              <a:rPr lang="en-US" sz="2000" dirty="0"/>
              <a:t> </a:t>
            </a:r>
            <a:r>
              <a:rPr lang="en-US" sz="2000" dirty="0" err="1"/>
              <a:t>agitasi</a:t>
            </a:r>
            <a:r>
              <a:rPr lang="en-US" sz="2000" dirty="0"/>
              <a:t> </a:t>
            </a:r>
            <a:r>
              <a:rPr lang="en-US" sz="2000" dirty="0" err="1"/>
              <a:t>dan</a:t>
            </a:r>
            <a:r>
              <a:rPr lang="en-US" sz="2000" dirty="0"/>
              <a:t> </a:t>
            </a:r>
            <a:r>
              <a:rPr lang="en-US" sz="2000" dirty="0" err="1" smtClean="0"/>
              <a:t>agresif</a:t>
            </a:r>
            <a:r>
              <a:rPr lang="en-US" sz="2000" dirty="0" smtClean="0"/>
              <a:t> </a:t>
            </a:r>
            <a:r>
              <a:rPr lang="en-US" sz="2000" dirty="0" smtClean="0">
                <a:sym typeface="Wingdings" pitchFamily="2" charset="2"/>
              </a:rPr>
              <a:t> </a:t>
            </a:r>
            <a:r>
              <a:rPr lang="en-US" sz="2000" dirty="0" err="1" smtClean="0"/>
              <a:t>memberikan</a:t>
            </a:r>
            <a:r>
              <a:rPr lang="en-US" sz="2000" dirty="0" smtClean="0"/>
              <a:t> </a:t>
            </a:r>
            <a:r>
              <a:rPr lang="en-US" sz="2000" dirty="0" err="1"/>
              <a:t>respons</a:t>
            </a:r>
            <a:r>
              <a:rPr lang="en-US" sz="2000" dirty="0"/>
              <a:t> </a:t>
            </a:r>
            <a:r>
              <a:rPr lang="en-US" sz="2000" dirty="0" err="1"/>
              <a:t>baik</a:t>
            </a:r>
            <a:r>
              <a:rPr lang="en-US" sz="2000" dirty="0"/>
              <a:t> </a:t>
            </a:r>
            <a:r>
              <a:rPr lang="en-US" sz="2000" dirty="0" err="1" smtClean="0"/>
              <a:t>terhadap</a:t>
            </a:r>
            <a:r>
              <a:rPr lang="en-US" sz="2000" dirty="0" smtClean="0"/>
              <a:t> aroma </a:t>
            </a:r>
            <a:r>
              <a:rPr lang="en-US" sz="2000" dirty="0" err="1"/>
              <a:t>terapi</a:t>
            </a:r>
            <a:r>
              <a:rPr lang="en-US" sz="2000" dirty="0"/>
              <a:t>, </a:t>
            </a:r>
            <a:r>
              <a:rPr lang="en-US" sz="2000" dirty="0" err="1" smtClean="0"/>
              <a:t>pemijatan</a:t>
            </a:r>
            <a:r>
              <a:rPr lang="en-US" sz="2000" dirty="0" smtClean="0"/>
              <a:t> </a:t>
            </a:r>
            <a:r>
              <a:rPr lang="en-US" sz="2000" dirty="0" err="1" smtClean="0"/>
              <a:t>dan</a:t>
            </a:r>
            <a:r>
              <a:rPr lang="en-US" sz="2000" dirty="0" smtClean="0"/>
              <a:t> </a:t>
            </a:r>
            <a:r>
              <a:rPr lang="en-US" sz="2000" dirty="0" err="1"/>
              <a:t>musik</a:t>
            </a:r>
            <a:r>
              <a:rPr lang="en-US" sz="2000" dirty="0"/>
              <a:t> </a:t>
            </a:r>
            <a:r>
              <a:rPr lang="en-US" sz="2000" dirty="0" err="1"/>
              <a:t>relaksasi</a:t>
            </a:r>
            <a:endParaRPr lang="en-US" sz="2000" dirty="0"/>
          </a:p>
          <a:p>
            <a:pPr>
              <a:lnSpc>
                <a:spcPct val="80000"/>
              </a:lnSpc>
              <a:buFont typeface="Wingdings" pitchFamily="2" charset="2"/>
              <a:buChar char="q"/>
            </a:pPr>
            <a:r>
              <a:rPr lang="en-US" sz="2000" dirty="0" err="1"/>
              <a:t>Sikap</a:t>
            </a:r>
            <a:r>
              <a:rPr lang="en-US" sz="2000" dirty="0"/>
              <a:t> </a:t>
            </a:r>
            <a:r>
              <a:rPr lang="en-US" sz="2000" dirty="0" err="1" smtClean="0"/>
              <a:t>tenang</a:t>
            </a:r>
            <a:r>
              <a:rPr lang="en-US" sz="2000" dirty="0" smtClean="0"/>
              <a:t>, </a:t>
            </a:r>
            <a:r>
              <a:rPr lang="en-US" sz="2000" dirty="0" err="1" smtClean="0"/>
              <a:t>bujukan</a:t>
            </a:r>
            <a:r>
              <a:rPr lang="en-US" sz="2000" dirty="0" smtClean="0"/>
              <a:t> </a:t>
            </a:r>
            <a:r>
              <a:rPr lang="en-US" sz="2000" dirty="0" err="1"/>
              <a:t>ramah</a:t>
            </a:r>
            <a:r>
              <a:rPr lang="en-US" sz="2000" dirty="0"/>
              <a:t> </a:t>
            </a:r>
            <a:r>
              <a:rPr lang="en-US" sz="2000" dirty="0" err="1"/>
              <a:t>dan</a:t>
            </a:r>
            <a:r>
              <a:rPr lang="en-US" sz="2000" dirty="0"/>
              <a:t> </a:t>
            </a:r>
            <a:r>
              <a:rPr lang="en-US" sz="2000" dirty="0" err="1"/>
              <a:t>sentuhan</a:t>
            </a:r>
            <a:r>
              <a:rPr lang="en-US" sz="2000" dirty="0"/>
              <a:t> </a:t>
            </a:r>
            <a:r>
              <a:rPr lang="en-US" sz="2000" dirty="0" err="1"/>
              <a:t>lembut</a:t>
            </a:r>
            <a:r>
              <a:rPr lang="en-US" sz="2000" dirty="0"/>
              <a:t> </a:t>
            </a:r>
            <a:r>
              <a:rPr lang="en-US" sz="2000" dirty="0" err="1"/>
              <a:t>penuh</a:t>
            </a:r>
            <a:r>
              <a:rPr lang="en-US" sz="2000" dirty="0"/>
              <a:t> </a:t>
            </a:r>
            <a:r>
              <a:rPr lang="en-US" sz="2000" dirty="0" err="1"/>
              <a:t>kesabaran</a:t>
            </a:r>
            <a:r>
              <a:rPr lang="en-US" sz="2000" dirty="0"/>
              <a:t> </a:t>
            </a:r>
            <a:r>
              <a:rPr lang="en-US" sz="2000" dirty="0" smtClean="0">
                <a:sym typeface="Wingdings" pitchFamily="2" charset="2"/>
              </a:rPr>
              <a:t> </a:t>
            </a:r>
            <a:r>
              <a:rPr lang="en-US" sz="2000" dirty="0" err="1" smtClean="0"/>
              <a:t>efektif</a:t>
            </a:r>
            <a:r>
              <a:rPr lang="en-US" sz="2000" dirty="0" smtClean="0"/>
              <a:t> </a:t>
            </a:r>
            <a:r>
              <a:rPr lang="en-US" sz="2000" dirty="0" err="1"/>
              <a:t>dalam</a:t>
            </a:r>
            <a:r>
              <a:rPr lang="en-US" sz="2000" dirty="0"/>
              <a:t> </a:t>
            </a:r>
            <a:r>
              <a:rPr lang="en-US" sz="2000" dirty="0" err="1"/>
              <a:t>mengatasi</a:t>
            </a:r>
            <a:r>
              <a:rPr lang="en-US" sz="2000" dirty="0"/>
              <a:t> pasien yang </a:t>
            </a:r>
            <a:r>
              <a:rPr lang="en-US" sz="2000" dirty="0" err="1"/>
              <a:t>agresif</a:t>
            </a:r>
            <a:endParaRPr lang="en-US" sz="2000" dirty="0"/>
          </a:p>
          <a:p>
            <a:pPr>
              <a:lnSpc>
                <a:spcPct val="80000"/>
              </a:lnSpc>
              <a:buFont typeface="Wingdings" pitchFamily="2" charset="2"/>
              <a:buChar char="q"/>
            </a:pPr>
            <a:r>
              <a:rPr lang="en-US" sz="2000" dirty="0" err="1" smtClean="0"/>
              <a:t>Hindari</a:t>
            </a:r>
            <a:r>
              <a:rPr lang="en-US" sz="2000" dirty="0" smtClean="0"/>
              <a:t> </a:t>
            </a:r>
            <a:r>
              <a:rPr lang="en-US" sz="2000" dirty="0" err="1"/>
              <a:t>s</a:t>
            </a:r>
            <a:r>
              <a:rPr lang="en-US" sz="2000" dirty="0" err="1" smtClean="0"/>
              <a:t>ikap</a:t>
            </a:r>
            <a:r>
              <a:rPr lang="en-US" sz="2000" dirty="0" smtClean="0"/>
              <a:t> </a:t>
            </a:r>
            <a:r>
              <a:rPr lang="en-US" sz="2000" dirty="0" err="1"/>
              <a:t>mengancam</a:t>
            </a:r>
            <a:r>
              <a:rPr lang="en-US" sz="2000" dirty="0"/>
              <a:t>, </a:t>
            </a:r>
            <a:r>
              <a:rPr lang="en-US" sz="2000" dirty="0" err="1"/>
              <a:t>konfrontatif</a:t>
            </a:r>
            <a:r>
              <a:rPr lang="en-US" sz="2000" dirty="0"/>
              <a:t>, </a:t>
            </a:r>
            <a:r>
              <a:rPr lang="en-US" sz="2000" dirty="0" err="1"/>
              <a:t>adu</a:t>
            </a:r>
            <a:r>
              <a:rPr lang="en-US" sz="2000" dirty="0"/>
              <a:t> </a:t>
            </a:r>
            <a:r>
              <a:rPr lang="en-US" sz="2000" dirty="0" err="1" smtClean="0"/>
              <a:t>argumen</a:t>
            </a:r>
            <a:r>
              <a:rPr lang="en-US" sz="2000" dirty="0" smtClean="0"/>
              <a:t>. Hal </a:t>
            </a:r>
            <a:r>
              <a:rPr lang="en-US" sz="2000" dirty="0" err="1" smtClean="0"/>
              <a:t>tsb</a:t>
            </a:r>
            <a:r>
              <a:rPr lang="en-US" sz="2000" dirty="0" smtClean="0"/>
              <a:t> </a:t>
            </a:r>
            <a:r>
              <a:rPr lang="en-US" sz="2000" dirty="0" err="1" smtClean="0"/>
              <a:t>menimbulkan</a:t>
            </a:r>
            <a:r>
              <a:rPr lang="en-US" sz="2000" dirty="0" smtClean="0"/>
              <a:t> </a:t>
            </a:r>
            <a:r>
              <a:rPr lang="en-US" sz="2000" dirty="0" err="1"/>
              <a:t>perasaan</a:t>
            </a:r>
            <a:r>
              <a:rPr lang="en-US" sz="2000" dirty="0"/>
              <a:t> </a:t>
            </a:r>
            <a:r>
              <a:rPr lang="en-US" sz="2000" dirty="0" err="1"/>
              <a:t>tidak</a:t>
            </a:r>
            <a:r>
              <a:rPr lang="en-US" sz="2000" dirty="0"/>
              <a:t> </a:t>
            </a:r>
            <a:r>
              <a:rPr lang="en-US" sz="2000" dirty="0" err="1"/>
              <a:t>aman</a:t>
            </a:r>
            <a:r>
              <a:rPr lang="en-US" sz="2000" dirty="0"/>
              <a:t> </a:t>
            </a:r>
            <a:r>
              <a:rPr lang="en-US" sz="2000" dirty="0" err="1"/>
              <a:t>dan</a:t>
            </a:r>
            <a:r>
              <a:rPr lang="en-US" sz="2000" dirty="0"/>
              <a:t> </a:t>
            </a:r>
            <a:r>
              <a:rPr lang="en-US" sz="2000" dirty="0" err="1"/>
              <a:t>membuat</a:t>
            </a:r>
            <a:r>
              <a:rPr lang="en-US" sz="2000" dirty="0"/>
              <a:t> pasien </a:t>
            </a:r>
            <a:r>
              <a:rPr lang="en-US" sz="2000" dirty="0" err="1"/>
              <a:t>bertambah</a:t>
            </a:r>
            <a:r>
              <a:rPr lang="en-US" sz="2000" dirty="0"/>
              <a:t> </a:t>
            </a:r>
            <a:r>
              <a:rPr lang="en-US" sz="2000" dirty="0" err="1"/>
              <a:t>agresif</a:t>
            </a:r>
            <a:endParaRPr lang="en-US" sz="2000" dirty="0"/>
          </a:p>
          <a:p>
            <a:pPr>
              <a:lnSpc>
                <a:spcPct val="80000"/>
              </a:lnSpc>
              <a:buFont typeface="Wingdings" pitchFamily="2" charset="2"/>
              <a:buChar char="q"/>
            </a:pPr>
            <a:r>
              <a:rPr lang="en-US" sz="2000" dirty="0" err="1"/>
              <a:t>Sedapat</a:t>
            </a:r>
            <a:r>
              <a:rPr lang="en-US" sz="2000" dirty="0"/>
              <a:t> </a:t>
            </a:r>
            <a:r>
              <a:rPr lang="en-US" sz="2000" dirty="0" err="1"/>
              <a:t>mungkin</a:t>
            </a:r>
            <a:r>
              <a:rPr lang="en-US" sz="2000" dirty="0"/>
              <a:t> </a:t>
            </a:r>
            <a:r>
              <a:rPr lang="en-US" sz="2000" dirty="0" err="1" smtClean="0"/>
              <a:t>hindari</a:t>
            </a:r>
            <a:r>
              <a:rPr lang="en-US" sz="2000" dirty="0" smtClean="0"/>
              <a:t> </a:t>
            </a:r>
            <a:r>
              <a:rPr lang="en-US" sz="2000" i="1" dirty="0"/>
              <a:t>physical restraint</a:t>
            </a:r>
          </a:p>
          <a:p>
            <a:pPr>
              <a:lnSpc>
                <a:spcPct val="80000"/>
              </a:lnSpc>
              <a:buFont typeface="Wingdings" pitchFamily="2" charset="2"/>
              <a:buChar char="q"/>
            </a:pPr>
            <a:r>
              <a:rPr lang="en-US" sz="2000" dirty="0" err="1"/>
              <a:t>Aktifitas</a:t>
            </a:r>
            <a:r>
              <a:rPr lang="en-US" sz="2000" dirty="0"/>
              <a:t> </a:t>
            </a:r>
            <a:r>
              <a:rPr lang="en-US" sz="2000" dirty="0" err="1"/>
              <a:t>fisik</a:t>
            </a:r>
            <a:r>
              <a:rPr lang="en-US" sz="2000" dirty="0"/>
              <a:t> </a:t>
            </a:r>
            <a:r>
              <a:rPr lang="en-US" sz="2000" dirty="0" err="1"/>
              <a:t>seperti</a:t>
            </a:r>
            <a:r>
              <a:rPr lang="en-US" sz="2000" dirty="0"/>
              <a:t> </a:t>
            </a:r>
            <a:r>
              <a:rPr lang="en-US" sz="2000" dirty="0" err="1"/>
              <a:t>jalan</a:t>
            </a:r>
            <a:r>
              <a:rPr lang="en-US" sz="2000" dirty="0"/>
              <a:t> </a:t>
            </a:r>
            <a:r>
              <a:rPr lang="en-US" sz="2000" dirty="0" err="1"/>
              <a:t>pagi</a:t>
            </a:r>
            <a:r>
              <a:rPr lang="en-US" sz="2000" dirty="0"/>
              <a:t> </a:t>
            </a:r>
            <a:r>
              <a:rPr lang="en-US" sz="2000" dirty="0" err="1"/>
              <a:t>atau</a:t>
            </a:r>
            <a:r>
              <a:rPr lang="en-US" sz="2000" dirty="0"/>
              <a:t> </a:t>
            </a:r>
            <a:r>
              <a:rPr lang="en-US" sz="2000" dirty="0" err="1"/>
              <a:t>senam</a:t>
            </a:r>
            <a:r>
              <a:rPr lang="en-US" sz="2000" dirty="0"/>
              <a:t> </a:t>
            </a:r>
            <a:r>
              <a:rPr lang="en-US" sz="2000" dirty="0" err="1"/>
              <a:t>rutin</a:t>
            </a:r>
            <a:r>
              <a:rPr lang="en-US" sz="2000" dirty="0"/>
              <a:t> </a:t>
            </a:r>
            <a:r>
              <a:rPr lang="en-US" sz="2000" dirty="0" err="1"/>
              <a:t>bermanfaat</a:t>
            </a:r>
            <a:r>
              <a:rPr lang="en-US" sz="2000" dirty="0"/>
              <a:t> </a:t>
            </a:r>
            <a:r>
              <a:rPr lang="en-US" sz="2000" dirty="0" err="1"/>
              <a:t>mengurangi</a:t>
            </a:r>
            <a:r>
              <a:rPr lang="en-US" sz="2000" dirty="0"/>
              <a:t> </a:t>
            </a:r>
            <a:r>
              <a:rPr lang="en-US" sz="2000" dirty="0" err="1"/>
              <a:t>perilaku</a:t>
            </a:r>
            <a:r>
              <a:rPr lang="en-US" sz="2000" dirty="0"/>
              <a:t> </a:t>
            </a:r>
            <a:r>
              <a:rPr lang="en-US" sz="2000" dirty="0" err="1"/>
              <a:t>agresif</a:t>
            </a:r>
            <a:endParaRPr lang="en-US" sz="2000" dirty="0"/>
          </a:p>
        </p:txBody>
      </p:sp>
    </p:spTree>
    <p:extLst>
      <p:ext uri="{BB962C8B-B14F-4D97-AF65-F5344CB8AC3E}">
        <p14:creationId xmlns:p14="http://schemas.microsoft.com/office/powerpoint/2010/main" val="219527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a:xfrm>
            <a:off x="1009443" y="990600"/>
            <a:ext cx="7125112" cy="4051437"/>
          </a:xfrm>
        </p:spPr>
        <p:txBody>
          <a:bodyPr/>
          <a:lstStyle/>
          <a:p>
            <a:pPr>
              <a:spcAft>
                <a:spcPts val="0"/>
              </a:spcAft>
              <a:buFont typeface="Wingdings" pitchFamily="2" charset="2"/>
              <a:buChar char="q"/>
              <a:defRPr/>
            </a:pPr>
            <a:r>
              <a:rPr lang="en-US" dirty="0">
                <a:sym typeface="Wingdings" pitchFamily="2" charset="2"/>
              </a:rPr>
              <a:t>DSM IV-TR  onset &gt; 45 </a:t>
            </a:r>
            <a:r>
              <a:rPr lang="en-US" dirty="0" err="1">
                <a:sym typeface="Wingdings" pitchFamily="2" charset="2"/>
              </a:rPr>
              <a:t>tahun</a:t>
            </a:r>
            <a:endParaRPr lang="en-US" dirty="0">
              <a:sym typeface="Wingdings" pitchFamily="2" charset="2"/>
            </a:endParaRPr>
          </a:p>
          <a:p>
            <a:pPr>
              <a:spcAft>
                <a:spcPts val="0"/>
              </a:spcAft>
              <a:buFont typeface="Wingdings" pitchFamily="2" charset="2"/>
              <a:buChar char="q"/>
              <a:defRPr/>
            </a:pPr>
            <a:r>
              <a:rPr lang="en-US" i="1" dirty="0">
                <a:sym typeface="Wingdings" pitchFamily="2" charset="2"/>
              </a:rPr>
              <a:t> </a:t>
            </a:r>
            <a:r>
              <a:rPr lang="en-US" dirty="0" err="1">
                <a:sym typeface="Wingdings" pitchFamily="2" charset="2"/>
              </a:rPr>
              <a:t>Perkembangan</a:t>
            </a:r>
            <a:endParaRPr lang="en-US" dirty="0">
              <a:sym typeface="Wingdings" pitchFamily="2" charset="2"/>
            </a:endParaRPr>
          </a:p>
          <a:p>
            <a:pPr marL="685800" lvl="1">
              <a:spcAft>
                <a:spcPts val="0"/>
              </a:spcAft>
              <a:buFont typeface="Arial" pitchFamily="34" charset="0"/>
              <a:buChar char="•"/>
              <a:defRPr/>
            </a:pPr>
            <a:r>
              <a:rPr lang="en-US" dirty="0">
                <a:sym typeface="Wingdings" pitchFamily="2" charset="2"/>
              </a:rPr>
              <a:t> Late onset  &gt; 40 </a:t>
            </a:r>
            <a:r>
              <a:rPr lang="en-US" dirty="0" err="1">
                <a:sym typeface="Wingdings" pitchFamily="2" charset="2"/>
              </a:rPr>
              <a:t>tahun</a:t>
            </a:r>
            <a:endParaRPr lang="en-US" dirty="0">
              <a:sym typeface="Wingdings" pitchFamily="2" charset="2"/>
            </a:endParaRPr>
          </a:p>
          <a:p>
            <a:pPr marL="685800" lvl="1">
              <a:spcAft>
                <a:spcPts val="0"/>
              </a:spcAft>
              <a:buFont typeface="Arial" pitchFamily="34" charset="0"/>
              <a:buChar char="•"/>
              <a:defRPr/>
            </a:pPr>
            <a:r>
              <a:rPr lang="en-US" dirty="0">
                <a:sym typeface="Wingdings" pitchFamily="2" charset="2"/>
              </a:rPr>
              <a:t> Very Late onset  &gt; 60 </a:t>
            </a:r>
            <a:r>
              <a:rPr lang="en-US" dirty="0" err="1" smtClean="0">
                <a:sym typeface="Wingdings" pitchFamily="2" charset="2"/>
              </a:rPr>
              <a:t>tahun</a:t>
            </a:r>
            <a:endParaRPr lang="en-US" dirty="0" smtClean="0">
              <a:sym typeface="Wingdings" pitchFamily="2" charset="2"/>
            </a:endParaRPr>
          </a:p>
          <a:p>
            <a:pPr marL="285750">
              <a:spcAft>
                <a:spcPts val="0"/>
              </a:spcAft>
              <a:buFont typeface="Wingdings" pitchFamily="2" charset="2"/>
              <a:buChar char="q"/>
              <a:defRPr/>
            </a:pPr>
            <a:r>
              <a:rPr lang="en-US" dirty="0" smtClean="0"/>
              <a:t>DSM V </a:t>
            </a:r>
            <a:r>
              <a:rPr lang="en-US" dirty="0" smtClean="0">
                <a:sym typeface="Wingdings" pitchFamily="2" charset="2"/>
              </a:rPr>
              <a:t> onset &gt; 40 </a:t>
            </a:r>
            <a:r>
              <a:rPr lang="en-US" dirty="0" err="1" smtClean="0">
                <a:sym typeface="Wingdings" pitchFamily="2" charset="2"/>
              </a:rPr>
              <a:t>tahun</a:t>
            </a:r>
            <a:r>
              <a:rPr lang="en-US" dirty="0" smtClean="0">
                <a:sym typeface="Wingdings" pitchFamily="2" charset="2"/>
              </a:rPr>
              <a:t>, </a:t>
            </a:r>
            <a:r>
              <a:rPr lang="en-US" dirty="0" err="1" smtClean="0">
                <a:sym typeface="Wingdings" pitchFamily="2" charset="2"/>
              </a:rPr>
              <a:t>lebih</a:t>
            </a:r>
            <a:r>
              <a:rPr lang="en-US" dirty="0" smtClean="0">
                <a:sym typeface="Wingdings" pitchFamily="2" charset="2"/>
              </a:rPr>
              <a:t> </a:t>
            </a:r>
            <a:r>
              <a:rPr lang="en-US" dirty="0" err="1" smtClean="0">
                <a:sym typeface="Wingdings" pitchFamily="2" charset="2"/>
              </a:rPr>
              <a:t>sering</a:t>
            </a:r>
            <a:r>
              <a:rPr lang="en-US" dirty="0" smtClean="0">
                <a:sym typeface="Wingdings" pitchFamily="2" charset="2"/>
              </a:rPr>
              <a:t> </a:t>
            </a:r>
            <a:r>
              <a:rPr lang="en-US" dirty="0" err="1" smtClean="0">
                <a:sym typeface="Wingdings" pitchFamily="2" charset="2"/>
              </a:rPr>
              <a:t>pada</a:t>
            </a:r>
            <a:r>
              <a:rPr lang="en-US" dirty="0" smtClean="0">
                <a:sym typeface="Wingdings" pitchFamily="2" charset="2"/>
              </a:rPr>
              <a:t> </a:t>
            </a:r>
            <a:r>
              <a:rPr lang="en-US" dirty="0" err="1" smtClean="0">
                <a:sym typeface="Wingdings" pitchFamily="2" charset="2"/>
              </a:rPr>
              <a:t>wanita</a:t>
            </a:r>
            <a:endParaRPr lang="en-US" dirty="0" smtClean="0">
              <a:sym typeface="Wingdings" pitchFamily="2" charset="2"/>
            </a:endParaRPr>
          </a:p>
          <a:p>
            <a:pPr marL="285750">
              <a:spcAft>
                <a:spcPts val="0"/>
              </a:spcAft>
              <a:buFont typeface="Wingdings" pitchFamily="2" charset="2"/>
              <a:buChar char="q"/>
              <a:defRPr/>
            </a:pPr>
            <a:endParaRPr lang="en-US" dirty="0">
              <a:sym typeface="Wingdings" pitchFamily="2" charset="2"/>
            </a:endParaRPr>
          </a:p>
          <a:p>
            <a:pPr marL="0" indent="0">
              <a:spcAft>
                <a:spcPts val="0"/>
              </a:spcAft>
              <a:buNone/>
              <a:defRPr/>
            </a:pPr>
            <a:endParaRPr lang="en-US" dirty="0"/>
          </a:p>
        </p:txBody>
      </p:sp>
    </p:spTree>
    <p:extLst>
      <p:ext uri="{BB962C8B-B14F-4D97-AF65-F5344CB8AC3E}">
        <p14:creationId xmlns:p14="http://schemas.microsoft.com/office/powerpoint/2010/main" val="3838345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838200" y="685800"/>
            <a:ext cx="7543800" cy="5334000"/>
          </a:xfrm>
        </p:spPr>
        <p:txBody>
          <a:bodyPr>
            <a:normAutofit/>
          </a:bodyPr>
          <a:lstStyle/>
          <a:p>
            <a:pPr>
              <a:lnSpc>
                <a:spcPct val="80000"/>
              </a:lnSpc>
              <a:buFont typeface="Wingdings" pitchFamily="2" charset="2"/>
              <a:buChar char="q"/>
            </a:pPr>
            <a:r>
              <a:rPr lang="en-US" sz="2000" dirty="0" err="1"/>
              <a:t>Perilaku</a:t>
            </a:r>
            <a:r>
              <a:rPr lang="en-US" sz="2000" dirty="0"/>
              <a:t> wandering </a:t>
            </a:r>
            <a:r>
              <a:rPr lang="en-US" sz="2000" dirty="0" err="1"/>
              <a:t>dapat</a:t>
            </a:r>
            <a:r>
              <a:rPr lang="en-US" sz="2000" dirty="0"/>
              <a:t> </a:t>
            </a:r>
            <a:r>
              <a:rPr lang="en-US" sz="2000" dirty="0" err="1"/>
              <a:t>terjadi</a:t>
            </a:r>
            <a:r>
              <a:rPr lang="en-US" sz="2000" dirty="0"/>
              <a:t> </a:t>
            </a:r>
            <a:r>
              <a:rPr lang="en-US" sz="2000" dirty="0" err="1"/>
              <a:t>oleh</a:t>
            </a:r>
            <a:r>
              <a:rPr lang="en-US" sz="2000" dirty="0"/>
              <a:t> </a:t>
            </a:r>
            <a:r>
              <a:rPr lang="en-US" sz="2000" dirty="0" err="1"/>
              <a:t>berbagai</a:t>
            </a:r>
            <a:r>
              <a:rPr lang="en-US" sz="2000" dirty="0"/>
              <a:t> </a:t>
            </a:r>
            <a:r>
              <a:rPr lang="en-US" sz="2000" dirty="0" err="1"/>
              <a:t>alasan</a:t>
            </a:r>
            <a:r>
              <a:rPr lang="en-US" sz="2000" dirty="0"/>
              <a:t>, </a:t>
            </a:r>
            <a:r>
              <a:rPr lang="en-US" sz="2000" dirty="0" err="1" smtClean="0"/>
              <a:t>seperti</a:t>
            </a:r>
            <a:r>
              <a:rPr lang="en-US" sz="2000" dirty="0" smtClean="0"/>
              <a:t> </a:t>
            </a:r>
            <a:r>
              <a:rPr lang="en-US" sz="2000" dirty="0" err="1"/>
              <a:t>kebosanan</a:t>
            </a:r>
            <a:r>
              <a:rPr lang="en-US" sz="2000" dirty="0"/>
              <a:t>, </a:t>
            </a:r>
            <a:r>
              <a:rPr lang="en-US" sz="2000" dirty="0" err="1"/>
              <a:t>kesendirian</a:t>
            </a:r>
            <a:r>
              <a:rPr lang="en-US" sz="2000" dirty="0"/>
              <a:t>, </a:t>
            </a:r>
            <a:r>
              <a:rPr lang="en-US" sz="2000" dirty="0" err="1"/>
              <a:t>atau</a:t>
            </a:r>
            <a:r>
              <a:rPr lang="en-US" sz="2000" dirty="0"/>
              <a:t> </a:t>
            </a:r>
            <a:r>
              <a:rPr lang="en-US" sz="2000" dirty="0" err="1"/>
              <a:t>bahkan</a:t>
            </a:r>
            <a:r>
              <a:rPr lang="en-US" sz="2000" dirty="0"/>
              <a:t> </a:t>
            </a:r>
            <a:r>
              <a:rPr lang="en-US" sz="2000" dirty="0" err="1"/>
              <a:t>karena</a:t>
            </a:r>
            <a:r>
              <a:rPr lang="en-US" sz="2000" dirty="0"/>
              <a:t> </a:t>
            </a:r>
            <a:r>
              <a:rPr lang="en-US" sz="2000" dirty="0" err="1"/>
              <a:t>efek</a:t>
            </a:r>
            <a:r>
              <a:rPr lang="en-US" sz="2000" dirty="0"/>
              <a:t> </a:t>
            </a:r>
            <a:r>
              <a:rPr lang="en-US" sz="2000" dirty="0" err="1"/>
              <a:t>samping</a:t>
            </a:r>
            <a:r>
              <a:rPr lang="en-US" sz="2000" dirty="0"/>
              <a:t> </a:t>
            </a:r>
            <a:r>
              <a:rPr lang="en-US" sz="2000" dirty="0" err="1"/>
              <a:t>obat</a:t>
            </a:r>
            <a:r>
              <a:rPr lang="en-US" sz="2000" dirty="0"/>
              <a:t>, </a:t>
            </a:r>
            <a:r>
              <a:rPr lang="en-US" sz="2000" dirty="0" err="1"/>
              <a:t>mis</a:t>
            </a:r>
            <a:r>
              <a:rPr lang="en-US" sz="2000" dirty="0"/>
              <a:t>; </a:t>
            </a:r>
            <a:r>
              <a:rPr lang="en-US" sz="2000" dirty="0" err="1"/>
              <a:t>akatisia</a:t>
            </a:r>
            <a:endParaRPr lang="en-US" sz="2000" dirty="0"/>
          </a:p>
          <a:p>
            <a:pPr>
              <a:lnSpc>
                <a:spcPct val="80000"/>
              </a:lnSpc>
              <a:buFont typeface="Wingdings" pitchFamily="2" charset="2"/>
              <a:buChar char="q"/>
            </a:pPr>
            <a:r>
              <a:rPr lang="en-US" sz="2000" dirty="0" err="1"/>
              <a:t>Terapi</a:t>
            </a:r>
            <a:r>
              <a:rPr lang="en-US" sz="2000" dirty="0"/>
              <a:t> </a:t>
            </a:r>
            <a:r>
              <a:rPr lang="en-US" sz="2000" dirty="0" err="1"/>
              <a:t>aktifitas</a:t>
            </a:r>
            <a:r>
              <a:rPr lang="en-US" sz="2000" dirty="0"/>
              <a:t> </a:t>
            </a:r>
            <a:r>
              <a:rPr lang="en-US" sz="2000" dirty="0" err="1"/>
              <a:t>seperti</a:t>
            </a:r>
            <a:r>
              <a:rPr lang="en-US" sz="2000" dirty="0"/>
              <a:t> </a:t>
            </a:r>
            <a:r>
              <a:rPr lang="en-US" sz="2000" dirty="0" err="1" smtClean="0"/>
              <a:t>jalan</a:t>
            </a:r>
            <a:r>
              <a:rPr lang="en-US" sz="2000" dirty="0" err="1"/>
              <a:t>-</a:t>
            </a:r>
            <a:r>
              <a:rPr lang="en-US" sz="2000" dirty="0" err="1" smtClean="0"/>
              <a:t>jalan</a:t>
            </a:r>
            <a:r>
              <a:rPr lang="en-US" sz="2000" dirty="0" smtClean="0"/>
              <a:t> </a:t>
            </a:r>
            <a:r>
              <a:rPr lang="en-US" sz="2000" dirty="0"/>
              <a:t>sore, </a:t>
            </a:r>
            <a:r>
              <a:rPr lang="en-US" sz="2000" dirty="0" err="1"/>
              <a:t>olah</a:t>
            </a:r>
            <a:r>
              <a:rPr lang="en-US" sz="2000" dirty="0"/>
              <a:t> raga </a:t>
            </a:r>
            <a:r>
              <a:rPr lang="en-US" sz="2000" dirty="0" err="1"/>
              <a:t>ringan</a:t>
            </a:r>
            <a:r>
              <a:rPr lang="en-US" sz="2000" dirty="0"/>
              <a:t>, </a:t>
            </a:r>
            <a:r>
              <a:rPr lang="en-US" sz="2000" dirty="0" err="1"/>
              <a:t>mengurangi</a:t>
            </a:r>
            <a:r>
              <a:rPr lang="en-US" sz="2000" dirty="0"/>
              <a:t> </a:t>
            </a:r>
            <a:r>
              <a:rPr lang="en-US" sz="2000" dirty="0" err="1"/>
              <a:t>kecenderungan</a:t>
            </a:r>
            <a:r>
              <a:rPr lang="en-US" sz="2000" dirty="0"/>
              <a:t> wandering</a:t>
            </a:r>
          </a:p>
          <a:p>
            <a:pPr>
              <a:lnSpc>
                <a:spcPct val="80000"/>
              </a:lnSpc>
              <a:buFont typeface="Wingdings" pitchFamily="2" charset="2"/>
              <a:buChar char="q"/>
            </a:pPr>
            <a:r>
              <a:rPr lang="en-US" sz="2000" dirty="0" err="1"/>
              <a:t>Memberikan</a:t>
            </a:r>
            <a:r>
              <a:rPr lang="en-US" sz="2000" dirty="0"/>
              <a:t> </a:t>
            </a:r>
            <a:r>
              <a:rPr lang="en-US" sz="2000" dirty="0" err="1"/>
              <a:t>ruang</a:t>
            </a:r>
            <a:r>
              <a:rPr lang="en-US" sz="2000" dirty="0"/>
              <a:t> yang </a:t>
            </a:r>
            <a:r>
              <a:rPr lang="en-US" sz="2000" dirty="0" err="1"/>
              <a:t>cukup</a:t>
            </a:r>
            <a:r>
              <a:rPr lang="en-US" sz="2000" dirty="0"/>
              <a:t> </a:t>
            </a:r>
            <a:r>
              <a:rPr lang="en-US" sz="2000" dirty="0" err="1"/>
              <a:t>untuk</a:t>
            </a:r>
            <a:r>
              <a:rPr lang="en-US" sz="2000" dirty="0"/>
              <a:t> pasien </a:t>
            </a:r>
            <a:r>
              <a:rPr lang="en-US" sz="2000" dirty="0" err="1"/>
              <a:t>bergerak</a:t>
            </a:r>
            <a:r>
              <a:rPr lang="en-US" sz="2000" dirty="0"/>
              <a:t> </a:t>
            </a:r>
            <a:r>
              <a:rPr lang="en-US" sz="2000" dirty="0" smtClean="0"/>
              <a:t>di </a:t>
            </a:r>
            <a:r>
              <a:rPr lang="en-US" sz="2000" dirty="0" err="1" smtClean="0"/>
              <a:t>seputar</a:t>
            </a:r>
            <a:r>
              <a:rPr lang="en-US" sz="2000" dirty="0" smtClean="0"/>
              <a:t> </a:t>
            </a:r>
            <a:r>
              <a:rPr lang="en-US" sz="2000" dirty="0" err="1"/>
              <a:t>ruangan</a:t>
            </a:r>
            <a:r>
              <a:rPr lang="en-US" sz="2000" dirty="0"/>
              <a:t> </a:t>
            </a:r>
            <a:r>
              <a:rPr lang="en-US" sz="2000" dirty="0" err="1"/>
              <a:t>dengan</a:t>
            </a:r>
            <a:r>
              <a:rPr lang="en-US" sz="2000" dirty="0"/>
              <a:t> </a:t>
            </a:r>
            <a:r>
              <a:rPr lang="en-US" sz="2000" dirty="0" err="1"/>
              <a:t>diberikan</a:t>
            </a:r>
            <a:r>
              <a:rPr lang="en-US" sz="2000" dirty="0"/>
              <a:t> </a:t>
            </a:r>
            <a:r>
              <a:rPr lang="en-US" sz="2000" dirty="0" err="1"/>
              <a:t>pengaman</a:t>
            </a:r>
            <a:r>
              <a:rPr lang="en-US" sz="2000" dirty="0"/>
              <a:t> </a:t>
            </a:r>
            <a:r>
              <a:rPr lang="en-US" sz="2000" dirty="0" err="1"/>
              <a:t>dan</a:t>
            </a:r>
            <a:r>
              <a:rPr lang="en-US" sz="2000" dirty="0"/>
              <a:t> </a:t>
            </a:r>
            <a:r>
              <a:rPr lang="en-US" sz="2000" dirty="0" err="1"/>
              <a:t>pintu</a:t>
            </a:r>
            <a:r>
              <a:rPr lang="en-US" sz="2000" dirty="0"/>
              <a:t> yang </a:t>
            </a:r>
            <a:r>
              <a:rPr lang="en-US" sz="2000" dirty="0" err="1"/>
              <a:t>terkunci</a:t>
            </a:r>
            <a:endParaRPr lang="en-US" sz="2000" dirty="0"/>
          </a:p>
          <a:p>
            <a:pPr>
              <a:lnSpc>
                <a:spcPct val="80000"/>
              </a:lnSpc>
              <a:buFont typeface="Wingdings" pitchFamily="2" charset="2"/>
              <a:buChar char="q"/>
            </a:pPr>
            <a:r>
              <a:rPr lang="en-US" sz="2000" dirty="0" err="1"/>
              <a:t>Memberikan</a:t>
            </a:r>
            <a:r>
              <a:rPr lang="en-US" sz="2000" dirty="0"/>
              <a:t> </a:t>
            </a:r>
            <a:r>
              <a:rPr lang="en-US" sz="2000" dirty="0" err="1"/>
              <a:t>tanda</a:t>
            </a:r>
            <a:r>
              <a:rPr lang="en-US" sz="2000" dirty="0"/>
              <a:t> </a:t>
            </a:r>
            <a:r>
              <a:rPr lang="en-US" sz="2000" dirty="0" err="1"/>
              <a:t>pengenal</a:t>
            </a:r>
            <a:r>
              <a:rPr lang="en-US" sz="2000" dirty="0"/>
              <a:t> yang </a:t>
            </a:r>
            <a:r>
              <a:rPr lang="en-US" sz="2000" dirty="0" err="1"/>
              <a:t>dilekatkan</a:t>
            </a:r>
            <a:r>
              <a:rPr lang="en-US" sz="2000" dirty="0"/>
              <a:t> </a:t>
            </a:r>
            <a:r>
              <a:rPr lang="en-US" sz="2000" dirty="0" err="1"/>
              <a:t>pada</a:t>
            </a:r>
            <a:r>
              <a:rPr lang="en-US" sz="2000" dirty="0"/>
              <a:t> </a:t>
            </a:r>
            <a:r>
              <a:rPr lang="en-US" sz="2000" dirty="0" err="1"/>
              <a:t>pakaian</a:t>
            </a:r>
            <a:r>
              <a:rPr lang="en-US" sz="2000" dirty="0"/>
              <a:t> </a:t>
            </a:r>
            <a:r>
              <a:rPr lang="en-US" sz="2000" dirty="0" err="1"/>
              <a:t>pasien</a:t>
            </a:r>
            <a:r>
              <a:rPr lang="en-US" sz="2000" dirty="0"/>
              <a:t> </a:t>
            </a:r>
            <a:r>
              <a:rPr lang="en-US" sz="2000" dirty="0" err="1"/>
              <a:t>sehingga</a:t>
            </a:r>
            <a:r>
              <a:rPr lang="en-US" sz="2000" dirty="0"/>
              <a:t> </a:t>
            </a:r>
            <a:r>
              <a:rPr lang="en-US" sz="2000" dirty="0" err="1"/>
              <a:t>apabila</a:t>
            </a:r>
            <a:r>
              <a:rPr lang="en-US" sz="2000" dirty="0"/>
              <a:t> </a:t>
            </a:r>
            <a:r>
              <a:rPr lang="en-US" sz="2000" dirty="0" err="1"/>
              <a:t>tersesat</a:t>
            </a:r>
            <a:r>
              <a:rPr lang="en-US" sz="2000" dirty="0"/>
              <a:t> </a:t>
            </a:r>
            <a:r>
              <a:rPr lang="en-US" sz="2000" dirty="0" err="1"/>
              <a:t>dapat</a:t>
            </a:r>
            <a:r>
              <a:rPr lang="en-US" sz="2000" dirty="0"/>
              <a:t> </a:t>
            </a:r>
            <a:r>
              <a:rPr lang="en-US" sz="2000" dirty="0" err="1"/>
              <a:t>dikenali</a:t>
            </a:r>
            <a:endParaRPr lang="en-US" sz="2000" dirty="0"/>
          </a:p>
          <a:p>
            <a:pPr>
              <a:lnSpc>
                <a:spcPct val="80000"/>
              </a:lnSpc>
              <a:buFont typeface="Wingdings" pitchFamily="2" charset="2"/>
              <a:buChar char="q"/>
            </a:pPr>
            <a:r>
              <a:rPr lang="en-US" sz="2000" dirty="0" err="1"/>
              <a:t>Memberikan</a:t>
            </a:r>
            <a:r>
              <a:rPr lang="en-US" sz="2000" dirty="0"/>
              <a:t> </a:t>
            </a:r>
            <a:r>
              <a:rPr lang="en-US" sz="2000" dirty="0" err="1"/>
              <a:t>hadiah</a:t>
            </a:r>
            <a:r>
              <a:rPr lang="en-US" sz="2000" dirty="0"/>
              <a:t> </a:t>
            </a:r>
            <a:r>
              <a:rPr lang="en-US" sz="2000" dirty="0" err="1"/>
              <a:t>apabila</a:t>
            </a:r>
            <a:r>
              <a:rPr lang="en-US" sz="2000" dirty="0"/>
              <a:t> </a:t>
            </a:r>
            <a:r>
              <a:rPr lang="en-US" sz="2000" dirty="0" err="1"/>
              <a:t>pasien</a:t>
            </a:r>
            <a:r>
              <a:rPr lang="en-US" sz="2000" dirty="0"/>
              <a:t> </a:t>
            </a:r>
            <a:r>
              <a:rPr lang="en-US" sz="2000" dirty="0" err="1"/>
              <a:t>berkelakuan</a:t>
            </a:r>
            <a:r>
              <a:rPr lang="en-US" sz="2000" dirty="0"/>
              <a:t> </a:t>
            </a:r>
            <a:r>
              <a:rPr lang="en-US" sz="2000" dirty="0" err="1"/>
              <a:t>lebih</a:t>
            </a:r>
            <a:r>
              <a:rPr lang="en-US" sz="2000" dirty="0"/>
              <a:t> </a:t>
            </a:r>
            <a:r>
              <a:rPr lang="en-US" sz="2000" dirty="0" err="1"/>
              <a:t>tenang</a:t>
            </a:r>
            <a:endParaRPr lang="en-US" sz="2000" dirty="0"/>
          </a:p>
        </p:txBody>
      </p:sp>
    </p:spTree>
    <p:extLst>
      <p:ext uri="{BB962C8B-B14F-4D97-AF65-F5344CB8AC3E}">
        <p14:creationId xmlns:p14="http://schemas.microsoft.com/office/powerpoint/2010/main" val="32533971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990600" y="609600"/>
            <a:ext cx="7239000" cy="5846136"/>
          </a:xfrm>
        </p:spPr>
        <p:txBody>
          <a:bodyPr>
            <a:normAutofit/>
          </a:bodyPr>
          <a:lstStyle/>
          <a:p>
            <a:pPr>
              <a:lnSpc>
                <a:spcPct val="80000"/>
              </a:lnSpc>
              <a:buFont typeface="Wingdings" pitchFamily="2" charset="2"/>
              <a:buChar char="q"/>
            </a:pPr>
            <a:r>
              <a:rPr lang="en-US" sz="2000" dirty="0" err="1"/>
              <a:t>Intervensi</a:t>
            </a:r>
            <a:r>
              <a:rPr lang="en-US" sz="2000" dirty="0"/>
              <a:t> </a:t>
            </a:r>
            <a:r>
              <a:rPr lang="en-US" sz="2000" dirty="0" err="1"/>
              <a:t>keluarga</a:t>
            </a:r>
            <a:r>
              <a:rPr lang="en-US" sz="2000" dirty="0"/>
              <a:t> </a:t>
            </a:r>
            <a:r>
              <a:rPr lang="en-US" sz="2000" dirty="0" err="1"/>
              <a:t>dan</a:t>
            </a:r>
            <a:r>
              <a:rPr lang="en-US" sz="2000" dirty="0"/>
              <a:t> </a:t>
            </a:r>
            <a:r>
              <a:rPr lang="en-US" sz="2000" dirty="0" err="1"/>
              <a:t>terapi</a:t>
            </a:r>
            <a:r>
              <a:rPr lang="en-US" sz="2000" dirty="0"/>
              <a:t> </a:t>
            </a:r>
            <a:r>
              <a:rPr lang="en-US" sz="2000" dirty="0" err="1"/>
              <a:t>suportif</a:t>
            </a:r>
            <a:r>
              <a:rPr lang="en-US" sz="2000" dirty="0"/>
              <a:t> </a:t>
            </a:r>
            <a:r>
              <a:rPr lang="en-US" sz="2000" dirty="0" err="1"/>
              <a:t>kepada</a:t>
            </a:r>
            <a:r>
              <a:rPr lang="en-US" sz="2000" dirty="0"/>
              <a:t> caregivers </a:t>
            </a:r>
            <a:r>
              <a:rPr lang="en-US" sz="2000" dirty="0" err="1"/>
              <a:t>merupakan</a:t>
            </a:r>
            <a:r>
              <a:rPr lang="en-US" sz="2000" dirty="0"/>
              <a:t> </a:t>
            </a:r>
            <a:r>
              <a:rPr lang="en-US" sz="2000" dirty="0" err="1"/>
              <a:t>bagian</a:t>
            </a:r>
            <a:r>
              <a:rPr lang="en-US" sz="2000" dirty="0"/>
              <a:t> </a:t>
            </a:r>
            <a:r>
              <a:rPr lang="en-US" sz="2000" dirty="0" err="1"/>
              <a:t>penting</a:t>
            </a:r>
            <a:r>
              <a:rPr lang="en-US" sz="2000" dirty="0"/>
              <a:t> </a:t>
            </a:r>
            <a:r>
              <a:rPr lang="en-US" sz="2000" dirty="0" err="1"/>
              <a:t>dari</a:t>
            </a:r>
            <a:r>
              <a:rPr lang="en-US" sz="2000" dirty="0"/>
              <a:t> </a:t>
            </a:r>
            <a:r>
              <a:rPr lang="en-US" sz="2000" dirty="0" err="1"/>
              <a:t>pengelolaan</a:t>
            </a:r>
            <a:r>
              <a:rPr lang="en-US" sz="2000" dirty="0"/>
              <a:t> </a:t>
            </a:r>
            <a:r>
              <a:rPr lang="en-US" sz="2000" dirty="0" err="1"/>
              <a:t>secara</a:t>
            </a:r>
            <a:r>
              <a:rPr lang="en-US" sz="2000" dirty="0"/>
              <a:t> </a:t>
            </a:r>
            <a:r>
              <a:rPr lang="en-US" sz="2000" dirty="0" err="1"/>
              <a:t>komprehensif</a:t>
            </a:r>
            <a:r>
              <a:rPr lang="en-US" sz="2000" dirty="0"/>
              <a:t> </a:t>
            </a:r>
            <a:r>
              <a:rPr lang="en-US" sz="2000" dirty="0" err="1"/>
              <a:t>pasien</a:t>
            </a:r>
            <a:r>
              <a:rPr lang="en-US" sz="2000" dirty="0"/>
              <a:t> BPSD</a:t>
            </a:r>
          </a:p>
          <a:p>
            <a:pPr>
              <a:lnSpc>
                <a:spcPct val="80000"/>
              </a:lnSpc>
              <a:buFont typeface="Wingdings" pitchFamily="2" charset="2"/>
              <a:buChar char="q"/>
            </a:pPr>
            <a:r>
              <a:rPr lang="en-US" sz="2000" dirty="0" err="1"/>
              <a:t>Penelitian</a:t>
            </a:r>
            <a:r>
              <a:rPr lang="en-US" sz="2000" dirty="0"/>
              <a:t> </a:t>
            </a:r>
            <a:r>
              <a:rPr lang="en-US" sz="2000" dirty="0" err="1"/>
              <a:t>di</a:t>
            </a:r>
            <a:r>
              <a:rPr lang="en-US" sz="2000" dirty="0"/>
              <a:t> </a:t>
            </a:r>
            <a:r>
              <a:rPr lang="en-US" sz="2000" dirty="0" err="1"/>
              <a:t>Amerika</a:t>
            </a:r>
            <a:r>
              <a:rPr lang="en-US" sz="2000" dirty="0"/>
              <a:t> </a:t>
            </a:r>
            <a:r>
              <a:rPr lang="en-US" sz="2000" dirty="0" err="1"/>
              <a:t>memperlihatkan</a:t>
            </a:r>
            <a:r>
              <a:rPr lang="en-US" sz="2000" dirty="0"/>
              <a:t> </a:t>
            </a:r>
            <a:r>
              <a:rPr lang="en-US" sz="2000" dirty="0" err="1"/>
              <a:t>lebih</a:t>
            </a:r>
            <a:r>
              <a:rPr lang="en-US" sz="2000" dirty="0"/>
              <a:t> </a:t>
            </a:r>
            <a:r>
              <a:rPr lang="en-US" sz="2000" dirty="0" err="1"/>
              <a:t>dari</a:t>
            </a:r>
            <a:r>
              <a:rPr lang="en-US" sz="2000" dirty="0"/>
              <a:t> 50% </a:t>
            </a:r>
            <a:r>
              <a:rPr lang="en-US" sz="2000" i="1" dirty="0"/>
              <a:t>caregivers </a:t>
            </a:r>
            <a:r>
              <a:rPr lang="en-US" sz="2000" dirty="0" err="1"/>
              <a:t>mengalami</a:t>
            </a:r>
            <a:r>
              <a:rPr lang="en-US" sz="2000" dirty="0"/>
              <a:t> </a:t>
            </a:r>
            <a:r>
              <a:rPr lang="en-US" sz="2000" i="1" dirty="0"/>
              <a:t>burn out syndrome </a:t>
            </a:r>
            <a:r>
              <a:rPr lang="en-US" sz="2000" dirty="0" err="1"/>
              <a:t>dalam</a:t>
            </a:r>
            <a:r>
              <a:rPr lang="en-US" sz="2000" dirty="0"/>
              <a:t> </a:t>
            </a:r>
            <a:r>
              <a:rPr lang="en-US" sz="2000" dirty="0" err="1"/>
              <a:t>merawat</a:t>
            </a:r>
            <a:r>
              <a:rPr lang="en-US" sz="2000" dirty="0"/>
              <a:t> </a:t>
            </a:r>
            <a:r>
              <a:rPr lang="en-US" sz="2000" dirty="0" err="1"/>
              <a:t>pasien</a:t>
            </a:r>
            <a:r>
              <a:rPr lang="en-US" sz="2000" dirty="0"/>
              <a:t> BPSD</a:t>
            </a:r>
          </a:p>
          <a:p>
            <a:pPr>
              <a:lnSpc>
                <a:spcPct val="80000"/>
              </a:lnSpc>
              <a:buFont typeface="Wingdings" pitchFamily="2" charset="2"/>
              <a:buChar char="q"/>
            </a:pPr>
            <a:r>
              <a:rPr lang="en-US" sz="2000" dirty="0" err="1"/>
              <a:t>Kelompok</a:t>
            </a:r>
            <a:r>
              <a:rPr lang="en-US" sz="2000" dirty="0"/>
              <a:t> </a:t>
            </a:r>
            <a:r>
              <a:rPr lang="en-US" sz="2000" dirty="0" err="1"/>
              <a:t>dukungan</a:t>
            </a:r>
            <a:r>
              <a:rPr lang="en-US" sz="2000" dirty="0"/>
              <a:t> </a:t>
            </a:r>
            <a:r>
              <a:rPr lang="en-US" sz="2000" dirty="0" err="1"/>
              <a:t>sesama</a:t>
            </a:r>
            <a:r>
              <a:rPr lang="en-US" sz="2000" dirty="0"/>
              <a:t> </a:t>
            </a:r>
            <a:r>
              <a:rPr lang="en-US" sz="2000" i="1" dirty="0"/>
              <a:t>caregivers (self help group) </a:t>
            </a:r>
            <a:r>
              <a:rPr lang="en-US" sz="2000" dirty="0" err="1"/>
              <a:t>sangat</a:t>
            </a:r>
            <a:r>
              <a:rPr lang="en-US" sz="2000" dirty="0"/>
              <a:t> </a:t>
            </a:r>
            <a:r>
              <a:rPr lang="en-US" sz="2000" dirty="0" err="1"/>
              <a:t>bermanfaat</a:t>
            </a:r>
            <a:r>
              <a:rPr lang="en-US" sz="2000" dirty="0"/>
              <a:t> </a:t>
            </a:r>
            <a:r>
              <a:rPr lang="en-US" sz="2000" dirty="0" err="1"/>
              <a:t>memberdayakan</a:t>
            </a:r>
            <a:r>
              <a:rPr lang="en-US" sz="2000" dirty="0"/>
              <a:t> </a:t>
            </a:r>
            <a:r>
              <a:rPr lang="en-US" sz="2000" dirty="0" err="1"/>
              <a:t>dan</a:t>
            </a:r>
            <a:r>
              <a:rPr lang="en-US" sz="2000" dirty="0"/>
              <a:t> </a:t>
            </a:r>
            <a:r>
              <a:rPr lang="en-US" sz="2000" dirty="0" err="1"/>
              <a:t>mencegah</a:t>
            </a:r>
            <a:r>
              <a:rPr lang="en-US" sz="2000" dirty="0"/>
              <a:t> </a:t>
            </a:r>
            <a:r>
              <a:rPr lang="en-US" sz="2000" dirty="0" err="1"/>
              <a:t>mereka</a:t>
            </a:r>
            <a:r>
              <a:rPr lang="en-US" sz="2000" dirty="0"/>
              <a:t> </a:t>
            </a:r>
            <a:r>
              <a:rPr lang="en-US" sz="2000" dirty="0" err="1"/>
              <a:t>jatuh</a:t>
            </a:r>
            <a:r>
              <a:rPr lang="en-US" sz="2000" dirty="0"/>
              <a:t> </a:t>
            </a:r>
            <a:r>
              <a:rPr lang="en-US" sz="2000" dirty="0" err="1"/>
              <a:t>dalam</a:t>
            </a:r>
            <a:r>
              <a:rPr lang="en-US" sz="2000" dirty="0"/>
              <a:t> </a:t>
            </a:r>
            <a:r>
              <a:rPr lang="en-US" sz="2000" dirty="0" err="1"/>
              <a:t>depresi</a:t>
            </a:r>
            <a:endParaRPr lang="en-US" sz="2000" dirty="0"/>
          </a:p>
          <a:p>
            <a:pPr>
              <a:lnSpc>
                <a:spcPct val="80000"/>
              </a:lnSpc>
              <a:buFont typeface="Wingdings" pitchFamily="2" charset="2"/>
              <a:buChar char="q"/>
            </a:pPr>
            <a:r>
              <a:rPr lang="en-US" sz="2000" dirty="0" err="1"/>
              <a:t>Fasilitas</a:t>
            </a:r>
            <a:r>
              <a:rPr lang="en-US" sz="2000" dirty="0"/>
              <a:t> </a:t>
            </a:r>
            <a:r>
              <a:rPr lang="en-US" sz="2000" dirty="0" err="1"/>
              <a:t>pendukung</a:t>
            </a:r>
            <a:r>
              <a:rPr lang="en-US" sz="2000" dirty="0"/>
              <a:t> yang </a:t>
            </a:r>
            <a:r>
              <a:rPr lang="en-US" sz="2000" dirty="0" err="1"/>
              <a:t>tersedia</a:t>
            </a:r>
            <a:r>
              <a:rPr lang="en-US" sz="2000" dirty="0"/>
              <a:t> </a:t>
            </a:r>
            <a:r>
              <a:rPr lang="en-US" sz="2000" dirty="0" err="1"/>
              <a:t>di</a:t>
            </a:r>
            <a:r>
              <a:rPr lang="en-US" sz="2000" dirty="0"/>
              <a:t> </a:t>
            </a:r>
            <a:r>
              <a:rPr lang="en-US" sz="2000" dirty="0" err="1"/>
              <a:t>masyarakat</a:t>
            </a:r>
            <a:r>
              <a:rPr lang="en-US" sz="2000" dirty="0"/>
              <a:t> </a:t>
            </a:r>
            <a:r>
              <a:rPr lang="en-US" sz="2000" dirty="0" err="1"/>
              <a:t>seperti</a:t>
            </a:r>
            <a:r>
              <a:rPr lang="en-US" sz="2000" dirty="0"/>
              <a:t> </a:t>
            </a:r>
            <a:r>
              <a:rPr lang="en-US" sz="2000" i="1" dirty="0"/>
              <a:t>day care, nursing home, home care, respite home</a:t>
            </a:r>
            <a:r>
              <a:rPr lang="en-US" sz="2000" dirty="0"/>
              <a:t>, </a:t>
            </a:r>
            <a:r>
              <a:rPr lang="en-US" sz="2000" dirty="0" err="1"/>
              <a:t>sangat</a:t>
            </a:r>
            <a:r>
              <a:rPr lang="en-US" sz="2000" dirty="0"/>
              <a:t> </a:t>
            </a:r>
            <a:r>
              <a:rPr lang="en-US" sz="2000" dirty="0" err="1"/>
              <a:t>membantu</a:t>
            </a:r>
            <a:r>
              <a:rPr lang="en-US" sz="2000" dirty="0"/>
              <a:t> </a:t>
            </a:r>
            <a:r>
              <a:rPr lang="en-US" sz="2000" dirty="0" err="1"/>
              <a:t>keluarga</a:t>
            </a:r>
            <a:r>
              <a:rPr lang="en-US" sz="2000" dirty="0"/>
              <a:t> </a:t>
            </a:r>
            <a:r>
              <a:rPr lang="en-US" sz="2000" dirty="0" err="1"/>
              <a:t>dan</a:t>
            </a:r>
            <a:r>
              <a:rPr lang="en-US" sz="2000" dirty="0"/>
              <a:t> caregivers </a:t>
            </a:r>
            <a:r>
              <a:rPr lang="en-US" sz="2000" dirty="0" err="1"/>
              <a:t>dalam</a:t>
            </a:r>
            <a:r>
              <a:rPr lang="en-US" sz="2000" dirty="0"/>
              <a:t> </a:t>
            </a:r>
            <a:r>
              <a:rPr lang="en-US" sz="2000" dirty="0" err="1"/>
              <a:t>memberikan</a:t>
            </a:r>
            <a:r>
              <a:rPr lang="en-US" sz="2000" dirty="0"/>
              <a:t> </a:t>
            </a:r>
            <a:r>
              <a:rPr lang="en-US" sz="2000" dirty="0" err="1"/>
              <a:t>kesempatan</a:t>
            </a:r>
            <a:r>
              <a:rPr lang="en-US" sz="2000" dirty="0"/>
              <a:t> </a:t>
            </a:r>
            <a:r>
              <a:rPr lang="en-US" sz="2000" dirty="0" err="1"/>
              <a:t>memiliki</a:t>
            </a:r>
            <a:r>
              <a:rPr lang="en-US" sz="2000" dirty="0"/>
              <a:t> </a:t>
            </a:r>
            <a:r>
              <a:rPr lang="en-US" sz="2000" dirty="0" err="1"/>
              <a:t>kehidupan</a:t>
            </a:r>
            <a:r>
              <a:rPr lang="en-US" sz="2000" dirty="0"/>
              <a:t> </a:t>
            </a:r>
            <a:r>
              <a:rPr lang="en-US" sz="2000" dirty="0" err="1"/>
              <a:t>pribadinya</a:t>
            </a:r>
            <a:endParaRPr lang="en-US" sz="2000" dirty="0"/>
          </a:p>
        </p:txBody>
      </p:sp>
    </p:spTree>
    <p:extLst>
      <p:ext uri="{BB962C8B-B14F-4D97-AF65-F5344CB8AC3E}">
        <p14:creationId xmlns:p14="http://schemas.microsoft.com/office/powerpoint/2010/main" val="33185985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a:bodyPr>
          <a:lstStyle/>
          <a:p>
            <a:endParaRPr lang="en-US" dirty="0"/>
          </a:p>
        </p:txBody>
      </p:sp>
      <p:sp>
        <p:nvSpPr>
          <p:cNvPr id="3" name="Content Placeholder 2"/>
          <p:cNvSpPr>
            <a:spLocks noGrp="1"/>
          </p:cNvSpPr>
          <p:nvPr>
            <p:ph idx="1"/>
          </p:nvPr>
        </p:nvSpPr>
        <p:spPr>
          <a:xfrm>
            <a:off x="1435608" y="1143000"/>
            <a:ext cx="7498080" cy="5181600"/>
          </a:xfrm>
        </p:spPr>
        <p:txBody>
          <a:bodyPr>
            <a:normAutofit/>
          </a:bodyPr>
          <a:lstStyle/>
          <a:p>
            <a:pPr marL="0" indent="0">
              <a:lnSpc>
                <a:spcPct val="90000"/>
              </a:lnSpc>
              <a:buNone/>
            </a:pPr>
            <a:r>
              <a:rPr lang="en-US" dirty="0" err="1" smtClean="0"/>
              <a:t>Terapi</a:t>
            </a:r>
            <a:r>
              <a:rPr lang="en-US" dirty="0" smtClean="0"/>
              <a:t> </a:t>
            </a:r>
            <a:r>
              <a:rPr lang="en-US" dirty="0" err="1" smtClean="0"/>
              <a:t>Farmakologis</a:t>
            </a:r>
            <a:endParaRPr lang="en-US" dirty="0" smtClean="0"/>
          </a:p>
          <a:p>
            <a:pPr>
              <a:lnSpc>
                <a:spcPct val="90000"/>
              </a:lnSpc>
              <a:buFont typeface="Wingdings" pitchFamily="2" charset="2"/>
              <a:buChar char="q"/>
            </a:pPr>
            <a:r>
              <a:rPr lang="en-US" dirty="0" err="1"/>
              <a:t>T</a:t>
            </a:r>
            <a:r>
              <a:rPr lang="en-US" dirty="0" err="1" smtClean="0"/>
              <a:t>erapi</a:t>
            </a:r>
            <a:r>
              <a:rPr lang="en-US" dirty="0" smtClean="0"/>
              <a:t> </a:t>
            </a:r>
            <a:r>
              <a:rPr lang="en-US" dirty="0" err="1" smtClean="0"/>
              <a:t>tambahan</a:t>
            </a:r>
            <a:r>
              <a:rPr lang="en-US" dirty="0" smtClean="0"/>
              <a:t> (</a:t>
            </a:r>
            <a:r>
              <a:rPr lang="en-US" dirty="0" err="1" smtClean="0"/>
              <a:t>sesudah</a:t>
            </a:r>
            <a:r>
              <a:rPr lang="en-US" dirty="0" smtClean="0"/>
              <a:t> </a:t>
            </a:r>
            <a:r>
              <a:rPr lang="en-US" dirty="0" err="1" smtClean="0"/>
              <a:t>pendekatan</a:t>
            </a:r>
            <a:r>
              <a:rPr lang="en-US" dirty="0" smtClean="0"/>
              <a:t> non </a:t>
            </a:r>
            <a:r>
              <a:rPr lang="en-US" dirty="0" err="1" smtClean="0"/>
              <a:t>farmakologi</a:t>
            </a:r>
            <a:r>
              <a:rPr lang="en-US" dirty="0" smtClean="0"/>
              <a:t> </a:t>
            </a:r>
            <a:r>
              <a:rPr lang="en-US" dirty="0" err="1" smtClean="0"/>
              <a:t>tidak</a:t>
            </a:r>
            <a:r>
              <a:rPr lang="en-US" dirty="0" smtClean="0"/>
              <a:t> </a:t>
            </a:r>
            <a:r>
              <a:rPr lang="en-US" dirty="0" err="1" smtClean="0"/>
              <a:t>memberikan</a:t>
            </a:r>
            <a:r>
              <a:rPr lang="en-US" dirty="0" smtClean="0"/>
              <a:t> </a:t>
            </a:r>
            <a:r>
              <a:rPr lang="en-US" dirty="0" err="1" smtClean="0"/>
              <a:t>hasil</a:t>
            </a:r>
            <a:r>
              <a:rPr lang="en-US" dirty="0" smtClean="0"/>
              <a:t> optimal)</a:t>
            </a:r>
          </a:p>
          <a:p>
            <a:pPr>
              <a:lnSpc>
                <a:spcPct val="90000"/>
              </a:lnSpc>
              <a:buFont typeface="Wingdings" pitchFamily="2" charset="2"/>
              <a:buChar char="q"/>
            </a:pPr>
            <a:r>
              <a:rPr lang="en-US" dirty="0" err="1" smtClean="0"/>
              <a:t>Diberikan</a:t>
            </a:r>
            <a:r>
              <a:rPr lang="en-US" dirty="0" smtClean="0"/>
              <a:t> </a:t>
            </a:r>
            <a:r>
              <a:rPr lang="en-US" dirty="0" err="1" smtClean="0"/>
              <a:t>pada</a:t>
            </a:r>
            <a:r>
              <a:rPr lang="en-US" dirty="0" smtClean="0"/>
              <a:t> BPSD </a:t>
            </a:r>
            <a:r>
              <a:rPr lang="en-US" dirty="0" err="1" smtClean="0"/>
              <a:t>sedang-berat</a:t>
            </a:r>
            <a:r>
              <a:rPr lang="en-US" dirty="0"/>
              <a:t>, </a:t>
            </a:r>
            <a:r>
              <a:rPr lang="en-US" dirty="0" err="1"/>
              <a:t>dimulai</a:t>
            </a:r>
            <a:r>
              <a:rPr lang="en-US" dirty="0"/>
              <a:t> </a:t>
            </a:r>
            <a:r>
              <a:rPr lang="en-US" dirty="0" err="1"/>
              <a:t>dari</a:t>
            </a:r>
            <a:r>
              <a:rPr lang="en-US" dirty="0"/>
              <a:t> </a:t>
            </a:r>
            <a:r>
              <a:rPr lang="en-US" dirty="0" err="1"/>
              <a:t>dosis</a:t>
            </a:r>
            <a:r>
              <a:rPr lang="en-US" dirty="0"/>
              <a:t> </a:t>
            </a:r>
            <a:r>
              <a:rPr lang="en-US" dirty="0" err="1" smtClean="0"/>
              <a:t>rendah</a:t>
            </a:r>
            <a:endParaRPr lang="en-US" dirty="0"/>
          </a:p>
          <a:p>
            <a:pPr>
              <a:lnSpc>
                <a:spcPct val="90000"/>
              </a:lnSpc>
              <a:buFont typeface="Wingdings" pitchFamily="2" charset="2"/>
              <a:buChar char="q"/>
            </a:pPr>
            <a:r>
              <a:rPr lang="en-US" dirty="0" err="1" smtClean="0"/>
              <a:t>Diberikan</a:t>
            </a:r>
            <a:r>
              <a:rPr lang="en-US" dirty="0" smtClean="0"/>
              <a:t> </a:t>
            </a:r>
            <a:r>
              <a:rPr lang="en-US" dirty="0" err="1" smtClean="0"/>
              <a:t>bersama</a:t>
            </a:r>
            <a:r>
              <a:rPr lang="en-US" dirty="0" smtClean="0"/>
              <a:t> </a:t>
            </a:r>
            <a:r>
              <a:rPr lang="en-US" dirty="0" err="1" smtClean="0"/>
              <a:t>sama</a:t>
            </a:r>
            <a:r>
              <a:rPr lang="en-US" dirty="0" smtClean="0"/>
              <a:t> </a:t>
            </a:r>
            <a:r>
              <a:rPr lang="en-US" dirty="0" err="1" smtClean="0"/>
              <a:t>dengan</a:t>
            </a:r>
            <a:r>
              <a:rPr lang="en-US" dirty="0" smtClean="0"/>
              <a:t> </a:t>
            </a:r>
            <a:r>
              <a:rPr lang="en-US" dirty="0" err="1" smtClean="0"/>
              <a:t>intervensi</a:t>
            </a:r>
            <a:r>
              <a:rPr lang="en-US" dirty="0" smtClean="0"/>
              <a:t> </a:t>
            </a:r>
            <a:r>
              <a:rPr lang="en-US" dirty="0" err="1" smtClean="0"/>
              <a:t>perilaku</a:t>
            </a:r>
            <a:r>
              <a:rPr lang="en-US" dirty="0" smtClean="0"/>
              <a:t> </a:t>
            </a:r>
            <a:r>
              <a:rPr lang="en-US" dirty="0" err="1" smtClean="0"/>
              <a:t>ataupun</a:t>
            </a:r>
            <a:r>
              <a:rPr lang="en-US" dirty="0" smtClean="0"/>
              <a:t> </a:t>
            </a:r>
            <a:r>
              <a:rPr lang="en-US" dirty="0" err="1" smtClean="0"/>
              <a:t>pendekatan</a:t>
            </a:r>
            <a:r>
              <a:rPr lang="en-US" dirty="0" smtClean="0"/>
              <a:t> </a:t>
            </a:r>
            <a:r>
              <a:rPr lang="en-US" dirty="0" err="1" smtClean="0"/>
              <a:t>psikososial</a:t>
            </a:r>
            <a:r>
              <a:rPr lang="en-US" dirty="0" smtClean="0"/>
              <a:t> </a:t>
            </a:r>
            <a:r>
              <a:rPr lang="en-US" dirty="0" err="1" smtClean="0"/>
              <a:t>lainnya</a:t>
            </a:r>
            <a:endParaRPr lang="en-US" dirty="0" smtClean="0"/>
          </a:p>
          <a:p>
            <a:pPr>
              <a:buFont typeface="Wingdings" pitchFamily="2" charset="2"/>
              <a:buChar char="q"/>
            </a:pPr>
            <a:r>
              <a:rPr lang="en-US" dirty="0" err="1" smtClean="0"/>
              <a:t>Psikofarmaka</a:t>
            </a:r>
            <a:r>
              <a:rPr lang="en-US" dirty="0" smtClean="0"/>
              <a:t> </a:t>
            </a:r>
            <a:r>
              <a:rPr lang="en-US" dirty="0" err="1" smtClean="0"/>
              <a:t>diberikan</a:t>
            </a:r>
            <a:r>
              <a:rPr lang="en-US" dirty="0" smtClean="0"/>
              <a:t> </a:t>
            </a:r>
            <a:r>
              <a:rPr lang="en-US" dirty="0" err="1" smtClean="0"/>
              <a:t>sesuai</a:t>
            </a:r>
            <a:r>
              <a:rPr lang="en-US" dirty="0" smtClean="0"/>
              <a:t> target </a:t>
            </a:r>
            <a:r>
              <a:rPr lang="en-US" dirty="0" err="1" smtClean="0"/>
              <a:t>gejala</a:t>
            </a:r>
            <a:r>
              <a:rPr lang="en-US" dirty="0" smtClean="0"/>
              <a:t>, </a:t>
            </a:r>
            <a:r>
              <a:rPr lang="en-US" dirty="0" err="1" smtClean="0"/>
              <a:t>yaitu</a:t>
            </a:r>
            <a:r>
              <a:rPr lang="en-US" dirty="0" smtClean="0"/>
              <a:t>; </a:t>
            </a:r>
            <a:r>
              <a:rPr lang="en-US" dirty="0" err="1"/>
              <a:t>a</a:t>
            </a:r>
            <a:r>
              <a:rPr lang="en-US" dirty="0" err="1" smtClean="0"/>
              <a:t>ntipsikotik</a:t>
            </a:r>
            <a:r>
              <a:rPr lang="en-US" dirty="0" smtClean="0"/>
              <a:t>, </a:t>
            </a:r>
            <a:r>
              <a:rPr lang="en-US" dirty="0" err="1"/>
              <a:t>a</a:t>
            </a:r>
            <a:r>
              <a:rPr lang="en-US" dirty="0" err="1" smtClean="0"/>
              <a:t>ntidepresan</a:t>
            </a:r>
            <a:r>
              <a:rPr lang="en-US" dirty="0" smtClean="0"/>
              <a:t>, </a:t>
            </a:r>
            <a:r>
              <a:rPr lang="en-US" dirty="0" err="1"/>
              <a:t>a</a:t>
            </a:r>
            <a:r>
              <a:rPr lang="en-US" dirty="0" err="1" smtClean="0"/>
              <a:t>ntianxietas</a:t>
            </a:r>
            <a:r>
              <a:rPr lang="en-US" dirty="0" smtClean="0"/>
              <a:t>, </a:t>
            </a:r>
            <a:r>
              <a:rPr lang="en-US" dirty="0" err="1" smtClean="0"/>
              <a:t>dan</a:t>
            </a:r>
            <a:r>
              <a:rPr lang="en-US" dirty="0" smtClean="0"/>
              <a:t> mood stabilizer. </a:t>
            </a:r>
            <a:r>
              <a:rPr lang="en-US" dirty="0" err="1" smtClean="0"/>
              <a:t>Dosis</a:t>
            </a:r>
            <a:r>
              <a:rPr lang="en-US" dirty="0" smtClean="0"/>
              <a:t> </a:t>
            </a:r>
            <a:r>
              <a:rPr lang="en-US" dirty="0" err="1" smtClean="0"/>
              <a:t>pemberian</a:t>
            </a:r>
            <a:r>
              <a:rPr lang="en-US" dirty="0" smtClean="0"/>
              <a:t>  </a:t>
            </a:r>
            <a:r>
              <a:rPr lang="en-US" baseline="30000" dirty="0" smtClean="0"/>
              <a:t>1/3 -</a:t>
            </a:r>
            <a:r>
              <a:rPr lang="en-US" dirty="0" smtClean="0"/>
              <a:t> ½ </a:t>
            </a:r>
            <a:r>
              <a:rPr lang="en-US" dirty="0" err="1" smtClean="0"/>
              <a:t>dosis</a:t>
            </a:r>
            <a:r>
              <a:rPr lang="en-US" dirty="0" smtClean="0"/>
              <a:t> </a:t>
            </a:r>
            <a:r>
              <a:rPr lang="en-US" dirty="0" err="1" smtClean="0"/>
              <a:t>dewasa</a:t>
            </a:r>
            <a:r>
              <a:rPr lang="en-US" dirty="0" smtClean="0"/>
              <a:t>.</a:t>
            </a:r>
          </a:p>
          <a:p>
            <a:pPr marL="0" indent="0">
              <a:buNone/>
            </a:pPr>
            <a:endParaRPr lang="en-US" dirty="0" smtClean="0"/>
          </a:p>
        </p:txBody>
      </p:sp>
    </p:spTree>
    <p:extLst>
      <p:ext uri="{BB962C8B-B14F-4D97-AF65-F5344CB8AC3E}">
        <p14:creationId xmlns:p14="http://schemas.microsoft.com/office/powerpoint/2010/main" val="19140514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9600"/>
            <a:ext cx="7498080" cy="5638800"/>
          </a:xfrm>
        </p:spPr>
        <p:txBody>
          <a:bodyPr>
            <a:normAutofit/>
          </a:bodyPr>
          <a:lstStyle/>
          <a:p>
            <a:pPr>
              <a:buNone/>
            </a:pPr>
            <a:r>
              <a:rPr lang="en-US" sz="2000" dirty="0" err="1" smtClean="0"/>
              <a:t>Antipsikotik</a:t>
            </a:r>
            <a:r>
              <a:rPr lang="en-US" sz="2000" dirty="0" smtClean="0"/>
              <a:t> </a:t>
            </a:r>
            <a:r>
              <a:rPr lang="en-US" sz="2000" dirty="0" err="1" smtClean="0"/>
              <a:t>tipikal</a:t>
            </a:r>
            <a:r>
              <a:rPr lang="en-US" sz="2000" dirty="0" smtClean="0"/>
              <a:t> </a:t>
            </a:r>
          </a:p>
          <a:p>
            <a:pPr>
              <a:buFont typeface="Wingdings" pitchFamily="2" charset="2"/>
              <a:buChar char="q"/>
            </a:pPr>
            <a:r>
              <a:rPr lang="en-US" dirty="0" err="1"/>
              <a:t>S</a:t>
            </a:r>
            <a:r>
              <a:rPr lang="en-US" dirty="0" err="1" smtClean="0"/>
              <a:t>ering</a:t>
            </a:r>
            <a:r>
              <a:rPr lang="en-US" dirty="0" smtClean="0"/>
              <a:t> </a:t>
            </a:r>
            <a:r>
              <a:rPr lang="en-US" dirty="0" err="1" smtClean="0"/>
              <a:t>digunakan</a:t>
            </a:r>
            <a:r>
              <a:rPr lang="en-US" dirty="0" smtClean="0"/>
              <a:t> </a:t>
            </a:r>
            <a:r>
              <a:rPr lang="en-US" dirty="0" err="1" smtClean="0"/>
              <a:t>utk</a:t>
            </a:r>
            <a:r>
              <a:rPr lang="en-US" dirty="0" smtClean="0"/>
              <a:t> </a:t>
            </a:r>
            <a:r>
              <a:rPr lang="en-US" dirty="0" err="1" smtClean="0"/>
              <a:t>mengobati</a:t>
            </a:r>
            <a:r>
              <a:rPr lang="en-US" dirty="0" smtClean="0"/>
              <a:t> BPSD</a:t>
            </a:r>
          </a:p>
          <a:p>
            <a:pPr>
              <a:buFont typeface="Wingdings" pitchFamily="2" charset="2"/>
              <a:buChar char="q"/>
            </a:pPr>
            <a:r>
              <a:rPr lang="en-US" dirty="0" err="1"/>
              <a:t>M</a:t>
            </a:r>
            <a:r>
              <a:rPr lang="en-US" dirty="0" err="1" smtClean="0"/>
              <a:t>engatasi</a:t>
            </a:r>
            <a:r>
              <a:rPr lang="en-US" dirty="0" smtClean="0"/>
              <a:t> </a:t>
            </a:r>
            <a:r>
              <a:rPr lang="en-US" dirty="0" err="1" smtClean="0"/>
              <a:t>delusi</a:t>
            </a:r>
            <a:r>
              <a:rPr lang="en-US" dirty="0" smtClean="0"/>
              <a:t>, </a:t>
            </a:r>
            <a:r>
              <a:rPr lang="en-US" dirty="0" err="1" smtClean="0"/>
              <a:t>halusinasi</a:t>
            </a:r>
            <a:r>
              <a:rPr lang="en-US" dirty="0" smtClean="0"/>
              <a:t> </a:t>
            </a:r>
            <a:r>
              <a:rPr lang="en-US" dirty="0" err="1" smtClean="0"/>
              <a:t>atau</a:t>
            </a:r>
            <a:r>
              <a:rPr lang="en-US" dirty="0" smtClean="0"/>
              <a:t> paranoia</a:t>
            </a:r>
          </a:p>
          <a:p>
            <a:pPr>
              <a:buFont typeface="Wingdings" pitchFamily="2" charset="2"/>
              <a:buChar char="q"/>
            </a:pPr>
            <a:r>
              <a:rPr lang="en-US" dirty="0" err="1" smtClean="0"/>
              <a:t>Perhatikan</a:t>
            </a:r>
            <a:r>
              <a:rPr lang="en-US" dirty="0" smtClean="0"/>
              <a:t> </a:t>
            </a:r>
            <a:r>
              <a:rPr lang="en-US" dirty="0" err="1" smtClean="0"/>
              <a:t>efek</a:t>
            </a:r>
            <a:r>
              <a:rPr lang="en-US" dirty="0" smtClean="0"/>
              <a:t> </a:t>
            </a:r>
            <a:r>
              <a:rPr lang="en-US" dirty="0" err="1" smtClean="0"/>
              <a:t>samping</a:t>
            </a:r>
            <a:r>
              <a:rPr lang="en-US" dirty="0" smtClean="0"/>
              <a:t> </a:t>
            </a:r>
            <a:r>
              <a:rPr lang="en-US" dirty="0" err="1" smtClean="0"/>
              <a:t>obat</a:t>
            </a:r>
            <a:r>
              <a:rPr lang="en-US" dirty="0" smtClean="0"/>
              <a:t> </a:t>
            </a:r>
            <a:r>
              <a:rPr lang="en-US" dirty="0" err="1" smtClean="0"/>
              <a:t>yg</a:t>
            </a:r>
            <a:r>
              <a:rPr lang="en-US" dirty="0" smtClean="0"/>
              <a:t> </a:t>
            </a:r>
            <a:r>
              <a:rPr lang="en-US" dirty="0" err="1" smtClean="0"/>
              <a:t>mungkin</a:t>
            </a:r>
            <a:r>
              <a:rPr lang="en-US" dirty="0" smtClean="0"/>
              <a:t> </a:t>
            </a:r>
            <a:r>
              <a:rPr lang="en-US" dirty="0" err="1" smtClean="0"/>
              <a:t>terjadi</a:t>
            </a:r>
            <a:r>
              <a:rPr lang="en-US" dirty="0" smtClean="0"/>
              <a:t> (EPS, </a:t>
            </a:r>
            <a:r>
              <a:rPr lang="en-US" dirty="0" err="1" smtClean="0"/>
              <a:t>sedasi</a:t>
            </a:r>
            <a:r>
              <a:rPr lang="en-US" dirty="0" smtClean="0"/>
              <a:t> </a:t>
            </a:r>
            <a:r>
              <a:rPr lang="en-US" dirty="0" err="1" smtClean="0"/>
              <a:t>dan</a:t>
            </a:r>
            <a:r>
              <a:rPr lang="en-US" dirty="0" smtClean="0"/>
              <a:t> tardive </a:t>
            </a:r>
            <a:r>
              <a:rPr lang="en-US" dirty="0" err="1" smtClean="0"/>
              <a:t>diskinesia</a:t>
            </a:r>
            <a:r>
              <a:rPr lang="en-US" dirty="0" smtClean="0"/>
              <a:t> </a:t>
            </a:r>
            <a:r>
              <a:rPr lang="en-US" dirty="0" smtClean="0">
                <a:sym typeface="Wingdings" pitchFamily="2" charset="2"/>
              </a:rPr>
              <a:t> </a:t>
            </a:r>
            <a:r>
              <a:rPr lang="en-US" dirty="0" err="1" smtClean="0">
                <a:sym typeface="Wingdings" pitchFamily="2" charset="2"/>
              </a:rPr>
              <a:t>sering</a:t>
            </a:r>
            <a:r>
              <a:rPr lang="en-US" dirty="0" smtClean="0">
                <a:sym typeface="Wingdings" pitchFamily="2" charset="2"/>
              </a:rPr>
              <a:t> </a:t>
            </a:r>
            <a:r>
              <a:rPr lang="en-US" dirty="0" err="1" smtClean="0">
                <a:sym typeface="Wingdings" pitchFamily="2" charset="2"/>
              </a:rPr>
              <a:t>terjadi</a:t>
            </a:r>
            <a:r>
              <a:rPr lang="en-US" dirty="0" smtClean="0">
                <a:sym typeface="Wingdings" pitchFamily="2" charset="2"/>
              </a:rPr>
              <a:t> pd </a:t>
            </a:r>
            <a:r>
              <a:rPr lang="en-US" dirty="0" err="1" smtClean="0">
                <a:sym typeface="Wingdings" pitchFamily="2" charset="2"/>
              </a:rPr>
              <a:t>usia</a:t>
            </a:r>
            <a:r>
              <a:rPr lang="en-US" dirty="0" smtClean="0">
                <a:sym typeface="Wingdings" pitchFamily="2" charset="2"/>
              </a:rPr>
              <a:t> </a:t>
            </a:r>
            <a:r>
              <a:rPr lang="en-US" dirty="0" err="1" smtClean="0">
                <a:sym typeface="Wingdings" pitchFamily="2" charset="2"/>
              </a:rPr>
              <a:t>lanjut</a:t>
            </a:r>
            <a:r>
              <a:rPr lang="en-US" dirty="0" smtClean="0">
                <a:sym typeface="Wingdings" pitchFamily="2" charset="2"/>
              </a:rPr>
              <a:t>)</a:t>
            </a:r>
          </a:p>
          <a:p>
            <a:pPr>
              <a:buFont typeface="Wingdings" pitchFamily="2" charset="2"/>
              <a:buChar char="q"/>
            </a:pPr>
            <a:r>
              <a:rPr lang="en-US" dirty="0" err="1" smtClean="0">
                <a:sym typeface="Wingdings" pitchFamily="2" charset="2"/>
              </a:rPr>
              <a:t>Sekitar</a:t>
            </a:r>
            <a:r>
              <a:rPr lang="en-US" dirty="0" smtClean="0">
                <a:sym typeface="Wingdings" pitchFamily="2" charset="2"/>
              </a:rPr>
              <a:t> 1/3 </a:t>
            </a:r>
            <a:r>
              <a:rPr lang="en-US" dirty="0" err="1" smtClean="0">
                <a:sym typeface="Wingdings" pitchFamily="2" charset="2"/>
              </a:rPr>
              <a:t>dari</a:t>
            </a:r>
            <a:r>
              <a:rPr lang="en-US" dirty="0" smtClean="0">
                <a:sym typeface="Wingdings" pitchFamily="2" charset="2"/>
              </a:rPr>
              <a:t> pasien </a:t>
            </a:r>
            <a:r>
              <a:rPr lang="en-US" dirty="0" err="1" smtClean="0">
                <a:sym typeface="Wingdings" pitchFamily="2" charset="2"/>
              </a:rPr>
              <a:t>akan</a:t>
            </a:r>
            <a:r>
              <a:rPr lang="en-US" dirty="0" smtClean="0">
                <a:sym typeface="Wingdings" pitchFamily="2" charset="2"/>
              </a:rPr>
              <a:t> </a:t>
            </a:r>
            <a:r>
              <a:rPr lang="en-US" dirty="0" err="1" smtClean="0">
                <a:sym typeface="Wingdings" pitchFamily="2" charset="2"/>
              </a:rPr>
              <a:t>mengalami</a:t>
            </a:r>
            <a:r>
              <a:rPr lang="en-US" dirty="0" smtClean="0">
                <a:sym typeface="Wingdings" pitchFamily="2" charset="2"/>
              </a:rPr>
              <a:t> </a:t>
            </a:r>
            <a:r>
              <a:rPr lang="en-US" dirty="0" err="1" smtClean="0">
                <a:sym typeface="Wingdings" pitchFamily="2" charset="2"/>
              </a:rPr>
              <a:t>gejala</a:t>
            </a:r>
            <a:r>
              <a:rPr lang="en-US" dirty="0" smtClean="0">
                <a:sym typeface="Wingdings" pitchFamily="2" charset="2"/>
              </a:rPr>
              <a:t> tardive </a:t>
            </a:r>
            <a:r>
              <a:rPr lang="en-US" dirty="0" err="1" smtClean="0">
                <a:sym typeface="Wingdings" pitchFamily="2" charset="2"/>
              </a:rPr>
              <a:t>diskinesia</a:t>
            </a:r>
            <a:r>
              <a:rPr lang="en-US" dirty="0" smtClean="0">
                <a:sym typeface="Wingdings" pitchFamily="2" charset="2"/>
              </a:rPr>
              <a:t> </a:t>
            </a:r>
            <a:r>
              <a:rPr lang="en-US" dirty="0" err="1" smtClean="0">
                <a:sym typeface="Wingdings" pitchFamily="2" charset="2"/>
              </a:rPr>
              <a:t>setelah</a:t>
            </a:r>
            <a:r>
              <a:rPr lang="en-US" dirty="0" smtClean="0">
                <a:sym typeface="Wingdings" pitchFamily="2" charset="2"/>
              </a:rPr>
              <a:t> 1 </a:t>
            </a:r>
            <a:r>
              <a:rPr lang="en-US" dirty="0" err="1" smtClean="0">
                <a:sym typeface="Wingdings" pitchFamily="2" charset="2"/>
              </a:rPr>
              <a:t>th</a:t>
            </a:r>
            <a:endParaRPr lang="en-US" dirty="0" smtClean="0">
              <a:sym typeface="Wingdings" pitchFamily="2" charset="2"/>
            </a:endParaRPr>
          </a:p>
          <a:p>
            <a:pPr>
              <a:buFont typeface="Wingdings" pitchFamily="2" charset="2"/>
              <a:buChar char="q"/>
            </a:pPr>
            <a:r>
              <a:rPr lang="en-US" dirty="0"/>
              <a:t>Haloperidol, </a:t>
            </a:r>
            <a:r>
              <a:rPr lang="en-US" dirty="0" err="1"/>
              <a:t>dimulai</a:t>
            </a:r>
            <a:r>
              <a:rPr lang="en-US" dirty="0"/>
              <a:t> </a:t>
            </a:r>
            <a:r>
              <a:rPr lang="en-US" dirty="0" err="1"/>
              <a:t>dari</a:t>
            </a:r>
            <a:r>
              <a:rPr lang="en-US" dirty="0"/>
              <a:t> </a:t>
            </a:r>
            <a:r>
              <a:rPr lang="en-US" dirty="0" err="1"/>
              <a:t>dosis</a:t>
            </a:r>
            <a:r>
              <a:rPr lang="en-US" dirty="0"/>
              <a:t> </a:t>
            </a:r>
            <a:r>
              <a:rPr lang="en-US" dirty="0" err="1" smtClean="0"/>
              <a:t>sangat</a:t>
            </a:r>
            <a:r>
              <a:rPr lang="en-US" dirty="0" smtClean="0"/>
              <a:t> </a:t>
            </a:r>
            <a:r>
              <a:rPr lang="en-US" dirty="0" err="1"/>
              <a:t>rendah</a:t>
            </a:r>
            <a:r>
              <a:rPr lang="en-US" dirty="0"/>
              <a:t> 0,25-0,5 </a:t>
            </a:r>
            <a:r>
              <a:rPr lang="en-US" dirty="0" smtClean="0"/>
              <a:t>mg/hr. </a:t>
            </a:r>
            <a:r>
              <a:rPr lang="en-US" dirty="0" err="1" smtClean="0"/>
              <a:t>Evaluasi</a:t>
            </a:r>
            <a:r>
              <a:rPr lang="en-US" dirty="0" smtClean="0"/>
              <a:t> </a:t>
            </a:r>
            <a:r>
              <a:rPr lang="en-US" dirty="0" err="1"/>
              <a:t>dlm</a:t>
            </a:r>
            <a:r>
              <a:rPr lang="en-US" dirty="0"/>
              <a:t> 1 </a:t>
            </a:r>
            <a:r>
              <a:rPr lang="en-US" dirty="0" err="1"/>
              <a:t>minggu</a:t>
            </a:r>
            <a:r>
              <a:rPr lang="en-US" dirty="0"/>
              <a:t> </a:t>
            </a:r>
            <a:r>
              <a:rPr lang="en-US" dirty="0">
                <a:sym typeface="Wingdings" pitchFamily="2" charset="2"/>
              </a:rPr>
              <a:t> </a:t>
            </a:r>
            <a:r>
              <a:rPr lang="en-US" dirty="0" err="1">
                <a:sym typeface="Wingdings" pitchFamily="2" charset="2"/>
              </a:rPr>
              <a:t>jika</a:t>
            </a:r>
            <a:r>
              <a:rPr lang="en-US" dirty="0">
                <a:sym typeface="Wingdings" pitchFamily="2" charset="2"/>
              </a:rPr>
              <a:t> </a:t>
            </a:r>
            <a:r>
              <a:rPr lang="en-US" dirty="0" err="1" smtClean="0">
                <a:sym typeface="Wingdings" pitchFamily="2" charset="2"/>
              </a:rPr>
              <a:t>tidak</a:t>
            </a:r>
            <a:r>
              <a:rPr lang="en-US" dirty="0" smtClean="0">
                <a:sym typeface="Wingdings" pitchFamily="2" charset="2"/>
              </a:rPr>
              <a:t> </a:t>
            </a:r>
            <a:r>
              <a:rPr lang="en-US" dirty="0" err="1">
                <a:sym typeface="Wingdings" pitchFamily="2" charset="2"/>
              </a:rPr>
              <a:t>ada</a:t>
            </a:r>
            <a:r>
              <a:rPr lang="en-US" dirty="0">
                <a:sym typeface="Wingdings" pitchFamily="2" charset="2"/>
              </a:rPr>
              <a:t> </a:t>
            </a:r>
            <a:r>
              <a:rPr lang="en-US" dirty="0" err="1">
                <a:sym typeface="Wingdings" pitchFamily="2" charset="2"/>
              </a:rPr>
              <a:t>perbaikan</a:t>
            </a:r>
            <a:r>
              <a:rPr lang="en-US" dirty="0">
                <a:sym typeface="Wingdings" pitchFamily="2" charset="2"/>
              </a:rPr>
              <a:t>, </a:t>
            </a:r>
            <a:r>
              <a:rPr lang="en-US" dirty="0" err="1">
                <a:sym typeface="Wingdings" pitchFamily="2" charset="2"/>
              </a:rPr>
              <a:t>tingkatkan</a:t>
            </a:r>
            <a:r>
              <a:rPr lang="en-US" dirty="0">
                <a:sym typeface="Wingdings" pitchFamily="2" charset="2"/>
              </a:rPr>
              <a:t> </a:t>
            </a:r>
            <a:r>
              <a:rPr lang="en-US" dirty="0" err="1">
                <a:sym typeface="Wingdings" pitchFamily="2" charset="2"/>
              </a:rPr>
              <a:t>dosis</a:t>
            </a:r>
            <a:r>
              <a:rPr lang="en-US" dirty="0">
                <a:sym typeface="Wingdings" pitchFamily="2" charset="2"/>
              </a:rPr>
              <a:t> </a:t>
            </a:r>
            <a:r>
              <a:rPr lang="en-US" dirty="0" err="1">
                <a:sym typeface="Wingdings" pitchFamily="2" charset="2"/>
              </a:rPr>
              <a:t>scr</a:t>
            </a:r>
            <a:r>
              <a:rPr lang="en-US" dirty="0">
                <a:sym typeface="Wingdings" pitchFamily="2" charset="2"/>
              </a:rPr>
              <a:t> 	</a:t>
            </a:r>
            <a:r>
              <a:rPr lang="en-US" dirty="0" err="1" smtClean="0">
                <a:sym typeface="Wingdings" pitchFamily="2" charset="2"/>
              </a:rPr>
              <a:t>bertahap</a:t>
            </a:r>
            <a:r>
              <a:rPr lang="en-US" dirty="0">
                <a:sym typeface="Wingdings" pitchFamily="2" charset="2"/>
              </a:rPr>
              <a:t>, </a:t>
            </a:r>
            <a:r>
              <a:rPr lang="en-US" dirty="0" err="1">
                <a:sym typeface="Wingdings" pitchFamily="2" charset="2"/>
              </a:rPr>
              <a:t>tidak</a:t>
            </a:r>
            <a:r>
              <a:rPr lang="en-US" dirty="0">
                <a:sym typeface="Wingdings" pitchFamily="2" charset="2"/>
              </a:rPr>
              <a:t> </a:t>
            </a:r>
            <a:r>
              <a:rPr lang="en-US" dirty="0" err="1" smtClean="0">
                <a:sym typeface="Wingdings" pitchFamily="2" charset="2"/>
              </a:rPr>
              <a:t>lebih</a:t>
            </a:r>
            <a:r>
              <a:rPr lang="en-US" dirty="0" smtClean="0">
                <a:sym typeface="Wingdings" pitchFamily="2" charset="2"/>
              </a:rPr>
              <a:t> </a:t>
            </a:r>
            <a:r>
              <a:rPr lang="en-US" dirty="0" err="1" smtClean="0">
                <a:sym typeface="Wingdings" pitchFamily="2" charset="2"/>
              </a:rPr>
              <a:t>dari</a:t>
            </a:r>
            <a:r>
              <a:rPr lang="en-US" dirty="0" smtClean="0">
                <a:sym typeface="Wingdings" pitchFamily="2" charset="2"/>
              </a:rPr>
              <a:t> 2 mg/</a:t>
            </a:r>
            <a:r>
              <a:rPr lang="en-US" dirty="0" err="1" smtClean="0">
                <a:sym typeface="Wingdings" pitchFamily="2" charset="2"/>
              </a:rPr>
              <a:t>hr</a:t>
            </a:r>
            <a:endParaRPr lang="en-US" dirty="0" smtClean="0">
              <a:sym typeface="Wingdings" pitchFamily="2" charset="2"/>
            </a:endParaRPr>
          </a:p>
          <a:p>
            <a:pPr>
              <a:buFont typeface="Wingdings" pitchFamily="2" charset="2"/>
              <a:buChar char="q"/>
            </a:pPr>
            <a:r>
              <a:rPr lang="en-US" dirty="0" err="1" smtClean="0">
                <a:sym typeface="Wingdings" pitchFamily="2" charset="2"/>
              </a:rPr>
              <a:t>Hindari</a:t>
            </a:r>
            <a:r>
              <a:rPr lang="en-US" dirty="0" smtClean="0">
                <a:sym typeface="Wingdings" pitchFamily="2" charset="2"/>
              </a:rPr>
              <a:t> </a:t>
            </a:r>
            <a:r>
              <a:rPr lang="en-US" dirty="0" err="1">
                <a:sym typeface="Wingdings" pitchFamily="2" charset="2"/>
              </a:rPr>
              <a:t>pemakaian</a:t>
            </a:r>
            <a:r>
              <a:rPr lang="en-US" dirty="0">
                <a:sym typeface="Wingdings" pitchFamily="2" charset="2"/>
              </a:rPr>
              <a:t> </a:t>
            </a:r>
            <a:r>
              <a:rPr lang="en-US" dirty="0" err="1" smtClean="0">
                <a:sym typeface="Wingdings" pitchFamily="2" charset="2"/>
              </a:rPr>
              <a:t>antikolinergik</a:t>
            </a:r>
            <a:r>
              <a:rPr lang="en-US" dirty="0" smtClean="0">
                <a:sym typeface="Wingdings" pitchFamily="2" charset="2"/>
              </a:rPr>
              <a:t>  (</a:t>
            </a:r>
            <a:r>
              <a:rPr lang="en-US" dirty="0" err="1" smtClean="0">
                <a:sym typeface="Wingdings" pitchFamily="2" charset="2"/>
              </a:rPr>
              <a:t>berpotensi</a:t>
            </a:r>
            <a:r>
              <a:rPr lang="en-US" dirty="0" smtClean="0">
                <a:sym typeface="Wingdings" pitchFamily="2" charset="2"/>
              </a:rPr>
              <a:t> </a:t>
            </a:r>
            <a:r>
              <a:rPr lang="en-US" dirty="0" err="1" smtClean="0">
                <a:sym typeface="Wingdings" pitchFamily="2" charset="2"/>
              </a:rPr>
              <a:t>menimbulkan</a:t>
            </a:r>
            <a:r>
              <a:rPr lang="en-US" dirty="0" smtClean="0">
                <a:sym typeface="Wingdings" pitchFamily="2" charset="2"/>
              </a:rPr>
              <a:t> delirium</a:t>
            </a:r>
            <a:r>
              <a:rPr lang="en-US" dirty="0">
                <a:sym typeface="Wingdings" pitchFamily="2" charset="2"/>
              </a:rPr>
              <a:t>, </a:t>
            </a:r>
            <a:r>
              <a:rPr lang="en-US" dirty="0" err="1">
                <a:sym typeface="Wingdings" pitchFamily="2" charset="2"/>
              </a:rPr>
              <a:t>konstipasi</a:t>
            </a:r>
            <a:r>
              <a:rPr lang="en-US" dirty="0">
                <a:sym typeface="Wingdings" pitchFamily="2" charset="2"/>
              </a:rPr>
              <a:t> </a:t>
            </a:r>
            <a:r>
              <a:rPr lang="en-US" dirty="0" err="1">
                <a:sym typeface="Wingdings" pitchFamily="2" charset="2"/>
              </a:rPr>
              <a:t>dan</a:t>
            </a:r>
            <a:r>
              <a:rPr lang="en-US" dirty="0">
                <a:sym typeface="Wingdings" pitchFamily="2" charset="2"/>
              </a:rPr>
              <a:t> </a:t>
            </a:r>
            <a:r>
              <a:rPr lang="en-US" dirty="0" err="1">
                <a:sym typeface="Wingdings" pitchFamily="2" charset="2"/>
              </a:rPr>
              <a:t>retensi</a:t>
            </a:r>
            <a:r>
              <a:rPr lang="en-US" dirty="0">
                <a:sym typeface="Wingdings" pitchFamily="2" charset="2"/>
              </a:rPr>
              <a:t> </a:t>
            </a:r>
            <a:r>
              <a:rPr lang="en-US" dirty="0" err="1" smtClean="0">
                <a:sym typeface="Wingdings" pitchFamily="2" charset="2"/>
              </a:rPr>
              <a:t>urin</a:t>
            </a:r>
            <a:r>
              <a:rPr lang="en-US" dirty="0" smtClean="0">
                <a:sym typeface="Wingdings" pitchFamily="2" charset="2"/>
              </a:rPr>
              <a:t>)</a:t>
            </a:r>
            <a:endParaRPr lang="en-US" dirty="0"/>
          </a:p>
          <a:p>
            <a:pPr>
              <a:buFont typeface="Wingdings" pitchFamily="2" charset="2"/>
              <a:buChar char="q"/>
            </a:pPr>
            <a:endParaRPr lang="en-US" dirty="0">
              <a:sym typeface="Wingdings" pitchFamily="2" charset="2"/>
            </a:endParaRPr>
          </a:p>
          <a:p>
            <a:pPr>
              <a:buFont typeface="Wingdings" pitchFamily="2" charset="2"/>
              <a:buChar char="q"/>
            </a:pPr>
            <a:endParaRPr lang="en-US" dirty="0"/>
          </a:p>
        </p:txBody>
      </p:sp>
    </p:spTree>
    <p:extLst>
      <p:ext uri="{BB962C8B-B14F-4D97-AF65-F5344CB8AC3E}">
        <p14:creationId xmlns:p14="http://schemas.microsoft.com/office/powerpoint/2010/main" val="18269634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533400"/>
            <a:ext cx="7498080" cy="5715000"/>
          </a:xfrm>
        </p:spPr>
        <p:txBody>
          <a:bodyPr>
            <a:normAutofit/>
          </a:bodyPr>
          <a:lstStyle/>
          <a:p>
            <a:pPr>
              <a:buNone/>
            </a:pPr>
            <a:r>
              <a:rPr lang="en-US" sz="2000" dirty="0" err="1" smtClean="0"/>
              <a:t>Antipsikotik</a:t>
            </a:r>
            <a:r>
              <a:rPr lang="en-US" sz="2000" dirty="0" smtClean="0"/>
              <a:t> </a:t>
            </a:r>
            <a:r>
              <a:rPr lang="en-US" sz="2000" dirty="0" err="1" smtClean="0"/>
              <a:t>atipikal</a:t>
            </a:r>
            <a:endParaRPr lang="en-US" sz="2000" dirty="0" smtClean="0"/>
          </a:p>
          <a:p>
            <a:pPr>
              <a:buFont typeface="Wingdings" pitchFamily="2" charset="2"/>
              <a:buChar char="q"/>
            </a:pPr>
            <a:r>
              <a:rPr lang="en-US" sz="2000" dirty="0" err="1"/>
              <a:t>S</a:t>
            </a:r>
            <a:r>
              <a:rPr lang="en-US" sz="2000" dirty="0" err="1" smtClean="0"/>
              <a:t>ering</a:t>
            </a:r>
            <a:r>
              <a:rPr lang="en-US" sz="2000" dirty="0" smtClean="0"/>
              <a:t> </a:t>
            </a:r>
            <a:r>
              <a:rPr lang="en-US" sz="2000" dirty="0" err="1" smtClean="0"/>
              <a:t>digunakan</a:t>
            </a:r>
            <a:r>
              <a:rPr lang="en-US" sz="2000" dirty="0" smtClean="0"/>
              <a:t>: </a:t>
            </a:r>
            <a:r>
              <a:rPr lang="en-US" sz="2000" dirty="0" err="1" smtClean="0"/>
              <a:t>risperidon</a:t>
            </a:r>
            <a:r>
              <a:rPr lang="en-US" sz="2000" dirty="0" smtClean="0"/>
              <a:t>, olanzapine, </a:t>
            </a:r>
            <a:r>
              <a:rPr lang="en-US" sz="2000" dirty="0" err="1" smtClean="0"/>
              <a:t>quetiapine</a:t>
            </a:r>
            <a:endParaRPr lang="en-US" sz="2000" dirty="0" smtClean="0"/>
          </a:p>
          <a:p>
            <a:pPr>
              <a:buFont typeface="Wingdings" pitchFamily="2" charset="2"/>
              <a:buChar char="q"/>
            </a:pPr>
            <a:r>
              <a:rPr lang="en-US" sz="2000" dirty="0" err="1"/>
              <a:t>E</a:t>
            </a:r>
            <a:r>
              <a:rPr lang="en-US" sz="2000" dirty="0" err="1" smtClean="0"/>
              <a:t>fek</a:t>
            </a:r>
            <a:r>
              <a:rPr lang="en-US" sz="2000" dirty="0" smtClean="0"/>
              <a:t> </a:t>
            </a:r>
            <a:r>
              <a:rPr lang="en-US" sz="2000" dirty="0" err="1" smtClean="0"/>
              <a:t>samping</a:t>
            </a:r>
            <a:r>
              <a:rPr lang="en-US" sz="2000" dirty="0"/>
              <a:t> </a:t>
            </a:r>
            <a:r>
              <a:rPr lang="en-US" sz="2000" dirty="0" smtClean="0"/>
              <a:t>minimal </a:t>
            </a:r>
            <a:r>
              <a:rPr lang="en-US" sz="2000" dirty="0" err="1" smtClean="0"/>
              <a:t>thd</a:t>
            </a:r>
            <a:r>
              <a:rPr lang="en-US" sz="2000" dirty="0"/>
              <a:t> </a:t>
            </a:r>
            <a:r>
              <a:rPr lang="en-US" sz="2000" dirty="0" err="1" smtClean="0"/>
              <a:t>trjnya</a:t>
            </a:r>
            <a:r>
              <a:rPr lang="en-US" sz="2000" dirty="0" smtClean="0"/>
              <a:t> EPS </a:t>
            </a:r>
            <a:r>
              <a:rPr lang="en-US" sz="2000" dirty="0" err="1" smtClean="0"/>
              <a:t>dan</a:t>
            </a:r>
            <a:r>
              <a:rPr lang="en-US" sz="2000" dirty="0" smtClean="0"/>
              <a:t> tardive </a:t>
            </a:r>
            <a:r>
              <a:rPr lang="en-US" sz="2000" dirty="0" err="1" smtClean="0"/>
              <a:t>diskinesia</a:t>
            </a:r>
            <a:r>
              <a:rPr lang="en-US" sz="2000" dirty="0" smtClean="0"/>
              <a:t> (2,6%)</a:t>
            </a:r>
          </a:p>
          <a:p>
            <a:pPr>
              <a:buFont typeface="Wingdings" pitchFamily="2" charset="2"/>
              <a:buChar char="q"/>
            </a:pPr>
            <a:r>
              <a:rPr lang="en-US" sz="2000" dirty="0" err="1" smtClean="0"/>
              <a:t>Risperidone</a:t>
            </a:r>
            <a:r>
              <a:rPr lang="en-US" sz="2000" dirty="0" smtClean="0"/>
              <a:t>: </a:t>
            </a:r>
            <a:r>
              <a:rPr lang="en-US" sz="2000" dirty="0" err="1" smtClean="0"/>
              <a:t>efektif</a:t>
            </a:r>
            <a:r>
              <a:rPr lang="en-US" sz="2000" dirty="0" smtClean="0"/>
              <a:t> </a:t>
            </a:r>
            <a:r>
              <a:rPr lang="en-US" sz="2000" dirty="0" err="1" smtClean="0"/>
              <a:t>mengatasi</a:t>
            </a:r>
            <a:r>
              <a:rPr lang="en-US" sz="2000" dirty="0" smtClean="0"/>
              <a:t> pasien </a:t>
            </a:r>
            <a:r>
              <a:rPr lang="en-US" sz="2000" dirty="0" err="1" smtClean="0"/>
              <a:t>demensia</a:t>
            </a:r>
            <a:r>
              <a:rPr lang="en-US" sz="2000" dirty="0" smtClean="0"/>
              <a:t> </a:t>
            </a:r>
            <a:r>
              <a:rPr lang="en-US" sz="2000" dirty="0" err="1" smtClean="0"/>
              <a:t>yg</a:t>
            </a:r>
            <a:r>
              <a:rPr lang="en-US" sz="2000" dirty="0" smtClean="0"/>
              <a:t> </a:t>
            </a:r>
            <a:r>
              <a:rPr lang="en-US" sz="2000" dirty="0" err="1" smtClean="0"/>
              <a:t>agresif</a:t>
            </a:r>
            <a:r>
              <a:rPr lang="en-US" sz="2000" dirty="0" smtClean="0"/>
              <a:t>. </a:t>
            </a:r>
            <a:r>
              <a:rPr lang="en-US" sz="2000" dirty="0" err="1" smtClean="0"/>
              <a:t>Dosis</a:t>
            </a:r>
            <a:r>
              <a:rPr lang="en-US" sz="2000" dirty="0" smtClean="0"/>
              <a:t> </a:t>
            </a:r>
            <a:r>
              <a:rPr lang="en-US" sz="2000" dirty="0" err="1" smtClean="0"/>
              <a:t>awal</a:t>
            </a:r>
            <a:r>
              <a:rPr lang="en-US" sz="2000" dirty="0" smtClean="0"/>
              <a:t>: 0,5 mg/hr. </a:t>
            </a:r>
            <a:r>
              <a:rPr lang="en-US" sz="2000" dirty="0" err="1" smtClean="0"/>
              <a:t>Evaluasi</a:t>
            </a:r>
            <a:r>
              <a:rPr lang="en-US" sz="2000" dirty="0" smtClean="0"/>
              <a:t> </a:t>
            </a:r>
            <a:r>
              <a:rPr lang="en-US" sz="2000" dirty="0" err="1" smtClean="0"/>
              <a:t>selama</a:t>
            </a:r>
            <a:r>
              <a:rPr lang="en-US" sz="2000" dirty="0" smtClean="0"/>
              <a:t> 1 </a:t>
            </a:r>
            <a:r>
              <a:rPr lang="en-US" sz="2000" dirty="0" err="1" smtClean="0"/>
              <a:t>minggu</a:t>
            </a:r>
            <a:r>
              <a:rPr lang="en-US" sz="2000" dirty="0" smtClean="0"/>
              <a:t>. </a:t>
            </a:r>
            <a:r>
              <a:rPr lang="en-US" sz="2000" dirty="0" err="1"/>
              <a:t>J</a:t>
            </a:r>
            <a:r>
              <a:rPr lang="en-US" sz="2000" dirty="0" err="1" smtClean="0"/>
              <a:t>ika</a:t>
            </a:r>
            <a:r>
              <a:rPr lang="en-US" sz="2000" dirty="0" smtClean="0"/>
              <a:t> </a:t>
            </a:r>
            <a:r>
              <a:rPr lang="en-US" sz="2000" dirty="0" err="1" smtClean="0"/>
              <a:t>tidak</a:t>
            </a:r>
            <a:r>
              <a:rPr lang="en-US" sz="2000" dirty="0" smtClean="0"/>
              <a:t> </a:t>
            </a:r>
            <a:r>
              <a:rPr lang="en-US" sz="2000" dirty="0" err="1" smtClean="0"/>
              <a:t>ada</a:t>
            </a:r>
            <a:r>
              <a:rPr lang="en-US" sz="2000" dirty="0" smtClean="0"/>
              <a:t> </a:t>
            </a:r>
            <a:r>
              <a:rPr lang="en-US" sz="2000" dirty="0" err="1" smtClean="0"/>
              <a:t>perbaikan</a:t>
            </a:r>
            <a:r>
              <a:rPr lang="en-US" sz="2000" dirty="0" smtClean="0"/>
              <a:t> </a:t>
            </a:r>
            <a:r>
              <a:rPr lang="en-US" sz="2000" dirty="0" smtClean="0">
                <a:sym typeface="Wingdings" pitchFamily="2" charset="2"/>
              </a:rPr>
              <a:t> </a:t>
            </a:r>
            <a:r>
              <a:rPr lang="en-US" sz="2000" dirty="0" err="1" smtClean="0">
                <a:sym typeface="Wingdings" pitchFamily="2" charset="2"/>
              </a:rPr>
              <a:t>naikkan</a:t>
            </a:r>
            <a:r>
              <a:rPr lang="en-US" sz="2000" dirty="0" smtClean="0">
                <a:sym typeface="Wingdings" pitchFamily="2" charset="2"/>
              </a:rPr>
              <a:t> 0,5 mg/hr </a:t>
            </a:r>
            <a:r>
              <a:rPr lang="en-US" sz="2000" dirty="0" err="1" smtClean="0">
                <a:sym typeface="Wingdings" pitchFamily="2" charset="2"/>
              </a:rPr>
              <a:t>sampai</a:t>
            </a:r>
            <a:r>
              <a:rPr lang="en-US" sz="2000" dirty="0" smtClean="0">
                <a:sym typeface="Wingdings" pitchFamily="2" charset="2"/>
              </a:rPr>
              <a:t> </a:t>
            </a:r>
            <a:r>
              <a:rPr lang="en-US" sz="2000" dirty="0" err="1" smtClean="0">
                <a:sym typeface="Wingdings" pitchFamily="2" charset="2"/>
              </a:rPr>
              <a:t>dosis</a:t>
            </a:r>
            <a:r>
              <a:rPr lang="en-US" sz="2000" dirty="0" smtClean="0">
                <a:sym typeface="Wingdings" pitchFamily="2" charset="2"/>
              </a:rPr>
              <a:t> </a:t>
            </a:r>
            <a:r>
              <a:rPr lang="en-US" sz="2000" dirty="0" err="1" smtClean="0">
                <a:sym typeface="Wingdings" pitchFamily="2" charset="2"/>
              </a:rPr>
              <a:t>maks</a:t>
            </a:r>
            <a:r>
              <a:rPr lang="en-US" sz="2000" dirty="0" smtClean="0">
                <a:sym typeface="Wingdings" pitchFamily="2" charset="2"/>
              </a:rPr>
              <a:t>. 2 mg/</a:t>
            </a:r>
            <a:r>
              <a:rPr lang="en-US" sz="2000" dirty="0" err="1" smtClean="0">
                <a:sym typeface="Wingdings" pitchFamily="2" charset="2"/>
              </a:rPr>
              <a:t>hr</a:t>
            </a:r>
            <a:endParaRPr lang="en-US" sz="2000" dirty="0" smtClean="0">
              <a:sym typeface="Wingdings" pitchFamily="2" charset="2"/>
            </a:endParaRPr>
          </a:p>
          <a:p>
            <a:pPr>
              <a:buFont typeface="Wingdings" pitchFamily="2" charset="2"/>
              <a:buChar char="q"/>
            </a:pPr>
            <a:r>
              <a:rPr lang="en-US" sz="2000" dirty="0" smtClean="0"/>
              <a:t>Olanzapine: </a:t>
            </a:r>
            <a:r>
              <a:rPr lang="en-US" sz="2000" dirty="0" err="1"/>
              <a:t>efektif</a:t>
            </a:r>
            <a:r>
              <a:rPr lang="en-US" sz="2000" dirty="0"/>
              <a:t> </a:t>
            </a:r>
            <a:r>
              <a:rPr lang="en-US" sz="2000" dirty="0" err="1" smtClean="0"/>
              <a:t>mengatasi</a:t>
            </a:r>
            <a:r>
              <a:rPr lang="en-US" sz="2000" dirty="0" smtClean="0"/>
              <a:t> </a:t>
            </a:r>
            <a:r>
              <a:rPr lang="en-US" sz="2000" dirty="0" err="1" smtClean="0"/>
              <a:t>agitasi</a:t>
            </a:r>
            <a:r>
              <a:rPr lang="en-US" sz="2000" dirty="0" smtClean="0"/>
              <a:t>.</a:t>
            </a:r>
            <a:r>
              <a:rPr lang="en-US" sz="2000" dirty="0" smtClean="0">
                <a:sym typeface="Wingdings" pitchFamily="2" charset="2"/>
              </a:rPr>
              <a:t> </a:t>
            </a:r>
            <a:r>
              <a:rPr lang="en-US" sz="2000" dirty="0" err="1" smtClean="0">
                <a:sym typeface="Wingdings" pitchFamily="2" charset="2"/>
              </a:rPr>
              <a:t>Dosis</a:t>
            </a:r>
            <a:r>
              <a:rPr lang="en-US" sz="2000" dirty="0" smtClean="0">
                <a:sym typeface="Wingdings" pitchFamily="2" charset="2"/>
              </a:rPr>
              <a:t> </a:t>
            </a:r>
            <a:r>
              <a:rPr lang="en-US" sz="2000" dirty="0" err="1" smtClean="0">
                <a:sym typeface="Wingdings" pitchFamily="2" charset="2"/>
              </a:rPr>
              <a:t>awal</a:t>
            </a:r>
            <a:r>
              <a:rPr lang="en-US" sz="2000" dirty="0" smtClean="0">
                <a:sym typeface="Wingdings" pitchFamily="2" charset="2"/>
              </a:rPr>
              <a:t> </a:t>
            </a:r>
            <a:r>
              <a:rPr lang="en-US" sz="2000" dirty="0">
                <a:sym typeface="Wingdings" pitchFamily="2" charset="2"/>
              </a:rPr>
              <a:t>5 </a:t>
            </a:r>
            <a:r>
              <a:rPr lang="en-US" sz="2000" dirty="0" smtClean="0">
                <a:sym typeface="Wingdings" pitchFamily="2" charset="2"/>
              </a:rPr>
              <a:t>mg/hr. </a:t>
            </a:r>
            <a:r>
              <a:rPr lang="en-US" sz="2000" dirty="0" err="1" smtClean="0">
                <a:sym typeface="Wingdings" pitchFamily="2" charset="2"/>
              </a:rPr>
              <a:t>Dosis</a:t>
            </a:r>
            <a:r>
              <a:rPr lang="en-US" sz="2000" dirty="0" smtClean="0">
                <a:sym typeface="Wingdings" pitchFamily="2" charset="2"/>
              </a:rPr>
              <a:t> </a:t>
            </a:r>
            <a:r>
              <a:rPr lang="en-US" sz="2000" dirty="0" err="1">
                <a:sym typeface="Wingdings" pitchFamily="2" charset="2"/>
              </a:rPr>
              <a:t>maksimal</a:t>
            </a:r>
            <a:r>
              <a:rPr lang="en-US" sz="2000" dirty="0">
                <a:sym typeface="Wingdings" pitchFamily="2" charset="2"/>
              </a:rPr>
              <a:t> 10 mg/</a:t>
            </a:r>
            <a:r>
              <a:rPr lang="en-US" sz="2000" dirty="0" err="1">
                <a:sym typeface="Wingdings" pitchFamily="2" charset="2"/>
              </a:rPr>
              <a:t>hr</a:t>
            </a:r>
            <a:r>
              <a:rPr lang="en-US" sz="2000" dirty="0">
                <a:sym typeface="Wingdings" pitchFamily="2" charset="2"/>
              </a:rPr>
              <a:t> (</a:t>
            </a:r>
            <a:r>
              <a:rPr lang="en-US" sz="2000" dirty="0" err="1">
                <a:sym typeface="Wingdings" pitchFamily="2" charset="2"/>
              </a:rPr>
              <a:t>pd</a:t>
            </a:r>
            <a:r>
              <a:rPr lang="en-US" sz="2000" dirty="0">
                <a:sym typeface="Wingdings" pitchFamily="2" charset="2"/>
              </a:rPr>
              <a:t> </a:t>
            </a:r>
            <a:r>
              <a:rPr lang="en-US" sz="2000" dirty="0" smtClean="0">
                <a:sym typeface="Wingdings" pitchFamily="2" charset="2"/>
              </a:rPr>
              <a:t>delirium </a:t>
            </a:r>
            <a:r>
              <a:rPr lang="en-US" sz="2000" dirty="0" err="1" smtClean="0">
                <a:sym typeface="Wingdings" pitchFamily="2" charset="2"/>
              </a:rPr>
              <a:t>hindari</a:t>
            </a:r>
            <a:r>
              <a:rPr lang="en-US" sz="2000" dirty="0">
                <a:sym typeface="Wingdings" pitchFamily="2" charset="2"/>
              </a:rPr>
              <a:t>)</a:t>
            </a:r>
          </a:p>
          <a:p>
            <a:pPr>
              <a:buFont typeface="Wingdings" pitchFamily="2" charset="2"/>
              <a:buChar char="q"/>
            </a:pPr>
            <a:endParaRPr lang="en-US" sz="2000" dirty="0"/>
          </a:p>
        </p:txBody>
      </p:sp>
    </p:spTree>
    <p:extLst>
      <p:ext uri="{BB962C8B-B14F-4D97-AF65-F5344CB8AC3E}">
        <p14:creationId xmlns:p14="http://schemas.microsoft.com/office/powerpoint/2010/main" val="24943702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7720" y="609600"/>
            <a:ext cx="7498080" cy="5791200"/>
          </a:xfrm>
        </p:spPr>
        <p:txBody>
          <a:bodyPr/>
          <a:lstStyle/>
          <a:p>
            <a:pPr>
              <a:buNone/>
            </a:pPr>
            <a:r>
              <a:rPr lang="en-US" sz="2000" dirty="0" err="1" smtClean="0"/>
              <a:t>Antidepresan</a:t>
            </a:r>
            <a:r>
              <a:rPr lang="en-US" sz="2000" dirty="0" smtClean="0"/>
              <a:t> </a:t>
            </a:r>
          </a:p>
          <a:p>
            <a:pPr>
              <a:buFont typeface="Wingdings" pitchFamily="2" charset="2"/>
              <a:buChar char="q"/>
            </a:pPr>
            <a:r>
              <a:rPr lang="en-US" dirty="0" err="1" smtClean="0"/>
              <a:t>Pilihan</a:t>
            </a:r>
            <a:r>
              <a:rPr lang="en-US" dirty="0" smtClean="0"/>
              <a:t> </a:t>
            </a:r>
            <a:r>
              <a:rPr lang="en-US" dirty="0" err="1" smtClean="0"/>
              <a:t>utama</a:t>
            </a:r>
            <a:r>
              <a:rPr lang="en-US" dirty="0" smtClean="0"/>
              <a:t>: </a:t>
            </a:r>
            <a:r>
              <a:rPr lang="en-US" dirty="0" err="1" smtClean="0"/>
              <a:t>gol</a:t>
            </a:r>
            <a:r>
              <a:rPr lang="en-US" dirty="0" smtClean="0"/>
              <a:t>. selective serotonin reuptake inhibitor (SSRI)</a:t>
            </a:r>
          </a:p>
          <a:p>
            <a:pPr>
              <a:buFont typeface="Wingdings" pitchFamily="2" charset="2"/>
              <a:buChar char="q"/>
            </a:pPr>
            <a:r>
              <a:rPr lang="en-US" dirty="0" smtClean="0"/>
              <a:t>Venlafaxine </a:t>
            </a:r>
            <a:r>
              <a:rPr lang="en-US" dirty="0" err="1" smtClean="0"/>
              <a:t>atau</a:t>
            </a:r>
            <a:r>
              <a:rPr lang="en-US" dirty="0" smtClean="0"/>
              <a:t> bupropion </a:t>
            </a:r>
            <a:r>
              <a:rPr lang="en-US" dirty="0" err="1" smtClean="0"/>
              <a:t>efektif</a:t>
            </a:r>
            <a:r>
              <a:rPr lang="en-US" dirty="0" smtClean="0"/>
              <a:t> </a:t>
            </a:r>
            <a:r>
              <a:rPr lang="en-US" dirty="0" err="1" smtClean="0"/>
              <a:t>mengatasi</a:t>
            </a:r>
            <a:r>
              <a:rPr lang="en-US" dirty="0" smtClean="0"/>
              <a:t> </a:t>
            </a:r>
            <a:r>
              <a:rPr lang="en-US" dirty="0" err="1" smtClean="0"/>
              <a:t>retardasi</a:t>
            </a:r>
            <a:r>
              <a:rPr lang="en-US" dirty="0" smtClean="0"/>
              <a:t> </a:t>
            </a:r>
            <a:r>
              <a:rPr lang="en-US" dirty="0" err="1" smtClean="0"/>
              <a:t>psikomotor</a:t>
            </a:r>
            <a:r>
              <a:rPr lang="en-US" dirty="0" smtClean="0"/>
              <a:t> </a:t>
            </a:r>
            <a:r>
              <a:rPr lang="en-US" dirty="0" err="1" smtClean="0"/>
              <a:t>atau</a:t>
            </a:r>
            <a:r>
              <a:rPr lang="en-US" dirty="0" smtClean="0"/>
              <a:t> withdrawal</a:t>
            </a:r>
          </a:p>
          <a:p>
            <a:pPr>
              <a:buFont typeface="Wingdings" pitchFamily="2" charset="2"/>
              <a:buChar char="q"/>
            </a:pPr>
            <a:r>
              <a:rPr lang="en-US" dirty="0" smtClean="0"/>
              <a:t>Mirtazapine </a:t>
            </a:r>
            <a:r>
              <a:rPr lang="en-US" dirty="0" err="1" smtClean="0"/>
              <a:t>efektif</a:t>
            </a:r>
            <a:r>
              <a:rPr lang="en-US" dirty="0" smtClean="0"/>
              <a:t> </a:t>
            </a:r>
            <a:r>
              <a:rPr lang="en-US" dirty="0" err="1" smtClean="0"/>
              <a:t>mengatasi</a:t>
            </a:r>
            <a:r>
              <a:rPr lang="en-US" dirty="0" smtClean="0"/>
              <a:t> </a:t>
            </a:r>
            <a:r>
              <a:rPr lang="en-US" dirty="0" err="1" smtClean="0"/>
              <a:t>anoreksia</a:t>
            </a:r>
            <a:r>
              <a:rPr lang="en-US" dirty="0" smtClean="0"/>
              <a:t> </a:t>
            </a:r>
            <a:r>
              <a:rPr lang="en-US" dirty="0" smtClean="0">
                <a:sym typeface="Wingdings" pitchFamily="2" charset="2"/>
              </a:rPr>
              <a:t> </a:t>
            </a:r>
            <a:r>
              <a:rPr lang="en-US" dirty="0" err="1" smtClean="0">
                <a:sym typeface="Wingdings" pitchFamily="2" charset="2"/>
              </a:rPr>
              <a:t>Efek</a:t>
            </a:r>
            <a:r>
              <a:rPr lang="en-US" dirty="0" smtClean="0">
                <a:sym typeface="Wingdings" pitchFamily="2" charset="2"/>
              </a:rPr>
              <a:t> </a:t>
            </a:r>
            <a:r>
              <a:rPr lang="en-US" dirty="0" err="1" smtClean="0">
                <a:sym typeface="Wingdings" pitchFamily="2" charset="2"/>
              </a:rPr>
              <a:t>samping</a:t>
            </a:r>
            <a:r>
              <a:rPr lang="en-US" dirty="0" smtClean="0">
                <a:sym typeface="Wingdings" pitchFamily="2" charset="2"/>
              </a:rPr>
              <a:t>: </a:t>
            </a:r>
            <a:r>
              <a:rPr lang="en-US" dirty="0" err="1" smtClean="0">
                <a:sym typeface="Wingdings" pitchFamily="2" charset="2"/>
              </a:rPr>
              <a:t>peningkatan</a:t>
            </a:r>
            <a:r>
              <a:rPr lang="en-US" dirty="0" smtClean="0">
                <a:sym typeface="Wingdings" pitchFamily="2" charset="2"/>
              </a:rPr>
              <a:t> </a:t>
            </a:r>
            <a:r>
              <a:rPr lang="en-US" dirty="0" err="1" smtClean="0">
                <a:sym typeface="Wingdings" pitchFamily="2" charset="2"/>
              </a:rPr>
              <a:t>nafsu</a:t>
            </a:r>
            <a:r>
              <a:rPr lang="en-US" dirty="0" smtClean="0">
                <a:sym typeface="Wingdings" pitchFamily="2" charset="2"/>
              </a:rPr>
              <a:t> </a:t>
            </a:r>
            <a:r>
              <a:rPr lang="en-US" dirty="0" err="1" smtClean="0">
                <a:sym typeface="Wingdings" pitchFamily="2" charset="2"/>
              </a:rPr>
              <a:t>makan</a:t>
            </a:r>
            <a:r>
              <a:rPr lang="en-US" dirty="0" smtClean="0">
                <a:sym typeface="Wingdings" pitchFamily="2" charset="2"/>
              </a:rPr>
              <a:t>.</a:t>
            </a:r>
          </a:p>
          <a:p>
            <a:pPr>
              <a:buFont typeface="Wingdings" pitchFamily="2" charset="2"/>
              <a:buChar char="q"/>
            </a:pPr>
            <a:r>
              <a:rPr lang="en-US" dirty="0" err="1" smtClean="0">
                <a:sym typeface="Wingdings" pitchFamily="2" charset="2"/>
              </a:rPr>
              <a:t>Trazodone</a:t>
            </a:r>
            <a:r>
              <a:rPr lang="en-US" dirty="0" smtClean="0">
                <a:sym typeface="Wingdings" pitchFamily="2" charset="2"/>
              </a:rPr>
              <a:t> </a:t>
            </a:r>
            <a:r>
              <a:rPr lang="en-US" dirty="0" err="1" smtClean="0">
                <a:sym typeface="Wingdings" pitchFamily="2" charset="2"/>
              </a:rPr>
              <a:t>efektif</a:t>
            </a:r>
            <a:r>
              <a:rPr lang="en-US" dirty="0" smtClean="0">
                <a:sym typeface="Wingdings" pitchFamily="2" charset="2"/>
              </a:rPr>
              <a:t> </a:t>
            </a:r>
            <a:r>
              <a:rPr lang="en-US" dirty="0" err="1" smtClean="0">
                <a:sym typeface="Wingdings" pitchFamily="2" charset="2"/>
              </a:rPr>
              <a:t>mengatasi</a:t>
            </a:r>
            <a:r>
              <a:rPr lang="en-US" dirty="0" smtClean="0">
                <a:sym typeface="Wingdings" pitchFamily="2" charset="2"/>
              </a:rPr>
              <a:t> </a:t>
            </a:r>
            <a:r>
              <a:rPr lang="en-US" dirty="0" err="1" smtClean="0">
                <a:sym typeface="Wingdings" pitchFamily="2" charset="2"/>
              </a:rPr>
              <a:t>ansietas</a:t>
            </a:r>
            <a:endParaRPr lang="en-US" dirty="0" smtClean="0">
              <a:sym typeface="Wingdings" pitchFamily="2" charset="2"/>
            </a:endParaRPr>
          </a:p>
          <a:p>
            <a:pPr>
              <a:buFont typeface="Wingdings" pitchFamily="2" charset="2"/>
              <a:buChar char="q"/>
            </a:pPr>
            <a:r>
              <a:rPr lang="en-US" dirty="0" err="1"/>
              <a:t>M</a:t>
            </a:r>
            <a:r>
              <a:rPr lang="en-US" dirty="0" err="1" smtClean="0"/>
              <a:t>ulai</a:t>
            </a:r>
            <a:r>
              <a:rPr lang="en-US" dirty="0" smtClean="0"/>
              <a:t> </a:t>
            </a:r>
            <a:r>
              <a:rPr lang="en-US" dirty="0" err="1" smtClean="0"/>
              <a:t>dgn</a:t>
            </a:r>
            <a:r>
              <a:rPr lang="en-US" dirty="0" smtClean="0"/>
              <a:t> </a:t>
            </a:r>
            <a:r>
              <a:rPr lang="en-US" dirty="0" err="1" smtClean="0"/>
              <a:t>dosis</a:t>
            </a:r>
            <a:r>
              <a:rPr lang="en-US" dirty="0" smtClean="0"/>
              <a:t> </a:t>
            </a:r>
            <a:r>
              <a:rPr lang="en-US" dirty="0" err="1"/>
              <a:t>rendah</a:t>
            </a:r>
            <a:endParaRPr lang="en-US" dirty="0"/>
          </a:p>
          <a:p>
            <a:pPr>
              <a:buFont typeface="Wingdings" pitchFamily="2" charset="2"/>
              <a:buChar char="q"/>
            </a:pPr>
            <a:r>
              <a:rPr lang="en-US" dirty="0" err="1"/>
              <a:t>Hindari</a:t>
            </a:r>
            <a:r>
              <a:rPr lang="en-US" dirty="0"/>
              <a:t> </a:t>
            </a:r>
            <a:r>
              <a:rPr lang="en-US" dirty="0" err="1"/>
              <a:t>pemakaian</a:t>
            </a:r>
            <a:r>
              <a:rPr lang="en-US" dirty="0"/>
              <a:t> </a:t>
            </a:r>
            <a:r>
              <a:rPr lang="en-US" dirty="0" err="1"/>
              <a:t>antidepresan</a:t>
            </a:r>
            <a:r>
              <a:rPr lang="en-US" dirty="0"/>
              <a:t> </a:t>
            </a:r>
            <a:r>
              <a:rPr lang="en-US" dirty="0" err="1"/>
              <a:t>dari</a:t>
            </a:r>
            <a:r>
              <a:rPr lang="en-US" dirty="0"/>
              <a:t> </a:t>
            </a:r>
            <a:r>
              <a:rPr lang="en-US" dirty="0" err="1" smtClean="0"/>
              <a:t>gol</a:t>
            </a:r>
            <a:r>
              <a:rPr lang="en-US" dirty="0" smtClean="0"/>
              <a:t>. </a:t>
            </a:r>
            <a:r>
              <a:rPr lang="en-US" dirty="0" err="1" smtClean="0"/>
              <a:t>trisiklik</a:t>
            </a:r>
            <a:r>
              <a:rPr lang="en-US" dirty="0" smtClean="0"/>
              <a:t> </a:t>
            </a:r>
            <a:r>
              <a:rPr lang="en-US" dirty="0">
                <a:sym typeface="Wingdings" pitchFamily="2" charset="2"/>
              </a:rPr>
              <a:t> </a:t>
            </a:r>
            <a:r>
              <a:rPr lang="en-US" dirty="0" err="1">
                <a:sym typeface="Wingdings" pitchFamily="2" charset="2"/>
              </a:rPr>
              <a:t>bisa</a:t>
            </a:r>
            <a:r>
              <a:rPr lang="en-US" dirty="0">
                <a:sym typeface="Wingdings" pitchFamily="2" charset="2"/>
              </a:rPr>
              <a:t> </a:t>
            </a:r>
            <a:r>
              <a:rPr lang="en-US" dirty="0" err="1">
                <a:sym typeface="Wingdings" pitchFamily="2" charset="2"/>
              </a:rPr>
              <a:t>terjadi</a:t>
            </a:r>
            <a:r>
              <a:rPr lang="en-US" dirty="0">
                <a:sym typeface="Wingdings" pitchFamily="2" charset="2"/>
              </a:rPr>
              <a:t> delirium</a:t>
            </a:r>
          </a:p>
          <a:p>
            <a:pPr marL="0" indent="0">
              <a:buNone/>
            </a:pPr>
            <a:endParaRPr lang="en-US" dirty="0" smtClean="0">
              <a:sym typeface="Wingdings" pitchFamily="2" charset="2"/>
            </a:endParaRPr>
          </a:p>
          <a:p>
            <a:pPr marL="0" indent="0">
              <a:buNone/>
            </a:pPr>
            <a:endParaRPr lang="en-US" dirty="0"/>
          </a:p>
        </p:txBody>
      </p:sp>
    </p:spTree>
    <p:extLst>
      <p:ext uri="{BB962C8B-B14F-4D97-AF65-F5344CB8AC3E}">
        <p14:creationId xmlns:p14="http://schemas.microsoft.com/office/powerpoint/2010/main" val="2703316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33400"/>
            <a:ext cx="7498080" cy="5715000"/>
          </a:xfrm>
        </p:spPr>
        <p:txBody>
          <a:bodyPr>
            <a:normAutofit/>
          </a:bodyPr>
          <a:lstStyle/>
          <a:p>
            <a:pPr marL="0" indent="0">
              <a:buNone/>
            </a:pPr>
            <a:r>
              <a:rPr lang="en-US" sz="2000" dirty="0" smtClean="0"/>
              <a:t>Cholinesterase Inhibitors</a:t>
            </a:r>
          </a:p>
          <a:p>
            <a:pPr>
              <a:buFont typeface="Wingdings" pitchFamily="2" charset="2"/>
              <a:buChar char="q"/>
            </a:pPr>
            <a:r>
              <a:rPr lang="en-US" sz="2000" dirty="0" smtClean="0"/>
              <a:t>CI </a:t>
            </a:r>
            <a:r>
              <a:rPr lang="en-US" sz="2000" dirty="0" err="1" smtClean="0"/>
              <a:t>ini</a:t>
            </a:r>
            <a:r>
              <a:rPr lang="en-US" sz="2000" dirty="0" smtClean="0"/>
              <a:t> </a:t>
            </a:r>
            <a:r>
              <a:rPr lang="en-US" sz="2000" dirty="0" err="1" smtClean="0"/>
              <a:t>akan</a:t>
            </a:r>
            <a:r>
              <a:rPr lang="en-US" sz="2000" dirty="0" smtClean="0"/>
              <a:t> </a:t>
            </a:r>
            <a:r>
              <a:rPr lang="en-US" sz="2000" dirty="0" err="1" smtClean="0"/>
              <a:t>meningkatkan</a:t>
            </a:r>
            <a:r>
              <a:rPr lang="en-US" sz="2000" dirty="0" smtClean="0"/>
              <a:t> </a:t>
            </a:r>
            <a:r>
              <a:rPr lang="en-US" sz="2000" dirty="0" err="1" smtClean="0"/>
              <a:t>kolinesterase</a:t>
            </a:r>
            <a:r>
              <a:rPr lang="en-US" sz="2000" dirty="0" smtClean="0"/>
              <a:t> </a:t>
            </a:r>
            <a:r>
              <a:rPr lang="en-US" sz="2000" dirty="0" err="1" smtClean="0"/>
              <a:t>di</a:t>
            </a:r>
            <a:r>
              <a:rPr lang="en-US" sz="2000" dirty="0" smtClean="0"/>
              <a:t> </a:t>
            </a:r>
            <a:r>
              <a:rPr lang="en-US" sz="2000" dirty="0" err="1" smtClean="0"/>
              <a:t>otak</a:t>
            </a:r>
            <a:r>
              <a:rPr lang="en-US" sz="2000" dirty="0" smtClean="0"/>
              <a:t> </a:t>
            </a:r>
            <a:r>
              <a:rPr lang="en-US" sz="2000" dirty="0" err="1" smtClean="0"/>
              <a:t>dan</a:t>
            </a:r>
            <a:r>
              <a:rPr lang="en-US" sz="2000" dirty="0" smtClean="0"/>
              <a:t> </a:t>
            </a:r>
            <a:r>
              <a:rPr lang="en-US" sz="2000" dirty="0" err="1" smtClean="0"/>
              <a:t>diindikasikan</a:t>
            </a:r>
            <a:r>
              <a:rPr lang="en-US" sz="2000" dirty="0" smtClean="0"/>
              <a:t> </a:t>
            </a:r>
            <a:r>
              <a:rPr lang="en-US" sz="2000" dirty="0" err="1" smtClean="0"/>
              <a:t>utk</a:t>
            </a:r>
            <a:r>
              <a:rPr lang="en-US" sz="2000" dirty="0" smtClean="0"/>
              <a:t> </a:t>
            </a:r>
            <a:r>
              <a:rPr lang="en-US" sz="2000" dirty="0" err="1" smtClean="0"/>
              <a:t>pengobatan</a:t>
            </a:r>
            <a:r>
              <a:rPr lang="en-US" sz="2000" dirty="0" smtClean="0"/>
              <a:t> </a:t>
            </a:r>
            <a:r>
              <a:rPr lang="en-US" sz="2000" dirty="0" err="1" smtClean="0"/>
              <a:t>kerusakan</a:t>
            </a:r>
            <a:r>
              <a:rPr lang="en-US" sz="2000" dirty="0" smtClean="0"/>
              <a:t> </a:t>
            </a:r>
            <a:r>
              <a:rPr lang="en-US" sz="2000" dirty="0" err="1" smtClean="0"/>
              <a:t>kognitif</a:t>
            </a:r>
            <a:r>
              <a:rPr lang="en-US" sz="2000" dirty="0" smtClean="0"/>
              <a:t> </a:t>
            </a:r>
            <a:r>
              <a:rPr lang="en-US" sz="2000" dirty="0" err="1" smtClean="0"/>
              <a:t>pada</a:t>
            </a:r>
            <a:r>
              <a:rPr lang="en-US" sz="2000" dirty="0" smtClean="0"/>
              <a:t> </a:t>
            </a:r>
            <a:r>
              <a:rPr lang="en-US" sz="2000" dirty="0" err="1" smtClean="0"/>
              <a:t>demensia</a:t>
            </a:r>
            <a:r>
              <a:rPr lang="en-US" sz="2000" dirty="0" smtClean="0"/>
              <a:t> </a:t>
            </a:r>
            <a:r>
              <a:rPr lang="en-US" sz="2000" dirty="0" err="1" smtClean="0"/>
              <a:t>tipe</a:t>
            </a:r>
            <a:r>
              <a:rPr lang="en-US" sz="2000" dirty="0" smtClean="0"/>
              <a:t> Alzheimer </a:t>
            </a:r>
            <a:r>
              <a:rPr lang="en-US" sz="2000" dirty="0" err="1" smtClean="0"/>
              <a:t>yg</a:t>
            </a:r>
            <a:r>
              <a:rPr lang="en-US" sz="2000" dirty="0" smtClean="0"/>
              <a:t> </a:t>
            </a:r>
            <a:r>
              <a:rPr lang="en-US" sz="2000" dirty="0" err="1" smtClean="0"/>
              <a:t>ringan-sedang</a:t>
            </a:r>
            <a:endParaRPr lang="en-US" sz="2000" dirty="0" smtClean="0"/>
          </a:p>
          <a:p>
            <a:pPr>
              <a:buFont typeface="Wingdings" pitchFamily="2" charset="2"/>
              <a:buChar char="q"/>
            </a:pPr>
            <a:r>
              <a:rPr lang="en-US" sz="2000" dirty="0" err="1"/>
              <a:t>S</a:t>
            </a:r>
            <a:r>
              <a:rPr lang="en-US" sz="2000" dirty="0" err="1" smtClean="0"/>
              <a:t>ering</a:t>
            </a:r>
            <a:r>
              <a:rPr lang="en-US" sz="2000" dirty="0" smtClean="0"/>
              <a:t> </a:t>
            </a:r>
            <a:r>
              <a:rPr lang="en-US" sz="2000" dirty="0" err="1" smtClean="0"/>
              <a:t>digunakan</a:t>
            </a:r>
            <a:r>
              <a:rPr lang="en-US" sz="2000" dirty="0" smtClean="0"/>
              <a:t>: donepezil, </a:t>
            </a:r>
            <a:r>
              <a:rPr lang="en-US" sz="2000" dirty="0" err="1" smtClean="0"/>
              <a:t>rivastigmine</a:t>
            </a:r>
            <a:r>
              <a:rPr lang="en-US" sz="2000" dirty="0" smtClean="0"/>
              <a:t> </a:t>
            </a:r>
            <a:r>
              <a:rPr lang="en-US" sz="2000" dirty="0" err="1" smtClean="0"/>
              <a:t>dan</a:t>
            </a:r>
            <a:r>
              <a:rPr lang="en-US" sz="2000" dirty="0" smtClean="0"/>
              <a:t> </a:t>
            </a:r>
            <a:r>
              <a:rPr lang="en-US" sz="2000" dirty="0" err="1" smtClean="0"/>
              <a:t>galantamine</a:t>
            </a:r>
            <a:endParaRPr lang="en-US" sz="2000" dirty="0" smtClean="0"/>
          </a:p>
          <a:p>
            <a:pPr>
              <a:buFont typeface="Wingdings" pitchFamily="2" charset="2"/>
              <a:buChar char="q"/>
            </a:pPr>
            <a:r>
              <a:rPr lang="en-US" sz="2000" dirty="0" err="1" smtClean="0"/>
              <a:t>Pemberian</a:t>
            </a:r>
            <a:r>
              <a:rPr lang="en-US" sz="2000" dirty="0" smtClean="0"/>
              <a:t> </a:t>
            </a:r>
            <a:r>
              <a:rPr lang="en-US" sz="2000" dirty="0" err="1" smtClean="0"/>
              <a:t>rivastigmine</a:t>
            </a:r>
            <a:r>
              <a:rPr lang="en-US" sz="2000" dirty="0" smtClean="0"/>
              <a:t> pd </a:t>
            </a:r>
            <a:r>
              <a:rPr lang="en-US" sz="2000" dirty="0" err="1" smtClean="0"/>
              <a:t>demensia</a:t>
            </a:r>
            <a:r>
              <a:rPr lang="en-US" sz="2000" dirty="0" smtClean="0"/>
              <a:t> </a:t>
            </a:r>
            <a:r>
              <a:rPr lang="en-US" sz="2000" dirty="0" err="1" smtClean="0"/>
              <a:t>Lewy</a:t>
            </a:r>
            <a:r>
              <a:rPr lang="en-US" sz="2000" dirty="0" smtClean="0"/>
              <a:t> bodies </a:t>
            </a:r>
            <a:r>
              <a:rPr lang="en-US" sz="2000" dirty="0" smtClean="0">
                <a:sym typeface="Wingdings" pitchFamily="2" charset="2"/>
              </a:rPr>
              <a:t> </a:t>
            </a:r>
            <a:r>
              <a:rPr lang="en-US" sz="2000" dirty="0" err="1" smtClean="0">
                <a:sym typeface="Wingdings" pitchFamily="2" charset="2"/>
              </a:rPr>
              <a:t>mengurangi</a:t>
            </a:r>
            <a:r>
              <a:rPr lang="en-US" sz="2000" dirty="0" smtClean="0">
                <a:sym typeface="Wingdings" pitchFamily="2" charset="2"/>
              </a:rPr>
              <a:t> </a:t>
            </a:r>
            <a:r>
              <a:rPr lang="en-US" sz="2000" dirty="0" err="1" smtClean="0">
                <a:sym typeface="Wingdings" pitchFamily="2" charset="2"/>
              </a:rPr>
              <a:t>apati</a:t>
            </a:r>
            <a:r>
              <a:rPr lang="en-US" sz="2000" dirty="0" smtClean="0">
                <a:sym typeface="Wingdings" pitchFamily="2" charset="2"/>
              </a:rPr>
              <a:t>, </a:t>
            </a:r>
            <a:r>
              <a:rPr lang="en-US" sz="2000" dirty="0" err="1" smtClean="0">
                <a:sym typeface="Wingdings" pitchFamily="2" charset="2"/>
              </a:rPr>
              <a:t>ansietas</a:t>
            </a:r>
            <a:r>
              <a:rPr lang="en-US" sz="2000" dirty="0" smtClean="0">
                <a:sym typeface="Wingdings" pitchFamily="2" charset="2"/>
              </a:rPr>
              <a:t>, </a:t>
            </a:r>
            <a:r>
              <a:rPr lang="en-US" sz="2000" dirty="0" err="1" smtClean="0">
                <a:sym typeface="Wingdings" pitchFamily="2" charset="2"/>
              </a:rPr>
              <a:t>delusi</a:t>
            </a:r>
            <a:r>
              <a:rPr lang="en-US" sz="2000" dirty="0" smtClean="0">
                <a:sym typeface="Wingdings" pitchFamily="2" charset="2"/>
              </a:rPr>
              <a:t> </a:t>
            </a:r>
            <a:r>
              <a:rPr lang="en-US" sz="2000" dirty="0" err="1" smtClean="0">
                <a:sym typeface="Wingdings" pitchFamily="2" charset="2"/>
              </a:rPr>
              <a:t>dan</a:t>
            </a:r>
            <a:r>
              <a:rPr lang="en-US" sz="2000" dirty="0" smtClean="0">
                <a:sym typeface="Wingdings" pitchFamily="2" charset="2"/>
              </a:rPr>
              <a:t> </a:t>
            </a:r>
            <a:r>
              <a:rPr lang="en-US" sz="2000" dirty="0" err="1" smtClean="0">
                <a:sym typeface="Wingdings" pitchFamily="2" charset="2"/>
              </a:rPr>
              <a:t>halusinasi</a:t>
            </a:r>
            <a:endParaRPr lang="en-US" sz="2000" dirty="0"/>
          </a:p>
        </p:txBody>
      </p:sp>
    </p:spTree>
    <p:extLst>
      <p:ext uri="{BB962C8B-B14F-4D97-AF65-F5344CB8AC3E}">
        <p14:creationId xmlns:p14="http://schemas.microsoft.com/office/powerpoint/2010/main" val="3793775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33400"/>
            <a:ext cx="7498080" cy="5715000"/>
          </a:xfrm>
        </p:spPr>
        <p:txBody>
          <a:bodyPr>
            <a:normAutofit/>
          </a:bodyPr>
          <a:lstStyle/>
          <a:p>
            <a:pPr marL="0" indent="0">
              <a:buNone/>
            </a:pPr>
            <a:r>
              <a:rPr lang="en-US" sz="2000" dirty="0" err="1" smtClean="0"/>
              <a:t>Memantine</a:t>
            </a:r>
            <a:endParaRPr lang="en-US" sz="2000" dirty="0" smtClean="0"/>
          </a:p>
          <a:p>
            <a:pPr>
              <a:buFont typeface="Wingdings" pitchFamily="2" charset="2"/>
              <a:buChar char="q"/>
            </a:pPr>
            <a:r>
              <a:rPr lang="en-US" sz="2000" dirty="0" err="1" smtClean="0"/>
              <a:t>Efektif</a:t>
            </a:r>
            <a:r>
              <a:rPr lang="en-US" sz="2000" dirty="0" smtClean="0"/>
              <a:t> </a:t>
            </a:r>
            <a:r>
              <a:rPr lang="en-US" sz="2000" dirty="0" err="1" smtClean="0"/>
              <a:t>untuk</a:t>
            </a:r>
            <a:r>
              <a:rPr lang="en-US" sz="2000" dirty="0" smtClean="0"/>
              <a:t> </a:t>
            </a:r>
            <a:r>
              <a:rPr lang="en-US" sz="2000" dirty="0" err="1" smtClean="0"/>
              <a:t>mengatasi</a:t>
            </a:r>
            <a:r>
              <a:rPr lang="en-US" sz="2000" dirty="0" smtClean="0"/>
              <a:t> </a:t>
            </a:r>
            <a:r>
              <a:rPr lang="en-US" sz="2000" dirty="0" err="1" smtClean="0"/>
              <a:t>kerusakan</a:t>
            </a:r>
            <a:r>
              <a:rPr lang="en-US" sz="2000" dirty="0" smtClean="0"/>
              <a:t> </a:t>
            </a:r>
            <a:r>
              <a:rPr lang="en-US" sz="2000" dirty="0" err="1" smtClean="0"/>
              <a:t>kognitif</a:t>
            </a:r>
            <a:r>
              <a:rPr lang="en-US" sz="2000" dirty="0" smtClean="0"/>
              <a:t> </a:t>
            </a:r>
            <a:r>
              <a:rPr lang="en-US" sz="2000" dirty="0" err="1" smtClean="0"/>
              <a:t>pada</a:t>
            </a:r>
            <a:r>
              <a:rPr lang="en-US" sz="2000" dirty="0" smtClean="0"/>
              <a:t> </a:t>
            </a:r>
            <a:r>
              <a:rPr lang="en-US" sz="2000" dirty="0" err="1" smtClean="0"/>
              <a:t>demensia</a:t>
            </a:r>
            <a:r>
              <a:rPr lang="en-US" sz="2000" dirty="0" smtClean="0"/>
              <a:t> Alzheimer </a:t>
            </a:r>
            <a:r>
              <a:rPr lang="en-US" sz="2000" dirty="0" err="1" smtClean="0"/>
              <a:t>sedang</a:t>
            </a:r>
            <a:r>
              <a:rPr lang="en-US" sz="2000" dirty="0" smtClean="0"/>
              <a:t>–</a:t>
            </a:r>
            <a:r>
              <a:rPr lang="en-US" sz="2000" dirty="0" err="1" smtClean="0"/>
              <a:t>berat</a:t>
            </a:r>
            <a:r>
              <a:rPr lang="en-US" sz="2000" dirty="0" smtClean="0"/>
              <a:t>. </a:t>
            </a:r>
          </a:p>
          <a:p>
            <a:pPr>
              <a:buFont typeface="Wingdings" pitchFamily="2" charset="2"/>
              <a:buChar char="q"/>
            </a:pPr>
            <a:endParaRPr lang="en-US" sz="2000" dirty="0" smtClean="0"/>
          </a:p>
          <a:p>
            <a:pPr marL="0" indent="0">
              <a:buNone/>
            </a:pPr>
            <a:r>
              <a:rPr lang="en-US" sz="2000" dirty="0" smtClean="0"/>
              <a:t>Benzodiazepine</a:t>
            </a:r>
          </a:p>
          <a:p>
            <a:pPr>
              <a:buFont typeface="Wingdings" pitchFamily="2" charset="2"/>
              <a:buChar char="q"/>
            </a:pPr>
            <a:r>
              <a:rPr lang="en-US" sz="2000" dirty="0" err="1" smtClean="0"/>
              <a:t>Tidak</a:t>
            </a:r>
            <a:r>
              <a:rPr lang="en-US" sz="2000" dirty="0" smtClean="0"/>
              <a:t> </a:t>
            </a:r>
            <a:r>
              <a:rPr lang="en-US" sz="2000" dirty="0" err="1" smtClean="0"/>
              <a:t>dianjurkan</a:t>
            </a:r>
            <a:r>
              <a:rPr lang="en-US" sz="2000" dirty="0" smtClean="0"/>
              <a:t> </a:t>
            </a:r>
            <a:r>
              <a:rPr lang="en-US" sz="2000" dirty="0" err="1" smtClean="0"/>
              <a:t>utk</a:t>
            </a:r>
            <a:r>
              <a:rPr lang="en-US" sz="2000" dirty="0" smtClean="0"/>
              <a:t> </a:t>
            </a:r>
            <a:r>
              <a:rPr lang="en-US" sz="2000" dirty="0" err="1" smtClean="0"/>
              <a:t>pemakaian</a:t>
            </a:r>
            <a:r>
              <a:rPr lang="en-US" sz="2000" dirty="0" smtClean="0"/>
              <a:t> </a:t>
            </a:r>
            <a:r>
              <a:rPr lang="en-US" sz="2000" dirty="0" err="1" smtClean="0"/>
              <a:t>reguler</a:t>
            </a:r>
            <a:r>
              <a:rPr lang="en-US" sz="2000" dirty="0" smtClean="0"/>
              <a:t>/</a:t>
            </a:r>
            <a:r>
              <a:rPr lang="en-US" sz="2000" dirty="0" err="1" smtClean="0"/>
              <a:t>jangka</a:t>
            </a:r>
            <a:r>
              <a:rPr lang="en-US" sz="2000" dirty="0" smtClean="0"/>
              <a:t> </a:t>
            </a:r>
            <a:r>
              <a:rPr lang="en-US" sz="2000" dirty="0" err="1" smtClean="0"/>
              <a:t>panjang</a:t>
            </a:r>
            <a:endParaRPr lang="en-US" sz="2000" dirty="0" smtClean="0"/>
          </a:p>
          <a:p>
            <a:pPr>
              <a:buFont typeface="Wingdings" pitchFamily="2" charset="2"/>
              <a:buChar char="q"/>
            </a:pPr>
            <a:r>
              <a:rPr lang="en-US" sz="2000" dirty="0" err="1"/>
              <a:t>E</a:t>
            </a:r>
            <a:r>
              <a:rPr lang="en-US" sz="2000" dirty="0" err="1" smtClean="0"/>
              <a:t>fek</a:t>
            </a:r>
            <a:r>
              <a:rPr lang="en-US" sz="2000" dirty="0" smtClean="0"/>
              <a:t> </a:t>
            </a:r>
            <a:r>
              <a:rPr lang="en-US" sz="2000" dirty="0" err="1" smtClean="0"/>
              <a:t>samping</a:t>
            </a:r>
            <a:r>
              <a:rPr lang="en-US" sz="2000" dirty="0" smtClean="0"/>
              <a:t> </a:t>
            </a:r>
            <a:r>
              <a:rPr lang="en-US" sz="2000" dirty="0" err="1" smtClean="0"/>
              <a:t>obat</a:t>
            </a:r>
            <a:r>
              <a:rPr lang="en-US" sz="2000" dirty="0" smtClean="0"/>
              <a:t> </a:t>
            </a:r>
            <a:r>
              <a:rPr lang="en-US" sz="2000" dirty="0" err="1" smtClean="0"/>
              <a:t>akan</a:t>
            </a:r>
            <a:r>
              <a:rPr lang="en-US" sz="2000" dirty="0" smtClean="0"/>
              <a:t> </a:t>
            </a:r>
            <a:r>
              <a:rPr lang="en-US" sz="2000" dirty="0" err="1" smtClean="0"/>
              <a:t>memperburuk</a:t>
            </a:r>
            <a:r>
              <a:rPr lang="en-US" sz="2000" dirty="0" smtClean="0"/>
              <a:t> </a:t>
            </a:r>
            <a:r>
              <a:rPr lang="en-US" sz="2000" dirty="0" err="1" smtClean="0"/>
              <a:t>kondisi</a:t>
            </a:r>
            <a:r>
              <a:rPr lang="en-US" sz="2000" dirty="0" smtClean="0"/>
              <a:t> pasien </a:t>
            </a:r>
            <a:r>
              <a:rPr lang="en-US" sz="2000" dirty="0" err="1" smtClean="0"/>
              <a:t>spt</a:t>
            </a:r>
            <a:r>
              <a:rPr lang="en-US" sz="2000" dirty="0" smtClean="0"/>
              <a:t>: </a:t>
            </a:r>
            <a:r>
              <a:rPr lang="en-US" sz="2000" dirty="0" err="1" smtClean="0"/>
              <a:t>kerusakan</a:t>
            </a:r>
            <a:r>
              <a:rPr lang="en-US" sz="2000" dirty="0" smtClean="0"/>
              <a:t> </a:t>
            </a:r>
            <a:r>
              <a:rPr lang="en-US" sz="2000" dirty="0" err="1" smtClean="0"/>
              <a:t>motorik</a:t>
            </a:r>
            <a:r>
              <a:rPr lang="en-US" sz="2000" dirty="0" smtClean="0"/>
              <a:t> </a:t>
            </a:r>
            <a:r>
              <a:rPr lang="en-US" sz="2000" dirty="0" err="1" smtClean="0"/>
              <a:t>dan</a:t>
            </a:r>
            <a:r>
              <a:rPr lang="en-US" sz="2000" dirty="0" smtClean="0"/>
              <a:t> </a:t>
            </a:r>
            <a:r>
              <a:rPr lang="en-US" sz="2000" dirty="0" err="1" smtClean="0"/>
              <a:t>kognitif</a:t>
            </a:r>
            <a:r>
              <a:rPr lang="en-US" sz="2000" dirty="0" smtClean="0"/>
              <a:t>, delirium, </a:t>
            </a:r>
            <a:r>
              <a:rPr lang="en-US" sz="2000" i="1" dirty="0" smtClean="0"/>
              <a:t>withdrawal symptoms. </a:t>
            </a:r>
          </a:p>
          <a:p>
            <a:pPr>
              <a:buFont typeface="Wingdings" pitchFamily="2" charset="2"/>
              <a:buChar char="q"/>
            </a:pPr>
            <a:r>
              <a:rPr lang="en-US" sz="2000" dirty="0" err="1"/>
              <a:t>Masih</a:t>
            </a:r>
            <a:r>
              <a:rPr lang="en-US" sz="2000" dirty="0"/>
              <a:t> </a:t>
            </a:r>
            <a:r>
              <a:rPr lang="en-US" sz="2000" dirty="0" err="1"/>
              <a:t>bisa</a:t>
            </a:r>
            <a:r>
              <a:rPr lang="en-US" sz="2000" dirty="0"/>
              <a:t> </a:t>
            </a:r>
            <a:r>
              <a:rPr lang="en-US" sz="2000" dirty="0" err="1"/>
              <a:t>digunakan</a:t>
            </a:r>
            <a:r>
              <a:rPr lang="en-US" sz="2000" dirty="0"/>
              <a:t> </a:t>
            </a:r>
            <a:r>
              <a:rPr lang="en-US" sz="2000" dirty="0" err="1"/>
              <a:t>utk</a:t>
            </a:r>
            <a:r>
              <a:rPr lang="en-US" sz="2000" dirty="0"/>
              <a:t> </a:t>
            </a:r>
            <a:r>
              <a:rPr lang="en-US" sz="2000" dirty="0" err="1"/>
              <a:t>pemakaian</a:t>
            </a:r>
            <a:r>
              <a:rPr lang="en-US" sz="2000" dirty="0"/>
              <a:t> </a:t>
            </a:r>
            <a:r>
              <a:rPr lang="en-US" sz="2000" dirty="0" err="1"/>
              <a:t>jangka</a:t>
            </a:r>
            <a:r>
              <a:rPr lang="en-US" sz="2000" dirty="0"/>
              <a:t> </a:t>
            </a:r>
            <a:r>
              <a:rPr lang="en-US" sz="2000" dirty="0" err="1"/>
              <a:t>pendek</a:t>
            </a:r>
            <a:r>
              <a:rPr lang="en-US" sz="2000" dirty="0"/>
              <a:t>, </a:t>
            </a:r>
            <a:r>
              <a:rPr lang="en-US" sz="2000" dirty="0" err="1" smtClean="0"/>
              <a:t>spt</a:t>
            </a:r>
            <a:r>
              <a:rPr lang="en-US" sz="2000" dirty="0" smtClean="0"/>
              <a:t>: </a:t>
            </a:r>
            <a:r>
              <a:rPr lang="en-US" sz="2000" dirty="0" err="1"/>
              <a:t>mengatasi</a:t>
            </a:r>
            <a:r>
              <a:rPr lang="en-US" sz="2000" dirty="0"/>
              <a:t> </a:t>
            </a:r>
            <a:r>
              <a:rPr lang="en-US" sz="2000" dirty="0" err="1"/>
              <a:t>ggn</a:t>
            </a:r>
            <a:r>
              <a:rPr lang="en-US" sz="2000" dirty="0"/>
              <a:t> </a:t>
            </a:r>
            <a:r>
              <a:rPr lang="en-US" sz="2000" dirty="0" err="1"/>
              <a:t>siklus</a:t>
            </a:r>
            <a:r>
              <a:rPr lang="en-US" sz="2000" dirty="0"/>
              <a:t> </a:t>
            </a:r>
            <a:r>
              <a:rPr lang="en-US" sz="2000" dirty="0" err="1"/>
              <a:t>tidur</a:t>
            </a:r>
            <a:r>
              <a:rPr lang="en-US" sz="2000" dirty="0"/>
              <a:t>, </a:t>
            </a:r>
            <a:r>
              <a:rPr lang="en-US" sz="2000" dirty="0" err="1" smtClean="0"/>
              <a:t>ansietas</a:t>
            </a:r>
            <a:r>
              <a:rPr lang="en-US" sz="2000" dirty="0" smtClean="0"/>
              <a:t>, </a:t>
            </a:r>
            <a:r>
              <a:rPr lang="en-US" sz="2000" dirty="0" err="1" smtClean="0"/>
              <a:t>premedikasi</a:t>
            </a:r>
            <a:r>
              <a:rPr lang="en-US" sz="2000" dirty="0" smtClean="0"/>
              <a:t> </a:t>
            </a:r>
            <a:r>
              <a:rPr lang="en-US" sz="2000" dirty="0" err="1"/>
              <a:t>pd</a:t>
            </a:r>
            <a:r>
              <a:rPr lang="en-US" sz="2000" dirty="0"/>
              <a:t> </a:t>
            </a:r>
            <a:r>
              <a:rPr lang="en-US" sz="2000" dirty="0" err="1"/>
              <a:t>perawatan</a:t>
            </a:r>
            <a:r>
              <a:rPr lang="en-US" sz="2000" dirty="0"/>
              <a:t> </a:t>
            </a:r>
            <a:r>
              <a:rPr lang="en-US" sz="2000" dirty="0" err="1"/>
              <a:t>gigi</a:t>
            </a:r>
            <a:r>
              <a:rPr lang="en-US" sz="2000" dirty="0"/>
              <a:t>.</a:t>
            </a:r>
          </a:p>
          <a:p>
            <a:pPr>
              <a:buFont typeface="Wingdings" pitchFamily="2" charset="2"/>
              <a:buChar char="q"/>
            </a:pPr>
            <a:endParaRPr lang="en-US" sz="2000" i="1" dirty="0"/>
          </a:p>
        </p:txBody>
      </p:sp>
    </p:spTree>
    <p:extLst>
      <p:ext uri="{BB962C8B-B14F-4D97-AF65-F5344CB8AC3E}">
        <p14:creationId xmlns:p14="http://schemas.microsoft.com/office/powerpoint/2010/main" val="11208823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83920" y="609600"/>
            <a:ext cx="7498080" cy="5638800"/>
          </a:xfrm>
        </p:spPr>
        <p:txBody>
          <a:bodyPr/>
          <a:lstStyle/>
          <a:p>
            <a:pPr marL="0" indent="0">
              <a:buNone/>
            </a:pPr>
            <a:endParaRPr lang="en-US" dirty="0" smtClean="0"/>
          </a:p>
          <a:p>
            <a:pPr marL="0" indent="0">
              <a:buNone/>
            </a:pPr>
            <a:r>
              <a:rPr lang="en-US" sz="2000" dirty="0" smtClean="0"/>
              <a:t>Mood stabilizer</a:t>
            </a:r>
          </a:p>
          <a:p>
            <a:pPr>
              <a:buFont typeface="Wingdings" pitchFamily="2" charset="2"/>
              <a:buChar char="q"/>
            </a:pPr>
            <a:r>
              <a:rPr lang="en-US" sz="2000" dirty="0" err="1" smtClean="0"/>
              <a:t>Karbamazepin</a:t>
            </a:r>
            <a:r>
              <a:rPr lang="en-US" sz="2000" dirty="0" smtClean="0"/>
              <a:t>, </a:t>
            </a:r>
            <a:r>
              <a:rPr lang="en-US" sz="2000" dirty="0" err="1" smtClean="0"/>
              <a:t>valproate</a:t>
            </a:r>
            <a:r>
              <a:rPr lang="en-US" sz="2000" dirty="0" smtClean="0"/>
              <a:t>, </a:t>
            </a:r>
            <a:r>
              <a:rPr lang="en-US" sz="2000" dirty="0" err="1" smtClean="0"/>
              <a:t>gabapentin</a:t>
            </a:r>
            <a:r>
              <a:rPr lang="en-US" sz="2000" dirty="0" smtClean="0"/>
              <a:t> </a:t>
            </a:r>
            <a:r>
              <a:rPr lang="en-US" sz="2000" dirty="0" err="1" smtClean="0"/>
              <a:t>dan</a:t>
            </a:r>
            <a:r>
              <a:rPr lang="en-US" sz="2000" dirty="0" smtClean="0"/>
              <a:t> </a:t>
            </a:r>
            <a:r>
              <a:rPr lang="en-US" sz="2000" dirty="0" err="1" smtClean="0"/>
              <a:t>litium</a:t>
            </a:r>
            <a:r>
              <a:rPr lang="en-US" sz="2000" dirty="0" smtClean="0"/>
              <a:t>.</a:t>
            </a:r>
          </a:p>
          <a:p>
            <a:pPr>
              <a:buFont typeface="Wingdings" pitchFamily="2" charset="2"/>
              <a:buChar char="q"/>
            </a:pPr>
            <a:r>
              <a:rPr lang="en-US" sz="2000" dirty="0" err="1" smtClean="0"/>
              <a:t>Efektif</a:t>
            </a:r>
            <a:r>
              <a:rPr lang="en-US" sz="2000" dirty="0" smtClean="0"/>
              <a:t> </a:t>
            </a:r>
            <a:r>
              <a:rPr lang="en-US" sz="2000" dirty="0" err="1" smtClean="0"/>
              <a:t>mengatasi</a:t>
            </a:r>
            <a:r>
              <a:rPr lang="en-US" sz="2000" dirty="0" smtClean="0"/>
              <a:t> </a:t>
            </a:r>
            <a:r>
              <a:rPr lang="en-US" sz="2000" dirty="0" err="1" smtClean="0"/>
              <a:t>agitasi</a:t>
            </a:r>
            <a:r>
              <a:rPr lang="en-US" sz="2000" dirty="0" smtClean="0"/>
              <a:t> </a:t>
            </a:r>
            <a:r>
              <a:rPr lang="en-US" sz="2000" dirty="0" err="1" smtClean="0"/>
              <a:t>dan</a:t>
            </a:r>
            <a:r>
              <a:rPr lang="en-US" sz="2000" dirty="0" smtClean="0"/>
              <a:t> </a:t>
            </a:r>
            <a:r>
              <a:rPr lang="en-US" sz="2000" dirty="0" err="1" smtClean="0"/>
              <a:t>agresi</a:t>
            </a:r>
            <a:endParaRPr lang="en-US" sz="2000" dirty="0" smtClean="0"/>
          </a:p>
          <a:p>
            <a:pPr marL="0" indent="0">
              <a:buNone/>
            </a:pPr>
            <a:endParaRPr lang="en-US" sz="2000" dirty="0"/>
          </a:p>
          <a:p>
            <a:pPr marL="0" indent="0">
              <a:buNone/>
            </a:pPr>
            <a:r>
              <a:rPr lang="en-US" sz="2000" dirty="0" err="1"/>
              <a:t>Buspirone</a:t>
            </a:r>
            <a:r>
              <a:rPr lang="en-US" sz="2000" dirty="0"/>
              <a:t> </a:t>
            </a:r>
          </a:p>
          <a:p>
            <a:pPr>
              <a:buFont typeface="Wingdings" pitchFamily="2" charset="2"/>
              <a:buChar char="q"/>
            </a:pPr>
            <a:r>
              <a:rPr lang="en-US" sz="2000" dirty="0" err="1"/>
              <a:t>A</a:t>
            </a:r>
            <a:r>
              <a:rPr lang="en-US" sz="2000" dirty="0" err="1" smtClean="0"/>
              <a:t>ntiansietas</a:t>
            </a:r>
            <a:endParaRPr lang="en-US" sz="2000" dirty="0"/>
          </a:p>
          <a:p>
            <a:pPr>
              <a:buFont typeface="Wingdings" pitchFamily="2" charset="2"/>
              <a:buChar char="q"/>
            </a:pPr>
            <a:r>
              <a:rPr lang="en-US" sz="2000" dirty="0" err="1"/>
              <a:t>S</a:t>
            </a:r>
            <a:r>
              <a:rPr lang="en-US" sz="2000" dirty="0" err="1" smtClean="0"/>
              <a:t>ering</a:t>
            </a:r>
            <a:r>
              <a:rPr lang="en-US" sz="2000" dirty="0" smtClean="0"/>
              <a:t> </a:t>
            </a:r>
            <a:r>
              <a:rPr lang="en-US" sz="2000" dirty="0" err="1" smtClean="0"/>
              <a:t>digunakan</a:t>
            </a:r>
            <a:r>
              <a:rPr lang="en-US" sz="2000" dirty="0" smtClean="0"/>
              <a:t>: </a:t>
            </a:r>
            <a:r>
              <a:rPr lang="en-US" sz="2000" dirty="0" err="1"/>
              <a:t>azapirone</a:t>
            </a:r>
            <a:endParaRPr lang="en-US" sz="2000" dirty="0"/>
          </a:p>
          <a:p>
            <a:pPr>
              <a:buFont typeface="Wingdings" pitchFamily="2" charset="2"/>
              <a:buChar char="q"/>
            </a:pPr>
            <a:r>
              <a:rPr lang="en-US" sz="2000" dirty="0" err="1"/>
              <a:t>E</a:t>
            </a:r>
            <a:r>
              <a:rPr lang="en-US" sz="2000" dirty="0" err="1" smtClean="0"/>
              <a:t>fek</a:t>
            </a:r>
            <a:r>
              <a:rPr lang="en-US" sz="2000" dirty="0" smtClean="0"/>
              <a:t> </a:t>
            </a:r>
            <a:r>
              <a:rPr lang="en-US" sz="2000" dirty="0" err="1" smtClean="0"/>
              <a:t>samping</a:t>
            </a:r>
            <a:r>
              <a:rPr lang="en-US" sz="2000" dirty="0" smtClean="0"/>
              <a:t> </a:t>
            </a:r>
            <a:r>
              <a:rPr lang="en-US" sz="2000" dirty="0"/>
              <a:t>minimal</a:t>
            </a:r>
          </a:p>
          <a:p>
            <a:pPr>
              <a:buNone/>
            </a:pPr>
            <a:endParaRPr lang="en-US" sz="2000" dirty="0"/>
          </a:p>
          <a:p>
            <a:pPr marL="0" indent="0">
              <a:buNone/>
            </a:pPr>
            <a:endParaRPr lang="en-US" sz="2000" dirty="0"/>
          </a:p>
        </p:txBody>
      </p:sp>
    </p:spTree>
    <p:extLst>
      <p:ext uri="{BB962C8B-B14F-4D97-AF65-F5344CB8AC3E}">
        <p14:creationId xmlns:p14="http://schemas.microsoft.com/office/powerpoint/2010/main" val="21831222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71600"/>
            <a:ext cx="7162800" cy="4800600"/>
          </a:xfrm>
        </p:spPr>
        <p:txBody>
          <a:bodyPr>
            <a:normAutofit fontScale="25000" lnSpcReduction="20000"/>
          </a:bodyPr>
          <a:lstStyle/>
          <a:p>
            <a:pPr>
              <a:buFont typeface="Wingdings" pitchFamily="2" charset="2"/>
              <a:buChar char="q"/>
            </a:pPr>
            <a:endParaRPr lang="en-US" sz="8000" dirty="0" smtClean="0"/>
          </a:p>
          <a:p>
            <a:pPr>
              <a:buFont typeface="Wingdings" pitchFamily="2" charset="2"/>
              <a:buChar char="q"/>
            </a:pPr>
            <a:endParaRPr lang="en-US" sz="8000" dirty="0"/>
          </a:p>
          <a:p>
            <a:pPr>
              <a:buFont typeface="Wingdings" pitchFamily="2" charset="2"/>
              <a:buChar char="q"/>
            </a:pPr>
            <a:r>
              <a:rPr lang="en-US" sz="8000" dirty="0" err="1" smtClean="0"/>
              <a:t>Waham</a:t>
            </a:r>
            <a:r>
              <a:rPr lang="en-US" sz="8000" dirty="0" smtClean="0"/>
              <a:t> </a:t>
            </a:r>
            <a:r>
              <a:rPr lang="en-US" sz="8000" dirty="0" err="1" smtClean="0"/>
              <a:t>persekutorik</a:t>
            </a:r>
            <a:r>
              <a:rPr lang="en-US" sz="8000" dirty="0" smtClean="0"/>
              <a:t> </a:t>
            </a:r>
            <a:r>
              <a:rPr lang="en-US" sz="8000" dirty="0" err="1" smtClean="0"/>
              <a:t>pada</a:t>
            </a:r>
            <a:r>
              <a:rPr lang="en-US" sz="8000" dirty="0" smtClean="0"/>
              <a:t> pasien </a:t>
            </a:r>
            <a:r>
              <a:rPr lang="en-US" sz="8000" dirty="0" err="1" smtClean="0"/>
              <a:t>geriatri</a:t>
            </a:r>
            <a:r>
              <a:rPr lang="en-US" sz="8000" dirty="0" smtClean="0"/>
              <a:t> </a:t>
            </a:r>
            <a:r>
              <a:rPr lang="en-US" sz="8000" dirty="0" err="1" smtClean="0"/>
              <a:t>biasanya</a:t>
            </a:r>
            <a:r>
              <a:rPr lang="en-US" sz="8000" dirty="0" smtClean="0"/>
              <a:t> </a:t>
            </a:r>
            <a:r>
              <a:rPr lang="en-US" sz="8000" dirty="0" err="1" smtClean="0"/>
              <a:t>terjadi</a:t>
            </a:r>
            <a:r>
              <a:rPr lang="en-US" sz="8000" dirty="0" smtClean="0"/>
              <a:t> </a:t>
            </a:r>
            <a:r>
              <a:rPr lang="en-US" sz="8000" dirty="0" err="1" smtClean="0"/>
              <a:t>karena</a:t>
            </a:r>
            <a:r>
              <a:rPr lang="en-US" sz="8000" dirty="0" smtClean="0"/>
              <a:t> </a:t>
            </a:r>
            <a:r>
              <a:rPr lang="en-US" sz="8000" dirty="0" err="1" smtClean="0"/>
              <a:t>gangguan</a:t>
            </a:r>
            <a:r>
              <a:rPr lang="en-US" sz="8000" dirty="0" smtClean="0"/>
              <a:t> </a:t>
            </a:r>
            <a:r>
              <a:rPr lang="en-US" sz="8000" dirty="0" err="1" smtClean="0"/>
              <a:t>neuropsikiatri</a:t>
            </a:r>
            <a:r>
              <a:rPr lang="en-US" sz="8000" dirty="0" smtClean="0"/>
              <a:t> yang </a:t>
            </a:r>
            <a:r>
              <a:rPr lang="en-US" sz="8000" dirty="0" err="1" smtClean="0"/>
              <a:t>mendasari</a:t>
            </a:r>
            <a:r>
              <a:rPr lang="en-US" sz="8000" dirty="0" smtClean="0"/>
              <a:t> (</a:t>
            </a:r>
            <a:r>
              <a:rPr lang="en-US" sz="8000" dirty="0" err="1" smtClean="0"/>
              <a:t>skizofrenia</a:t>
            </a:r>
            <a:r>
              <a:rPr lang="en-US" sz="8000" dirty="0" smtClean="0"/>
              <a:t>, </a:t>
            </a:r>
            <a:r>
              <a:rPr lang="en-US" sz="8000" dirty="0" err="1" smtClean="0"/>
              <a:t>gangguan</a:t>
            </a:r>
            <a:r>
              <a:rPr lang="en-US" sz="8000" dirty="0" smtClean="0"/>
              <a:t> mood </a:t>
            </a:r>
            <a:r>
              <a:rPr lang="en-US" sz="8000" dirty="0" err="1" smtClean="0"/>
              <a:t>atau</a:t>
            </a:r>
            <a:r>
              <a:rPr lang="en-US" sz="8000" dirty="0" smtClean="0"/>
              <a:t> </a:t>
            </a:r>
            <a:r>
              <a:rPr lang="en-US" sz="8000" dirty="0" err="1" smtClean="0"/>
              <a:t>demensia</a:t>
            </a:r>
            <a:r>
              <a:rPr lang="en-US" sz="8000" dirty="0" smtClean="0"/>
              <a:t>)</a:t>
            </a:r>
            <a:endParaRPr lang="en-US" sz="8000" dirty="0"/>
          </a:p>
          <a:p>
            <a:pPr marL="0" indent="0">
              <a:buNone/>
            </a:pPr>
            <a:endParaRPr lang="en-US" sz="8000" dirty="0" smtClean="0"/>
          </a:p>
          <a:p>
            <a:pPr marL="0" indent="0">
              <a:buNone/>
            </a:pPr>
            <a:r>
              <a:rPr lang="en-US" sz="8000" dirty="0" err="1" smtClean="0"/>
              <a:t>Prevalensi</a:t>
            </a:r>
            <a:r>
              <a:rPr lang="en-US" sz="8000" dirty="0" smtClean="0"/>
              <a:t> </a:t>
            </a:r>
          </a:p>
          <a:p>
            <a:pPr>
              <a:buFont typeface="Wingdings" pitchFamily="2" charset="2"/>
              <a:buChar char="ü"/>
            </a:pPr>
            <a:r>
              <a:rPr lang="en-US" sz="8000" dirty="0"/>
              <a:t>0,03% </a:t>
            </a:r>
            <a:r>
              <a:rPr lang="en-US" sz="8000" dirty="0" err="1"/>
              <a:t>gangguan</a:t>
            </a:r>
            <a:r>
              <a:rPr lang="en-US" sz="8000" dirty="0"/>
              <a:t> </a:t>
            </a:r>
            <a:r>
              <a:rPr lang="en-US" sz="8000" dirty="0" err="1"/>
              <a:t>waham</a:t>
            </a:r>
            <a:endParaRPr lang="en-US" sz="8000" dirty="0"/>
          </a:p>
          <a:p>
            <a:pPr>
              <a:buFont typeface="Wingdings" pitchFamily="2" charset="2"/>
              <a:buChar char="ü"/>
            </a:pPr>
            <a:r>
              <a:rPr lang="en-US" sz="8000" dirty="0" err="1" smtClean="0"/>
              <a:t>Risiko</a:t>
            </a:r>
            <a:r>
              <a:rPr lang="en-US" sz="8000" dirty="0" smtClean="0"/>
              <a:t> </a:t>
            </a:r>
            <a:r>
              <a:rPr lang="en-US" sz="8000" dirty="0" err="1"/>
              <a:t>seumur</a:t>
            </a:r>
            <a:r>
              <a:rPr lang="en-US" sz="8000" dirty="0"/>
              <a:t> </a:t>
            </a:r>
            <a:r>
              <a:rPr lang="en-US" sz="8000" dirty="0" err="1"/>
              <a:t>hidup</a:t>
            </a:r>
            <a:r>
              <a:rPr lang="en-US" sz="8000" dirty="0"/>
              <a:t> 0,05-0,1</a:t>
            </a:r>
            <a:r>
              <a:rPr lang="en-US" sz="8000" dirty="0" smtClean="0"/>
              <a:t>%</a:t>
            </a:r>
          </a:p>
          <a:p>
            <a:pPr>
              <a:buFont typeface="Wingdings" pitchFamily="2" charset="2"/>
              <a:buChar char="ü"/>
            </a:pPr>
            <a:r>
              <a:rPr lang="en-US" sz="8000" dirty="0" err="1"/>
              <a:t>Gangguan</a:t>
            </a:r>
            <a:r>
              <a:rPr lang="en-US" sz="8000" dirty="0"/>
              <a:t> </a:t>
            </a:r>
            <a:r>
              <a:rPr lang="en-US" sz="8000" dirty="0" err="1"/>
              <a:t>waham</a:t>
            </a:r>
            <a:r>
              <a:rPr lang="en-US" sz="8000" dirty="0"/>
              <a:t> </a:t>
            </a:r>
            <a:r>
              <a:rPr lang="en-US" sz="8000" dirty="0" err="1"/>
              <a:t>dapat</a:t>
            </a:r>
            <a:r>
              <a:rPr lang="en-US" sz="8000" dirty="0"/>
              <a:t> </a:t>
            </a:r>
            <a:r>
              <a:rPr lang="en-US" sz="8000" dirty="0" err="1"/>
              <a:t>terjadi</a:t>
            </a:r>
            <a:r>
              <a:rPr lang="en-US" sz="8000" dirty="0"/>
              <a:t> </a:t>
            </a:r>
            <a:r>
              <a:rPr lang="en-US" sz="8000" dirty="0" err="1"/>
              <a:t>pada</a:t>
            </a:r>
            <a:r>
              <a:rPr lang="en-US" sz="8000" dirty="0"/>
              <a:t> </a:t>
            </a:r>
            <a:r>
              <a:rPr lang="en-US" sz="8000" dirty="0" err="1"/>
              <a:t>dewasa</a:t>
            </a:r>
            <a:r>
              <a:rPr lang="en-US" sz="8000" dirty="0"/>
              <a:t> </a:t>
            </a:r>
            <a:r>
              <a:rPr lang="en-US" sz="8000" dirty="0" err="1"/>
              <a:t>muda</a:t>
            </a:r>
            <a:r>
              <a:rPr lang="en-US" sz="8000" dirty="0"/>
              <a:t>, </a:t>
            </a:r>
            <a:r>
              <a:rPr lang="en-US" sz="8000" dirty="0" err="1"/>
              <a:t>tapi</a:t>
            </a:r>
            <a:r>
              <a:rPr lang="en-US" sz="8000" dirty="0"/>
              <a:t> </a:t>
            </a:r>
            <a:r>
              <a:rPr lang="en-US" sz="8000" dirty="0" err="1"/>
              <a:t>biasanya</a:t>
            </a:r>
            <a:r>
              <a:rPr lang="en-US" sz="8000" dirty="0"/>
              <a:t> </a:t>
            </a:r>
            <a:r>
              <a:rPr lang="en-US" sz="8000" dirty="0" err="1"/>
              <a:t>pada</a:t>
            </a:r>
            <a:r>
              <a:rPr lang="en-US" sz="8000" dirty="0"/>
              <a:t> </a:t>
            </a:r>
            <a:r>
              <a:rPr lang="en-US" sz="8000" dirty="0" err="1"/>
              <a:t>dewasa</a:t>
            </a:r>
            <a:r>
              <a:rPr lang="en-US" sz="8000" dirty="0"/>
              <a:t> </a:t>
            </a:r>
            <a:r>
              <a:rPr lang="en-US" sz="8000" dirty="0" err="1"/>
              <a:t>pertengahan</a:t>
            </a:r>
            <a:r>
              <a:rPr lang="en-US" sz="8000" dirty="0"/>
              <a:t> </a:t>
            </a:r>
            <a:r>
              <a:rPr lang="en-US" sz="8000" dirty="0" err="1"/>
              <a:t>dan</a:t>
            </a:r>
            <a:r>
              <a:rPr lang="en-US" sz="8000" dirty="0"/>
              <a:t> </a:t>
            </a:r>
            <a:r>
              <a:rPr lang="en-US" sz="8000" dirty="0" err="1" smtClean="0"/>
              <a:t>akhir</a:t>
            </a:r>
            <a:endParaRPr lang="en-US" sz="8000" dirty="0" smtClean="0"/>
          </a:p>
          <a:p>
            <a:pPr>
              <a:buFont typeface="Wingdings" pitchFamily="2" charset="2"/>
              <a:buChar char="ü"/>
            </a:pPr>
            <a:r>
              <a:rPr lang="en-US" sz="8000" dirty="0" smtClean="0"/>
              <a:t>Rata-rata </a:t>
            </a:r>
            <a:r>
              <a:rPr lang="en-US" sz="8000" dirty="0" err="1"/>
              <a:t>umur</a:t>
            </a:r>
            <a:r>
              <a:rPr lang="en-US" sz="8000" dirty="0"/>
              <a:t>: </a:t>
            </a:r>
            <a:r>
              <a:rPr lang="en-US" sz="8000" dirty="0" err="1"/>
              <a:t>pria</a:t>
            </a:r>
            <a:r>
              <a:rPr lang="en-US" sz="8000" dirty="0"/>
              <a:t> (40-49 </a:t>
            </a:r>
            <a:r>
              <a:rPr lang="en-US" sz="8000" dirty="0" err="1"/>
              <a:t>tahun</a:t>
            </a:r>
            <a:r>
              <a:rPr lang="en-US" sz="8000" dirty="0"/>
              <a:t>), </a:t>
            </a:r>
            <a:r>
              <a:rPr lang="en-US" sz="8000" dirty="0" err="1"/>
              <a:t>wanita</a:t>
            </a:r>
            <a:r>
              <a:rPr lang="en-US" sz="8000" dirty="0"/>
              <a:t> (60-69 </a:t>
            </a:r>
            <a:r>
              <a:rPr lang="en-US" sz="8000" dirty="0" err="1"/>
              <a:t>tahun</a:t>
            </a:r>
            <a:r>
              <a:rPr lang="en-US" sz="8000" dirty="0"/>
              <a:t>)</a:t>
            </a:r>
          </a:p>
          <a:p>
            <a:pPr>
              <a:buFont typeface="Wingdings" pitchFamily="2" charset="2"/>
              <a:buChar char="ü"/>
            </a:pPr>
            <a:endParaRPr lang="en-US" sz="2000" dirty="0" smtClean="0"/>
          </a:p>
          <a:p>
            <a:pPr>
              <a:buFont typeface="Wingdings" pitchFamily="2" charset="2"/>
              <a:buChar char="ü"/>
            </a:pPr>
            <a:endParaRPr lang="en-US" sz="2000" dirty="0" smtClean="0"/>
          </a:p>
          <a:p>
            <a:pPr>
              <a:buFont typeface="Wingdings" pitchFamily="2" charset="2"/>
              <a:buChar char="ü"/>
            </a:pPr>
            <a:endParaRPr lang="en-US" sz="2000" dirty="0"/>
          </a:p>
          <a:p>
            <a:pPr marL="0" indent="0">
              <a:buNone/>
            </a:pPr>
            <a:endParaRPr lang="en-US" sz="2000" dirty="0" smtClean="0"/>
          </a:p>
          <a:p>
            <a:pPr marL="269875" indent="-269875">
              <a:buNone/>
            </a:pPr>
            <a:endParaRPr lang="en-US" sz="2000" dirty="0" smtClean="0"/>
          </a:p>
          <a:p>
            <a:pPr marL="360363" indent="-360363">
              <a:buNone/>
            </a:pPr>
            <a:r>
              <a:rPr lang="en-US" sz="4000" dirty="0" smtClean="0"/>
              <a:t> </a:t>
            </a:r>
            <a:endParaRPr lang="en-US" sz="4000" dirty="0"/>
          </a:p>
        </p:txBody>
      </p:sp>
      <p:sp>
        <p:nvSpPr>
          <p:cNvPr id="5" name="Title 1"/>
          <p:cNvSpPr>
            <a:spLocks noGrp="1"/>
          </p:cNvSpPr>
          <p:nvPr>
            <p:ph type="title"/>
          </p:nvPr>
        </p:nvSpPr>
        <p:spPr>
          <a:xfrm>
            <a:off x="762000" y="657220"/>
            <a:ext cx="7391400" cy="714380"/>
          </a:xfrm>
        </p:spPr>
        <p:txBody>
          <a:bodyPr>
            <a:noAutofit/>
          </a:bodyPr>
          <a:lstStyle/>
          <a:p>
            <a:pPr algn="l"/>
            <a:r>
              <a:rPr lang="en-US" i="1" dirty="0" smtClean="0">
                <a:solidFill>
                  <a:schemeClr val="tx1"/>
                </a:solidFill>
              </a:rPr>
              <a:t>Late-life Delusional Disorder</a:t>
            </a:r>
            <a:endParaRPr lang="en-US" i="1" dirty="0">
              <a:solidFill>
                <a:schemeClr val="tx1"/>
              </a:solidFill>
            </a:endParaRPr>
          </a:p>
        </p:txBody>
      </p:sp>
    </p:spTree>
    <p:extLst>
      <p:ext uri="{BB962C8B-B14F-4D97-AF65-F5344CB8AC3E}">
        <p14:creationId xmlns:p14="http://schemas.microsoft.com/office/powerpoint/2010/main" val="35423675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675725"/>
            <a:ext cx="7125113" cy="619676"/>
          </a:xfrm>
        </p:spPr>
        <p:txBody>
          <a:bodyPr/>
          <a:lstStyle/>
          <a:p>
            <a:r>
              <a:rPr lang="en-US" i="1" dirty="0"/>
              <a:t>Late-onset Schizophrenia</a:t>
            </a:r>
            <a:endParaRPr lang="en-US" dirty="0"/>
          </a:p>
        </p:txBody>
      </p:sp>
      <p:sp>
        <p:nvSpPr>
          <p:cNvPr id="3" name="Content Placeholder 2"/>
          <p:cNvSpPr>
            <a:spLocks noGrp="1"/>
          </p:cNvSpPr>
          <p:nvPr>
            <p:ph idx="1"/>
          </p:nvPr>
        </p:nvSpPr>
        <p:spPr>
          <a:xfrm>
            <a:off x="1009443" y="1447800"/>
            <a:ext cx="7125112" cy="4051437"/>
          </a:xfrm>
        </p:spPr>
        <p:txBody>
          <a:bodyPr>
            <a:normAutofit fontScale="62500" lnSpcReduction="20000"/>
          </a:bodyPr>
          <a:lstStyle/>
          <a:p>
            <a:pPr marL="0" indent="0">
              <a:buNone/>
            </a:pPr>
            <a:endParaRPr lang="en-US" sz="2900" dirty="0" smtClean="0"/>
          </a:p>
          <a:p>
            <a:pPr marL="0" indent="0">
              <a:buNone/>
            </a:pPr>
            <a:r>
              <a:rPr lang="en-US" sz="2900" dirty="0" err="1" smtClean="0"/>
              <a:t>Epidemiologi</a:t>
            </a:r>
            <a:endParaRPr lang="en-US" sz="2900" dirty="0" smtClean="0"/>
          </a:p>
          <a:p>
            <a:pPr>
              <a:buFont typeface="Wingdings" pitchFamily="2" charset="2"/>
              <a:buChar char="q"/>
            </a:pPr>
            <a:r>
              <a:rPr lang="en-US" sz="2900" dirty="0" err="1"/>
              <a:t>Prevalensi</a:t>
            </a:r>
            <a:r>
              <a:rPr lang="en-US" sz="2900" dirty="0"/>
              <a:t> </a:t>
            </a:r>
            <a:r>
              <a:rPr lang="en-US" sz="2900" dirty="0" err="1"/>
              <a:t>tidak</a:t>
            </a:r>
            <a:r>
              <a:rPr lang="en-US" sz="2900" dirty="0"/>
              <a:t> </a:t>
            </a:r>
            <a:r>
              <a:rPr lang="en-US" sz="2900" dirty="0" err="1"/>
              <a:t>diketahui</a:t>
            </a:r>
            <a:r>
              <a:rPr lang="en-US" sz="2900" dirty="0"/>
              <a:t> </a:t>
            </a:r>
            <a:r>
              <a:rPr lang="en-US" sz="2900" dirty="0" err="1"/>
              <a:t>jelas</a:t>
            </a:r>
            <a:r>
              <a:rPr lang="en-US" sz="2900" dirty="0"/>
              <a:t> </a:t>
            </a:r>
            <a:r>
              <a:rPr lang="en-US" sz="2900" dirty="0">
                <a:sym typeface="Wingdings" pitchFamily="2" charset="2"/>
              </a:rPr>
              <a:t> </a:t>
            </a:r>
            <a:r>
              <a:rPr lang="en-US" sz="2900" dirty="0" err="1">
                <a:sym typeface="Wingdings" pitchFamily="2" charset="2"/>
              </a:rPr>
              <a:t>kriteria</a:t>
            </a:r>
            <a:r>
              <a:rPr lang="en-US" sz="2900" dirty="0">
                <a:sym typeface="Wingdings" pitchFamily="2" charset="2"/>
              </a:rPr>
              <a:t> yang </a:t>
            </a:r>
            <a:r>
              <a:rPr lang="en-US" sz="2900" dirty="0" err="1">
                <a:sym typeface="Wingdings" pitchFamily="2" charset="2"/>
              </a:rPr>
              <a:t>tidak</a:t>
            </a:r>
            <a:r>
              <a:rPr lang="en-US" sz="2900" dirty="0">
                <a:sym typeface="Wingdings" pitchFamily="2" charset="2"/>
              </a:rPr>
              <a:t> </a:t>
            </a:r>
            <a:r>
              <a:rPr lang="en-US" sz="2900" dirty="0" err="1">
                <a:sym typeface="Wingdings" pitchFamily="2" charset="2"/>
              </a:rPr>
              <a:t>jelas</a:t>
            </a:r>
            <a:r>
              <a:rPr lang="en-US" sz="2900" dirty="0">
                <a:sym typeface="Wingdings" pitchFamily="2" charset="2"/>
              </a:rPr>
              <a:t>, onset yang </a:t>
            </a:r>
            <a:r>
              <a:rPr lang="en-US" sz="2900" dirty="0" err="1">
                <a:sym typeface="Wingdings" pitchFamily="2" charset="2"/>
              </a:rPr>
              <a:t>tidak</a:t>
            </a:r>
            <a:r>
              <a:rPr lang="en-US" sz="2900" dirty="0">
                <a:sym typeface="Wingdings" pitchFamily="2" charset="2"/>
              </a:rPr>
              <a:t> </a:t>
            </a:r>
            <a:r>
              <a:rPr lang="en-US" sz="2900" dirty="0" err="1">
                <a:sym typeface="Wingdings" pitchFamily="2" charset="2"/>
              </a:rPr>
              <a:t>jelas</a:t>
            </a:r>
            <a:r>
              <a:rPr lang="en-US" sz="2900" dirty="0">
                <a:sym typeface="Wingdings" pitchFamily="2" charset="2"/>
              </a:rPr>
              <a:t>, </a:t>
            </a:r>
            <a:r>
              <a:rPr lang="en-US" sz="2900" dirty="0" err="1">
                <a:sym typeface="Wingdings" pitchFamily="2" charset="2"/>
              </a:rPr>
              <a:t>standar</a:t>
            </a:r>
            <a:r>
              <a:rPr lang="en-US" sz="2900" dirty="0">
                <a:sym typeface="Wingdings" pitchFamily="2" charset="2"/>
              </a:rPr>
              <a:t> </a:t>
            </a:r>
            <a:r>
              <a:rPr lang="en-US" sz="2900" dirty="0" err="1">
                <a:sym typeface="Wingdings" pitchFamily="2" charset="2"/>
              </a:rPr>
              <a:t>pengukuran</a:t>
            </a:r>
            <a:r>
              <a:rPr lang="en-US" sz="2900" dirty="0">
                <a:sym typeface="Wingdings" pitchFamily="2" charset="2"/>
              </a:rPr>
              <a:t>.</a:t>
            </a:r>
          </a:p>
          <a:p>
            <a:pPr>
              <a:buFont typeface="Wingdings" pitchFamily="2" charset="2"/>
              <a:buChar char="q"/>
            </a:pPr>
            <a:r>
              <a:rPr lang="en-US" sz="2900" dirty="0" smtClean="0"/>
              <a:t>Harris &amp; </a:t>
            </a:r>
            <a:r>
              <a:rPr lang="en-US" sz="2900" dirty="0" err="1" smtClean="0"/>
              <a:t>Jeste</a:t>
            </a:r>
            <a:r>
              <a:rPr lang="en-US" sz="2900" dirty="0" smtClean="0"/>
              <a:t> </a:t>
            </a:r>
            <a:r>
              <a:rPr lang="en-US" sz="2900" dirty="0"/>
              <a:t>(1988)</a:t>
            </a:r>
          </a:p>
          <a:p>
            <a:pPr marL="400050" lvl="1" indent="0">
              <a:buNone/>
            </a:pPr>
            <a:r>
              <a:rPr lang="en-US" sz="2900" dirty="0"/>
              <a:t>13% </a:t>
            </a:r>
            <a:r>
              <a:rPr lang="en-US" sz="2900" dirty="0" err="1"/>
              <a:t>usia</a:t>
            </a:r>
            <a:r>
              <a:rPr lang="en-US" sz="2900" dirty="0"/>
              <a:t> 40 </a:t>
            </a:r>
            <a:r>
              <a:rPr lang="en-US" sz="2900" dirty="0" err="1"/>
              <a:t>tahun</a:t>
            </a:r>
            <a:r>
              <a:rPr lang="en-US" sz="2900" dirty="0"/>
              <a:t>-an</a:t>
            </a:r>
          </a:p>
          <a:p>
            <a:pPr marL="400050" lvl="1" indent="0">
              <a:buNone/>
            </a:pPr>
            <a:r>
              <a:rPr lang="en-US" sz="2900" dirty="0"/>
              <a:t>7% </a:t>
            </a:r>
            <a:r>
              <a:rPr lang="en-US" sz="2900" dirty="0" err="1"/>
              <a:t>usia</a:t>
            </a:r>
            <a:r>
              <a:rPr lang="en-US" sz="2900" dirty="0"/>
              <a:t> 50 </a:t>
            </a:r>
            <a:r>
              <a:rPr lang="en-US" sz="2900" dirty="0" err="1"/>
              <a:t>tahun</a:t>
            </a:r>
            <a:r>
              <a:rPr lang="en-US" sz="2900" dirty="0"/>
              <a:t>-an</a:t>
            </a:r>
          </a:p>
          <a:p>
            <a:pPr marL="400050" lvl="1" indent="0">
              <a:buNone/>
            </a:pPr>
            <a:r>
              <a:rPr lang="en-US" sz="2900" dirty="0"/>
              <a:t>3% </a:t>
            </a:r>
            <a:r>
              <a:rPr lang="en-US" sz="2900" dirty="0" err="1"/>
              <a:t>usia</a:t>
            </a:r>
            <a:r>
              <a:rPr lang="en-US" sz="2900" dirty="0"/>
              <a:t> &gt; 60 </a:t>
            </a:r>
            <a:r>
              <a:rPr lang="en-US" sz="2900" dirty="0" err="1" smtClean="0"/>
              <a:t>tahun</a:t>
            </a:r>
            <a:endParaRPr lang="en-US" sz="2900" dirty="0" smtClean="0"/>
          </a:p>
          <a:p>
            <a:pPr>
              <a:buFont typeface="Wingdings" pitchFamily="2" charset="2"/>
              <a:buChar char="q"/>
            </a:pPr>
            <a:r>
              <a:rPr lang="en-US" sz="2900" dirty="0"/>
              <a:t>Keith </a:t>
            </a:r>
            <a:r>
              <a:rPr lang="en-US" sz="2900" dirty="0" err="1"/>
              <a:t>dkk</a:t>
            </a:r>
            <a:r>
              <a:rPr lang="en-US" sz="2900" dirty="0"/>
              <a:t> (</a:t>
            </a:r>
            <a:r>
              <a:rPr lang="en-US" sz="2900" dirty="0" smtClean="0"/>
              <a:t>1991) :0,6</a:t>
            </a:r>
            <a:r>
              <a:rPr lang="en-US" sz="2900" dirty="0"/>
              <a:t>% </a:t>
            </a:r>
            <a:r>
              <a:rPr lang="en-US" sz="2900" dirty="0" err="1"/>
              <a:t>usia</a:t>
            </a:r>
            <a:r>
              <a:rPr lang="en-US" sz="2900" dirty="0"/>
              <a:t> 45-64 </a:t>
            </a:r>
            <a:r>
              <a:rPr lang="en-US" sz="2900" dirty="0" err="1" smtClean="0"/>
              <a:t>thn</a:t>
            </a:r>
            <a:endParaRPr lang="en-US" sz="2900" dirty="0"/>
          </a:p>
          <a:p>
            <a:pPr>
              <a:buFont typeface="Wingdings" pitchFamily="2" charset="2"/>
              <a:buChar char="q"/>
            </a:pPr>
            <a:r>
              <a:rPr lang="en-US" sz="2900" dirty="0"/>
              <a:t>Howard </a:t>
            </a:r>
            <a:r>
              <a:rPr lang="en-US" sz="2900" dirty="0" err="1"/>
              <a:t>dkk</a:t>
            </a:r>
            <a:r>
              <a:rPr lang="en-US" sz="2900" dirty="0"/>
              <a:t> (</a:t>
            </a:r>
            <a:r>
              <a:rPr lang="en-US" sz="2900" dirty="0" smtClean="0"/>
              <a:t>2000) : 0,1-0,5</a:t>
            </a:r>
            <a:r>
              <a:rPr lang="en-US" sz="2900" dirty="0"/>
              <a:t>% </a:t>
            </a:r>
            <a:r>
              <a:rPr lang="en-US" sz="2900" dirty="0" err="1"/>
              <a:t>usia</a:t>
            </a:r>
            <a:r>
              <a:rPr lang="en-US" sz="2900" dirty="0"/>
              <a:t> &gt;65 </a:t>
            </a:r>
            <a:r>
              <a:rPr lang="en-US" sz="2900" dirty="0" err="1" smtClean="0"/>
              <a:t>thn</a:t>
            </a:r>
            <a:endParaRPr lang="en-US" sz="2900" dirty="0"/>
          </a:p>
          <a:p>
            <a:pPr>
              <a:buFont typeface="Wingdings" pitchFamily="2" charset="2"/>
              <a:buChar char="q"/>
            </a:pPr>
            <a:r>
              <a:rPr lang="en-US" sz="2900" dirty="0"/>
              <a:t>Bland </a:t>
            </a:r>
            <a:r>
              <a:rPr lang="en-US" sz="2900" dirty="0" err="1"/>
              <a:t>dkk</a:t>
            </a:r>
            <a:r>
              <a:rPr lang="en-US" sz="2900" dirty="0"/>
              <a:t>: 2-10x </a:t>
            </a:r>
            <a:r>
              <a:rPr lang="en-US" sz="2900" dirty="0" err="1"/>
              <a:t>lebih</a:t>
            </a:r>
            <a:r>
              <a:rPr lang="en-US" sz="2900" dirty="0"/>
              <a:t> </a:t>
            </a:r>
            <a:r>
              <a:rPr lang="en-US" sz="2900" dirty="0" err="1"/>
              <a:t>banyak</a:t>
            </a:r>
            <a:r>
              <a:rPr lang="en-US" sz="2900" dirty="0"/>
              <a:t> </a:t>
            </a:r>
            <a:r>
              <a:rPr lang="en-US" sz="2900" dirty="0" err="1"/>
              <a:t>pada</a:t>
            </a:r>
            <a:r>
              <a:rPr lang="en-US" sz="2900" dirty="0"/>
              <a:t> </a:t>
            </a:r>
            <a:r>
              <a:rPr lang="en-US" sz="2900" dirty="0" err="1" smtClean="0"/>
              <a:t>wanita</a:t>
            </a:r>
            <a:endParaRPr lang="en-US" dirty="0" smtClean="0"/>
          </a:p>
          <a:p>
            <a:pPr marL="400050" lvl="1" indent="0">
              <a:buNone/>
            </a:pPr>
            <a:endParaRPr lang="en-US" dirty="0"/>
          </a:p>
          <a:p>
            <a:pPr marL="0" indent="0">
              <a:buNone/>
            </a:pPr>
            <a:endParaRPr lang="en-US" dirty="0"/>
          </a:p>
        </p:txBody>
      </p:sp>
    </p:spTree>
    <p:extLst>
      <p:ext uri="{BB962C8B-B14F-4D97-AF65-F5344CB8AC3E}">
        <p14:creationId xmlns:p14="http://schemas.microsoft.com/office/powerpoint/2010/main" val="238094182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71600"/>
            <a:ext cx="8077200" cy="4876800"/>
          </a:xfrm>
        </p:spPr>
        <p:txBody>
          <a:bodyPr>
            <a:normAutofit/>
          </a:bodyPr>
          <a:lstStyle/>
          <a:p>
            <a:pPr marL="0" indent="0">
              <a:buNone/>
            </a:pPr>
            <a:r>
              <a:rPr lang="en-US" sz="2000" dirty="0"/>
              <a:t>Diagnosis </a:t>
            </a:r>
            <a:r>
              <a:rPr lang="en-US" sz="2000" dirty="0" err="1"/>
              <a:t>dan</a:t>
            </a:r>
            <a:r>
              <a:rPr lang="en-US" sz="2000" dirty="0"/>
              <a:t> </a:t>
            </a:r>
            <a:r>
              <a:rPr lang="en-US" sz="2000" dirty="0" err="1"/>
              <a:t>Simtomatologi</a:t>
            </a:r>
            <a:endParaRPr lang="en-US" sz="2000" dirty="0" smtClean="0"/>
          </a:p>
          <a:p>
            <a:pPr>
              <a:buFont typeface="Wingdings" pitchFamily="2" charset="2"/>
              <a:buChar char="q"/>
            </a:pPr>
            <a:r>
              <a:rPr lang="en-US" sz="2000" dirty="0" err="1" smtClean="0"/>
              <a:t>Memenuhi</a:t>
            </a:r>
            <a:r>
              <a:rPr lang="en-US" sz="2000" dirty="0" smtClean="0"/>
              <a:t> </a:t>
            </a:r>
            <a:r>
              <a:rPr lang="en-US" sz="2000" dirty="0" err="1" smtClean="0"/>
              <a:t>kriteria</a:t>
            </a:r>
            <a:r>
              <a:rPr lang="en-US" sz="2000" dirty="0" smtClean="0"/>
              <a:t> diagnosis </a:t>
            </a:r>
            <a:r>
              <a:rPr lang="en-US" sz="2000" dirty="0" err="1" smtClean="0"/>
              <a:t>gangguan</a:t>
            </a:r>
            <a:r>
              <a:rPr lang="en-US" sz="2000" dirty="0" smtClean="0"/>
              <a:t> </a:t>
            </a:r>
            <a:r>
              <a:rPr lang="en-US" sz="2000" dirty="0" err="1" smtClean="0"/>
              <a:t>waham</a:t>
            </a:r>
            <a:r>
              <a:rPr lang="en-US" sz="2000" dirty="0" smtClean="0"/>
              <a:t> </a:t>
            </a:r>
            <a:r>
              <a:rPr lang="en-US" sz="2000" dirty="0" err="1" smtClean="0"/>
              <a:t>menurut</a:t>
            </a:r>
            <a:r>
              <a:rPr lang="en-US" sz="2000" dirty="0" smtClean="0"/>
              <a:t> DSM-5</a:t>
            </a:r>
          </a:p>
          <a:p>
            <a:pPr>
              <a:buFont typeface="Wingdings" pitchFamily="2" charset="2"/>
              <a:buChar char="q"/>
            </a:pPr>
            <a:r>
              <a:rPr lang="en-US" sz="2000" dirty="0" err="1" smtClean="0"/>
              <a:t>Gejala</a:t>
            </a:r>
            <a:r>
              <a:rPr lang="en-US" sz="2000" dirty="0" smtClean="0"/>
              <a:t> </a:t>
            </a:r>
            <a:r>
              <a:rPr lang="en-US" sz="2000" dirty="0" err="1" smtClean="0"/>
              <a:t>sedikitnya</a:t>
            </a:r>
            <a:r>
              <a:rPr lang="en-US" sz="2000" dirty="0" smtClean="0"/>
              <a:t> </a:t>
            </a:r>
            <a:r>
              <a:rPr lang="en-US" sz="2000" dirty="0" err="1" smtClean="0"/>
              <a:t>dalam</a:t>
            </a:r>
            <a:r>
              <a:rPr lang="en-US" sz="2000" dirty="0" smtClean="0"/>
              <a:t> </a:t>
            </a:r>
            <a:r>
              <a:rPr lang="en-US" sz="2000" dirty="0" err="1" smtClean="0"/>
              <a:t>waktu</a:t>
            </a:r>
            <a:r>
              <a:rPr lang="en-US" sz="2000" dirty="0" smtClean="0"/>
              <a:t> 1 </a:t>
            </a:r>
            <a:r>
              <a:rPr lang="en-US" sz="2000" dirty="0" err="1" smtClean="0"/>
              <a:t>bulan</a:t>
            </a:r>
            <a:endParaRPr lang="en-US" sz="2000" dirty="0" smtClean="0"/>
          </a:p>
          <a:p>
            <a:pPr>
              <a:buFont typeface="Wingdings" pitchFamily="2" charset="2"/>
              <a:buChar char="q"/>
            </a:pPr>
            <a:r>
              <a:rPr lang="en-US" sz="2000" dirty="0" err="1" smtClean="0"/>
              <a:t>Halusinasi</a:t>
            </a:r>
            <a:r>
              <a:rPr lang="en-US" sz="2000" dirty="0" smtClean="0"/>
              <a:t> </a:t>
            </a:r>
            <a:r>
              <a:rPr lang="en-US" sz="2000" dirty="0" err="1" smtClean="0"/>
              <a:t>taktil</a:t>
            </a:r>
            <a:r>
              <a:rPr lang="en-US" sz="2000" dirty="0" smtClean="0"/>
              <a:t> </a:t>
            </a:r>
            <a:r>
              <a:rPr lang="en-US" sz="2000" dirty="0" err="1" smtClean="0"/>
              <a:t>atau</a:t>
            </a:r>
            <a:r>
              <a:rPr lang="en-US" sz="2000" dirty="0" smtClean="0"/>
              <a:t> </a:t>
            </a:r>
            <a:r>
              <a:rPr lang="en-US" sz="2000" dirty="0" err="1" smtClean="0"/>
              <a:t>olfaktorius</a:t>
            </a:r>
            <a:r>
              <a:rPr lang="en-US" sz="2000" dirty="0" smtClean="0"/>
              <a:t>, </a:t>
            </a:r>
            <a:r>
              <a:rPr lang="en-US" sz="2000" dirty="0" err="1" smtClean="0"/>
              <a:t>jika</a:t>
            </a:r>
            <a:r>
              <a:rPr lang="en-US" sz="2000" dirty="0" smtClean="0"/>
              <a:t> </a:t>
            </a:r>
            <a:r>
              <a:rPr lang="en-US" sz="2000" dirty="0" err="1" smtClean="0"/>
              <a:t>ada</a:t>
            </a:r>
            <a:r>
              <a:rPr lang="en-US" sz="2000" dirty="0" smtClean="0"/>
              <a:t>, </a:t>
            </a:r>
            <a:r>
              <a:rPr lang="en-US" sz="2000" dirty="0" err="1" smtClean="0"/>
              <a:t>harus</a:t>
            </a:r>
            <a:r>
              <a:rPr lang="en-US" sz="2000" dirty="0" smtClean="0"/>
              <a:t> </a:t>
            </a:r>
            <a:r>
              <a:rPr lang="en-US" sz="2000" dirty="0" err="1" smtClean="0"/>
              <a:t>berkaitan</a:t>
            </a:r>
            <a:r>
              <a:rPr lang="en-US" sz="2000" dirty="0" smtClean="0"/>
              <a:t> </a:t>
            </a:r>
            <a:r>
              <a:rPr lang="en-US" sz="2000" dirty="0" err="1" smtClean="0"/>
              <a:t>dengan</a:t>
            </a:r>
            <a:r>
              <a:rPr lang="en-US" sz="2000" dirty="0" smtClean="0"/>
              <a:t> </a:t>
            </a:r>
            <a:r>
              <a:rPr lang="en-US" sz="2000" dirty="0" err="1" smtClean="0"/>
              <a:t>tema</a:t>
            </a:r>
            <a:r>
              <a:rPr lang="en-US" sz="2000" dirty="0" smtClean="0"/>
              <a:t> </a:t>
            </a:r>
            <a:r>
              <a:rPr lang="en-US" sz="2000" dirty="0" err="1" smtClean="0"/>
              <a:t>waham</a:t>
            </a:r>
            <a:r>
              <a:rPr lang="en-US" sz="2000" dirty="0" smtClean="0"/>
              <a:t>, </a:t>
            </a:r>
            <a:r>
              <a:rPr lang="en-US" sz="2000" dirty="0" err="1" smtClean="0"/>
              <a:t>dan</a:t>
            </a:r>
            <a:r>
              <a:rPr lang="en-US" sz="2000" dirty="0" smtClean="0"/>
              <a:t> </a:t>
            </a:r>
            <a:r>
              <a:rPr lang="en-US" sz="2000" dirty="0" err="1" smtClean="0"/>
              <a:t>gejala</a:t>
            </a:r>
            <a:r>
              <a:rPr lang="en-US" sz="2000" dirty="0" smtClean="0"/>
              <a:t> </a:t>
            </a:r>
            <a:r>
              <a:rPr lang="en-US" sz="2000" dirty="0" err="1" smtClean="0"/>
              <a:t>afektif</a:t>
            </a:r>
            <a:r>
              <a:rPr lang="en-US" sz="2000" dirty="0" smtClean="0"/>
              <a:t>, </a:t>
            </a:r>
            <a:r>
              <a:rPr lang="en-US" sz="2000" dirty="0" err="1" smtClean="0"/>
              <a:t>jika</a:t>
            </a:r>
            <a:r>
              <a:rPr lang="en-US" sz="2000" dirty="0" smtClean="0"/>
              <a:t> </a:t>
            </a:r>
            <a:r>
              <a:rPr lang="en-US" sz="2000" dirty="0" err="1" smtClean="0"/>
              <a:t>ada</a:t>
            </a:r>
            <a:r>
              <a:rPr lang="en-US" sz="2000" dirty="0" smtClean="0"/>
              <a:t>, </a:t>
            </a:r>
            <a:r>
              <a:rPr lang="en-US" sz="2000" dirty="0" err="1" smtClean="0"/>
              <a:t>harus</a:t>
            </a:r>
            <a:r>
              <a:rPr lang="en-US" sz="2000" dirty="0" smtClean="0"/>
              <a:t> </a:t>
            </a:r>
            <a:r>
              <a:rPr lang="en-US" sz="2000" dirty="0" err="1" smtClean="0"/>
              <a:t>terjadi</a:t>
            </a:r>
            <a:r>
              <a:rPr lang="en-US" sz="2000" dirty="0" smtClean="0"/>
              <a:t> </a:t>
            </a:r>
            <a:r>
              <a:rPr lang="en-US" sz="2000" dirty="0" err="1" smtClean="0"/>
              <a:t>singkat</a:t>
            </a:r>
            <a:r>
              <a:rPr lang="en-US" sz="2000" dirty="0" smtClean="0"/>
              <a:t>.</a:t>
            </a:r>
          </a:p>
          <a:p>
            <a:pPr>
              <a:buFont typeface="Wingdings" pitchFamily="2" charset="2"/>
              <a:buChar char="q"/>
            </a:pPr>
            <a:r>
              <a:rPr lang="en-US" sz="2000" dirty="0" err="1"/>
              <a:t>Tema</a:t>
            </a:r>
            <a:r>
              <a:rPr lang="en-US" sz="2000" dirty="0"/>
              <a:t> </a:t>
            </a:r>
            <a:r>
              <a:rPr lang="en-US" sz="2000" dirty="0" err="1"/>
              <a:t>waham</a:t>
            </a:r>
            <a:r>
              <a:rPr lang="en-US" sz="2000" dirty="0"/>
              <a:t> yang </a:t>
            </a:r>
            <a:r>
              <a:rPr lang="en-US" sz="2000" dirty="0" err="1"/>
              <a:t>menonjol</a:t>
            </a:r>
            <a:r>
              <a:rPr lang="en-US" sz="2000" dirty="0"/>
              <a:t>: </a:t>
            </a:r>
            <a:r>
              <a:rPr lang="en-US" sz="2000" dirty="0" err="1"/>
              <a:t>erotomania</a:t>
            </a:r>
            <a:r>
              <a:rPr lang="en-US" sz="2000" dirty="0"/>
              <a:t>, </a:t>
            </a:r>
            <a:r>
              <a:rPr lang="en-US" sz="2000" dirty="0" err="1"/>
              <a:t>grandiositas</a:t>
            </a:r>
            <a:r>
              <a:rPr lang="en-US" sz="2000" dirty="0"/>
              <a:t>, </a:t>
            </a:r>
            <a:r>
              <a:rPr lang="en-US" sz="2000" dirty="0" err="1"/>
              <a:t>kecemburuan</a:t>
            </a:r>
            <a:r>
              <a:rPr lang="en-US" sz="2000" dirty="0"/>
              <a:t>, </a:t>
            </a:r>
            <a:r>
              <a:rPr lang="en-US" sz="2000" dirty="0" err="1"/>
              <a:t>persekutorik</a:t>
            </a:r>
            <a:r>
              <a:rPr lang="en-US" sz="2000" dirty="0"/>
              <a:t>, </a:t>
            </a:r>
            <a:r>
              <a:rPr lang="en-US" sz="2000" dirty="0" err="1"/>
              <a:t>somatik</a:t>
            </a:r>
            <a:r>
              <a:rPr lang="en-US" sz="2000" dirty="0"/>
              <a:t>, </a:t>
            </a:r>
            <a:r>
              <a:rPr lang="en-US" sz="2000" dirty="0" err="1"/>
              <a:t>campuran</a:t>
            </a:r>
            <a:r>
              <a:rPr lang="en-US" sz="2000" dirty="0"/>
              <a:t> </a:t>
            </a:r>
            <a:r>
              <a:rPr lang="en-US" sz="2000" dirty="0" err="1"/>
              <a:t>atau</a:t>
            </a:r>
            <a:r>
              <a:rPr lang="en-US" sz="2000" dirty="0"/>
              <a:t> </a:t>
            </a:r>
            <a:r>
              <a:rPr lang="en-US" sz="2000" dirty="0" err="1"/>
              <a:t>tidak</a:t>
            </a:r>
            <a:r>
              <a:rPr lang="en-US" sz="2000" dirty="0"/>
              <a:t> </a:t>
            </a:r>
            <a:r>
              <a:rPr lang="en-US" sz="2000" dirty="0" err="1"/>
              <a:t>spesifik</a:t>
            </a:r>
            <a:endParaRPr lang="en-US" sz="2000" dirty="0"/>
          </a:p>
          <a:p>
            <a:pPr>
              <a:buFont typeface="Wingdings" pitchFamily="2" charset="2"/>
              <a:buChar char="q"/>
            </a:pPr>
            <a:r>
              <a:rPr lang="en-US" sz="2000" dirty="0" err="1" smtClean="0"/>
              <a:t>Halusinasi</a:t>
            </a:r>
            <a:r>
              <a:rPr lang="en-US" sz="2000" dirty="0" smtClean="0"/>
              <a:t> </a:t>
            </a:r>
            <a:r>
              <a:rPr lang="en-US" sz="2000" dirty="0" err="1"/>
              <a:t>auditorik</a:t>
            </a:r>
            <a:r>
              <a:rPr lang="en-US" sz="2000" dirty="0"/>
              <a:t> </a:t>
            </a:r>
            <a:r>
              <a:rPr lang="en-US" sz="2000" dirty="0" err="1"/>
              <a:t>tidak</a:t>
            </a:r>
            <a:r>
              <a:rPr lang="en-US" sz="2000" dirty="0"/>
              <a:t> </a:t>
            </a:r>
            <a:r>
              <a:rPr lang="en-US" sz="2000" dirty="0" err="1"/>
              <a:t>menonjol</a:t>
            </a:r>
            <a:r>
              <a:rPr lang="en-US" sz="2000" dirty="0"/>
              <a:t> </a:t>
            </a:r>
            <a:r>
              <a:rPr lang="en-US" sz="2000" dirty="0" err="1"/>
              <a:t>dan</a:t>
            </a:r>
            <a:r>
              <a:rPr lang="en-US" sz="2000" dirty="0"/>
              <a:t> </a:t>
            </a:r>
            <a:r>
              <a:rPr lang="en-US" sz="2000" dirty="0" err="1"/>
              <a:t>tidak</a:t>
            </a:r>
            <a:r>
              <a:rPr lang="en-US" sz="2000" dirty="0"/>
              <a:t> </a:t>
            </a:r>
            <a:r>
              <a:rPr lang="en-US" sz="2000" dirty="0" err="1"/>
              <a:t>menunjukkan</a:t>
            </a:r>
            <a:r>
              <a:rPr lang="en-US" sz="2000" dirty="0"/>
              <a:t> </a:t>
            </a:r>
            <a:r>
              <a:rPr lang="en-US" sz="2000" dirty="0" err="1"/>
              <a:t>deteriorasi</a:t>
            </a:r>
            <a:r>
              <a:rPr lang="en-US" sz="2000" dirty="0"/>
              <a:t> </a:t>
            </a:r>
            <a:r>
              <a:rPr lang="en-US" sz="2000" dirty="0" err="1"/>
              <a:t>kepribadian</a:t>
            </a:r>
            <a:endParaRPr lang="en-US" sz="2000" dirty="0"/>
          </a:p>
          <a:p>
            <a:pPr>
              <a:buFont typeface="Wingdings" pitchFamily="2" charset="2"/>
              <a:buChar char="q"/>
            </a:pPr>
            <a:endParaRPr lang="en-US" sz="2000" dirty="0" smtClean="0"/>
          </a:p>
          <a:p>
            <a:pPr marL="179388" indent="-179388">
              <a:buNone/>
            </a:pPr>
            <a:endParaRPr lang="en-US" sz="4000" dirty="0"/>
          </a:p>
        </p:txBody>
      </p:sp>
      <p:sp>
        <p:nvSpPr>
          <p:cNvPr id="5" name="Title 1"/>
          <p:cNvSpPr>
            <a:spLocks noGrp="1"/>
          </p:cNvSpPr>
          <p:nvPr>
            <p:ph type="title"/>
          </p:nvPr>
        </p:nvSpPr>
        <p:spPr>
          <a:xfrm>
            <a:off x="533400" y="214290"/>
            <a:ext cx="7981920" cy="714380"/>
          </a:xfrm>
        </p:spPr>
        <p:txBody>
          <a:bodyPr>
            <a:noAutofit/>
          </a:bodyPr>
          <a:lstStyle/>
          <a:p>
            <a:r>
              <a:rPr lang="en-US" i="1" dirty="0"/>
              <a:t>Late-life Delusional Disorder</a:t>
            </a:r>
            <a:endParaRPr lang="en-US" dirty="0">
              <a:solidFill>
                <a:schemeClr val="tx1"/>
              </a:solidFill>
            </a:endParaRPr>
          </a:p>
        </p:txBody>
      </p:sp>
    </p:spTree>
    <p:extLst>
      <p:ext uri="{BB962C8B-B14F-4D97-AF65-F5344CB8AC3E}">
        <p14:creationId xmlns:p14="http://schemas.microsoft.com/office/powerpoint/2010/main" val="14861904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8077200" cy="4572000"/>
          </a:xfrm>
        </p:spPr>
        <p:txBody>
          <a:bodyPr>
            <a:normAutofit/>
          </a:bodyPr>
          <a:lstStyle/>
          <a:p>
            <a:pPr marL="0" indent="0">
              <a:buNone/>
            </a:pPr>
            <a:r>
              <a:rPr lang="en-US" sz="2000" dirty="0" err="1" smtClean="0"/>
              <a:t>Patogenesis</a:t>
            </a:r>
            <a:r>
              <a:rPr lang="en-US" sz="2000" dirty="0" smtClean="0"/>
              <a:t> </a:t>
            </a:r>
            <a:r>
              <a:rPr lang="en-US" sz="2000" dirty="0" err="1"/>
              <a:t>dan</a:t>
            </a:r>
            <a:r>
              <a:rPr lang="en-US" sz="2000" dirty="0"/>
              <a:t> </a:t>
            </a:r>
            <a:r>
              <a:rPr lang="en-US" sz="2000" dirty="0" err="1"/>
              <a:t>Etiologi</a:t>
            </a:r>
            <a:endParaRPr lang="en-US" sz="2000" dirty="0" smtClean="0"/>
          </a:p>
          <a:p>
            <a:pPr>
              <a:buFont typeface="Wingdings" pitchFamily="2" charset="2"/>
              <a:buChar char="q"/>
            </a:pPr>
            <a:r>
              <a:rPr lang="en-US" sz="2000" dirty="0" err="1" smtClean="0"/>
              <a:t>Genetik</a:t>
            </a:r>
            <a:r>
              <a:rPr lang="en-US" sz="2000" dirty="0" smtClean="0"/>
              <a:t>: </a:t>
            </a:r>
            <a:r>
              <a:rPr lang="en-US" sz="2000" dirty="0" err="1" smtClean="0"/>
              <a:t>Insidensi</a:t>
            </a:r>
            <a:r>
              <a:rPr lang="en-US" sz="2000" dirty="0" smtClean="0"/>
              <a:t> </a:t>
            </a:r>
            <a:r>
              <a:rPr lang="en-US" sz="2000" dirty="0" err="1" smtClean="0"/>
              <a:t>meningkat</a:t>
            </a:r>
            <a:r>
              <a:rPr lang="en-US" sz="2000" dirty="0" smtClean="0"/>
              <a:t> </a:t>
            </a:r>
            <a:r>
              <a:rPr lang="en-US" sz="2000" dirty="0" err="1" smtClean="0"/>
              <a:t>bila</a:t>
            </a:r>
            <a:r>
              <a:rPr lang="en-US" sz="2000" dirty="0" smtClean="0"/>
              <a:t> </a:t>
            </a:r>
            <a:r>
              <a:rPr lang="en-US" sz="2000" dirty="0" err="1" smtClean="0"/>
              <a:t>ada</a:t>
            </a:r>
            <a:r>
              <a:rPr lang="en-US" sz="2000" dirty="0" smtClean="0"/>
              <a:t> </a:t>
            </a:r>
            <a:r>
              <a:rPr lang="en-US" sz="2000" dirty="0" err="1" smtClean="0"/>
              <a:t>keluarga</a:t>
            </a:r>
            <a:r>
              <a:rPr lang="en-US" sz="2000" dirty="0" smtClean="0"/>
              <a:t> yang </a:t>
            </a:r>
            <a:r>
              <a:rPr lang="en-US" sz="2000" dirty="0" err="1" smtClean="0"/>
              <a:t>menderita</a:t>
            </a:r>
            <a:r>
              <a:rPr lang="en-US" sz="2000" dirty="0" smtClean="0"/>
              <a:t> </a:t>
            </a:r>
            <a:r>
              <a:rPr lang="en-US" sz="2000" dirty="0" err="1" smtClean="0"/>
              <a:t>gangguan</a:t>
            </a:r>
            <a:r>
              <a:rPr lang="en-US" sz="2000" dirty="0" smtClean="0"/>
              <a:t> </a:t>
            </a:r>
            <a:r>
              <a:rPr lang="en-US" sz="2000" dirty="0" err="1" smtClean="0"/>
              <a:t>waham</a:t>
            </a:r>
            <a:r>
              <a:rPr lang="en-US" sz="2000" dirty="0" smtClean="0"/>
              <a:t> </a:t>
            </a:r>
            <a:r>
              <a:rPr lang="en-US" sz="2000" dirty="0" err="1" smtClean="0"/>
              <a:t>atau</a:t>
            </a:r>
            <a:r>
              <a:rPr lang="en-US" sz="2000" dirty="0" smtClean="0"/>
              <a:t> paranoid</a:t>
            </a:r>
          </a:p>
          <a:p>
            <a:pPr>
              <a:buFont typeface="Wingdings" pitchFamily="2" charset="2"/>
              <a:buChar char="q"/>
            </a:pPr>
            <a:r>
              <a:rPr lang="en-US" sz="2000" dirty="0" err="1" smtClean="0"/>
              <a:t>Kepribadian</a:t>
            </a:r>
            <a:r>
              <a:rPr lang="en-US" sz="2000" dirty="0" smtClean="0"/>
              <a:t> premorbid: paranoid </a:t>
            </a:r>
            <a:r>
              <a:rPr lang="en-US" sz="2000" dirty="0" err="1" smtClean="0"/>
              <a:t>atau</a:t>
            </a:r>
            <a:r>
              <a:rPr lang="en-US" sz="2000" dirty="0" smtClean="0"/>
              <a:t> </a:t>
            </a:r>
            <a:r>
              <a:rPr lang="en-US" sz="2000" dirty="0" err="1" smtClean="0"/>
              <a:t>skizotipal</a:t>
            </a:r>
            <a:r>
              <a:rPr lang="en-US" sz="2000" dirty="0" smtClean="0"/>
              <a:t> </a:t>
            </a:r>
            <a:r>
              <a:rPr lang="en-US" sz="2000" dirty="0" err="1" smtClean="0"/>
              <a:t>cenderung</a:t>
            </a:r>
            <a:r>
              <a:rPr lang="en-US" sz="2000" dirty="0" smtClean="0"/>
              <a:t> </a:t>
            </a:r>
            <a:r>
              <a:rPr lang="en-US" sz="2000" dirty="0" err="1" smtClean="0"/>
              <a:t>mengalami</a:t>
            </a:r>
            <a:r>
              <a:rPr lang="en-US" sz="2000" dirty="0" smtClean="0"/>
              <a:t> </a:t>
            </a:r>
            <a:r>
              <a:rPr lang="en-US" sz="2000" dirty="0" err="1" smtClean="0"/>
              <a:t>gangguan</a:t>
            </a:r>
            <a:r>
              <a:rPr lang="en-US" sz="2000" dirty="0" smtClean="0"/>
              <a:t> </a:t>
            </a:r>
            <a:r>
              <a:rPr lang="en-US" sz="2000" dirty="0" err="1" smtClean="0"/>
              <a:t>waham</a:t>
            </a:r>
            <a:endParaRPr lang="en-US" sz="2000" dirty="0" smtClean="0"/>
          </a:p>
          <a:p>
            <a:pPr>
              <a:buFont typeface="Wingdings" pitchFamily="2" charset="2"/>
              <a:buChar char="q"/>
            </a:pPr>
            <a:r>
              <a:rPr lang="en-US" sz="2000" dirty="0" err="1" smtClean="0"/>
              <a:t>Pencitraan</a:t>
            </a:r>
            <a:r>
              <a:rPr lang="en-US" sz="2000" dirty="0" smtClean="0"/>
              <a:t> </a:t>
            </a:r>
            <a:r>
              <a:rPr lang="en-US" sz="2000" dirty="0" err="1" smtClean="0"/>
              <a:t>otak</a:t>
            </a:r>
            <a:r>
              <a:rPr lang="en-US" sz="2000" dirty="0" smtClean="0"/>
              <a:t>: </a:t>
            </a:r>
            <a:r>
              <a:rPr lang="en-US" sz="2000" dirty="0" err="1" smtClean="0"/>
              <a:t>tidak</a:t>
            </a:r>
            <a:r>
              <a:rPr lang="en-US" sz="2000" dirty="0" smtClean="0"/>
              <a:t> </a:t>
            </a:r>
            <a:r>
              <a:rPr lang="en-US" sz="2000" dirty="0" err="1" smtClean="0"/>
              <a:t>ada</a:t>
            </a:r>
            <a:r>
              <a:rPr lang="en-US" sz="2000" dirty="0" smtClean="0"/>
              <a:t> </a:t>
            </a:r>
            <a:r>
              <a:rPr lang="en-US" sz="2000" dirty="0" err="1" smtClean="0"/>
              <a:t>perbedaan</a:t>
            </a:r>
            <a:r>
              <a:rPr lang="en-US" sz="2000" dirty="0" smtClean="0"/>
              <a:t> </a:t>
            </a:r>
            <a:r>
              <a:rPr lang="en-US" sz="2000" dirty="0" err="1" smtClean="0"/>
              <a:t>bermakna</a:t>
            </a:r>
            <a:r>
              <a:rPr lang="en-US" sz="2000" dirty="0" smtClean="0"/>
              <a:t> </a:t>
            </a:r>
            <a:r>
              <a:rPr lang="en-US" sz="2000" dirty="0" err="1" smtClean="0"/>
              <a:t>atrofi</a:t>
            </a:r>
            <a:r>
              <a:rPr lang="en-US" sz="2000" dirty="0" smtClean="0"/>
              <a:t> </a:t>
            </a:r>
            <a:r>
              <a:rPr lang="en-US" sz="2000" dirty="0" err="1" smtClean="0"/>
              <a:t>atau</a:t>
            </a:r>
            <a:r>
              <a:rPr lang="en-US" sz="2000" dirty="0" smtClean="0"/>
              <a:t> </a:t>
            </a:r>
            <a:r>
              <a:rPr lang="en-US" sz="2000" dirty="0" err="1" smtClean="0"/>
              <a:t>hiperintensitas</a:t>
            </a:r>
            <a:r>
              <a:rPr lang="en-US" sz="2000" dirty="0" smtClean="0"/>
              <a:t> </a:t>
            </a:r>
            <a:r>
              <a:rPr lang="en-US" sz="2000" dirty="0" err="1" smtClean="0"/>
              <a:t>substansia</a:t>
            </a:r>
            <a:r>
              <a:rPr lang="en-US" sz="2000" dirty="0" smtClean="0"/>
              <a:t> alba </a:t>
            </a:r>
            <a:r>
              <a:rPr lang="en-US" sz="2000" dirty="0" err="1" smtClean="0"/>
              <a:t>pada</a:t>
            </a:r>
            <a:r>
              <a:rPr lang="en-US" sz="2000" dirty="0" smtClean="0"/>
              <a:t> pasien </a:t>
            </a:r>
            <a:r>
              <a:rPr lang="en-US" sz="2000" dirty="0" err="1" smtClean="0"/>
              <a:t>dan</a:t>
            </a:r>
            <a:r>
              <a:rPr lang="en-US" sz="2000" dirty="0" smtClean="0"/>
              <a:t> </a:t>
            </a:r>
            <a:r>
              <a:rPr lang="en-US" sz="2000" dirty="0" err="1" smtClean="0"/>
              <a:t>kontrol</a:t>
            </a:r>
            <a:endParaRPr lang="en-US" sz="2000" dirty="0" smtClean="0"/>
          </a:p>
          <a:p>
            <a:pPr>
              <a:buFont typeface="Wingdings" pitchFamily="2" charset="2"/>
              <a:buChar char="q"/>
            </a:pPr>
            <a:r>
              <a:rPr lang="en-US" sz="2000" dirty="0" smtClean="0"/>
              <a:t>Status </a:t>
            </a:r>
            <a:r>
              <a:rPr lang="en-US" sz="2000" dirty="0" err="1" smtClean="0"/>
              <a:t>sosioekonomi</a:t>
            </a:r>
            <a:r>
              <a:rPr lang="en-US" sz="2000" dirty="0" smtClean="0"/>
              <a:t>: </a:t>
            </a:r>
            <a:r>
              <a:rPr lang="en-US" sz="2000" dirty="0" err="1" smtClean="0"/>
              <a:t>imigrasi</a:t>
            </a:r>
            <a:r>
              <a:rPr lang="en-US" sz="2000" dirty="0" smtClean="0"/>
              <a:t> </a:t>
            </a:r>
            <a:r>
              <a:rPr lang="en-US" sz="2000" dirty="0" err="1" smtClean="0"/>
              <a:t>dan</a:t>
            </a:r>
            <a:r>
              <a:rPr lang="en-US" sz="2000" dirty="0" smtClean="0"/>
              <a:t> status </a:t>
            </a:r>
            <a:r>
              <a:rPr lang="en-US" sz="2000" dirty="0" err="1" smtClean="0"/>
              <a:t>sosioekonomi</a:t>
            </a:r>
            <a:r>
              <a:rPr lang="en-US" sz="2000" dirty="0" smtClean="0"/>
              <a:t> </a:t>
            </a:r>
            <a:r>
              <a:rPr lang="en-US" sz="2000" dirty="0" err="1" smtClean="0"/>
              <a:t>rendah</a:t>
            </a:r>
            <a:r>
              <a:rPr lang="en-US" sz="2000" dirty="0" smtClean="0"/>
              <a:t> </a:t>
            </a:r>
            <a:r>
              <a:rPr lang="en-US" sz="2000" dirty="0" err="1" smtClean="0"/>
              <a:t>merupakan</a:t>
            </a:r>
            <a:r>
              <a:rPr lang="en-US" sz="2000" dirty="0" smtClean="0"/>
              <a:t> </a:t>
            </a:r>
            <a:r>
              <a:rPr lang="en-US" sz="2000" dirty="0" err="1" smtClean="0"/>
              <a:t>faktor</a:t>
            </a:r>
            <a:r>
              <a:rPr lang="en-US" sz="2000" dirty="0" smtClean="0"/>
              <a:t> </a:t>
            </a:r>
            <a:r>
              <a:rPr lang="en-US" sz="2000" dirty="0" err="1" smtClean="0"/>
              <a:t>predisposisi</a:t>
            </a:r>
            <a:endParaRPr lang="en-US" sz="2000" dirty="0"/>
          </a:p>
        </p:txBody>
      </p:sp>
      <p:sp>
        <p:nvSpPr>
          <p:cNvPr id="5" name="Title 1"/>
          <p:cNvSpPr>
            <a:spLocks noGrp="1"/>
          </p:cNvSpPr>
          <p:nvPr>
            <p:ph type="title"/>
          </p:nvPr>
        </p:nvSpPr>
        <p:spPr>
          <a:xfrm>
            <a:off x="609600" y="733420"/>
            <a:ext cx="7829520" cy="714380"/>
          </a:xfrm>
        </p:spPr>
        <p:txBody>
          <a:bodyPr>
            <a:noAutofit/>
          </a:bodyPr>
          <a:lstStyle/>
          <a:p>
            <a:r>
              <a:rPr lang="en-US" i="1" dirty="0"/>
              <a:t>Late-life Delusional Disorder</a:t>
            </a:r>
            <a:endParaRPr lang="en-US" dirty="0">
              <a:solidFill>
                <a:schemeClr val="tx1"/>
              </a:solidFill>
            </a:endParaRPr>
          </a:p>
        </p:txBody>
      </p:sp>
    </p:spTree>
    <p:extLst>
      <p:ext uri="{BB962C8B-B14F-4D97-AF65-F5344CB8AC3E}">
        <p14:creationId xmlns:p14="http://schemas.microsoft.com/office/powerpoint/2010/main" val="145376625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752600"/>
            <a:ext cx="7620000" cy="4191000"/>
          </a:xfrm>
        </p:spPr>
        <p:txBody>
          <a:bodyPr>
            <a:normAutofit/>
          </a:bodyPr>
          <a:lstStyle/>
          <a:p>
            <a:pPr marL="0" indent="0">
              <a:buNone/>
            </a:pPr>
            <a:r>
              <a:rPr lang="en-US" sz="2000" dirty="0"/>
              <a:t>D</a:t>
            </a:r>
            <a:r>
              <a:rPr lang="en-US" sz="2000" dirty="0" smtClean="0"/>
              <a:t>iagnosis </a:t>
            </a:r>
            <a:r>
              <a:rPr lang="en-US" sz="2000" dirty="0"/>
              <a:t>Banding</a:t>
            </a:r>
            <a:endParaRPr lang="en-US" sz="2000" dirty="0" smtClean="0"/>
          </a:p>
          <a:p>
            <a:pPr>
              <a:buFont typeface="Wingdings" pitchFamily="2" charset="2"/>
              <a:buChar char="q"/>
            </a:pPr>
            <a:r>
              <a:rPr lang="en-US" sz="2000" dirty="0" err="1" smtClean="0"/>
              <a:t>Penyebab</a:t>
            </a:r>
            <a:r>
              <a:rPr lang="en-US" sz="2000" dirty="0" smtClean="0"/>
              <a:t> </a:t>
            </a:r>
            <a:r>
              <a:rPr lang="en-US" sz="2000" dirty="0" err="1" smtClean="0"/>
              <a:t>organik</a:t>
            </a:r>
            <a:r>
              <a:rPr lang="en-US" sz="2000" dirty="0" smtClean="0"/>
              <a:t> </a:t>
            </a:r>
            <a:r>
              <a:rPr lang="en-US" sz="2000" dirty="0" err="1" smtClean="0"/>
              <a:t>harus</a:t>
            </a:r>
            <a:r>
              <a:rPr lang="en-US" sz="2000" dirty="0" smtClean="0"/>
              <a:t> </a:t>
            </a:r>
            <a:r>
              <a:rPr lang="en-US" sz="2000" dirty="0" err="1" smtClean="0"/>
              <a:t>disingkirkan</a:t>
            </a:r>
            <a:endParaRPr lang="en-US" sz="2000" dirty="0" smtClean="0"/>
          </a:p>
          <a:p>
            <a:pPr>
              <a:buFont typeface="Wingdings" pitchFamily="2" charset="2"/>
              <a:buChar char="q"/>
            </a:pPr>
            <a:r>
              <a:rPr lang="en-US" sz="2000" dirty="0" err="1" smtClean="0"/>
              <a:t>Tidak</a:t>
            </a:r>
            <a:r>
              <a:rPr lang="en-US" sz="2000" dirty="0" smtClean="0"/>
              <a:t> </a:t>
            </a:r>
            <a:r>
              <a:rPr lang="en-US" sz="2000" dirty="0" err="1" smtClean="0"/>
              <a:t>ada</a:t>
            </a:r>
            <a:r>
              <a:rPr lang="en-US" sz="2000" dirty="0" smtClean="0"/>
              <a:t> </a:t>
            </a:r>
            <a:r>
              <a:rPr lang="en-US" sz="2000" dirty="0" err="1" smtClean="0"/>
              <a:t>gangguan</a:t>
            </a:r>
            <a:r>
              <a:rPr lang="en-US" sz="2000" dirty="0" smtClean="0"/>
              <a:t> </a:t>
            </a:r>
            <a:r>
              <a:rPr lang="en-US" sz="2000" dirty="0" err="1" smtClean="0"/>
              <a:t>kognitif</a:t>
            </a:r>
            <a:r>
              <a:rPr lang="en-US" sz="2000" dirty="0" smtClean="0"/>
              <a:t> yang </a:t>
            </a:r>
            <a:r>
              <a:rPr lang="en-US" sz="2000" dirty="0" err="1" smtClean="0"/>
              <a:t>berat</a:t>
            </a:r>
            <a:r>
              <a:rPr lang="en-US" sz="2000" dirty="0" smtClean="0"/>
              <a:t> </a:t>
            </a:r>
            <a:r>
              <a:rPr lang="en-US" sz="2000" dirty="0" err="1" smtClean="0"/>
              <a:t>pada</a:t>
            </a:r>
            <a:r>
              <a:rPr lang="en-US" sz="2000" dirty="0" smtClean="0"/>
              <a:t> </a:t>
            </a:r>
            <a:r>
              <a:rPr lang="en-US" sz="2000" dirty="0" err="1" smtClean="0"/>
              <a:t>gangguan</a:t>
            </a:r>
            <a:r>
              <a:rPr lang="en-US" sz="2000" dirty="0" smtClean="0"/>
              <a:t> </a:t>
            </a:r>
            <a:r>
              <a:rPr lang="en-US" sz="2000" dirty="0" err="1" smtClean="0"/>
              <a:t>waham</a:t>
            </a:r>
            <a:r>
              <a:rPr lang="en-US" sz="2000" dirty="0" smtClean="0"/>
              <a:t> </a:t>
            </a:r>
          </a:p>
          <a:p>
            <a:pPr>
              <a:buFont typeface="Wingdings" pitchFamily="2" charset="2"/>
              <a:buChar char="q"/>
            </a:pPr>
            <a:r>
              <a:rPr lang="en-US" sz="2000" dirty="0" err="1" smtClean="0"/>
              <a:t>Gangguan</a:t>
            </a:r>
            <a:r>
              <a:rPr lang="en-US" sz="2000" dirty="0" smtClean="0"/>
              <a:t> </a:t>
            </a:r>
            <a:r>
              <a:rPr lang="en-US" sz="2000" dirty="0" err="1" smtClean="0"/>
              <a:t>waham</a:t>
            </a:r>
            <a:r>
              <a:rPr lang="en-US" sz="2000" dirty="0" smtClean="0"/>
              <a:t> </a:t>
            </a:r>
            <a:r>
              <a:rPr lang="en-US" sz="2000" dirty="0" err="1" smtClean="0"/>
              <a:t>dapat</a:t>
            </a:r>
            <a:r>
              <a:rPr lang="en-US" sz="2000" dirty="0" smtClean="0"/>
              <a:t> </a:t>
            </a:r>
            <a:r>
              <a:rPr lang="en-US" sz="2000" dirty="0" err="1" smtClean="0"/>
              <a:t>bersamaan</a:t>
            </a:r>
            <a:r>
              <a:rPr lang="en-US" sz="2000" dirty="0" smtClean="0"/>
              <a:t> </a:t>
            </a:r>
            <a:r>
              <a:rPr lang="en-US" sz="2000" dirty="0" err="1" smtClean="0"/>
              <a:t>dengan</a:t>
            </a:r>
            <a:r>
              <a:rPr lang="en-US" sz="2000" dirty="0" smtClean="0"/>
              <a:t> </a:t>
            </a:r>
            <a:r>
              <a:rPr lang="en-US" sz="2000" dirty="0" err="1" smtClean="0"/>
              <a:t>ganguan</a:t>
            </a:r>
            <a:r>
              <a:rPr lang="en-US" sz="2000" dirty="0" smtClean="0"/>
              <a:t> mood, </a:t>
            </a:r>
            <a:r>
              <a:rPr lang="en-US" sz="2000" dirty="0" err="1" smtClean="0"/>
              <a:t>sehingga</a:t>
            </a:r>
            <a:r>
              <a:rPr lang="en-US" sz="2000" dirty="0" smtClean="0"/>
              <a:t> </a:t>
            </a:r>
            <a:r>
              <a:rPr lang="en-US" sz="2000" dirty="0" err="1" smtClean="0"/>
              <a:t>untuk</a:t>
            </a:r>
            <a:r>
              <a:rPr lang="en-US" sz="2000" dirty="0" smtClean="0"/>
              <a:t> diagnosis </a:t>
            </a:r>
            <a:r>
              <a:rPr lang="en-US" sz="2000" dirty="0" err="1" smtClean="0"/>
              <a:t>gangguan</a:t>
            </a:r>
            <a:r>
              <a:rPr lang="en-US" sz="2000" dirty="0" smtClean="0"/>
              <a:t> </a:t>
            </a:r>
            <a:r>
              <a:rPr lang="en-US" sz="2000" dirty="0" err="1" smtClean="0"/>
              <a:t>waham</a:t>
            </a:r>
            <a:r>
              <a:rPr lang="en-US" sz="2000" dirty="0" smtClean="0"/>
              <a:t>: </a:t>
            </a:r>
            <a:r>
              <a:rPr lang="en-US" sz="2000" dirty="0" err="1" smtClean="0"/>
              <a:t>waham</a:t>
            </a:r>
            <a:r>
              <a:rPr lang="en-US" sz="2000" dirty="0" smtClean="0"/>
              <a:t> </a:t>
            </a:r>
            <a:r>
              <a:rPr lang="en-US" sz="2000" dirty="0" err="1" smtClean="0"/>
              <a:t>terjadi</a:t>
            </a:r>
            <a:r>
              <a:rPr lang="en-US" sz="2000" dirty="0" smtClean="0"/>
              <a:t> </a:t>
            </a:r>
            <a:r>
              <a:rPr lang="en-US" sz="2000" dirty="0" err="1" smtClean="0"/>
              <a:t>sebelum</a:t>
            </a:r>
            <a:r>
              <a:rPr lang="en-US" sz="2000" dirty="0" smtClean="0"/>
              <a:t> </a:t>
            </a:r>
            <a:r>
              <a:rPr lang="en-US" sz="2000" dirty="0" err="1" smtClean="0"/>
              <a:t>gangguan</a:t>
            </a:r>
            <a:r>
              <a:rPr lang="en-US" sz="2000" dirty="0" smtClean="0"/>
              <a:t> mood</a:t>
            </a:r>
            <a:endParaRPr lang="en-US" sz="2000" dirty="0"/>
          </a:p>
        </p:txBody>
      </p:sp>
      <p:sp>
        <p:nvSpPr>
          <p:cNvPr id="5" name="Title 1"/>
          <p:cNvSpPr>
            <a:spLocks noGrp="1"/>
          </p:cNvSpPr>
          <p:nvPr>
            <p:ph type="title"/>
          </p:nvPr>
        </p:nvSpPr>
        <p:spPr>
          <a:xfrm>
            <a:off x="685800" y="733420"/>
            <a:ext cx="7620000" cy="714380"/>
          </a:xfrm>
        </p:spPr>
        <p:txBody>
          <a:bodyPr>
            <a:noAutofit/>
          </a:bodyPr>
          <a:lstStyle/>
          <a:p>
            <a:r>
              <a:rPr lang="en-US" i="1" dirty="0"/>
              <a:t>Late-life Delusional Disorder</a:t>
            </a:r>
            <a:endParaRPr lang="en-US" dirty="0">
              <a:solidFill>
                <a:schemeClr val="tx1"/>
              </a:solidFill>
            </a:endParaRPr>
          </a:p>
        </p:txBody>
      </p:sp>
    </p:spTree>
    <p:extLst>
      <p:ext uri="{BB962C8B-B14F-4D97-AF65-F5344CB8AC3E}">
        <p14:creationId xmlns:p14="http://schemas.microsoft.com/office/powerpoint/2010/main" val="10896110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600200"/>
            <a:ext cx="7315200" cy="4495800"/>
          </a:xfrm>
        </p:spPr>
        <p:txBody>
          <a:bodyPr>
            <a:normAutofit fontScale="92500" lnSpcReduction="10000"/>
          </a:bodyPr>
          <a:lstStyle/>
          <a:p>
            <a:pPr marL="0" indent="0">
              <a:buNone/>
            </a:pPr>
            <a:r>
              <a:rPr lang="en-US" sz="2000" dirty="0" err="1" smtClean="0"/>
              <a:t>Terapi</a:t>
            </a:r>
            <a:endParaRPr lang="en-US" sz="2000" dirty="0"/>
          </a:p>
          <a:p>
            <a:pPr marL="0" indent="0">
              <a:buNone/>
            </a:pPr>
            <a:r>
              <a:rPr lang="en-US" sz="2000" dirty="0" err="1" smtClean="0"/>
              <a:t>Farmakologi</a:t>
            </a:r>
            <a:endParaRPr lang="en-US" sz="2000" dirty="0" smtClean="0"/>
          </a:p>
          <a:p>
            <a:pPr>
              <a:buFont typeface="Wingdings" pitchFamily="2" charset="2"/>
              <a:buChar char="q"/>
            </a:pPr>
            <a:r>
              <a:rPr lang="en-US" sz="2000" dirty="0" err="1" smtClean="0"/>
              <a:t>Antipsikotik</a:t>
            </a:r>
            <a:r>
              <a:rPr lang="en-US" sz="2000" dirty="0" smtClean="0"/>
              <a:t> </a:t>
            </a:r>
            <a:r>
              <a:rPr lang="en-US" sz="2000" dirty="0" err="1" smtClean="0"/>
              <a:t>efektif</a:t>
            </a:r>
            <a:r>
              <a:rPr lang="en-US" sz="2000" dirty="0" smtClean="0"/>
              <a:t> </a:t>
            </a:r>
            <a:r>
              <a:rPr lang="en-US" sz="2000" dirty="0" err="1" smtClean="0"/>
              <a:t>khususnya</a:t>
            </a:r>
            <a:r>
              <a:rPr lang="en-US" sz="2000" dirty="0" smtClean="0"/>
              <a:t> </a:t>
            </a:r>
            <a:r>
              <a:rPr lang="en-US" sz="2000" dirty="0" err="1" smtClean="0"/>
              <a:t>pada</a:t>
            </a:r>
            <a:r>
              <a:rPr lang="en-US" sz="2000" dirty="0" smtClean="0"/>
              <a:t> pasien yang </a:t>
            </a:r>
            <a:r>
              <a:rPr lang="en-US" sz="2000" dirty="0" err="1" smtClean="0"/>
              <a:t>agitatif</a:t>
            </a:r>
            <a:r>
              <a:rPr lang="en-US" sz="2000" dirty="0" smtClean="0"/>
              <a:t>, </a:t>
            </a:r>
            <a:r>
              <a:rPr lang="en-US" sz="2000" dirty="0" err="1" smtClean="0"/>
              <a:t>tetapi</a:t>
            </a:r>
            <a:r>
              <a:rPr lang="en-US" sz="2000" dirty="0" smtClean="0"/>
              <a:t> </a:t>
            </a:r>
            <a:r>
              <a:rPr lang="en-US" sz="2000" dirty="0" err="1" smtClean="0"/>
              <a:t>pemberian</a:t>
            </a:r>
            <a:r>
              <a:rPr lang="en-US" sz="2000" dirty="0" smtClean="0"/>
              <a:t> </a:t>
            </a:r>
            <a:r>
              <a:rPr lang="en-US" sz="2000" dirty="0" err="1" smtClean="0"/>
              <a:t>harus</a:t>
            </a:r>
            <a:r>
              <a:rPr lang="en-US" sz="2000" dirty="0" smtClean="0"/>
              <a:t> </a:t>
            </a:r>
            <a:r>
              <a:rPr lang="en-US" sz="2000" dirty="0" err="1" smtClean="0"/>
              <a:t>hati-hati</a:t>
            </a:r>
            <a:r>
              <a:rPr lang="en-US" sz="2000" dirty="0" smtClean="0"/>
              <a:t> </a:t>
            </a:r>
          </a:p>
          <a:p>
            <a:pPr>
              <a:buFont typeface="Wingdings" pitchFamily="2" charset="2"/>
              <a:buChar char="q"/>
            </a:pPr>
            <a:r>
              <a:rPr lang="en-US" sz="2000" dirty="0" err="1" smtClean="0"/>
              <a:t>Masalah</a:t>
            </a:r>
            <a:r>
              <a:rPr lang="en-US" sz="2000" dirty="0" smtClean="0"/>
              <a:t> </a:t>
            </a:r>
            <a:r>
              <a:rPr lang="en-US" sz="2000" dirty="0" err="1" smtClean="0"/>
              <a:t>utama</a:t>
            </a:r>
            <a:r>
              <a:rPr lang="en-US" sz="2000" dirty="0" smtClean="0"/>
              <a:t>: </a:t>
            </a:r>
            <a:r>
              <a:rPr lang="en-US" sz="2000" dirty="0" err="1" smtClean="0"/>
              <a:t>ketidakpatuhan</a:t>
            </a:r>
            <a:r>
              <a:rPr lang="en-US" sz="2000" dirty="0" smtClean="0"/>
              <a:t>, </a:t>
            </a:r>
            <a:r>
              <a:rPr lang="en-US" sz="2000" dirty="0" err="1" smtClean="0"/>
              <a:t>sehingga</a:t>
            </a:r>
            <a:r>
              <a:rPr lang="en-US" sz="2000" dirty="0" smtClean="0"/>
              <a:t> </a:t>
            </a:r>
            <a:r>
              <a:rPr lang="en-US" sz="2000" dirty="0" err="1" smtClean="0"/>
              <a:t>dapat</a:t>
            </a:r>
            <a:r>
              <a:rPr lang="en-US" sz="2000" dirty="0" smtClean="0"/>
              <a:t> </a:t>
            </a:r>
            <a:r>
              <a:rPr lang="en-US" sz="2000" dirty="0" err="1" smtClean="0"/>
              <a:t>dipertimbangkan</a:t>
            </a:r>
            <a:r>
              <a:rPr lang="en-US" sz="2000" dirty="0" smtClean="0"/>
              <a:t> </a:t>
            </a:r>
            <a:r>
              <a:rPr lang="en-US" sz="2000" dirty="0" err="1" smtClean="0"/>
              <a:t>injeksi</a:t>
            </a:r>
            <a:r>
              <a:rPr lang="en-US" sz="2000" dirty="0" smtClean="0"/>
              <a:t> </a:t>
            </a:r>
            <a:r>
              <a:rPr lang="en-US" sz="2000" dirty="0" err="1" smtClean="0"/>
              <a:t>antipsikotik</a:t>
            </a:r>
            <a:r>
              <a:rPr lang="en-US" sz="2000" dirty="0" smtClean="0"/>
              <a:t> </a:t>
            </a:r>
            <a:r>
              <a:rPr lang="en-US" sz="2000" dirty="0" err="1" smtClean="0"/>
              <a:t>jangka</a:t>
            </a:r>
            <a:r>
              <a:rPr lang="en-US" sz="2000" dirty="0" smtClean="0"/>
              <a:t> </a:t>
            </a:r>
            <a:r>
              <a:rPr lang="en-US" sz="2000" dirty="0" err="1" smtClean="0"/>
              <a:t>panjang</a:t>
            </a:r>
            <a:r>
              <a:rPr lang="en-US" sz="2000" dirty="0" smtClean="0"/>
              <a:t> (</a:t>
            </a:r>
            <a:r>
              <a:rPr lang="en-US" sz="2000" dirty="0" err="1" smtClean="0"/>
              <a:t>Raskind</a:t>
            </a:r>
            <a:r>
              <a:rPr lang="en-US" sz="2000" dirty="0" smtClean="0"/>
              <a:t> </a:t>
            </a:r>
            <a:r>
              <a:rPr lang="en-US" sz="2000" dirty="0" err="1" smtClean="0"/>
              <a:t>dkk</a:t>
            </a:r>
            <a:r>
              <a:rPr lang="en-US" sz="2000" dirty="0" smtClean="0"/>
              <a:t>) </a:t>
            </a:r>
          </a:p>
          <a:p>
            <a:pPr marL="0" indent="0">
              <a:buNone/>
            </a:pPr>
            <a:r>
              <a:rPr lang="en-US" sz="2000" dirty="0" smtClean="0"/>
              <a:t>Non-</a:t>
            </a:r>
            <a:r>
              <a:rPr lang="en-US" sz="2000" dirty="0" err="1" smtClean="0"/>
              <a:t>Farmakologi</a:t>
            </a:r>
            <a:endParaRPr lang="en-US" sz="2000" dirty="0" smtClean="0"/>
          </a:p>
          <a:p>
            <a:pPr>
              <a:buFont typeface="Wingdings" pitchFamily="2" charset="2"/>
              <a:buChar char="q"/>
            </a:pPr>
            <a:r>
              <a:rPr lang="en-US" sz="2000" dirty="0" err="1"/>
              <a:t>Psikoterapi</a:t>
            </a:r>
            <a:r>
              <a:rPr lang="en-US" sz="2000" dirty="0"/>
              <a:t> </a:t>
            </a:r>
            <a:r>
              <a:rPr lang="en-US" sz="2000" dirty="0" err="1" smtClean="0"/>
              <a:t>suportif</a:t>
            </a:r>
            <a:endParaRPr lang="en-US" sz="2000" dirty="0"/>
          </a:p>
          <a:p>
            <a:pPr>
              <a:buFont typeface="Wingdings" pitchFamily="2" charset="2"/>
              <a:buChar char="q"/>
            </a:pPr>
            <a:r>
              <a:rPr lang="en-US" sz="2000" dirty="0" err="1" smtClean="0"/>
              <a:t>Kesulitan</a:t>
            </a:r>
            <a:r>
              <a:rPr lang="en-US" sz="2000" dirty="0" smtClean="0"/>
              <a:t> </a:t>
            </a:r>
            <a:r>
              <a:rPr lang="en-US" sz="2000" dirty="0" err="1"/>
              <a:t>membina</a:t>
            </a:r>
            <a:r>
              <a:rPr lang="en-US" sz="2000" dirty="0"/>
              <a:t> rapport </a:t>
            </a:r>
            <a:r>
              <a:rPr lang="en-US" sz="2000" dirty="0" err="1"/>
              <a:t>dengan</a:t>
            </a:r>
            <a:r>
              <a:rPr lang="en-US" sz="2000" dirty="0"/>
              <a:t> pasien </a:t>
            </a:r>
            <a:r>
              <a:rPr lang="en-US" sz="2000" dirty="0" err="1"/>
              <a:t>sering</a:t>
            </a:r>
            <a:r>
              <a:rPr lang="en-US" sz="2000" dirty="0"/>
              <a:t> </a:t>
            </a:r>
            <a:r>
              <a:rPr lang="en-US" sz="2000" dirty="0" err="1"/>
              <a:t>terjadi</a:t>
            </a:r>
            <a:r>
              <a:rPr lang="en-US" sz="2000" dirty="0"/>
              <a:t>, </a:t>
            </a:r>
            <a:r>
              <a:rPr lang="en-US" sz="2000" dirty="0" err="1"/>
              <a:t>sehingga</a:t>
            </a:r>
            <a:r>
              <a:rPr lang="en-US" sz="2000" dirty="0"/>
              <a:t> </a:t>
            </a:r>
            <a:r>
              <a:rPr lang="en-US" sz="2000" dirty="0" err="1"/>
              <a:t>pada</a:t>
            </a:r>
            <a:r>
              <a:rPr lang="en-US" sz="2000" dirty="0"/>
              <a:t> </a:t>
            </a:r>
            <a:r>
              <a:rPr lang="en-US" sz="2000" dirty="0" err="1" smtClean="0"/>
              <a:t>bbrp</a:t>
            </a:r>
            <a:r>
              <a:rPr lang="en-US" sz="2000" dirty="0" smtClean="0"/>
              <a:t> </a:t>
            </a:r>
            <a:r>
              <a:rPr lang="en-US" sz="2000" dirty="0"/>
              <a:t>pasien yang paranoid, </a:t>
            </a:r>
            <a:r>
              <a:rPr lang="en-US" sz="2000" dirty="0" err="1"/>
              <a:t>pemberian</a:t>
            </a:r>
            <a:r>
              <a:rPr lang="en-US" sz="2000" dirty="0"/>
              <a:t> </a:t>
            </a:r>
            <a:r>
              <a:rPr lang="en-US" sz="2000" dirty="0" err="1"/>
              <a:t>psikofarmaka</a:t>
            </a:r>
            <a:r>
              <a:rPr lang="en-US" sz="2000" dirty="0"/>
              <a:t> </a:t>
            </a:r>
            <a:r>
              <a:rPr lang="en-US" sz="2000" dirty="0" err="1"/>
              <a:t>dianggap</a:t>
            </a:r>
            <a:r>
              <a:rPr lang="en-US" sz="2000" dirty="0"/>
              <a:t> </a:t>
            </a:r>
            <a:r>
              <a:rPr lang="en-US" sz="2000" dirty="0" err="1"/>
              <a:t>lebih</a:t>
            </a:r>
            <a:r>
              <a:rPr lang="en-US" sz="2000" dirty="0"/>
              <a:t> </a:t>
            </a:r>
            <a:r>
              <a:rPr lang="en-US" sz="2000" dirty="0" err="1"/>
              <a:t>diterima</a:t>
            </a:r>
            <a:r>
              <a:rPr lang="en-US" sz="2000" dirty="0"/>
              <a:t> </a:t>
            </a:r>
            <a:r>
              <a:rPr lang="en-US" sz="2000" dirty="0" err="1"/>
              <a:t>oleh</a:t>
            </a:r>
            <a:r>
              <a:rPr lang="en-US" sz="2000" dirty="0"/>
              <a:t> pasien</a:t>
            </a:r>
          </a:p>
          <a:p>
            <a:pPr marL="0" indent="0">
              <a:buNone/>
            </a:pPr>
            <a:endParaRPr lang="en-US" sz="2000" dirty="0" smtClean="0"/>
          </a:p>
        </p:txBody>
      </p:sp>
      <p:sp>
        <p:nvSpPr>
          <p:cNvPr id="5" name="Title 1"/>
          <p:cNvSpPr>
            <a:spLocks noGrp="1"/>
          </p:cNvSpPr>
          <p:nvPr>
            <p:ph type="title"/>
          </p:nvPr>
        </p:nvSpPr>
        <p:spPr>
          <a:xfrm>
            <a:off x="990600" y="685800"/>
            <a:ext cx="7620000" cy="714380"/>
          </a:xfrm>
        </p:spPr>
        <p:txBody>
          <a:bodyPr>
            <a:noAutofit/>
          </a:bodyPr>
          <a:lstStyle/>
          <a:p>
            <a:r>
              <a:rPr lang="en-US" i="1" dirty="0"/>
              <a:t>Late-life Delusional Disorder</a:t>
            </a:r>
            <a:endParaRPr lang="en-US" dirty="0">
              <a:solidFill>
                <a:schemeClr val="tx1"/>
              </a:solidFill>
            </a:endParaRPr>
          </a:p>
        </p:txBody>
      </p:sp>
    </p:spTree>
    <p:extLst>
      <p:ext uri="{BB962C8B-B14F-4D97-AF65-F5344CB8AC3E}">
        <p14:creationId xmlns:p14="http://schemas.microsoft.com/office/powerpoint/2010/main" val="4817910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57348"/>
            <a:ext cx="8153400" cy="3857652"/>
          </a:xfrm>
        </p:spPr>
        <p:txBody>
          <a:bodyPr>
            <a:normAutofit/>
          </a:bodyPr>
          <a:lstStyle/>
          <a:p>
            <a:pPr marL="0" indent="0">
              <a:buNone/>
            </a:pPr>
            <a:r>
              <a:rPr lang="en-US" sz="2000" dirty="0" err="1"/>
              <a:t>Perjalanan</a:t>
            </a:r>
            <a:r>
              <a:rPr lang="en-US" sz="2000" dirty="0"/>
              <a:t> </a:t>
            </a:r>
            <a:r>
              <a:rPr lang="en-US" sz="2000" dirty="0" err="1"/>
              <a:t>penyakit</a:t>
            </a:r>
            <a:r>
              <a:rPr lang="en-US" sz="2000" dirty="0"/>
              <a:t> </a:t>
            </a:r>
            <a:r>
              <a:rPr lang="en-US" sz="2000" dirty="0" err="1"/>
              <a:t>dan</a:t>
            </a:r>
            <a:r>
              <a:rPr lang="en-US" sz="2000" dirty="0"/>
              <a:t> Prognosis</a:t>
            </a:r>
            <a:endParaRPr lang="en-US" sz="2000" dirty="0" smtClean="0"/>
          </a:p>
          <a:p>
            <a:pPr>
              <a:buFont typeface="Wingdings" pitchFamily="2" charset="2"/>
              <a:buChar char="q"/>
            </a:pPr>
            <a:r>
              <a:rPr lang="en-US" sz="2000" dirty="0" err="1" smtClean="0"/>
              <a:t>Kronik</a:t>
            </a:r>
            <a:r>
              <a:rPr lang="en-US" sz="2000" dirty="0" smtClean="0"/>
              <a:t>, </a:t>
            </a:r>
            <a:r>
              <a:rPr lang="en-US" sz="2000" dirty="0" err="1" smtClean="0"/>
              <a:t>khususnya</a:t>
            </a:r>
            <a:r>
              <a:rPr lang="en-US" sz="2000" dirty="0" smtClean="0"/>
              <a:t> </a:t>
            </a:r>
            <a:r>
              <a:rPr lang="en-US" sz="2000" dirty="0" err="1" smtClean="0"/>
              <a:t>pada</a:t>
            </a:r>
            <a:r>
              <a:rPr lang="en-US" sz="2000" dirty="0" smtClean="0"/>
              <a:t> pasien </a:t>
            </a:r>
            <a:r>
              <a:rPr lang="en-US" sz="2000" dirty="0" err="1" smtClean="0"/>
              <a:t>dengan</a:t>
            </a:r>
            <a:r>
              <a:rPr lang="en-US" sz="2000" dirty="0" smtClean="0"/>
              <a:t> </a:t>
            </a:r>
            <a:r>
              <a:rPr lang="en-US" sz="2000" dirty="0" err="1" smtClean="0"/>
              <a:t>waham</a:t>
            </a:r>
            <a:r>
              <a:rPr lang="en-US" sz="2000" dirty="0" smtClean="0"/>
              <a:t> </a:t>
            </a:r>
            <a:r>
              <a:rPr lang="en-US" sz="2000" dirty="0" err="1" smtClean="0"/>
              <a:t>persekutorik</a:t>
            </a:r>
            <a:endParaRPr lang="en-US" sz="2000" dirty="0" smtClean="0"/>
          </a:p>
          <a:p>
            <a:pPr>
              <a:buFont typeface="Wingdings" pitchFamily="2" charset="2"/>
              <a:buChar char="q"/>
            </a:pPr>
            <a:r>
              <a:rPr lang="en-US" sz="2000" dirty="0" err="1" smtClean="0"/>
              <a:t>Beberapa</a:t>
            </a:r>
            <a:r>
              <a:rPr lang="en-US" sz="2000" dirty="0" smtClean="0"/>
              <a:t> pasien </a:t>
            </a:r>
            <a:r>
              <a:rPr lang="en-US" sz="2000" dirty="0" err="1" smtClean="0"/>
              <a:t>mengalami</a:t>
            </a:r>
            <a:r>
              <a:rPr lang="en-US" sz="2000" dirty="0" smtClean="0"/>
              <a:t> </a:t>
            </a:r>
            <a:r>
              <a:rPr lang="en-US" sz="2000" dirty="0" err="1" smtClean="0"/>
              <a:t>remisi</a:t>
            </a:r>
            <a:r>
              <a:rPr lang="en-US" sz="2000" dirty="0" smtClean="0"/>
              <a:t> </a:t>
            </a:r>
            <a:r>
              <a:rPr lang="en-US" sz="2000" dirty="0" err="1" smtClean="0"/>
              <a:t>dan</a:t>
            </a:r>
            <a:r>
              <a:rPr lang="en-US" sz="2000" dirty="0" smtClean="0"/>
              <a:t> </a:t>
            </a:r>
            <a:r>
              <a:rPr lang="en-US" sz="2000" dirty="0" err="1" smtClean="0"/>
              <a:t>relaps</a:t>
            </a:r>
            <a:endParaRPr lang="en-US" sz="2000" dirty="0" smtClean="0"/>
          </a:p>
          <a:p>
            <a:pPr>
              <a:buFont typeface="Wingdings" pitchFamily="2" charset="2"/>
              <a:buChar char="q"/>
            </a:pPr>
            <a:endParaRPr lang="en-US" sz="2000" dirty="0"/>
          </a:p>
          <a:p>
            <a:pPr>
              <a:buFont typeface="Wingdings" pitchFamily="2" charset="2"/>
              <a:buChar char="q"/>
            </a:pPr>
            <a:endParaRPr lang="en-US" sz="2000" dirty="0" smtClean="0"/>
          </a:p>
          <a:p>
            <a:pPr marL="0" indent="0">
              <a:buNone/>
            </a:pPr>
            <a:endParaRPr lang="en-US" sz="2000" dirty="0" smtClean="0"/>
          </a:p>
        </p:txBody>
      </p:sp>
      <p:sp>
        <p:nvSpPr>
          <p:cNvPr id="5" name="Title 1"/>
          <p:cNvSpPr>
            <a:spLocks noGrp="1"/>
          </p:cNvSpPr>
          <p:nvPr>
            <p:ph type="title"/>
          </p:nvPr>
        </p:nvSpPr>
        <p:spPr>
          <a:xfrm>
            <a:off x="609600" y="809620"/>
            <a:ext cx="7467600" cy="714380"/>
          </a:xfrm>
        </p:spPr>
        <p:txBody>
          <a:bodyPr>
            <a:noAutofit/>
          </a:bodyPr>
          <a:lstStyle/>
          <a:p>
            <a:r>
              <a:rPr lang="en-US" i="1" dirty="0"/>
              <a:t>Late-life Delusional Disorder</a:t>
            </a:r>
            <a:endParaRPr lang="en-US" dirty="0">
              <a:solidFill>
                <a:schemeClr val="tx1"/>
              </a:solidFill>
            </a:endParaRPr>
          </a:p>
        </p:txBody>
      </p:sp>
    </p:spTree>
    <p:extLst>
      <p:ext uri="{BB962C8B-B14F-4D97-AF65-F5344CB8AC3E}">
        <p14:creationId xmlns:p14="http://schemas.microsoft.com/office/powerpoint/2010/main" val="22084379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1524000"/>
            <a:ext cx="7117180" cy="1470025"/>
          </a:xfrm>
        </p:spPr>
        <p:txBody>
          <a:bodyPr/>
          <a:lstStyle/>
          <a:p>
            <a:r>
              <a:rPr lang="en-US" sz="3200" dirty="0" err="1" smtClean="0"/>
              <a:t>Gangguan</a:t>
            </a:r>
            <a:r>
              <a:rPr lang="en-US" sz="3200" dirty="0" smtClean="0"/>
              <a:t> Mood </a:t>
            </a:r>
            <a:r>
              <a:rPr lang="en-US" sz="3200" dirty="0" err="1" smtClean="0"/>
              <a:t>Pada</a:t>
            </a:r>
            <a:r>
              <a:rPr lang="en-US" sz="3200" dirty="0" smtClean="0"/>
              <a:t> </a:t>
            </a:r>
            <a:r>
              <a:rPr lang="en-US" sz="3200" dirty="0" err="1" smtClean="0"/>
              <a:t>Geriatri</a:t>
            </a:r>
            <a:endParaRPr lang="en-US" sz="3200" dirty="0"/>
          </a:p>
        </p:txBody>
      </p:sp>
      <p:sp>
        <p:nvSpPr>
          <p:cNvPr id="3" name="Subtitle 2"/>
          <p:cNvSpPr>
            <a:spLocks noGrp="1"/>
          </p:cNvSpPr>
          <p:nvPr>
            <p:ph type="subTitle" idx="1"/>
          </p:nvPr>
        </p:nvSpPr>
        <p:spPr>
          <a:xfrm>
            <a:off x="1066800" y="3505200"/>
            <a:ext cx="7117180" cy="861420"/>
          </a:xfrm>
        </p:spPr>
        <p:txBody>
          <a:bodyPr/>
          <a:lstStyle/>
          <a:p>
            <a:r>
              <a:rPr lang="en-US" dirty="0" err="1" smtClean="0"/>
              <a:t>Penyaji</a:t>
            </a:r>
            <a:r>
              <a:rPr lang="en-US" dirty="0" smtClean="0"/>
              <a:t>			: dr. </a:t>
            </a:r>
            <a:r>
              <a:rPr lang="en-US" dirty="0" err="1" smtClean="0"/>
              <a:t>Jans</a:t>
            </a:r>
            <a:r>
              <a:rPr lang="en-US" dirty="0" smtClean="0"/>
              <a:t> Juliana R.S</a:t>
            </a:r>
          </a:p>
          <a:p>
            <a:r>
              <a:rPr lang="en-US" dirty="0" err="1" smtClean="0"/>
              <a:t>Pembimbing</a:t>
            </a:r>
            <a:r>
              <a:rPr lang="en-US" dirty="0" smtClean="0"/>
              <a:t>	: DR. dr. Martina </a:t>
            </a:r>
            <a:r>
              <a:rPr lang="en-US" dirty="0" err="1" smtClean="0"/>
              <a:t>Wiwie</a:t>
            </a:r>
            <a:r>
              <a:rPr lang="en-US" dirty="0" smtClean="0"/>
              <a:t>, </a:t>
            </a:r>
            <a:r>
              <a:rPr lang="en-US" dirty="0" err="1" smtClean="0"/>
              <a:t>SpKJ</a:t>
            </a:r>
            <a:r>
              <a:rPr lang="en-US" dirty="0" smtClean="0"/>
              <a:t>(K) </a:t>
            </a:r>
            <a:endParaRPr lang="en-US" dirty="0"/>
          </a:p>
        </p:txBody>
      </p:sp>
    </p:spTree>
    <p:extLst>
      <p:ext uri="{BB962C8B-B14F-4D97-AF65-F5344CB8AC3E}">
        <p14:creationId xmlns:p14="http://schemas.microsoft.com/office/powerpoint/2010/main" val="15971426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Epidemiologi </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id-ID" dirty="0"/>
              <a:t>Depresi mayor timbul ±</a:t>
            </a:r>
            <a:r>
              <a:rPr lang="id-ID" dirty="0" smtClean="0"/>
              <a:t> </a:t>
            </a:r>
            <a:r>
              <a:rPr lang="id-ID" dirty="0"/>
              <a:t>1% pada usia lanjut</a:t>
            </a:r>
          </a:p>
          <a:p>
            <a:pPr>
              <a:buFont typeface="Wingdings" pitchFamily="2" charset="2"/>
              <a:buChar char="q"/>
            </a:pPr>
            <a:r>
              <a:rPr lang="id-ID" dirty="0" smtClean="0"/>
              <a:t>Distimia ± </a:t>
            </a:r>
            <a:r>
              <a:rPr lang="id-ID" dirty="0"/>
              <a:t>3%, dan 8 – 15%  menunjukkan menunjukkan gejala depresi yang signifikan.</a:t>
            </a:r>
          </a:p>
          <a:p>
            <a:pPr>
              <a:buFont typeface="Wingdings" pitchFamily="2" charset="2"/>
              <a:buChar char="q"/>
            </a:pPr>
            <a:r>
              <a:rPr lang="id-ID" dirty="0"/>
              <a:t>Prevalensi depresi pada orang tua </a:t>
            </a:r>
            <a:r>
              <a:rPr lang="id-ID" b="1" dirty="0"/>
              <a:t>&lt;</a:t>
            </a:r>
            <a:r>
              <a:rPr lang="id-ID" dirty="0"/>
              <a:t> dewasa muda mungkin disebabkan adanya kecenderungan untuk tidak melaporkan  gejala mood depresi</a:t>
            </a:r>
            <a:r>
              <a:rPr lang="id-ID" dirty="0" smtClean="0"/>
              <a:t>.</a:t>
            </a:r>
            <a:endParaRPr lang="en-US" dirty="0" smtClean="0"/>
          </a:p>
          <a:p>
            <a:pPr>
              <a:buFont typeface="Wingdings" pitchFamily="2" charset="2"/>
              <a:buChar char="q"/>
            </a:pPr>
            <a:r>
              <a:rPr lang="id-ID" dirty="0"/>
              <a:t>Rendahnya </a:t>
            </a:r>
            <a:r>
              <a:rPr lang="id-ID" i="1" dirty="0"/>
              <a:t>lifetime prevalence </a:t>
            </a:r>
            <a:r>
              <a:rPr lang="id-ID" dirty="0"/>
              <a:t>untuk depresi pada lansia dibandingkan dengan dewasa muda juga dapat disebabkan kecenderungan pada lansia yang “lupa” terhadap episode depresi yang dialami sebelumnya.</a:t>
            </a:r>
          </a:p>
          <a:p>
            <a:pPr marL="0" indent="0">
              <a:buNone/>
            </a:pPr>
            <a:endParaRPr lang="id-ID" dirty="0"/>
          </a:p>
          <a:p>
            <a:pPr marL="0" indent="0">
              <a:buNone/>
            </a:pPr>
            <a:endParaRPr lang="en-US" dirty="0"/>
          </a:p>
        </p:txBody>
      </p:sp>
    </p:spTree>
    <p:extLst>
      <p:ext uri="{BB962C8B-B14F-4D97-AF65-F5344CB8AC3E}">
        <p14:creationId xmlns:p14="http://schemas.microsoft.com/office/powerpoint/2010/main" val="9236967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q"/>
            </a:pPr>
            <a:r>
              <a:rPr lang="id-ID" dirty="0"/>
              <a:t>Lansia yang menjalani perawatan yang lama, menderita depresi yang </a:t>
            </a:r>
            <a:r>
              <a:rPr lang="id-ID" b="1" dirty="0" smtClean="0"/>
              <a:t>↑↑</a:t>
            </a:r>
            <a:r>
              <a:rPr lang="en-US" b="1" dirty="0" smtClean="0"/>
              <a:t> </a:t>
            </a:r>
            <a:r>
              <a:rPr lang="id-ID" dirty="0" smtClean="0"/>
              <a:t>dibanding </a:t>
            </a:r>
            <a:r>
              <a:rPr lang="id-ID" dirty="0"/>
              <a:t>yang tinggal di komunitas, begitu juga pada lansia yang berada di rumah perawatan</a:t>
            </a:r>
          </a:p>
          <a:p>
            <a:pPr>
              <a:buFont typeface="Wingdings" pitchFamily="2" charset="2"/>
              <a:buChar char="q"/>
            </a:pPr>
            <a:r>
              <a:rPr lang="id-ID" dirty="0"/>
              <a:t>Depresi pada lansia yang tinggal di rumah </a:t>
            </a:r>
            <a:r>
              <a:rPr lang="id-ID" dirty="0" smtClean="0"/>
              <a:t>perawatan</a:t>
            </a:r>
            <a:r>
              <a:rPr lang="en-US" dirty="0" smtClean="0"/>
              <a:t>: </a:t>
            </a:r>
            <a:r>
              <a:rPr lang="id-ID" dirty="0" smtClean="0"/>
              <a:t>12 </a:t>
            </a:r>
            <a:r>
              <a:rPr lang="id-ID" dirty="0"/>
              <a:t>– 22,4 % mengalami depresi mayor, 17 – 30 % mengalami depresi minor.</a:t>
            </a:r>
          </a:p>
          <a:p>
            <a:pPr>
              <a:spcAft>
                <a:spcPts val="0"/>
              </a:spcAft>
              <a:buFont typeface="Wingdings" pitchFamily="2" charset="2"/>
              <a:buChar char="q"/>
              <a:defRPr/>
            </a:pPr>
            <a:r>
              <a:rPr lang="en-GB" sz="2000" dirty="0"/>
              <a:t>Orang </a:t>
            </a:r>
            <a:r>
              <a:rPr lang="en-GB" sz="2000" dirty="0" err="1" smtClean="0"/>
              <a:t>usia</a:t>
            </a:r>
            <a:r>
              <a:rPr lang="en-GB" sz="2000" dirty="0" smtClean="0"/>
              <a:t> </a:t>
            </a:r>
            <a:r>
              <a:rPr lang="en-GB" sz="2000" dirty="0" err="1"/>
              <a:t>lanjut</a:t>
            </a:r>
            <a:r>
              <a:rPr lang="en-GB" sz="2000" dirty="0"/>
              <a:t> yang </a:t>
            </a:r>
            <a:r>
              <a:rPr lang="en-GB" sz="2000" dirty="0" err="1"/>
              <a:t>menderita</a:t>
            </a:r>
            <a:r>
              <a:rPr lang="en-GB" sz="2000" dirty="0"/>
              <a:t> </a:t>
            </a:r>
            <a:r>
              <a:rPr lang="en-GB" sz="2000" dirty="0" err="1"/>
              <a:t>depresi</a:t>
            </a:r>
            <a:r>
              <a:rPr lang="en-GB" sz="2000" dirty="0"/>
              <a:t> </a:t>
            </a:r>
            <a:r>
              <a:rPr lang="en-GB" sz="2000" dirty="0" err="1"/>
              <a:t>mempunyai</a:t>
            </a:r>
            <a:r>
              <a:rPr lang="en-GB" sz="2000" dirty="0"/>
              <a:t> </a:t>
            </a:r>
            <a:r>
              <a:rPr lang="en-GB" sz="2000" dirty="0" err="1"/>
              <a:t>risiko</a:t>
            </a:r>
            <a:r>
              <a:rPr lang="en-GB" sz="2000" dirty="0"/>
              <a:t> </a:t>
            </a:r>
            <a:r>
              <a:rPr lang="en-GB" sz="2000" dirty="0" err="1"/>
              <a:t>bunuh</a:t>
            </a:r>
            <a:r>
              <a:rPr lang="en-GB" sz="2000" dirty="0"/>
              <a:t> </a:t>
            </a:r>
            <a:r>
              <a:rPr lang="en-GB" sz="2000" dirty="0" err="1"/>
              <a:t>diri</a:t>
            </a:r>
            <a:r>
              <a:rPr lang="en-GB" sz="2000" dirty="0"/>
              <a:t>. </a:t>
            </a:r>
            <a:r>
              <a:rPr lang="it-IT" sz="2000" dirty="0"/>
              <a:t>Hal ini telah banyak dialami lansia di Amerika, Hongkong</a:t>
            </a:r>
            <a:r>
              <a:rPr lang="id-ID" sz="2000" dirty="0"/>
              <a:t>, dan</a:t>
            </a:r>
            <a:r>
              <a:rPr lang="it-IT" sz="2000" dirty="0"/>
              <a:t> Australia</a:t>
            </a:r>
          </a:p>
          <a:p>
            <a:pPr>
              <a:spcAft>
                <a:spcPts val="0"/>
              </a:spcAft>
              <a:buFont typeface="Wingdings" pitchFamily="2" charset="2"/>
              <a:buChar char="q"/>
              <a:defRPr/>
            </a:pPr>
            <a:r>
              <a:rPr lang="it-IT" sz="2000" dirty="0"/>
              <a:t>Gejala depresi pada </a:t>
            </a:r>
            <a:r>
              <a:rPr lang="it-IT" sz="2000" dirty="0" smtClean="0"/>
              <a:t>lansia: </a:t>
            </a:r>
            <a:r>
              <a:rPr lang="it-IT" sz="2000" dirty="0"/>
              <a:t>tidak ada gairah, </a:t>
            </a:r>
            <a:r>
              <a:rPr lang="it-IT" sz="2000" dirty="0" smtClean="0"/>
              <a:t>hilang </a:t>
            </a:r>
            <a:r>
              <a:rPr lang="it-IT" sz="2000" dirty="0"/>
              <a:t>nafsu makan, tidak dapat tidur nyenyak, tidak memiliki minat atau hobi, serta terus dilanda lesu, letih dan murung.</a:t>
            </a:r>
            <a:br>
              <a:rPr lang="it-IT" sz="2000" dirty="0"/>
            </a:br>
            <a:endParaRPr lang="en-US" sz="2000" dirty="0"/>
          </a:p>
        </p:txBody>
      </p:sp>
    </p:spTree>
    <p:extLst>
      <p:ext uri="{BB962C8B-B14F-4D97-AF65-F5344CB8AC3E}">
        <p14:creationId xmlns:p14="http://schemas.microsoft.com/office/powerpoint/2010/main" val="355757744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Font typeface="Wingdings" pitchFamily="2" charset="2"/>
              <a:buChar char="q"/>
            </a:pPr>
            <a:r>
              <a:rPr lang="it-IT" dirty="0"/>
              <a:t>L</a:t>
            </a:r>
            <a:r>
              <a:rPr lang="it-IT" dirty="0" smtClean="0"/>
              <a:t>ansia </a:t>
            </a:r>
            <a:r>
              <a:rPr lang="it-IT" dirty="0"/>
              <a:t>yang depresi terlihat begitu sedih dan tertekan sehingga sering menangis.</a:t>
            </a:r>
          </a:p>
          <a:p>
            <a:pPr>
              <a:buFont typeface="Wingdings" pitchFamily="2" charset="2"/>
              <a:buChar char="q"/>
            </a:pPr>
            <a:r>
              <a:rPr lang="it-IT" dirty="0"/>
              <a:t>Tampilan tidak khas, somatisasi, denial</a:t>
            </a:r>
          </a:p>
          <a:p>
            <a:pPr>
              <a:buFont typeface="Wingdings" pitchFamily="2" charset="2"/>
              <a:buChar char="q"/>
            </a:pPr>
            <a:r>
              <a:rPr lang="it-IT" dirty="0"/>
              <a:t>Lansia juga sering merasa dirinya lebih lamban, dan memiliki kekhawatiran terhadap kesehatan dan keuangan.</a:t>
            </a:r>
          </a:p>
          <a:p>
            <a:pPr>
              <a:buFont typeface="Wingdings" pitchFamily="2" charset="2"/>
              <a:buChar char="q"/>
            </a:pPr>
            <a:r>
              <a:rPr lang="it-IT" dirty="0"/>
              <a:t>Pengukuran dengan GDS, MADRS</a:t>
            </a:r>
            <a:r>
              <a:rPr lang="id-ID" dirty="0"/>
              <a:t> hanya sbg alat bantu tetapi untuk diagnosis harus tetap mengacu pada DSM atau ICD-10.</a:t>
            </a:r>
          </a:p>
        </p:txBody>
      </p:sp>
    </p:spTree>
    <p:extLst>
      <p:ext uri="{BB962C8B-B14F-4D97-AF65-F5344CB8AC3E}">
        <p14:creationId xmlns:p14="http://schemas.microsoft.com/office/powerpoint/2010/main" val="41081402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Font typeface="Wingdings" pitchFamily="2" charset="2"/>
              <a:buChar char="q"/>
            </a:pPr>
            <a:r>
              <a:rPr lang="id-ID" sz="2000" dirty="0"/>
              <a:t>Depresi pada lansia memiliki ciri yg tdk khas krn fungsi tubuh yg menurun.</a:t>
            </a:r>
          </a:p>
          <a:p>
            <a:pPr>
              <a:buFont typeface="Wingdings" pitchFamily="2" charset="2"/>
              <a:buChar char="q"/>
            </a:pPr>
            <a:r>
              <a:rPr lang="it-IT" sz="2000" dirty="0" smtClean="0"/>
              <a:t>Keluhan fisik seperti </a:t>
            </a:r>
            <a:r>
              <a:rPr lang="it-IT" sz="2000" dirty="0"/>
              <a:t>nyeri, berat badan berubah drasti</a:t>
            </a:r>
            <a:r>
              <a:rPr lang="id-ID" sz="2000" dirty="0"/>
              <a:t>s</a:t>
            </a:r>
            <a:r>
              <a:rPr lang="it-IT" sz="2000" dirty="0"/>
              <a:t> serta mengalami sulit tidur dan sulit berkonsentrasi, </a:t>
            </a:r>
            <a:r>
              <a:rPr lang="it-IT" sz="2000" dirty="0" smtClean="0"/>
              <a:t>keluar keringat berlebihan</a:t>
            </a:r>
            <a:r>
              <a:rPr lang="it-IT" sz="2000" dirty="0"/>
              <a:t>, sesak napas, nyeri kepala, nyeri otot, kejang usus atau kolik, muntah, diare serta berdebar-debar</a:t>
            </a:r>
            <a:endParaRPr lang="en-US" sz="2000" dirty="0"/>
          </a:p>
        </p:txBody>
      </p:sp>
    </p:spTree>
    <p:extLst>
      <p:ext uri="{BB962C8B-B14F-4D97-AF65-F5344CB8AC3E}">
        <p14:creationId xmlns:p14="http://schemas.microsoft.com/office/powerpoint/2010/main" val="1142011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lstStyle/>
          <a:p>
            <a:pPr marL="0" indent="0">
              <a:buNone/>
            </a:pPr>
            <a:r>
              <a:rPr lang="en-US" dirty="0" smtClean="0"/>
              <a:t>Diagnosis</a:t>
            </a:r>
          </a:p>
          <a:p>
            <a:pPr>
              <a:buFont typeface="Wingdings" pitchFamily="2" charset="2"/>
              <a:buChar char="q"/>
            </a:pPr>
            <a:r>
              <a:rPr lang="en-US" dirty="0" err="1"/>
              <a:t>Memenuhi</a:t>
            </a:r>
            <a:r>
              <a:rPr lang="en-US" dirty="0"/>
              <a:t> </a:t>
            </a:r>
            <a:r>
              <a:rPr lang="en-US" dirty="0" err="1"/>
              <a:t>kriteria</a:t>
            </a:r>
            <a:r>
              <a:rPr lang="en-US" dirty="0"/>
              <a:t> </a:t>
            </a:r>
            <a:r>
              <a:rPr lang="en-US" dirty="0" err="1"/>
              <a:t>skizofrenia</a:t>
            </a:r>
            <a:r>
              <a:rPr lang="en-US" dirty="0"/>
              <a:t> </a:t>
            </a:r>
            <a:r>
              <a:rPr lang="en-US" dirty="0" smtClean="0"/>
              <a:t>(</a:t>
            </a:r>
            <a:r>
              <a:rPr lang="en-US" dirty="0" smtClean="0"/>
              <a:t>DSM-5) </a:t>
            </a:r>
            <a:r>
              <a:rPr lang="en-US" dirty="0" smtClean="0"/>
              <a:t>+ </a:t>
            </a:r>
            <a:r>
              <a:rPr lang="en-US" dirty="0" err="1" smtClean="0"/>
              <a:t>awitan</a:t>
            </a:r>
            <a:r>
              <a:rPr lang="en-US" dirty="0" smtClean="0"/>
              <a:t> </a:t>
            </a:r>
            <a:r>
              <a:rPr lang="en-US" dirty="0" err="1"/>
              <a:t>gejala</a:t>
            </a:r>
            <a:r>
              <a:rPr lang="en-US" dirty="0"/>
              <a:t> (</a:t>
            </a:r>
            <a:r>
              <a:rPr lang="en-US" dirty="0" smtClean="0"/>
              <a:t>prodromal), </a:t>
            </a:r>
            <a:r>
              <a:rPr lang="en-US" dirty="0" err="1" smtClean="0"/>
              <a:t>terjadi</a:t>
            </a:r>
            <a:r>
              <a:rPr lang="en-US" dirty="0" smtClean="0"/>
              <a:t> </a:t>
            </a:r>
            <a:r>
              <a:rPr lang="en-US" dirty="0" err="1" smtClean="0"/>
              <a:t>pada</a:t>
            </a:r>
            <a:r>
              <a:rPr lang="en-US" dirty="0" smtClean="0"/>
              <a:t> </a:t>
            </a:r>
            <a:r>
              <a:rPr lang="en-US" dirty="0" err="1" smtClean="0"/>
              <a:t>usia</a:t>
            </a:r>
            <a:r>
              <a:rPr lang="en-US" dirty="0" smtClean="0"/>
              <a:t> </a:t>
            </a:r>
            <a:r>
              <a:rPr lang="en-US" dirty="0"/>
              <a:t>&gt; 40 </a:t>
            </a:r>
            <a:r>
              <a:rPr lang="en-US" dirty="0" err="1"/>
              <a:t>tahun</a:t>
            </a:r>
            <a:endParaRPr lang="en-US" dirty="0"/>
          </a:p>
          <a:p>
            <a:pPr>
              <a:buFont typeface="Wingdings" pitchFamily="2" charset="2"/>
              <a:buChar char="q"/>
            </a:pPr>
            <a:r>
              <a:rPr lang="en-US" dirty="0" err="1" smtClean="0"/>
              <a:t>Tidak</a:t>
            </a:r>
            <a:r>
              <a:rPr lang="en-US" dirty="0" smtClean="0"/>
              <a:t> </a:t>
            </a:r>
            <a:r>
              <a:rPr lang="en-US" dirty="0" err="1"/>
              <a:t>ada</a:t>
            </a:r>
            <a:r>
              <a:rPr lang="en-US" dirty="0"/>
              <a:t> </a:t>
            </a:r>
            <a:r>
              <a:rPr lang="en-US" dirty="0" err="1"/>
              <a:t>gejala</a:t>
            </a:r>
            <a:r>
              <a:rPr lang="en-US" dirty="0"/>
              <a:t> prodromal (</a:t>
            </a:r>
            <a:r>
              <a:rPr lang="en-US" dirty="0" err="1"/>
              <a:t>isolasi</a:t>
            </a:r>
            <a:r>
              <a:rPr lang="en-US" dirty="0"/>
              <a:t> </a:t>
            </a:r>
            <a:r>
              <a:rPr lang="en-US" dirty="0" err="1"/>
              <a:t>sosial</a:t>
            </a:r>
            <a:r>
              <a:rPr lang="en-US" dirty="0"/>
              <a:t>, </a:t>
            </a:r>
            <a:r>
              <a:rPr lang="en-US" dirty="0" err="1"/>
              <a:t>afek</a:t>
            </a:r>
            <a:r>
              <a:rPr lang="en-US" dirty="0"/>
              <a:t> </a:t>
            </a:r>
            <a:r>
              <a:rPr lang="en-US" dirty="0" err="1"/>
              <a:t>tumpul</a:t>
            </a:r>
            <a:r>
              <a:rPr lang="en-US" dirty="0"/>
              <a:t> </a:t>
            </a:r>
            <a:r>
              <a:rPr lang="en-US" dirty="0" err="1"/>
              <a:t>atau</a:t>
            </a:r>
            <a:r>
              <a:rPr lang="en-US" dirty="0"/>
              <a:t> </a:t>
            </a:r>
            <a:r>
              <a:rPr lang="en-US" dirty="0" err="1"/>
              <a:t>tidak</a:t>
            </a:r>
            <a:r>
              <a:rPr lang="en-US" dirty="0"/>
              <a:t> </a:t>
            </a:r>
            <a:r>
              <a:rPr lang="en-US" dirty="0" err="1"/>
              <a:t>serasi</a:t>
            </a:r>
            <a:r>
              <a:rPr lang="en-US" dirty="0"/>
              <a:t>, </a:t>
            </a:r>
            <a:r>
              <a:rPr lang="en-US" dirty="0" err="1"/>
              <a:t>dll</a:t>
            </a:r>
            <a:r>
              <a:rPr lang="en-US" dirty="0"/>
              <a:t>) yang </a:t>
            </a:r>
            <a:r>
              <a:rPr lang="en-US" dirty="0" err="1"/>
              <a:t>terjadi</a:t>
            </a:r>
            <a:r>
              <a:rPr lang="en-US" dirty="0"/>
              <a:t> </a:t>
            </a:r>
            <a:r>
              <a:rPr lang="en-US" dirty="0" err="1"/>
              <a:t>sebelum</a:t>
            </a:r>
            <a:r>
              <a:rPr lang="en-US" dirty="0"/>
              <a:t> </a:t>
            </a:r>
            <a:r>
              <a:rPr lang="en-US" dirty="0" err="1"/>
              <a:t>usia</a:t>
            </a:r>
            <a:r>
              <a:rPr lang="en-US" dirty="0"/>
              <a:t> 40 </a:t>
            </a:r>
            <a:r>
              <a:rPr lang="en-US" dirty="0" err="1" smtClean="0"/>
              <a:t>tahun</a:t>
            </a:r>
            <a:endParaRPr lang="en-US" dirty="0" smtClean="0"/>
          </a:p>
          <a:p>
            <a:pPr>
              <a:buFont typeface="Wingdings" pitchFamily="2" charset="2"/>
              <a:buChar char="q"/>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431367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Font typeface="Wingdings" pitchFamily="2" charset="2"/>
              <a:buChar char="q"/>
            </a:pPr>
            <a:r>
              <a:rPr lang="it-IT" sz="2000" dirty="0" smtClean="0"/>
              <a:t>Sering terjadi </a:t>
            </a:r>
            <a:r>
              <a:rPr lang="it-IT" sz="2000" dirty="0"/>
              <a:t>bersamaan dengan penyakit ketuaan lainnya yaitu arthritis, peny. jantung, Parkinson, Alzheimer dan stroke dan seringkali dianggap sebagai bagian dari penyakit ketuaan tersebut.</a:t>
            </a:r>
          </a:p>
          <a:p>
            <a:pPr>
              <a:buFont typeface="Wingdings" pitchFamily="2" charset="2"/>
              <a:buChar char="q"/>
            </a:pPr>
            <a:r>
              <a:rPr lang="it-IT" sz="2000" dirty="0"/>
              <a:t>Terjadinya depresi secara biologik </a:t>
            </a:r>
            <a:r>
              <a:rPr lang="it-IT" sz="2000" dirty="0" smtClean="0"/>
              <a:t>dipicu oleh </a:t>
            </a:r>
            <a:r>
              <a:rPr lang="it-IT" sz="2000" dirty="0"/>
              <a:t>perubahan neurotransmitter, penyakit sistemik dan penyakit degene</a:t>
            </a:r>
            <a:r>
              <a:rPr lang="id-ID" sz="2000" dirty="0"/>
              <a:t>ra</a:t>
            </a:r>
            <a:r>
              <a:rPr lang="it-IT" sz="2000" dirty="0"/>
              <a:t>tif.</a:t>
            </a:r>
            <a:endParaRPr lang="en-US" sz="2000" b="1" dirty="0"/>
          </a:p>
        </p:txBody>
      </p:sp>
    </p:spTree>
    <p:extLst>
      <p:ext uri="{BB962C8B-B14F-4D97-AF65-F5344CB8AC3E}">
        <p14:creationId xmlns:p14="http://schemas.microsoft.com/office/powerpoint/2010/main" val="33488068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685800" y="1341437"/>
            <a:ext cx="7696200" cy="4525963"/>
          </a:xfrm>
        </p:spPr>
        <p:txBody>
          <a:bodyPr/>
          <a:lstStyle/>
          <a:p>
            <a:pPr eaLnBrk="1" hangingPunct="1">
              <a:buFontTx/>
              <a:buNone/>
            </a:pPr>
            <a:r>
              <a:rPr lang="id-ID" sz="2000" dirty="0" smtClean="0"/>
              <a:t>Beberapa sindrom depresi pada lansia: </a:t>
            </a:r>
          </a:p>
          <a:p>
            <a:pPr eaLnBrk="1" hangingPunct="1">
              <a:buFont typeface="Wingdings" pitchFamily="2" charset="2"/>
              <a:buChar char="q"/>
            </a:pPr>
            <a:r>
              <a:rPr lang="id-ID" dirty="0" smtClean="0"/>
              <a:t>Depresi mayor</a:t>
            </a:r>
          </a:p>
          <a:p>
            <a:pPr eaLnBrk="1" hangingPunct="1">
              <a:buFont typeface="Wingdings" pitchFamily="2" charset="2"/>
              <a:buChar char="q"/>
            </a:pPr>
            <a:r>
              <a:rPr lang="id-ID" dirty="0" smtClean="0"/>
              <a:t>Distimia</a:t>
            </a:r>
          </a:p>
          <a:p>
            <a:pPr eaLnBrk="1" hangingPunct="1">
              <a:buFont typeface="Wingdings" pitchFamily="2" charset="2"/>
              <a:buChar char="q"/>
            </a:pPr>
            <a:r>
              <a:rPr lang="id-ID" dirty="0" smtClean="0"/>
              <a:t>Depresi psikotik</a:t>
            </a:r>
          </a:p>
          <a:p>
            <a:pPr eaLnBrk="1" hangingPunct="1">
              <a:buFont typeface="Wingdings" pitchFamily="2" charset="2"/>
              <a:buChar char="q"/>
            </a:pPr>
            <a:r>
              <a:rPr lang="en-US" dirty="0"/>
              <a:t>G</a:t>
            </a:r>
            <a:r>
              <a:rPr lang="id-ID" dirty="0" smtClean="0"/>
              <a:t>angguan penyesuaian dengan mood depresi</a:t>
            </a:r>
          </a:p>
          <a:p>
            <a:pPr eaLnBrk="1" hangingPunct="1">
              <a:buFont typeface="Wingdings" pitchFamily="2" charset="2"/>
              <a:buChar char="q"/>
            </a:pPr>
            <a:r>
              <a:rPr lang="en-US" dirty="0" smtClean="0"/>
              <a:t>S</a:t>
            </a:r>
            <a:r>
              <a:rPr lang="id-ID" dirty="0" smtClean="0"/>
              <a:t>indrom depresi lainnya pada usia lanjut.</a:t>
            </a:r>
          </a:p>
        </p:txBody>
      </p:sp>
    </p:spTree>
    <p:extLst>
      <p:ext uri="{BB962C8B-B14F-4D97-AF65-F5344CB8AC3E}">
        <p14:creationId xmlns:p14="http://schemas.microsoft.com/office/powerpoint/2010/main" val="17311119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609600" y="1219200"/>
            <a:ext cx="8229600" cy="838200"/>
          </a:xfrm>
        </p:spPr>
        <p:txBody>
          <a:bodyPr/>
          <a:lstStyle/>
          <a:p>
            <a:pPr eaLnBrk="1" hangingPunct="1"/>
            <a:r>
              <a:rPr lang="id-ID" b="1" dirty="0" smtClean="0"/>
              <a:t>Depresi Mayor</a:t>
            </a:r>
            <a:endParaRPr lang="id-ID" dirty="0" smtClean="0"/>
          </a:p>
        </p:txBody>
      </p:sp>
      <p:sp>
        <p:nvSpPr>
          <p:cNvPr id="11267" name="Content Placeholder 2"/>
          <p:cNvSpPr>
            <a:spLocks noGrp="1"/>
          </p:cNvSpPr>
          <p:nvPr>
            <p:ph idx="1"/>
          </p:nvPr>
        </p:nvSpPr>
        <p:spPr>
          <a:xfrm>
            <a:off x="685800" y="1371600"/>
            <a:ext cx="7391400" cy="4648200"/>
          </a:xfrm>
        </p:spPr>
        <p:txBody>
          <a:bodyPr>
            <a:normAutofit/>
          </a:bodyPr>
          <a:lstStyle/>
          <a:p>
            <a:pPr eaLnBrk="1" hangingPunct="1">
              <a:buFont typeface="Wingdings" pitchFamily="2" charset="2"/>
              <a:buChar char="q"/>
            </a:pPr>
            <a:r>
              <a:rPr lang="id-ID" sz="2000" dirty="0" smtClean="0"/>
              <a:t>Untuk diagnosa depresi mayor</a:t>
            </a:r>
            <a:r>
              <a:rPr lang="en-US" sz="2000" dirty="0" smtClean="0"/>
              <a:t> (</a:t>
            </a:r>
            <a:r>
              <a:rPr lang="en-US" sz="2000" dirty="0" err="1" smtClean="0"/>
              <a:t>sesuai</a:t>
            </a:r>
            <a:r>
              <a:rPr lang="en-US" sz="2000" dirty="0" smtClean="0"/>
              <a:t> </a:t>
            </a:r>
            <a:r>
              <a:rPr lang="id-ID" sz="2000" dirty="0" smtClean="0"/>
              <a:t>kriteria DSM</a:t>
            </a:r>
            <a:r>
              <a:rPr lang="en-US" sz="2000" dirty="0" smtClean="0"/>
              <a:t>-5)</a:t>
            </a:r>
            <a:r>
              <a:rPr lang="id-ID" sz="2000" dirty="0" smtClean="0"/>
              <a:t> yaitu ditemu</a:t>
            </a:r>
            <a:r>
              <a:rPr lang="en-US" sz="2000" dirty="0" err="1" smtClean="0"/>
              <a:t>kan</a:t>
            </a:r>
            <a:r>
              <a:rPr lang="en-US" sz="2000" dirty="0" smtClean="0"/>
              <a:t> min.</a:t>
            </a:r>
            <a:r>
              <a:rPr lang="id-ID" sz="2000" dirty="0" smtClean="0"/>
              <a:t> </a:t>
            </a:r>
            <a:r>
              <a:rPr lang="en-US" sz="2000" b="1" dirty="0"/>
              <a:t>5</a:t>
            </a:r>
            <a:r>
              <a:rPr lang="id-ID" sz="2000" b="1" dirty="0" smtClean="0"/>
              <a:t> gejala </a:t>
            </a:r>
            <a:r>
              <a:rPr lang="id-ID" sz="2000" dirty="0" smtClean="0"/>
              <a:t>dari sembilan gejala </a:t>
            </a:r>
            <a:r>
              <a:rPr lang="id-ID" sz="2000" b="1" dirty="0" smtClean="0"/>
              <a:t>selama sekurangnya 2 minggu</a:t>
            </a:r>
            <a:r>
              <a:rPr lang="id-ID" sz="2000" dirty="0" smtClean="0"/>
              <a:t>. Dimana mood yang depresi dan kurang atau hilangnya minat harus menjadi satu dari lima gejala yang diinginkan tersebut.  </a:t>
            </a:r>
          </a:p>
          <a:p>
            <a:pPr eaLnBrk="1" hangingPunct="1">
              <a:buFont typeface="Wingdings" pitchFamily="2" charset="2"/>
              <a:buChar char="q"/>
            </a:pPr>
            <a:r>
              <a:rPr lang="id-ID" sz="2000" dirty="0" smtClean="0"/>
              <a:t>Walaupun bukan menjadi salah satu kriteria, lansia yang tidak mengalami demensia sering mengalami gangguan fungsi kognitif ketika mereka mengalami depresi</a:t>
            </a:r>
          </a:p>
        </p:txBody>
      </p:sp>
    </p:spTree>
    <p:extLst>
      <p:ext uri="{BB962C8B-B14F-4D97-AF65-F5344CB8AC3E}">
        <p14:creationId xmlns:p14="http://schemas.microsoft.com/office/powerpoint/2010/main" val="30988789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457200" y="381000"/>
            <a:ext cx="8229600" cy="5745163"/>
          </a:xfrm>
        </p:spPr>
        <p:txBody>
          <a:bodyPr>
            <a:normAutofit lnSpcReduction="10000"/>
          </a:bodyPr>
          <a:lstStyle/>
          <a:p>
            <a:pPr eaLnBrk="1" hangingPunct="1">
              <a:buFontTx/>
              <a:buNone/>
            </a:pPr>
            <a:endParaRPr lang="en-US" sz="2000" b="1" dirty="0" smtClean="0"/>
          </a:p>
          <a:p>
            <a:pPr eaLnBrk="1" hangingPunct="1">
              <a:buFontTx/>
              <a:buNone/>
            </a:pPr>
            <a:r>
              <a:rPr lang="en-US" sz="2000" b="1" dirty="0" err="1" smtClean="0"/>
              <a:t>Distimia</a:t>
            </a:r>
            <a:r>
              <a:rPr lang="en-US" sz="2000" b="1" dirty="0" smtClean="0"/>
              <a:t> </a:t>
            </a:r>
            <a:endParaRPr lang="en-US" sz="2000" dirty="0" smtClean="0"/>
          </a:p>
          <a:p>
            <a:pPr eaLnBrk="1" hangingPunct="1">
              <a:buFont typeface="Wingdings" pitchFamily="2" charset="2"/>
              <a:buChar char="q"/>
            </a:pPr>
            <a:r>
              <a:rPr lang="en-US" sz="2000" dirty="0" err="1" smtClean="0"/>
              <a:t>D</a:t>
            </a:r>
            <a:r>
              <a:rPr lang="en-US" sz="2000" dirty="0" err="1" smtClean="0">
                <a:sym typeface="Wingdings" pitchFamily="2" charset="2"/>
              </a:rPr>
              <a:t>epresi</a:t>
            </a:r>
            <a:r>
              <a:rPr lang="en-US" sz="2000" dirty="0" smtClean="0">
                <a:sym typeface="Wingdings" pitchFamily="2" charset="2"/>
              </a:rPr>
              <a:t> </a:t>
            </a:r>
            <a:r>
              <a:rPr lang="en-US" sz="2000" dirty="0" err="1" smtClean="0">
                <a:sym typeface="Wingdings" pitchFamily="2" charset="2"/>
              </a:rPr>
              <a:t>kronik</a:t>
            </a:r>
            <a:r>
              <a:rPr lang="en-US" sz="2000" dirty="0" smtClean="0">
                <a:sym typeface="Wingdings" pitchFamily="2" charset="2"/>
              </a:rPr>
              <a:t> (</a:t>
            </a:r>
            <a:r>
              <a:rPr lang="en-US" sz="2000" dirty="0" err="1" smtClean="0">
                <a:sym typeface="Wingdings" pitchFamily="2" charset="2"/>
              </a:rPr>
              <a:t>lebih</a:t>
            </a:r>
            <a:r>
              <a:rPr lang="en-US" sz="2000" dirty="0" smtClean="0">
                <a:sym typeface="Wingdings" pitchFamily="2" charset="2"/>
              </a:rPr>
              <a:t> </a:t>
            </a:r>
            <a:r>
              <a:rPr lang="en-US" sz="2000" dirty="0" err="1" smtClean="0">
                <a:sym typeface="Wingdings" pitchFamily="2" charset="2"/>
              </a:rPr>
              <a:t>dari</a:t>
            </a:r>
            <a:r>
              <a:rPr lang="en-US" sz="2000" dirty="0" smtClean="0">
                <a:sym typeface="Wingdings" pitchFamily="2" charset="2"/>
              </a:rPr>
              <a:t> 2thn)</a:t>
            </a:r>
          </a:p>
          <a:p>
            <a:pPr eaLnBrk="1" hangingPunct="1">
              <a:buFont typeface="Wingdings" pitchFamily="2" charset="2"/>
              <a:buChar char="q"/>
            </a:pPr>
            <a:r>
              <a:rPr lang="en-US" sz="2000" dirty="0" err="1" smtClean="0">
                <a:sym typeface="Wingdings" pitchFamily="2" charset="2"/>
              </a:rPr>
              <a:t>Gajala</a:t>
            </a:r>
            <a:r>
              <a:rPr lang="en-US" sz="2000" dirty="0" smtClean="0">
                <a:sym typeface="Wingdings" pitchFamily="2" charset="2"/>
              </a:rPr>
              <a:t>: </a:t>
            </a:r>
            <a:r>
              <a:rPr lang="en-US" sz="2000" dirty="0" err="1" smtClean="0">
                <a:sym typeface="Wingdings" pitchFamily="2" charset="2"/>
              </a:rPr>
              <a:t>nafsu</a:t>
            </a:r>
            <a:r>
              <a:rPr lang="en-US" sz="2000" dirty="0" smtClean="0">
                <a:sym typeface="Wingdings" pitchFamily="2" charset="2"/>
              </a:rPr>
              <a:t> </a:t>
            </a:r>
            <a:r>
              <a:rPr lang="en-US" sz="2000" dirty="0" err="1" smtClean="0">
                <a:sym typeface="Wingdings" pitchFamily="2" charset="2"/>
              </a:rPr>
              <a:t>makan</a:t>
            </a:r>
            <a:r>
              <a:rPr lang="en-US" sz="2000" dirty="0" smtClean="0">
                <a:sym typeface="Wingdings" pitchFamily="2" charset="2"/>
              </a:rPr>
              <a:t> </a:t>
            </a:r>
            <a:r>
              <a:rPr lang="en-US" sz="2000" dirty="0" err="1" smtClean="0">
                <a:sym typeface="Wingdings" pitchFamily="2" charset="2"/>
              </a:rPr>
              <a:t>menurun</a:t>
            </a:r>
            <a:r>
              <a:rPr lang="en-US" sz="2000" dirty="0" smtClean="0">
                <a:sym typeface="Wingdings" pitchFamily="2" charset="2"/>
              </a:rPr>
              <a:t> </a:t>
            </a:r>
            <a:r>
              <a:rPr lang="en-US" sz="2000" dirty="0" err="1" smtClean="0">
                <a:sym typeface="Wingdings" pitchFamily="2" charset="2"/>
              </a:rPr>
              <a:t>atau</a:t>
            </a:r>
            <a:r>
              <a:rPr lang="en-US" sz="2000" dirty="0" smtClean="0">
                <a:sym typeface="Wingdings" pitchFamily="2" charset="2"/>
              </a:rPr>
              <a:t> </a:t>
            </a:r>
            <a:r>
              <a:rPr lang="en-US" sz="2000" dirty="0" err="1" smtClean="0">
                <a:sym typeface="Wingdings" pitchFamily="2" charset="2"/>
              </a:rPr>
              <a:t>nafsu</a:t>
            </a:r>
            <a:r>
              <a:rPr lang="en-US" sz="2000" dirty="0" smtClean="0">
                <a:sym typeface="Wingdings" pitchFamily="2" charset="2"/>
              </a:rPr>
              <a:t> </a:t>
            </a:r>
            <a:r>
              <a:rPr lang="en-US" sz="2000" dirty="0" err="1" smtClean="0">
                <a:sym typeface="Wingdings" pitchFamily="2" charset="2"/>
              </a:rPr>
              <a:t>makan</a:t>
            </a:r>
            <a:r>
              <a:rPr lang="en-US" sz="2000" dirty="0" smtClean="0">
                <a:sym typeface="Wingdings" pitchFamily="2" charset="2"/>
              </a:rPr>
              <a:t> </a:t>
            </a:r>
            <a:r>
              <a:rPr lang="en-US" sz="2000" dirty="0" err="1" smtClean="0">
                <a:sym typeface="Wingdings" pitchFamily="2" charset="2"/>
              </a:rPr>
              <a:t>bertambah</a:t>
            </a:r>
            <a:r>
              <a:rPr lang="en-US" sz="2000" dirty="0" smtClean="0">
                <a:sym typeface="Wingdings" pitchFamily="2" charset="2"/>
              </a:rPr>
              <a:t>, insomnia </a:t>
            </a:r>
            <a:r>
              <a:rPr lang="en-US" sz="2000" dirty="0" err="1" smtClean="0">
                <a:sym typeface="Wingdings" pitchFamily="2" charset="2"/>
              </a:rPr>
              <a:t>atau</a:t>
            </a:r>
            <a:r>
              <a:rPr lang="en-US" sz="2000" dirty="0" smtClean="0">
                <a:sym typeface="Wingdings" pitchFamily="2" charset="2"/>
              </a:rPr>
              <a:t> </a:t>
            </a:r>
            <a:r>
              <a:rPr lang="en-US" sz="2000" dirty="0" err="1" smtClean="0">
                <a:sym typeface="Wingdings" pitchFamily="2" charset="2"/>
              </a:rPr>
              <a:t>hiperrsomnia</a:t>
            </a:r>
            <a:r>
              <a:rPr lang="en-US" sz="2000" dirty="0" smtClean="0">
                <a:sym typeface="Wingdings" pitchFamily="2" charset="2"/>
              </a:rPr>
              <a:t>, fatigue, </a:t>
            </a:r>
            <a:r>
              <a:rPr lang="en-US" sz="2000" dirty="0" err="1" smtClean="0">
                <a:sym typeface="Wingdings" pitchFamily="2" charset="2"/>
              </a:rPr>
              <a:t>percaya</a:t>
            </a:r>
            <a:r>
              <a:rPr lang="en-US" sz="2000" dirty="0" smtClean="0">
                <a:sym typeface="Wingdings" pitchFamily="2" charset="2"/>
              </a:rPr>
              <a:t> </a:t>
            </a:r>
            <a:r>
              <a:rPr lang="en-US" sz="2000" dirty="0" err="1" smtClean="0">
                <a:sym typeface="Wingdings" pitchFamily="2" charset="2"/>
              </a:rPr>
              <a:t>diri</a:t>
            </a:r>
            <a:r>
              <a:rPr lang="en-US" sz="2000" dirty="0" smtClean="0">
                <a:sym typeface="Wingdings" pitchFamily="2" charset="2"/>
              </a:rPr>
              <a:t> </a:t>
            </a:r>
            <a:r>
              <a:rPr lang="en-US" sz="2000" dirty="0" err="1" smtClean="0">
                <a:sym typeface="Wingdings" pitchFamily="2" charset="2"/>
              </a:rPr>
              <a:t>rendah</a:t>
            </a:r>
            <a:r>
              <a:rPr lang="en-US" sz="2000" dirty="0" smtClean="0">
                <a:sym typeface="Wingdings" pitchFamily="2" charset="2"/>
              </a:rPr>
              <a:t>, </a:t>
            </a:r>
            <a:r>
              <a:rPr lang="en-US" sz="2000" dirty="0" err="1" smtClean="0">
                <a:sym typeface="Wingdings" pitchFamily="2" charset="2"/>
              </a:rPr>
              <a:t>konsentrasi</a:t>
            </a:r>
            <a:r>
              <a:rPr lang="en-US" sz="2000" dirty="0" smtClean="0">
                <a:sym typeface="Wingdings" pitchFamily="2" charset="2"/>
              </a:rPr>
              <a:t> </a:t>
            </a:r>
            <a:r>
              <a:rPr lang="en-US" sz="2000" dirty="0" err="1" smtClean="0">
                <a:sym typeface="Wingdings" pitchFamily="2" charset="2"/>
              </a:rPr>
              <a:t>berkurang</a:t>
            </a:r>
            <a:r>
              <a:rPr lang="en-US" sz="2000" dirty="0" smtClean="0">
                <a:sym typeface="Wingdings" pitchFamily="2" charset="2"/>
              </a:rPr>
              <a:t>, </a:t>
            </a:r>
            <a:r>
              <a:rPr lang="en-US" sz="2000" dirty="0" err="1" smtClean="0">
                <a:sym typeface="Wingdings" pitchFamily="2" charset="2"/>
              </a:rPr>
              <a:t>kesulitan</a:t>
            </a:r>
            <a:r>
              <a:rPr lang="en-US" sz="2000" dirty="0" smtClean="0">
                <a:sym typeface="Wingdings" pitchFamily="2" charset="2"/>
              </a:rPr>
              <a:t> </a:t>
            </a:r>
            <a:r>
              <a:rPr lang="en-US" sz="2000" dirty="0" err="1" smtClean="0">
                <a:sym typeface="Wingdings" pitchFamily="2" charset="2"/>
              </a:rPr>
              <a:t>membuat</a:t>
            </a:r>
            <a:r>
              <a:rPr lang="en-US" sz="2000" dirty="0" smtClean="0">
                <a:sym typeface="Wingdings" pitchFamily="2" charset="2"/>
              </a:rPr>
              <a:t> </a:t>
            </a:r>
            <a:r>
              <a:rPr lang="en-US" sz="2000" dirty="0" err="1" smtClean="0">
                <a:sym typeface="Wingdings" pitchFamily="2" charset="2"/>
              </a:rPr>
              <a:t>keputusan</a:t>
            </a:r>
            <a:r>
              <a:rPr lang="en-US" sz="2000" dirty="0" smtClean="0">
                <a:sym typeface="Wingdings" pitchFamily="2" charset="2"/>
              </a:rPr>
              <a:t>, </a:t>
            </a:r>
            <a:r>
              <a:rPr lang="en-US" sz="2000" dirty="0" err="1" smtClean="0">
                <a:sym typeface="Wingdings" pitchFamily="2" charset="2"/>
              </a:rPr>
              <a:t>dan</a:t>
            </a:r>
            <a:r>
              <a:rPr lang="en-US" sz="2000" dirty="0" smtClean="0">
                <a:sym typeface="Wingdings" pitchFamily="2" charset="2"/>
              </a:rPr>
              <a:t> </a:t>
            </a:r>
            <a:r>
              <a:rPr lang="en-US" sz="2000" dirty="0" err="1" smtClean="0">
                <a:sym typeface="Wingdings" pitchFamily="2" charset="2"/>
              </a:rPr>
              <a:t>putus</a:t>
            </a:r>
            <a:r>
              <a:rPr lang="en-US" sz="2000" dirty="0" smtClean="0">
                <a:sym typeface="Wingdings" pitchFamily="2" charset="2"/>
              </a:rPr>
              <a:t> </a:t>
            </a:r>
            <a:r>
              <a:rPr lang="en-US" sz="2000" dirty="0" err="1" smtClean="0">
                <a:sym typeface="Wingdings" pitchFamily="2" charset="2"/>
              </a:rPr>
              <a:t>asa</a:t>
            </a:r>
            <a:endParaRPr lang="en-US" sz="2000" dirty="0" smtClean="0">
              <a:sym typeface="Wingdings" pitchFamily="2" charset="2"/>
            </a:endParaRPr>
          </a:p>
          <a:p>
            <a:pPr>
              <a:buNone/>
            </a:pPr>
            <a:endParaRPr lang="en-US" sz="2000" b="1" dirty="0" smtClean="0">
              <a:sym typeface="Wingdings" pitchFamily="2" charset="2"/>
            </a:endParaRPr>
          </a:p>
          <a:p>
            <a:pPr>
              <a:buNone/>
            </a:pPr>
            <a:r>
              <a:rPr lang="en-US" sz="2000" b="1" dirty="0" err="1" smtClean="0">
                <a:sym typeface="Wingdings" pitchFamily="2" charset="2"/>
              </a:rPr>
              <a:t>Depresi</a:t>
            </a:r>
            <a:r>
              <a:rPr lang="en-US" sz="2000" b="1" dirty="0" smtClean="0">
                <a:sym typeface="Wingdings" pitchFamily="2" charset="2"/>
              </a:rPr>
              <a:t> </a:t>
            </a:r>
            <a:r>
              <a:rPr lang="en-US" sz="2000" b="1" dirty="0" err="1">
                <a:sym typeface="Wingdings" pitchFamily="2" charset="2"/>
              </a:rPr>
              <a:t>psikotik</a:t>
            </a:r>
            <a:r>
              <a:rPr lang="en-US" sz="2000" dirty="0">
                <a:sym typeface="Wingdings" pitchFamily="2" charset="2"/>
              </a:rPr>
              <a:t>  </a:t>
            </a:r>
          </a:p>
          <a:p>
            <a:pPr>
              <a:buFont typeface="Wingdings" pitchFamily="2" charset="2"/>
              <a:buChar char="q"/>
            </a:pPr>
            <a:r>
              <a:rPr lang="en-US" sz="2000" dirty="0" err="1">
                <a:sym typeface="Wingdings" pitchFamily="2" charset="2"/>
              </a:rPr>
              <a:t>Mempunyai</a:t>
            </a:r>
            <a:r>
              <a:rPr lang="en-US" sz="2000" dirty="0">
                <a:sym typeface="Wingdings" pitchFamily="2" charset="2"/>
              </a:rPr>
              <a:t> </a:t>
            </a:r>
            <a:r>
              <a:rPr lang="en-US" sz="2000" dirty="0" err="1">
                <a:sym typeface="Wingdings" pitchFamily="2" charset="2"/>
              </a:rPr>
              <a:t>waham</a:t>
            </a:r>
            <a:r>
              <a:rPr lang="en-US" sz="2000" dirty="0">
                <a:sym typeface="Wingdings" pitchFamily="2" charset="2"/>
              </a:rPr>
              <a:t> </a:t>
            </a:r>
            <a:r>
              <a:rPr lang="en-US" sz="2000" dirty="0" err="1">
                <a:sym typeface="Wingdings" pitchFamily="2" charset="2"/>
              </a:rPr>
              <a:t>dan</a:t>
            </a:r>
            <a:r>
              <a:rPr lang="en-US" sz="2000" dirty="0">
                <a:sym typeface="Wingdings" pitchFamily="2" charset="2"/>
              </a:rPr>
              <a:t> </a:t>
            </a:r>
            <a:r>
              <a:rPr lang="en-US" sz="2000" dirty="0" err="1">
                <a:sym typeface="Wingdings" pitchFamily="2" charset="2"/>
              </a:rPr>
              <a:t>halusinasi</a:t>
            </a:r>
            <a:endParaRPr lang="en-US" sz="2000" dirty="0">
              <a:sym typeface="Wingdings" pitchFamily="2" charset="2"/>
            </a:endParaRPr>
          </a:p>
          <a:p>
            <a:pPr>
              <a:buFont typeface="Wingdings" pitchFamily="2" charset="2"/>
              <a:buChar char="q"/>
            </a:pPr>
            <a:r>
              <a:rPr lang="en-US" sz="2000" dirty="0" err="1">
                <a:sym typeface="Wingdings" pitchFamily="2" charset="2"/>
              </a:rPr>
              <a:t>Waham</a:t>
            </a:r>
            <a:r>
              <a:rPr lang="id-ID" sz="2000" dirty="0">
                <a:sym typeface="Wingdings" pitchFamily="2" charset="2"/>
              </a:rPr>
              <a:t> </a:t>
            </a:r>
            <a:r>
              <a:rPr lang="en-US" sz="2000" dirty="0">
                <a:sym typeface="Wingdings" pitchFamily="2" charset="2"/>
              </a:rPr>
              <a:t> rasa </a:t>
            </a:r>
            <a:r>
              <a:rPr lang="en-US" sz="2000" dirty="0" err="1">
                <a:sym typeface="Wingdings" pitchFamily="2" charset="2"/>
              </a:rPr>
              <a:t>bersalah</a:t>
            </a:r>
            <a:r>
              <a:rPr lang="en-US" sz="2000" dirty="0">
                <a:sym typeface="Wingdings" pitchFamily="2" charset="2"/>
              </a:rPr>
              <a:t>, </a:t>
            </a:r>
            <a:r>
              <a:rPr lang="en-US" sz="2000" dirty="0" err="1">
                <a:sym typeface="Wingdings" pitchFamily="2" charset="2"/>
              </a:rPr>
              <a:t>hipokondriasis</a:t>
            </a:r>
            <a:r>
              <a:rPr lang="en-US" sz="2000" dirty="0">
                <a:sym typeface="Wingdings" pitchFamily="2" charset="2"/>
              </a:rPr>
              <a:t>, </a:t>
            </a:r>
            <a:r>
              <a:rPr lang="en-US" sz="2000" dirty="0" err="1">
                <a:sym typeface="Wingdings" pitchFamily="2" charset="2"/>
              </a:rPr>
              <a:t>nihilistik</a:t>
            </a:r>
            <a:r>
              <a:rPr lang="en-US" sz="2000" dirty="0">
                <a:sym typeface="Wingdings" pitchFamily="2" charset="2"/>
              </a:rPr>
              <a:t>, </a:t>
            </a:r>
            <a:r>
              <a:rPr lang="en-US" sz="2000" dirty="0" err="1">
                <a:sym typeface="Wingdings" pitchFamily="2" charset="2"/>
              </a:rPr>
              <a:t>persekutorik</a:t>
            </a:r>
            <a:r>
              <a:rPr lang="en-US" sz="2000" dirty="0">
                <a:sym typeface="Wingdings" pitchFamily="2" charset="2"/>
              </a:rPr>
              <a:t>, </a:t>
            </a:r>
            <a:r>
              <a:rPr lang="en-US" sz="2000" dirty="0" err="1">
                <a:sym typeface="Wingdings" pitchFamily="2" charset="2"/>
              </a:rPr>
              <a:t>kadang</a:t>
            </a:r>
            <a:r>
              <a:rPr lang="en-US" sz="2000" dirty="0">
                <a:sym typeface="Wingdings" pitchFamily="2" charset="2"/>
              </a:rPr>
              <a:t> </a:t>
            </a:r>
            <a:r>
              <a:rPr lang="en-US" sz="2000" dirty="0" err="1">
                <a:sym typeface="Wingdings" pitchFamily="2" charset="2"/>
              </a:rPr>
              <a:t>perasaan</a:t>
            </a:r>
            <a:r>
              <a:rPr lang="en-US" sz="2000" dirty="0">
                <a:sym typeface="Wingdings" pitchFamily="2" charset="2"/>
              </a:rPr>
              <a:t> </a:t>
            </a:r>
            <a:r>
              <a:rPr lang="en-US" sz="2000" dirty="0" err="1">
                <a:sym typeface="Wingdings" pitchFamily="2" charset="2"/>
              </a:rPr>
              <a:t>iri</a:t>
            </a:r>
            <a:r>
              <a:rPr lang="en-US" sz="2000" dirty="0">
                <a:sym typeface="Wingdings" pitchFamily="2" charset="2"/>
              </a:rPr>
              <a:t> </a:t>
            </a:r>
            <a:r>
              <a:rPr lang="en-US" sz="2000" dirty="0" err="1">
                <a:sym typeface="Wingdings" pitchFamily="2" charset="2"/>
              </a:rPr>
              <a:t>hati</a:t>
            </a:r>
            <a:endParaRPr lang="en-US" sz="2000" dirty="0">
              <a:sym typeface="Wingdings" pitchFamily="2" charset="2"/>
            </a:endParaRPr>
          </a:p>
          <a:p>
            <a:pPr>
              <a:buFont typeface="Wingdings" pitchFamily="2" charset="2"/>
              <a:buChar char="q"/>
            </a:pPr>
            <a:r>
              <a:rPr lang="en-US" sz="2000" dirty="0" err="1">
                <a:sym typeface="Wingdings" pitchFamily="2" charset="2"/>
              </a:rPr>
              <a:t>Bedakan</a:t>
            </a:r>
            <a:r>
              <a:rPr lang="en-US" sz="2000" dirty="0">
                <a:sym typeface="Wingdings" pitchFamily="2" charset="2"/>
              </a:rPr>
              <a:t> </a:t>
            </a:r>
            <a:r>
              <a:rPr lang="en-US" sz="2000" dirty="0" err="1">
                <a:sym typeface="Wingdings" pitchFamily="2" charset="2"/>
              </a:rPr>
              <a:t>waham</a:t>
            </a:r>
            <a:r>
              <a:rPr lang="en-US" sz="2000" dirty="0">
                <a:sym typeface="Wingdings" pitchFamily="2" charset="2"/>
              </a:rPr>
              <a:t> </a:t>
            </a:r>
            <a:r>
              <a:rPr lang="en-US" sz="2000" dirty="0" err="1">
                <a:sym typeface="Wingdings" pitchFamily="2" charset="2"/>
              </a:rPr>
              <a:t>pada</a:t>
            </a:r>
            <a:r>
              <a:rPr lang="en-US" sz="2000" dirty="0">
                <a:sym typeface="Wingdings" pitchFamily="2" charset="2"/>
              </a:rPr>
              <a:t> </a:t>
            </a:r>
            <a:r>
              <a:rPr lang="en-US" sz="2000" dirty="0" err="1">
                <a:sym typeface="Wingdings" pitchFamily="2" charset="2"/>
              </a:rPr>
              <a:t>demensia</a:t>
            </a:r>
            <a:r>
              <a:rPr lang="id-ID" sz="2000" dirty="0">
                <a:sym typeface="Wingdings" pitchFamily="2" charset="2"/>
              </a:rPr>
              <a:t> </a:t>
            </a:r>
            <a:r>
              <a:rPr lang="en-US" sz="2000" dirty="0">
                <a:sym typeface="Wingdings" pitchFamily="2" charset="2"/>
              </a:rPr>
              <a:t> </a:t>
            </a:r>
            <a:r>
              <a:rPr lang="en-US" sz="2000" dirty="0" err="1">
                <a:sym typeface="Wingdings" pitchFamily="2" charset="2"/>
              </a:rPr>
              <a:t>kurang</a:t>
            </a:r>
            <a:r>
              <a:rPr lang="en-US" sz="2000" dirty="0">
                <a:sym typeface="Wingdings" pitchFamily="2" charset="2"/>
              </a:rPr>
              <a:t> </a:t>
            </a:r>
            <a:r>
              <a:rPr lang="en-US" sz="2000" dirty="0" err="1">
                <a:sym typeface="Wingdings" pitchFamily="2" charset="2"/>
              </a:rPr>
              <a:t>sistematik</a:t>
            </a:r>
            <a:r>
              <a:rPr lang="en-US" sz="2000" dirty="0">
                <a:sym typeface="Wingdings" pitchFamily="2" charset="2"/>
              </a:rPr>
              <a:t> </a:t>
            </a:r>
            <a:r>
              <a:rPr lang="en-US" sz="2000" dirty="0" err="1">
                <a:sym typeface="Wingdings" pitchFamily="2" charset="2"/>
              </a:rPr>
              <a:t>dan</a:t>
            </a:r>
            <a:r>
              <a:rPr lang="en-US" sz="2000" dirty="0">
                <a:sym typeface="Wingdings" pitchFamily="2" charset="2"/>
              </a:rPr>
              <a:t> </a:t>
            </a:r>
            <a:r>
              <a:rPr lang="en-US" sz="2000" dirty="0" err="1">
                <a:sym typeface="Wingdings" pitchFamily="2" charset="2"/>
              </a:rPr>
              <a:t>kurang</a:t>
            </a:r>
            <a:r>
              <a:rPr lang="en-US" sz="2000" dirty="0">
                <a:sym typeface="Wingdings" pitchFamily="2" charset="2"/>
              </a:rPr>
              <a:t> </a:t>
            </a:r>
            <a:r>
              <a:rPr lang="en-US" sz="2000" dirty="0" err="1">
                <a:sym typeface="Wingdings" pitchFamily="2" charset="2"/>
              </a:rPr>
              <a:t>serasi</a:t>
            </a:r>
            <a:r>
              <a:rPr lang="en-US" sz="2000" dirty="0">
                <a:sym typeface="Wingdings" pitchFamily="2" charset="2"/>
              </a:rPr>
              <a:t> </a:t>
            </a:r>
            <a:r>
              <a:rPr lang="en-US" sz="2000" dirty="0" err="1">
                <a:sym typeface="Wingdings" pitchFamily="2" charset="2"/>
              </a:rPr>
              <a:t>dibanding</a:t>
            </a:r>
            <a:r>
              <a:rPr lang="en-US" sz="2000" dirty="0">
                <a:sym typeface="Wingdings" pitchFamily="2" charset="2"/>
              </a:rPr>
              <a:t> </a:t>
            </a:r>
            <a:r>
              <a:rPr lang="en-US" sz="2000" dirty="0" err="1">
                <a:sym typeface="Wingdings" pitchFamily="2" charset="2"/>
              </a:rPr>
              <a:t>pada</a:t>
            </a:r>
            <a:r>
              <a:rPr lang="en-US" sz="2000" dirty="0">
                <a:sym typeface="Wingdings" pitchFamily="2" charset="2"/>
              </a:rPr>
              <a:t> g</a:t>
            </a:r>
            <a:r>
              <a:rPr lang="id-ID" sz="2000" dirty="0">
                <a:sym typeface="Wingdings" pitchFamily="2" charset="2"/>
              </a:rPr>
              <a:t>an</a:t>
            </a:r>
            <a:r>
              <a:rPr lang="en-US" sz="2000" dirty="0">
                <a:sym typeface="Wingdings" pitchFamily="2" charset="2"/>
              </a:rPr>
              <a:t>g</a:t>
            </a:r>
            <a:r>
              <a:rPr lang="id-ID" sz="2000" dirty="0">
                <a:sym typeface="Wingdings" pitchFamily="2" charset="2"/>
              </a:rPr>
              <a:t>gua</a:t>
            </a:r>
            <a:r>
              <a:rPr lang="en-US" sz="2000" dirty="0">
                <a:sym typeface="Wingdings" pitchFamily="2" charset="2"/>
              </a:rPr>
              <a:t>n mood</a:t>
            </a:r>
          </a:p>
          <a:p>
            <a:pPr>
              <a:buFont typeface="Wingdings" pitchFamily="2" charset="2"/>
              <a:buChar char="q"/>
            </a:pPr>
            <a:r>
              <a:rPr lang="en-US" sz="2000" dirty="0" err="1">
                <a:sym typeface="Wingdings" pitchFamily="2" charset="2"/>
              </a:rPr>
              <a:t>Membutuhkan</a:t>
            </a:r>
            <a:r>
              <a:rPr lang="en-US" sz="2000" dirty="0">
                <a:sym typeface="Wingdings" pitchFamily="2" charset="2"/>
              </a:rPr>
              <a:t> </a:t>
            </a:r>
            <a:r>
              <a:rPr lang="en-US" sz="2000" dirty="0" err="1">
                <a:sym typeface="Wingdings" pitchFamily="2" charset="2"/>
              </a:rPr>
              <a:t>perawatan</a:t>
            </a:r>
            <a:r>
              <a:rPr lang="en-US" sz="2000" dirty="0">
                <a:sym typeface="Wingdings" pitchFamily="2" charset="2"/>
              </a:rPr>
              <a:t> RS. 20%-45%  </a:t>
            </a:r>
          </a:p>
          <a:p>
            <a:pPr eaLnBrk="1" hangingPunct="1">
              <a:buFont typeface="Wingdings" pitchFamily="2" charset="2"/>
              <a:buChar char="q"/>
            </a:pPr>
            <a:endParaRPr lang="en-US" sz="2000" dirty="0" smtClean="0">
              <a:sym typeface="Wingdings" pitchFamily="2" charset="2"/>
            </a:endParaRPr>
          </a:p>
        </p:txBody>
      </p:sp>
    </p:spTree>
    <p:extLst>
      <p:ext uri="{BB962C8B-B14F-4D97-AF65-F5344CB8AC3E}">
        <p14:creationId xmlns:p14="http://schemas.microsoft.com/office/powerpoint/2010/main" val="23694845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457200" y="228600"/>
            <a:ext cx="8229600" cy="6324600"/>
          </a:xfrm>
        </p:spPr>
        <p:txBody>
          <a:bodyPr>
            <a:normAutofit/>
          </a:bodyPr>
          <a:lstStyle/>
          <a:p>
            <a:pPr eaLnBrk="1" hangingPunct="1">
              <a:buFontTx/>
              <a:buNone/>
            </a:pPr>
            <a:r>
              <a:rPr lang="en-US" sz="2000" b="1" dirty="0" err="1" smtClean="0"/>
              <a:t>Gangguan</a:t>
            </a:r>
            <a:r>
              <a:rPr lang="en-US" sz="2000" b="1" dirty="0" smtClean="0"/>
              <a:t> </a:t>
            </a:r>
            <a:r>
              <a:rPr lang="en-US" sz="2000" b="1" dirty="0" err="1" smtClean="0"/>
              <a:t>Penyesuaian</a:t>
            </a:r>
            <a:r>
              <a:rPr lang="en-US" sz="2000" b="1" dirty="0" smtClean="0"/>
              <a:t> </a:t>
            </a:r>
            <a:r>
              <a:rPr lang="en-US" sz="2000" b="1" dirty="0" err="1" smtClean="0"/>
              <a:t>dengan</a:t>
            </a:r>
            <a:r>
              <a:rPr lang="en-US" sz="2000" b="1" dirty="0" smtClean="0"/>
              <a:t> mood </a:t>
            </a:r>
            <a:r>
              <a:rPr lang="en-US" sz="2000" b="1" dirty="0" err="1" smtClean="0"/>
              <a:t>depresi</a:t>
            </a:r>
            <a:endParaRPr lang="en-US" sz="2000" b="1" dirty="0" smtClean="0"/>
          </a:p>
          <a:p>
            <a:pPr eaLnBrk="1" hangingPunct="1">
              <a:buFont typeface="Wingdings" pitchFamily="2" charset="2"/>
              <a:buChar char="q"/>
            </a:pPr>
            <a:r>
              <a:rPr lang="en-US" sz="2000" dirty="0" err="1" smtClean="0"/>
              <a:t>Masalah</a:t>
            </a:r>
            <a:r>
              <a:rPr lang="en-US" sz="2000" dirty="0" smtClean="0"/>
              <a:t> </a:t>
            </a:r>
            <a:r>
              <a:rPr lang="en-US" sz="2000" dirty="0" err="1" smtClean="0"/>
              <a:t>finansial</a:t>
            </a:r>
            <a:r>
              <a:rPr lang="en-US" sz="2000" dirty="0" smtClean="0"/>
              <a:t>, </a:t>
            </a:r>
            <a:r>
              <a:rPr lang="en-US" sz="2000" dirty="0" err="1" smtClean="0"/>
              <a:t>kesehatan</a:t>
            </a:r>
            <a:r>
              <a:rPr lang="en-US" sz="2000" dirty="0" smtClean="0"/>
              <a:t> </a:t>
            </a:r>
            <a:r>
              <a:rPr lang="en-US" sz="2000" dirty="0" err="1" smtClean="0"/>
              <a:t>fisik</a:t>
            </a:r>
            <a:r>
              <a:rPr lang="en-US" sz="2000" dirty="0" smtClean="0"/>
              <a:t> </a:t>
            </a:r>
            <a:r>
              <a:rPr lang="en-US" sz="2000" dirty="0" err="1" smtClean="0"/>
              <a:t>menurun</a:t>
            </a:r>
            <a:r>
              <a:rPr lang="en-US" sz="2000" dirty="0" smtClean="0"/>
              <a:t>, </a:t>
            </a:r>
            <a:r>
              <a:rPr lang="en-US" sz="2000" dirty="0" err="1" smtClean="0"/>
              <a:t>isolasi</a:t>
            </a:r>
            <a:r>
              <a:rPr lang="en-US" sz="2000" dirty="0" smtClean="0"/>
              <a:t> </a:t>
            </a:r>
            <a:r>
              <a:rPr lang="en-US" sz="2000" dirty="0" err="1" smtClean="0"/>
              <a:t>sosial</a:t>
            </a:r>
            <a:r>
              <a:rPr lang="en-US" sz="2000" dirty="0" smtClean="0">
                <a:sym typeface="Wingdings" pitchFamily="2" charset="2"/>
              </a:rPr>
              <a:t> </a:t>
            </a:r>
            <a:r>
              <a:rPr lang="en-US" sz="2000" dirty="0" err="1" smtClean="0">
                <a:sym typeface="Wingdings" pitchFamily="2" charset="2"/>
              </a:rPr>
              <a:t>berkontribusi</a:t>
            </a:r>
            <a:r>
              <a:rPr lang="en-US" sz="2000" dirty="0" smtClean="0">
                <a:sym typeface="Wingdings" pitchFamily="2" charset="2"/>
              </a:rPr>
              <a:t> </a:t>
            </a:r>
            <a:r>
              <a:rPr lang="en-US" sz="2000" dirty="0" err="1" smtClean="0">
                <a:sym typeface="Wingdings" pitchFamily="2" charset="2"/>
              </a:rPr>
              <a:t>untuk</a:t>
            </a:r>
            <a:r>
              <a:rPr lang="en-US" sz="2000" dirty="0" smtClean="0">
                <a:sym typeface="Wingdings" pitchFamily="2" charset="2"/>
              </a:rPr>
              <a:t> </a:t>
            </a:r>
            <a:r>
              <a:rPr lang="en-US" sz="2000" dirty="0" err="1" smtClean="0">
                <a:sym typeface="Wingdings" pitchFamily="2" charset="2"/>
              </a:rPr>
              <a:t>menimbulkan</a:t>
            </a:r>
            <a:r>
              <a:rPr lang="en-US" sz="2000" dirty="0" smtClean="0">
                <a:sym typeface="Wingdings" pitchFamily="2" charset="2"/>
              </a:rPr>
              <a:t> </a:t>
            </a:r>
            <a:r>
              <a:rPr lang="en-US" sz="2000" dirty="0" err="1" smtClean="0">
                <a:sym typeface="Wingdings" pitchFamily="2" charset="2"/>
              </a:rPr>
              <a:t>gejala</a:t>
            </a:r>
            <a:r>
              <a:rPr lang="en-US" sz="2000" dirty="0" smtClean="0">
                <a:sym typeface="Wingdings" pitchFamily="2" charset="2"/>
              </a:rPr>
              <a:t> </a:t>
            </a:r>
            <a:r>
              <a:rPr lang="en-US" sz="2000" dirty="0" err="1" smtClean="0">
                <a:sym typeface="Wingdings" pitchFamily="2" charset="2"/>
              </a:rPr>
              <a:t>depresi</a:t>
            </a:r>
            <a:r>
              <a:rPr lang="en-US" sz="2000" dirty="0" smtClean="0">
                <a:sym typeface="Wingdings" pitchFamily="2" charset="2"/>
              </a:rPr>
              <a:t>(West </a:t>
            </a:r>
            <a:r>
              <a:rPr lang="en-US" sz="2000" dirty="0" err="1" smtClean="0">
                <a:sym typeface="Wingdings" pitchFamily="2" charset="2"/>
              </a:rPr>
              <a:t>et,al</a:t>
            </a:r>
            <a:r>
              <a:rPr lang="en-US" sz="2000" dirty="0" smtClean="0">
                <a:sym typeface="Wingdings" pitchFamily="2" charset="2"/>
              </a:rPr>
              <a:t> 1998)</a:t>
            </a:r>
          </a:p>
          <a:p>
            <a:pPr eaLnBrk="1" hangingPunct="1">
              <a:buFont typeface="Wingdings" pitchFamily="2" charset="2"/>
              <a:buChar char="q"/>
            </a:pPr>
            <a:r>
              <a:rPr lang="en-US" sz="2000" dirty="0" err="1" smtClean="0">
                <a:sym typeface="Wingdings" pitchFamily="2" charset="2"/>
              </a:rPr>
              <a:t>Wanita</a:t>
            </a:r>
            <a:r>
              <a:rPr lang="en-US" sz="2000" dirty="0" smtClean="0">
                <a:sym typeface="Wingdings" pitchFamily="2" charset="2"/>
              </a:rPr>
              <a:t> </a:t>
            </a:r>
            <a:r>
              <a:rPr lang="en-US" sz="2000" dirty="0" err="1" smtClean="0">
                <a:sym typeface="Wingdings" pitchFamily="2" charset="2"/>
              </a:rPr>
              <a:t>lanjut</a:t>
            </a:r>
            <a:r>
              <a:rPr lang="en-US" sz="2000" dirty="0" smtClean="0">
                <a:sym typeface="Wingdings" pitchFamily="2" charset="2"/>
              </a:rPr>
              <a:t> </a:t>
            </a:r>
            <a:r>
              <a:rPr lang="en-US" sz="2000" dirty="0" err="1" smtClean="0">
                <a:sym typeface="Wingdings" pitchFamily="2" charset="2"/>
              </a:rPr>
              <a:t>usia</a:t>
            </a:r>
            <a:r>
              <a:rPr lang="en-US" sz="2000" dirty="0" smtClean="0">
                <a:sym typeface="Wingdings" pitchFamily="2" charset="2"/>
              </a:rPr>
              <a:t>, </a:t>
            </a:r>
            <a:r>
              <a:rPr lang="en-US" sz="2000" dirty="0" err="1" smtClean="0">
                <a:sym typeface="Wingdings" pitchFamily="2" charset="2"/>
              </a:rPr>
              <a:t>efek</a:t>
            </a:r>
            <a:r>
              <a:rPr lang="en-US" sz="2000" dirty="0" smtClean="0">
                <a:sym typeface="Wingdings" pitchFamily="2" charset="2"/>
              </a:rPr>
              <a:t> </a:t>
            </a:r>
            <a:r>
              <a:rPr lang="en-US" sz="2000" dirty="0" err="1" smtClean="0">
                <a:sym typeface="Wingdings" pitchFamily="2" charset="2"/>
              </a:rPr>
              <a:t>penuaan</a:t>
            </a:r>
            <a:r>
              <a:rPr lang="en-US" sz="2000" dirty="0" smtClean="0">
                <a:sym typeface="Wingdings" pitchFamily="2" charset="2"/>
              </a:rPr>
              <a:t>, mood, stress </a:t>
            </a:r>
            <a:r>
              <a:rPr lang="en-US" sz="2000" dirty="0" err="1" smtClean="0">
                <a:sym typeface="Wingdings" pitchFamily="2" charset="2"/>
              </a:rPr>
              <a:t>kehidupan</a:t>
            </a:r>
            <a:r>
              <a:rPr lang="en-US" sz="2000" dirty="0" smtClean="0">
                <a:sym typeface="Wingdings" pitchFamily="2" charset="2"/>
              </a:rPr>
              <a:t> </a:t>
            </a:r>
            <a:r>
              <a:rPr lang="en-US" sz="2000" dirty="0" err="1" smtClean="0">
                <a:sym typeface="Wingdings" pitchFamily="2" charset="2"/>
              </a:rPr>
              <a:t>yg</a:t>
            </a:r>
            <a:r>
              <a:rPr lang="en-US" sz="2000" dirty="0" smtClean="0">
                <a:sym typeface="Wingdings" pitchFamily="2" charset="2"/>
              </a:rPr>
              <a:t> </a:t>
            </a:r>
            <a:r>
              <a:rPr lang="en-US" sz="2000" dirty="0" err="1" smtClean="0">
                <a:sym typeface="Wingdings" pitchFamily="2" charset="2"/>
              </a:rPr>
              <a:t>kronik</a:t>
            </a:r>
            <a:r>
              <a:rPr lang="en-US" sz="2000" dirty="0" smtClean="0">
                <a:sym typeface="Wingdings" pitchFamily="2" charset="2"/>
              </a:rPr>
              <a:t> </a:t>
            </a:r>
            <a:r>
              <a:rPr lang="en-US" sz="2000" dirty="0" err="1" smtClean="0">
                <a:sym typeface="Wingdings" pitchFamily="2" charset="2"/>
              </a:rPr>
              <a:t>mungkin</a:t>
            </a:r>
            <a:r>
              <a:rPr lang="en-US" sz="2000" dirty="0" smtClean="0">
                <a:sym typeface="Wingdings" pitchFamily="2" charset="2"/>
              </a:rPr>
              <a:t> </a:t>
            </a:r>
            <a:r>
              <a:rPr lang="en-US" sz="2000" dirty="0" err="1" smtClean="0">
                <a:sym typeface="Wingdings" pitchFamily="2" charset="2"/>
              </a:rPr>
              <a:t>memberikan</a:t>
            </a:r>
            <a:r>
              <a:rPr lang="en-US" sz="2000" dirty="0" smtClean="0">
                <a:sym typeface="Wingdings" pitchFamily="2" charset="2"/>
              </a:rPr>
              <a:t> </a:t>
            </a:r>
            <a:r>
              <a:rPr lang="en-US" sz="2000" dirty="0" err="1" smtClean="0">
                <a:sym typeface="Wingdings" pitchFamily="2" charset="2"/>
              </a:rPr>
              <a:t>efek</a:t>
            </a:r>
            <a:r>
              <a:rPr lang="en-US" sz="2000" dirty="0" smtClean="0">
                <a:sym typeface="Wingdings" pitchFamily="2" charset="2"/>
              </a:rPr>
              <a:t> </a:t>
            </a:r>
            <a:r>
              <a:rPr lang="en-US" sz="2000" dirty="0" err="1" smtClean="0">
                <a:sym typeface="Wingdings" pitchFamily="2" charset="2"/>
              </a:rPr>
              <a:t>regulasi</a:t>
            </a:r>
            <a:r>
              <a:rPr lang="en-US" sz="2000" dirty="0" smtClean="0">
                <a:sym typeface="Wingdings" pitchFamily="2" charset="2"/>
              </a:rPr>
              <a:t> </a:t>
            </a:r>
            <a:r>
              <a:rPr lang="en-US" sz="2000" dirty="0" err="1" smtClean="0">
                <a:sym typeface="Wingdings" pitchFamily="2" charset="2"/>
              </a:rPr>
              <a:t>dari</a:t>
            </a:r>
            <a:r>
              <a:rPr lang="en-US" sz="2000" dirty="0" smtClean="0">
                <a:sym typeface="Wingdings" pitchFamily="2" charset="2"/>
              </a:rPr>
              <a:t> interleukin-6, </a:t>
            </a:r>
            <a:r>
              <a:rPr lang="en-US" sz="2000" dirty="0" err="1" smtClean="0">
                <a:sym typeface="Wingdings" pitchFamily="2" charset="2"/>
              </a:rPr>
              <a:t>sitokin</a:t>
            </a:r>
            <a:r>
              <a:rPr lang="en-US" sz="2000" dirty="0" smtClean="0">
                <a:sym typeface="Wingdings" pitchFamily="2" charset="2"/>
              </a:rPr>
              <a:t>, </a:t>
            </a:r>
            <a:r>
              <a:rPr lang="en-US" sz="2000" dirty="0" err="1" smtClean="0">
                <a:sym typeface="Wingdings" pitchFamily="2" charset="2"/>
              </a:rPr>
              <a:t>terlibat</a:t>
            </a:r>
            <a:r>
              <a:rPr lang="en-US" sz="2000" dirty="0" smtClean="0">
                <a:sym typeface="Wingdings" pitchFamily="2" charset="2"/>
              </a:rPr>
              <a:t> </a:t>
            </a:r>
            <a:r>
              <a:rPr lang="en-US" sz="2000" dirty="0" err="1" smtClean="0">
                <a:sym typeface="Wingdings" pitchFamily="2" charset="2"/>
              </a:rPr>
              <a:t>dalam</a:t>
            </a:r>
            <a:r>
              <a:rPr lang="en-US" sz="2000" dirty="0" smtClean="0">
                <a:sym typeface="Wingdings" pitchFamily="2" charset="2"/>
              </a:rPr>
              <a:t> proses </a:t>
            </a:r>
            <a:r>
              <a:rPr lang="en-US" sz="2000" dirty="0" err="1" smtClean="0">
                <a:sym typeface="Wingdings" pitchFamily="2" charset="2"/>
              </a:rPr>
              <a:t>penuaan</a:t>
            </a:r>
            <a:r>
              <a:rPr lang="en-US" sz="2000" dirty="0" smtClean="0">
                <a:sym typeface="Wingdings" pitchFamily="2" charset="2"/>
              </a:rPr>
              <a:t> </a:t>
            </a:r>
            <a:r>
              <a:rPr lang="en-US" sz="2000" dirty="0" err="1" smtClean="0">
                <a:sym typeface="Wingdings" pitchFamily="2" charset="2"/>
              </a:rPr>
              <a:t>dan</a:t>
            </a:r>
            <a:r>
              <a:rPr lang="en-US" sz="2000" dirty="0" smtClean="0">
                <a:sym typeface="Wingdings" pitchFamily="2" charset="2"/>
              </a:rPr>
              <a:t> </a:t>
            </a:r>
            <a:r>
              <a:rPr lang="en-US" sz="2000" dirty="0" err="1" smtClean="0">
                <a:sym typeface="Wingdings" pitchFamily="2" charset="2"/>
              </a:rPr>
              <a:t>juga</a:t>
            </a:r>
            <a:r>
              <a:rPr lang="en-US" sz="2000" dirty="0" smtClean="0">
                <a:sym typeface="Wingdings" pitchFamily="2" charset="2"/>
              </a:rPr>
              <a:t> </a:t>
            </a:r>
            <a:r>
              <a:rPr lang="en-US" sz="2000" dirty="0" err="1" smtClean="0">
                <a:sym typeface="Wingdings" pitchFamily="2" charset="2"/>
              </a:rPr>
              <a:t>masalah</a:t>
            </a:r>
            <a:r>
              <a:rPr lang="en-US" sz="2000" dirty="0" smtClean="0">
                <a:sym typeface="Wingdings" pitchFamily="2" charset="2"/>
              </a:rPr>
              <a:t> </a:t>
            </a:r>
            <a:r>
              <a:rPr lang="en-US" sz="2000" dirty="0" err="1" smtClean="0">
                <a:sym typeface="Wingdings" pitchFamily="2" charset="2"/>
              </a:rPr>
              <a:t>fisik</a:t>
            </a:r>
            <a:r>
              <a:rPr lang="en-US" sz="2000" dirty="0" smtClean="0">
                <a:sym typeface="Wingdings" pitchFamily="2" charset="2"/>
              </a:rPr>
              <a:t> </a:t>
            </a:r>
            <a:r>
              <a:rPr lang="en-US" sz="2000" dirty="0" err="1" smtClean="0">
                <a:sym typeface="Wingdings" pitchFamily="2" charset="2"/>
              </a:rPr>
              <a:t>seperti</a:t>
            </a:r>
            <a:r>
              <a:rPr lang="en-US" sz="2000" dirty="0" smtClean="0">
                <a:sym typeface="Wingdings" pitchFamily="2" charset="2"/>
              </a:rPr>
              <a:t> osteoporosis</a:t>
            </a:r>
          </a:p>
          <a:p>
            <a:pPr>
              <a:buFont typeface="Wingdings" pitchFamily="2" charset="2"/>
              <a:buChar char="q"/>
            </a:pPr>
            <a:r>
              <a:rPr lang="en-US" sz="2000" dirty="0" err="1"/>
              <a:t>Penyebab</a:t>
            </a:r>
            <a:r>
              <a:rPr lang="en-US" sz="2000" dirty="0"/>
              <a:t> lain: </a:t>
            </a:r>
            <a:r>
              <a:rPr lang="en-US" sz="2000" dirty="0" err="1"/>
              <a:t>relokasi</a:t>
            </a:r>
            <a:r>
              <a:rPr lang="en-US" sz="2000" dirty="0"/>
              <a:t> </a:t>
            </a:r>
            <a:r>
              <a:rPr lang="en-US" sz="2000" dirty="0" err="1"/>
              <a:t>jangka</a:t>
            </a:r>
            <a:r>
              <a:rPr lang="en-US" sz="2000" dirty="0"/>
              <a:t> lama, </a:t>
            </a:r>
            <a:r>
              <a:rPr lang="en-US" sz="2000" dirty="0" err="1"/>
              <a:t>kehilangan</a:t>
            </a:r>
            <a:r>
              <a:rPr lang="en-US" sz="2000" dirty="0"/>
              <a:t> </a:t>
            </a:r>
            <a:r>
              <a:rPr lang="en-US" sz="2000" dirty="0" err="1"/>
              <a:t>keluarga</a:t>
            </a:r>
            <a:r>
              <a:rPr lang="en-US" sz="2000" dirty="0"/>
              <a:t>(</a:t>
            </a:r>
            <a:r>
              <a:rPr lang="en-US" sz="2000" dirty="0" err="1"/>
              <a:t>pasangan</a:t>
            </a:r>
            <a:r>
              <a:rPr lang="en-US" sz="2000" dirty="0"/>
              <a:t>)</a:t>
            </a:r>
            <a:r>
              <a:rPr lang="en-US" sz="2000" dirty="0" smtClean="0">
                <a:sym typeface="Wingdings" pitchFamily="2" charset="2"/>
              </a:rPr>
              <a:t></a:t>
            </a:r>
            <a:r>
              <a:rPr lang="en-US" sz="2000" dirty="0" err="1" smtClean="0">
                <a:sym typeface="Wingdings" pitchFamily="2" charset="2"/>
              </a:rPr>
              <a:t>meningkatkan</a:t>
            </a:r>
            <a:r>
              <a:rPr lang="en-US" sz="2000" dirty="0" smtClean="0">
                <a:sym typeface="Wingdings" pitchFamily="2" charset="2"/>
              </a:rPr>
              <a:t> </a:t>
            </a:r>
            <a:r>
              <a:rPr lang="en-US" sz="2000" dirty="0" err="1">
                <a:sym typeface="Wingdings" pitchFamily="2" charset="2"/>
              </a:rPr>
              <a:t>risiko</a:t>
            </a:r>
            <a:r>
              <a:rPr lang="en-US" sz="2000" dirty="0">
                <a:sym typeface="Wingdings" pitchFamily="2" charset="2"/>
              </a:rPr>
              <a:t> </a:t>
            </a:r>
            <a:r>
              <a:rPr lang="en-US" sz="2000" dirty="0" err="1">
                <a:sym typeface="Wingdings" pitchFamily="2" charset="2"/>
              </a:rPr>
              <a:t>morbiditas</a:t>
            </a:r>
            <a:r>
              <a:rPr lang="en-US" sz="2000" dirty="0">
                <a:sym typeface="Wingdings" pitchFamily="2" charset="2"/>
              </a:rPr>
              <a:t> </a:t>
            </a:r>
            <a:r>
              <a:rPr lang="en-US" sz="2000" dirty="0" err="1">
                <a:sym typeface="Wingdings" pitchFamily="2" charset="2"/>
              </a:rPr>
              <a:t>dan</a:t>
            </a:r>
            <a:r>
              <a:rPr lang="en-US" sz="2000" dirty="0">
                <a:sym typeface="Wingdings" pitchFamily="2" charset="2"/>
              </a:rPr>
              <a:t> </a:t>
            </a:r>
            <a:r>
              <a:rPr lang="en-US" sz="2000" dirty="0" err="1">
                <a:sym typeface="Wingdings" pitchFamily="2" charset="2"/>
              </a:rPr>
              <a:t>mortalitas</a:t>
            </a:r>
            <a:endParaRPr lang="en-US" sz="2000" dirty="0">
              <a:sym typeface="Wingdings" pitchFamily="2" charset="2"/>
            </a:endParaRPr>
          </a:p>
          <a:p>
            <a:pPr>
              <a:buFont typeface="Wingdings" pitchFamily="2" charset="2"/>
              <a:buChar char="q"/>
            </a:pPr>
            <a:r>
              <a:rPr lang="en-US" sz="2000" dirty="0" err="1">
                <a:sym typeface="Wingdings" pitchFamily="2" charset="2"/>
              </a:rPr>
              <a:t>Relokasi</a:t>
            </a:r>
            <a:r>
              <a:rPr lang="en-US" sz="2000" dirty="0">
                <a:sym typeface="Wingdings" pitchFamily="2" charset="2"/>
              </a:rPr>
              <a:t> </a:t>
            </a:r>
            <a:r>
              <a:rPr lang="en-US" sz="2000" dirty="0" err="1">
                <a:sym typeface="Wingdings" pitchFamily="2" charset="2"/>
              </a:rPr>
              <a:t>harus</a:t>
            </a:r>
            <a:r>
              <a:rPr lang="en-US" sz="2000" dirty="0">
                <a:sym typeface="Wingdings" pitchFamily="2" charset="2"/>
              </a:rPr>
              <a:t> </a:t>
            </a:r>
            <a:r>
              <a:rPr lang="en-US" sz="2000" dirty="0" err="1">
                <a:sym typeface="Wingdings" pitchFamily="2" charset="2"/>
              </a:rPr>
              <a:t>sebagai</a:t>
            </a:r>
            <a:r>
              <a:rPr lang="en-US" sz="2000" dirty="0">
                <a:sym typeface="Wingdings" pitchFamily="2" charset="2"/>
              </a:rPr>
              <a:t> </a:t>
            </a:r>
            <a:r>
              <a:rPr lang="en-US" sz="2000" dirty="0" err="1">
                <a:sym typeface="Wingdings" pitchFamily="2" charset="2"/>
              </a:rPr>
              <a:t>keputusannya</a:t>
            </a:r>
            <a:endParaRPr lang="en-US" sz="2000" dirty="0">
              <a:sym typeface="Wingdings" pitchFamily="2" charset="2"/>
            </a:endParaRPr>
          </a:p>
          <a:p>
            <a:pPr>
              <a:buFont typeface="Wingdings" pitchFamily="2" charset="2"/>
              <a:buChar char="q"/>
            </a:pPr>
            <a:r>
              <a:rPr lang="en-US" sz="2000" dirty="0">
                <a:sym typeface="Wingdings" pitchFamily="2" charset="2"/>
              </a:rPr>
              <a:t>10-2</a:t>
            </a:r>
            <a:r>
              <a:rPr lang="id-ID" sz="2000" dirty="0">
                <a:sym typeface="Wingdings" pitchFamily="2" charset="2"/>
              </a:rPr>
              <a:t>0</a:t>
            </a:r>
            <a:r>
              <a:rPr lang="en-US" sz="2000" dirty="0">
                <a:sym typeface="Wingdings" pitchFamily="2" charset="2"/>
              </a:rPr>
              <a:t>% yang </a:t>
            </a:r>
            <a:r>
              <a:rPr lang="en-US" sz="2000" dirty="0" err="1">
                <a:sym typeface="Wingdings" pitchFamily="2" charset="2"/>
              </a:rPr>
              <a:t>kehilangan</a:t>
            </a:r>
            <a:r>
              <a:rPr lang="en-US" sz="2000" dirty="0">
                <a:sym typeface="Wingdings" pitchFamily="2" charset="2"/>
              </a:rPr>
              <a:t> </a:t>
            </a:r>
            <a:r>
              <a:rPr lang="en-US" sz="2000" dirty="0" err="1">
                <a:sym typeface="Wingdings" pitchFamily="2" charset="2"/>
              </a:rPr>
              <a:t>pasangan</a:t>
            </a:r>
            <a:r>
              <a:rPr lang="en-US" sz="2000" dirty="0">
                <a:sym typeface="Wingdings" pitchFamily="2" charset="2"/>
              </a:rPr>
              <a:t> </a:t>
            </a:r>
            <a:r>
              <a:rPr lang="en-US" sz="2000" dirty="0" err="1">
                <a:sym typeface="Wingdings" pitchFamily="2" charset="2"/>
              </a:rPr>
              <a:t>dalam</a:t>
            </a:r>
            <a:r>
              <a:rPr lang="en-US" sz="2000" dirty="0">
                <a:sym typeface="Wingdings" pitchFamily="2" charset="2"/>
              </a:rPr>
              <a:t> </a:t>
            </a:r>
            <a:r>
              <a:rPr lang="en-US" sz="2000" dirty="0" err="1">
                <a:sym typeface="Wingdings" pitchFamily="2" charset="2"/>
              </a:rPr>
              <a:t>satu</a:t>
            </a:r>
            <a:r>
              <a:rPr lang="en-US" sz="2000" dirty="0">
                <a:sym typeface="Wingdings" pitchFamily="2" charset="2"/>
              </a:rPr>
              <a:t> </a:t>
            </a:r>
            <a:r>
              <a:rPr lang="en-US" sz="2000" dirty="0" err="1">
                <a:sym typeface="Wingdings" pitchFamily="2" charset="2"/>
              </a:rPr>
              <a:t>tahun</a:t>
            </a:r>
            <a:r>
              <a:rPr lang="en-US" sz="2000" dirty="0">
                <a:sym typeface="Wingdings" pitchFamily="2" charset="2"/>
              </a:rPr>
              <a:t> </a:t>
            </a:r>
            <a:r>
              <a:rPr lang="en-US" sz="2000" dirty="0" err="1">
                <a:sym typeface="Wingdings" pitchFamily="2" charset="2"/>
              </a:rPr>
              <a:t>pertama</a:t>
            </a:r>
            <a:r>
              <a:rPr lang="id-ID" sz="2000" dirty="0">
                <a:sym typeface="Wingdings" pitchFamily="2" charset="2"/>
              </a:rPr>
              <a:t> </a:t>
            </a:r>
            <a:r>
              <a:rPr lang="en-US" sz="2000" dirty="0">
                <a:sym typeface="Wingdings" pitchFamily="2" charset="2"/>
              </a:rPr>
              <a:t> </a:t>
            </a:r>
            <a:r>
              <a:rPr lang="en-US" sz="2000" dirty="0" err="1">
                <a:sym typeface="Wingdings" pitchFamily="2" charset="2"/>
              </a:rPr>
              <a:t>mengalami</a:t>
            </a:r>
            <a:r>
              <a:rPr lang="en-US" sz="2000" dirty="0">
                <a:sym typeface="Wingdings" pitchFamily="2" charset="2"/>
              </a:rPr>
              <a:t> </a:t>
            </a:r>
            <a:r>
              <a:rPr lang="en-US" sz="2000" dirty="0" err="1">
                <a:sym typeface="Wingdings" pitchFamily="2" charset="2"/>
              </a:rPr>
              <a:t>gejala</a:t>
            </a:r>
            <a:r>
              <a:rPr lang="en-US" sz="2000" dirty="0">
                <a:sym typeface="Wingdings" pitchFamily="2" charset="2"/>
              </a:rPr>
              <a:t> </a:t>
            </a:r>
            <a:r>
              <a:rPr lang="en-US" sz="2000" dirty="0" err="1">
                <a:sym typeface="Wingdings" pitchFamily="2" charset="2"/>
              </a:rPr>
              <a:t>depresi</a:t>
            </a:r>
            <a:endParaRPr lang="en-US" sz="2000" dirty="0">
              <a:sym typeface="Wingdings" pitchFamily="2" charset="2"/>
            </a:endParaRPr>
          </a:p>
          <a:p>
            <a:pPr>
              <a:buFont typeface="Wingdings" pitchFamily="2" charset="2"/>
              <a:buChar char="q"/>
            </a:pPr>
            <a:r>
              <a:rPr lang="en-US" sz="2000" dirty="0" err="1" smtClean="0">
                <a:sym typeface="Wingdings" pitchFamily="2" charset="2"/>
              </a:rPr>
              <a:t>Bila</a:t>
            </a:r>
            <a:r>
              <a:rPr lang="en-US" sz="2000" dirty="0" smtClean="0">
                <a:sym typeface="Wingdings" pitchFamily="2" charset="2"/>
              </a:rPr>
              <a:t> </a:t>
            </a:r>
            <a:r>
              <a:rPr lang="en-US" sz="2000" dirty="0" err="1">
                <a:sym typeface="Wingdings" pitchFamily="2" charset="2"/>
              </a:rPr>
              <a:t>tidak</a:t>
            </a:r>
            <a:r>
              <a:rPr lang="en-US" sz="2000" dirty="0">
                <a:sym typeface="Wingdings" pitchFamily="2" charset="2"/>
              </a:rPr>
              <a:t> </a:t>
            </a:r>
            <a:r>
              <a:rPr lang="en-US" sz="2000" dirty="0" err="1">
                <a:sym typeface="Wingdings" pitchFamily="2" charset="2"/>
              </a:rPr>
              <a:t>segera</a:t>
            </a:r>
            <a:r>
              <a:rPr lang="en-US" sz="2000" dirty="0">
                <a:sym typeface="Wingdings" pitchFamily="2" charset="2"/>
              </a:rPr>
              <a:t> </a:t>
            </a:r>
            <a:r>
              <a:rPr lang="en-US" sz="2000" dirty="0" err="1">
                <a:sym typeface="Wingdings" pitchFamily="2" charset="2"/>
              </a:rPr>
              <a:t>diterapi</a:t>
            </a:r>
            <a:r>
              <a:rPr lang="en-US" sz="2000" dirty="0">
                <a:sym typeface="Wingdings" pitchFamily="2" charset="2"/>
              </a:rPr>
              <a:t>, </a:t>
            </a:r>
            <a:r>
              <a:rPr lang="en-US" sz="2000" dirty="0" err="1">
                <a:sym typeface="Wingdings" pitchFamily="2" charset="2"/>
              </a:rPr>
              <a:t>depresi</a:t>
            </a:r>
            <a:r>
              <a:rPr lang="en-US" sz="2000" dirty="0">
                <a:sym typeface="Wingdings" pitchFamily="2" charset="2"/>
              </a:rPr>
              <a:t> </a:t>
            </a:r>
            <a:r>
              <a:rPr lang="en-US" sz="2000" dirty="0" err="1">
                <a:sym typeface="Wingdings" pitchFamily="2" charset="2"/>
              </a:rPr>
              <a:t>seringkali</a:t>
            </a:r>
            <a:r>
              <a:rPr lang="en-US" sz="2000" dirty="0">
                <a:sym typeface="Wingdings" pitchFamily="2" charset="2"/>
              </a:rPr>
              <a:t> </a:t>
            </a:r>
            <a:r>
              <a:rPr lang="en-US" sz="2000" dirty="0" err="1">
                <a:sym typeface="Wingdings" pitchFamily="2" charset="2"/>
              </a:rPr>
              <a:t>menjadi</a:t>
            </a:r>
            <a:r>
              <a:rPr lang="en-US" sz="2000" dirty="0">
                <a:sym typeface="Wingdings" pitchFamily="2" charset="2"/>
              </a:rPr>
              <a:t> </a:t>
            </a:r>
            <a:r>
              <a:rPr lang="en-US" sz="2000" dirty="0" err="1">
                <a:sym typeface="Wingdings" pitchFamily="2" charset="2"/>
              </a:rPr>
              <a:t>persisten</a:t>
            </a:r>
            <a:endParaRPr lang="en-US" sz="2000" dirty="0"/>
          </a:p>
          <a:p>
            <a:pPr eaLnBrk="1" hangingPunct="1">
              <a:buFont typeface="Wingdings" pitchFamily="2" charset="2"/>
              <a:buChar char="q"/>
            </a:pPr>
            <a:endParaRPr lang="en-US" sz="2000" dirty="0" smtClean="0"/>
          </a:p>
        </p:txBody>
      </p:sp>
    </p:spTree>
    <p:extLst>
      <p:ext uri="{BB962C8B-B14F-4D97-AF65-F5344CB8AC3E}">
        <p14:creationId xmlns:p14="http://schemas.microsoft.com/office/powerpoint/2010/main" val="47520155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914400" y="1066800"/>
            <a:ext cx="7315200" cy="4800600"/>
          </a:xfrm>
        </p:spPr>
        <p:txBody>
          <a:bodyPr>
            <a:normAutofit/>
          </a:bodyPr>
          <a:lstStyle/>
          <a:p>
            <a:pPr eaLnBrk="1" hangingPunct="1">
              <a:buFontTx/>
              <a:buNone/>
            </a:pPr>
            <a:r>
              <a:rPr lang="en-US" sz="2000" b="1" dirty="0" err="1" smtClean="0"/>
              <a:t>Depresi</a:t>
            </a:r>
            <a:r>
              <a:rPr lang="en-US" sz="2000" b="1" dirty="0" smtClean="0"/>
              <a:t> onset </a:t>
            </a:r>
            <a:r>
              <a:rPr lang="en-US" sz="2000" b="1" dirty="0" err="1" smtClean="0"/>
              <a:t>lambat</a:t>
            </a:r>
            <a:endParaRPr lang="id-ID" sz="2000" b="1" dirty="0" smtClean="0"/>
          </a:p>
          <a:p>
            <a:pPr eaLnBrk="1" hangingPunct="1">
              <a:buFont typeface="Wingdings" pitchFamily="2" charset="2"/>
              <a:buChar char="q"/>
            </a:pPr>
            <a:r>
              <a:rPr lang="en-US" sz="2000" dirty="0" err="1" smtClean="0"/>
              <a:t>Berhubungan</a:t>
            </a:r>
            <a:r>
              <a:rPr lang="en-US" sz="2000" dirty="0" smtClean="0"/>
              <a:t> </a:t>
            </a:r>
            <a:r>
              <a:rPr lang="en-US" sz="2000" dirty="0" err="1" smtClean="0"/>
              <a:t>dengan</a:t>
            </a:r>
            <a:r>
              <a:rPr lang="en-US" sz="2000" dirty="0" smtClean="0"/>
              <a:t> </a:t>
            </a:r>
            <a:r>
              <a:rPr lang="en-US" sz="2000" dirty="0" err="1" smtClean="0"/>
              <a:t>abnormalitas</a:t>
            </a:r>
            <a:r>
              <a:rPr lang="en-US" sz="2000" dirty="0" smtClean="0"/>
              <a:t> </a:t>
            </a:r>
            <a:r>
              <a:rPr lang="en-US" sz="2000" dirty="0" err="1" smtClean="0"/>
              <a:t>fungsi</a:t>
            </a:r>
            <a:r>
              <a:rPr lang="en-US" sz="2000" dirty="0" smtClean="0"/>
              <a:t> </a:t>
            </a:r>
            <a:r>
              <a:rPr lang="en-US" sz="2000" dirty="0" err="1" smtClean="0"/>
              <a:t>otak</a:t>
            </a:r>
            <a:endParaRPr lang="en-US" sz="2000" dirty="0" smtClean="0"/>
          </a:p>
          <a:p>
            <a:pPr eaLnBrk="1" hangingPunct="1">
              <a:buFont typeface="Wingdings" pitchFamily="2" charset="2"/>
              <a:buChar char="q"/>
            </a:pPr>
            <a:r>
              <a:rPr lang="en-US" sz="2000" dirty="0" smtClean="0"/>
              <a:t>Onset </a:t>
            </a:r>
            <a:r>
              <a:rPr lang="en-US" sz="2000" dirty="0" err="1" smtClean="0"/>
              <a:t>sulit</a:t>
            </a:r>
            <a:r>
              <a:rPr lang="en-US" sz="2000" dirty="0" smtClean="0"/>
              <a:t> </a:t>
            </a:r>
            <a:r>
              <a:rPr lang="en-US" sz="2000" dirty="0" err="1" smtClean="0"/>
              <a:t>diidentifikasi</a:t>
            </a:r>
            <a:r>
              <a:rPr lang="en-US" sz="2000" dirty="0" smtClean="0"/>
              <a:t>, </a:t>
            </a:r>
            <a:r>
              <a:rPr lang="en-US" sz="2000" dirty="0" err="1" smtClean="0"/>
              <a:t>menunjukan</a:t>
            </a:r>
            <a:r>
              <a:rPr lang="en-US" sz="2000" dirty="0" smtClean="0"/>
              <a:t> episode </a:t>
            </a:r>
            <a:r>
              <a:rPr lang="en-US" sz="2000" dirty="0" err="1" smtClean="0"/>
              <a:t>awal</a:t>
            </a:r>
            <a:r>
              <a:rPr lang="en-US" sz="2000" dirty="0" smtClean="0"/>
              <a:t> </a:t>
            </a:r>
            <a:r>
              <a:rPr lang="en-US" sz="2000" dirty="0" err="1" smtClean="0"/>
              <a:t>ringan</a:t>
            </a:r>
            <a:endParaRPr lang="en-US" sz="2000" dirty="0" smtClean="0"/>
          </a:p>
          <a:p>
            <a:pPr eaLnBrk="1" hangingPunct="1">
              <a:buFont typeface="Wingdings" pitchFamily="2" charset="2"/>
              <a:buChar char="q"/>
            </a:pPr>
            <a:r>
              <a:rPr lang="en-US" sz="2000" dirty="0" smtClean="0"/>
              <a:t>Onset </a:t>
            </a:r>
            <a:r>
              <a:rPr lang="en-US" sz="2000" dirty="0" err="1" smtClean="0"/>
              <a:t>awal</a:t>
            </a:r>
            <a:r>
              <a:rPr lang="en-US" sz="2000" dirty="0" smtClean="0"/>
              <a:t> </a:t>
            </a:r>
            <a:r>
              <a:rPr lang="en-US" sz="2000" dirty="0" err="1" smtClean="0"/>
              <a:t>dari</a:t>
            </a:r>
            <a:r>
              <a:rPr lang="en-US" sz="2000" dirty="0" smtClean="0"/>
              <a:t> </a:t>
            </a:r>
            <a:r>
              <a:rPr lang="en-US" sz="2000" dirty="0" err="1" smtClean="0"/>
              <a:t>depresi</a:t>
            </a:r>
            <a:r>
              <a:rPr lang="en-US" sz="2000" dirty="0" smtClean="0"/>
              <a:t> </a:t>
            </a:r>
            <a:r>
              <a:rPr lang="en-US" sz="2000" dirty="0" err="1" smtClean="0"/>
              <a:t>mungkin</a:t>
            </a:r>
            <a:r>
              <a:rPr lang="en-US" sz="2000" dirty="0" smtClean="0"/>
              <a:t> </a:t>
            </a:r>
            <a:r>
              <a:rPr lang="en-US" sz="2000" dirty="0" err="1" smtClean="0"/>
              <a:t>predisposisi</a:t>
            </a:r>
            <a:r>
              <a:rPr lang="en-US" sz="2000" dirty="0" smtClean="0"/>
              <a:t> </a:t>
            </a:r>
            <a:r>
              <a:rPr lang="en-US" sz="2000" dirty="0" err="1" smtClean="0"/>
              <a:t>dari</a:t>
            </a:r>
            <a:r>
              <a:rPr lang="en-US" sz="2000" dirty="0" smtClean="0"/>
              <a:t> </a:t>
            </a:r>
            <a:r>
              <a:rPr lang="en-US" sz="2000" dirty="0" err="1" smtClean="0"/>
              <a:t>abnormalitas</a:t>
            </a:r>
            <a:r>
              <a:rPr lang="en-US" sz="2000" dirty="0" smtClean="0"/>
              <a:t> </a:t>
            </a:r>
            <a:r>
              <a:rPr lang="en-US" sz="2000" dirty="0" err="1" smtClean="0"/>
              <a:t>otak</a:t>
            </a:r>
            <a:r>
              <a:rPr lang="en-US" sz="2000" dirty="0" smtClean="0"/>
              <a:t>, </a:t>
            </a:r>
            <a:r>
              <a:rPr lang="en-US" sz="2000" dirty="0" err="1" smtClean="0"/>
              <a:t>dengan</a:t>
            </a:r>
            <a:r>
              <a:rPr lang="en-US" sz="2000" dirty="0" smtClean="0"/>
              <a:t> </a:t>
            </a:r>
            <a:r>
              <a:rPr lang="en-US" sz="2000" dirty="0" err="1" smtClean="0"/>
              <a:t>meningkatnya</a:t>
            </a:r>
            <a:r>
              <a:rPr lang="en-US" sz="2000" dirty="0" smtClean="0"/>
              <a:t> </a:t>
            </a:r>
            <a:r>
              <a:rPr lang="en-US" sz="2000" dirty="0" err="1" smtClean="0"/>
              <a:t>hormon</a:t>
            </a:r>
            <a:r>
              <a:rPr lang="en-US" sz="2000" dirty="0" smtClean="0"/>
              <a:t> yang </a:t>
            </a:r>
            <a:r>
              <a:rPr lang="en-US" sz="2000" dirty="0" err="1" smtClean="0"/>
              <a:t>berhubungan</a:t>
            </a:r>
            <a:r>
              <a:rPr lang="en-US" sz="2000" dirty="0" smtClean="0"/>
              <a:t> </a:t>
            </a:r>
            <a:r>
              <a:rPr lang="en-US" sz="2000" dirty="0" err="1" smtClean="0"/>
              <a:t>dengan</a:t>
            </a:r>
            <a:r>
              <a:rPr lang="en-US" sz="2000" dirty="0" smtClean="0"/>
              <a:t> </a:t>
            </a:r>
            <a:r>
              <a:rPr lang="en-US" sz="2000" dirty="0" err="1" smtClean="0"/>
              <a:t>stres</a:t>
            </a:r>
            <a:r>
              <a:rPr lang="en-US" sz="2000" dirty="0" smtClean="0"/>
              <a:t>, </a:t>
            </a:r>
            <a:r>
              <a:rPr lang="en-US" sz="2000" dirty="0" err="1" smtClean="0"/>
              <a:t>menurunkan</a:t>
            </a:r>
            <a:r>
              <a:rPr lang="en-US" sz="2000" dirty="0" smtClean="0"/>
              <a:t> </a:t>
            </a:r>
            <a:r>
              <a:rPr lang="en-US" sz="2000" dirty="0" err="1" smtClean="0"/>
              <a:t>pengeluaran</a:t>
            </a:r>
            <a:r>
              <a:rPr lang="en-US" sz="2000" dirty="0" smtClean="0"/>
              <a:t> </a:t>
            </a:r>
            <a:r>
              <a:rPr lang="en-US" sz="2000" dirty="0" err="1" smtClean="0"/>
              <a:t>faktor</a:t>
            </a:r>
            <a:r>
              <a:rPr lang="en-US" sz="2000" dirty="0" smtClean="0"/>
              <a:t> </a:t>
            </a:r>
            <a:r>
              <a:rPr lang="en-US" sz="2000" dirty="0" err="1" smtClean="0"/>
              <a:t>neurotropik</a:t>
            </a:r>
            <a:r>
              <a:rPr lang="en-US" sz="2000" dirty="0" smtClean="0"/>
              <a:t> </a:t>
            </a:r>
            <a:r>
              <a:rPr lang="en-US" sz="2000" dirty="0" err="1" smtClean="0"/>
              <a:t>dan</a:t>
            </a:r>
            <a:r>
              <a:rPr lang="en-US" sz="2000" dirty="0" smtClean="0"/>
              <a:t> </a:t>
            </a:r>
            <a:r>
              <a:rPr lang="en-US" sz="2000" dirty="0" err="1" smtClean="0"/>
              <a:t>akhirnya</a:t>
            </a:r>
            <a:r>
              <a:rPr lang="en-US" sz="2000" dirty="0" smtClean="0"/>
              <a:t> </a:t>
            </a:r>
            <a:r>
              <a:rPr lang="en-US" sz="2000" dirty="0" err="1" smtClean="0"/>
              <a:t>menurunkan</a:t>
            </a:r>
            <a:r>
              <a:rPr lang="en-US" sz="2000" dirty="0" smtClean="0"/>
              <a:t> neurogenesis</a:t>
            </a:r>
          </a:p>
        </p:txBody>
      </p:sp>
    </p:spTree>
    <p:extLst>
      <p:ext uri="{BB962C8B-B14F-4D97-AF65-F5344CB8AC3E}">
        <p14:creationId xmlns:p14="http://schemas.microsoft.com/office/powerpoint/2010/main" val="16428034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a:xfrm>
            <a:off x="685800" y="381000"/>
            <a:ext cx="7772400" cy="5745163"/>
          </a:xfrm>
        </p:spPr>
        <p:txBody>
          <a:bodyPr>
            <a:normAutofit/>
          </a:bodyPr>
          <a:lstStyle/>
          <a:p>
            <a:pPr eaLnBrk="1" hangingPunct="1">
              <a:buFontTx/>
              <a:buNone/>
            </a:pPr>
            <a:r>
              <a:rPr lang="en-US" sz="2000" b="1" dirty="0" err="1" smtClean="0"/>
              <a:t>Depresi</a:t>
            </a:r>
            <a:r>
              <a:rPr lang="en-US" sz="2000" b="1" dirty="0" smtClean="0"/>
              <a:t> </a:t>
            </a:r>
            <a:r>
              <a:rPr lang="en-US" sz="2000" b="1" dirty="0" err="1" smtClean="0"/>
              <a:t>dengan</a:t>
            </a:r>
            <a:r>
              <a:rPr lang="en-US" sz="2000" b="1" dirty="0" smtClean="0"/>
              <a:t> </a:t>
            </a:r>
            <a:r>
              <a:rPr lang="en-US" sz="2000" b="1" dirty="0" err="1" smtClean="0"/>
              <a:t>demensia</a:t>
            </a:r>
            <a:r>
              <a:rPr lang="en-US" sz="2000" b="1" dirty="0" smtClean="0"/>
              <a:t> </a:t>
            </a:r>
            <a:r>
              <a:rPr lang="en-US" sz="2000" b="1" dirty="0" err="1" smtClean="0"/>
              <a:t>reversibel</a:t>
            </a:r>
            <a:endParaRPr lang="en-US" sz="2000" b="1" dirty="0" smtClean="0"/>
          </a:p>
          <a:p>
            <a:pPr eaLnBrk="1" hangingPunct="1">
              <a:buFont typeface="Wingdings" pitchFamily="2" charset="2"/>
              <a:buChar char="q"/>
            </a:pPr>
            <a:r>
              <a:rPr lang="en-US" sz="2000" dirty="0" err="1" smtClean="0"/>
              <a:t>Beberapa</a:t>
            </a:r>
            <a:r>
              <a:rPr lang="en-US" sz="2000" dirty="0" smtClean="0"/>
              <a:t> pasien </a:t>
            </a:r>
            <a:r>
              <a:rPr lang="en-US" sz="2000" dirty="0" err="1" smtClean="0"/>
              <a:t>depresi</a:t>
            </a:r>
            <a:r>
              <a:rPr lang="en-US" sz="2000" dirty="0" smtClean="0"/>
              <a:t> </a:t>
            </a:r>
            <a:r>
              <a:rPr lang="en-US" sz="2000" dirty="0" err="1" smtClean="0"/>
              <a:t>berkembang</a:t>
            </a:r>
            <a:r>
              <a:rPr lang="en-US" sz="2000" dirty="0" smtClean="0"/>
              <a:t> </a:t>
            </a:r>
            <a:r>
              <a:rPr lang="en-US" sz="2000" dirty="0" err="1" smtClean="0"/>
              <a:t>menjadi</a:t>
            </a:r>
            <a:r>
              <a:rPr lang="en-US" sz="2000" dirty="0" smtClean="0"/>
              <a:t> </a:t>
            </a:r>
            <a:r>
              <a:rPr lang="en-US" sz="2000" dirty="0" err="1" smtClean="0"/>
              <a:t>sindrom</a:t>
            </a:r>
            <a:r>
              <a:rPr lang="en-US" sz="2000" dirty="0" smtClean="0"/>
              <a:t> </a:t>
            </a:r>
            <a:r>
              <a:rPr lang="en-US" sz="2000" dirty="0" err="1" smtClean="0"/>
              <a:t>demensia</a:t>
            </a:r>
            <a:r>
              <a:rPr lang="en-US" sz="2000" dirty="0" smtClean="0"/>
              <a:t> yang </a:t>
            </a:r>
            <a:r>
              <a:rPr lang="en-US" sz="2000" dirty="0" err="1" smtClean="0"/>
              <a:t>dibuktikan</a:t>
            </a:r>
            <a:r>
              <a:rPr lang="en-US" sz="2000" dirty="0" smtClean="0"/>
              <a:t> </a:t>
            </a:r>
            <a:r>
              <a:rPr lang="en-US" sz="2000" dirty="0" err="1" smtClean="0"/>
              <a:t>setelah</a:t>
            </a:r>
            <a:r>
              <a:rPr lang="en-US" sz="2000" dirty="0" smtClean="0"/>
              <a:t> </a:t>
            </a:r>
            <a:r>
              <a:rPr lang="en-US" sz="2000" dirty="0" err="1" smtClean="0"/>
              <a:t>depresinya</a:t>
            </a:r>
            <a:r>
              <a:rPr lang="en-US" sz="2000" dirty="0" smtClean="0"/>
              <a:t> </a:t>
            </a:r>
            <a:r>
              <a:rPr lang="en-US" sz="2000" dirty="0" err="1" smtClean="0"/>
              <a:t>terjadi</a:t>
            </a:r>
            <a:r>
              <a:rPr lang="en-US" sz="2000" dirty="0" smtClean="0"/>
              <a:t> </a:t>
            </a:r>
            <a:r>
              <a:rPr lang="en-US" sz="2000" dirty="0" err="1" smtClean="0"/>
              <a:t>remisi</a:t>
            </a:r>
            <a:endParaRPr lang="en-US" sz="2000" dirty="0" smtClean="0"/>
          </a:p>
          <a:p>
            <a:pPr eaLnBrk="1" hangingPunct="1">
              <a:buFont typeface="Wingdings" pitchFamily="2" charset="2"/>
              <a:buChar char="q"/>
            </a:pPr>
            <a:r>
              <a:rPr lang="en-US" sz="2000" dirty="0" err="1" smtClean="0"/>
              <a:t>Sindrom</a:t>
            </a:r>
            <a:r>
              <a:rPr lang="en-US" sz="2000" dirty="0" smtClean="0"/>
              <a:t> </a:t>
            </a:r>
            <a:r>
              <a:rPr lang="en-US" sz="2000" dirty="0" err="1" smtClean="0"/>
              <a:t>tersebut</a:t>
            </a:r>
            <a:r>
              <a:rPr lang="en-US" sz="2000" dirty="0" smtClean="0"/>
              <a:t> </a:t>
            </a:r>
            <a:r>
              <a:rPr lang="en-US" sz="2000" dirty="0" err="1" smtClean="0"/>
              <a:t>dinamakan</a:t>
            </a:r>
            <a:r>
              <a:rPr lang="en-US" sz="2000" dirty="0" smtClean="0"/>
              <a:t> </a:t>
            </a:r>
            <a:r>
              <a:rPr lang="en-US" sz="2000" i="1" dirty="0" err="1" smtClean="0"/>
              <a:t>pseudodementia</a:t>
            </a:r>
            <a:r>
              <a:rPr lang="en-US" sz="2000" i="1" dirty="0" smtClean="0"/>
              <a:t>, depression with reversible </a:t>
            </a:r>
            <a:r>
              <a:rPr lang="en-US" sz="2000" i="1" dirty="0" err="1" smtClean="0"/>
              <a:t>dementia,dan</a:t>
            </a:r>
            <a:r>
              <a:rPr lang="en-US" sz="2000" i="1" dirty="0" smtClean="0"/>
              <a:t> dementia of depression</a:t>
            </a:r>
            <a:r>
              <a:rPr lang="en-US" sz="2000" dirty="0" smtClean="0"/>
              <a:t>. </a:t>
            </a:r>
            <a:r>
              <a:rPr lang="en-US" sz="2000" dirty="0" err="1"/>
              <a:t>S</a:t>
            </a:r>
            <a:r>
              <a:rPr lang="en-US" sz="2000" dirty="0" err="1" smtClean="0"/>
              <a:t>ering</a:t>
            </a:r>
            <a:r>
              <a:rPr lang="en-US" sz="2000" dirty="0" smtClean="0"/>
              <a:t> </a:t>
            </a:r>
            <a:r>
              <a:rPr lang="en-US" sz="2000" dirty="0" err="1" smtClean="0"/>
              <a:t>terjadi</a:t>
            </a:r>
            <a:r>
              <a:rPr lang="en-US" sz="2000" dirty="0" smtClean="0"/>
              <a:t> </a:t>
            </a:r>
            <a:r>
              <a:rPr lang="en-US" sz="2000" dirty="0" err="1" smtClean="0"/>
              <a:t>pada</a:t>
            </a:r>
            <a:r>
              <a:rPr lang="en-US" sz="2000" dirty="0" smtClean="0"/>
              <a:t> </a:t>
            </a:r>
            <a:r>
              <a:rPr lang="en-US" sz="2000" dirty="0" err="1" smtClean="0"/>
              <a:t>depresi</a:t>
            </a:r>
            <a:r>
              <a:rPr lang="en-US" sz="2000" dirty="0" smtClean="0"/>
              <a:t> onset </a:t>
            </a:r>
            <a:r>
              <a:rPr lang="en-US" sz="2000" dirty="0" err="1" smtClean="0"/>
              <a:t>lambat</a:t>
            </a:r>
            <a:endParaRPr lang="en-US" sz="2000" dirty="0" smtClean="0"/>
          </a:p>
          <a:p>
            <a:pPr marL="0" indent="0">
              <a:buNone/>
            </a:pPr>
            <a:endParaRPr lang="en-US" sz="2000" b="1" dirty="0" smtClean="0"/>
          </a:p>
          <a:p>
            <a:pPr marL="0" indent="0">
              <a:buNone/>
            </a:pPr>
            <a:r>
              <a:rPr lang="en-US" sz="2000" b="1" dirty="0" err="1" smtClean="0"/>
              <a:t>Depresi</a:t>
            </a:r>
            <a:r>
              <a:rPr lang="en-US" sz="2000" b="1" dirty="0" smtClean="0"/>
              <a:t> </a:t>
            </a:r>
            <a:r>
              <a:rPr lang="en-US" sz="2000" b="1" dirty="0" err="1"/>
              <a:t>vaskular</a:t>
            </a:r>
            <a:r>
              <a:rPr lang="en-US" sz="2000" b="1" dirty="0"/>
              <a:t> </a:t>
            </a:r>
            <a:r>
              <a:rPr lang="en-US" sz="2000" dirty="0">
                <a:sym typeface="Wingdings" pitchFamily="2" charset="2"/>
              </a:rPr>
              <a:t> </a:t>
            </a:r>
            <a:r>
              <a:rPr lang="en-US" sz="2000" dirty="0" err="1">
                <a:sym typeface="Wingdings" pitchFamily="2" charset="2"/>
              </a:rPr>
              <a:t>berhubungan</a:t>
            </a:r>
            <a:r>
              <a:rPr lang="en-US" sz="2000" dirty="0">
                <a:sym typeface="Wingdings" pitchFamily="2" charset="2"/>
              </a:rPr>
              <a:t> </a:t>
            </a:r>
            <a:r>
              <a:rPr lang="en-US" sz="2000" dirty="0" err="1">
                <a:sym typeface="Wingdings" pitchFamily="2" charset="2"/>
              </a:rPr>
              <a:t>dengan</a:t>
            </a:r>
            <a:r>
              <a:rPr lang="en-US" sz="2000" dirty="0">
                <a:sym typeface="Wingdings" pitchFamily="2" charset="2"/>
              </a:rPr>
              <a:t> </a:t>
            </a:r>
            <a:r>
              <a:rPr lang="en-US" sz="2000" dirty="0" err="1">
                <a:sym typeface="Wingdings" pitchFamily="2" charset="2"/>
              </a:rPr>
              <a:t>penyakit</a:t>
            </a:r>
            <a:r>
              <a:rPr lang="en-US" sz="2000" dirty="0">
                <a:sym typeface="Wingdings" pitchFamily="2" charset="2"/>
              </a:rPr>
              <a:t> </a:t>
            </a:r>
            <a:r>
              <a:rPr lang="en-US" sz="2000" dirty="0" err="1">
                <a:sym typeface="Wingdings" pitchFamily="2" charset="2"/>
              </a:rPr>
              <a:t>serebrovaskular</a:t>
            </a:r>
            <a:endParaRPr lang="id-ID" sz="2000" dirty="0">
              <a:sym typeface="Wingdings" pitchFamily="2" charset="2"/>
            </a:endParaRPr>
          </a:p>
          <a:p>
            <a:r>
              <a:rPr lang="id-ID" sz="2000" dirty="0">
                <a:sym typeface="Wingdings" pitchFamily="2" charset="2"/>
              </a:rPr>
              <a:t>Gangguan </a:t>
            </a:r>
            <a:r>
              <a:rPr lang="id-ID" sz="2000" i="1" dirty="0">
                <a:sym typeface="Wingdings" pitchFamily="2" charset="2"/>
              </a:rPr>
              <a:t>fluency</a:t>
            </a:r>
            <a:r>
              <a:rPr lang="id-ID" sz="2000" dirty="0">
                <a:sym typeface="Wingdings" pitchFamily="2" charset="2"/>
              </a:rPr>
              <a:t> dan </a:t>
            </a:r>
            <a:r>
              <a:rPr lang="id-ID" sz="2000" i="1" dirty="0">
                <a:sym typeface="Wingdings" pitchFamily="2" charset="2"/>
              </a:rPr>
              <a:t>naming </a:t>
            </a:r>
            <a:r>
              <a:rPr lang="id-ID" sz="2000" dirty="0">
                <a:sym typeface="Wingdings" pitchFamily="2" charset="2"/>
              </a:rPr>
              <a:t>merupakan gejala yg paling banyak pada depresi vaskular.</a:t>
            </a:r>
          </a:p>
          <a:p>
            <a:r>
              <a:rPr lang="id-ID" sz="2000" dirty="0">
                <a:sym typeface="Wingdings" pitchFamily="2" charset="2"/>
              </a:rPr>
              <a:t>Pasien dengan depresi vaskular menunjukkan gejala lebih apatis dan retardasi atau agitasi yg rendah.</a:t>
            </a:r>
          </a:p>
          <a:p>
            <a:pPr eaLnBrk="1" hangingPunct="1">
              <a:buFont typeface="Wingdings" pitchFamily="2" charset="2"/>
              <a:buChar char="q"/>
            </a:pPr>
            <a:endParaRPr lang="en-US" sz="2000" i="1" dirty="0" smtClean="0"/>
          </a:p>
        </p:txBody>
      </p:sp>
    </p:spTree>
    <p:extLst>
      <p:ext uri="{BB962C8B-B14F-4D97-AF65-F5344CB8AC3E}">
        <p14:creationId xmlns:p14="http://schemas.microsoft.com/office/powerpoint/2010/main" val="20796617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609600" y="990600"/>
            <a:ext cx="7772400" cy="5029200"/>
          </a:xfrm>
        </p:spPr>
        <p:txBody>
          <a:bodyPr/>
          <a:lstStyle/>
          <a:p>
            <a:pPr marL="0" indent="0" eaLnBrk="1" hangingPunct="1">
              <a:buNone/>
            </a:pPr>
            <a:r>
              <a:rPr lang="en-US" b="1" dirty="0" smtClean="0">
                <a:sym typeface="Wingdings" pitchFamily="2" charset="2"/>
              </a:rPr>
              <a:t>Depression-executive Dysfunction Syndrome </a:t>
            </a:r>
            <a:endParaRPr lang="en-US" dirty="0">
              <a:sym typeface="Wingdings" pitchFamily="2" charset="2"/>
            </a:endParaRPr>
          </a:p>
          <a:p>
            <a:pPr eaLnBrk="1" hangingPunct="1">
              <a:buFont typeface="Wingdings" pitchFamily="2" charset="2"/>
              <a:buChar char="q"/>
            </a:pPr>
            <a:r>
              <a:rPr lang="en-US" dirty="0" err="1">
                <a:sym typeface="Wingdings" pitchFamily="2" charset="2"/>
              </a:rPr>
              <a:t>B</a:t>
            </a:r>
            <a:r>
              <a:rPr lang="en-US" dirty="0" err="1" smtClean="0">
                <a:sym typeface="Wingdings" pitchFamily="2" charset="2"/>
              </a:rPr>
              <a:t>erhubungan</a:t>
            </a:r>
            <a:r>
              <a:rPr lang="en-US" dirty="0" smtClean="0">
                <a:sym typeface="Wingdings" pitchFamily="2" charset="2"/>
              </a:rPr>
              <a:t> </a:t>
            </a:r>
            <a:r>
              <a:rPr lang="en-US" dirty="0" err="1" smtClean="0">
                <a:sym typeface="Wingdings" pitchFamily="2" charset="2"/>
              </a:rPr>
              <a:t>dengan</a:t>
            </a:r>
            <a:r>
              <a:rPr lang="en-US" dirty="0" smtClean="0">
                <a:sym typeface="Wingdings" pitchFamily="2" charset="2"/>
              </a:rPr>
              <a:t> </a:t>
            </a:r>
            <a:r>
              <a:rPr lang="en-US" dirty="0" err="1" smtClean="0">
                <a:sym typeface="Wingdings" pitchFamily="2" charset="2"/>
              </a:rPr>
              <a:t>disfungsi</a:t>
            </a:r>
            <a:r>
              <a:rPr lang="en-US" dirty="0" smtClean="0">
                <a:sym typeface="Wingdings" pitchFamily="2" charset="2"/>
              </a:rPr>
              <a:t> </a:t>
            </a:r>
            <a:r>
              <a:rPr lang="en-US" dirty="0" err="1" smtClean="0">
                <a:sym typeface="Wingdings" pitchFamily="2" charset="2"/>
              </a:rPr>
              <a:t>frontostriatal-limbik</a:t>
            </a:r>
            <a:endParaRPr lang="id-ID" dirty="0" smtClean="0">
              <a:sym typeface="Wingdings" pitchFamily="2" charset="2"/>
            </a:endParaRPr>
          </a:p>
          <a:p>
            <a:pPr eaLnBrk="1" hangingPunct="1">
              <a:buFont typeface="Wingdings" pitchFamily="2" charset="2"/>
              <a:buChar char="q"/>
            </a:pPr>
            <a:r>
              <a:rPr lang="en-US" dirty="0" err="1" smtClean="0">
                <a:sym typeface="Wingdings" pitchFamily="2" charset="2"/>
              </a:rPr>
              <a:t>Gambaran</a:t>
            </a:r>
            <a:r>
              <a:rPr lang="en-US" dirty="0" smtClean="0">
                <a:sym typeface="Wingdings" pitchFamily="2" charset="2"/>
              </a:rPr>
              <a:t>: </a:t>
            </a:r>
            <a:r>
              <a:rPr lang="en-US" dirty="0" err="1" smtClean="0">
                <a:sym typeface="Wingdings" pitchFamily="2" charset="2"/>
              </a:rPr>
              <a:t>retardasi</a:t>
            </a:r>
            <a:r>
              <a:rPr lang="en-US" dirty="0" smtClean="0">
                <a:sym typeface="Wingdings" pitchFamily="2" charset="2"/>
              </a:rPr>
              <a:t> </a:t>
            </a:r>
            <a:r>
              <a:rPr lang="en-US" dirty="0" err="1" smtClean="0">
                <a:sym typeface="Wingdings" pitchFamily="2" charset="2"/>
              </a:rPr>
              <a:t>psikomotor</a:t>
            </a:r>
            <a:r>
              <a:rPr lang="en-US" dirty="0" smtClean="0">
                <a:sym typeface="Wingdings" pitchFamily="2" charset="2"/>
              </a:rPr>
              <a:t>, </a:t>
            </a:r>
            <a:r>
              <a:rPr lang="en-US" dirty="0" err="1" smtClean="0">
                <a:sym typeface="Wingdings" pitchFamily="2" charset="2"/>
              </a:rPr>
              <a:t>kehilangan</a:t>
            </a:r>
            <a:r>
              <a:rPr lang="en-US" dirty="0" smtClean="0">
                <a:sym typeface="Wingdings" pitchFamily="2" charset="2"/>
              </a:rPr>
              <a:t> </a:t>
            </a:r>
            <a:r>
              <a:rPr lang="en-US" dirty="0" err="1" smtClean="0">
                <a:sym typeface="Wingdings" pitchFamily="2" charset="2"/>
              </a:rPr>
              <a:t>minat</a:t>
            </a:r>
            <a:r>
              <a:rPr lang="en-US" dirty="0" smtClean="0">
                <a:sym typeface="Wingdings" pitchFamily="2" charset="2"/>
              </a:rPr>
              <a:t>, </a:t>
            </a:r>
            <a:r>
              <a:rPr lang="en-US" dirty="0" err="1" smtClean="0">
                <a:sym typeface="Wingdings" pitchFamily="2" charset="2"/>
              </a:rPr>
              <a:t>kecurigaan</a:t>
            </a:r>
            <a:r>
              <a:rPr lang="en-US" dirty="0" smtClean="0">
                <a:sym typeface="Wingdings" pitchFamily="2" charset="2"/>
              </a:rPr>
              <a:t>, </a:t>
            </a:r>
            <a:r>
              <a:rPr lang="en-US" dirty="0" err="1" smtClean="0">
                <a:sym typeface="Wingdings" pitchFamily="2" charset="2"/>
              </a:rPr>
              <a:t>gangguan</a:t>
            </a:r>
            <a:r>
              <a:rPr lang="en-US" dirty="0" smtClean="0">
                <a:sym typeface="Wingdings" pitchFamily="2" charset="2"/>
              </a:rPr>
              <a:t> </a:t>
            </a:r>
            <a:r>
              <a:rPr lang="en-US" dirty="0" err="1" smtClean="0">
                <a:sym typeface="Wingdings" pitchFamily="2" charset="2"/>
              </a:rPr>
              <a:t>pada</a:t>
            </a:r>
            <a:r>
              <a:rPr lang="en-US" dirty="0" smtClean="0">
                <a:sym typeface="Wingdings" pitchFamily="2" charset="2"/>
              </a:rPr>
              <a:t> </a:t>
            </a:r>
            <a:r>
              <a:rPr lang="en-US" dirty="0" err="1" smtClean="0">
                <a:sym typeface="Wingdings" pitchFamily="2" charset="2"/>
              </a:rPr>
              <a:t>pekerjaan</a:t>
            </a:r>
            <a:r>
              <a:rPr lang="en-US" dirty="0" smtClean="0">
                <a:sym typeface="Wingdings" pitchFamily="2" charset="2"/>
              </a:rPr>
              <a:t> sehari2 (IADL),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terbatasnya</a:t>
            </a:r>
            <a:r>
              <a:rPr lang="en-US" dirty="0" smtClean="0">
                <a:sym typeface="Wingdings" pitchFamily="2" charset="2"/>
              </a:rPr>
              <a:t> </a:t>
            </a:r>
            <a:r>
              <a:rPr lang="en-US" dirty="0" err="1" smtClean="0">
                <a:sym typeface="Wingdings" pitchFamily="2" charset="2"/>
              </a:rPr>
              <a:t>gejala</a:t>
            </a:r>
            <a:r>
              <a:rPr lang="en-US" dirty="0" smtClean="0">
                <a:sym typeface="Wingdings" pitchFamily="2" charset="2"/>
              </a:rPr>
              <a:t> </a:t>
            </a:r>
            <a:r>
              <a:rPr lang="en-US" dirty="0" err="1" smtClean="0">
                <a:sym typeface="Wingdings" pitchFamily="2" charset="2"/>
              </a:rPr>
              <a:t>vegetatif</a:t>
            </a:r>
            <a:r>
              <a:rPr lang="id-ID" dirty="0" smtClean="0">
                <a:sym typeface="Wingdings" pitchFamily="2" charset="2"/>
              </a:rPr>
              <a:t> </a:t>
            </a:r>
            <a:r>
              <a:rPr lang="en-US" dirty="0" smtClean="0">
                <a:sym typeface="Wingdings" pitchFamily="2" charset="2"/>
              </a:rPr>
              <a:t> </a:t>
            </a:r>
            <a:r>
              <a:rPr lang="en-US" dirty="0" err="1" smtClean="0">
                <a:sym typeface="Wingdings" pitchFamily="2" charset="2"/>
              </a:rPr>
              <a:t>studi</a:t>
            </a:r>
            <a:r>
              <a:rPr lang="en-US" dirty="0" smtClean="0">
                <a:sym typeface="Wingdings" pitchFamily="2" charset="2"/>
              </a:rPr>
              <a:t> </a:t>
            </a:r>
            <a:r>
              <a:rPr lang="en-US" dirty="0" err="1" smtClean="0">
                <a:sym typeface="Wingdings" pitchFamily="2" charset="2"/>
              </a:rPr>
              <a:t>lebih</a:t>
            </a:r>
            <a:r>
              <a:rPr lang="en-US" dirty="0" smtClean="0">
                <a:sym typeface="Wingdings" pitchFamily="2" charset="2"/>
              </a:rPr>
              <a:t> </a:t>
            </a:r>
            <a:r>
              <a:rPr lang="en-US" dirty="0" err="1" smtClean="0">
                <a:sym typeface="Wingdings" pitchFamily="2" charset="2"/>
              </a:rPr>
              <a:t>respon</a:t>
            </a:r>
            <a:r>
              <a:rPr lang="en-US" dirty="0" smtClean="0">
                <a:sym typeface="Wingdings" pitchFamily="2" charset="2"/>
              </a:rPr>
              <a:t> </a:t>
            </a:r>
            <a:r>
              <a:rPr lang="en-US" dirty="0" err="1" smtClean="0">
                <a:sym typeface="Wingdings" pitchFamily="2" charset="2"/>
              </a:rPr>
              <a:t>dengan</a:t>
            </a:r>
            <a:r>
              <a:rPr lang="en-US" dirty="0" smtClean="0">
                <a:sym typeface="Wingdings" pitchFamily="2" charset="2"/>
              </a:rPr>
              <a:t> </a:t>
            </a:r>
            <a:r>
              <a:rPr lang="en-US" dirty="0" err="1" smtClean="0">
                <a:sym typeface="Wingdings" pitchFamily="2" charset="2"/>
              </a:rPr>
              <a:t>terapi</a:t>
            </a:r>
            <a:r>
              <a:rPr lang="en-US" dirty="0" smtClean="0">
                <a:sym typeface="Wingdings" pitchFamily="2" charset="2"/>
              </a:rPr>
              <a:t> problem solving </a:t>
            </a:r>
            <a:r>
              <a:rPr lang="en-US" dirty="0" err="1" smtClean="0">
                <a:sym typeface="Wingdings" pitchFamily="2" charset="2"/>
              </a:rPr>
              <a:t>dibanding</a:t>
            </a:r>
            <a:r>
              <a:rPr lang="en-US" dirty="0" smtClean="0">
                <a:sym typeface="Wingdings" pitchFamily="2" charset="2"/>
              </a:rPr>
              <a:t> </a:t>
            </a:r>
            <a:r>
              <a:rPr lang="en-US" dirty="0" err="1" smtClean="0">
                <a:sym typeface="Wingdings" pitchFamily="2" charset="2"/>
              </a:rPr>
              <a:t>pemberian</a:t>
            </a:r>
            <a:r>
              <a:rPr lang="en-US" dirty="0" smtClean="0">
                <a:sym typeface="Wingdings" pitchFamily="2" charset="2"/>
              </a:rPr>
              <a:t> </a:t>
            </a:r>
            <a:r>
              <a:rPr lang="en-US" dirty="0" err="1" smtClean="0">
                <a:sym typeface="Wingdings" pitchFamily="2" charset="2"/>
              </a:rPr>
              <a:t>antidepresan</a:t>
            </a:r>
            <a:r>
              <a:rPr lang="en-US" dirty="0" smtClean="0">
                <a:sym typeface="Wingdings" pitchFamily="2" charset="2"/>
              </a:rPr>
              <a:t> (SSRI)</a:t>
            </a:r>
          </a:p>
          <a:p>
            <a:pPr marL="0" indent="0" eaLnBrk="1" hangingPunct="1">
              <a:buNone/>
            </a:pPr>
            <a:endParaRPr lang="en-US" dirty="0">
              <a:sym typeface="Wingdings" pitchFamily="2" charset="2"/>
            </a:endParaRPr>
          </a:p>
          <a:p>
            <a:pPr marL="0" indent="0">
              <a:buNone/>
            </a:pPr>
            <a:r>
              <a:rPr lang="id-ID" b="1" dirty="0"/>
              <a:t>Depresi pada penyakit Alzheimer</a:t>
            </a:r>
          </a:p>
          <a:p>
            <a:pPr>
              <a:buFont typeface="Wingdings" pitchFamily="2" charset="2"/>
              <a:buChar char="q"/>
            </a:pPr>
            <a:r>
              <a:rPr lang="id-ID" dirty="0" smtClean="0"/>
              <a:t>Simptom </a:t>
            </a:r>
            <a:r>
              <a:rPr lang="id-ID" dirty="0"/>
              <a:t>dan sindrom depresi sering muncul pada pasien Alzheimer.</a:t>
            </a:r>
          </a:p>
          <a:p>
            <a:pPr marL="0" indent="0" eaLnBrk="1" hangingPunct="1">
              <a:buNone/>
            </a:pPr>
            <a:endParaRPr lang="en-US" dirty="0" smtClean="0"/>
          </a:p>
        </p:txBody>
      </p:sp>
    </p:spTree>
    <p:extLst>
      <p:ext uri="{BB962C8B-B14F-4D97-AF65-F5344CB8AC3E}">
        <p14:creationId xmlns:p14="http://schemas.microsoft.com/office/powerpoint/2010/main" val="25767373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457200" y="152400"/>
            <a:ext cx="8229600" cy="6477000"/>
          </a:xfrm>
        </p:spPr>
        <p:txBody>
          <a:bodyPr/>
          <a:lstStyle/>
          <a:p>
            <a:pPr eaLnBrk="1" hangingPunct="1">
              <a:buFontTx/>
              <a:buNone/>
            </a:pPr>
            <a:r>
              <a:rPr lang="id-ID" sz="2000" dirty="0" smtClean="0"/>
              <a:t>Syarat pada kriteria ini : </a:t>
            </a:r>
          </a:p>
          <a:p>
            <a:pPr eaLnBrk="1" hangingPunct="1">
              <a:buFontTx/>
              <a:buAutoNum type="arabicPeriod"/>
            </a:pPr>
            <a:r>
              <a:rPr lang="id-ID" sz="2000" dirty="0" smtClean="0"/>
              <a:t>Terdapat diagnosis Demensia tipe Alzheimer</a:t>
            </a:r>
          </a:p>
          <a:p>
            <a:pPr eaLnBrk="1" hangingPunct="1">
              <a:buFontTx/>
              <a:buAutoNum type="arabicPeriod"/>
            </a:pPr>
            <a:r>
              <a:rPr lang="id-ID" sz="2000" dirty="0" smtClean="0"/>
              <a:t>Terdapat gejala depresi yang signifikan secara klinis</a:t>
            </a:r>
          </a:p>
          <a:p>
            <a:pPr eaLnBrk="1" hangingPunct="1">
              <a:buFont typeface="Wingdings" pitchFamily="2" charset="2"/>
              <a:buChar char="q"/>
            </a:pPr>
            <a:r>
              <a:rPr lang="id-ID" sz="2000" dirty="0" smtClean="0"/>
              <a:t>Penilaian klinis harus memfokuskan pada hubungan waktu antara onset dan perjalanan depresi dan demensia untuk menunjukkan bahwa depresi tdk lebih baik ditegakkan sebagai depresi idiopatik, gangguan mental lain, kondisi medis lain, atau efek lanjutan dari pengobatan.</a:t>
            </a:r>
          </a:p>
          <a:p>
            <a:pPr eaLnBrk="1" hangingPunct="1">
              <a:buFont typeface="Wingdings" pitchFamily="2" charset="2"/>
              <a:buChar char="q"/>
            </a:pPr>
            <a:r>
              <a:rPr lang="id-ID" sz="2000" dirty="0" smtClean="0"/>
              <a:t>Kriteria harus terdapat tiga atau lebih simptom depresi yg telah berlangsung 2 minggu, simptom yang ada harus terdapat mood depresi atau hilangnya minat.</a:t>
            </a:r>
          </a:p>
          <a:p>
            <a:pPr eaLnBrk="1" hangingPunct="1">
              <a:buFontTx/>
              <a:buNone/>
            </a:pPr>
            <a:endParaRPr lang="id-ID" dirty="0" smtClean="0"/>
          </a:p>
        </p:txBody>
      </p:sp>
    </p:spTree>
    <p:extLst>
      <p:ext uri="{BB962C8B-B14F-4D97-AF65-F5344CB8AC3E}">
        <p14:creationId xmlns:p14="http://schemas.microsoft.com/office/powerpoint/2010/main" val="21196496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304800" y="990600"/>
            <a:ext cx="8610600" cy="5181600"/>
          </a:xfrm>
        </p:spPr>
        <p:txBody>
          <a:bodyPr>
            <a:normAutofit fontScale="92500"/>
          </a:bodyPr>
          <a:lstStyle/>
          <a:p>
            <a:pPr eaLnBrk="1" hangingPunct="1">
              <a:buFontTx/>
              <a:buNone/>
            </a:pPr>
            <a:r>
              <a:rPr lang="id-ID" sz="2200" b="1" dirty="0" smtClean="0"/>
              <a:t>Kriteria simptom depresi adalah sebagai berikut:</a:t>
            </a:r>
          </a:p>
          <a:p>
            <a:pPr eaLnBrk="1" hangingPunct="1">
              <a:buFontTx/>
              <a:buAutoNum type="arabicPeriod"/>
            </a:pPr>
            <a:r>
              <a:rPr lang="id-ID" sz="2200" dirty="0" smtClean="0"/>
              <a:t>Mood depresi yg secara klinis signifikan.</a:t>
            </a:r>
          </a:p>
          <a:p>
            <a:pPr eaLnBrk="1" hangingPunct="1">
              <a:buFontTx/>
              <a:buAutoNum type="arabicPeriod"/>
            </a:pPr>
            <a:r>
              <a:rPr lang="id-ID" sz="2200" dirty="0" smtClean="0"/>
              <a:t>Berkurangnya minat dan kontak sosial </a:t>
            </a:r>
          </a:p>
          <a:p>
            <a:pPr eaLnBrk="1" hangingPunct="1">
              <a:buFontTx/>
              <a:buAutoNum type="arabicPeriod"/>
            </a:pPr>
            <a:r>
              <a:rPr lang="id-ID" sz="2200" dirty="0" smtClean="0"/>
              <a:t>Isolasi sosial</a:t>
            </a:r>
          </a:p>
          <a:p>
            <a:pPr eaLnBrk="1" hangingPunct="1">
              <a:buFontTx/>
              <a:buAutoNum type="arabicPeriod"/>
            </a:pPr>
            <a:r>
              <a:rPr lang="id-ID" sz="2200" dirty="0" smtClean="0"/>
              <a:t>Gangguan nafsu makan</a:t>
            </a:r>
          </a:p>
          <a:p>
            <a:pPr eaLnBrk="1" hangingPunct="1">
              <a:buFontTx/>
              <a:buAutoNum type="arabicPeriod"/>
            </a:pPr>
            <a:r>
              <a:rPr lang="id-ID" sz="2200" dirty="0" smtClean="0"/>
              <a:t>Gangguan tidur</a:t>
            </a:r>
          </a:p>
          <a:p>
            <a:pPr eaLnBrk="1" hangingPunct="1">
              <a:buFontTx/>
              <a:buAutoNum type="arabicPeriod"/>
            </a:pPr>
            <a:r>
              <a:rPr lang="id-ID" sz="2200" dirty="0" smtClean="0"/>
              <a:t>Perubahan psikomotor (agresi atau retardasi)</a:t>
            </a:r>
          </a:p>
          <a:p>
            <a:pPr eaLnBrk="1" hangingPunct="1">
              <a:buFontTx/>
              <a:buAutoNum type="arabicPeriod"/>
            </a:pPr>
            <a:r>
              <a:rPr lang="id-ID" sz="2200" dirty="0" smtClean="0"/>
              <a:t>Irritabilitas</a:t>
            </a:r>
          </a:p>
          <a:p>
            <a:pPr eaLnBrk="1" hangingPunct="1">
              <a:buFontTx/>
              <a:buAutoNum type="arabicPeriod"/>
            </a:pPr>
            <a:r>
              <a:rPr lang="id-ID" sz="2200" dirty="0" smtClean="0"/>
              <a:t>Merasa lelah atau berkurangnya energi</a:t>
            </a:r>
          </a:p>
          <a:p>
            <a:pPr eaLnBrk="1" hangingPunct="1">
              <a:buFontTx/>
              <a:buAutoNum type="arabicPeriod"/>
            </a:pPr>
            <a:r>
              <a:rPr lang="id-ID" sz="2200" dirty="0" smtClean="0"/>
              <a:t>Merasa tdk berharga, tdk ada harapan, perasaan bersalah</a:t>
            </a:r>
          </a:p>
          <a:p>
            <a:pPr eaLnBrk="1" hangingPunct="1">
              <a:buFontTx/>
              <a:buAutoNum type="arabicPeriod"/>
            </a:pPr>
            <a:r>
              <a:rPr lang="id-ID" sz="2200" dirty="0" smtClean="0"/>
              <a:t>Pikiran berulang tentang kematian, ide atau usaha bunuh diri.</a:t>
            </a:r>
          </a:p>
          <a:p>
            <a:pPr eaLnBrk="1" hangingPunct="1">
              <a:buFontTx/>
              <a:buAutoNum type="arabicPeriod"/>
            </a:pPr>
            <a:endParaRPr lang="id-ID" sz="2400" dirty="0" smtClean="0"/>
          </a:p>
        </p:txBody>
      </p:sp>
    </p:spTree>
    <p:extLst>
      <p:ext uri="{BB962C8B-B14F-4D97-AF65-F5344CB8AC3E}">
        <p14:creationId xmlns:p14="http://schemas.microsoft.com/office/powerpoint/2010/main" val="4083290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lstStyle/>
          <a:p>
            <a:pPr marL="0" indent="0">
              <a:buNone/>
            </a:pPr>
            <a:r>
              <a:rPr lang="en-US" dirty="0" err="1" smtClean="0"/>
              <a:t>Gambaran</a:t>
            </a:r>
            <a:r>
              <a:rPr lang="en-US" dirty="0" smtClean="0"/>
              <a:t> </a:t>
            </a:r>
            <a:r>
              <a:rPr lang="en-US" dirty="0" err="1" smtClean="0"/>
              <a:t>klinis</a:t>
            </a:r>
            <a:endParaRPr lang="en-US" dirty="0" smtClean="0"/>
          </a:p>
          <a:p>
            <a:pPr>
              <a:buFont typeface="Wingdings" pitchFamily="2" charset="2"/>
              <a:buChar char="q"/>
            </a:pPr>
            <a:r>
              <a:rPr lang="en-US" dirty="0" err="1"/>
              <a:t>Gejala</a:t>
            </a:r>
            <a:r>
              <a:rPr lang="en-US" dirty="0"/>
              <a:t> </a:t>
            </a:r>
            <a:r>
              <a:rPr lang="en-US" dirty="0" err="1"/>
              <a:t>psikotik</a:t>
            </a:r>
            <a:r>
              <a:rPr lang="en-US" dirty="0"/>
              <a:t> yang </a:t>
            </a:r>
            <a:r>
              <a:rPr lang="en-US" dirty="0" err="1"/>
              <a:t>menonjol</a:t>
            </a:r>
            <a:r>
              <a:rPr lang="en-US" dirty="0"/>
              <a:t>: </a:t>
            </a:r>
            <a:r>
              <a:rPr lang="en-US" dirty="0" err="1"/>
              <a:t>waham</a:t>
            </a:r>
            <a:r>
              <a:rPr lang="en-US" dirty="0"/>
              <a:t> </a:t>
            </a:r>
            <a:r>
              <a:rPr lang="en-US" dirty="0" smtClean="0"/>
              <a:t> </a:t>
            </a:r>
            <a:r>
              <a:rPr lang="en-US" dirty="0" err="1" smtClean="0"/>
              <a:t>dan</a:t>
            </a:r>
            <a:r>
              <a:rPr lang="en-US" dirty="0" smtClean="0"/>
              <a:t> </a:t>
            </a:r>
            <a:r>
              <a:rPr lang="en-US" dirty="0" err="1"/>
              <a:t>halusinasi</a:t>
            </a:r>
            <a:r>
              <a:rPr lang="en-US" dirty="0"/>
              <a:t> </a:t>
            </a:r>
            <a:endParaRPr lang="en-US" dirty="0" smtClean="0"/>
          </a:p>
          <a:p>
            <a:pPr>
              <a:buFont typeface="Wingdings" pitchFamily="2" charset="2"/>
              <a:buChar char="q"/>
            </a:pPr>
            <a:r>
              <a:rPr lang="en-US" dirty="0" err="1">
                <a:sym typeface="Wingdings" pitchFamily="2" charset="2"/>
              </a:rPr>
              <a:t>Gejala</a:t>
            </a:r>
            <a:r>
              <a:rPr lang="en-US" dirty="0">
                <a:sym typeface="Wingdings" pitchFamily="2" charset="2"/>
              </a:rPr>
              <a:t> </a:t>
            </a:r>
            <a:r>
              <a:rPr lang="en-US" dirty="0" err="1">
                <a:sym typeface="Wingdings" pitchFamily="2" charset="2"/>
              </a:rPr>
              <a:t>negatif</a:t>
            </a:r>
            <a:r>
              <a:rPr lang="en-US" dirty="0">
                <a:sym typeface="Wingdings" pitchFamily="2" charset="2"/>
              </a:rPr>
              <a:t> </a:t>
            </a:r>
            <a:r>
              <a:rPr lang="en-US" dirty="0" err="1">
                <a:sym typeface="Wingdings" pitchFamily="2" charset="2"/>
              </a:rPr>
              <a:t>lebih</a:t>
            </a:r>
            <a:r>
              <a:rPr lang="en-US" dirty="0">
                <a:sym typeface="Wingdings" pitchFamily="2" charset="2"/>
              </a:rPr>
              <a:t> </a:t>
            </a:r>
            <a:r>
              <a:rPr lang="en-US" dirty="0" err="1">
                <a:sym typeface="Wingdings" pitchFamily="2" charset="2"/>
              </a:rPr>
              <a:t>ringan</a:t>
            </a:r>
            <a:r>
              <a:rPr lang="en-US" dirty="0">
                <a:sym typeface="Wingdings" pitchFamily="2" charset="2"/>
              </a:rPr>
              <a:t> </a:t>
            </a:r>
            <a:r>
              <a:rPr lang="en-US" dirty="0" err="1">
                <a:sym typeface="Wingdings" pitchFamily="2" charset="2"/>
              </a:rPr>
              <a:t>dari</a:t>
            </a:r>
            <a:r>
              <a:rPr lang="en-US" dirty="0">
                <a:sym typeface="Wingdings" pitchFamily="2" charset="2"/>
              </a:rPr>
              <a:t> early-onset, </a:t>
            </a:r>
            <a:r>
              <a:rPr lang="en-US" dirty="0" err="1">
                <a:sym typeface="Wingdings" pitchFamily="2" charset="2"/>
              </a:rPr>
              <a:t>asosiasi</a:t>
            </a:r>
            <a:r>
              <a:rPr lang="en-US" dirty="0">
                <a:sym typeface="Wingdings" pitchFamily="2" charset="2"/>
              </a:rPr>
              <a:t> </a:t>
            </a:r>
            <a:r>
              <a:rPr lang="en-US" dirty="0" err="1">
                <a:sym typeface="Wingdings" pitchFamily="2" charset="2"/>
              </a:rPr>
              <a:t>longgar</a:t>
            </a:r>
            <a:r>
              <a:rPr lang="en-US" dirty="0">
                <a:sym typeface="Wingdings" pitchFamily="2" charset="2"/>
              </a:rPr>
              <a:t> </a:t>
            </a:r>
            <a:r>
              <a:rPr lang="en-US" dirty="0" err="1">
                <a:sym typeface="Wingdings" pitchFamily="2" charset="2"/>
              </a:rPr>
              <a:t>dan</a:t>
            </a:r>
            <a:r>
              <a:rPr lang="en-US" dirty="0">
                <a:sym typeface="Wingdings" pitchFamily="2" charset="2"/>
              </a:rPr>
              <a:t> </a:t>
            </a:r>
            <a:r>
              <a:rPr lang="en-US" dirty="0" err="1">
                <a:sym typeface="Wingdings" pitchFamily="2" charset="2"/>
              </a:rPr>
              <a:t>afek</a:t>
            </a:r>
            <a:r>
              <a:rPr lang="en-US" dirty="0">
                <a:sym typeface="Wingdings" pitchFamily="2" charset="2"/>
              </a:rPr>
              <a:t> yang inappropriate / </a:t>
            </a:r>
            <a:r>
              <a:rPr lang="en-US" dirty="0" err="1">
                <a:sym typeface="Wingdings" pitchFamily="2" charset="2"/>
              </a:rPr>
              <a:t>penumpulan</a:t>
            </a:r>
            <a:r>
              <a:rPr lang="en-US" dirty="0">
                <a:sym typeface="Wingdings" pitchFamily="2" charset="2"/>
              </a:rPr>
              <a:t> </a:t>
            </a:r>
            <a:r>
              <a:rPr lang="en-US" dirty="0" err="1">
                <a:sym typeface="Wingdings" pitchFamily="2" charset="2"/>
              </a:rPr>
              <a:t>afek</a:t>
            </a:r>
            <a:r>
              <a:rPr lang="en-US" dirty="0">
                <a:sym typeface="Wingdings" pitchFamily="2" charset="2"/>
              </a:rPr>
              <a:t> </a:t>
            </a:r>
            <a:r>
              <a:rPr lang="en-US" dirty="0" err="1">
                <a:sym typeface="Wingdings" pitchFamily="2" charset="2"/>
              </a:rPr>
              <a:t>lebih</a:t>
            </a:r>
            <a:r>
              <a:rPr lang="en-US" dirty="0">
                <a:sym typeface="Wingdings" pitchFamily="2" charset="2"/>
              </a:rPr>
              <a:t> </a:t>
            </a:r>
            <a:r>
              <a:rPr lang="en-US" dirty="0" err="1">
                <a:sym typeface="Wingdings" pitchFamily="2" charset="2"/>
              </a:rPr>
              <a:t>jarang</a:t>
            </a:r>
            <a:r>
              <a:rPr lang="en-US" dirty="0">
                <a:sym typeface="Wingdings" pitchFamily="2" charset="2"/>
              </a:rPr>
              <a:t> </a:t>
            </a:r>
            <a:r>
              <a:rPr lang="en-US" dirty="0" err="1">
                <a:sym typeface="Wingdings" pitchFamily="2" charset="2"/>
              </a:rPr>
              <a:t>terutama</a:t>
            </a:r>
            <a:r>
              <a:rPr lang="en-US" dirty="0">
                <a:sym typeface="Wingdings" pitchFamily="2" charset="2"/>
              </a:rPr>
              <a:t> </a:t>
            </a:r>
            <a:r>
              <a:rPr lang="en-US" dirty="0" err="1">
                <a:sym typeface="Wingdings" pitchFamily="2" charset="2"/>
              </a:rPr>
              <a:t>pada</a:t>
            </a:r>
            <a:r>
              <a:rPr lang="en-US" dirty="0">
                <a:sym typeface="Wingdings" pitchFamily="2" charset="2"/>
              </a:rPr>
              <a:t> very late onset</a:t>
            </a:r>
          </a:p>
          <a:p>
            <a:pPr>
              <a:buFont typeface="Wingdings" pitchFamily="2" charset="2"/>
              <a:buChar char="q"/>
            </a:pPr>
            <a:r>
              <a:rPr lang="en-US" dirty="0" err="1">
                <a:sym typeface="Wingdings" pitchFamily="2" charset="2"/>
              </a:rPr>
              <a:t>Pada</a:t>
            </a:r>
            <a:r>
              <a:rPr lang="en-US" dirty="0">
                <a:sym typeface="Wingdings" pitchFamily="2" charset="2"/>
              </a:rPr>
              <a:t> very late onset  </a:t>
            </a:r>
            <a:r>
              <a:rPr lang="en-US" dirty="0" err="1">
                <a:sym typeface="Wingdings" pitchFamily="2" charset="2"/>
              </a:rPr>
              <a:t>sering</a:t>
            </a:r>
            <a:r>
              <a:rPr lang="en-US" dirty="0">
                <a:sym typeface="Wingdings" pitchFamily="2" charset="2"/>
              </a:rPr>
              <a:t> </a:t>
            </a:r>
            <a:r>
              <a:rPr lang="en-US" dirty="0" err="1">
                <a:sym typeface="Wingdings" pitchFamily="2" charset="2"/>
              </a:rPr>
              <a:t>gangguan</a:t>
            </a:r>
            <a:r>
              <a:rPr lang="en-US" dirty="0">
                <a:sym typeface="Wingdings" pitchFamily="2" charset="2"/>
              </a:rPr>
              <a:t> </a:t>
            </a:r>
            <a:r>
              <a:rPr lang="en-US" dirty="0" err="1" smtClean="0">
                <a:sym typeface="Wingdings" pitchFamily="2" charset="2"/>
              </a:rPr>
              <a:t>sensorik</a:t>
            </a:r>
            <a:endParaRPr lang="en-US" dirty="0" smtClean="0">
              <a:sym typeface="Wingdings" pitchFamily="2" charset="2"/>
            </a:endParaRPr>
          </a:p>
          <a:p>
            <a:pPr>
              <a:buFont typeface="Wingdings" pitchFamily="2" charset="2"/>
              <a:buChar char="q"/>
            </a:pPr>
            <a:r>
              <a:rPr lang="en-US" dirty="0" smtClean="0">
                <a:sym typeface="Wingdings" pitchFamily="2" charset="2"/>
              </a:rPr>
              <a:t>Prognosis </a:t>
            </a:r>
            <a:r>
              <a:rPr lang="en-US" dirty="0" err="1" smtClean="0">
                <a:sym typeface="Wingdings" pitchFamily="2" charset="2"/>
              </a:rPr>
              <a:t>lebih</a:t>
            </a:r>
            <a:r>
              <a:rPr lang="en-US" dirty="0" smtClean="0">
                <a:sym typeface="Wingdings" pitchFamily="2" charset="2"/>
              </a:rPr>
              <a:t> </a:t>
            </a:r>
            <a:r>
              <a:rPr lang="en-US" dirty="0" err="1" smtClean="0">
                <a:sym typeface="Wingdings" pitchFamily="2" charset="2"/>
              </a:rPr>
              <a:t>baik</a:t>
            </a:r>
            <a:endParaRPr lang="en-US" dirty="0">
              <a:sym typeface="Wingdings" pitchFamily="2" charset="2"/>
            </a:endParaRPr>
          </a:p>
          <a:p>
            <a:pPr>
              <a:buFont typeface="Wingdings" pitchFamily="2" charset="2"/>
              <a:buChar char="q"/>
            </a:pPr>
            <a:r>
              <a:rPr lang="en-US" dirty="0" err="1" smtClean="0"/>
              <a:t>Skizofrenia</a:t>
            </a:r>
            <a:r>
              <a:rPr lang="en-US" dirty="0" smtClean="0"/>
              <a:t> </a:t>
            </a:r>
            <a:r>
              <a:rPr lang="en-US" dirty="0" err="1"/>
              <a:t>yg</a:t>
            </a:r>
            <a:r>
              <a:rPr lang="en-US" dirty="0"/>
              <a:t> </a:t>
            </a:r>
            <a:r>
              <a:rPr lang="en-US" dirty="0" err="1"/>
              <a:t>terjadi</a:t>
            </a:r>
            <a:r>
              <a:rPr lang="en-US" dirty="0"/>
              <a:t> </a:t>
            </a:r>
            <a:r>
              <a:rPr lang="en-US" dirty="0" err="1"/>
              <a:t>pada</a:t>
            </a:r>
            <a:r>
              <a:rPr lang="en-US" dirty="0"/>
              <a:t> </a:t>
            </a:r>
            <a:r>
              <a:rPr lang="en-US" dirty="0" err="1"/>
              <a:t>usia</a:t>
            </a:r>
            <a:r>
              <a:rPr lang="en-US" dirty="0"/>
              <a:t> yang </a:t>
            </a:r>
            <a:r>
              <a:rPr lang="en-US" dirty="0" err="1"/>
              <a:t>sangat</a:t>
            </a:r>
            <a:r>
              <a:rPr lang="en-US" dirty="0"/>
              <a:t> </a:t>
            </a:r>
            <a:r>
              <a:rPr lang="en-US" dirty="0" err="1"/>
              <a:t>tua</a:t>
            </a:r>
            <a:r>
              <a:rPr lang="en-US" dirty="0"/>
              <a:t> </a:t>
            </a:r>
            <a:r>
              <a:rPr lang="en-US" dirty="0" err="1"/>
              <a:t>biasanya</a:t>
            </a:r>
            <a:r>
              <a:rPr lang="en-US" dirty="0"/>
              <a:t> </a:t>
            </a:r>
            <a:r>
              <a:rPr lang="en-US" dirty="0" err="1"/>
              <a:t>sangat</a:t>
            </a:r>
            <a:r>
              <a:rPr lang="en-US" dirty="0"/>
              <a:t> </a:t>
            </a:r>
            <a:r>
              <a:rPr lang="en-US" dirty="0" err="1"/>
              <a:t>sedikit</a:t>
            </a:r>
            <a:r>
              <a:rPr lang="en-US" dirty="0"/>
              <a:t> </a:t>
            </a:r>
            <a:r>
              <a:rPr lang="en-US" dirty="0" err="1"/>
              <a:t>terjadi</a:t>
            </a:r>
            <a:r>
              <a:rPr lang="en-US" dirty="0"/>
              <a:t> </a:t>
            </a:r>
            <a:r>
              <a:rPr lang="en-US" dirty="0" err="1"/>
              <a:t>afek</a:t>
            </a:r>
            <a:r>
              <a:rPr lang="en-US" dirty="0"/>
              <a:t> </a:t>
            </a:r>
            <a:r>
              <a:rPr lang="en-US" dirty="0" err="1"/>
              <a:t>tumpul</a:t>
            </a:r>
            <a:r>
              <a:rPr lang="en-US" dirty="0"/>
              <a:t> </a:t>
            </a:r>
            <a:r>
              <a:rPr lang="en-US" dirty="0" err="1"/>
              <a:t>dan</a:t>
            </a:r>
            <a:r>
              <a:rPr lang="en-US" dirty="0"/>
              <a:t> </a:t>
            </a:r>
            <a:r>
              <a:rPr lang="en-US" dirty="0" err="1"/>
              <a:t>gangguan</a:t>
            </a:r>
            <a:r>
              <a:rPr lang="en-US" dirty="0"/>
              <a:t> </a:t>
            </a:r>
            <a:r>
              <a:rPr lang="en-US" dirty="0" err="1"/>
              <a:t>isi</a:t>
            </a:r>
            <a:r>
              <a:rPr lang="en-US" dirty="0"/>
              <a:t> </a:t>
            </a:r>
            <a:r>
              <a:rPr lang="en-US" dirty="0" err="1" smtClean="0"/>
              <a:t>pikir</a:t>
            </a:r>
            <a:r>
              <a:rPr lang="en-US" dirty="0" smtClean="0"/>
              <a:t>. </a:t>
            </a:r>
            <a:r>
              <a:rPr lang="en-US" dirty="0" err="1" smtClean="0"/>
              <a:t>Prevalensi</a:t>
            </a:r>
            <a:r>
              <a:rPr lang="en-US" dirty="0" smtClean="0"/>
              <a:t> </a:t>
            </a:r>
            <a:r>
              <a:rPr lang="en-US" dirty="0" err="1"/>
              <a:t>halusinasi</a:t>
            </a:r>
            <a:r>
              <a:rPr lang="en-US" dirty="0"/>
              <a:t> visual </a:t>
            </a:r>
            <a:r>
              <a:rPr lang="en-US" dirty="0" err="1" smtClean="0"/>
              <a:t>meningkat</a:t>
            </a:r>
            <a:r>
              <a:rPr lang="en-US" dirty="0"/>
              <a:t>.</a:t>
            </a:r>
          </a:p>
        </p:txBody>
      </p:sp>
    </p:spTree>
    <p:extLst>
      <p:ext uri="{BB962C8B-B14F-4D97-AF65-F5344CB8AC3E}">
        <p14:creationId xmlns:p14="http://schemas.microsoft.com/office/powerpoint/2010/main" val="53105975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122238"/>
            <a:ext cx="8229600" cy="715962"/>
          </a:xfrm>
        </p:spPr>
        <p:txBody>
          <a:bodyPr/>
          <a:lstStyle/>
          <a:p>
            <a:pPr eaLnBrk="1" hangingPunct="1"/>
            <a:endParaRPr lang="id-ID" sz="2000" b="1" dirty="0" smtClean="0"/>
          </a:p>
        </p:txBody>
      </p:sp>
      <p:sp>
        <p:nvSpPr>
          <p:cNvPr id="23555" name="Content Placeholder 2"/>
          <p:cNvSpPr>
            <a:spLocks noGrp="1"/>
          </p:cNvSpPr>
          <p:nvPr>
            <p:ph idx="1"/>
          </p:nvPr>
        </p:nvSpPr>
        <p:spPr>
          <a:xfrm>
            <a:off x="762000" y="1676400"/>
            <a:ext cx="7620000" cy="4191000"/>
          </a:xfrm>
        </p:spPr>
        <p:txBody>
          <a:bodyPr>
            <a:normAutofit fontScale="92500" lnSpcReduction="10000"/>
          </a:bodyPr>
          <a:lstStyle/>
          <a:p>
            <a:pPr>
              <a:buNone/>
            </a:pPr>
            <a:r>
              <a:rPr lang="id-ID" sz="2200" b="1" dirty="0" smtClean="0"/>
              <a:t>Depresi </a:t>
            </a:r>
            <a:r>
              <a:rPr lang="id-ID" sz="2200" b="1" dirty="0"/>
              <a:t>pada </a:t>
            </a:r>
            <a:r>
              <a:rPr lang="id-ID" sz="2200" b="1" i="1" dirty="0"/>
              <a:t>caregivers</a:t>
            </a:r>
            <a:endParaRPr lang="en-US" sz="2200" i="1" dirty="0" smtClean="0"/>
          </a:p>
          <a:p>
            <a:pPr eaLnBrk="1" hangingPunct="1">
              <a:buFontTx/>
              <a:buNone/>
            </a:pPr>
            <a:endParaRPr lang="en-US" sz="2200" i="1" dirty="0"/>
          </a:p>
          <a:p>
            <a:pPr eaLnBrk="1" hangingPunct="1">
              <a:buFont typeface="Wingdings" pitchFamily="2" charset="2"/>
              <a:buChar char="q"/>
            </a:pPr>
            <a:r>
              <a:rPr lang="id-ID" sz="2200" dirty="0" smtClean="0"/>
              <a:t>Individu yg merawat anggota keluarga yg </a:t>
            </a:r>
            <a:r>
              <a:rPr lang="id-ID" sz="2200" i="1" dirty="0" smtClean="0"/>
              <a:t>disabled </a:t>
            </a:r>
            <a:r>
              <a:rPr lang="id-ID" sz="2200" dirty="0" smtClean="0"/>
              <a:t>sering timbul gejala dan sindrom depresi. </a:t>
            </a:r>
          </a:p>
          <a:p>
            <a:pPr eaLnBrk="1" hangingPunct="1">
              <a:buFont typeface="Wingdings" pitchFamily="2" charset="2"/>
              <a:buChar char="q"/>
            </a:pPr>
            <a:r>
              <a:rPr lang="id-ID" sz="2200" dirty="0" smtClean="0"/>
              <a:t>Depresi paling sering muncul pada </a:t>
            </a:r>
            <a:r>
              <a:rPr lang="id-ID" sz="2200" i="1" dirty="0" smtClean="0"/>
              <a:t>caregiver</a:t>
            </a:r>
            <a:r>
              <a:rPr lang="id-ID" sz="2200" dirty="0" smtClean="0"/>
              <a:t> yg merawat lansia dalam jangka waktu yg lama.</a:t>
            </a:r>
          </a:p>
          <a:p>
            <a:pPr eaLnBrk="1" hangingPunct="1">
              <a:buFont typeface="Wingdings" pitchFamily="2" charset="2"/>
              <a:buChar char="q"/>
            </a:pPr>
            <a:r>
              <a:rPr lang="id-ID" sz="2200" dirty="0" smtClean="0"/>
              <a:t>Masalah perilaku pd lansia dan terbatasnya bantuan dari keluarga dan teman berkontribusi secara signifikan meningkatkan beban pada </a:t>
            </a:r>
            <a:r>
              <a:rPr lang="id-ID" sz="2200" i="1" dirty="0" smtClean="0"/>
              <a:t>caregiver</a:t>
            </a:r>
            <a:r>
              <a:rPr lang="id-ID" sz="2200" dirty="0" smtClean="0"/>
              <a:t> dan mempredisposisi timbulnya gejala depresi.</a:t>
            </a:r>
          </a:p>
          <a:p>
            <a:pPr eaLnBrk="1" hangingPunct="1">
              <a:buFont typeface="Wingdings" pitchFamily="2" charset="2"/>
              <a:buChar char="q"/>
            </a:pPr>
            <a:r>
              <a:rPr lang="id-ID" sz="2200" dirty="0" smtClean="0"/>
              <a:t>Sekitar 25% caregiver yg merawat lansia di rumah memiliki gejala depresi. </a:t>
            </a:r>
            <a:endParaRPr lang="id-ID" sz="2200" i="1" dirty="0" smtClean="0"/>
          </a:p>
        </p:txBody>
      </p:sp>
    </p:spTree>
    <p:extLst>
      <p:ext uri="{BB962C8B-B14F-4D97-AF65-F5344CB8AC3E}">
        <p14:creationId xmlns:p14="http://schemas.microsoft.com/office/powerpoint/2010/main" val="33395496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762000" y="1066800"/>
            <a:ext cx="7620000" cy="5059363"/>
          </a:xfrm>
        </p:spPr>
        <p:txBody>
          <a:bodyPr>
            <a:normAutofit/>
          </a:bodyPr>
          <a:lstStyle/>
          <a:p>
            <a:pPr eaLnBrk="1" hangingPunct="1">
              <a:buFontTx/>
              <a:buNone/>
            </a:pPr>
            <a:r>
              <a:rPr lang="en-US" sz="2000" b="1" dirty="0" err="1" smtClean="0"/>
              <a:t>Gangguan</a:t>
            </a:r>
            <a:r>
              <a:rPr lang="en-US" sz="2000" b="1" dirty="0" smtClean="0"/>
              <a:t> bipolar</a:t>
            </a:r>
            <a:endParaRPr lang="id-ID" sz="2000" b="1" dirty="0" smtClean="0"/>
          </a:p>
          <a:p>
            <a:pPr algn="ctr" eaLnBrk="1" hangingPunct="1">
              <a:buFontTx/>
              <a:buNone/>
            </a:pPr>
            <a:endParaRPr lang="en-US" sz="2000" b="1" dirty="0" smtClean="0"/>
          </a:p>
          <a:p>
            <a:pPr eaLnBrk="1" hangingPunct="1">
              <a:buFont typeface="Wingdings" pitchFamily="2" charset="2"/>
              <a:buChar char="q"/>
            </a:pPr>
            <a:r>
              <a:rPr lang="en-US" sz="2000" dirty="0" smtClean="0"/>
              <a:t>5-10% </a:t>
            </a:r>
            <a:r>
              <a:rPr lang="en-US" sz="2000" dirty="0" err="1" smtClean="0"/>
              <a:t>didiagnosis</a:t>
            </a:r>
            <a:r>
              <a:rPr lang="en-US" sz="2000" dirty="0" smtClean="0"/>
              <a:t> mania </a:t>
            </a:r>
            <a:r>
              <a:rPr lang="en-US" sz="2000" dirty="0" err="1" smtClean="0"/>
              <a:t>atau</a:t>
            </a:r>
            <a:r>
              <a:rPr lang="en-US" sz="2000" dirty="0" smtClean="0"/>
              <a:t> </a:t>
            </a:r>
            <a:r>
              <a:rPr lang="en-US" sz="2000" dirty="0" err="1" smtClean="0"/>
              <a:t>hipomania</a:t>
            </a:r>
            <a:endParaRPr lang="en-US" sz="2000" dirty="0" smtClean="0"/>
          </a:p>
          <a:p>
            <a:pPr eaLnBrk="1" hangingPunct="1">
              <a:buFont typeface="Wingdings" pitchFamily="2" charset="2"/>
              <a:buChar char="q"/>
            </a:pPr>
            <a:r>
              <a:rPr lang="en-US" sz="2000" dirty="0" err="1" smtClean="0"/>
              <a:t>Beberapa</a:t>
            </a:r>
            <a:r>
              <a:rPr lang="en-US" sz="2000" dirty="0" smtClean="0"/>
              <a:t> </a:t>
            </a:r>
            <a:r>
              <a:rPr lang="en-US" sz="2000" dirty="0" err="1" smtClean="0"/>
              <a:t>kasus</a:t>
            </a:r>
            <a:r>
              <a:rPr lang="en-US" sz="2000" dirty="0" smtClean="0"/>
              <a:t> mania </a:t>
            </a:r>
            <a:r>
              <a:rPr lang="en-US" sz="2000" dirty="0" err="1" smtClean="0"/>
              <a:t>etiologinya</a:t>
            </a:r>
            <a:r>
              <a:rPr lang="en-US" sz="2000" dirty="0" smtClean="0"/>
              <a:t> </a:t>
            </a:r>
            <a:r>
              <a:rPr lang="en-US" sz="2000" dirty="0" err="1" smtClean="0"/>
              <a:t>berhubungan</a:t>
            </a:r>
            <a:r>
              <a:rPr lang="en-US" sz="2000" dirty="0" smtClean="0"/>
              <a:t> </a:t>
            </a:r>
            <a:r>
              <a:rPr lang="en-US" sz="2000" dirty="0" err="1" smtClean="0"/>
              <a:t>dengan</a:t>
            </a:r>
            <a:r>
              <a:rPr lang="en-US" sz="2000" dirty="0" smtClean="0"/>
              <a:t> </a:t>
            </a:r>
            <a:r>
              <a:rPr lang="en-US" sz="2000" dirty="0" err="1" smtClean="0"/>
              <a:t>gangguan</a:t>
            </a:r>
            <a:r>
              <a:rPr lang="en-US" sz="2000" dirty="0" smtClean="0"/>
              <a:t> </a:t>
            </a:r>
            <a:r>
              <a:rPr lang="en-US" sz="2000" dirty="0" err="1" smtClean="0"/>
              <a:t>medis</a:t>
            </a:r>
            <a:r>
              <a:rPr lang="en-US" sz="2000" dirty="0" smtClean="0"/>
              <a:t> </a:t>
            </a:r>
            <a:r>
              <a:rPr lang="en-US" sz="2000" dirty="0" err="1" smtClean="0"/>
              <a:t>atau</a:t>
            </a:r>
            <a:r>
              <a:rPr lang="en-US" sz="2000" dirty="0" smtClean="0"/>
              <a:t> </a:t>
            </a:r>
            <a:r>
              <a:rPr lang="en-US" sz="2000" dirty="0" err="1" smtClean="0"/>
              <a:t>obat-obatan</a:t>
            </a:r>
            <a:r>
              <a:rPr lang="en-US" sz="2000" dirty="0" smtClean="0"/>
              <a:t> </a:t>
            </a:r>
          </a:p>
          <a:p>
            <a:pPr eaLnBrk="1" hangingPunct="1">
              <a:buFont typeface="Wingdings" pitchFamily="2" charset="2"/>
              <a:buChar char="q"/>
            </a:pPr>
            <a:r>
              <a:rPr lang="en-US" sz="2000" dirty="0" err="1" smtClean="0"/>
              <a:t>Diperburuk</a:t>
            </a:r>
            <a:r>
              <a:rPr lang="en-US" sz="2000" dirty="0" smtClean="0"/>
              <a:t> </a:t>
            </a:r>
            <a:r>
              <a:rPr lang="en-US" sz="2000" dirty="0" err="1" smtClean="0"/>
              <a:t>dengan</a:t>
            </a:r>
            <a:r>
              <a:rPr lang="en-US" sz="2000" dirty="0" smtClean="0"/>
              <a:t> </a:t>
            </a:r>
            <a:r>
              <a:rPr lang="en-US" sz="2000" dirty="0" err="1" smtClean="0"/>
              <a:t>kerusakan</a:t>
            </a:r>
            <a:r>
              <a:rPr lang="en-US" sz="2000" dirty="0" smtClean="0"/>
              <a:t> </a:t>
            </a:r>
            <a:r>
              <a:rPr lang="en-US" sz="2000" dirty="0" err="1" smtClean="0"/>
              <a:t>otak</a:t>
            </a:r>
            <a:r>
              <a:rPr lang="en-US" sz="2000" dirty="0" smtClean="0"/>
              <a:t> </a:t>
            </a:r>
            <a:r>
              <a:rPr lang="en-US" sz="2000" dirty="0" smtClean="0">
                <a:sym typeface="Wingdings" pitchFamily="2" charset="2"/>
              </a:rPr>
              <a:t> </a:t>
            </a:r>
            <a:r>
              <a:rPr lang="en-US" sz="2000" dirty="0" err="1" smtClean="0">
                <a:sym typeface="Wingdings" pitchFamily="2" charset="2"/>
              </a:rPr>
              <a:t>penyakit</a:t>
            </a:r>
            <a:r>
              <a:rPr lang="en-US" sz="2000" dirty="0" smtClean="0">
                <a:sym typeface="Wingdings" pitchFamily="2" charset="2"/>
              </a:rPr>
              <a:t> </a:t>
            </a:r>
            <a:r>
              <a:rPr lang="en-US" sz="2000" dirty="0" err="1" smtClean="0">
                <a:sym typeface="Wingdings" pitchFamily="2" charset="2"/>
              </a:rPr>
              <a:t>serebrovaskular</a:t>
            </a:r>
            <a:r>
              <a:rPr lang="en-US" sz="2000" dirty="0" smtClean="0">
                <a:sym typeface="Wingdings" pitchFamily="2" charset="2"/>
              </a:rPr>
              <a:t> </a:t>
            </a:r>
            <a:r>
              <a:rPr lang="en-US" sz="2000" dirty="0" err="1" smtClean="0">
                <a:sym typeface="Wingdings" pitchFamily="2" charset="2"/>
              </a:rPr>
              <a:t>terutama</a:t>
            </a:r>
            <a:r>
              <a:rPr lang="en-US" sz="2000" dirty="0" smtClean="0">
                <a:sym typeface="Wingdings" pitchFamily="2" charset="2"/>
              </a:rPr>
              <a:t> </a:t>
            </a:r>
            <a:r>
              <a:rPr lang="en-US" sz="2000" dirty="0" err="1" smtClean="0">
                <a:sym typeface="Wingdings" pitchFamily="2" charset="2"/>
              </a:rPr>
              <a:t>lesi</a:t>
            </a:r>
            <a:r>
              <a:rPr lang="en-US" sz="2000" dirty="0" smtClean="0">
                <a:sym typeface="Wingdings" pitchFamily="2" charset="2"/>
              </a:rPr>
              <a:t> </a:t>
            </a:r>
            <a:r>
              <a:rPr lang="en-US" sz="2000" dirty="0" err="1" smtClean="0">
                <a:sym typeface="Wingdings" pitchFamily="2" charset="2"/>
              </a:rPr>
              <a:t>sebelah</a:t>
            </a:r>
            <a:r>
              <a:rPr lang="en-US" sz="2000" dirty="0" smtClean="0">
                <a:sym typeface="Wingdings" pitchFamily="2" charset="2"/>
              </a:rPr>
              <a:t> </a:t>
            </a:r>
            <a:r>
              <a:rPr lang="en-US" sz="2000" dirty="0" err="1" smtClean="0">
                <a:sym typeface="Wingdings" pitchFamily="2" charset="2"/>
              </a:rPr>
              <a:t>kanan</a:t>
            </a:r>
            <a:endParaRPr lang="en-US" sz="2000" dirty="0" smtClean="0"/>
          </a:p>
          <a:p>
            <a:pPr eaLnBrk="1" hangingPunct="1">
              <a:buFontTx/>
              <a:buNone/>
            </a:pPr>
            <a:endParaRPr lang="en-US" sz="2000" b="1" dirty="0" smtClean="0"/>
          </a:p>
        </p:txBody>
      </p:sp>
    </p:spTree>
    <p:extLst>
      <p:ext uri="{BB962C8B-B14F-4D97-AF65-F5344CB8AC3E}">
        <p14:creationId xmlns:p14="http://schemas.microsoft.com/office/powerpoint/2010/main" val="89404514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152400"/>
            <a:ext cx="8229600" cy="792163"/>
          </a:xfrm>
        </p:spPr>
        <p:txBody>
          <a:bodyPr/>
          <a:lstStyle/>
          <a:p>
            <a:pPr eaLnBrk="1" hangingPunct="1"/>
            <a:endParaRPr lang="en-US" sz="4000" b="1" dirty="0" smtClean="0"/>
          </a:p>
        </p:txBody>
      </p:sp>
      <p:sp>
        <p:nvSpPr>
          <p:cNvPr id="25603" name="Rectangle 3"/>
          <p:cNvSpPr>
            <a:spLocks noGrp="1" noChangeArrowheads="1"/>
          </p:cNvSpPr>
          <p:nvPr>
            <p:ph idx="1"/>
          </p:nvPr>
        </p:nvSpPr>
        <p:spPr>
          <a:xfrm>
            <a:off x="609600" y="1828800"/>
            <a:ext cx="7924800" cy="4343400"/>
          </a:xfrm>
        </p:spPr>
        <p:txBody>
          <a:bodyPr>
            <a:normAutofit lnSpcReduction="10000"/>
          </a:bodyPr>
          <a:lstStyle/>
          <a:p>
            <a:pPr marL="0" indent="0">
              <a:buNone/>
            </a:pPr>
            <a:endParaRPr lang="en-US" sz="2000" b="1" dirty="0" smtClean="0"/>
          </a:p>
          <a:p>
            <a:pPr marL="0" indent="0">
              <a:buNone/>
            </a:pPr>
            <a:r>
              <a:rPr lang="en-US" sz="2000" b="1" dirty="0" err="1" smtClean="0"/>
              <a:t>Disfungsi</a:t>
            </a:r>
            <a:r>
              <a:rPr lang="en-US" sz="2000" b="1" dirty="0" smtClean="0"/>
              <a:t> </a:t>
            </a:r>
            <a:r>
              <a:rPr lang="en-US" sz="2000" b="1" dirty="0" err="1"/>
              <a:t>biologi</a:t>
            </a:r>
            <a:endParaRPr lang="en-US" sz="2000" dirty="0" smtClean="0"/>
          </a:p>
          <a:p>
            <a:pPr eaLnBrk="1" hangingPunct="1">
              <a:buFont typeface="Wingdings" pitchFamily="2" charset="2"/>
              <a:buChar char="q"/>
            </a:pPr>
            <a:r>
              <a:rPr lang="en-US" sz="2000" dirty="0" err="1" smtClean="0"/>
              <a:t>Disfungsi</a:t>
            </a:r>
            <a:r>
              <a:rPr lang="en-US" sz="2000" dirty="0" smtClean="0"/>
              <a:t> </a:t>
            </a:r>
            <a:r>
              <a:rPr lang="en-US" sz="2000" dirty="0" err="1" smtClean="0"/>
              <a:t>eksekutif</a:t>
            </a:r>
            <a:r>
              <a:rPr lang="en-US" sz="2000" dirty="0" smtClean="0"/>
              <a:t>, </a:t>
            </a:r>
            <a:r>
              <a:rPr lang="en-US" sz="2000" dirty="0" err="1" smtClean="0"/>
              <a:t>suatu</a:t>
            </a:r>
            <a:r>
              <a:rPr lang="en-US" sz="2000" dirty="0" smtClean="0"/>
              <a:t> </a:t>
            </a:r>
            <a:r>
              <a:rPr lang="en-US" sz="2000" dirty="0" err="1" smtClean="0"/>
              <a:t>gangguan</a:t>
            </a:r>
            <a:r>
              <a:rPr lang="en-US" sz="2000" dirty="0" smtClean="0"/>
              <a:t> yang </a:t>
            </a:r>
            <a:r>
              <a:rPr lang="en-US" sz="2000" dirty="0" err="1" smtClean="0"/>
              <a:t>berkaitan</a:t>
            </a:r>
            <a:r>
              <a:rPr lang="en-US" sz="2000" dirty="0" smtClean="0"/>
              <a:t> </a:t>
            </a:r>
            <a:r>
              <a:rPr lang="en-US" sz="2000" dirty="0" err="1" smtClean="0"/>
              <a:t>dengan</a:t>
            </a:r>
            <a:r>
              <a:rPr lang="en-US" sz="2000" dirty="0" smtClean="0"/>
              <a:t> </a:t>
            </a:r>
            <a:r>
              <a:rPr lang="en-US" sz="2000" dirty="0" err="1" smtClean="0"/>
              <a:t>hubungan</a:t>
            </a:r>
            <a:r>
              <a:rPr lang="en-US" sz="2000" dirty="0" smtClean="0"/>
              <a:t> </a:t>
            </a:r>
            <a:r>
              <a:rPr lang="en-US" sz="2000" dirty="0" err="1" smtClean="0"/>
              <a:t>pada</a:t>
            </a:r>
            <a:r>
              <a:rPr lang="en-US" sz="2000" dirty="0" smtClean="0"/>
              <a:t> </a:t>
            </a:r>
            <a:r>
              <a:rPr lang="en-US" sz="2000" dirty="0" err="1" smtClean="0"/>
              <a:t>struktur</a:t>
            </a:r>
            <a:r>
              <a:rPr lang="en-US" sz="2000" dirty="0" smtClean="0"/>
              <a:t> frontal </a:t>
            </a:r>
            <a:r>
              <a:rPr lang="en-US" sz="2000" dirty="0" err="1" smtClean="0"/>
              <a:t>dengan</a:t>
            </a:r>
            <a:r>
              <a:rPr lang="en-US" sz="2000" dirty="0" smtClean="0"/>
              <a:t> </a:t>
            </a:r>
            <a:r>
              <a:rPr lang="en-US" sz="2000" dirty="0" err="1" smtClean="0"/>
              <a:t>koneksi</a:t>
            </a:r>
            <a:r>
              <a:rPr lang="en-US" sz="2000" dirty="0" smtClean="0"/>
              <a:t> </a:t>
            </a:r>
            <a:r>
              <a:rPr lang="en-US" sz="2000" dirty="0" err="1" smtClean="0"/>
              <a:t>subkortikalnya</a:t>
            </a:r>
            <a:r>
              <a:rPr lang="en-US" sz="2000" dirty="0" smtClean="0"/>
              <a:t>, </a:t>
            </a:r>
            <a:r>
              <a:rPr lang="en-US" sz="2000" dirty="0" err="1" smtClean="0"/>
              <a:t>sering</a:t>
            </a:r>
            <a:r>
              <a:rPr lang="en-US" sz="2000" dirty="0" smtClean="0"/>
              <a:t> </a:t>
            </a:r>
            <a:r>
              <a:rPr lang="en-US" sz="2000" dirty="0" err="1" smtClean="0"/>
              <a:t>terjadi</a:t>
            </a:r>
            <a:r>
              <a:rPr lang="en-US" sz="2000" dirty="0" smtClean="0"/>
              <a:t> </a:t>
            </a:r>
            <a:r>
              <a:rPr lang="en-US" sz="2000" dirty="0" err="1" smtClean="0"/>
              <a:t>dan</a:t>
            </a:r>
            <a:r>
              <a:rPr lang="en-US" sz="2000" dirty="0" smtClean="0"/>
              <a:t> </a:t>
            </a:r>
            <a:r>
              <a:rPr lang="en-US" sz="2000" dirty="0" err="1" smtClean="0"/>
              <a:t>menetap</a:t>
            </a:r>
            <a:r>
              <a:rPr lang="en-US" sz="2000" dirty="0" smtClean="0"/>
              <a:t> </a:t>
            </a:r>
            <a:r>
              <a:rPr lang="en-US" sz="2000" dirty="0" err="1" smtClean="0"/>
              <a:t>pada</a:t>
            </a:r>
            <a:r>
              <a:rPr lang="en-US" sz="2000" dirty="0" smtClean="0"/>
              <a:t> </a:t>
            </a:r>
            <a:r>
              <a:rPr lang="en-US" sz="2000" dirty="0" err="1" smtClean="0"/>
              <a:t>depresi</a:t>
            </a:r>
            <a:r>
              <a:rPr lang="en-US" sz="2000" dirty="0" smtClean="0"/>
              <a:t> </a:t>
            </a:r>
            <a:r>
              <a:rPr lang="en-US" sz="2000" dirty="0" err="1" smtClean="0"/>
              <a:t>geriatri</a:t>
            </a:r>
            <a:r>
              <a:rPr lang="en-US" sz="2000" dirty="0" smtClean="0"/>
              <a:t>.</a:t>
            </a:r>
          </a:p>
          <a:p>
            <a:pPr eaLnBrk="1" hangingPunct="1">
              <a:buFont typeface="Wingdings" pitchFamily="2" charset="2"/>
              <a:buChar char="q"/>
            </a:pPr>
            <a:r>
              <a:rPr lang="en-US" sz="2000" dirty="0" smtClean="0"/>
              <a:t>Pasien </a:t>
            </a:r>
            <a:r>
              <a:rPr lang="en-US" sz="2000" dirty="0" err="1" smtClean="0"/>
              <a:t>penderita</a:t>
            </a:r>
            <a:r>
              <a:rPr lang="en-US" sz="2000" dirty="0" smtClean="0"/>
              <a:t> </a:t>
            </a:r>
            <a:r>
              <a:rPr lang="en-US" sz="2000" dirty="0" err="1" smtClean="0"/>
              <a:t>depresi</a:t>
            </a:r>
            <a:r>
              <a:rPr lang="en-US" sz="2000" dirty="0" smtClean="0"/>
              <a:t> yang </a:t>
            </a:r>
            <a:r>
              <a:rPr lang="en-US" sz="2000" dirty="0" err="1" smtClean="0"/>
              <a:t>lebih</a:t>
            </a:r>
            <a:r>
              <a:rPr lang="en-US" sz="2000" dirty="0" smtClean="0"/>
              <a:t> </a:t>
            </a:r>
            <a:r>
              <a:rPr lang="en-US" sz="2000" dirty="0" err="1" smtClean="0"/>
              <a:t>tua</a:t>
            </a:r>
            <a:r>
              <a:rPr lang="en-US" sz="2000" dirty="0" smtClean="0"/>
              <a:t> </a:t>
            </a:r>
            <a:r>
              <a:rPr lang="en-US" sz="2000" dirty="0" err="1" smtClean="0"/>
              <a:t>menunjukkan</a:t>
            </a:r>
            <a:r>
              <a:rPr lang="en-US" sz="2000" dirty="0" smtClean="0"/>
              <a:t> </a:t>
            </a:r>
            <a:r>
              <a:rPr lang="en-US" sz="2000" dirty="0" err="1" smtClean="0"/>
              <a:t>penurunan</a:t>
            </a:r>
            <a:r>
              <a:rPr lang="en-US" sz="2000" dirty="0" smtClean="0"/>
              <a:t> </a:t>
            </a:r>
            <a:r>
              <a:rPr lang="en-US" sz="2000" dirty="0" err="1" smtClean="0"/>
              <a:t>fungsi</a:t>
            </a:r>
            <a:r>
              <a:rPr lang="en-US" sz="2000" dirty="0" smtClean="0"/>
              <a:t> </a:t>
            </a:r>
            <a:r>
              <a:rPr lang="en-US" sz="2000" dirty="0" err="1" smtClean="0"/>
              <a:t>eksekutif</a:t>
            </a:r>
            <a:r>
              <a:rPr lang="en-US" sz="2000" dirty="0" smtClean="0"/>
              <a:t> yang </a:t>
            </a:r>
            <a:r>
              <a:rPr lang="en-US" sz="2000" dirty="0" err="1" smtClean="0"/>
              <a:t>cukup</a:t>
            </a:r>
            <a:r>
              <a:rPr lang="en-US" sz="2000" dirty="0" smtClean="0"/>
              <a:t> </a:t>
            </a:r>
            <a:r>
              <a:rPr lang="en-US" sz="2000" dirty="0" err="1" smtClean="0"/>
              <a:t>signifikan</a:t>
            </a:r>
            <a:r>
              <a:rPr lang="en-US" sz="2000" dirty="0" smtClean="0"/>
              <a:t>, </a:t>
            </a:r>
            <a:r>
              <a:rPr lang="en-US" sz="2000" dirty="0" err="1" smtClean="0"/>
              <a:t>meskipun</a:t>
            </a:r>
            <a:r>
              <a:rPr lang="en-US" sz="2000" dirty="0" smtClean="0"/>
              <a:t> </a:t>
            </a:r>
            <a:r>
              <a:rPr lang="en-US" sz="2000" dirty="0" err="1" smtClean="0"/>
              <a:t>fungsi</a:t>
            </a:r>
            <a:r>
              <a:rPr lang="en-US" sz="2000" dirty="0" smtClean="0"/>
              <a:t> </a:t>
            </a:r>
            <a:r>
              <a:rPr lang="en-US" sz="2000" dirty="0" err="1" smtClean="0"/>
              <a:t>kognitif</a:t>
            </a:r>
            <a:r>
              <a:rPr lang="en-US" sz="2000" dirty="0" smtClean="0"/>
              <a:t> lain </a:t>
            </a:r>
            <a:r>
              <a:rPr lang="en-US" sz="2000" dirty="0" err="1" smtClean="0"/>
              <a:t>juga</a:t>
            </a:r>
            <a:r>
              <a:rPr lang="en-US" sz="2000" dirty="0" smtClean="0"/>
              <a:t> </a:t>
            </a:r>
            <a:r>
              <a:rPr lang="en-US" sz="2000" dirty="0" err="1" smtClean="0"/>
              <a:t>mengalami</a:t>
            </a:r>
            <a:r>
              <a:rPr lang="en-US" sz="2000" dirty="0" smtClean="0"/>
              <a:t> </a:t>
            </a:r>
            <a:r>
              <a:rPr lang="en-US" sz="2000" dirty="0" err="1" smtClean="0"/>
              <a:t>penurunan</a:t>
            </a:r>
            <a:r>
              <a:rPr lang="en-US" sz="2000" dirty="0" smtClean="0"/>
              <a:t>.</a:t>
            </a:r>
          </a:p>
          <a:p>
            <a:pPr>
              <a:buFont typeface="Wingdings" pitchFamily="2" charset="2"/>
              <a:buChar char="q"/>
            </a:pPr>
            <a:r>
              <a:rPr lang="en-US" sz="2000" dirty="0" err="1"/>
              <a:t>Penelitian</a:t>
            </a:r>
            <a:r>
              <a:rPr lang="en-US" sz="2000" dirty="0"/>
              <a:t> </a:t>
            </a:r>
            <a:r>
              <a:rPr lang="en-US" sz="2000" dirty="0" err="1"/>
              <a:t>neuroradiologi</a:t>
            </a:r>
            <a:r>
              <a:rPr lang="en-US" sz="2000" dirty="0"/>
              <a:t> </a:t>
            </a:r>
            <a:r>
              <a:rPr lang="en-US" sz="2000" dirty="0" err="1"/>
              <a:t>menduga</a:t>
            </a:r>
            <a:r>
              <a:rPr lang="en-US" sz="2000" dirty="0"/>
              <a:t> </a:t>
            </a:r>
            <a:r>
              <a:rPr lang="en-US" sz="2000" dirty="0" err="1"/>
              <a:t>terjadi</a:t>
            </a:r>
            <a:r>
              <a:rPr lang="en-US" sz="2000" dirty="0"/>
              <a:t> </a:t>
            </a:r>
            <a:r>
              <a:rPr lang="en-US" sz="2000" dirty="0" err="1"/>
              <a:t>kelemahan</a:t>
            </a:r>
            <a:r>
              <a:rPr lang="en-US" sz="2000" dirty="0"/>
              <a:t> </a:t>
            </a:r>
            <a:r>
              <a:rPr lang="en-US" sz="2000" dirty="0" err="1"/>
              <a:t>pada</a:t>
            </a:r>
            <a:r>
              <a:rPr lang="en-US" sz="2000" dirty="0"/>
              <a:t> </a:t>
            </a:r>
            <a:r>
              <a:rPr lang="en-US" sz="2000" dirty="0" err="1"/>
              <a:t>limbik</a:t>
            </a:r>
            <a:r>
              <a:rPr lang="en-US" sz="2000" dirty="0"/>
              <a:t> </a:t>
            </a:r>
            <a:r>
              <a:rPr lang="en-US" sz="2000" dirty="0" err="1"/>
              <a:t>dan</a:t>
            </a:r>
            <a:r>
              <a:rPr lang="en-US" sz="2000" dirty="0"/>
              <a:t> </a:t>
            </a:r>
            <a:r>
              <a:rPr lang="en-US" sz="2000" dirty="0" err="1"/>
              <a:t>frontostriatal</a:t>
            </a:r>
            <a:r>
              <a:rPr lang="en-US" sz="2000" dirty="0"/>
              <a:t> </a:t>
            </a:r>
            <a:r>
              <a:rPr lang="en-US" sz="2000" dirty="0" err="1"/>
              <a:t>pada</a:t>
            </a:r>
            <a:r>
              <a:rPr lang="en-US" sz="2000" dirty="0"/>
              <a:t> </a:t>
            </a:r>
            <a:r>
              <a:rPr lang="en-US" sz="2000" dirty="0" err="1"/>
              <a:t>depresi</a:t>
            </a:r>
            <a:r>
              <a:rPr lang="en-US" sz="2000" dirty="0"/>
              <a:t> </a:t>
            </a:r>
            <a:r>
              <a:rPr lang="en-US" sz="2000" dirty="0" err="1"/>
              <a:t>dan</a:t>
            </a:r>
            <a:r>
              <a:rPr lang="en-US" sz="2000" dirty="0"/>
              <a:t> </a:t>
            </a:r>
            <a:r>
              <a:rPr lang="en-US" sz="2000" dirty="0" err="1"/>
              <a:t>melihat</a:t>
            </a:r>
            <a:r>
              <a:rPr lang="en-US" sz="2000" dirty="0"/>
              <a:t> </a:t>
            </a:r>
            <a:r>
              <a:rPr lang="en-US" sz="2000" dirty="0" err="1"/>
              <a:t>ada</a:t>
            </a:r>
            <a:r>
              <a:rPr lang="en-US" sz="2000" dirty="0"/>
              <a:t> </a:t>
            </a:r>
            <a:r>
              <a:rPr lang="en-US" sz="2000" dirty="0" err="1"/>
              <a:t>hubungan</a:t>
            </a:r>
            <a:r>
              <a:rPr lang="en-US" sz="2000" dirty="0"/>
              <a:t> </a:t>
            </a:r>
            <a:r>
              <a:rPr lang="en-US" sz="2000" dirty="0" err="1"/>
              <a:t>antara</a:t>
            </a:r>
            <a:r>
              <a:rPr lang="en-US" sz="2000" dirty="0"/>
              <a:t> </a:t>
            </a:r>
            <a:r>
              <a:rPr lang="en-US" sz="2000" dirty="0" err="1"/>
              <a:t>penurunan</a:t>
            </a:r>
            <a:r>
              <a:rPr lang="en-US" sz="2000" dirty="0"/>
              <a:t> </a:t>
            </a:r>
            <a:r>
              <a:rPr lang="en-US" sz="2000" dirty="0" err="1"/>
              <a:t>pada</a:t>
            </a:r>
            <a:r>
              <a:rPr lang="en-US" sz="2000" dirty="0"/>
              <a:t> </a:t>
            </a:r>
            <a:r>
              <a:rPr lang="en-US" sz="2000" dirty="0" err="1"/>
              <a:t>frontostriatal</a:t>
            </a:r>
            <a:r>
              <a:rPr lang="en-US" sz="2000" dirty="0"/>
              <a:t> </a:t>
            </a:r>
            <a:r>
              <a:rPr lang="en-US" sz="2000" dirty="0" err="1"/>
              <a:t>dan</a:t>
            </a:r>
            <a:r>
              <a:rPr lang="en-US" sz="2000" dirty="0"/>
              <a:t> </a:t>
            </a:r>
            <a:r>
              <a:rPr lang="en-US" sz="2000" dirty="0" err="1"/>
              <a:t>disfungsi</a:t>
            </a:r>
            <a:r>
              <a:rPr lang="en-US" sz="2000" dirty="0"/>
              <a:t> </a:t>
            </a:r>
            <a:r>
              <a:rPr lang="en-US" sz="2000" dirty="0" err="1"/>
              <a:t>eksekutif</a:t>
            </a:r>
            <a:r>
              <a:rPr lang="en-US" sz="2000" dirty="0"/>
              <a:t>.</a:t>
            </a:r>
          </a:p>
          <a:p>
            <a:pPr marL="0" indent="0" eaLnBrk="1" hangingPunct="1">
              <a:buNone/>
            </a:pPr>
            <a:endParaRPr lang="en-US" sz="2000" dirty="0" smtClean="0"/>
          </a:p>
          <a:p>
            <a:pPr eaLnBrk="1" hangingPunct="1">
              <a:buFontTx/>
              <a:buNone/>
            </a:pPr>
            <a:endParaRPr lang="en-US" sz="2000" dirty="0" smtClean="0"/>
          </a:p>
        </p:txBody>
      </p:sp>
    </p:spTree>
    <p:extLst>
      <p:ext uri="{BB962C8B-B14F-4D97-AF65-F5344CB8AC3E}">
        <p14:creationId xmlns:p14="http://schemas.microsoft.com/office/powerpoint/2010/main" val="36734374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838200" y="1295400"/>
            <a:ext cx="7620000" cy="4525963"/>
          </a:xfrm>
        </p:spPr>
        <p:txBody>
          <a:bodyPr/>
          <a:lstStyle/>
          <a:p>
            <a:pPr eaLnBrk="1" hangingPunct="1">
              <a:buFont typeface="Wingdings" pitchFamily="2" charset="2"/>
              <a:buChar char="q"/>
            </a:pPr>
            <a:r>
              <a:rPr lang="en-US" dirty="0" err="1" smtClean="0"/>
              <a:t>Penurunan</a:t>
            </a:r>
            <a:r>
              <a:rPr lang="en-US" dirty="0" smtClean="0"/>
              <a:t> volume </a:t>
            </a:r>
            <a:r>
              <a:rPr lang="en-US" dirty="0" err="1" smtClean="0"/>
              <a:t>hipokampus</a:t>
            </a:r>
            <a:r>
              <a:rPr lang="en-US" dirty="0" smtClean="0"/>
              <a:t> </a:t>
            </a:r>
            <a:r>
              <a:rPr lang="en-US" dirty="0" err="1" smtClean="0"/>
              <a:t>juga</a:t>
            </a:r>
            <a:r>
              <a:rPr lang="en-US" dirty="0" smtClean="0"/>
              <a:t> </a:t>
            </a:r>
            <a:r>
              <a:rPr lang="en-US" dirty="0" err="1" smtClean="0"/>
              <a:t>ditemukan</a:t>
            </a:r>
            <a:r>
              <a:rPr lang="en-US" dirty="0" smtClean="0"/>
              <a:t> </a:t>
            </a:r>
            <a:r>
              <a:rPr lang="en-US" dirty="0" err="1" smtClean="0"/>
              <a:t>pada</a:t>
            </a:r>
            <a:r>
              <a:rPr lang="en-US" dirty="0" smtClean="0"/>
              <a:t> pasien </a:t>
            </a:r>
            <a:r>
              <a:rPr lang="en-US" dirty="0" err="1" smtClean="0"/>
              <a:t>depresi</a:t>
            </a:r>
            <a:r>
              <a:rPr lang="en-US" dirty="0" smtClean="0"/>
              <a:t> yang </a:t>
            </a:r>
            <a:r>
              <a:rPr lang="en-US" dirty="0" err="1" smtClean="0"/>
              <a:t>lebih</a:t>
            </a:r>
            <a:r>
              <a:rPr lang="en-US" dirty="0" smtClean="0"/>
              <a:t> </a:t>
            </a:r>
            <a:r>
              <a:rPr lang="en-US" dirty="0" err="1" smtClean="0"/>
              <a:t>tua</a:t>
            </a:r>
            <a:r>
              <a:rPr lang="en-US" dirty="0" smtClean="0"/>
              <a:t>.</a:t>
            </a:r>
          </a:p>
          <a:p>
            <a:pPr eaLnBrk="1" hangingPunct="1">
              <a:buFont typeface="Wingdings" pitchFamily="2" charset="2"/>
              <a:buChar char="q"/>
            </a:pPr>
            <a:r>
              <a:rPr lang="en-US" dirty="0" err="1" smtClean="0"/>
              <a:t>Peningkatan</a:t>
            </a:r>
            <a:r>
              <a:rPr lang="en-US" dirty="0" smtClean="0"/>
              <a:t> </a:t>
            </a:r>
            <a:r>
              <a:rPr lang="en-US" dirty="0" err="1" smtClean="0"/>
              <a:t>metabolisme</a:t>
            </a:r>
            <a:r>
              <a:rPr lang="en-US" dirty="0" smtClean="0"/>
              <a:t> </a:t>
            </a:r>
            <a:r>
              <a:rPr lang="en-US" dirty="0" err="1" smtClean="0"/>
              <a:t>terjadi</a:t>
            </a:r>
            <a:r>
              <a:rPr lang="en-US" dirty="0" smtClean="0"/>
              <a:t> </a:t>
            </a:r>
            <a:r>
              <a:rPr lang="en-US" dirty="0" err="1" smtClean="0"/>
              <a:t>pada</a:t>
            </a:r>
            <a:r>
              <a:rPr lang="en-US" dirty="0" smtClean="0"/>
              <a:t> </a:t>
            </a:r>
            <a:r>
              <a:rPr lang="en-US" dirty="0" err="1" smtClean="0"/>
              <a:t>regio</a:t>
            </a:r>
            <a:r>
              <a:rPr lang="en-US" dirty="0" smtClean="0"/>
              <a:t> </a:t>
            </a:r>
            <a:r>
              <a:rPr lang="en-US" dirty="0" err="1" smtClean="0"/>
              <a:t>limbik</a:t>
            </a:r>
            <a:r>
              <a:rPr lang="en-US" dirty="0" smtClean="0"/>
              <a:t>, </a:t>
            </a:r>
            <a:r>
              <a:rPr lang="en-US" dirty="0" err="1" smtClean="0"/>
              <a:t>namun</a:t>
            </a:r>
            <a:r>
              <a:rPr lang="en-US" dirty="0" smtClean="0"/>
              <a:t> </a:t>
            </a:r>
            <a:r>
              <a:rPr lang="en-US" dirty="0" err="1" smtClean="0"/>
              <a:t>sebaliknya</a:t>
            </a:r>
            <a:r>
              <a:rPr lang="en-US" dirty="0" smtClean="0"/>
              <a:t> </a:t>
            </a:r>
            <a:r>
              <a:rPr lang="en-US" dirty="0" err="1" smtClean="0"/>
              <a:t>pada</a:t>
            </a:r>
            <a:r>
              <a:rPr lang="en-US" dirty="0" smtClean="0"/>
              <a:t> area </a:t>
            </a:r>
            <a:r>
              <a:rPr lang="en-US" dirty="0" err="1" smtClean="0"/>
              <a:t>neokortical</a:t>
            </a:r>
            <a:r>
              <a:rPr lang="en-US" dirty="0" smtClean="0"/>
              <a:t> dorsal  </a:t>
            </a:r>
            <a:r>
              <a:rPr lang="en-US" dirty="0" err="1" smtClean="0"/>
              <a:t>mengalami</a:t>
            </a:r>
            <a:r>
              <a:rPr lang="en-US" dirty="0" smtClean="0"/>
              <a:t> </a:t>
            </a:r>
            <a:r>
              <a:rPr lang="en-US" dirty="0" err="1" smtClean="0"/>
              <a:t>penurunan</a:t>
            </a:r>
            <a:r>
              <a:rPr lang="en-US" dirty="0" smtClean="0"/>
              <a:t> </a:t>
            </a:r>
            <a:r>
              <a:rPr lang="en-US" dirty="0" err="1" smtClean="0"/>
              <a:t>aliran</a:t>
            </a:r>
            <a:r>
              <a:rPr lang="en-US" dirty="0" smtClean="0"/>
              <a:t> </a:t>
            </a:r>
            <a:r>
              <a:rPr lang="en-US" dirty="0" err="1" smtClean="0"/>
              <a:t>darah</a:t>
            </a:r>
            <a:r>
              <a:rPr lang="en-US" dirty="0" smtClean="0"/>
              <a:t> </a:t>
            </a:r>
            <a:r>
              <a:rPr lang="en-US" dirty="0" err="1" smtClean="0"/>
              <a:t>selama</a:t>
            </a:r>
            <a:r>
              <a:rPr lang="en-US" dirty="0" smtClean="0"/>
              <a:t> </a:t>
            </a:r>
            <a:r>
              <a:rPr lang="en-US" dirty="0" err="1" smtClean="0"/>
              <a:t>depresi</a:t>
            </a:r>
            <a:r>
              <a:rPr lang="en-US" dirty="0" smtClean="0"/>
              <a:t>. </a:t>
            </a:r>
          </a:p>
          <a:p>
            <a:pPr eaLnBrk="1" hangingPunct="1">
              <a:buFont typeface="Wingdings" pitchFamily="2" charset="2"/>
              <a:buChar char="q"/>
            </a:pPr>
            <a:r>
              <a:rPr lang="en-US" dirty="0" err="1" smtClean="0"/>
              <a:t>Penurunan</a:t>
            </a:r>
            <a:r>
              <a:rPr lang="en-US" dirty="0" smtClean="0"/>
              <a:t> </a:t>
            </a:r>
            <a:r>
              <a:rPr lang="en-US" dirty="0" err="1" smtClean="0"/>
              <a:t>aktivitas</a:t>
            </a:r>
            <a:r>
              <a:rPr lang="en-US" dirty="0" smtClean="0"/>
              <a:t> bilateral </a:t>
            </a:r>
            <a:r>
              <a:rPr lang="en-US" dirty="0" err="1" smtClean="0"/>
              <a:t>pada</a:t>
            </a:r>
            <a:r>
              <a:rPr lang="en-US" dirty="0" smtClean="0"/>
              <a:t> </a:t>
            </a:r>
            <a:r>
              <a:rPr lang="en-US" dirty="0" err="1" smtClean="0"/>
              <a:t>singulat</a:t>
            </a:r>
            <a:r>
              <a:rPr lang="en-US" dirty="0" smtClean="0"/>
              <a:t> anterior dorsal </a:t>
            </a:r>
            <a:r>
              <a:rPr lang="en-US" dirty="0" err="1" smtClean="0"/>
              <a:t>dan</a:t>
            </a:r>
            <a:r>
              <a:rPr lang="en-US" dirty="0" smtClean="0"/>
              <a:t> </a:t>
            </a:r>
            <a:r>
              <a:rPr lang="en-US" dirty="0" err="1" smtClean="0"/>
              <a:t>hipokampus</a:t>
            </a:r>
            <a:r>
              <a:rPr lang="en-US" dirty="0" smtClean="0"/>
              <a:t> </a:t>
            </a:r>
            <a:r>
              <a:rPr lang="en-US" dirty="0" err="1" smtClean="0"/>
              <a:t>terjadi</a:t>
            </a:r>
            <a:r>
              <a:rPr lang="en-US" dirty="0" smtClean="0"/>
              <a:t> </a:t>
            </a:r>
            <a:r>
              <a:rPr lang="en-US" dirty="0" err="1" smtClean="0"/>
              <a:t>pada</a:t>
            </a:r>
            <a:r>
              <a:rPr lang="en-US" dirty="0" smtClean="0"/>
              <a:t> pasien </a:t>
            </a:r>
            <a:r>
              <a:rPr lang="en-US" dirty="0" err="1" smtClean="0"/>
              <a:t>dengan</a:t>
            </a:r>
            <a:r>
              <a:rPr lang="en-US" dirty="0" smtClean="0"/>
              <a:t> </a:t>
            </a:r>
            <a:r>
              <a:rPr lang="en-US" dirty="0" err="1" smtClean="0"/>
              <a:t>depresi</a:t>
            </a:r>
            <a:r>
              <a:rPr lang="en-US" dirty="0" smtClean="0"/>
              <a:t> </a:t>
            </a:r>
            <a:r>
              <a:rPr lang="en-US" dirty="0" err="1" smtClean="0"/>
              <a:t>berat</a:t>
            </a:r>
            <a:r>
              <a:rPr lang="en-US" dirty="0" smtClean="0"/>
              <a:t>.</a:t>
            </a:r>
          </a:p>
          <a:p>
            <a:pPr eaLnBrk="1" hangingPunct="1">
              <a:buFontTx/>
              <a:buNone/>
            </a:pPr>
            <a:endParaRPr lang="en-US" dirty="0" smtClean="0"/>
          </a:p>
          <a:p>
            <a:pPr eaLnBrk="1" hangingPunct="1">
              <a:buFontTx/>
              <a:buNone/>
            </a:pPr>
            <a:endParaRPr lang="en-US" dirty="0" smtClean="0"/>
          </a:p>
        </p:txBody>
      </p:sp>
    </p:spTree>
    <p:extLst>
      <p:ext uri="{BB962C8B-B14F-4D97-AF65-F5344CB8AC3E}">
        <p14:creationId xmlns:p14="http://schemas.microsoft.com/office/powerpoint/2010/main" val="334018716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457200"/>
            <a:ext cx="8229600" cy="990600"/>
          </a:xfrm>
        </p:spPr>
        <p:txBody>
          <a:bodyPr rtlCol="0">
            <a:normAutofit fontScale="90000"/>
          </a:bodyPr>
          <a:lstStyle/>
          <a:p>
            <a:pPr eaLnBrk="1" fontAlgn="auto" hangingPunct="1">
              <a:spcAft>
                <a:spcPts val="0"/>
              </a:spcAft>
              <a:defRPr/>
            </a:pPr>
            <a:r>
              <a:rPr lang="en-US" sz="3600" b="1" dirty="0" err="1" smtClean="0"/>
              <a:t>Penatalaksanaan</a:t>
            </a:r>
            <a:r>
              <a:rPr lang="en-US" sz="3600" b="1" dirty="0" smtClean="0"/>
              <a:t> </a:t>
            </a:r>
            <a:r>
              <a:rPr lang="en-US" sz="3600" b="1" dirty="0" err="1" smtClean="0"/>
              <a:t>depresi</a:t>
            </a:r>
            <a:r>
              <a:rPr lang="en-US" sz="3600" b="1" dirty="0" smtClean="0"/>
              <a:t> </a:t>
            </a:r>
            <a:r>
              <a:rPr lang="en-US" sz="3600" b="1" dirty="0" err="1" smtClean="0"/>
              <a:t>pada</a:t>
            </a:r>
            <a:r>
              <a:rPr lang="en-US" sz="3600" b="1" dirty="0" smtClean="0"/>
              <a:t> </a:t>
            </a:r>
            <a:r>
              <a:rPr lang="en-US" sz="3600" b="1" dirty="0" err="1" smtClean="0"/>
              <a:t>geriatri</a:t>
            </a:r>
            <a:endParaRPr lang="en-US" sz="3600" b="1" dirty="0" smtClean="0"/>
          </a:p>
        </p:txBody>
      </p:sp>
      <p:sp>
        <p:nvSpPr>
          <p:cNvPr id="30723" name="Content Placeholder 2"/>
          <p:cNvSpPr>
            <a:spLocks noGrp="1"/>
          </p:cNvSpPr>
          <p:nvPr>
            <p:ph idx="1"/>
          </p:nvPr>
        </p:nvSpPr>
        <p:spPr>
          <a:xfrm>
            <a:off x="228600" y="1371600"/>
            <a:ext cx="8686800" cy="4876800"/>
          </a:xfrm>
        </p:spPr>
        <p:txBody>
          <a:bodyPr>
            <a:normAutofit/>
          </a:bodyPr>
          <a:lstStyle/>
          <a:p>
            <a:pPr eaLnBrk="1" hangingPunct="1">
              <a:buFont typeface="Wingdings" pitchFamily="2" charset="2"/>
              <a:buChar char="q"/>
            </a:pPr>
            <a:r>
              <a:rPr lang="it-IT" sz="2000" dirty="0" smtClean="0"/>
              <a:t>Tujuan terapi : mengatasi gejala depresi sehingga pasien dapat hidup normal lagi dalam kehangatan keluarga, teman-teman dan komunitasnya.</a:t>
            </a:r>
          </a:p>
          <a:p>
            <a:pPr eaLnBrk="1" hangingPunct="1">
              <a:buFont typeface="Wingdings" pitchFamily="2" charset="2"/>
              <a:buChar char="q"/>
            </a:pPr>
            <a:r>
              <a:rPr lang="it-IT" sz="2000" dirty="0" smtClean="0"/>
              <a:t>Prinsip Biopsikososisal </a:t>
            </a:r>
            <a:r>
              <a:rPr lang="it-IT" sz="2000" dirty="0" smtClean="0">
                <a:sym typeface="Wingdings" pitchFamily="2" charset="2"/>
              </a:rPr>
              <a:t> </a:t>
            </a:r>
            <a:r>
              <a:rPr lang="it-IT" sz="2000" dirty="0" smtClean="0"/>
              <a:t>obat anti depresi, psikoterapi, terapi elektrokonvulsi  (shock theraphy), perubahan gaya hidup (OR), tatalaksana kecemasan dan terapi keluarga.</a:t>
            </a:r>
          </a:p>
          <a:p>
            <a:pPr eaLnBrk="1" hangingPunct="1">
              <a:buFont typeface="Wingdings" pitchFamily="2" charset="2"/>
              <a:buChar char="q"/>
            </a:pPr>
            <a:r>
              <a:rPr lang="it-IT" sz="2000" dirty="0" smtClean="0"/>
              <a:t> Terapi psikoterapi : mengatasi perasaan negatif dan rasa takut. Terapi ini membantu pasien untuk mengenali dan mengubah cara pikir dan perilaku negatif.</a:t>
            </a:r>
          </a:p>
          <a:p>
            <a:pPr eaLnBrk="1" hangingPunct="1">
              <a:buFont typeface="Wingdings" pitchFamily="2" charset="2"/>
              <a:buChar char="q"/>
            </a:pPr>
            <a:r>
              <a:rPr lang="it-IT" sz="2000" dirty="0" smtClean="0"/>
              <a:t>Terapi CBT dapat diberikan</a:t>
            </a:r>
          </a:p>
          <a:p>
            <a:pPr eaLnBrk="1" hangingPunct="1">
              <a:buFont typeface="Wingdings" pitchFamily="2" charset="2"/>
              <a:buChar char="q"/>
            </a:pPr>
            <a:r>
              <a:rPr lang="it-IT" sz="2000" dirty="0" smtClean="0"/>
              <a:t>Terapi kelompok</a:t>
            </a:r>
            <a:endParaRPr lang="en-US" sz="2000" dirty="0" smtClean="0"/>
          </a:p>
        </p:txBody>
      </p:sp>
    </p:spTree>
    <p:extLst>
      <p:ext uri="{BB962C8B-B14F-4D97-AF65-F5344CB8AC3E}">
        <p14:creationId xmlns:p14="http://schemas.microsoft.com/office/powerpoint/2010/main" val="365929008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228600"/>
            <a:ext cx="8229600" cy="914400"/>
          </a:xfrm>
        </p:spPr>
        <p:txBody>
          <a:bodyPr/>
          <a:lstStyle/>
          <a:p>
            <a:pPr eaLnBrk="1" hangingPunct="1"/>
            <a:r>
              <a:rPr lang="en-US" sz="2000" dirty="0" smtClean="0"/>
              <a:t>PERUBAHAN-PERUBAHAN PADA USIA LANJUT YANG BERKAITAN DENGAN PEMAKAIAN OBAT</a:t>
            </a:r>
          </a:p>
        </p:txBody>
      </p:sp>
      <p:sp>
        <p:nvSpPr>
          <p:cNvPr id="33795" name="Content Placeholder 2"/>
          <p:cNvSpPr>
            <a:spLocks noGrp="1"/>
          </p:cNvSpPr>
          <p:nvPr>
            <p:ph idx="1"/>
          </p:nvPr>
        </p:nvSpPr>
        <p:spPr>
          <a:xfrm>
            <a:off x="457200" y="1295400"/>
            <a:ext cx="8229600" cy="4038600"/>
          </a:xfrm>
        </p:spPr>
        <p:txBody>
          <a:bodyPr>
            <a:normAutofit/>
          </a:bodyPr>
          <a:lstStyle/>
          <a:p>
            <a:pPr eaLnBrk="1" hangingPunct="1">
              <a:buFontTx/>
              <a:buNone/>
            </a:pPr>
            <a:r>
              <a:rPr lang="en-US" sz="2000" b="1" u="sng" dirty="0" err="1" smtClean="0"/>
              <a:t>Perubahan</a:t>
            </a:r>
            <a:r>
              <a:rPr lang="en-US" sz="2000" b="1" u="sng" dirty="0" smtClean="0"/>
              <a:t> </a:t>
            </a:r>
            <a:r>
              <a:rPr lang="en-US" sz="2000" b="1" u="sng" dirty="0" err="1" smtClean="0"/>
              <a:t>farmakokinetik</a:t>
            </a:r>
            <a:endParaRPr lang="en-US" sz="2000" b="1" u="sng" dirty="0" smtClean="0"/>
          </a:p>
          <a:p>
            <a:pPr eaLnBrk="1" hangingPunct="1">
              <a:buFontTx/>
              <a:buNone/>
            </a:pPr>
            <a:r>
              <a:rPr lang="en-US" sz="2000" b="1" dirty="0" smtClean="0"/>
              <a:t> </a:t>
            </a:r>
            <a:r>
              <a:rPr lang="en-US" sz="2000" b="1" dirty="0" err="1" smtClean="0"/>
              <a:t>Absorpsi</a:t>
            </a:r>
            <a:endParaRPr lang="en-US" sz="2000" b="1" dirty="0" smtClean="0"/>
          </a:p>
          <a:p>
            <a:pPr eaLnBrk="1" hangingPunct="1">
              <a:buFont typeface="Wingdings" pitchFamily="2" charset="2"/>
              <a:buChar char="q"/>
            </a:pPr>
            <a:r>
              <a:rPr lang="en-US" sz="2000" dirty="0" err="1" smtClean="0"/>
              <a:t>Perubahan</a:t>
            </a:r>
            <a:r>
              <a:rPr lang="en-US" sz="2000" dirty="0" smtClean="0"/>
              <a:t> </a:t>
            </a:r>
            <a:r>
              <a:rPr lang="en-US" sz="2000" dirty="0" err="1" smtClean="0"/>
              <a:t>absorpsi</a:t>
            </a:r>
            <a:r>
              <a:rPr lang="en-US" sz="2000" dirty="0" smtClean="0"/>
              <a:t> </a:t>
            </a:r>
            <a:r>
              <a:rPr lang="en-US" sz="2000" dirty="0" err="1" smtClean="0"/>
              <a:t>obat</a:t>
            </a:r>
            <a:r>
              <a:rPr lang="en-US" sz="2000" dirty="0" smtClean="0"/>
              <a:t> </a:t>
            </a:r>
            <a:r>
              <a:rPr lang="en-US" sz="2000" dirty="0" err="1" smtClean="0"/>
              <a:t>pada</a:t>
            </a:r>
            <a:r>
              <a:rPr lang="en-US" sz="2000" dirty="0" smtClean="0"/>
              <a:t> </a:t>
            </a:r>
            <a:r>
              <a:rPr lang="en-US" sz="2000" dirty="0" err="1" smtClean="0"/>
              <a:t>usia</a:t>
            </a:r>
            <a:r>
              <a:rPr lang="en-US" sz="2000" dirty="0" smtClean="0"/>
              <a:t> </a:t>
            </a:r>
            <a:r>
              <a:rPr lang="en-US" sz="2000" dirty="0" err="1" smtClean="0"/>
              <a:t>lanjut</a:t>
            </a:r>
            <a:r>
              <a:rPr lang="en-US" sz="2000" dirty="0" smtClean="0"/>
              <a:t> </a:t>
            </a:r>
            <a:r>
              <a:rPr lang="en-US" sz="2000" dirty="0" err="1" smtClean="0"/>
              <a:t>belum</a:t>
            </a:r>
            <a:r>
              <a:rPr lang="en-US" sz="2000" dirty="0" smtClean="0"/>
              <a:t> </a:t>
            </a:r>
            <a:r>
              <a:rPr lang="en-US" sz="2000" dirty="0" err="1" smtClean="0"/>
              <a:t>diketahui</a:t>
            </a:r>
            <a:r>
              <a:rPr lang="en-US" sz="2000" dirty="0" smtClean="0"/>
              <a:t> </a:t>
            </a:r>
            <a:r>
              <a:rPr lang="en-US" sz="2000" dirty="0" err="1" smtClean="0"/>
              <a:t>secara</a:t>
            </a:r>
            <a:r>
              <a:rPr lang="en-US" sz="2000" dirty="0" smtClean="0"/>
              <a:t> </a:t>
            </a:r>
            <a:r>
              <a:rPr lang="en-US" sz="2000" dirty="0" err="1" smtClean="0"/>
              <a:t>jelas</a:t>
            </a:r>
            <a:r>
              <a:rPr lang="en-US" sz="2000" dirty="0"/>
              <a:t>.</a:t>
            </a:r>
            <a:endParaRPr lang="en-US" sz="2000" dirty="0" smtClean="0"/>
          </a:p>
          <a:p>
            <a:pPr eaLnBrk="1" hangingPunct="1">
              <a:buFont typeface="Wingdings" pitchFamily="2" charset="2"/>
              <a:buChar char="q"/>
            </a:pPr>
            <a:r>
              <a:rPr lang="en-US" sz="2000" dirty="0" err="1" smtClean="0"/>
              <a:t>Keadaan</a:t>
            </a:r>
            <a:r>
              <a:rPr lang="en-US" sz="2000" dirty="0" smtClean="0"/>
              <a:t> yang </a:t>
            </a:r>
            <a:r>
              <a:rPr lang="en-US" sz="2000" dirty="0" err="1" smtClean="0"/>
              <a:t>mungkin</a:t>
            </a:r>
            <a:r>
              <a:rPr lang="en-US" sz="2000" dirty="0" smtClean="0"/>
              <a:t> </a:t>
            </a:r>
            <a:r>
              <a:rPr lang="en-US" sz="2000" dirty="0" err="1" smtClean="0"/>
              <a:t>dapat</a:t>
            </a:r>
            <a:r>
              <a:rPr lang="en-US" sz="2000" dirty="0" smtClean="0"/>
              <a:t> </a:t>
            </a:r>
            <a:r>
              <a:rPr lang="en-US" sz="2000" dirty="0" err="1" smtClean="0"/>
              <a:t>mempengaruhi</a:t>
            </a:r>
            <a:r>
              <a:rPr lang="en-US" sz="2000" dirty="0" smtClean="0"/>
              <a:t> </a:t>
            </a:r>
            <a:r>
              <a:rPr lang="en-US" sz="2000" dirty="0" err="1" smtClean="0"/>
              <a:t>absorpsi</a:t>
            </a:r>
            <a:r>
              <a:rPr lang="en-US" sz="2000" dirty="0" smtClean="0"/>
              <a:t> </a:t>
            </a:r>
            <a:r>
              <a:rPr lang="en-US" sz="2000" dirty="0" err="1" smtClean="0"/>
              <a:t>ini</a:t>
            </a:r>
            <a:r>
              <a:rPr lang="en-US" sz="2000" dirty="0" smtClean="0"/>
              <a:t> </a:t>
            </a:r>
            <a:r>
              <a:rPr lang="en-US" sz="2000" dirty="0" err="1" smtClean="0"/>
              <a:t>antara</a:t>
            </a:r>
            <a:r>
              <a:rPr lang="en-US" sz="2000" dirty="0" smtClean="0"/>
              <a:t> lain </a:t>
            </a:r>
            <a:r>
              <a:rPr lang="en-US" sz="2000" dirty="0" err="1" smtClean="0"/>
              <a:t>perubahan</a:t>
            </a:r>
            <a:r>
              <a:rPr lang="en-US" sz="2000" dirty="0" smtClean="0"/>
              <a:t> </a:t>
            </a:r>
            <a:r>
              <a:rPr lang="en-US" sz="2000" dirty="0" err="1" smtClean="0"/>
              <a:t>kebiasaan</a:t>
            </a:r>
            <a:r>
              <a:rPr lang="en-US" sz="2000" dirty="0" smtClean="0"/>
              <a:t> </a:t>
            </a:r>
            <a:r>
              <a:rPr lang="en-US" sz="2000" dirty="0" err="1" smtClean="0"/>
              <a:t>makan</a:t>
            </a:r>
            <a:r>
              <a:rPr lang="en-US" sz="2000" dirty="0" smtClean="0"/>
              <a:t>, </a:t>
            </a:r>
            <a:r>
              <a:rPr lang="en-US" sz="2000" dirty="0" err="1" smtClean="0"/>
              <a:t>tingginya</a:t>
            </a:r>
            <a:r>
              <a:rPr lang="en-US" sz="2000" dirty="0" smtClean="0"/>
              <a:t> </a:t>
            </a:r>
            <a:r>
              <a:rPr lang="en-US" sz="2000" dirty="0" err="1" smtClean="0"/>
              <a:t>konsumsi</a:t>
            </a:r>
            <a:r>
              <a:rPr lang="en-US" sz="2000" dirty="0" smtClean="0"/>
              <a:t> </a:t>
            </a:r>
            <a:r>
              <a:rPr lang="en-US" sz="2000" dirty="0" err="1" smtClean="0"/>
              <a:t>obat-obat</a:t>
            </a:r>
            <a:r>
              <a:rPr lang="en-US" sz="2000" dirty="0" smtClean="0"/>
              <a:t> non </a:t>
            </a:r>
            <a:r>
              <a:rPr lang="en-US" sz="2000" dirty="0" err="1" smtClean="0"/>
              <a:t>resep</a:t>
            </a:r>
            <a:r>
              <a:rPr lang="en-US" sz="2000" dirty="0" smtClean="0"/>
              <a:t> (</a:t>
            </a:r>
            <a:r>
              <a:rPr lang="en-US" sz="2000" dirty="0" err="1" smtClean="0"/>
              <a:t>misalnya</a:t>
            </a:r>
            <a:r>
              <a:rPr lang="en-US" sz="2000" dirty="0" smtClean="0"/>
              <a:t> </a:t>
            </a:r>
            <a:r>
              <a:rPr lang="en-US" sz="2000" dirty="0" err="1" smtClean="0"/>
              <a:t>antasida</a:t>
            </a:r>
            <a:r>
              <a:rPr lang="en-US" sz="2000" dirty="0" smtClean="0"/>
              <a:t>, </a:t>
            </a:r>
            <a:r>
              <a:rPr lang="en-US" sz="2000" dirty="0" err="1" smtClean="0"/>
              <a:t>laksansia</a:t>
            </a:r>
            <a:r>
              <a:rPr lang="en-US" sz="2000" dirty="0" smtClean="0"/>
              <a:t>) </a:t>
            </a:r>
            <a:r>
              <a:rPr lang="en-US" sz="2000" dirty="0" err="1" smtClean="0"/>
              <a:t>dan</a:t>
            </a:r>
            <a:r>
              <a:rPr lang="en-US" sz="2000" dirty="0" smtClean="0"/>
              <a:t> </a:t>
            </a:r>
            <a:r>
              <a:rPr lang="en-US" sz="2000" dirty="0" err="1" smtClean="0"/>
              <a:t>lebih</a:t>
            </a:r>
            <a:r>
              <a:rPr lang="en-US" sz="2000" dirty="0" smtClean="0"/>
              <a:t> </a:t>
            </a:r>
            <a:r>
              <a:rPr lang="en-US" sz="2000" dirty="0" err="1" smtClean="0"/>
              <a:t>lambatnya</a:t>
            </a:r>
            <a:r>
              <a:rPr lang="en-US" sz="2000" dirty="0"/>
              <a:t> </a:t>
            </a:r>
            <a:r>
              <a:rPr lang="en-US" sz="2000" dirty="0" err="1" smtClean="0"/>
              <a:t>waktu</a:t>
            </a:r>
            <a:r>
              <a:rPr lang="en-US" sz="2000" dirty="0" smtClean="0"/>
              <a:t> </a:t>
            </a:r>
            <a:r>
              <a:rPr lang="en-US" sz="2000" dirty="0" err="1" smtClean="0"/>
              <a:t>pengosongan</a:t>
            </a:r>
            <a:r>
              <a:rPr lang="en-US" sz="2000" dirty="0" smtClean="0"/>
              <a:t> </a:t>
            </a:r>
            <a:r>
              <a:rPr lang="en-US" sz="2000" dirty="0" err="1" smtClean="0"/>
              <a:t>lambung</a:t>
            </a:r>
            <a:r>
              <a:rPr lang="en-US" sz="2000" dirty="0" smtClean="0"/>
              <a:t>.</a:t>
            </a:r>
            <a:endParaRPr lang="en-US" sz="2000" b="1" u="sng" dirty="0" smtClean="0"/>
          </a:p>
        </p:txBody>
      </p:sp>
    </p:spTree>
    <p:extLst>
      <p:ext uri="{BB962C8B-B14F-4D97-AF65-F5344CB8AC3E}">
        <p14:creationId xmlns:p14="http://schemas.microsoft.com/office/powerpoint/2010/main" val="73139276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592763"/>
          </a:xfrm>
        </p:spPr>
        <p:txBody>
          <a:bodyPr rtlCol="0">
            <a:normAutofit/>
          </a:bodyPr>
          <a:lstStyle/>
          <a:p>
            <a:pPr eaLnBrk="1" fontAlgn="auto" hangingPunct="1">
              <a:spcAft>
                <a:spcPts val="0"/>
              </a:spcAft>
              <a:buFont typeface="Arial" pitchFamily="34" charset="0"/>
              <a:buNone/>
              <a:defRPr/>
            </a:pPr>
            <a:r>
              <a:rPr lang="en-US" b="1" dirty="0" err="1" smtClean="0"/>
              <a:t>Distribusi</a:t>
            </a:r>
            <a:endParaRPr lang="en-US" b="1" dirty="0" smtClean="0"/>
          </a:p>
          <a:p>
            <a:pPr eaLnBrk="1" fontAlgn="auto" hangingPunct="1">
              <a:spcAft>
                <a:spcPts val="0"/>
              </a:spcAft>
              <a:buFont typeface="Wingdings" pitchFamily="2" charset="2"/>
              <a:buChar char="q"/>
              <a:defRPr/>
            </a:pPr>
            <a:r>
              <a:rPr lang="en-US" dirty="0" err="1" smtClean="0"/>
              <a:t>Selain</a:t>
            </a:r>
            <a:r>
              <a:rPr lang="en-US" dirty="0" smtClean="0"/>
              <a:t> </a:t>
            </a:r>
            <a:r>
              <a:rPr lang="en-US" dirty="0" err="1" smtClean="0"/>
              <a:t>oleh</a:t>
            </a:r>
            <a:r>
              <a:rPr lang="en-US" dirty="0" smtClean="0"/>
              <a:t> </a:t>
            </a:r>
            <a:r>
              <a:rPr lang="en-US" dirty="0" err="1" smtClean="0"/>
              <a:t>sifat</a:t>
            </a:r>
            <a:r>
              <a:rPr lang="en-US" dirty="0" smtClean="0"/>
              <a:t> </a:t>
            </a:r>
            <a:r>
              <a:rPr lang="en-US" dirty="0" err="1" smtClean="0"/>
              <a:t>fisiko-kimiawi</a:t>
            </a:r>
            <a:r>
              <a:rPr lang="en-US" dirty="0" smtClean="0"/>
              <a:t> </a:t>
            </a:r>
            <a:r>
              <a:rPr lang="en-US" dirty="0" err="1" smtClean="0"/>
              <a:t>molekul</a:t>
            </a:r>
            <a:r>
              <a:rPr lang="en-US" dirty="0" smtClean="0"/>
              <a:t> </a:t>
            </a:r>
            <a:r>
              <a:rPr lang="en-US" dirty="0" err="1" smtClean="0"/>
              <a:t>obat</a:t>
            </a:r>
            <a:r>
              <a:rPr lang="en-US" dirty="0" smtClean="0"/>
              <a:t>, </a:t>
            </a:r>
            <a:r>
              <a:rPr lang="en-US" dirty="0" err="1" smtClean="0"/>
              <a:t>distribusi</a:t>
            </a:r>
            <a:r>
              <a:rPr lang="en-US" dirty="0" smtClean="0"/>
              <a:t> </a:t>
            </a:r>
            <a:r>
              <a:rPr lang="en-US" dirty="0" err="1" smtClean="0"/>
              <a:t>ditentukan</a:t>
            </a:r>
            <a:r>
              <a:rPr lang="en-US" dirty="0" smtClean="0"/>
              <a:t> pula </a:t>
            </a:r>
            <a:r>
              <a:rPr lang="en-US" dirty="0" err="1" smtClean="0"/>
              <a:t>oleh</a:t>
            </a:r>
            <a:r>
              <a:rPr lang="en-US" dirty="0" smtClean="0"/>
              <a:t> </a:t>
            </a:r>
            <a:r>
              <a:rPr lang="en-US" dirty="0" err="1" smtClean="0"/>
              <a:t>komposisi</a:t>
            </a:r>
            <a:r>
              <a:rPr lang="en-US" dirty="0" smtClean="0"/>
              <a:t> </a:t>
            </a:r>
            <a:r>
              <a:rPr lang="en-US" dirty="0" err="1" smtClean="0"/>
              <a:t>tubuh</a:t>
            </a:r>
            <a:r>
              <a:rPr lang="en-US" dirty="0" smtClean="0"/>
              <a:t>, </a:t>
            </a:r>
            <a:r>
              <a:rPr lang="en-US" dirty="0" err="1" smtClean="0"/>
              <a:t>ikatan</a:t>
            </a:r>
            <a:r>
              <a:rPr lang="en-US" dirty="0" smtClean="0"/>
              <a:t> protein plasma </a:t>
            </a:r>
            <a:r>
              <a:rPr lang="en-US" dirty="0" err="1" smtClean="0"/>
              <a:t>dan</a:t>
            </a:r>
            <a:r>
              <a:rPr lang="en-US" dirty="0" smtClean="0"/>
              <a:t> </a:t>
            </a:r>
            <a:r>
              <a:rPr lang="en-US" dirty="0" err="1" smtClean="0"/>
              <a:t>aliran</a:t>
            </a:r>
            <a:r>
              <a:rPr lang="en-US" dirty="0" smtClean="0"/>
              <a:t> </a:t>
            </a:r>
            <a:r>
              <a:rPr lang="en-US" dirty="0" err="1" smtClean="0"/>
              <a:t>darah</a:t>
            </a:r>
            <a:r>
              <a:rPr lang="en-US" dirty="0" smtClean="0"/>
              <a:t> organ. </a:t>
            </a:r>
          </a:p>
          <a:p>
            <a:pPr eaLnBrk="1" fontAlgn="auto" hangingPunct="1">
              <a:spcAft>
                <a:spcPts val="0"/>
              </a:spcAft>
              <a:buFont typeface="Wingdings" pitchFamily="2" charset="2"/>
              <a:buChar char="q"/>
              <a:defRPr/>
            </a:pPr>
            <a:r>
              <a:rPr lang="en-US" dirty="0" err="1" smtClean="0"/>
              <a:t>Bertambah</a:t>
            </a:r>
            <a:r>
              <a:rPr lang="en-US" dirty="0" smtClean="0"/>
              <a:t> </a:t>
            </a:r>
            <a:r>
              <a:rPr lang="en-US" dirty="0" err="1" smtClean="0"/>
              <a:t>usia</a:t>
            </a:r>
            <a:r>
              <a:rPr lang="en-US" dirty="0" smtClean="0"/>
              <a:t> </a:t>
            </a:r>
            <a:r>
              <a:rPr lang="en-US" dirty="0" smtClean="0">
                <a:sym typeface="Wingdings" pitchFamily="2" charset="2"/>
              </a:rPr>
              <a:t> </a:t>
            </a:r>
            <a:r>
              <a:rPr lang="en-US" dirty="0" err="1" smtClean="0"/>
              <a:t>presentase</a:t>
            </a:r>
            <a:r>
              <a:rPr lang="en-US" dirty="0" smtClean="0"/>
              <a:t> air total </a:t>
            </a:r>
            <a:r>
              <a:rPr lang="en-US" dirty="0" err="1" smtClean="0"/>
              <a:t>dan</a:t>
            </a:r>
            <a:r>
              <a:rPr lang="en-US" dirty="0" smtClean="0"/>
              <a:t> </a:t>
            </a:r>
            <a:r>
              <a:rPr lang="en-US" dirty="0" err="1" smtClean="0"/>
              <a:t>masa</a:t>
            </a:r>
            <a:r>
              <a:rPr lang="en-US" dirty="0" smtClean="0"/>
              <a:t> </a:t>
            </a:r>
            <a:r>
              <a:rPr lang="en-US" dirty="0" err="1" smtClean="0"/>
              <a:t>tubuh</a:t>
            </a:r>
            <a:r>
              <a:rPr lang="en-US" dirty="0" smtClean="0"/>
              <a:t> yang </a:t>
            </a:r>
            <a:r>
              <a:rPr lang="en-US" dirty="0" err="1" smtClean="0"/>
              <a:t>tidak</a:t>
            </a:r>
            <a:r>
              <a:rPr lang="en-US" dirty="0" smtClean="0"/>
              <a:t> </a:t>
            </a:r>
            <a:r>
              <a:rPr lang="en-US" dirty="0" err="1" smtClean="0"/>
              <a:t>mengandung</a:t>
            </a:r>
            <a:r>
              <a:rPr lang="en-US" dirty="0" smtClean="0"/>
              <a:t> </a:t>
            </a:r>
            <a:r>
              <a:rPr lang="en-US" dirty="0" err="1" smtClean="0"/>
              <a:t>lemak</a:t>
            </a:r>
            <a:r>
              <a:rPr lang="en-US" dirty="0" smtClean="0"/>
              <a:t> (lean body mass) </a:t>
            </a:r>
            <a:r>
              <a:rPr lang="en-US" dirty="0" err="1" smtClean="0"/>
              <a:t>menjadi</a:t>
            </a:r>
            <a:r>
              <a:rPr lang="en-US" dirty="0" smtClean="0"/>
              <a:t> </a:t>
            </a:r>
            <a:r>
              <a:rPr lang="en-US" dirty="0" err="1" smtClean="0"/>
              <a:t>lebih</a:t>
            </a:r>
            <a:r>
              <a:rPr lang="en-US" dirty="0" smtClean="0"/>
              <a:t> </a:t>
            </a:r>
            <a:r>
              <a:rPr lang="en-US" dirty="0" err="1" smtClean="0"/>
              <a:t>sedikit</a:t>
            </a:r>
            <a:r>
              <a:rPr lang="en-US" dirty="0" smtClean="0"/>
              <a:t>. </a:t>
            </a:r>
          </a:p>
          <a:p>
            <a:pPr marL="0" indent="0" eaLnBrk="1" fontAlgn="auto" hangingPunct="1">
              <a:spcAft>
                <a:spcPts val="0"/>
              </a:spcAft>
              <a:buNone/>
              <a:defRPr/>
            </a:pPr>
            <a:endParaRPr lang="en-US" dirty="0" smtClean="0"/>
          </a:p>
          <a:p>
            <a:pPr marL="0" indent="0" eaLnBrk="1" fontAlgn="auto" hangingPunct="1">
              <a:spcAft>
                <a:spcPts val="0"/>
              </a:spcAft>
              <a:buNone/>
              <a:defRPr/>
            </a:pPr>
            <a:endParaRPr lang="en-US" dirty="0"/>
          </a:p>
          <a:p>
            <a:pPr marL="0" indent="0" eaLnBrk="1" fontAlgn="auto" hangingPunct="1">
              <a:spcAft>
                <a:spcPts val="0"/>
              </a:spcAft>
              <a:buNone/>
              <a:defRPr/>
            </a:pPr>
            <a:endParaRPr lang="en-US" dirty="0" smtClean="0"/>
          </a:p>
          <a:p>
            <a:pPr marL="0" indent="0" eaLnBrk="1" fontAlgn="auto" hangingPunct="1">
              <a:spcAft>
                <a:spcPts val="0"/>
              </a:spcAft>
              <a:buNone/>
              <a:defRPr/>
            </a:pPr>
            <a:r>
              <a:rPr lang="en-US" dirty="0" err="1" smtClean="0"/>
              <a:t>Obat</a:t>
            </a:r>
            <a:r>
              <a:rPr lang="en-US" dirty="0" smtClean="0"/>
              <a:t> </a:t>
            </a:r>
            <a:r>
              <a:rPr lang="en-US" dirty="0" err="1" smtClean="0"/>
              <a:t>yg</a:t>
            </a:r>
            <a:r>
              <a:rPr lang="en-US" dirty="0" smtClean="0"/>
              <a:t> </a:t>
            </a:r>
            <a:r>
              <a:rPr lang="en-US" dirty="0" err="1" smtClean="0"/>
              <a:t>bersifat</a:t>
            </a:r>
            <a:r>
              <a:rPr lang="en-US" dirty="0" smtClean="0"/>
              <a:t> </a:t>
            </a:r>
            <a:r>
              <a:rPr lang="en-US" dirty="0" err="1" smtClean="0"/>
              <a:t>kurang</a:t>
            </a:r>
            <a:r>
              <a:rPr lang="en-US" dirty="0" smtClean="0"/>
              <a:t> </a:t>
            </a:r>
            <a:r>
              <a:rPr lang="en-US" dirty="0" err="1" smtClean="0"/>
              <a:t>lipofilik</a:t>
            </a:r>
            <a:r>
              <a:rPr lang="en-US" dirty="0" smtClean="0"/>
              <a:t> , </a:t>
            </a:r>
            <a:r>
              <a:rPr lang="en-US" dirty="0" err="1" smtClean="0"/>
              <a:t>misalnya</a:t>
            </a:r>
            <a:r>
              <a:rPr lang="en-US" dirty="0" smtClean="0"/>
              <a:t> </a:t>
            </a:r>
            <a:r>
              <a:rPr lang="en-US" dirty="0" err="1" smtClean="0"/>
              <a:t>digoksin</a:t>
            </a:r>
            <a:r>
              <a:rPr lang="en-US" dirty="0" smtClean="0"/>
              <a:t> </a:t>
            </a:r>
            <a:r>
              <a:rPr lang="en-US" dirty="0" err="1" smtClean="0"/>
              <a:t>dan</a:t>
            </a:r>
            <a:r>
              <a:rPr lang="en-US" dirty="0" smtClean="0"/>
              <a:t> propranolol, </a:t>
            </a:r>
            <a:r>
              <a:rPr lang="en-US" dirty="0" err="1" smtClean="0"/>
              <a:t>menjadi</a:t>
            </a:r>
            <a:r>
              <a:rPr lang="en-US" dirty="0" smtClean="0"/>
              <a:t> </a:t>
            </a:r>
            <a:r>
              <a:rPr lang="en-US" dirty="0" err="1" smtClean="0"/>
              <a:t>lebih</a:t>
            </a:r>
            <a:r>
              <a:rPr lang="en-US" dirty="0" smtClean="0"/>
              <a:t> </a:t>
            </a:r>
            <a:r>
              <a:rPr lang="en-US" dirty="0" err="1" smtClean="0"/>
              <a:t>tinggi</a:t>
            </a:r>
            <a:r>
              <a:rPr lang="en-US" dirty="0" smtClean="0"/>
              <a:t> </a:t>
            </a:r>
            <a:r>
              <a:rPr lang="en-US" dirty="0" err="1" smtClean="0"/>
              <a:t>kadarnya</a:t>
            </a:r>
            <a:r>
              <a:rPr lang="en-US" dirty="0" smtClean="0"/>
              <a:t> </a:t>
            </a:r>
            <a:r>
              <a:rPr lang="en-US" dirty="0" err="1" smtClean="0"/>
              <a:t>dalam</a:t>
            </a:r>
            <a:r>
              <a:rPr lang="en-US" dirty="0" smtClean="0"/>
              <a:t> </a:t>
            </a:r>
            <a:r>
              <a:rPr lang="en-US" dirty="0" err="1" smtClean="0"/>
              <a:t>darah</a:t>
            </a:r>
            <a:r>
              <a:rPr lang="en-US" dirty="0" smtClean="0"/>
              <a:t>, </a:t>
            </a:r>
            <a:r>
              <a:rPr lang="en-US" dirty="0" err="1" smtClean="0"/>
              <a:t>walaupun</a:t>
            </a:r>
            <a:r>
              <a:rPr lang="en-US" dirty="0" smtClean="0"/>
              <a:t> </a:t>
            </a:r>
            <a:r>
              <a:rPr lang="en-US" dirty="0" err="1" smtClean="0"/>
              <a:t>pada</a:t>
            </a:r>
            <a:r>
              <a:rPr lang="en-US" dirty="0" smtClean="0"/>
              <a:t> </a:t>
            </a:r>
            <a:r>
              <a:rPr lang="en-US" dirty="0" err="1" smtClean="0"/>
              <a:t>dosis</a:t>
            </a:r>
            <a:r>
              <a:rPr lang="en-US" dirty="0" smtClean="0"/>
              <a:t> yang </a:t>
            </a:r>
            <a:r>
              <a:rPr lang="en-US" dirty="0" err="1" smtClean="0"/>
              <a:t>lazim</a:t>
            </a:r>
            <a:r>
              <a:rPr lang="en-US" dirty="0" smtClean="0"/>
              <a:t> </a:t>
            </a:r>
            <a:r>
              <a:rPr lang="en-US" dirty="0" err="1" smtClean="0"/>
              <a:t>untuk</a:t>
            </a:r>
            <a:r>
              <a:rPr lang="en-US" dirty="0" smtClean="0"/>
              <a:t> </a:t>
            </a:r>
            <a:r>
              <a:rPr lang="en-US" dirty="0" err="1" smtClean="0"/>
              <a:t>dewasa</a:t>
            </a:r>
            <a:r>
              <a:rPr lang="en-US" dirty="0" smtClean="0"/>
              <a:t>. </a:t>
            </a:r>
            <a:r>
              <a:rPr lang="en-US" dirty="0" err="1" smtClean="0"/>
              <a:t>Untuk</a:t>
            </a:r>
            <a:r>
              <a:rPr lang="en-US" dirty="0" smtClean="0"/>
              <a:t> </a:t>
            </a:r>
            <a:r>
              <a:rPr lang="en-US" dirty="0" err="1" smtClean="0"/>
              <a:t>obat</a:t>
            </a:r>
            <a:r>
              <a:rPr lang="en-US" dirty="0" smtClean="0"/>
              <a:t> yang </a:t>
            </a:r>
            <a:r>
              <a:rPr lang="en-US" dirty="0" err="1" smtClean="0"/>
              <a:t>mempunyai</a:t>
            </a:r>
            <a:r>
              <a:rPr lang="en-US" dirty="0" smtClean="0"/>
              <a:t> </a:t>
            </a:r>
            <a:r>
              <a:rPr lang="en-US" dirty="0" err="1" smtClean="0"/>
              <a:t>sifat</a:t>
            </a:r>
            <a:r>
              <a:rPr lang="en-US" dirty="0" smtClean="0"/>
              <a:t> </a:t>
            </a:r>
            <a:r>
              <a:rPr lang="en-US" dirty="0" err="1" smtClean="0"/>
              <a:t>lipofilik</a:t>
            </a:r>
            <a:r>
              <a:rPr lang="en-US" dirty="0" smtClean="0"/>
              <a:t> yang </a:t>
            </a:r>
            <a:r>
              <a:rPr lang="en-US" dirty="0" err="1" smtClean="0"/>
              <a:t>besar</a:t>
            </a:r>
            <a:r>
              <a:rPr lang="en-US" dirty="0" smtClean="0"/>
              <a:t>, </a:t>
            </a:r>
            <a:r>
              <a:rPr lang="en-US" dirty="0" err="1" smtClean="0"/>
              <a:t>misalnya</a:t>
            </a:r>
            <a:r>
              <a:rPr lang="en-US" dirty="0" smtClean="0"/>
              <a:t> </a:t>
            </a:r>
            <a:r>
              <a:rPr lang="en-US" dirty="0" err="1" smtClean="0"/>
              <a:t>benzodiazepin</a:t>
            </a:r>
            <a:r>
              <a:rPr lang="en-US" dirty="0" smtClean="0"/>
              <a:t>, </a:t>
            </a:r>
            <a:r>
              <a:rPr lang="en-US" dirty="0" err="1" smtClean="0"/>
              <a:t>klordiazepoksid</a:t>
            </a:r>
            <a:r>
              <a:rPr lang="en-US" dirty="0" smtClean="0"/>
              <a:t>, </a:t>
            </a:r>
            <a:r>
              <a:rPr lang="en-US" dirty="0" err="1" smtClean="0"/>
              <a:t>peningkatan</a:t>
            </a:r>
            <a:r>
              <a:rPr lang="en-US" dirty="0" smtClean="0"/>
              <a:t> </a:t>
            </a:r>
            <a:r>
              <a:rPr lang="en-US" dirty="0" err="1" smtClean="0"/>
              <a:t>komposisi</a:t>
            </a:r>
            <a:r>
              <a:rPr lang="en-US" dirty="0" smtClean="0"/>
              <a:t> </a:t>
            </a:r>
            <a:r>
              <a:rPr lang="en-US" dirty="0" err="1" smtClean="0"/>
              <a:t>lemak</a:t>
            </a:r>
            <a:r>
              <a:rPr lang="en-US" dirty="0" smtClean="0"/>
              <a:t> </a:t>
            </a:r>
            <a:r>
              <a:rPr lang="en-US" dirty="0" err="1" smtClean="0"/>
              <a:t>menyebabkan</a:t>
            </a:r>
            <a:r>
              <a:rPr lang="en-US" dirty="0" smtClean="0"/>
              <a:t> </a:t>
            </a:r>
            <a:r>
              <a:rPr lang="en-US" dirty="0" err="1" smtClean="0"/>
              <a:t>menurunnya</a:t>
            </a:r>
            <a:r>
              <a:rPr lang="en-US" dirty="0" smtClean="0"/>
              <a:t> </a:t>
            </a:r>
            <a:r>
              <a:rPr lang="en-US" dirty="0" err="1" smtClean="0"/>
              <a:t>kadar</a:t>
            </a:r>
            <a:r>
              <a:rPr lang="en-US" dirty="0" smtClean="0"/>
              <a:t> </a:t>
            </a:r>
            <a:r>
              <a:rPr lang="en-US" dirty="0" err="1" smtClean="0"/>
              <a:t>obat</a:t>
            </a:r>
            <a:r>
              <a:rPr lang="en-US" dirty="0" smtClean="0"/>
              <a:t> </a:t>
            </a:r>
            <a:r>
              <a:rPr lang="en-US" dirty="0" err="1" smtClean="0"/>
              <a:t>dalam</a:t>
            </a:r>
            <a:r>
              <a:rPr lang="en-US" dirty="0" smtClean="0"/>
              <a:t> </a:t>
            </a:r>
            <a:r>
              <a:rPr lang="en-US" dirty="0" err="1" smtClean="0"/>
              <a:t>darah</a:t>
            </a:r>
            <a:r>
              <a:rPr lang="en-US" dirty="0" smtClean="0"/>
              <a:t>.</a:t>
            </a:r>
            <a:endParaRPr lang="en-US" b="1" dirty="0" smtClean="0"/>
          </a:p>
        </p:txBody>
      </p:sp>
      <p:sp>
        <p:nvSpPr>
          <p:cNvPr id="2" name="Down Arrow 1"/>
          <p:cNvSpPr/>
          <p:nvPr/>
        </p:nvSpPr>
        <p:spPr>
          <a:xfrm>
            <a:off x="4724400" y="3048000"/>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942290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idx="1"/>
          </p:nvPr>
        </p:nvSpPr>
        <p:spPr>
          <a:xfrm>
            <a:off x="152400" y="304800"/>
            <a:ext cx="8686800" cy="5334000"/>
          </a:xfrm>
        </p:spPr>
        <p:txBody>
          <a:bodyPr>
            <a:normAutofit/>
          </a:bodyPr>
          <a:lstStyle/>
          <a:p>
            <a:pPr eaLnBrk="1" hangingPunct="1">
              <a:buFont typeface="Wingdings" pitchFamily="2" charset="2"/>
              <a:buChar char="q"/>
            </a:pPr>
            <a:r>
              <a:rPr lang="en-US" sz="2000" dirty="0" err="1" smtClean="0"/>
              <a:t>Komposisi</a:t>
            </a:r>
            <a:r>
              <a:rPr lang="en-US" sz="2000" dirty="0" smtClean="0"/>
              <a:t> protein total </a:t>
            </a:r>
            <a:r>
              <a:rPr lang="en-US" sz="2000" dirty="0" err="1" smtClean="0"/>
              <a:t>pada</a:t>
            </a:r>
            <a:r>
              <a:rPr lang="en-US" sz="2000" dirty="0" smtClean="0"/>
              <a:t> </a:t>
            </a:r>
            <a:r>
              <a:rPr lang="en-US" sz="2000" dirty="0" err="1" smtClean="0"/>
              <a:t>usia</a:t>
            </a:r>
            <a:r>
              <a:rPr lang="en-US" sz="2000" dirty="0" smtClean="0"/>
              <a:t> </a:t>
            </a:r>
            <a:r>
              <a:rPr lang="en-US" sz="2000" dirty="0" err="1" smtClean="0"/>
              <a:t>lanjut</a:t>
            </a:r>
            <a:r>
              <a:rPr lang="en-US" sz="2000" dirty="0" smtClean="0"/>
              <a:t> </a:t>
            </a:r>
            <a:r>
              <a:rPr lang="en-US" sz="2000" dirty="0" err="1" smtClean="0"/>
              <a:t>praktis</a:t>
            </a:r>
            <a:r>
              <a:rPr lang="en-US" sz="2000" dirty="0" smtClean="0"/>
              <a:t> </a:t>
            </a:r>
            <a:r>
              <a:rPr lang="en-US" sz="2000" dirty="0" err="1" smtClean="0"/>
              <a:t>tidak</a:t>
            </a:r>
            <a:r>
              <a:rPr lang="en-US" sz="2000" dirty="0" smtClean="0"/>
              <a:t> </a:t>
            </a:r>
            <a:r>
              <a:rPr lang="en-US" sz="2000" dirty="0" err="1" smtClean="0"/>
              <a:t>berubah</a:t>
            </a:r>
            <a:r>
              <a:rPr lang="en-US" sz="2000" dirty="0" smtClean="0"/>
              <a:t>, </a:t>
            </a:r>
            <a:r>
              <a:rPr lang="en-US" sz="2000" dirty="0" err="1" smtClean="0"/>
              <a:t>tetapi</a:t>
            </a:r>
            <a:r>
              <a:rPr lang="en-US" sz="2000" dirty="0" smtClean="0"/>
              <a:t> </a:t>
            </a:r>
            <a:r>
              <a:rPr lang="en-US" sz="2000" dirty="0" err="1" smtClean="0"/>
              <a:t>biasanya</a:t>
            </a:r>
            <a:r>
              <a:rPr lang="en-US" sz="2000" dirty="0" smtClean="0"/>
              <a:t> </a:t>
            </a:r>
            <a:r>
              <a:rPr lang="en-US" sz="2000" dirty="0" err="1" smtClean="0"/>
              <a:t>terjadi</a:t>
            </a:r>
            <a:r>
              <a:rPr lang="en-US" sz="2000" dirty="0" smtClean="0"/>
              <a:t> </a:t>
            </a:r>
            <a:r>
              <a:rPr lang="en-US" sz="2000" dirty="0" err="1" smtClean="0"/>
              <a:t>perubahan</a:t>
            </a:r>
            <a:r>
              <a:rPr lang="en-US" sz="2000" dirty="0" smtClean="0"/>
              <a:t> </a:t>
            </a:r>
            <a:r>
              <a:rPr lang="en-US" sz="2000" dirty="0" err="1" smtClean="0"/>
              <a:t>rasio</a:t>
            </a:r>
            <a:r>
              <a:rPr lang="en-US" sz="2000" dirty="0" smtClean="0"/>
              <a:t> albumin-globulin.</a:t>
            </a:r>
          </a:p>
          <a:p>
            <a:pPr eaLnBrk="1" hangingPunct="1">
              <a:buFont typeface="Wingdings" pitchFamily="2" charset="2"/>
              <a:buChar char="q"/>
            </a:pPr>
            <a:r>
              <a:rPr lang="en-US" sz="2000" dirty="0" err="1" smtClean="0"/>
              <a:t>Penurunan</a:t>
            </a:r>
            <a:r>
              <a:rPr lang="en-US" sz="2000" dirty="0" smtClean="0"/>
              <a:t> albumin </a:t>
            </a:r>
            <a:r>
              <a:rPr lang="en-US" sz="2000" dirty="0" err="1" smtClean="0"/>
              <a:t>secara</a:t>
            </a:r>
            <a:r>
              <a:rPr lang="en-US" sz="2000" dirty="0" smtClean="0"/>
              <a:t> </a:t>
            </a:r>
            <a:r>
              <a:rPr lang="en-US" sz="2000" dirty="0" err="1" smtClean="0"/>
              <a:t>mencolok</a:t>
            </a:r>
            <a:r>
              <a:rPr lang="en-US" sz="2000" dirty="0" smtClean="0"/>
              <a:t> </a:t>
            </a:r>
            <a:r>
              <a:rPr lang="en-US" sz="2000" dirty="0" err="1" smtClean="0"/>
              <a:t>pada</a:t>
            </a:r>
            <a:r>
              <a:rPr lang="en-US" sz="2000" dirty="0" smtClean="0"/>
              <a:t> </a:t>
            </a:r>
            <a:r>
              <a:rPr lang="en-US" sz="2000" dirty="0" err="1" smtClean="0"/>
              <a:t>usia</a:t>
            </a:r>
            <a:r>
              <a:rPr lang="en-US" sz="2000" dirty="0" smtClean="0"/>
              <a:t> </a:t>
            </a:r>
            <a:r>
              <a:rPr lang="en-US" sz="2000" dirty="0" err="1" smtClean="0"/>
              <a:t>lanjut</a:t>
            </a:r>
            <a:r>
              <a:rPr lang="en-US" sz="2000" dirty="0" smtClean="0"/>
              <a:t> </a:t>
            </a:r>
            <a:r>
              <a:rPr lang="en-US" sz="2000" dirty="0" err="1" smtClean="0"/>
              <a:t>umumnya</a:t>
            </a:r>
            <a:r>
              <a:rPr lang="en-US" sz="2000" dirty="0" smtClean="0"/>
              <a:t> </a:t>
            </a:r>
            <a:r>
              <a:rPr lang="en-US" sz="2000" dirty="0" err="1" smtClean="0"/>
              <a:t>disebabkan</a:t>
            </a:r>
            <a:r>
              <a:rPr lang="en-US" sz="2000" dirty="0" smtClean="0"/>
              <a:t> </a:t>
            </a:r>
            <a:r>
              <a:rPr lang="en-US" sz="2000" dirty="0" err="1" smtClean="0"/>
              <a:t>oleh</a:t>
            </a:r>
            <a:r>
              <a:rPr lang="en-US" sz="2000" dirty="0" smtClean="0"/>
              <a:t> </a:t>
            </a:r>
            <a:r>
              <a:rPr lang="en-US" sz="2000" dirty="0" err="1" smtClean="0"/>
              <a:t>menurunnya</a:t>
            </a:r>
            <a:r>
              <a:rPr lang="en-US" sz="2000" dirty="0" smtClean="0"/>
              <a:t> </a:t>
            </a:r>
            <a:r>
              <a:rPr lang="en-US" sz="2000" dirty="0" err="1" smtClean="0"/>
              <a:t>aktivitas</a:t>
            </a:r>
            <a:r>
              <a:rPr lang="en-US" sz="2000" dirty="0" smtClean="0"/>
              <a:t> </a:t>
            </a:r>
            <a:r>
              <a:rPr lang="en-US" sz="2000" dirty="0" err="1" smtClean="0"/>
              <a:t>fisik</a:t>
            </a:r>
            <a:r>
              <a:rPr lang="en-US" sz="2000" dirty="0" smtClean="0"/>
              <a:t>. </a:t>
            </a:r>
          </a:p>
          <a:p>
            <a:pPr eaLnBrk="1" hangingPunct="1">
              <a:buFont typeface="Wingdings" pitchFamily="2" charset="2"/>
              <a:buChar char="q"/>
            </a:pPr>
            <a:r>
              <a:rPr lang="en-US" sz="2000" dirty="0" err="1"/>
              <a:t>P</a:t>
            </a:r>
            <a:r>
              <a:rPr lang="en-US" sz="2000" dirty="0" err="1" smtClean="0"/>
              <a:t>enyakit</a:t>
            </a:r>
            <a:r>
              <a:rPr lang="en-US" sz="2000" dirty="0" smtClean="0"/>
              <a:t> </a:t>
            </a:r>
            <a:r>
              <a:rPr lang="en-US" sz="2000" dirty="0" err="1" smtClean="0"/>
              <a:t>sistemik</a:t>
            </a:r>
            <a:r>
              <a:rPr lang="en-US" sz="2000" dirty="0" smtClean="0"/>
              <a:t> </a:t>
            </a:r>
            <a:r>
              <a:rPr lang="en-US" sz="2000" dirty="0" err="1" smtClean="0"/>
              <a:t>berat</a:t>
            </a:r>
            <a:r>
              <a:rPr lang="en-US" sz="2000" dirty="0" smtClean="0"/>
              <a:t> (</a:t>
            </a:r>
            <a:r>
              <a:rPr lang="en-US" sz="2000" dirty="0" err="1" smtClean="0"/>
              <a:t>miokard</a:t>
            </a:r>
            <a:r>
              <a:rPr lang="en-US" sz="2000" dirty="0" smtClean="0"/>
              <a:t> </a:t>
            </a:r>
            <a:r>
              <a:rPr lang="en-US" sz="2000" dirty="0" err="1" smtClean="0"/>
              <a:t>infark</a:t>
            </a:r>
            <a:r>
              <a:rPr lang="en-US" sz="2000" dirty="0" smtClean="0"/>
              <a:t> </a:t>
            </a:r>
            <a:r>
              <a:rPr lang="en-US" sz="2000" dirty="0" err="1" smtClean="0"/>
              <a:t>akut</a:t>
            </a:r>
            <a:r>
              <a:rPr lang="en-US" sz="2000" dirty="0" smtClean="0"/>
              <a:t>, </a:t>
            </a:r>
            <a:r>
              <a:rPr lang="en-US" sz="2000" dirty="0" err="1" smtClean="0"/>
              <a:t>penyakit-penyakit</a:t>
            </a:r>
            <a:r>
              <a:rPr lang="en-US" sz="2000" dirty="0" smtClean="0"/>
              <a:t> </a:t>
            </a:r>
            <a:r>
              <a:rPr lang="en-US" sz="2000" dirty="0" err="1" smtClean="0"/>
              <a:t>inflamasi</a:t>
            </a:r>
            <a:r>
              <a:rPr lang="en-US" sz="2000" dirty="0" smtClean="0"/>
              <a:t> </a:t>
            </a:r>
            <a:r>
              <a:rPr lang="en-US" sz="2000" dirty="0" err="1" smtClean="0"/>
              <a:t>dan</a:t>
            </a:r>
            <a:r>
              <a:rPr lang="en-US" sz="2000" dirty="0" smtClean="0"/>
              <a:t> </a:t>
            </a:r>
            <a:r>
              <a:rPr lang="en-US" sz="2000" dirty="0" err="1" smtClean="0"/>
              <a:t>infeksi</a:t>
            </a:r>
            <a:r>
              <a:rPr lang="en-US" sz="2000" dirty="0" smtClean="0"/>
              <a:t> </a:t>
            </a:r>
            <a:r>
              <a:rPr lang="en-US" sz="2000" dirty="0" err="1" smtClean="0"/>
              <a:t>berat</a:t>
            </a:r>
            <a:r>
              <a:rPr lang="en-US" sz="2000" dirty="0" smtClean="0"/>
              <a:t>) </a:t>
            </a:r>
            <a:r>
              <a:rPr lang="en-US" sz="2000" dirty="0" err="1" smtClean="0"/>
              <a:t>menurunkan</a:t>
            </a:r>
            <a:r>
              <a:rPr lang="en-US" sz="2000" dirty="0" smtClean="0"/>
              <a:t> albumin </a:t>
            </a:r>
            <a:r>
              <a:rPr lang="en-US" sz="2000" dirty="0" smtClean="0">
                <a:sym typeface="Wingdings" pitchFamily="2" charset="2"/>
              </a:rPr>
              <a:t></a:t>
            </a:r>
            <a:r>
              <a:rPr lang="en-US" sz="2000" dirty="0" smtClean="0"/>
              <a:t> </a:t>
            </a:r>
            <a:r>
              <a:rPr lang="en-US" sz="2000" dirty="0" err="1" smtClean="0"/>
              <a:t>obat-obat</a:t>
            </a:r>
            <a:r>
              <a:rPr lang="en-US" sz="2000" dirty="0" smtClean="0"/>
              <a:t> (yang </a:t>
            </a:r>
            <a:r>
              <a:rPr lang="en-US" sz="2000" dirty="0" err="1" smtClean="0"/>
              <a:t>terutama</a:t>
            </a:r>
            <a:r>
              <a:rPr lang="en-US" sz="2000" dirty="0" smtClean="0"/>
              <a:t> </a:t>
            </a:r>
            <a:r>
              <a:rPr lang="en-US" sz="2000" dirty="0" err="1" smtClean="0"/>
              <a:t>terikat</a:t>
            </a:r>
            <a:r>
              <a:rPr lang="en-US" sz="2000" dirty="0" smtClean="0"/>
              <a:t> </a:t>
            </a:r>
            <a:r>
              <a:rPr lang="en-US" sz="2000" dirty="0" err="1" smtClean="0"/>
              <a:t>pada</a:t>
            </a:r>
            <a:r>
              <a:rPr lang="en-US" sz="2000" dirty="0" smtClean="0"/>
              <a:t> albumin) </a:t>
            </a:r>
            <a:r>
              <a:rPr lang="en-US" sz="2000" dirty="0" err="1" smtClean="0"/>
              <a:t>akan</a:t>
            </a:r>
            <a:r>
              <a:rPr lang="en-US" sz="2000" dirty="0" smtClean="0"/>
              <a:t> </a:t>
            </a:r>
            <a:r>
              <a:rPr lang="en-US" sz="2000" dirty="0" err="1" smtClean="0"/>
              <a:t>lebih</a:t>
            </a:r>
            <a:r>
              <a:rPr lang="en-US" sz="2000" dirty="0" smtClean="0"/>
              <a:t> </a:t>
            </a:r>
            <a:r>
              <a:rPr lang="en-US" sz="2000" dirty="0" err="1" smtClean="0"/>
              <a:t>banyak</a:t>
            </a:r>
            <a:r>
              <a:rPr lang="en-US" sz="2000" dirty="0" smtClean="0"/>
              <a:t> </a:t>
            </a:r>
            <a:r>
              <a:rPr lang="en-US" sz="2000" dirty="0" err="1" smtClean="0"/>
              <a:t>berada</a:t>
            </a:r>
            <a:r>
              <a:rPr lang="en-US" sz="2000" dirty="0" smtClean="0"/>
              <a:t> </a:t>
            </a:r>
            <a:r>
              <a:rPr lang="en-US" sz="2000" dirty="0" err="1" smtClean="0"/>
              <a:t>dalam</a:t>
            </a:r>
            <a:r>
              <a:rPr lang="en-US" sz="2000" dirty="0" smtClean="0"/>
              <a:t> </a:t>
            </a:r>
            <a:r>
              <a:rPr lang="en-US" sz="2000" dirty="0" err="1" smtClean="0"/>
              <a:t>bentuk</a:t>
            </a:r>
            <a:r>
              <a:rPr lang="en-US" sz="2000" dirty="0" smtClean="0"/>
              <a:t> </a:t>
            </a:r>
            <a:r>
              <a:rPr lang="en-US" sz="2000" dirty="0" err="1" smtClean="0"/>
              <a:t>bebas</a:t>
            </a:r>
            <a:r>
              <a:rPr lang="en-US" sz="2000" dirty="0" smtClean="0"/>
              <a:t>. </a:t>
            </a:r>
            <a:r>
              <a:rPr lang="en-US" sz="2000" dirty="0" err="1" smtClean="0"/>
              <a:t>Dengan</a:t>
            </a:r>
            <a:r>
              <a:rPr lang="en-US" sz="2000" dirty="0" smtClean="0"/>
              <a:t> kata lain, </a:t>
            </a:r>
            <a:r>
              <a:rPr lang="en-US" sz="2000" dirty="0" err="1" smtClean="0"/>
              <a:t>kadar</a:t>
            </a:r>
            <a:r>
              <a:rPr lang="en-US" sz="2000" dirty="0" smtClean="0"/>
              <a:t> </a:t>
            </a:r>
            <a:r>
              <a:rPr lang="en-US" sz="2000" dirty="0" err="1" smtClean="0"/>
              <a:t>obat-obat</a:t>
            </a:r>
            <a:r>
              <a:rPr lang="en-US" sz="2000" dirty="0" smtClean="0"/>
              <a:t> </a:t>
            </a:r>
            <a:r>
              <a:rPr lang="en-US" sz="2000" dirty="0" err="1" smtClean="0"/>
              <a:t>tersebut</a:t>
            </a:r>
            <a:r>
              <a:rPr lang="en-US" sz="2000" dirty="0" smtClean="0"/>
              <a:t> </a:t>
            </a:r>
            <a:r>
              <a:rPr lang="en-US" sz="2000" dirty="0" err="1" smtClean="0"/>
              <a:t>akan</a:t>
            </a:r>
            <a:r>
              <a:rPr lang="en-US" sz="2000" dirty="0" smtClean="0"/>
              <a:t> </a:t>
            </a:r>
            <a:r>
              <a:rPr lang="en-US" sz="2000" dirty="0" err="1" smtClean="0"/>
              <a:t>meningkat</a:t>
            </a:r>
            <a:r>
              <a:rPr lang="en-US" sz="2000" dirty="0" smtClean="0"/>
              <a:t> </a:t>
            </a:r>
            <a:r>
              <a:rPr lang="en-US" sz="2000" dirty="0" err="1" smtClean="0"/>
              <a:t>dalam</a:t>
            </a:r>
            <a:r>
              <a:rPr lang="en-US" sz="2000" dirty="0" smtClean="0"/>
              <a:t> plasma. </a:t>
            </a:r>
          </a:p>
        </p:txBody>
      </p:sp>
    </p:spTree>
    <p:extLst>
      <p:ext uri="{BB962C8B-B14F-4D97-AF65-F5344CB8AC3E}">
        <p14:creationId xmlns:p14="http://schemas.microsoft.com/office/powerpoint/2010/main" val="40073715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686800" cy="5668963"/>
          </a:xfrm>
        </p:spPr>
        <p:txBody>
          <a:bodyPr rtlCol="0">
            <a:normAutofit/>
          </a:bodyPr>
          <a:lstStyle/>
          <a:p>
            <a:pPr eaLnBrk="1" fontAlgn="auto" hangingPunct="1">
              <a:spcAft>
                <a:spcPts val="0"/>
              </a:spcAft>
              <a:buFont typeface="Arial" pitchFamily="34" charset="0"/>
              <a:buNone/>
              <a:defRPr/>
            </a:pPr>
            <a:r>
              <a:rPr lang="en-US" sz="2000" b="1" dirty="0" err="1" smtClean="0"/>
              <a:t>Metabolisme</a:t>
            </a:r>
            <a:endParaRPr lang="en-US" sz="2000" dirty="0" smtClean="0"/>
          </a:p>
          <a:p>
            <a:pPr eaLnBrk="1" fontAlgn="auto" hangingPunct="1">
              <a:spcAft>
                <a:spcPts val="0"/>
              </a:spcAft>
              <a:buFont typeface="Wingdings" pitchFamily="2" charset="2"/>
              <a:buChar char="q"/>
              <a:defRPr/>
            </a:pPr>
            <a:r>
              <a:rPr lang="en-US" sz="2000" dirty="0" err="1" smtClean="0"/>
              <a:t>Hepar</a:t>
            </a:r>
            <a:r>
              <a:rPr lang="en-US" sz="2000" dirty="0" smtClean="0"/>
              <a:t> </a:t>
            </a:r>
            <a:r>
              <a:rPr lang="en-US" sz="2000" dirty="0" err="1" smtClean="0"/>
              <a:t>berperan</a:t>
            </a:r>
            <a:r>
              <a:rPr lang="en-US" sz="2000" dirty="0" smtClean="0"/>
              <a:t> </a:t>
            </a:r>
            <a:r>
              <a:rPr lang="en-US" sz="2000" dirty="0" err="1" smtClean="0"/>
              <a:t>penting</a:t>
            </a:r>
            <a:r>
              <a:rPr lang="en-US" sz="2000" dirty="0" smtClean="0"/>
              <a:t> </a:t>
            </a:r>
            <a:r>
              <a:rPr lang="en-US" sz="2000" dirty="0" err="1" smtClean="0"/>
              <a:t>dalam</a:t>
            </a:r>
            <a:r>
              <a:rPr lang="en-US" sz="2000" dirty="0" smtClean="0"/>
              <a:t> </a:t>
            </a:r>
            <a:r>
              <a:rPr lang="en-US" sz="2000" dirty="0" err="1" smtClean="0"/>
              <a:t>metabolisme</a:t>
            </a:r>
            <a:r>
              <a:rPr lang="en-US" sz="2000" dirty="0" smtClean="0"/>
              <a:t> </a:t>
            </a:r>
            <a:r>
              <a:rPr lang="en-US" sz="2000" dirty="0" err="1" smtClean="0"/>
              <a:t>obat</a:t>
            </a:r>
            <a:r>
              <a:rPr lang="en-US" sz="2000" dirty="0" smtClean="0"/>
              <a:t>.</a:t>
            </a:r>
          </a:p>
          <a:p>
            <a:pPr eaLnBrk="1" fontAlgn="auto" hangingPunct="1">
              <a:spcAft>
                <a:spcPts val="0"/>
              </a:spcAft>
              <a:buFont typeface="Wingdings" pitchFamily="2" charset="2"/>
              <a:buChar char="q"/>
              <a:defRPr/>
            </a:pPr>
            <a:r>
              <a:rPr lang="en-US" sz="2000" dirty="0" err="1"/>
              <a:t>M</a:t>
            </a:r>
            <a:r>
              <a:rPr lang="en-US" sz="2000" dirty="0" err="1" smtClean="0"/>
              <a:t>embantu</a:t>
            </a:r>
            <a:r>
              <a:rPr lang="en-US" sz="2000" dirty="0" smtClean="0"/>
              <a:t> </a:t>
            </a:r>
            <a:r>
              <a:rPr lang="en-US" sz="2000" dirty="0" err="1" smtClean="0"/>
              <a:t>terbentuknya</a:t>
            </a:r>
            <a:r>
              <a:rPr lang="en-US" sz="2000" dirty="0" smtClean="0"/>
              <a:t> </a:t>
            </a:r>
            <a:r>
              <a:rPr lang="en-US" sz="2000" dirty="0" err="1" smtClean="0"/>
              <a:t>metabolit</a:t>
            </a:r>
            <a:r>
              <a:rPr lang="en-US" sz="2000" dirty="0" smtClean="0"/>
              <a:t> </a:t>
            </a:r>
            <a:r>
              <a:rPr lang="en-US" sz="2000" dirty="0" err="1" smtClean="0"/>
              <a:t>terionisasi</a:t>
            </a:r>
            <a:r>
              <a:rPr lang="en-US" sz="2000" dirty="0" smtClean="0"/>
              <a:t> yang </a:t>
            </a:r>
            <a:r>
              <a:rPr lang="en-US" sz="2000" dirty="0" err="1" smtClean="0"/>
              <a:t>lebih</a:t>
            </a:r>
            <a:r>
              <a:rPr lang="en-US" sz="2000" dirty="0" smtClean="0"/>
              <a:t> polar yang </a:t>
            </a:r>
            <a:r>
              <a:rPr lang="en-US" sz="2000" dirty="0" err="1" smtClean="0"/>
              <a:t>memungkinkan</a:t>
            </a:r>
            <a:r>
              <a:rPr lang="en-US" sz="2000" dirty="0" smtClean="0"/>
              <a:t> </a:t>
            </a:r>
            <a:r>
              <a:rPr lang="en-US" sz="2000" dirty="0" err="1" smtClean="0"/>
              <a:t>berlangsungnya</a:t>
            </a:r>
            <a:r>
              <a:rPr lang="en-US" sz="2000" dirty="0" smtClean="0"/>
              <a:t> </a:t>
            </a:r>
            <a:r>
              <a:rPr lang="en-US" sz="2000" dirty="0" err="1" smtClean="0"/>
              <a:t>mekanisme</a:t>
            </a:r>
            <a:r>
              <a:rPr lang="en-US" sz="2000" dirty="0" smtClean="0"/>
              <a:t> </a:t>
            </a:r>
            <a:r>
              <a:rPr lang="en-US" sz="2000" dirty="0" err="1" smtClean="0"/>
              <a:t>ekskresi</a:t>
            </a:r>
            <a:r>
              <a:rPr lang="en-US" sz="2000" dirty="0" smtClean="0"/>
              <a:t> </a:t>
            </a:r>
            <a:r>
              <a:rPr lang="en-US" sz="2000" dirty="0" err="1" smtClean="0"/>
              <a:t>ginjal</a:t>
            </a:r>
            <a:r>
              <a:rPr lang="en-US" sz="2000" dirty="0" smtClean="0"/>
              <a:t>. </a:t>
            </a:r>
          </a:p>
          <a:p>
            <a:pPr eaLnBrk="1" fontAlgn="auto" hangingPunct="1">
              <a:spcAft>
                <a:spcPts val="0"/>
              </a:spcAft>
              <a:buFont typeface="Wingdings" pitchFamily="2" charset="2"/>
              <a:buChar char="q"/>
              <a:defRPr/>
            </a:pPr>
            <a:r>
              <a:rPr lang="en-US" sz="2000" dirty="0" err="1" smtClean="0"/>
              <a:t>Kapasitas</a:t>
            </a:r>
            <a:r>
              <a:rPr lang="en-US" sz="2000" dirty="0" smtClean="0"/>
              <a:t> </a:t>
            </a:r>
            <a:r>
              <a:rPr lang="en-US" sz="2000" dirty="0" err="1" smtClean="0"/>
              <a:t>hepar</a:t>
            </a:r>
            <a:r>
              <a:rPr lang="en-US" sz="2000" dirty="0" smtClean="0"/>
              <a:t> </a:t>
            </a:r>
            <a:r>
              <a:rPr lang="en-US" sz="2000" dirty="0" err="1" smtClean="0"/>
              <a:t>untuk</a:t>
            </a:r>
            <a:r>
              <a:rPr lang="en-US" sz="2000" dirty="0" smtClean="0"/>
              <a:t> </a:t>
            </a:r>
            <a:r>
              <a:rPr lang="en-US" sz="2000" dirty="0" err="1" smtClean="0"/>
              <a:t>memetabolisme</a:t>
            </a:r>
            <a:r>
              <a:rPr lang="en-US" sz="2000" dirty="0" smtClean="0"/>
              <a:t> </a:t>
            </a:r>
            <a:r>
              <a:rPr lang="en-US" sz="2000" dirty="0" err="1" smtClean="0"/>
              <a:t>obat</a:t>
            </a:r>
            <a:r>
              <a:rPr lang="en-US" sz="2000" dirty="0" smtClean="0"/>
              <a:t> </a:t>
            </a:r>
            <a:r>
              <a:rPr lang="en-US" sz="2000" dirty="0" err="1" smtClean="0"/>
              <a:t>tidak</a:t>
            </a:r>
            <a:r>
              <a:rPr lang="en-US" sz="2000" dirty="0" smtClean="0"/>
              <a:t> </a:t>
            </a:r>
            <a:r>
              <a:rPr lang="en-US" sz="2000" dirty="0" err="1" smtClean="0"/>
              <a:t>terbukti</a:t>
            </a:r>
            <a:r>
              <a:rPr lang="en-US" sz="2000" dirty="0" smtClean="0"/>
              <a:t> </a:t>
            </a:r>
            <a:r>
              <a:rPr lang="en-US" sz="2000" dirty="0" err="1" smtClean="0"/>
              <a:t>berubah</a:t>
            </a:r>
            <a:r>
              <a:rPr lang="en-US" sz="2000" dirty="0" smtClean="0"/>
              <a:t> </a:t>
            </a:r>
            <a:r>
              <a:rPr lang="en-US" sz="2000" dirty="0" err="1" smtClean="0"/>
              <a:t>dengan</a:t>
            </a:r>
            <a:r>
              <a:rPr lang="en-US" sz="2000" dirty="0" smtClean="0"/>
              <a:t> </a:t>
            </a:r>
            <a:r>
              <a:rPr lang="en-US" sz="2000" dirty="0" err="1" smtClean="0"/>
              <a:t>bertambahnya</a:t>
            </a:r>
            <a:r>
              <a:rPr lang="en-US" sz="2000" dirty="0" smtClean="0"/>
              <a:t> </a:t>
            </a:r>
            <a:r>
              <a:rPr lang="en-US" sz="2000" dirty="0" err="1" smtClean="0"/>
              <a:t>umur</a:t>
            </a:r>
            <a:r>
              <a:rPr lang="en-US" sz="2000" dirty="0" smtClean="0"/>
              <a:t>.</a:t>
            </a:r>
          </a:p>
          <a:p>
            <a:pPr eaLnBrk="1" fontAlgn="auto" hangingPunct="1">
              <a:spcAft>
                <a:spcPts val="0"/>
              </a:spcAft>
              <a:buFont typeface="Wingdings" pitchFamily="2" charset="2"/>
              <a:buChar char="q"/>
              <a:defRPr/>
            </a:pPr>
            <a:r>
              <a:rPr lang="sv-SE" sz="2000" b="1" dirty="0" smtClean="0"/>
              <a:t>Penurunan aliran darah hepar </a:t>
            </a:r>
            <a:r>
              <a:rPr lang="sv-SE" sz="2000" dirty="0" smtClean="0">
                <a:sym typeface="Wingdings" pitchFamily="2" charset="2"/>
              </a:rPr>
              <a:t> </a:t>
            </a:r>
            <a:r>
              <a:rPr lang="sv-SE" sz="2000" dirty="0" smtClean="0"/>
              <a:t>sangat mempengaruhi kemampuan metabolisme obat.</a:t>
            </a:r>
            <a:endParaRPr lang="en-US" sz="2000" b="1" dirty="0" smtClean="0"/>
          </a:p>
        </p:txBody>
      </p:sp>
    </p:spTree>
    <p:extLst>
      <p:ext uri="{BB962C8B-B14F-4D97-AF65-F5344CB8AC3E}">
        <p14:creationId xmlns:p14="http://schemas.microsoft.com/office/powerpoint/2010/main" val="14559928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2"/>
          <p:cNvSpPr>
            <a:spLocks noGrp="1"/>
          </p:cNvSpPr>
          <p:nvPr>
            <p:ph idx="1"/>
          </p:nvPr>
        </p:nvSpPr>
        <p:spPr>
          <a:xfrm>
            <a:off x="304800" y="152400"/>
            <a:ext cx="8610600" cy="5745163"/>
          </a:xfrm>
        </p:spPr>
        <p:txBody>
          <a:bodyPr>
            <a:normAutofit/>
          </a:bodyPr>
          <a:lstStyle/>
          <a:p>
            <a:pPr eaLnBrk="1" hangingPunct="1">
              <a:buFontTx/>
              <a:buNone/>
            </a:pPr>
            <a:r>
              <a:rPr lang="en-US" sz="2000" b="1" dirty="0" err="1" smtClean="0"/>
              <a:t>Ekskresi</a:t>
            </a:r>
            <a:r>
              <a:rPr lang="en-US" sz="2000" b="1" dirty="0" smtClean="0"/>
              <a:t> </a:t>
            </a:r>
            <a:r>
              <a:rPr lang="en-US" sz="2000" b="1" dirty="0" err="1" smtClean="0"/>
              <a:t>ginjal</a:t>
            </a:r>
            <a:endParaRPr lang="en-US" sz="2000" b="1" dirty="0" smtClean="0"/>
          </a:p>
          <a:p>
            <a:pPr eaLnBrk="1" hangingPunct="1">
              <a:buFont typeface="Wingdings" pitchFamily="2" charset="2"/>
              <a:buChar char="q"/>
            </a:pPr>
            <a:r>
              <a:rPr lang="en-US" sz="2000" dirty="0" err="1" smtClean="0"/>
              <a:t>Perubahan</a:t>
            </a:r>
            <a:r>
              <a:rPr lang="en-US" sz="2000" dirty="0" smtClean="0"/>
              <a:t> </a:t>
            </a:r>
            <a:r>
              <a:rPr lang="en-US" sz="2000" dirty="0" err="1" smtClean="0"/>
              <a:t>fisiologis</a:t>
            </a:r>
            <a:r>
              <a:rPr lang="en-US" sz="2000" dirty="0" smtClean="0"/>
              <a:t> </a:t>
            </a:r>
            <a:r>
              <a:rPr lang="en-US" sz="2000" dirty="0" err="1" smtClean="0"/>
              <a:t>dan</a:t>
            </a:r>
            <a:r>
              <a:rPr lang="en-US" sz="2000" dirty="0" smtClean="0"/>
              <a:t> </a:t>
            </a:r>
            <a:r>
              <a:rPr lang="en-US" sz="2000" dirty="0" err="1" smtClean="0"/>
              <a:t>anatomis</a:t>
            </a:r>
            <a:r>
              <a:rPr lang="en-US" sz="2000" dirty="0" smtClean="0"/>
              <a:t> (</a:t>
            </a:r>
            <a:r>
              <a:rPr lang="en-US" sz="2000" dirty="0" err="1" smtClean="0"/>
              <a:t>menurunnya</a:t>
            </a:r>
            <a:r>
              <a:rPr lang="en-US" sz="2000" dirty="0" smtClean="0"/>
              <a:t> </a:t>
            </a:r>
            <a:r>
              <a:rPr lang="en-US" sz="2000" dirty="0" err="1" smtClean="0"/>
              <a:t>filtrasi</a:t>
            </a:r>
            <a:r>
              <a:rPr lang="en-US" sz="2000" dirty="0" smtClean="0"/>
              <a:t> </a:t>
            </a:r>
            <a:r>
              <a:rPr lang="en-US" sz="2000" dirty="0" err="1" smtClean="0"/>
              <a:t>glomerrulus</a:t>
            </a:r>
            <a:r>
              <a:rPr lang="en-US" sz="2000" dirty="0" smtClean="0"/>
              <a:t>)</a:t>
            </a:r>
            <a:r>
              <a:rPr lang="en-US" sz="2000" dirty="0" smtClean="0">
                <a:sym typeface="Wingdings" pitchFamily="2" charset="2"/>
              </a:rPr>
              <a:t> </a:t>
            </a:r>
            <a:r>
              <a:rPr lang="en-US" sz="2000" dirty="0" err="1" smtClean="0"/>
              <a:t>menurunnya</a:t>
            </a:r>
            <a:r>
              <a:rPr lang="en-US" sz="2000" dirty="0" smtClean="0"/>
              <a:t> </a:t>
            </a:r>
            <a:r>
              <a:rPr lang="en-US" sz="2000" dirty="0" err="1" smtClean="0"/>
              <a:t>kapasitas</a:t>
            </a:r>
            <a:r>
              <a:rPr lang="en-US" sz="2000" dirty="0" smtClean="0"/>
              <a:t> </a:t>
            </a:r>
            <a:r>
              <a:rPr lang="en-US" sz="2000" dirty="0" err="1" smtClean="0"/>
              <a:t>fungsi</a:t>
            </a:r>
            <a:r>
              <a:rPr lang="en-US" sz="2000" dirty="0" smtClean="0"/>
              <a:t> </a:t>
            </a:r>
            <a:r>
              <a:rPr lang="en-US" sz="2000" dirty="0" err="1" smtClean="0"/>
              <a:t>ginjal</a:t>
            </a:r>
            <a:r>
              <a:rPr lang="en-US" sz="2000" dirty="0" smtClean="0"/>
              <a:t> </a:t>
            </a:r>
            <a:r>
              <a:rPr lang="en-US" sz="2000" dirty="0" err="1" smtClean="0"/>
              <a:t>secara</a:t>
            </a:r>
            <a:r>
              <a:rPr lang="en-US" sz="2000" dirty="0" smtClean="0"/>
              <a:t> </a:t>
            </a:r>
            <a:r>
              <a:rPr lang="en-US" sz="2000" dirty="0" err="1" smtClean="0"/>
              <a:t>ilmiah</a:t>
            </a:r>
            <a:r>
              <a:rPr lang="en-US" sz="2000" dirty="0" smtClean="0"/>
              <a:t> </a:t>
            </a:r>
            <a:r>
              <a:rPr lang="en-US" sz="2000" dirty="0" err="1" smtClean="0"/>
              <a:t>karena</a:t>
            </a:r>
            <a:r>
              <a:rPr lang="en-US" sz="2000" dirty="0" smtClean="0"/>
              <a:t> </a:t>
            </a:r>
            <a:r>
              <a:rPr lang="en-US" sz="2000" dirty="0" err="1" smtClean="0"/>
              <a:t>usia</a:t>
            </a:r>
            <a:r>
              <a:rPr lang="en-US" sz="2000" dirty="0" smtClean="0"/>
              <a:t> </a:t>
            </a:r>
            <a:r>
              <a:rPr lang="en-US" sz="2000" dirty="0" err="1" smtClean="0"/>
              <a:t>lanjut</a:t>
            </a:r>
            <a:r>
              <a:rPr lang="en-US" sz="2000" dirty="0" smtClean="0"/>
              <a:t>, </a:t>
            </a:r>
            <a:r>
              <a:rPr lang="en-US" sz="2000" dirty="0" err="1" smtClean="0"/>
              <a:t>maka</a:t>
            </a:r>
            <a:r>
              <a:rPr lang="en-US" sz="2000" dirty="0" smtClean="0"/>
              <a:t> </a:t>
            </a:r>
            <a:r>
              <a:rPr lang="en-US" sz="2000" dirty="0" err="1" smtClean="0"/>
              <a:t>eliminasi</a:t>
            </a:r>
            <a:r>
              <a:rPr lang="en-US" sz="2000" dirty="0" smtClean="0"/>
              <a:t> </a:t>
            </a:r>
            <a:r>
              <a:rPr lang="en-US" sz="2000" dirty="0" err="1" smtClean="0"/>
              <a:t>sebagian</a:t>
            </a:r>
            <a:r>
              <a:rPr lang="en-US" sz="2000" dirty="0" smtClean="0"/>
              <a:t> </a:t>
            </a:r>
            <a:r>
              <a:rPr lang="en-US" sz="2000" dirty="0" err="1" smtClean="0"/>
              <a:t>besar</a:t>
            </a:r>
            <a:r>
              <a:rPr lang="en-US" sz="2000" dirty="0" smtClean="0"/>
              <a:t> </a:t>
            </a:r>
            <a:r>
              <a:rPr lang="en-US" sz="2000" dirty="0" err="1" smtClean="0"/>
              <a:t>obat</a:t>
            </a:r>
            <a:r>
              <a:rPr lang="en-US" sz="2000" dirty="0" smtClean="0"/>
              <a:t> </a:t>
            </a:r>
            <a:r>
              <a:rPr lang="en-US" sz="2000" dirty="0" err="1" smtClean="0"/>
              <a:t>juga</a:t>
            </a:r>
            <a:r>
              <a:rPr lang="en-US" sz="2000" dirty="0" smtClean="0"/>
              <a:t> </a:t>
            </a:r>
            <a:r>
              <a:rPr lang="en-US" sz="2000" dirty="0" err="1" smtClean="0"/>
              <a:t>akan</a:t>
            </a:r>
            <a:r>
              <a:rPr lang="en-US" sz="2000" dirty="0" smtClean="0"/>
              <a:t> </a:t>
            </a:r>
            <a:r>
              <a:rPr lang="en-US" sz="2000" dirty="0" err="1" smtClean="0"/>
              <a:t>terpengaruh</a:t>
            </a:r>
            <a:r>
              <a:rPr lang="en-US" sz="2000" dirty="0" smtClean="0"/>
              <a:t>.</a:t>
            </a:r>
          </a:p>
          <a:p>
            <a:pPr marL="0" indent="0">
              <a:buNone/>
            </a:pPr>
            <a:endParaRPr lang="en-US" sz="2000" dirty="0"/>
          </a:p>
          <a:p>
            <a:pPr marL="0" indent="0">
              <a:buNone/>
            </a:pPr>
            <a:endParaRPr lang="en-US" sz="2000" dirty="0"/>
          </a:p>
          <a:p>
            <a:pPr marL="0" indent="0">
              <a:buNone/>
            </a:pPr>
            <a:r>
              <a:rPr lang="en-US" sz="2000" dirty="0" err="1" smtClean="0"/>
              <a:t>pemanjangan</a:t>
            </a:r>
            <a:r>
              <a:rPr lang="en-US" sz="2000" dirty="0" smtClean="0"/>
              <a:t> </a:t>
            </a:r>
            <a:r>
              <a:rPr lang="en-US" sz="2000" dirty="0" err="1"/>
              <a:t>waktu</a:t>
            </a:r>
            <a:r>
              <a:rPr lang="en-US" sz="2000" dirty="0"/>
              <a:t> </a:t>
            </a:r>
            <a:r>
              <a:rPr lang="en-US" sz="2000" dirty="0" err="1" smtClean="0"/>
              <a:t>paruh</a:t>
            </a:r>
            <a:r>
              <a:rPr lang="en-US" sz="2000" dirty="0" smtClean="0"/>
              <a:t>, </a:t>
            </a:r>
            <a:r>
              <a:rPr lang="en-US" sz="2000" dirty="0" err="1" smtClean="0"/>
              <a:t>mencapai</a:t>
            </a:r>
            <a:r>
              <a:rPr lang="en-US" sz="2000" dirty="0" smtClean="0"/>
              <a:t> </a:t>
            </a:r>
            <a:r>
              <a:rPr lang="en-US" sz="2000" dirty="0" err="1" smtClean="0"/>
              <a:t>kadar</a:t>
            </a:r>
            <a:r>
              <a:rPr lang="en-US" sz="2000" dirty="0" smtClean="0"/>
              <a:t> </a:t>
            </a:r>
            <a:r>
              <a:rPr lang="en-US" sz="2000" dirty="0" err="1" smtClean="0"/>
              <a:t>toksik</a:t>
            </a:r>
            <a:r>
              <a:rPr lang="en-US" sz="2000" dirty="0" smtClean="0"/>
              <a:t> </a:t>
            </a:r>
            <a:r>
              <a:rPr lang="en-US" sz="2000" dirty="0" smtClean="0">
                <a:sym typeface="Wingdings" pitchFamily="2" charset="2"/>
              </a:rPr>
              <a:t></a:t>
            </a:r>
            <a:r>
              <a:rPr lang="en-US" sz="2000" dirty="0" smtClean="0"/>
              <a:t>  </a:t>
            </a:r>
            <a:r>
              <a:rPr lang="en-US" sz="2000" dirty="0" err="1" smtClean="0"/>
              <a:t>dosis</a:t>
            </a:r>
            <a:r>
              <a:rPr lang="en-US" sz="2000" dirty="0" smtClean="0"/>
              <a:t> </a:t>
            </a:r>
            <a:r>
              <a:rPr lang="en-US" sz="2000" dirty="0" err="1"/>
              <a:t>dan</a:t>
            </a:r>
            <a:r>
              <a:rPr lang="en-US" sz="2000" dirty="0"/>
              <a:t> </a:t>
            </a:r>
            <a:r>
              <a:rPr lang="en-US" sz="2000" dirty="0" err="1"/>
              <a:t>frekuensi</a:t>
            </a:r>
            <a:r>
              <a:rPr lang="en-US" sz="2000" dirty="0"/>
              <a:t> </a:t>
            </a:r>
            <a:r>
              <a:rPr lang="en-US" sz="2000" dirty="0" err="1"/>
              <a:t>pemberian</a:t>
            </a:r>
            <a:r>
              <a:rPr lang="en-US" sz="2000" dirty="0"/>
              <a:t> </a:t>
            </a:r>
            <a:r>
              <a:rPr lang="en-US" sz="2000" dirty="0" err="1" smtClean="0"/>
              <a:t>perlu</a:t>
            </a:r>
            <a:r>
              <a:rPr lang="en-US" sz="2000" dirty="0" smtClean="0"/>
              <a:t> </a:t>
            </a:r>
            <a:r>
              <a:rPr lang="en-US" sz="2000" dirty="0" err="1" smtClean="0"/>
              <a:t>diturunkan</a:t>
            </a:r>
            <a:r>
              <a:rPr lang="en-US" sz="2000" dirty="0"/>
              <a:t>.</a:t>
            </a:r>
          </a:p>
          <a:p>
            <a:pPr marL="0" indent="0" eaLnBrk="1" hangingPunct="1">
              <a:buNone/>
            </a:pPr>
            <a:endParaRPr lang="en-US" sz="2000" dirty="0" smtClean="0"/>
          </a:p>
          <a:p>
            <a:pPr eaLnBrk="1" hangingPunct="1">
              <a:buFont typeface="Wingdings" pitchFamily="2" charset="2"/>
              <a:buChar char="q"/>
            </a:pPr>
            <a:r>
              <a:rPr lang="en-US" sz="2000" dirty="0" err="1" smtClean="0"/>
              <a:t>Obat-obat</a:t>
            </a:r>
            <a:r>
              <a:rPr lang="en-US" sz="2000" dirty="0" smtClean="0"/>
              <a:t> </a:t>
            </a:r>
            <a:r>
              <a:rPr lang="en-US" sz="2000" dirty="0" err="1" smtClean="0"/>
              <a:t>Psikotropik</a:t>
            </a:r>
            <a:r>
              <a:rPr lang="en-US" sz="2000" dirty="0" smtClean="0"/>
              <a:t> </a:t>
            </a:r>
            <a:r>
              <a:rPr lang="en-US" sz="2000" dirty="0" err="1" smtClean="0"/>
              <a:t>dieliminasi</a:t>
            </a:r>
            <a:r>
              <a:rPr lang="en-US" sz="2000" dirty="0" smtClean="0"/>
              <a:t> </a:t>
            </a:r>
            <a:r>
              <a:rPr lang="en-US" sz="2000" dirty="0" err="1" smtClean="0"/>
              <a:t>terutama</a:t>
            </a:r>
            <a:r>
              <a:rPr lang="en-US" sz="2000" dirty="0" smtClean="0"/>
              <a:t> </a:t>
            </a:r>
            <a:r>
              <a:rPr lang="en-US" sz="2000" dirty="0" err="1" smtClean="0"/>
              <a:t>diginjal</a:t>
            </a:r>
            <a:endParaRPr lang="en-US" sz="2000" b="1" dirty="0" smtClean="0"/>
          </a:p>
        </p:txBody>
      </p:sp>
      <p:sp>
        <p:nvSpPr>
          <p:cNvPr id="2" name="Down Arrow 1"/>
          <p:cNvSpPr/>
          <p:nvPr/>
        </p:nvSpPr>
        <p:spPr>
          <a:xfrm>
            <a:off x="3657600" y="2819400"/>
            <a:ext cx="484632"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75862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err="1" smtClean="0"/>
              <a:t>Etiologi</a:t>
            </a:r>
            <a:r>
              <a:rPr lang="en-US" dirty="0" smtClean="0"/>
              <a:t> </a:t>
            </a:r>
            <a:r>
              <a:rPr lang="en-US" dirty="0" err="1"/>
              <a:t>dan</a:t>
            </a:r>
            <a:r>
              <a:rPr lang="en-US" dirty="0"/>
              <a:t> </a:t>
            </a:r>
            <a:r>
              <a:rPr lang="en-US" dirty="0" err="1" smtClean="0"/>
              <a:t>Patofisiologi</a:t>
            </a:r>
            <a:endParaRPr lang="en-US" dirty="0" smtClean="0"/>
          </a:p>
          <a:p>
            <a:pPr>
              <a:buFont typeface="Wingdings" pitchFamily="2" charset="2"/>
              <a:buChar char="q"/>
            </a:pPr>
            <a:r>
              <a:rPr lang="en-US" i="1" dirty="0"/>
              <a:t>Not well understood</a:t>
            </a:r>
            <a:endParaRPr lang="en-US" dirty="0"/>
          </a:p>
          <a:p>
            <a:pPr>
              <a:buFont typeface="Wingdings" pitchFamily="2" charset="2"/>
              <a:buChar char="q"/>
            </a:pPr>
            <a:r>
              <a:rPr lang="en-US" dirty="0" err="1" smtClean="0"/>
              <a:t>Genetik</a:t>
            </a:r>
            <a:r>
              <a:rPr lang="en-US" dirty="0"/>
              <a:t>: 7% </a:t>
            </a:r>
            <a:r>
              <a:rPr lang="en-US" i="1" dirty="0"/>
              <a:t>siblings</a:t>
            </a:r>
            <a:r>
              <a:rPr lang="en-US" dirty="0"/>
              <a:t>, 10-15% </a:t>
            </a:r>
            <a:r>
              <a:rPr lang="en-US" dirty="0" err="1"/>
              <a:t>generasi</a:t>
            </a:r>
            <a:r>
              <a:rPr lang="en-US" dirty="0"/>
              <a:t> </a:t>
            </a:r>
            <a:r>
              <a:rPr lang="en-US" dirty="0" err="1"/>
              <a:t>pertama</a:t>
            </a:r>
            <a:r>
              <a:rPr lang="en-US" dirty="0"/>
              <a:t> </a:t>
            </a:r>
            <a:r>
              <a:rPr lang="en-US" dirty="0" err="1"/>
              <a:t>bila</a:t>
            </a:r>
            <a:r>
              <a:rPr lang="en-US" dirty="0"/>
              <a:t> </a:t>
            </a:r>
            <a:r>
              <a:rPr lang="en-US" dirty="0" err="1"/>
              <a:t>ada</a:t>
            </a:r>
            <a:r>
              <a:rPr lang="en-US" dirty="0"/>
              <a:t> </a:t>
            </a:r>
            <a:r>
              <a:rPr lang="en-US" dirty="0" err="1"/>
              <a:t>riwayat</a:t>
            </a:r>
            <a:r>
              <a:rPr lang="en-US" dirty="0"/>
              <a:t> </a:t>
            </a:r>
            <a:r>
              <a:rPr lang="en-US" dirty="0" err="1"/>
              <a:t>keluarga</a:t>
            </a:r>
            <a:r>
              <a:rPr lang="en-US" dirty="0"/>
              <a:t> </a:t>
            </a:r>
            <a:r>
              <a:rPr lang="en-US" dirty="0" err="1"/>
              <a:t>skizofrenia</a:t>
            </a:r>
            <a:endParaRPr lang="en-US" dirty="0"/>
          </a:p>
          <a:p>
            <a:pPr>
              <a:buFont typeface="Wingdings" pitchFamily="2" charset="2"/>
              <a:buChar char="q"/>
            </a:pPr>
            <a:r>
              <a:rPr lang="en-US" dirty="0" err="1" smtClean="0"/>
              <a:t>Kepribadian</a:t>
            </a:r>
            <a:r>
              <a:rPr lang="en-US" dirty="0" smtClean="0"/>
              <a:t> </a:t>
            </a:r>
            <a:r>
              <a:rPr lang="en-US" dirty="0"/>
              <a:t>premorbid: </a:t>
            </a:r>
            <a:r>
              <a:rPr lang="en-US" dirty="0" err="1"/>
              <a:t>ciri</a:t>
            </a:r>
            <a:r>
              <a:rPr lang="en-US" dirty="0"/>
              <a:t> </a:t>
            </a:r>
            <a:r>
              <a:rPr lang="en-US" dirty="0" err="1"/>
              <a:t>kepribadian</a:t>
            </a:r>
            <a:r>
              <a:rPr lang="en-US" dirty="0"/>
              <a:t> paranoid </a:t>
            </a:r>
            <a:r>
              <a:rPr lang="en-US" dirty="0" err="1"/>
              <a:t>atau</a:t>
            </a:r>
            <a:r>
              <a:rPr lang="en-US" dirty="0"/>
              <a:t> </a:t>
            </a:r>
            <a:r>
              <a:rPr lang="en-US" dirty="0" err="1"/>
              <a:t>skizoid</a:t>
            </a:r>
            <a:r>
              <a:rPr lang="en-US" dirty="0"/>
              <a:t>, </a:t>
            </a:r>
            <a:r>
              <a:rPr lang="en-US" dirty="0" err="1"/>
              <a:t>tidak</a:t>
            </a:r>
            <a:r>
              <a:rPr lang="en-US" dirty="0"/>
              <a:t> </a:t>
            </a:r>
            <a:r>
              <a:rPr lang="en-US" dirty="0" err="1" smtClean="0"/>
              <a:t>menikah</a:t>
            </a:r>
            <a:r>
              <a:rPr lang="en-US" dirty="0" smtClean="0"/>
              <a:t>, </a:t>
            </a:r>
            <a:r>
              <a:rPr lang="en-US" dirty="0" err="1" smtClean="0"/>
              <a:t>eksentrik</a:t>
            </a:r>
            <a:r>
              <a:rPr lang="en-US" dirty="0" smtClean="0"/>
              <a:t>.</a:t>
            </a:r>
          </a:p>
          <a:p>
            <a:pPr>
              <a:buFont typeface="Wingdings" pitchFamily="2" charset="2"/>
              <a:buChar char="q"/>
            </a:pPr>
            <a:r>
              <a:rPr lang="en-US" dirty="0" err="1"/>
              <a:t>Neurofisiologi</a:t>
            </a:r>
            <a:r>
              <a:rPr lang="en-US" dirty="0"/>
              <a:t>:</a:t>
            </a:r>
          </a:p>
          <a:p>
            <a:pPr lvl="1">
              <a:buFont typeface="Arial" pitchFamily="34" charset="0"/>
              <a:buChar char="•"/>
            </a:pPr>
            <a:r>
              <a:rPr lang="en-US" dirty="0" err="1"/>
              <a:t>Defisit</a:t>
            </a:r>
            <a:r>
              <a:rPr lang="en-US" dirty="0"/>
              <a:t> </a:t>
            </a:r>
            <a:r>
              <a:rPr lang="en-US" dirty="0" err="1"/>
              <a:t>kognitif</a:t>
            </a:r>
            <a:r>
              <a:rPr lang="en-US" dirty="0"/>
              <a:t> non-</a:t>
            </a:r>
            <a:r>
              <a:rPr lang="en-US" dirty="0" err="1"/>
              <a:t>progresif</a:t>
            </a:r>
            <a:endParaRPr lang="en-US" dirty="0"/>
          </a:p>
          <a:p>
            <a:pPr lvl="1">
              <a:buFont typeface="Arial" pitchFamily="34" charset="0"/>
              <a:buChar char="•"/>
            </a:pPr>
            <a:r>
              <a:rPr lang="en-US" i="1" dirty="0"/>
              <a:t>Less severe impairment</a:t>
            </a:r>
            <a:r>
              <a:rPr lang="en-US" dirty="0"/>
              <a:t> </a:t>
            </a:r>
            <a:r>
              <a:rPr lang="en-US" dirty="0" err="1"/>
              <a:t>dalam</a:t>
            </a:r>
            <a:r>
              <a:rPr lang="en-US" dirty="0"/>
              <a:t> </a:t>
            </a:r>
            <a:r>
              <a:rPr lang="en-US" i="1" dirty="0"/>
              <a:t>learning</a:t>
            </a:r>
            <a:r>
              <a:rPr lang="en-US" dirty="0"/>
              <a:t>, </a:t>
            </a:r>
            <a:r>
              <a:rPr lang="en-US" dirty="0" err="1"/>
              <a:t>psikomotor</a:t>
            </a:r>
            <a:r>
              <a:rPr lang="en-US" dirty="0"/>
              <a:t> </a:t>
            </a:r>
            <a:r>
              <a:rPr lang="en-US" dirty="0" err="1"/>
              <a:t>dan</a:t>
            </a:r>
            <a:r>
              <a:rPr lang="en-US" dirty="0"/>
              <a:t> </a:t>
            </a:r>
            <a:r>
              <a:rPr lang="en-US" dirty="0" err="1"/>
              <a:t>abstraksi</a:t>
            </a:r>
            <a:r>
              <a:rPr lang="en-US" dirty="0"/>
              <a:t> </a:t>
            </a:r>
          </a:p>
          <a:p>
            <a:pPr>
              <a:buFont typeface="Wingdings" pitchFamily="2" charset="2"/>
              <a:buChar char="q"/>
            </a:pPr>
            <a:endParaRPr lang="en-US" dirty="0"/>
          </a:p>
          <a:p>
            <a:pPr marL="0" indent="0">
              <a:buNone/>
            </a:pPr>
            <a:endParaRPr lang="en-US" dirty="0"/>
          </a:p>
        </p:txBody>
      </p:sp>
    </p:spTree>
    <p:extLst>
      <p:ext uri="{BB962C8B-B14F-4D97-AF65-F5344CB8AC3E}">
        <p14:creationId xmlns:p14="http://schemas.microsoft.com/office/powerpoint/2010/main" val="95654157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28600"/>
            <a:ext cx="8229600" cy="1143000"/>
          </a:xfrm>
        </p:spPr>
        <p:txBody>
          <a:bodyPr/>
          <a:lstStyle/>
          <a:p>
            <a:pPr algn="l" eaLnBrk="1" hangingPunct="1"/>
            <a:endParaRPr lang="en-US" sz="3200" b="1" u="sng" dirty="0" smtClean="0"/>
          </a:p>
        </p:txBody>
      </p:sp>
      <p:sp>
        <p:nvSpPr>
          <p:cNvPr id="41987" name="Content Placeholder 2"/>
          <p:cNvSpPr>
            <a:spLocks noGrp="1"/>
          </p:cNvSpPr>
          <p:nvPr>
            <p:ph idx="1"/>
          </p:nvPr>
        </p:nvSpPr>
        <p:spPr>
          <a:xfrm>
            <a:off x="304800" y="808038"/>
            <a:ext cx="8610600" cy="5440362"/>
          </a:xfrm>
        </p:spPr>
        <p:txBody>
          <a:bodyPr>
            <a:normAutofit/>
          </a:bodyPr>
          <a:lstStyle/>
          <a:p>
            <a:pPr marL="0" indent="0">
              <a:buNone/>
            </a:pPr>
            <a:r>
              <a:rPr lang="en-US" sz="2000" b="1" u="sng" dirty="0" err="1"/>
              <a:t>Perubahan</a:t>
            </a:r>
            <a:r>
              <a:rPr lang="en-US" sz="2000" b="1" u="sng" dirty="0"/>
              <a:t> </a:t>
            </a:r>
            <a:r>
              <a:rPr lang="en-US" sz="2000" b="1" u="sng" dirty="0" err="1"/>
              <a:t>farmakodinamik</a:t>
            </a:r>
            <a:endParaRPr lang="en-US" sz="2000" dirty="0" smtClean="0"/>
          </a:p>
          <a:p>
            <a:pPr eaLnBrk="1" hangingPunct="1">
              <a:buFont typeface="Wingdings" pitchFamily="2" charset="2"/>
              <a:buChar char="q"/>
            </a:pPr>
            <a:r>
              <a:rPr lang="en-US" sz="2000" dirty="0" smtClean="0"/>
              <a:t>Pasien-pasien </a:t>
            </a:r>
            <a:r>
              <a:rPr lang="en-US" sz="2000" dirty="0" err="1" smtClean="0"/>
              <a:t>usia</a:t>
            </a:r>
            <a:r>
              <a:rPr lang="en-US" sz="2000" dirty="0" smtClean="0"/>
              <a:t> </a:t>
            </a:r>
            <a:r>
              <a:rPr lang="en-US" sz="2000" dirty="0" err="1" smtClean="0"/>
              <a:t>lanjut</a:t>
            </a:r>
            <a:r>
              <a:rPr lang="en-US" sz="2000" dirty="0" smtClean="0"/>
              <a:t> </a:t>
            </a:r>
            <a:r>
              <a:rPr lang="en-US" sz="2000" dirty="0" err="1" smtClean="0"/>
              <a:t>relatif</a:t>
            </a:r>
            <a:r>
              <a:rPr lang="en-US" sz="2000" dirty="0" smtClean="0"/>
              <a:t> </a:t>
            </a:r>
            <a:r>
              <a:rPr lang="en-US" sz="2000" dirty="0" err="1" smtClean="0"/>
              <a:t>lebih</a:t>
            </a:r>
            <a:r>
              <a:rPr lang="en-US" sz="2000" dirty="0" smtClean="0"/>
              <a:t> </a:t>
            </a:r>
            <a:r>
              <a:rPr lang="en-US" sz="2000" dirty="0" err="1" smtClean="0"/>
              <a:t>sensitif</a:t>
            </a:r>
            <a:r>
              <a:rPr lang="en-US" sz="2000" dirty="0" smtClean="0"/>
              <a:t> </a:t>
            </a:r>
            <a:r>
              <a:rPr lang="en-US" sz="2000" dirty="0" err="1" smtClean="0"/>
              <a:t>terhadap</a:t>
            </a:r>
            <a:r>
              <a:rPr lang="en-US" sz="2000" dirty="0" smtClean="0"/>
              <a:t> </a:t>
            </a:r>
            <a:r>
              <a:rPr lang="en-US" sz="2000" dirty="0" err="1" smtClean="0"/>
              <a:t>aksi</a:t>
            </a:r>
            <a:r>
              <a:rPr lang="en-US" sz="2000" dirty="0" smtClean="0"/>
              <a:t> </a:t>
            </a:r>
            <a:r>
              <a:rPr lang="en-US" sz="2000" dirty="0" err="1" smtClean="0"/>
              <a:t>beberapa</a:t>
            </a:r>
            <a:r>
              <a:rPr lang="en-US" sz="2000" dirty="0" smtClean="0"/>
              <a:t> </a:t>
            </a:r>
            <a:r>
              <a:rPr lang="en-US" sz="2000" dirty="0" err="1" smtClean="0"/>
              <a:t>obat</a:t>
            </a:r>
            <a:r>
              <a:rPr lang="en-US" sz="2000" dirty="0" smtClean="0"/>
              <a:t> </a:t>
            </a:r>
            <a:r>
              <a:rPr lang="en-US" sz="2000" dirty="0" err="1" smtClean="0"/>
              <a:t>dibanding</a:t>
            </a:r>
            <a:r>
              <a:rPr lang="en-US" sz="2000" dirty="0" smtClean="0"/>
              <a:t> </a:t>
            </a:r>
            <a:r>
              <a:rPr lang="en-US" sz="2000" dirty="0" err="1" smtClean="0"/>
              <a:t>kelompok</a:t>
            </a:r>
            <a:r>
              <a:rPr lang="en-US" sz="2000" dirty="0" smtClean="0"/>
              <a:t> </a:t>
            </a:r>
            <a:r>
              <a:rPr lang="en-US" sz="2000" dirty="0" err="1" smtClean="0"/>
              <a:t>usia</a:t>
            </a:r>
            <a:r>
              <a:rPr lang="en-US" sz="2000" dirty="0" smtClean="0"/>
              <a:t> </a:t>
            </a:r>
            <a:r>
              <a:rPr lang="en-US" sz="2000" dirty="0" err="1" smtClean="0"/>
              <a:t>muda</a:t>
            </a:r>
            <a:r>
              <a:rPr lang="en-US" sz="2000" dirty="0" smtClean="0"/>
              <a:t> </a:t>
            </a:r>
            <a:r>
              <a:rPr lang="en-US" sz="2000" dirty="0" smtClean="0">
                <a:sym typeface="Wingdings" pitchFamily="2" charset="2"/>
              </a:rPr>
              <a:t> </a:t>
            </a:r>
            <a:r>
              <a:rPr lang="en-US" sz="2000" dirty="0" err="1" smtClean="0"/>
              <a:t>perubahan</a:t>
            </a:r>
            <a:r>
              <a:rPr lang="en-US" sz="2000" dirty="0" smtClean="0"/>
              <a:t> </a:t>
            </a:r>
            <a:r>
              <a:rPr lang="en-US" sz="2000" dirty="0" err="1" smtClean="0"/>
              <a:t>interaksi</a:t>
            </a:r>
            <a:r>
              <a:rPr lang="en-US" sz="2000" dirty="0" smtClean="0"/>
              <a:t> </a:t>
            </a:r>
            <a:r>
              <a:rPr lang="en-US" sz="2000" dirty="0" err="1" smtClean="0"/>
              <a:t>farmakodinamika</a:t>
            </a:r>
            <a:r>
              <a:rPr lang="en-US" sz="2000" dirty="0" smtClean="0"/>
              <a:t> </a:t>
            </a:r>
            <a:r>
              <a:rPr lang="en-US" sz="2000" dirty="0" err="1" smtClean="0"/>
              <a:t>obat</a:t>
            </a:r>
            <a:r>
              <a:rPr lang="en-US" sz="2000" dirty="0" smtClean="0"/>
              <a:t> </a:t>
            </a:r>
            <a:r>
              <a:rPr lang="en-US" sz="2000" dirty="0" err="1" smtClean="0"/>
              <a:t>terhadap</a:t>
            </a:r>
            <a:r>
              <a:rPr lang="en-US" sz="2000" dirty="0" smtClean="0"/>
              <a:t> </a:t>
            </a:r>
            <a:r>
              <a:rPr lang="en-US" sz="2000" dirty="0" err="1" smtClean="0"/>
              <a:t>reseptor</a:t>
            </a:r>
            <a:r>
              <a:rPr lang="en-US" sz="2000" dirty="0" smtClean="0"/>
              <a:t> yang </a:t>
            </a:r>
            <a:r>
              <a:rPr lang="en-US" sz="2000" dirty="0" err="1" smtClean="0"/>
              <a:t>merupakan</a:t>
            </a:r>
            <a:r>
              <a:rPr lang="en-US" sz="2000" dirty="0" smtClean="0"/>
              <a:t> </a:t>
            </a:r>
            <a:r>
              <a:rPr lang="en-US" sz="2000" dirty="0" err="1" smtClean="0"/>
              <a:t>hasil</a:t>
            </a:r>
            <a:r>
              <a:rPr lang="en-US" sz="2000" dirty="0" smtClean="0"/>
              <a:t> </a:t>
            </a:r>
            <a:r>
              <a:rPr lang="en-US" sz="2000" dirty="0" err="1" smtClean="0"/>
              <a:t>perubahan</a:t>
            </a:r>
            <a:r>
              <a:rPr lang="en-US" sz="2000" dirty="0" smtClean="0"/>
              <a:t> </a:t>
            </a:r>
            <a:r>
              <a:rPr lang="en-US" sz="2000" dirty="0" err="1" smtClean="0"/>
              <a:t>farmakokinetika</a:t>
            </a:r>
            <a:r>
              <a:rPr lang="en-US" sz="2000" dirty="0" smtClean="0"/>
              <a:t> </a:t>
            </a:r>
            <a:r>
              <a:rPr lang="en-US" sz="2000" dirty="0" err="1" smtClean="0"/>
              <a:t>atau</a:t>
            </a:r>
            <a:r>
              <a:rPr lang="en-US" sz="2000" dirty="0" smtClean="0"/>
              <a:t> </a:t>
            </a:r>
            <a:r>
              <a:rPr lang="en-US" sz="2000" dirty="0" err="1" smtClean="0"/>
              <a:t>hilangnya</a:t>
            </a:r>
            <a:r>
              <a:rPr lang="en-US" sz="2000" dirty="0" smtClean="0"/>
              <a:t> </a:t>
            </a:r>
            <a:r>
              <a:rPr lang="en-US" sz="2000" dirty="0" err="1" smtClean="0"/>
              <a:t>respons</a:t>
            </a:r>
            <a:r>
              <a:rPr lang="en-US" sz="2000" dirty="0" smtClean="0"/>
              <a:t> </a:t>
            </a:r>
            <a:r>
              <a:rPr lang="en-US" sz="2000" dirty="0" err="1" smtClean="0"/>
              <a:t>homeostatis</a:t>
            </a:r>
            <a:r>
              <a:rPr lang="en-US" sz="2000" dirty="0" smtClean="0"/>
              <a:t>. </a:t>
            </a:r>
          </a:p>
          <a:p>
            <a:pPr eaLnBrk="1" hangingPunct="1">
              <a:buFont typeface="Wingdings" pitchFamily="2" charset="2"/>
              <a:buChar char="q"/>
            </a:pPr>
            <a:r>
              <a:rPr lang="en-US" sz="2000" dirty="0" err="1" smtClean="0"/>
              <a:t>Sebagai</a:t>
            </a:r>
            <a:r>
              <a:rPr lang="en-US" sz="2000" dirty="0" smtClean="0"/>
              <a:t> </a:t>
            </a:r>
            <a:r>
              <a:rPr lang="en-US" sz="2000" dirty="0" err="1"/>
              <a:t>contoh</a:t>
            </a:r>
            <a:r>
              <a:rPr lang="en-US" sz="2000" dirty="0"/>
              <a:t> </a:t>
            </a:r>
            <a:r>
              <a:rPr lang="en-US" sz="2000" dirty="0" err="1"/>
              <a:t>tekanan</a:t>
            </a:r>
            <a:r>
              <a:rPr lang="en-US" sz="2000" dirty="0"/>
              <a:t> </a:t>
            </a:r>
            <a:r>
              <a:rPr lang="en-US" sz="2000" dirty="0" err="1"/>
              <a:t>darah</a:t>
            </a:r>
            <a:r>
              <a:rPr lang="en-US" sz="2000" dirty="0"/>
              <a:t> rata-rata </a:t>
            </a:r>
            <a:r>
              <a:rPr lang="en-US" sz="2000" dirty="0" err="1"/>
              <a:t>pada</a:t>
            </a:r>
            <a:r>
              <a:rPr lang="en-US" sz="2000" dirty="0"/>
              <a:t> </a:t>
            </a:r>
            <a:r>
              <a:rPr lang="en-US" sz="2000" dirty="0" err="1"/>
              <a:t>usia</a:t>
            </a:r>
            <a:r>
              <a:rPr lang="en-US" sz="2000" dirty="0"/>
              <a:t> </a:t>
            </a:r>
            <a:r>
              <a:rPr lang="en-US" sz="2000" dirty="0" err="1"/>
              <a:t>lanjut</a:t>
            </a:r>
            <a:r>
              <a:rPr lang="en-US" sz="2000" dirty="0"/>
              <a:t> </a:t>
            </a:r>
            <a:r>
              <a:rPr lang="en-US" sz="2000" dirty="0" err="1"/>
              <a:t>relatif</a:t>
            </a:r>
            <a:r>
              <a:rPr lang="en-US" sz="2000" dirty="0"/>
              <a:t> </a:t>
            </a:r>
            <a:r>
              <a:rPr lang="en-US" sz="2000" dirty="0" err="1"/>
              <a:t>lebih</a:t>
            </a:r>
            <a:r>
              <a:rPr lang="en-US" sz="2000" dirty="0"/>
              <a:t> </a:t>
            </a:r>
            <a:r>
              <a:rPr lang="en-US" sz="2000" dirty="0" err="1"/>
              <a:t>tinggi</a:t>
            </a:r>
            <a:r>
              <a:rPr lang="en-US" sz="2000" dirty="0"/>
              <a:t>, </a:t>
            </a:r>
            <a:r>
              <a:rPr lang="en-US" sz="2000" dirty="0" err="1"/>
              <a:t>tetapi</a:t>
            </a:r>
            <a:r>
              <a:rPr lang="en-US" sz="2000" dirty="0"/>
              <a:t> </a:t>
            </a:r>
            <a:r>
              <a:rPr lang="en-US" sz="2000" dirty="0" err="1"/>
              <a:t>sementara</a:t>
            </a:r>
            <a:r>
              <a:rPr lang="en-US" sz="2000" dirty="0"/>
              <a:t> </a:t>
            </a:r>
            <a:r>
              <a:rPr lang="en-US" sz="2000" dirty="0" err="1"/>
              <a:t>itu</a:t>
            </a:r>
            <a:r>
              <a:rPr lang="en-US" sz="2000" dirty="0"/>
              <a:t> </a:t>
            </a:r>
            <a:r>
              <a:rPr lang="en-US" sz="2000" dirty="0" err="1"/>
              <a:t>insidensi</a:t>
            </a:r>
            <a:r>
              <a:rPr lang="en-US" sz="2000" dirty="0"/>
              <a:t> </a:t>
            </a:r>
            <a:r>
              <a:rPr lang="en-US" sz="2000" dirty="0" err="1"/>
              <a:t>hipotensi</a:t>
            </a:r>
            <a:r>
              <a:rPr lang="en-US" sz="2000" dirty="0"/>
              <a:t> </a:t>
            </a:r>
            <a:r>
              <a:rPr lang="en-US" sz="2000" dirty="0" err="1"/>
              <a:t>ortostatik</a:t>
            </a:r>
            <a:r>
              <a:rPr lang="en-US" sz="2000" dirty="0"/>
              <a:t> </a:t>
            </a:r>
            <a:r>
              <a:rPr lang="en-US" sz="2000" dirty="0" err="1"/>
              <a:t>juga</a:t>
            </a:r>
            <a:r>
              <a:rPr lang="en-US" sz="2000" dirty="0"/>
              <a:t> </a:t>
            </a:r>
            <a:r>
              <a:rPr lang="en-US" sz="2000" dirty="0" err="1"/>
              <a:t>meningkat</a:t>
            </a:r>
            <a:r>
              <a:rPr lang="en-US" sz="2000" dirty="0"/>
              <a:t> </a:t>
            </a:r>
            <a:r>
              <a:rPr lang="en-US" sz="2000" dirty="0" err="1"/>
              <a:t>secara</a:t>
            </a:r>
            <a:r>
              <a:rPr lang="en-US" sz="2000" dirty="0"/>
              <a:t> </a:t>
            </a:r>
            <a:r>
              <a:rPr lang="en-US" sz="2000" dirty="0" err="1"/>
              <a:t>menyolok</a:t>
            </a:r>
            <a:r>
              <a:rPr lang="en-US" sz="2000" dirty="0"/>
              <a:t>. </a:t>
            </a:r>
            <a:endParaRPr lang="en-US" sz="2000" dirty="0" smtClean="0"/>
          </a:p>
        </p:txBody>
      </p:sp>
    </p:spTree>
    <p:extLst>
      <p:ext uri="{BB962C8B-B14F-4D97-AF65-F5344CB8AC3E}">
        <p14:creationId xmlns:p14="http://schemas.microsoft.com/office/powerpoint/2010/main" val="208319449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0"/>
            <a:ext cx="8229600" cy="762000"/>
          </a:xfrm>
        </p:spPr>
        <p:txBody>
          <a:bodyPr/>
          <a:lstStyle/>
          <a:p>
            <a:pPr eaLnBrk="1" hangingPunct="1"/>
            <a:r>
              <a:rPr lang="en-US" sz="3600" smtClean="0"/>
              <a:t>Contoh interaksi farmakodinamik</a:t>
            </a:r>
          </a:p>
        </p:txBody>
      </p:sp>
      <p:graphicFrame>
        <p:nvGraphicFramePr>
          <p:cNvPr id="4" name="Content Placeholder 3"/>
          <p:cNvGraphicFramePr>
            <a:graphicFrameLocks noGrp="1"/>
          </p:cNvGraphicFramePr>
          <p:nvPr>
            <p:ph idx="1"/>
          </p:nvPr>
        </p:nvGraphicFramePr>
        <p:xfrm>
          <a:off x="0" y="838200"/>
          <a:ext cx="9144000" cy="6128573"/>
        </p:xfrm>
        <a:graphic>
          <a:graphicData uri="http://schemas.openxmlformats.org/drawingml/2006/table">
            <a:tbl>
              <a:tblPr firstRow="1" bandRow="1">
                <a:tableStyleId>{5C22544A-7EE6-4342-B048-85BDC9FD1C3A}</a:tableStyleId>
              </a:tblPr>
              <a:tblGrid>
                <a:gridCol w="3132666"/>
                <a:gridCol w="6011334"/>
              </a:tblGrid>
              <a:tr h="487424">
                <a:tc>
                  <a:txBody>
                    <a:bodyPr/>
                    <a:lstStyle/>
                    <a:p>
                      <a:r>
                        <a:rPr lang="en-US" sz="2000" dirty="0" err="1" smtClean="0"/>
                        <a:t>Interaksi</a:t>
                      </a:r>
                      <a:r>
                        <a:rPr lang="en-US" sz="2000" dirty="0" smtClean="0"/>
                        <a:t> </a:t>
                      </a:r>
                      <a:r>
                        <a:rPr lang="en-US" sz="2000" dirty="0" err="1" smtClean="0"/>
                        <a:t>Obat</a:t>
                      </a:r>
                      <a:endParaRPr lang="en-US" sz="2000" dirty="0"/>
                    </a:p>
                  </a:txBody>
                  <a:tcPr/>
                </a:tc>
                <a:tc>
                  <a:txBody>
                    <a:bodyPr/>
                    <a:lstStyle/>
                    <a:p>
                      <a:r>
                        <a:rPr lang="en-US" sz="2000" dirty="0" err="1" smtClean="0"/>
                        <a:t>Konsekuensi</a:t>
                      </a:r>
                      <a:endParaRPr lang="en-US" sz="2000" dirty="0"/>
                    </a:p>
                  </a:txBody>
                  <a:tcPr/>
                </a:tc>
              </a:tr>
              <a:tr h="1201867">
                <a:tc>
                  <a:txBody>
                    <a:bodyPr/>
                    <a:lstStyle/>
                    <a:p>
                      <a:r>
                        <a:rPr lang="en-US" sz="2000" dirty="0" err="1" smtClean="0"/>
                        <a:t>Trisiklik</a:t>
                      </a:r>
                      <a:r>
                        <a:rPr lang="en-US" sz="2000" dirty="0" smtClean="0"/>
                        <a:t>,</a:t>
                      </a:r>
                      <a:r>
                        <a:rPr lang="en-US" sz="2000" baseline="0" dirty="0" smtClean="0"/>
                        <a:t> </a:t>
                      </a:r>
                      <a:r>
                        <a:rPr lang="en-US" sz="2000" baseline="0" dirty="0" err="1" smtClean="0"/>
                        <a:t>neuroleptik</a:t>
                      </a:r>
                      <a:r>
                        <a:rPr lang="en-US" sz="2000" baseline="0" dirty="0" smtClean="0"/>
                        <a:t> </a:t>
                      </a:r>
                      <a:r>
                        <a:rPr lang="en-US" sz="2000" baseline="0" dirty="0" err="1" smtClean="0"/>
                        <a:t>atau</a:t>
                      </a:r>
                      <a:r>
                        <a:rPr lang="en-US" sz="2000" baseline="0" dirty="0" smtClean="0"/>
                        <a:t> BZD </a:t>
                      </a:r>
                      <a:r>
                        <a:rPr lang="en-US" sz="2000" baseline="0" dirty="0" err="1" smtClean="0"/>
                        <a:t>dgn</a:t>
                      </a:r>
                      <a:r>
                        <a:rPr lang="en-US" sz="2000" baseline="0" dirty="0" smtClean="0"/>
                        <a:t> </a:t>
                      </a:r>
                      <a:r>
                        <a:rPr lang="en-US" sz="2000" baseline="0" dirty="0" err="1" smtClean="0"/>
                        <a:t>obat</a:t>
                      </a:r>
                      <a:r>
                        <a:rPr lang="en-US" sz="2000" baseline="0" dirty="0" smtClean="0"/>
                        <a:t> </a:t>
                      </a:r>
                      <a:r>
                        <a:rPr lang="en-US" sz="2000" baseline="0" dirty="0" err="1" smtClean="0"/>
                        <a:t>sedatif</a:t>
                      </a:r>
                      <a:r>
                        <a:rPr lang="en-US" sz="2000" baseline="0" dirty="0" smtClean="0"/>
                        <a:t> </a:t>
                      </a:r>
                      <a:r>
                        <a:rPr lang="en-US" sz="2000" baseline="0" dirty="0" err="1" smtClean="0"/>
                        <a:t>lainnya</a:t>
                      </a:r>
                      <a:endParaRPr lang="en-US" sz="2000" dirty="0"/>
                    </a:p>
                  </a:txBody>
                  <a:tcPr/>
                </a:tc>
                <a:tc>
                  <a:txBody>
                    <a:bodyPr/>
                    <a:lstStyle/>
                    <a:p>
                      <a:r>
                        <a:rPr lang="en-US" sz="2000" dirty="0" err="1" smtClean="0"/>
                        <a:t>Meningkatkan</a:t>
                      </a:r>
                      <a:r>
                        <a:rPr lang="en-US" sz="2000" dirty="0" smtClean="0"/>
                        <a:t> </a:t>
                      </a:r>
                      <a:r>
                        <a:rPr lang="en-US" sz="2000" dirty="0" err="1" smtClean="0"/>
                        <a:t>efek</a:t>
                      </a:r>
                      <a:r>
                        <a:rPr lang="en-US" sz="2000" dirty="0" smtClean="0"/>
                        <a:t> </a:t>
                      </a:r>
                      <a:r>
                        <a:rPr lang="en-US" sz="2000" dirty="0" err="1" smtClean="0"/>
                        <a:t>sedatif</a:t>
                      </a:r>
                      <a:endParaRPr lang="en-US" sz="2000" dirty="0"/>
                    </a:p>
                  </a:txBody>
                  <a:tcPr/>
                </a:tc>
              </a:tr>
              <a:tr h="1201867">
                <a:tc>
                  <a:txBody>
                    <a:bodyPr/>
                    <a:lstStyle/>
                    <a:p>
                      <a:r>
                        <a:rPr lang="en-US" sz="2000" dirty="0" smtClean="0"/>
                        <a:t>Alfa </a:t>
                      </a:r>
                      <a:r>
                        <a:rPr lang="en-US" sz="2000" dirty="0" err="1" smtClean="0"/>
                        <a:t>atau</a:t>
                      </a:r>
                      <a:r>
                        <a:rPr lang="en-US" sz="2000" baseline="0" dirty="0" smtClean="0"/>
                        <a:t> beta </a:t>
                      </a:r>
                      <a:r>
                        <a:rPr lang="en-US" sz="2000" baseline="0" dirty="0" err="1" smtClean="0"/>
                        <a:t>bloker</a:t>
                      </a:r>
                      <a:r>
                        <a:rPr lang="en-US" sz="2000" baseline="0" dirty="0" smtClean="0"/>
                        <a:t> </a:t>
                      </a:r>
                      <a:r>
                        <a:rPr lang="en-US" sz="2000" baseline="0" dirty="0" err="1" smtClean="0"/>
                        <a:t>dan</a:t>
                      </a:r>
                      <a:r>
                        <a:rPr lang="en-US" sz="2000" baseline="0" dirty="0" smtClean="0"/>
                        <a:t> TCA </a:t>
                      </a:r>
                      <a:r>
                        <a:rPr lang="en-US" sz="2000" baseline="0" dirty="0" err="1" smtClean="0"/>
                        <a:t>atau</a:t>
                      </a:r>
                      <a:r>
                        <a:rPr lang="en-US" sz="2000" baseline="0" dirty="0" smtClean="0"/>
                        <a:t> </a:t>
                      </a:r>
                      <a:r>
                        <a:rPr lang="en-US" sz="2000" baseline="0" dirty="0" err="1" smtClean="0"/>
                        <a:t>neuroleptik</a:t>
                      </a:r>
                      <a:r>
                        <a:rPr lang="en-US" sz="2000" baseline="0" dirty="0" smtClean="0"/>
                        <a:t> low-</a:t>
                      </a:r>
                      <a:r>
                        <a:rPr lang="en-US" sz="2000" baseline="0" dirty="0" err="1" smtClean="0"/>
                        <a:t>potensi</a:t>
                      </a:r>
                      <a:endParaRPr lang="en-US" sz="2000" dirty="0"/>
                    </a:p>
                  </a:txBody>
                  <a:tcPr/>
                </a:tc>
                <a:tc>
                  <a:txBody>
                    <a:bodyPr/>
                    <a:lstStyle/>
                    <a:p>
                      <a:r>
                        <a:rPr lang="en-US" sz="2000" dirty="0" err="1" smtClean="0"/>
                        <a:t>Meningkatkan</a:t>
                      </a:r>
                      <a:r>
                        <a:rPr lang="en-US" sz="2000" baseline="0" dirty="0" smtClean="0"/>
                        <a:t> </a:t>
                      </a:r>
                      <a:r>
                        <a:rPr lang="en-US" sz="2000" baseline="0" dirty="0" err="1" smtClean="0"/>
                        <a:t>kerentanan</a:t>
                      </a:r>
                      <a:r>
                        <a:rPr lang="en-US" sz="2000" baseline="0" dirty="0" smtClean="0"/>
                        <a:t> </a:t>
                      </a:r>
                      <a:r>
                        <a:rPr lang="en-US" sz="2000" baseline="0" dirty="0" err="1" smtClean="0"/>
                        <a:t>hipotensi</a:t>
                      </a:r>
                      <a:r>
                        <a:rPr lang="en-US" sz="2000" baseline="0" dirty="0" smtClean="0"/>
                        <a:t> </a:t>
                      </a:r>
                      <a:r>
                        <a:rPr lang="en-US" sz="2000" baseline="0" dirty="0" err="1" smtClean="0"/>
                        <a:t>ortostatik</a:t>
                      </a:r>
                      <a:endParaRPr lang="en-US" sz="2000" dirty="0"/>
                    </a:p>
                  </a:txBody>
                  <a:tcPr/>
                </a:tc>
              </a:tr>
              <a:tr h="1060661">
                <a:tc>
                  <a:txBody>
                    <a:bodyPr/>
                    <a:lstStyle/>
                    <a:p>
                      <a:r>
                        <a:rPr lang="en-US" sz="2000" dirty="0" err="1" smtClean="0"/>
                        <a:t>Cimetidin</a:t>
                      </a:r>
                      <a:r>
                        <a:rPr lang="en-US" sz="2000" dirty="0" smtClean="0"/>
                        <a:t> </a:t>
                      </a:r>
                      <a:r>
                        <a:rPr lang="en-US" sz="2000" dirty="0" err="1" smtClean="0"/>
                        <a:t>atau</a:t>
                      </a:r>
                      <a:r>
                        <a:rPr lang="en-US" sz="2000" dirty="0" smtClean="0"/>
                        <a:t> </a:t>
                      </a:r>
                      <a:r>
                        <a:rPr lang="en-US" sz="2000" dirty="0" err="1" smtClean="0"/>
                        <a:t>antihistamin</a:t>
                      </a:r>
                      <a:r>
                        <a:rPr lang="en-US" sz="2000" baseline="0" dirty="0" smtClean="0"/>
                        <a:t> lain </a:t>
                      </a:r>
                      <a:r>
                        <a:rPr lang="en-US" sz="2000" baseline="0" dirty="0" err="1" smtClean="0"/>
                        <a:t>dengan</a:t>
                      </a:r>
                      <a:r>
                        <a:rPr lang="en-US" sz="2000" baseline="0" dirty="0" smtClean="0"/>
                        <a:t> TCA</a:t>
                      </a:r>
                      <a:endParaRPr lang="en-US" sz="2000" dirty="0"/>
                    </a:p>
                  </a:txBody>
                  <a:tcPr/>
                </a:tc>
                <a:tc>
                  <a:txBody>
                    <a:bodyPr/>
                    <a:lstStyle/>
                    <a:p>
                      <a:r>
                        <a:rPr lang="en-US" sz="2000" dirty="0" err="1" smtClean="0"/>
                        <a:t>Meningkatkan</a:t>
                      </a:r>
                      <a:r>
                        <a:rPr lang="en-US" sz="2000" dirty="0" smtClean="0"/>
                        <a:t> </a:t>
                      </a:r>
                      <a:r>
                        <a:rPr lang="en-US" sz="2000" dirty="0" err="1" smtClean="0"/>
                        <a:t>efek</a:t>
                      </a:r>
                      <a:r>
                        <a:rPr lang="en-US" sz="2000" baseline="0" dirty="0" smtClean="0"/>
                        <a:t> </a:t>
                      </a:r>
                      <a:r>
                        <a:rPr lang="en-US" sz="2000" baseline="0" dirty="0" err="1" smtClean="0"/>
                        <a:t>samping</a:t>
                      </a:r>
                      <a:r>
                        <a:rPr lang="en-US" sz="2000" baseline="0" dirty="0" smtClean="0"/>
                        <a:t> </a:t>
                      </a:r>
                      <a:r>
                        <a:rPr lang="en-US" sz="2000" baseline="0" dirty="0" err="1" smtClean="0"/>
                        <a:t>antikolinergik</a:t>
                      </a:r>
                      <a:endParaRPr lang="en-US" sz="2000" dirty="0"/>
                    </a:p>
                  </a:txBody>
                  <a:tcPr/>
                </a:tc>
              </a:tr>
              <a:tr h="487424">
                <a:tc>
                  <a:txBody>
                    <a:bodyPr/>
                    <a:lstStyle/>
                    <a:p>
                      <a:r>
                        <a:rPr lang="en-US" sz="2000" dirty="0" smtClean="0"/>
                        <a:t>SSRI </a:t>
                      </a:r>
                      <a:r>
                        <a:rPr lang="en-US" sz="2000" dirty="0" err="1" smtClean="0"/>
                        <a:t>dan</a:t>
                      </a:r>
                      <a:r>
                        <a:rPr lang="en-US" sz="2000" dirty="0" smtClean="0"/>
                        <a:t> MAOI</a:t>
                      </a:r>
                      <a:endParaRPr lang="en-US" sz="2000" dirty="0"/>
                    </a:p>
                  </a:txBody>
                  <a:tcPr/>
                </a:tc>
                <a:tc>
                  <a:txBody>
                    <a:bodyPr/>
                    <a:lstStyle/>
                    <a:p>
                      <a:r>
                        <a:rPr lang="en-US" sz="2000" i="1" dirty="0" smtClean="0"/>
                        <a:t>Life-threatening</a:t>
                      </a:r>
                      <a:r>
                        <a:rPr lang="en-US" sz="2000" i="1" baseline="0" dirty="0" smtClean="0"/>
                        <a:t> hyperthermia</a:t>
                      </a:r>
                      <a:endParaRPr lang="en-US" sz="2000" i="1" dirty="0"/>
                    </a:p>
                  </a:txBody>
                  <a:tcPr/>
                </a:tc>
              </a:tr>
              <a:tr h="739249">
                <a:tc>
                  <a:txBody>
                    <a:bodyPr/>
                    <a:lstStyle/>
                    <a:p>
                      <a:r>
                        <a:rPr lang="en-US" sz="2000" dirty="0" smtClean="0"/>
                        <a:t>Lithium </a:t>
                      </a:r>
                      <a:r>
                        <a:rPr lang="en-US" sz="2000" dirty="0" err="1" smtClean="0"/>
                        <a:t>dengan</a:t>
                      </a:r>
                      <a:r>
                        <a:rPr lang="en-US" sz="2000" dirty="0" smtClean="0"/>
                        <a:t> </a:t>
                      </a:r>
                      <a:r>
                        <a:rPr lang="en-US" sz="2000" dirty="0" err="1" smtClean="0"/>
                        <a:t>neuroleptik</a:t>
                      </a:r>
                      <a:endParaRPr lang="en-US" sz="2000" dirty="0"/>
                    </a:p>
                  </a:txBody>
                  <a:tcPr/>
                </a:tc>
                <a:tc>
                  <a:txBody>
                    <a:bodyPr/>
                    <a:lstStyle/>
                    <a:p>
                      <a:r>
                        <a:rPr lang="en-US" sz="2000" i="0" dirty="0" err="1" smtClean="0"/>
                        <a:t>Meningkatkan</a:t>
                      </a:r>
                      <a:r>
                        <a:rPr lang="en-US" sz="2000" i="0" dirty="0" smtClean="0"/>
                        <a:t> </a:t>
                      </a:r>
                      <a:r>
                        <a:rPr lang="en-US" sz="2000" i="0" dirty="0" err="1" smtClean="0"/>
                        <a:t>efek</a:t>
                      </a:r>
                      <a:r>
                        <a:rPr lang="en-US" sz="2000" i="0" dirty="0" smtClean="0"/>
                        <a:t> </a:t>
                      </a:r>
                      <a:r>
                        <a:rPr lang="en-US" sz="2000" i="0" dirty="0" err="1" smtClean="0"/>
                        <a:t>samping</a:t>
                      </a:r>
                      <a:r>
                        <a:rPr lang="en-US" sz="2000" i="0" dirty="0" smtClean="0"/>
                        <a:t> EPS</a:t>
                      </a:r>
                      <a:endParaRPr lang="en-US" sz="2000" i="0" dirty="0"/>
                    </a:p>
                  </a:txBody>
                  <a:tcPr/>
                </a:tc>
              </a:tr>
              <a:tr h="841308">
                <a:tc>
                  <a:txBody>
                    <a:bodyPr/>
                    <a:lstStyle/>
                    <a:p>
                      <a:r>
                        <a:rPr lang="en-US" sz="2000" dirty="0" err="1" smtClean="0"/>
                        <a:t>Trisiklik</a:t>
                      </a:r>
                      <a:r>
                        <a:rPr lang="en-US" sz="2000" dirty="0" smtClean="0"/>
                        <a:t> </a:t>
                      </a:r>
                      <a:r>
                        <a:rPr lang="en-US" sz="2000" dirty="0" err="1" smtClean="0"/>
                        <a:t>dengan</a:t>
                      </a:r>
                      <a:r>
                        <a:rPr lang="en-US" sz="2000" dirty="0" smtClean="0"/>
                        <a:t> </a:t>
                      </a:r>
                      <a:r>
                        <a:rPr lang="en-US" sz="2000" dirty="0" err="1" smtClean="0"/>
                        <a:t>guinidin</a:t>
                      </a:r>
                      <a:endParaRPr lang="en-US" sz="2000" dirty="0"/>
                    </a:p>
                  </a:txBody>
                  <a:tcPr/>
                </a:tc>
                <a:tc>
                  <a:txBody>
                    <a:bodyPr/>
                    <a:lstStyle/>
                    <a:p>
                      <a:r>
                        <a:rPr lang="en-US" sz="2000" i="0" dirty="0" err="1" smtClean="0"/>
                        <a:t>Meningkatkan</a:t>
                      </a:r>
                      <a:r>
                        <a:rPr lang="en-US" sz="2000" i="0" dirty="0" smtClean="0"/>
                        <a:t> </a:t>
                      </a:r>
                      <a:r>
                        <a:rPr lang="en-US" sz="2000" i="1" dirty="0" err="1" smtClean="0"/>
                        <a:t>quinidinelike</a:t>
                      </a:r>
                      <a:r>
                        <a:rPr lang="en-US" sz="2000" i="1" dirty="0" smtClean="0"/>
                        <a:t> effect (</a:t>
                      </a:r>
                      <a:r>
                        <a:rPr lang="en-US" sz="2000" i="0" dirty="0" err="1" smtClean="0"/>
                        <a:t>mis</a:t>
                      </a:r>
                      <a:r>
                        <a:rPr lang="en-US" sz="2000" i="0" dirty="0" smtClean="0"/>
                        <a:t>, </a:t>
                      </a:r>
                      <a:r>
                        <a:rPr lang="en-US" sz="2000" i="0" dirty="0" err="1" smtClean="0"/>
                        <a:t>melambatnya</a:t>
                      </a:r>
                      <a:r>
                        <a:rPr lang="en-US" sz="2000" i="0" baseline="0" dirty="0" smtClean="0"/>
                        <a:t> </a:t>
                      </a:r>
                      <a:r>
                        <a:rPr lang="en-US" sz="2000" i="0" baseline="0" dirty="0" err="1" smtClean="0"/>
                        <a:t>konduksi</a:t>
                      </a:r>
                      <a:r>
                        <a:rPr lang="en-US" sz="2000" i="0" baseline="0" dirty="0" smtClean="0"/>
                        <a:t> </a:t>
                      </a:r>
                      <a:r>
                        <a:rPr lang="en-US" sz="2000" i="0" baseline="0" dirty="0" err="1" smtClean="0"/>
                        <a:t>intrakardiak</a:t>
                      </a:r>
                      <a:r>
                        <a:rPr lang="en-US" sz="2000" i="0" baseline="0" dirty="0" smtClean="0"/>
                        <a:t>)</a:t>
                      </a:r>
                      <a:endParaRPr lang="en-US" sz="2000" i="1" dirty="0"/>
                    </a:p>
                  </a:txBody>
                  <a:tcPr/>
                </a:tc>
              </a:tr>
            </a:tbl>
          </a:graphicData>
        </a:graphic>
      </p:graphicFrame>
    </p:spTree>
    <p:extLst>
      <p:ext uri="{BB962C8B-B14F-4D97-AF65-F5344CB8AC3E}">
        <p14:creationId xmlns:p14="http://schemas.microsoft.com/office/powerpoint/2010/main" val="59277782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4294967295"/>
          </p:nvPr>
        </p:nvSpPr>
        <p:spPr>
          <a:xfrm>
            <a:off x="457200" y="228600"/>
            <a:ext cx="8229600" cy="5105400"/>
          </a:xfrm>
        </p:spPr>
        <p:txBody>
          <a:bodyPr>
            <a:normAutofit/>
          </a:bodyPr>
          <a:lstStyle/>
          <a:p>
            <a:pPr eaLnBrk="1" hangingPunct="1">
              <a:buFont typeface="Wingdings 3" pitchFamily="18" charset="2"/>
              <a:buNone/>
            </a:pPr>
            <a:r>
              <a:rPr lang="en-US" sz="2000" b="1" dirty="0" smtClean="0">
                <a:latin typeface="Tahoma" pitchFamily="34" charset="0"/>
                <a:cs typeface="Tahoma" pitchFamily="34" charset="0"/>
              </a:rPr>
              <a:t>Electroconvulsive therapy (ECT)</a:t>
            </a:r>
          </a:p>
          <a:p>
            <a:pPr eaLnBrk="1" hangingPunct="1"/>
            <a:endParaRPr lang="en-US" sz="2000" dirty="0" smtClean="0">
              <a:latin typeface="Tahoma" pitchFamily="34" charset="0"/>
              <a:cs typeface="Tahoma" pitchFamily="34" charset="0"/>
            </a:endParaRPr>
          </a:p>
          <a:p>
            <a:pPr eaLnBrk="1" hangingPunct="1">
              <a:buFont typeface="Wingdings" pitchFamily="2" charset="2"/>
              <a:buChar char="q"/>
            </a:pPr>
            <a:r>
              <a:rPr lang="en-US" sz="2000" dirty="0" smtClean="0">
                <a:cs typeface="Tahoma" pitchFamily="34" charset="0"/>
              </a:rPr>
              <a:t>ECT </a:t>
            </a:r>
            <a:r>
              <a:rPr lang="en-US" sz="2000" dirty="0" smtClean="0">
                <a:cs typeface="Tahoma" pitchFamily="34" charset="0"/>
                <a:sym typeface="Wingdings" pitchFamily="2" charset="2"/>
              </a:rPr>
              <a:t> </a:t>
            </a:r>
            <a:r>
              <a:rPr lang="en-US" sz="2000" dirty="0" err="1" smtClean="0">
                <a:cs typeface="Tahoma" pitchFamily="34" charset="0"/>
              </a:rPr>
              <a:t>terapi</a:t>
            </a:r>
            <a:r>
              <a:rPr lang="en-US" sz="2000" dirty="0" smtClean="0">
                <a:cs typeface="Tahoma" pitchFamily="34" charset="0"/>
              </a:rPr>
              <a:t> </a:t>
            </a:r>
            <a:r>
              <a:rPr lang="en-US" sz="2000" dirty="0" err="1" smtClean="0">
                <a:cs typeface="Tahoma" pitchFamily="34" charset="0"/>
              </a:rPr>
              <a:t>tunggal</a:t>
            </a:r>
            <a:r>
              <a:rPr lang="en-US" sz="2000" dirty="0" smtClean="0">
                <a:cs typeface="Tahoma" pitchFamily="34" charset="0"/>
              </a:rPr>
              <a:t> </a:t>
            </a:r>
            <a:r>
              <a:rPr lang="en-US" sz="2000" dirty="0" err="1" smtClean="0">
                <a:cs typeface="Tahoma" pitchFamily="34" charset="0"/>
              </a:rPr>
              <a:t>yg</a:t>
            </a:r>
            <a:r>
              <a:rPr lang="en-US" sz="2000" dirty="0" smtClean="0">
                <a:cs typeface="Tahoma" pitchFamily="34" charset="0"/>
              </a:rPr>
              <a:t> paling </a:t>
            </a:r>
            <a:r>
              <a:rPr lang="en-US" sz="2000" dirty="0" err="1" smtClean="0">
                <a:cs typeface="Tahoma" pitchFamily="34" charset="0"/>
              </a:rPr>
              <a:t>efektif</a:t>
            </a:r>
            <a:r>
              <a:rPr lang="en-US" sz="2000" dirty="0" smtClean="0">
                <a:cs typeface="Tahoma" pitchFamily="34" charset="0"/>
              </a:rPr>
              <a:t> </a:t>
            </a:r>
            <a:r>
              <a:rPr lang="en-US" sz="2000" dirty="0" err="1" smtClean="0">
                <a:cs typeface="Tahoma" pitchFamily="34" charset="0"/>
              </a:rPr>
              <a:t>utk</a:t>
            </a:r>
            <a:r>
              <a:rPr lang="en-US" sz="2000" dirty="0" smtClean="0">
                <a:cs typeface="Tahoma" pitchFamily="34" charset="0"/>
              </a:rPr>
              <a:t> </a:t>
            </a:r>
            <a:r>
              <a:rPr lang="en-US" sz="2000" dirty="0" err="1" smtClean="0">
                <a:cs typeface="Tahoma" pitchFamily="34" charset="0"/>
              </a:rPr>
              <a:t>depresi</a:t>
            </a:r>
            <a:r>
              <a:rPr lang="en-US" sz="2000" dirty="0" smtClean="0">
                <a:cs typeface="Tahoma" pitchFamily="34" charset="0"/>
              </a:rPr>
              <a:t> mayor </a:t>
            </a:r>
            <a:r>
              <a:rPr lang="en-US" sz="2000" dirty="0" err="1" smtClean="0">
                <a:cs typeface="Tahoma" pitchFamily="34" charset="0"/>
              </a:rPr>
              <a:t>dgn</a:t>
            </a:r>
            <a:r>
              <a:rPr lang="en-US" sz="2000" dirty="0" smtClean="0">
                <a:cs typeface="Tahoma" pitchFamily="34" charset="0"/>
              </a:rPr>
              <a:t> </a:t>
            </a:r>
            <a:r>
              <a:rPr lang="en-US" sz="2000" dirty="0" err="1" smtClean="0">
                <a:cs typeface="Tahoma" pitchFamily="34" charset="0"/>
              </a:rPr>
              <a:t>atau</a:t>
            </a:r>
            <a:r>
              <a:rPr lang="en-US" sz="2000" dirty="0" smtClean="0">
                <a:cs typeface="Tahoma" pitchFamily="34" charset="0"/>
              </a:rPr>
              <a:t> </a:t>
            </a:r>
            <a:r>
              <a:rPr lang="en-US" sz="2000" dirty="0" err="1" smtClean="0">
                <a:cs typeface="Tahoma" pitchFamily="34" charset="0"/>
              </a:rPr>
              <a:t>tanpa</a:t>
            </a:r>
            <a:r>
              <a:rPr lang="en-US" sz="2000" dirty="0" smtClean="0">
                <a:cs typeface="Tahoma" pitchFamily="34" charset="0"/>
              </a:rPr>
              <a:t> </a:t>
            </a:r>
            <a:r>
              <a:rPr lang="en-US" sz="2000" dirty="0" err="1" smtClean="0">
                <a:cs typeface="Tahoma" pitchFamily="34" charset="0"/>
              </a:rPr>
              <a:t>psikotik</a:t>
            </a:r>
            <a:r>
              <a:rPr lang="en-US" sz="2000" dirty="0" smtClean="0">
                <a:cs typeface="Tahoma" pitchFamily="34" charset="0"/>
              </a:rPr>
              <a:t> </a:t>
            </a:r>
            <a:r>
              <a:rPr lang="en-US" sz="2000" dirty="0" err="1" smtClean="0">
                <a:cs typeface="Tahoma" pitchFamily="34" charset="0"/>
              </a:rPr>
              <a:t>pd</a:t>
            </a:r>
            <a:r>
              <a:rPr lang="en-US" sz="2000" dirty="0" smtClean="0">
                <a:cs typeface="Tahoma" pitchFamily="34" charset="0"/>
              </a:rPr>
              <a:t> </a:t>
            </a:r>
            <a:r>
              <a:rPr lang="en-US" sz="2000" dirty="0" err="1" smtClean="0">
                <a:cs typeface="Tahoma" pitchFamily="34" charset="0"/>
              </a:rPr>
              <a:t>psn</a:t>
            </a:r>
            <a:r>
              <a:rPr lang="en-US" sz="2000" dirty="0" smtClean="0">
                <a:cs typeface="Tahoma" pitchFamily="34" charset="0"/>
              </a:rPr>
              <a:t> </a:t>
            </a:r>
            <a:r>
              <a:rPr lang="en-US" sz="2000" dirty="0" err="1" smtClean="0">
                <a:cs typeface="Tahoma" pitchFamily="34" charset="0"/>
              </a:rPr>
              <a:t>lansia</a:t>
            </a:r>
            <a:r>
              <a:rPr lang="en-US" sz="2000" dirty="0" smtClean="0">
                <a:cs typeface="Tahoma" pitchFamily="34" charset="0"/>
              </a:rPr>
              <a:t>.</a:t>
            </a:r>
          </a:p>
          <a:p>
            <a:pPr eaLnBrk="1" hangingPunct="1">
              <a:buFont typeface="Wingdings" pitchFamily="2" charset="2"/>
              <a:buChar char="q"/>
            </a:pPr>
            <a:r>
              <a:rPr lang="en-US" sz="2000" dirty="0" smtClean="0">
                <a:cs typeface="Tahoma" pitchFamily="34" charset="0"/>
              </a:rPr>
              <a:t>Rata2 </a:t>
            </a:r>
            <a:r>
              <a:rPr lang="en-US" sz="2000" dirty="0" err="1" smtClean="0">
                <a:cs typeface="Tahoma" pitchFamily="34" charset="0"/>
              </a:rPr>
              <a:t>remisi</a:t>
            </a:r>
            <a:r>
              <a:rPr lang="en-US" sz="2000" dirty="0" smtClean="0">
                <a:cs typeface="Tahoma" pitchFamily="34" charset="0"/>
              </a:rPr>
              <a:t> </a:t>
            </a:r>
            <a:r>
              <a:rPr lang="en-US" sz="2000" dirty="0" err="1" smtClean="0">
                <a:cs typeface="Tahoma" pitchFamily="34" charset="0"/>
              </a:rPr>
              <a:t>berkisar</a:t>
            </a:r>
            <a:r>
              <a:rPr lang="en-US" sz="2000" dirty="0" smtClean="0">
                <a:cs typeface="Tahoma" pitchFamily="34" charset="0"/>
              </a:rPr>
              <a:t>  75%-90% </a:t>
            </a:r>
            <a:r>
              <a:rPr lang="en-US" sz="2000" dirty="0" err="1" smtClean="0">
                <a:cs typeface="Tahoma" pitchFamily="34" charset="0"/>
              </a:rPr>
              <a:t>atau</a:t>
            </a:r>
            <a:r>
              <a:rPr lang="en-US" sz="2000" dirty="0" smtClean="0">
                <a:cs typeface="Tahoma" pitchFamily="34" charset="0"/>
              </a:rPr>
              <a:t> </a:t>
            </a:r>
            <a:r>
              <a:rPr lang="en-US" sz="2000" dirty="0" err="1" smtClean="0">
                <a:cs typeface="Tahoma" pitchFamily="34" charset="0"/>
              </a:rPr>
              <a:t>lebih</a:t>
            </a:r>
            <a:r>
              <a:rPr lang="en-US" sz="2000" dirty="0" smtClean="0">
                <a:cs typeface="Tahoma" pitchFamily="34" charset="0"/>
              </a:rPr>
              <a:t> </a:t>
            </a:r>
            <a:r>
              <a:rPr lang="en-US" sz="2000" dirty="0" err="1" smtClean="0">
                <a:cs typeface="Tahoma" pitchFamily="34" charset="0"/>
              </a:rPr>
              <a:t>dan</a:t>
            </a:r>
            <a:r>
              <a:rPr lang="en-US" sz="2000" dirty="0" smtClean="0">
                <a:cs typeface="Tahoma" pitchFamily="34" charset="0"/>
              </a:rPr>
              <a:t> </a:t>
            </a:r>
            <a:r>
              <a:rPr lang="en-US" sz="2000" dirty="0" err="1" smtClean="0">
                <a:cs typeface="Tahoma" pitchFamily="34" charset="0"/>
              </a:rPr>
              <a:t>efek</a:t>
            </a:r>
            <a:r>
              <a:rPr lang="en-US" sz="2000" dirty="0" smtClean="0">
                <a:cs typeface="Tahoma" pitchFamily="34" charset="0"/>
              </a:rPr>
              <a:t> </a:t>
            </a:r>
            <a:r>
              <a:rPr lang="en-US" sz="2000" dirty="0" err="1" smtClean="0">
                <a:cs typeface="Tahoma" pitchFamily="34" charset="0"/>
              </a:rPr>
              <a:t>samping</a:t>
            </a:r>
            <a:r>
              <a:rPr lang="en-US" sz="2000" dirty="0" smtClean="0">
                <a:cs typeface="Tahoma" pitchFamily="34" charset="0"/>
              </a:rPr>
              <a:t> </a:t>
            </a:r>
            <a:r>
              <a:rPr lang="en-US" sz="2000" dirty="0" err="1" smtClean="0">
                <a:cs typeface="Tahoma" pitchFamily="34" charset="0"/>
              </a:rPr>
              <a:t>terbatas</a:t>
            </a:r>
            <a:r>
              <a:rPr lang="en-US" sz="2000" dirty="0" smtClean="0">
                <a:cs typeface="Tahoma" pitchFamily="34" charset="0"/>
              </a:rPr>
              <a:t> </a:t>
            </a:r>
            <a:r>
              <a:rPr lang="en-US" sz="2000" dirty="0" err="1" smtClean="0">
                <a:cs typeface="Tahoma" pitchFamily="34" charset="0"/>
              </a:rPr>
              <a:t>pd</a:t>
            </a:r>
            <a:r>
              <a:rPr lang="en-US" sz="2000" dirty="0" smtClean="0">
                <a:cs typeface="Tahoma" pitchFamily="34" charset="0"/>
              </a:rPr>
              <a:t> </a:t>
            </a:r>
            <a:r>
              <a:rPr lang="en-US" sz="2000" dirty="0" err="1" smtClean="0">
                <a:cs typeface="Tahoma" pitchFamily="34" charset="0"/>
              </a:rPr>
              <a:t>ggn</a:t>
            </a:r>
            <a:r>
              <a:rPr lang="en-US" sz="2000" dirty="0" smtClean="0">
                <a:cs typeface="Tahoma" pitchFamily="34" charset="0"/>
              </a:rPr>
              <a:t> </a:t>
            </a:r>
            <a:r>
              <a:rPr lang="en-US" sz="2000" dirty="0" err="1" smtClean="0">
                <a:cs typeface="Tahoma" pitchFamily="34" charset="0"/>
              </a:rPr>
              <a:t>memori</a:t>
            </a:r>
            <a:r>
              <a:rPr lang="en-US" sz="2000" dirty="0" smtClean="0">
                <a:cs typeface="Tahoma" pitchFamily="34" charset="0"/>
              </a:rPr>
              <a:t> </a:t>
            </a:r>
            <a:r>
              <a:rPr lang="en-US" sz="2000" dirty="0" err="1" smtClean="0">
                <a:cs typeface="Tahoma" pitchFamily="34" charset="0"/>
              </a:rPr>
              <a:t>sementara</a:t>
            </a:r>
            <a:r>
              <a:rPr lang="en-US" sz="2000" dirty="0" smtClean="0">
                <a:cs typeface="Tahoma" pitchFamily="34" charset="0"/>
              </a:rPr>
              <a:t>. </a:t>
            </a:r>
          </a:p>
        </p:txBody>
      </p:sp>
    </p:spTree>
    <p:extLst>
      <p:ext uri="{BB962C8B-B14F-4D97-AF65-F5344CB8AC3E}">
        <p14:creationId xmlns:p14="http://schemas.microsoft.com/office/powerpoint/2010/main" val="419630782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Content Placeholder 2"/>
          <p:cNvSpPr>
            <a:spLocks noGrp="1"/>
          </p:cNvSpPr>
          <p:nvPr>
            <p:ph idx="4294967295"/>
          </p:nvPr>
        </p:nvSpPr>
        <p:spPr>
          <a:xfrm>
            <a:off x="762000" y="685800"/>
            <a:ext cx="7772400" cy="5387975"/>
          </a:xfrm>
        </p:spPr>
        <p:txBody>
          <a:bodyPr/>
          <a:lstStyle/>
          <a:p>
            <a:pPr marL="0" indent="0" eaLnBrk="1" hangingPunct="1">
              <a:lnSpc>
                <a:spcPct val="90000"/>
              </a:lnSpc>
              <a:buNone/>
            </a:pPr>
            <a:r>
              <a:rPr lang="en-US" sz="2000" dirty="0" err="1" smtClean="0">
                <a:cs typeface="Tahoma" pitchFamily="34" charset="0"/>
              </a:rPr>
              <a:t>Indikasi</a:t>
            </a:r>
            <a:r>
              <a:rPr lang="en-US" sz="2000" dirty="0" smtClean="0">
                <a:cs typeface="Tahoma" pitchFamily="34" charset="0"/>
              </a:rPr>
              <a:t> lain ECT </a:t>
            </a:r>
            <a:r>
              <a:rPr lang="en-US" sz="2000" b="1" dirty="0" smtClean="0">
                <a:cs typeface="Tahoma" pitchFamily="34" charset="0"/>
              </a:rPr>
              <a:t>:</a:t>
            </a:r>
            <a:endParaRPr lang="en-US" sz="2000" dirty="0" smtClean="0">
              <a:cs typeface="Tahoma" pitchFamily="34" charset="0"/>
            </a:endParaRPr>
          </a:p>
          <a:p>
            <a:pPr eaLnBrk="1" hangingPunct="1">
              <a:lnSpc>
                <a:spcPct val="90000"/>
              </a:lnSpc>
              <a:buFont typeface="Wingdings" pitchFamily="2" charset="2"/>
              <a:buChar char="q"/>
            </a:pPr>
            <a:r>
              <a:rPr lang="en-US" sz="2000" dirty="0" smtClean="0">
                <a:cs typeface="Tahoma" pitchFamily="34" charset="0"/>
              </a:rPr>
              <a:t>Suicide</a:t>
            </a:r>
          </a:p>
          <a:p>
            <a:pPr eaLnBrk="1" hangingPunct="1">
              <a:lnSpc>
                <a:spcPct val="90000"/>
              </a:lnSpc>
              <a:buFont typeface="Wingdings" pitchFamily="2" charset="2"/>
              <a:buChar char="q"/>
            </a:pPr>
            <a:r>
              <a:rPr lang="en-US" sz="2000" dirty="0" err="1" smtClean="0">
                <a:cs typeface="Tahoma" pitchFamily="34" charset="0"/>
              </a:rPr>
              <a:t>Anoreksia</a:t>
            </a:r>
            <a:r>
              <a:rPr lang="en-US" sz="2000" dirty="0" smtClean="0">
                <a:cs typeface="Tahoma" pitchFamily="34" charset="0"/>
              </a:rPr>
              <a:t> </a:t>
            </a:r>
            <a:r>
              <a:rPr lang="en-US" sz="2000" dirty="0" err="1" smtClean="0">
                <a:cs typeface="Tahoma" pitchFamily="34" charset="0"/>
              </a:rPr>
              <a:t>berat</a:t>
            </a:r>
            <a:endParaRPr lang="en-US" sz="2000" dirty="0" smtClean="0">
              <a:cs typeface="Tahoma" pitchFamily="34" charset="0"/>
            </a:endParaRPr>
          </a:p>
          <a:p>
            <a:pPr eaLnBrk="1" hangingPunct="1">
              <a:lnSpc>
                <a:spcPct val="90000"/>
              </a:lnSpc>
              <a:buFont typeface="Wingdings" pitchFamily="2" charset="2"/>
              <a:buChar char="q"/>
            </a:pPr>
            <a:r>
              <a:rPr lang="en-US" sz="2000" dirty="0" err="1" smtClean="0">
                <a:cs typeface="Tahoma" pitchFamily="34" charset="0"/>
              </a:rPr>
              <a:t>Kemungkinan</a:t>
            </a:r>
            <a:r>
              <a:rPr lang="en-US" sz="2000" dirty="0" smtClean="0">
                <a:cs typeface="Tahoma" pitchFamily="34" charset="0"/>
              </a:rPr>
              <a:t> </a:t>
            </a:r>
            <a:r>
              <a:rPr lang="en-US" sz="2000" dirty="0" err="1" smtClean="0">
                <a:cs typeface="Tahoma" pitchFamily="34" charset="0"/>
              </a:rPr>
              <a:t>besar</a:t>
            </a:r>
            <a:r>
              <a:rPr lang="en-US" sz="2000" dirty="0" smtClean="0">
                <a:cs typeface="Tahoma" pitchFamily="34" charset="0"/>
              </a:rPr>
              <a:t> </a:t>
            </a:r>
            <a:r>
              <a:rPr lang="en-US" sz="2000" dirty="0" err="1" smtClean="0">
                <a:cs typeface="Tahoma" pitchFamily="34" charset="0"/>
              </a:rPr>
              <a:t>tjd</a:t>
            </a:r>
            <a:r>
              <a:rPr lang="en-US" sz="2000" dirty="0" smtClean="0">
                <a:cs typeface="Tahoma" pitchFamily="34" charset="0"/>
              </a:rPr>
              <a:t> </a:t>
            </a:r>
            <a:r>
              <a:rPr lang="en-US" sz="2000" dirty="0" err="1" smtClean="0">
                <a:cs typeface="Tahoma" pitchFamily="34" charset="0"/>
              </a:rPr>
              <a:t>ketidakmampuan</a:t>
            </a:r>
            <a:r>
              <a:rPr lang="en-US" sz="2000" dirty="0" smtClean="0">
                <a:cs typeface="Tahoma" pitchFamily="34" charset="0"/>
              </a:rPr>
              <a:t> </a:t>
            </a:r>
            <a:r>
              <a:rPr lang="en-US" sz="2000" dirty="0" err="1" smtClean="0">
                <a:cs typeface="Tahoma" pitchFamily="34" charset="0"/>
              </a:rPr>
              <a:t>utk</a:t>
            </a:r>
            <a:r>
              <a:rPr lang="en-US" sz="2000" dirty="0" smtClean="0">
                <a:cs typeface="Tahoma" pitchFamily="34" charset="0"/>
              </a:rPr>
              <a:t> </a:t>
            </a:r>
            <a:r>
              <a:rPr lang="en-US" sz="2000" dirty="0" err="1" smtClean="0">
                <a:cs typeface="Tahoma" pitchFamily="34" charset="0"/>
              </a:rPr>
              <a:t>mentoleransi</a:t>
            </a:r>
            <a:r>
              <a:rPr lang="en-US" sz="2000" dirty="0" smtClean="0">
                <a:cs typeface="Tahoma" pitchFamily="34" charset="0"/>
              </a:rPr>
              <a:t> </a:t>
            </a:r>
            <a:r>
              <a:rPr lang="en-US" sz="2000" dirty="0" err="1" smtClean="0">
                <a:cs typeface="Tahoma" pitchFamily="34" charset="0"/>
              </a:rPr>
              <a:t>efek</a:t>
            </a:r>
            <a:r>
              <a:rPr lang="en-US" sz="2000" dirty="0" smtClean="0">
                <a:cs typeface="Tahoma" pitchFamily="34" charset="0"/>
              </a:rPr>
              <a:t> </a:t>
            </a:r>
            <a:r>
              <a:rPr lang="en-US" sz="2000" dirty="0" err="1" smtClean="0">
                <a:cs typeface="Tahoma" pitchFamily="34" charset="0"/>
              </a:rPr>
              <a:t>samping</a:t>
            </a:r>
            <a:r>
              <a:rPr lang="en-US" sz="2000" dirty="0" smtClean="0">
                <a:cs typeface="Tahoma" pitchFamily="34" charset="0"/>
              </a:rPr>
              <a:t> </a:t>
            </a:r>
            <a:r>
              <a:rPr lang="en-US" sz="2000" dirty="0" err="1" smtClean="0">
                <a:cs typeface="Tahoma" pitchFamily="34" charset="0"/>
              </a:rPr>
              <a:t>antidepresan</a:t>
            </a:r>
            <a:endParaRPr lang="en-US" sz="2000" dirty="0" smtClean="0">
              <a:cs typeface="Tahoma" pitchFamily="34" charset="0"/>
            </a:endParaRPr>
          </a:p>
          <a:p>
            <a:pPr eaLnBrk="1" hangingPunct="1">
              <a:lnSpc>
                <a:spcPct val="90000"/>
              </a:lnSpc>
              <a:buFont typeface="Wingdings" pitchFamily="2" charset="2"/>
              <a:buChar char="q"/>
            </a:pPr>
            <a:r>
              <a:rPr lang="en-US" sz="2000" dirty="0" err="1" smtClean="0">
                <a:cs typeface="Tahoma" pitchFamily="34" charset="0"/>
              </a:rPr>
              <a:t>Kemungkinan</a:t>
            </a:r>
            <a:r>
              <a:rPr lang="en-US" sz="2000" dirty="0" smtClean="0">
                <a:cs typeface="Tahoma" pitchFamily="34" charset="0"/>
              </a:rPr>
              <a:t> </a:t>
            </a:r>
            <a:r>
              <a:rPr lang="en-US" sz="2000" dirty="0" err="1" smtClean="0">
                <a:cs typeface="Tahoma" pitchFamily="34" charset="0"/>
              </a:rPr>
              <a:t>besar</a:t>
            </a:r>
            <a:r>
              <a:rPr lang="en-US" sz="2000" dirty="0" smtClean="0">
                <a:cs typeface="Tahoma" pitchFamily="34" charset="0"/>
              </a:rPr>
              <a:t> </a:t>
            </a:r>
            <a:r>
              <a:rPr lang="en-US" sz="2000" dirty="0" err="1" smtClean="0">
                <a:cs typeface="Tahoma" pitchFamily="34" charset="0"/>
              </a:rPr>
              <a:t>ketidakpatuhan</a:t>
            </a:r>
            <a:r>
              <a:rPr lang="en-US" sz="2000" dirty="0" smtClean="0">
                <a:cs typeface="Tahoma" pitchFamily="34" charset="0"/>
              </a:rPr>
              <a:t> </a:t>
            </a:r>
            <a:r>
              <a:rPr lang="en-US" sz="2000" dirty="0" err="1" smtClean="0">
                <a:cs typeface="Tahoma" pitchFamily="34" charset="0"/>
              </a:rPr>
              <a:t>pengobatan</a:t>
            </a:r>
            <a:endParaRPr lang="en-US" sz="2000" dirty="0" smtClean="0">
              <a:cs typeface="Tahoma" pitchFamily="34" charset="0"/>
            </a:endParaRPr>
          </a:p>
          <a:p>
            <a:pPr eaLnBrk="1" hangingPunct="1">
              <a:lnSpc>
                <a:spcPct val="90000"/>
              </a:lnSpc>
              <a:buFont typeface="Wingdings" pitchFamily="2" charset="2"/>
              <a:buChar char="q"/>
            </a:pPr>
            <a:r>
              <a:rPr lang="en-US" sz="2000" dirty="0" err="1" smtClean="0">
                <a:cs typeface="Tahoma" pitchFamily="34" charset="0"/>
              </a:rPr>
              <a:t>Indikasi</a:t>
            </a:r>
            <a:r>
              <a:rPr lang="en-US" sz="2000" dirty="0" smtClean="0">
                <a:cs typeface="Tahoma" pitchFamily="34" charset="0"/>
              </a:rPr>
              <a:t> </a:t>
            </a:r>
            <a:r>
              <a:rPr lang="en-US" sz="2000" dirty="0" err="1" smtClean="0">
                <a:cs typeface="Tahoma" pitchFamily="34" charset="0"/>
              </a:rPr>
              <a:t>yg</a:t>
            </a:r>
            <a:r>
              <a:rPr lang="en-US" sz="2000" dirty="0" smtClean="0">
                <a:cs typeface="Tahoma" pitchFamily="34" charset="0"/>
              </a:rPr>
              <a:t> paling </a:t>
            </a:r>
            <a:r>
              <a:rPr lang="en-US" sz="2000" dirty="0" err="1" smtClean="0">
                <a:cs typeface="Tahoma" pitchFamily="34" charset="0"/>
              </a:rPr>
              <a:t>umum</a:t>
            </a:r>
            <a:r>
              <a:rPr lang="en-US" sz="2000" dirty="0" smtClean="0">
                <a:cs typeface="Tahoma" pitchFamily="34" charset="0"/>
              </a:rPr>
              <a:t> </a:t>
            </a:r>
            <a:r>
              <a:rPr lang="en-US" sz="2000" dirty="0" err="1" smtClean="0">
                <a:cs typeface="Tahoma" pitchFamily="34" charset="0"/>
              </a:rPr>
              <a:t>utk</a:t>
            </a:r>
            <a:r>
              <a:rPr lang="en-US" sz="2000" dirty="0" smtClean="0">
                <a:cs typeface="Tahoma" pitchFamily="34" charset="0"/>
              </a:rPr>
              <a:t> ECT </a:t>
            </a:r>
            <a:r>
              <a:rPr lang="en-US" sz="2000" dirty="0" err="1" smtClean="0">
                <a:cs typeface="Tahoma" pitchFamily="34" charset="0"/>
              </a:rPr>
              <a:t>adalah</a:t>
            </a:r>
            <a:r>
              <a:rPr lang="en-US" sz="2000" dirty="0" smtClean="0">
                <a:cs typeface="Tahoma" pitchFamily="34" charset="0"/>
              </a:rPr>
              <a:t> </a:t>
            </a:r>
            <a:r>
              <a:rPr lang="en-US" sz="2000" dirty="0" err="1" smtClean="0">
                <a:cs typeface="Tahoma" pitchFamily="34" charset="0"/>
              </a:rPr>
              <a:t>kegagalan</a:t>
            </a:r>
            <a:r>
              <a:rPr lang="en-US" sz="2000" dirty="0" smtClean="0">
                <a:cs typeface="Tahoma" pitchFamily="34" charset="0"/>
              </a:rPr>
              <a:t> </a:t>
            </a:r>
            <a:r>
              <a:rPr lang="en-US" sz="2000" dirty="0" err="1" smtClean="0">
                <a:cs typeface="Tahoma" pitchFamily="34" charset="0"/>
              </a:rPr>
              <a:t>psikofarmakologis</a:t>
            </a:r>
            <a:endParaRPr lang="en-US" sz="2000" dirty="0" smtClean="0">
              <a:cs typeface="Tahoma" pitchFamily="34" charset="0"/>
            </a:endParaRPr>
          </a:p>
          <a:p>
            <a:pPr eaLnBrk="1" hangingPunct="1">
              <a:lnSpc>
                <a:spcPct val="90000"/>
              </a:lnSpc>
            </a:pPr>
            <a:endParaRPr lang="en-US" dirty="0" smtClean="0"/>
          </a:p>
        </p:txBody>
      </p:sp>
    </p:spTree>
    <p:extLst>
      <p:ext uri="{BB962C8B-B14F-4D97-AF65-F5344CB8AC3E}">
        <p14:creationId xmlns:p14="http://schemas.microsoft.com/office/powerpoint/2010/main" val="114804513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Content Placeholder 2"/>
          <p:cNvSpPr>
            <a:spLocks noGrp="1"/>
          </p:cNvSpPr>
          <p:nvPr>
            <p:ph idx="4294967295"/>
          </p:nvPr>
        </p:nvSpPr>
        <p:spPr>
          <a:xfrm>
            <a:off x="609600" y="1143000"/>
            <a:ext cx="7924800" cy="4800600"/>
          </a:xfrm>
        </p:spPr>
        <p:txBody>
          <a:bodyPr>
            <a:normAutofit/>
          </a:bodyPr>
          <a:lstStyle/>
          <a:p>
            <a:pPr marL="365125" indent="-255588" eaLnBrk="1" hangingPunct="1">
              <a:lnSpc>
                <a:spcPct val="90000"/>
              </a:lnSpc>
              <a:buFontTx/>
              <a:buNone/>
            </a:pPr>
            <a:endParaRPr lang="en-US" sz="2700" dirty="0" smtClean="0">
              <a:latin typeface="Tahoma" pitchFamily="34" charset="0"/>
              <a:cs typeface="Tahoma" pitchFamily="34" charset="0"/>
            </a:endParaRPr>
          </a:p>
          <a:p>
            <a:pPr marL="365125" indent="-255588" eaLnBrk="1" hangingPunct="1">
              <a:lnSpc>
                <a:spcPct val="90000"/>
              </a:lnSpc>
              <a:buFont typeface="Wingdings 3" pitchFamily="18" charset="2"/>
              <a:buChar char=""/>
            </a:pPr>
            <a:r>
              <a:rPr lang="en-US" sz="2200" dirty="0" err="1" smtClean="0">
                <a:cs typeface="Tahoma" pitchFamily="34" charset="0"/>
              </a:rPr>
              <a:t>Psikofarmakologi</a:t>
            </a:r>
            <a:r>
              <a:rPr lang="en-US" sz="2200" dirty="0" smtClean="0">
                <a:cs typeface="Tahoma" pitchFamily="34" charset="0"/>
              </a:rPr>
              <a:t> </a:t>
            </a:r>
            <a:r>
              <a:rPr lang="en-US" sz="2200" dirty="0" err="1" smtClean="0">
                <a:cs typeface="Tahoma" pitchFamily="34" charset="0"/>
              </a:rPr>
              <a:t>tdk</a:t>
            </a:r>
            <a:r>
              <a:rPr lang="en-US" sz="2200" dirty="0" smtClean="0">
                <a:cs typeface="Tahoma" pitchFamily="34" charset="0"/>
              </a:rPr>
              <a:t> </a:t>
            </a:r>
            <a:r>
              <a:rPr lang="en-US" sz="2200" dirty="0" err="1" smtClean="0">
                <a:cs typeface="Tahoma" pitchFamily="34" charset="0"/>
              </a:rPr>
              <a:t>diberikan</a:t>
            </a:r>
            <a:r>
              <a:rPr lang="en-US" sz="2200" dirty="0" smtClean="0">
                <a:cs typeface="Tahoma" pitchFamily="34" charset="0"/>
              </a:rPr>
              <a:t>  </a:t>
            </a:r>
            <a:r>
              <a:rPr lang="en-US" sz="2200" dirty="0" err="1" smtClean="0">
                <a:cs typeface="Tahoma" pitchFamily="34" charset="0"/>
              </a:rPr>
              <a:t>selama</a:t>
            </a:r>
            <a:r>
              <a:rPr lang="en-US" sz="2200" dirty="0" smtClean="0">
                <a:cs typeface="Tahoma" pitchFamily="34" charset="0"/>
              </a:rPr>
              <a:t> ECT. </a:t>
            </a:r>
          </a:p>
          <a:p>
            <a:pPr marL="365125" indent="-255588" eaLnBrk="1" hangingPunct="1">
              <a:lnSpc>
                <a:spcPct val="90000"/>
              </a:lnSpc>
              <a:buFont typeface="Wingdings 3" pitchFamily="18" charset="2"/>
              <a:buChar char=""/>
            </a:pPr>
            <a:r>
              <a:rPr lang="en-US" sz="2200" dirty="0" err="1" smtClean="0">
                <a:cs typeface="Tahoma" pitchFamily="34" charset="0"/>
              </a:rPr>
              <a:t>Terapi</a:t>
            </a:r>
            <a:r>
              <a:rPr lang="en-US" sz="2200" dirty="0" smtClean="0">
                <a:cs typeface="Tahoma" pitchFamily="34" charset="0"/>
              </a:rPr>
              <a:t> </a:t>
            </a:r>
            <a:r>
              <a:rPr lang="en-US" sz="2200" dirty="0" err="1" smtClean="0">
                <a:cs typeface="Tahoma" pitchFamily="34" charset="0"/>
              </a:rPr>
              <a:t>diberikan</a:t>
            </a:r>
            <a:r>
              <a:rPr lang="en-US" sz="2200" dirty="0" smtClean="0">
                <a:cs typeface="Tahoma" pitchFamily="34" charset="0"/>
              </a:rPr>
              <a:t>  </a:t>
            </a:r>
            <a:r>
              <a:rPr lang="en-US" sz="2200" dirty="0" err="1" smtClean="0">
                <a:cs typeface="Tahoma" pitchFamily="34" charset="0"/>
              </a:rPr>
              <a:t>sampai</a:t>
            </a:r>
            <a:r>
              <a:rPr lang="en-US" sz="2200" dirty="0" smtClean="0">
                <a:cs typeface="Tahoma" pitchFamily="34" charset="0"/>
              </a:rPr>
              <a:t> </a:t>
            </a:r>
            <a:r>
              <a:rPr lang="en-US" sz="2200" dirty="0" err="1" smtClean="0">
                <a:cs typeface="Tahoma" pitchFamily="34" charset="0"/>
              </a:rPr>
              <a:t>gejala</a:t>
            </a:r>
            <a:r>
              <a:rPr lang="en-US" sz="2200" dirty="0" smtClean="0">
                <a:cs typeface="Tahoma" pitchFamily="34" charset="0"/>
              </a:rPr>
              <a:t> </a:t>
            </a:r>
            <a:r>
              <a:rPr lang="en-US" sz="2200" dirty="0" err="1" smtClean="0">
                <a:cs typeface="Tahoma" pitchFamily="34" charset="0"/>
              </a:rPr>
              <a:t>berkurang</a:t>
            </a:r>
            <a:r>
              <a:rPr lang="en-US" sz="2200" dirty="0" smtClean="0">
                <a:cs typeface="Tahoma" pitchFamily="34" charset="0"/>
              </a:rPr>
              <a:t> </a:t>
            </a:r>
            <a:r>
              <a:rPr lang="en-US" sz="2200" dirty="0" err="1" smtClean="0">
                <a:cs typeface="Tahoma" pitchFamily="34" charset="0"/>
              </a:rPr>
              <a:t>mencapai</a:t>
            </a:r>
            <a:r>
              <a:rPr lang="en-US" sz="2200" dirty="0" smtClean="0">
                <a:cs typeface="Tahoma" pitchFamily="34" charset="0"/>
              </a:rPr>
              <a:t> </a:t>
            </a:r>
            <a:r>
              <a:rPr lang="en-US" sz="2200" dirty="0" err="1" smtClean="0">
                <a:cs typeface="Tahoma" pitchFamily="34" charset="0"/>
              </a:rPr>
              <a:t>stabil</a:t>
            </a:r>
            <a:r>
              <a:rPr lang="en-US" sz="2200" dirty="0" smtClean="0">
                <a:cs typeface="Tahoma" pitchFamily="34" charset="0"/>
              </a:rPr>
              <a:t> </a:t>
            </a:r>
            <a:r>
              <a:rPr lang="en-US" sz="2200" dirty="0" err="1" smtClean="0">
                <a:cs typeface="Tahoma" pitchFamily="34" charset="0"/>
              </a:rPr>
              <a:t>dan</a:t>
            </a:r>
            <a:r>
              <a:rPr lang="en-US" sz="2200" dirty="0" smtClean="0">
                <a:cs typeface="Tahoma" pitchFamily="34" charset="0"/>
              </a:rPr>
              <a:t> 3x </a:t>
            </a:r>
            <a:r>
              <a:rPr lang="en-US" sz="2200" dirty="0" err="1" smtClean="0">
                <a:cs typeface="Tahoma" pitchFamily="34" charset="0"/>
              </a:rPr>
              <a:t>pemberian</a:t>
            </a:r>
            <a:r>
              <a:rPr lang="en-US" sz="2200" dirty="0" smtClean="0">
                <a:cs typeface="Tahoma" pitchFamily="34" charset="0"/>
              </a:rPr>
              <a:t> </a:t>
            </a:r>
            <a:r>
              <a:rPr lang="en-US" sz="2200" dirty="0" err="1" smtClean="0">
                <a:cs typeface="Tahoma" pitchFamily="34" charset="0"/>
              </a:rPr>
              <a:t>telah</a:t>
            </a:r>
            <a:r>
              <a:rPr lang="en-US" sz="2200" dirty="0" smtClean="0">
                <a:cs typeface="Tahoma" pitchFamily="34" charset="0"/>
              </a:rPr>
              <a:t> </a:t>
            </a:r>
            <a:r>
              <a:rPr lang="en-US" sz="2200" dirty="0" err="1" smtClean="0">
                <a:cs typeface="Tahoma" pitchFamily="34" charset="0"/>
              </a:rPr>
              <a:t>stabil</a:t>
            </a:r>
            <a:r>
              <a:rPr lang="en-US" sz="2200" dirty="0" smtClean="0">
                <a:cs typeface="Tahoma" pitchFamily="34" charset="0"/>
              </a:rPr>
              <a:t>. </a:t>
            </a:r>
          </a:p>
          <a:p>
            <a:pPr marL="365125" indent="-255588" eaLnBrk="1" hangingPunct="1">
              <a:lnSpc>
                <a:spcPct val="90000"/>
              </a:lnSpc>
              <a:buFont typeface="Wingdings 3" pitchFamily="18" charset="2"/>
              <a:buChar char=""/>
            </a:pPr>
            <a:r>
              <a:rPr lang="en-US" sz="2200" dirty="0" err="1" smtClean="0">
                <a:cs typeface="Tahoma" pitchFamily="34" charset="0"/>
              </a:rPr>
              <a:t>Prudic</a:t>
            </a:r>
            <a:r>
              <a:rPr lang="en-US" sz="2200" dirty="0" smtClean="0">
                <a:cs typeface="Tahoma" pitchFamily="34" charset="0"/>
              </a:rPr>
              <a:t> </a:t>
            </a:r>
            <a:r>
              <a:rPr lang="en-US" sz="2200" dirty="0" err="1" smtClean="0">
                <a:cs typeface="Tahoma" pitchFamily="34" charset="0"/>
              </a:rPr>
              <a:t>dkk</a:t>
            </a:r>
            <a:r>
              <a:rPr lang="en-US" sz="2200" dirty="0" smtClean="0">
                <a:cs typeface="Tahoma" pitchFamily="34" charset="0"/>
              </a:rPr>
              <a:t> 2004 </a:t>
            </a:r>
            <a:r>
              <a:rPr lang="en-US" sz="2200" dirty="0" err="1" smtClean="0">
                <a:cs typeface="Tahoma" pitchFamily="34" charset="0"/>
              </a:rPr>
              <a:t>melaporkan</a:t>
            </a:r>
            <a:r>
              <a:rPr lang="en-US" sz="2200" dirty="0" smtClean="0">
                <a:cs typeface="Tahoma" pitchFamily="34" charset="0"/>
              </a:rPr>
              <a:t> </a:t>
            </a:r>
            <a:r>
              <a:rPr lang="en-US" sz="2200" dirty="0" err="1" smtClean="0">
                <a:cs typeface="Tahoma" pitchFamily="34" charset="0"/>
              </a:rPr>
              <a:t>pendekatan</a:t>
            </a:r>
            <a:r>
              <a:rPr lang="en-US" sz="2200" dirty="0" smtClean="0">
                <a:cs typeface="Tahoma" pitchFamily="34" charset="0"/>
              </a:rPr>
              <a:t> </a:t>
            </a:r>
            <a:r>
              <a:rPr lang="en-US" sz="2200" dirty="0" err="1" smtClean="0">
                <a:cs typeface="Tahoma" pitchFamily="34" charset="0"/>
              </a:rPr>
              <a:t>ini</a:t>
            </a:r>
            <a:r>
              <a:rPr lang="en-US" sz="2200" dirty="0" smtClean="0">
                <a:cs typeface="Tahoma" pitchFamily="34" charset="0"/>
              </a:rPr>
              <a:t> </a:t>
            </a:r>
            <a:r>
              <a:rPr lang="en-US" sz="2200" dirty="0" err="1" smtClean="0">
                <a:cs typeface="Tahoma" pitchFamily="34" charset="0"/>
              </a:rPr>
              <a:t>memerlukan</a:t>
            </a:r>
            <a:r>
              <a:rPr lang="en-US" sz="2200" dirty="0" smtClean="0">
                <a:cs typeface="Tahoma" pitchFamily="34" charset="0"/>
              </a:rPr>
              <a:t> 9x </a:t>
            </a:r>
            <a:r>
              <a:rPr lang="en-US" sz="2200" dirty="0" err="1" smtClean="0">
                <a:cs typeface="Tahoma" pitchFamily="34" charset="0"/>
              </a:rPr>
              <a:t>terapi</a:t>
            </a:r>
            <a:r>
              <a:rPr lang="en-US" sz="2200" dirty="0" smtClean="0">
                <a:cs typeface="Tahoma" pitchFamily="34" charset="0"/>
              </a:rPr>
              <a:t> </a:t>
            </a:r>
            <a:r>
              <a:rPr lang="en-US" sz="2200" dirty="0" err="1" smtClean="0">
                <a:cs typeface="Tahoma" pitchFamily="34" charset="0"/>
              </a:rPr>
              <a:t>utk</a:t>
            </a:r>
            <a:r>
              <a:rPr lang="en-US" sz="2200" dirty="0" smtClean="0">
                <a:cs typeface="Tahoma" pitchFamily="34" charset="0"/>
              </a:rPr>
              <a:t> </a:t>
            </a:r>
            <a:r>
              <a:rPr lang="en-US" sz="2200" dirty="0" err="1" smtClean="0">
                <a:cs typeface="Tahoma" pitchFamily="34" charset="0"/>
              </a:rPr>
              <a:t>menghasikan</a:t>
            </a:r>
            <a:r>
              <a:rPr lang="en-US" sz="2200" dirty="0" smtClean="0">
                <a:cs typeface="Tahoma" pitchFamily="34" charset="0"/>
              </a:rPr>
              <a:t> </a:t>
            </a:r>
            <a:r>
              <a:rPr lang="en-US" sz="2200" dirty="0" err="1" smtClean="0">
                <a:cs typeface="Tahoma" pitchFamily="34" charset="0"/>
              </a:rPr>
              <a:t>remisi</a:t>
            </a:r>
            <a:r>
              <a:rPr lang="en-US" sz="2200" dirty="0" smtClean="0">
                <a:cs typeface="Tahoma" pitchFamily="34" charset="0"/>
              </a:rPr>
              <a:t> </a:t>
            </a:r>
            <a:r>
              <a:rPr lang="en-US" sz="2200" dirty="0" err="1" smtClean="0">
                <a:cs typeface="Tahoma" pitchFamily="34" charset="0"/>
              </a:rPr>
              <a:t>penuh</a:t>
            </a:r>
            <a:r>
              <a:rPr lang="en-US" sz="2200" dirty="0" smtClean="0">
                <a:cs typeface="Tahoma" pitchFamily="34" charset="0"/>
              </a:rPr>
              <a:t> (</a:t>
            </a:r>
            <a:r>
              <a:rPr lang="en-US" sz="2200" dirty="0" err="1" smtClean="0">
                <a:cs typeface="Tahoma" pitchFamily="34" charset="0"/>
              </a:rPr>
              <a:t>walaupun</a:t>
            </a:r>
            <a:r>
              <a:rPr lang="en-US" sz="2200" dirty="0" smtClean="0">
                <a:cs typeface="Tahoma" pitchFamily="34" charset="0"/>
              </a:rPr>
              <a:t> </a:t>
            </a:r>
            <a:r>
              <a:rPr lang="en-US" sz="2200" dirty="0" err="1" smtClean="0">
                <a:cs typeface="Tahoma" pitchFamily="34" charset="0"/>
              </a:rPr>
              <a:t>berkisar</a:t>
            </a:r>
            <a:r>
              <a:rPr lang="en-US" sz="2200" dirty="0" smtClean="0">
                <a:cs typeface="Tahoma" pitchFamily="34" charset="0"/>
              </a:rPr>
              <a:t> </a:t>
            </a:r>
            <a:r>
              <a:rPr lang="en-US" sz="2200" dirty="0" err="1" smtClean="0">
                <a:cs typeface="Tahoma" pitchFamily="34" charset="0"/>
              </a:rPr>
              <a:t>antara</a:t>
            </a:r>
            <a:r>
              <a:rPr lang="en-US" sz="2200" dirty="0" smtClean="0">
                <a:cs typeface="Tahoma" pitchFamily="34" charset="0"/>
              </a:rPr>
              <a:t> 6-20x) </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menghasilkan</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respon</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yg</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lebih</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tetap</a:t>
            </a:r>
            <a:r>
              <a:rPr lang="en-US" sz="2200" dirty="0" smtClean="0">
                <a:cs typeface="Tahoma" pitchFamily="34" charset="0"/>
                <a:sym typeface="Wingdings" pitchFamily="2" charset="2"/>
              </a:rPr>
              <a:t>.</a:t>
            </a:r>
          </a:p>
          <a:p>
            <a:pPr marL="365125" indent="-255588" eaLnBrk="1" hangingPunct="1">
              <a:lnSpc>
                <a:spcPct val="90000"/>
              </a:lnSpc>
              <a:buFont typeface="Wingdings 3" pitchFamily="18" charset="2"/>
              <a:buChar char=""/>
            </a:pPr>
            <a:r>
              <a:rPr lang="en-US" sz="2200" dirty="0" err="1" smtClean="0">
                <a:cs typeface="Tahoma" pitchFamily="34" charset="0"/>
                <a:sym typeface="Wingdings" pitchFamily="2" charset="2"/>
              </a:rPr>
              <a:t>Antidepresan</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profilaksis</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dimulai</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segera</a:t>
            </a:r>
            <a:r>
              <a:rPr lang="en-US" sz="2200" dirty="0" smtClean="0">
                <a:cs typeface="Tahoma" pitchFamily="34" charset="0"/>
                <a:sym typeface="Wingdings" pitchFamily="2" charset="2"/>
              </a:rPr>
              <a:t> </a:t>
            </a:r>
            <a:r>
              <a:rPr lang="en-US" sz="2200" dirty="0" err="1" smtClean="0">
                <a:cs typeface="Tahoma" pitchFamily="34" charset="0"/>
                <a:sym typeface="Wingdings" pitchFamily="2" charset="2"/>
              </a:rPr>
              <a:t>sth</a:t>
            </a:r>
            <a:r>
              <a:rPr lang="en-US" sz="2200" dirty="0" smtClean="0">
                <a:cs typeface="Tahoma" pitchFamily="34" charset="0"/>
                <a:sym typeface="Wingdings" pitchFamily="2" charset="2"/>
              </a:rPr>
              <a:t> ECT </a:t>
            </a:r>
            <a:r>
              <a:rPr lang="en-US" sz="2200" dirty="0" err="1" smtClean="0">
                <a:cs typeface="Tahoma" pitchFamily="34" charset="0"/>
                <a:sym typeface="Wingdings" pitchFamily="2" charset="2"/>
              </a:rPr>
              <a:t>berakhir</a:t>
            </a:r>
            <a:endParaRPr lang="en-US" sz="2200" dirty="0" smtClean="0">
              <a:cs typeface="Tahoma" pitchFamily="34" charset="0"/>
              <a:sym typeface="Wingdings" pitchFamily="2" charset="2"/>
            </a:endParaRPr>
          </a:p>
          <a:p>
            <a:pPr marL="365125" indent="-255588" eaLnBrk="1" hangingPunct="1">
              <a:lnSpc>
                <a:spcPct val="90000"/>
              </a:lnSpc>
              <a:buFont typeface="Wingdings 3" pitchFamily="18" charset="2"/>
              <a:buChar char=""/>
            </a:pPr>
            <a:endParaRPr lang="en-US" sz="2700" dirty="0" smtClean="0"/>
          </a:p>
          <a:p>
            <a:pPr marL="365125" indent="-255588" eaLnBrk="1" hangingPunct="1">
              <a:lnSpc>
                <a:spcPct val="90000"/>
              </a:lnSpc>
              <a:buFont typeface="Wingdings 3" pitchFamily="18" charset="2"/>
              <a:buChar char=""/>
            </a:pPr>
            <a:endParaRPr lang="en-US" sz="2700" dirty="0" smtClean="0"/>
          </a:p>
        </p:txBody>
      </p:sp>
    </p:spTree>
    <p:extLst>
      <p:ext uri="{BB962C8B-B14F-4D97-AF65-F5344CB8AC3E}">
        <p14:creationId xmlns:p14="http://schemas.microsoft.com/office/powerpoint/2010/main" val="334698203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00347" y="2967335"/>
            <a:ext cx="4370106" cy="1754326"/>
          </a:xfrm>
          <a:prstGeom prst="rect">
            <a:avLst/>
          </a:prstGeom>
          <a:noFill/>
        </p:spPr>
        <p:txBody>
          <a:bodyPr wrap="none">
            <a:spAutoFit/>
          </a:bodyPr>
          <a:lstStyle/>
          <a:p>
            <a:pPr algn="ctr" fontAlgn="auto">
              <a:spcBef>
                <a:spcPts val="0"/>
              </a:spcBef>
              <a:spcAft>
                <a:spcPts val="0"/>
              </a:spcAft>
              <a:defRPr/>
            </a:pPr>
            <a:r>
              <a:rPr lang="en-US" sz="5400" b="1" dirty="0">
                <a:ln w="10541" cmpd="sng">
                  <a:solidFill>
                    <a:schemeClr val="accent1">
                      <a:shade val="88000"/>
                      <a:satMod val="110000"/>
                    </a:schemeClr>
                  </a:solidFill>
                  <a:prstDash val="solid"/>
                </a:ln>
                <a:latin typeface="+mn-lt"/>
                <a:cs typeface="+mn-cs"/>
              </a:rPr>
              <a:t>TERIMA KASIH</a:t>
            </a:r>
          </a:p>
          <a:p>
            <a:pPr algn="ctr" fontAlgn="auto">
              <a:spcBef>
                <a:spcPts val="0"/>
              </a:spcBef>
              <a:spcAft>
                <a:spcPts val="0"/>
              </a:spcAft>
              <a:defRPr/>
            </a:pPr>
            <a:endParaRPr lang="en-U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Tree>
    <p:extLst>
      <p:ext uri="{BB962C8B-B14F-4D97-AF65-F5344CB8AC3E}">
        <p14:creationId xmlns:p14="http://schemas.microsoft.com/office/powerpoint/2010/main" val="376549191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DAFTAR PUSTAKA</a:t>
            </a:r>
            <a:endParaRPr lang="en-US" dirty="0"/>
          </a:p>
        </p:txBody>
      </p:sp>
      <p:sp>
        <p:nvSpPr>
          <p:cNvPr id="3" name="Content Placeholder 2"/>
          <p:cNvSpPr>
            <a:spLocks noGrp="1"/>
          </p:cNvSpPr>
          <p:nvPr>
            <p:ph idx="1"/>
          </p:nvPr>
        </p:nvSpPr>
        <p:spPr/>
        <p:txBody>
          <a:bodyPr/>
          <a:lstStyle/>
          <a:p>
            <a:endParaRPr lang="en-US" dirty="0"/>
          </a:p>
          <a:p>
            <a:r>
              <a:rPr lang="en-US" dirty="0" err="1" smtClean="0">
                <a:ea typeface="ＭＳ Ｐゴシック" pitchFamily="-111" charset="-128"/>
              </a:rPr>
              <a:t>Jeste</a:t>
            </a:r>
            <a:r>
              <a:rPr lang="en-US" dirty="0" smtClean="0">
                <a:ea typeface="ＭＳ Ｐゴシック" pitchFamily="-111" charset="-128"/>
              </a:rPr>
              <a:t> </a:t>
            </a:r>
            <a:r>
              <a:rPr lang="en-US" dirty="0">
                <a:ea typeface="ＭＳ Ｐゴシック" pitchFamily="-111" charset="-128"/>
              </a:rPr>
              <a:t>DV, Dunn LB, </a:t>
            </a:r>
            <a:r>
              <a:rPr lang="en-US" dirty="0" err="1">
                <a:ea typeface="ＭＳ Ｐゴシック" pitchFamily="-111" charset="-128"/>
              </a:rPr>
              <a:t>Lindamer</a:t>
            </a:r>
            <a:r>
              <a:rPr lang="en-US" dirty="0">
                <a:ea typeface="ＭＳ Ｐゴシック" pitchFamily="-111" charset="-128"/>
              </a:rPr>
              <a:t> LA. Psychoses. Comprehensive Textbook of Geriatric Psychiatry</a:t>
            </a:r>
            <a:r>
              <a:rPr lang="en-US" i="1" dirty="0">
                <a:ea typeface="ＭＳ Ｐゴシック" pitchFamily="-111" charset="-128"/>
              </a:rPr>
              <a:t>.</a:t>
            </a:r>
            <a:r>
              <a:rPr lang="en-US" dirty="0">
                <a:ea typeface="ＭＳ Ｐゴシック" pitchFamily="-111" charset="-128"/>
              </a:rPr>
              <a:t> 3</a:t>
            </a:r>
            <a:r>
              <a:rPr lang="en-US" baseline="30000" dirty="0">
                <a:ea typeface="ＭＳ Ｐゴシック" pitchFamily="-111" charset="-128"/>
              </a:rPr>
              <a:t>rd</a:t>
            </a:r>
            <a:r>
              <a:rPr lang="en-US" dirty="0">
                <a:ea typeface="ＭＳ Ｐゴシック" pitchFamily="-111" charset="-128"/>
              </a:rPr>
              <a:t> ed. W. W. Norton &amp; Company, 2004; 655-678</a:t>
            </a:r>
            <a:r>
              <a:rPr lang="en-US" dirty="0" smtClean="0">
                <a:ea typeface="ＭＳ Ｐゴシック" pitchFamily="-111" charset="-128"/>
              </a:rPr>
              <a:t>.</a:t>
            </a:r>
          </a:p>
          <a:p>
            <a:r>
              <a:rPr lang="en-US" dirty="0" smtClean="0">
                <a:ea typeface="ＭＳ Ｐゴシック" pitchFamily="-111" charset="-128"/>
              </a:rPr>
              <a:t>Guidelines BPSD</a:t>
            </a:r>
          </a:p>
          <a:p>
            <a:r>
              <a:rPr lang="en-US" dirty="0" smtClean="0">
                <a:ea typeface="ＭＳ Ｐゴシック" pitchFamily="-111" charset="-128"/>
              </a:rPr>
              <a:t>Kaplan </a:t>
            </a:r>
            <a:r>
              <a:rPr lang="en-US" dirty="0" err="1" smtClean="0">
                <a:ea typeface="ＭＳ Ｐゴシック" pitchFamily="-111" charset="-128"/>
              </a:rPr>
              <a:t>Compre</a:t>
            </a:r>
            <a:r>
              <a:rPr lang="en-US" dirty="0" smtClean="0">
                <a:ea typeface="ＭＳ Ｐゴシック" pitchFamily="-111" charset="-128"/>
              </a:rPr>
              <a:t> 9</a:t>
            </a:r>
          </a:p>
          <a:p>
            <a:endParaRPr lang="en-US" dirty="0">
              <a:ea typeface="ＭＳ Ｐゴシック" pitchFamily="-111" charset="-128"/>
            </a:endParaRPr>
          </a:p>
          <a:p>
            <a:endParaRPr lang="en-US" dirty="0" smtClean="0">
              <a:ea typeface="ＭＳ Ｐゴシック" pitchFamily="-111" charset="-128"/>
            </a:endParaRPr>
          </a:p>
          <a:p>
            <a:endParaRPr lang="en-US" dirty="0">
              <a:ea typeface="ＭＳ Ｐゴシック" pitchFamily="-111" charset="-128"/>
            </a:endParaRPr>
          </a:p>
          <a:p>
            <a:pPr marL="0" indent="0">
              <a:buNone/>
            </a:pPr>
            <a:endParaRPr lang="en-US" dirty="0" smtClean="0">
              <a:ea typeface="ＭＳ Ｐゴシック" pitchFamily="-111" charset="-128"/>
            </a:endParaRPr>
          </a:p>
          <a:p>
            <a:pPr marL="0" indent="0">
              <a:buNone/>
            </a:pPr>
            <a:endParaRPr lang="en-US" dirty="0">
              <a:ea typeface="ＭＳ Ｐゴシック" pitchFamily="-111" charset="-128"/>
            </a:endParaRPr>
          </a:p>
          <a:p>
            <a:endParaRPr lang="en-US" dirty="0"/>
          </a:p>
        </p:txBody>
      </p:sp>
    </p:spTree>
    <p:extLst>
      <p:ext uri="{BB962C8B-B14F-4D97-AF65-F5344CB8AC3E}">
        <p14:creationId xmlns:p14="http://schemas.microsoft.com/office/powerpoint/2010/main" val="2859519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Late-onset Schizophrenia</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smtClean="0"/>
          </a:p>
          <a:p>
            <a:pPr marL="0" indent="0">
              <a:buNone/>
            </a:pPr>
            <a:r>
              <a:rPr lang="en-US" dirty="0" err="1" smtClean="0"/>
              <a:t>Terapi</a:t>
            </a:r>
            <a:r>
              <a:rPr lang="en-US" dirty="0" smtClean="0"/>
              <a:t> </a:t>
            </a:r>
          </a:p>
          <a:p>
            <a:pPr marL="0" indent="0">
              <a:buNone/>
            </a:pPr>
            <a:r>
              <a:rPr lang="en-US" dirty="0" err="1" smtClean="0"/>
              <a:t>Farmakologi</a:t>
            </a:r>
            <a:endParaRPr lang="en-US" dirty="0" smtClean="0"/>
          </a:p>
          <a:p>
            <a:pPr>
              <a:buFont typeface="Wingdings" pitchFamily="2" charset="2"/>
              <a:buChar char="q"/>
            </a:pPr>
            <a:r>
              <a:rPr lang="en-US" dirty="0" err="1"/>
              <a:t>Antipsikotik</a:t>
            </a:r>
            <a:r>
              <a:rPr lang="en-US" dirty="0"/>
              <a:t> </a:t>
            </a:r>
            <a:r>
              <a:rPr lang="en-US" dirty="0" err="1"/>
              <a:t>dosis</a:t>
            </a:r>
            <a:r>
              <a:rPr lang="en-US" dirty="0"/>
              <a:t> </a:t>
            </a:r>
            <a:r>
              <a:rPr lang="en-US" dirty="0" err="1"/>
              <a:t>rendah</a:t>
            </a:r>
            <a:endParaRPr lang="en-US" dirty="0"/>
          </a:p>
          <a:p>
            <a:pPr>
              <a:buFont typeface="Wingdings" pitchFamily="2" charset="2"/>
              <a:buChar char="q"/>
            </a:pPr>
            <a:r>
              <a:rPr lang="en-US" dirty="0" err="1" smtClean="0"/>
              <a:t>Risperidone</a:t>
            </a:r>
            <a:r>
              <a:rPr lang="en-US" dirty="0" smtClean="0"/>
              <a:t> </a:t>
            </a:r>
            <a:r>
              <a:rPr lang="en-US" dirty="0" err="1"/>
              <a:t>sebagai</a:t>
            </a:r>
            <a:r>
              <a:rPr lang="en-US" dirty="0"/>
              <a:t> </a:t>
            </a:r>
            <a:r>
              <a:rPr lang="en-US" dirty="0" err="1" smtClean="0"/>
              <a:t>terapi</a:t>
            </a:r>
            <a:r>
              <a:rPr lang="en-US" dirty="0" smtClean="0"/>
              <a:t> </a:t>
            </a:r>
            <a:r>
              <a:rPr lang="en-US" dirty="0" err="1"/>
              <a:t>lini</a:t>
            </a:r>
            <a:r>
              <a:rPr lang="en-US" dirty="0"/>
              <a:t> </a:t>
            </a:r>
            <a:r>
              <a:rPr lang="en-US" dirty="0" err="1"/>
              <a:t>pertama</a:t>
            </a:r>
            <a:endParaRPr lang="en-US" dirty="0"/>
          </a:p>
          <a:p>
            <a:pPr>
              <a:buFont typeface="Wingdings" pitchFamily="2" charset="2"/>
              <a:buChar char="q"/>
            </a:pPr>
            <a:r>
              <a:rPr lang="en-US" dirty="0" smtClean="0"/>
              <a:t>Olanzapine </a:t>
            </a:r>
            <a:r>
              <a:rPr lang="en-US" dirty="0" err="1"/>
              <a:t>dosis</a:t>
            </a:r>
            <a:r>
              <a:rPr lang="en-US" dirty="0"/>
              <a:t> 12,4mg/</a:t>
            </a:r>
            <a:r>
              <a:rPr lang="en-US" dirty="0" err="1"/>
              <a:t>hari</a:t>
            </a:r>
            <a:endParaRPr lang="en-US" dirty="0"/>
          </a:p>
          <a:p>
            <a:pPr>
              <a:buFont typeface="Wingdings" pitchFamily="2" charset="2"/>
              <a:buChar char="q"/>
            </a:pPr>
            <a:r>
              <a:rPr lang="en-US" dirty="0" err="1" smtClean="0"/>
              <a:t>Usia</a:t>
            </a:r>
            <a:r>
              <a:rPr lang="en-US" dirty="0" smtClean="0"/>
              <a:t> </a:t>
            </a:r>
            <a:r>
              <a:rPr lang="en-US" dirty="0"/>
              <a:t>&gt; 60 </a:t>
            </a:r>
            <a:r>
              <a:rPr lang="en-US" dirty="0" err="1"/>
              <a:t>tahun</a:t>
            </a:r>
            <a:r>
              <a:rPr lang="en-US" dirty="0"/>
              <a:t>: </a:t>
            </a:r>
            <a:r>
              <a:rPr lang="en-US" dirty="0" err="1"/>
              <a:t>dosis</a:t>
            </a:r>
            <a:r>
              <a:rPr lang="en-US" dirty="0"/>
              <a:t> </a:t>
            </a:r>
            <a:r>
              <a:rPr lang="en-US" dirty="0" smtClean="0"/>
              <a:t>¼- ½ </a:t>
            </a:r>
            <a:r>
              <a:rPr lang="en-US" dirty="0" err="1" smtClean="0"/>
              <a:t>dosis</a:t>
            </a:r>
            <a:r>
              <a:rPr lang="en-US" dirty="0" smtClean="0"/>
              <a:t> </a:t>
            </a:r>
            <a:r>
              <a:rPr lang="en-US" dirty="0" err="1"/>
              <a:t>awal</a:t>
            </a:r>
            <a:r>
              <a:rPr lang="en-US" dirty="0"/>
              <a:t> </a:t>
            </a:r>
            <a:r>
              <a:rPr lang="en-US" dirty="0" err="1" smtClean="0"/>
              <a:t>dewasa</a:t>
            </a:r>
            <a:endParaRPr lang="en-US" dirty="0"/>
          </a:p>
          <a:p>
            <a:pPr>
              <a:buFont typeface="Wingdings" pitchFamily="2" charset="2"/>
              <a:buChar char="q"/>
            </a:pPr>
            <a:r>
              <a:rPr lang="en-US" dirty="0" err="1" smtClean="0"/>
              <a:t>Antipsikotik</a:t>
            </a:r>
            <a:r>
              <a:rPr lang="en-US" dirty="0" smtClean="0"/>
              <a:t> </a:t>
            </a:r>
            <a:r>
              <a:rPr lang="en-US" dirty="0" err="1"/>
              <a:t>tipikal</a:t>
            </a:r>
            <a:r>
              <a:rPr lang="en-US" dirty="0"/>
              <a:t>: </a:t>
            </a:r>
            <a:r>
              <a:rPr lang="en-US" i="1" dirty="0"/>
              <a:t>slowly titrated down</a:t>
            </a:r>
          </a:p>
          <a:p>
            <a:pPr>
              <a:buFont typeface="Wingdings" pitchFamily="2" charset="2"/>
              <a:buChar char="q"/>
            </a:pPr>
            <a:r>
              <a:rPr lang="en-US" dirty="0" err="1" smtClean="0"/>
              <a:t>Atipikal</a:t>
            </a:r>
            <a:r>
              <a:rPr lang="en-US" dirty="0"/>
              <a:t>:</a:t>
            </a:r>
            <a:r>
              <a:rPr lang="en-US" i="1" dirty="0"/>
              <a:t> slowly titrated up</a:t>
            </a:r>
          </a:p>
          <a:p>
            <a:pPr>
              <a:buFont typeface="Wingdings" pitchFamily="2" charset="2"/>
              <a:buChar char="q"/>
            </a:pPr>
            <a:r>
              <a:rPr lang="en-US" dirty="0" smtClean="0"/>
              <a:t>Pasien </a:t>
            </a:r>
            <a:r>
              <a:rPr lang="en-US" dirty="0" err="1"/>
              <a:t>stabil</a:t>
            </a:r>
            <a:r>
              <a:rPr lang="en-US" dirty="0"/>
              <a:t>: </a:t>
            </a:r>
            <a:r>
              <a:rPr lang="en-US" dirty="0" err="1"/>
              <a:t>dosis</a:t>
            </a:r>
            <a:r>
              <a:rPr lang="en-US" dirty="0"/>
              <a:t> paling </a:t>
            </a:r>
            <a:r>
              <a:rPr lang="en-US" dirty="0" err="1"/>
              <a:t>rendah</a:t>
            </a:r>
            <a:r>
              <a:rPr lang="en-US" dirty="0"/>
              <a:t> </a:t>
            </a:r>
            <a:r>
              <a:rPr lang="en-US" dirty="0" err="1" smtClean="0"/>
              <a:t>yg</a:t>
            </a:r>
            <a:r>
              <a:rPr lang="en-US" dirty="0" smtClean="0"/>
              <a:t> </a:t>
            </a:r>
            <a:r>
              <a:rPr lang="en-US" dirty="0" err="1" smtClean="0"/>
              <a:t>efektif</a:t>
            </a:r>
            <a:r>
              <a:rPr lang="en-US" dirty="0" smtClean="0"/>
              <a:t> </a:t>
            </a:r>
            <a:r>
              <a:rPr lang="en-US" dirty="0" err="1"/>
              <a:t>untuk</a:t>
            </a:r>
            <a:r>
              <a:rPr lang="en-US" dirty="0"/>
              <a:t> </a:t>
            </a:r>
            <a:r>
              <a:rPr lang="en-US" dirty="0" err="1" smtClean="0"/>
              <a:t>pemeliharaan</a:t>
            </a:r>
            <a:endParaRPr lang="en-US" dirty="0"/>
          </a:p>
          <a:p>
            <a:pPr marL="0" indent="0">
              <a:buNone/>
            </a:pPr>
            <a:endParaRPr lang="en-US" dirty="0"/>
          </a:p>
        </p:txBody>
      </p:sp>
    </p:spTree>
    <p:extLst>
      <p:ext uri="{BB962C8B-B14F-4D97-AF65-F5344CB8AC3E}">
        <p14:creationId xmlns:p14="http://schemas.microsoft.com/office/powerpoint/2010/main" val="3528477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2">
            <a:extLst>
              <a:ext uri="{28A0092B-C50C-407E-A947-70E740481C1C}">
                <a14:useLocalDpi xmlns:a14="http://schemas.microsoft.com/office/drawing/2010/main" val="0"/>
              </a:ext>
            </a:extLst>
          </a:blip>
          <a:srcRect l="23126" t="7001" r="24374" b="3000"/>
          <a:stretch>
            <a:fillRect/>
          </a:stretch>
        </p:blipFill>
        <p:spPr bwMode="auto">
          <a:xfrm>
            <a:off x="457200" y="0"/>
            <a:ext cx="8229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3603052"/>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503</TotalTime>
  <Words>4105</Words>
  <Application>Microsoft Office PowerPoint</Application>
  <PresentationFormat>On-screen Show (4:3)</PresentationFormat>
  <Paragraphs>506</Paragraphs>
  <Slides>76</Slides>
  <Notes>24</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Autumn</vt:lpstr>
      <vt:lpstr>Psikosis Pada Geriatri</vt:lpstr>
      <vt:lpstr>Late-onset Schizophrenia</vt:lpstr>
      <vt:lpstr>Late-onset Schizophrenia</vt:lpstr>
      <vt:lpstr>Late-onset Schizophrenia</vt:lpstr>
      <vt:lpstr>Late-onset Schizophrenia</vt:lpstr>
      <vt:lpstr>Late-onset Schizophrenia</vt:lpstr>
      <vt:lpstr>Late-onset Schizophrenia</vt:lpstr>
      <vt:lpstr>Late-onset Schizophrenia</vt:lpstr>
      <vt:lpstr>PowerPoint Presentation</vt:lpstr>
      <vt:lpstr>Late-onset Schizophrenia</vt:lpstr>
      <vt:lpstr>Late-onset Schizophrenia</vt:lpstr>
      <vt:lpstr>Paraphrenia</vt:lpstr>
      <vt:lpstr>Paraphrenia</vt:lpstr>
      <vt:lpstr>Paraphrenia</vt:lpstr>
      <vt:lpstr>Paraphrenia</vt:lpstr>
      <vt:lpstr>Paraphrenia</vt:lpstr>
      <vt:lpstr>Behavioral and Psychological Symptoms of Dementia (BPSD)</vt:lpstr>
      <vt:lpstr>Behavioral and Psychological Symptoms of Dementia (BPSD)</vt:lpstr>
      <vt:lpstr>Behavioral and Psychological Symptoms of Dementia (BPSD)</vt:lpstr>
      <vt:lpstr>Gambaran Klinis BPSD</vt:lpstr>
      <vt:lpstr>PowerPoint Presentation</vt:lpstr>
      <vt:lpstr>PowerPoint Presentation</vt:lpstr>
      <vt:lpstr>PowerPoint Presentation</vt:lpstr>
      <vt:lpstr>Behavioral and Psychological Symptoms of Dementia (BPSD)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Late-life Delusional Disorder</vt:lpstr>
      <vt:lpstr>Late-life Delusional Disorder</vt:lpstr>
      <vt:lpstr>Late-life Delusional Disorder</vt:lpstr>
      <vt:lpstr>Late-life Delusional Disorder</vt:lpstr>
      <vt:lpstr>Late-life Delusional Disorder</vt:lpstr>
      <vt:lpstr>Late-life Delusional Disorder</vt:lpstr>
      <vt:lpstr>Gangguan Mood Pada Geriatri</vt:lpstr>
      <vt:lpstr>Epidemiologi </vt:lpstr>
      <vt:lpstr>PowerPoint Presentation</vt:lpstr>
      <vt:lpstr>PowerPoint Presentation</vt:lpstr>
      <vt:lpstr>PowerPoint Presentation</vt:lpstr>
      <vt:lpstr>PowerPoint Presentation</vt:lpstr>
      <vt:lpstr>PowerPoint Presentation</vt:lpstr>
      <vt:lpstr>Depresi Mayor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Penatalaksanaan depresi pada geriatri</vt:lpstr>
      <vt:lpstr>PERUBAHAN-PERUBAHAN PADA USIA LANJUT YANG BERKAITAN DENGAN PEMAKAIAN OBAT</vt:lpstr>
      <vt:lpstr>PowerPoint Presentation</vt:lpstr>
      <vt:lpstr>PowerPoint Presentation</vt:lpstr>
      <vt:lpstr>PowerPoint Presentation</vt:lpstr>
      <vt:lpstr>PowerPoint Presentation</vt:lpstr>
      <vt:lpstr>PowerPoint Presentation</vt:lpstr>
      <vt:lpstr>Contoh interaksi farmakodinamik</vt:lpstr>
      <vt:lpstr>PowerPoint Presentation</vt:lpstr>
      <vt:lpstr>PowerPoint Presentation</vt:lpstr>
      <vt:lpstr>PowerPoint Presentation</vt:lpstr>
      <vt:lpstr>PowerPoint Presentation</vt:lpstr>
      <vt:lpstr>DAFTAR PUSTAKA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Psikosis Pada Geriatri</dc:title>
  <dc:creator>ASUS</dc:creator>
  <cp:lastModifiedBy>ASUS</cp:lastModifiedBy>
  <cp:revision>51</cp:revision>
  <dcterms:created xsi:type="dcterms:W3CDTF">2014-08-07T13:31:47Z</dcterms:created>
  <dcterms:modified xsi:type="dcterms:W3CDTF">2014-08-08T00:45:53Z</dcterms:modified>
</cp:coreProperties>
</file>