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7" r:id="rId8"/>
    <p:sldId id="268" r:id="rId9"/>
    <p:sldId id="266" r:id="rId10"/>
    <p:sldId id="262" r:id="rId11"/>
    <p:sldId id="270" r:id="rId12"/>
    <p:sldId id="263" r:id="rId13"/>
    <p:sldId id="278" r:id="rId14"/>
    <p:sldId id="279" r:id="rId15"/>
    <p:sldId id="280" r:id="rId16"/>
    <p:sldId id="264" r:id="rId17"/>
    <p:sldId id="271" r:id="rId18"/>
    <p:sldId id="272" r:id="rId19"/>
    <p:sldId id="273" r:id="rId20"/>
    <p:sldId id="274" r:id="rId21"/>
    <p:sldId id="275" r:id="rId22"/>
    <p:sldId id="281" r:id="rId23"/>
    <p:sldId id="276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0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7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1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3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5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3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70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7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4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47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B7E3-3118-4A60-94E6-8B3690E27C53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1A17-6EDE-4639-8B0F-ABBB27CBA7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3432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4724400"/>
          </a:xfrm>
        </p:spPr>
        <p:txBody>
          <a:bodyPr>
            <a:normAutofit/>
          </a:bodyPr>
          <a:lstStyle/>
          <a:p>
            <a:r>
              <a:rPr lang="en-US" sz="3000" b="1" i="1" dirty="0" smtClean="0"/>
              <a:t>CLINICAL USES OF THE GENOGRAMS</a:t>
            </a:r>
            <a:br>
              <a:rPr lang="en-US" sz="3000" b="1" i="1" dirty="0" smtClean="0"/>
            </a:br>
            <a:r>
              <a:rPr lang="en-US" sz="3000" b="1" i="1" dirty="0"/>
              <a:t/>
            </a:r>
            <a:br>
              <a:rPr lang="en-US" sz="3000" b="1" i="1" dirty="0"/>
            </a:br>
            <a:r>
              <a:rPr lang="en-US" sz="3000" b="1" i="1" dirty="0" smtClean="0"/>
              <a:t/>
            </a:r>
            <a:br>
              <a:rPr lang="en-US" sz="3000" b="1" i="1" dirty="0" smtClean="0"/>
            </a:br>
            <a:r>
              <a:rPr lang="en-US" sz="3000" b="1" i="1" dirty="0"/>
              <a:t/>
            </a:r>
            <a:br>
              <a:rPr lang="en-US" sz="3000" b="1" i="1" dirty="0"/>
            </a:br>
            <a:r>
              <a:rPr lang="en-US" sz="3000" b="1" i="1" dirty="0" smtClean="0"/>
              <a:t/>
            </a:r>
            <a:br>
              <a:rPr lang="en-US" sz="3000" b="1" i="1" dirty="0" smtClean="0"/>
            </a:br>
            <a:r>
              <a:rPr lang="en-US" sz="3000" b="1" i="1" dirty="0"/>
              <a:t/>
            </a:r>
            <a:br>
              <a:rPr lang="en-US" sz="3000" b="1" i="1" dirty="0"/>
            </a:br>
            <a:r>
              <a:rPr lang="en-US" sz="3000" b="1" i="1" dirty="0" smtClean="0"/>
              <a:t/>
            </a:r>
            <a:br>
              <a:rPr lang="en-US" sz="3000" b="1" i="1" dirty="0" smtClean="0"/>
            </a:br>
            <a:endParaRPr lang="en-US" sz="3000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Presentan</a:t>
            </a:r>
            <a:r>
              <a:rPr lang="en-US" sz="2400" dirty="0" smtClean="0">
                <a:solidFill>
                  <a:schemeClr val="tx1"/>
                </a:solidFill>
              </a:rPr>
              <a:t>: dr. </a:t>
            </a:r>
            <a:r>
              <a:rPr lang="en-US" sz="2400" dirty="0" err="1">
                <a:solidFill>
                  <a:schemeClr val="tx1"/>
                </a:solidFill>
              </a:rPr>
              <a:t>J</a:t>
            </a:r>
            <a:r>
              <a:rPr lang="en-US" sz="2400" dirty="0" err="1" smtClean="0">
                <a:solidFill>
                  <a:schemeClr val="tx1"/>
                </a:solidFill>
              </a:rPr>
              <a:t>ans</a:t>
            </a:r>
            <a:r>
              <a:rPr lang="en-US" sz="2400" dirty="0" smtClean="0">
                <a:solidFill>
                  <a:schemeClr val="tx1"/>
                </a:solidFill>
              </a:rPr>
              <a:t> Juliana R.S</a:t>
            </a:r>
          </a:p>
          <a:p>
            <a:r>
              <a:rPr lang="en-US" sz="2400" dirty="0" err="1" smtClean="0">
                <a:solidFill>
                  <a:schemeClr val="tx1"/>
                </a:solidFill>
              </a:rPr>
              <a:t>Narasumber</a:t>
            </a:r>
            <a:r>
              <a:rPr lang="en-US" sz="2400" dirty="0" smtClean="0">
                <a:solidFill>
                  <a:schemeClr val="tx1"/>
                </a:solidFill>
              </a:rPr>
              <a:t>: dr. </a:t>
            </a:r>
            <a:r>
              <a:rPr lang="en-US" sz="2400" dirty="0" err="1" smtClean="0">
                <a:solidFill>
                  <a:schemeClr val="tx1"/>
                </a:solidFill>
              </a:rPr>
              <a:t>Feranindhya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Agiananda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SpKJ</a:t>
            </a:r>
            <a:r>
              <a:rPr lang="en-US" sz="2400" dirty="0" smtClean="0">
                <a:solidFill>
                  <a:schemeClr val="tx1"/>
                </a:solidFill>
              </a:rPr>
              <a:t>(K)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Family standing hand-in-hand on the bea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31242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54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 smtClean="0"/>
              <a:t>Clarifying Family Patterns</a:t>
            </a:r>
            <a:endParaRPr lang="en-US" sz="3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/>
              <a:t>Clarifying </a:t>
            </a:r>
            <a:r>
              <a:rPr lang="en-US" sz="2400" i="1" dirty="0"/>
              <a:t>Family </a:t>
            </a:r>
            <a:r>
              <a:rPr lang="en-US" sz="2400" i="1" dirty="0" smtClean="0"/>
              <a:t>Patterns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manfaat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utama</a:t>
            </a:r>
            <a:r>
              <a:rPr lang="en-US" sz="2400" dirty="0" smtClean="0">
                <a:sym typeface="Wingdings" pitchFamily="2" charset="2"/>
              </a:rPr>
              <a:t> genogram.</a:t>
            </a:r>
            <a:endParaRPr lang="en-US" sz="2400" dirty="0">
              <a:sym typeface="Wingdings" pitchFamily="2" charset="2"/>
            </a:endParaRPr>
          </a:p>
          <a:p>
            <a:pPr algn="just"/>
            <a:r>
              <a:rPr lang="en-US" sz="2400" dirty="0" err="1" smtClean="0">
                <a:sym typeface="Wingdings" pitchFamily="2" charset="2"/>
              </a:rPr>
              <a:t>Pembuatan</a:t>
            </a:r>
            <a:r>
              <a:rPr lang="en-US" sz="2400" dirty="0" smtClean="0">
                <a:sym typeface="Wingdings" pitchFamily="2" charset="2"/>
              </a:rPr>
              <a:t> genogram  </a:t>
            </a:r>
            <a:r>
              <a:rPr lang="en-US" sz="2400" dirty="0" err="1" smtClean="0">
                <a:sym typeface="Wingdings" pitchFamily="2" charset="2"/>
              </a:rPr>
              <a:t>terapis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melengkapi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informasi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membuat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hipotesis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tentatif</a:t>
            </a:r>
            <a:r>
              <a:rPr lang="en-US" sz="2400" dirty="0" smtClean="0">
                <a:sym typeface="Wingdings" pitchFamily="2" charset="2"/>
              </a:rPr>
              <a:t>)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merevisi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seiring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pemahaman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terapis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tsb</a:t>
            </a:r>
            <a:r>
              <a:rPr lang="en-US" sz="2400" dirty="0" smtClean="0">
                <a:sym typeface="Wingdings" pitchFamily="2" charset="2"/>
              </a:rPr>
              <a:t>).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Terapis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mengklarifikasi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hasil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observasi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setuju</a:t>
            </a:r>
            <a:r>
              <a:rPr lang="en-US" sz="2400" dirty="0">
                <a:sym typeface="Wingdings" pitchFamily="2" charset="2"/>
              </a:rPr>
              <a:t>/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tidak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Adakah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kriminal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berulang</a:t>
            </a:r>
            <a:r>
              <a:rPr lang="en-US" sz="2400" dirty="0" smtClean="0">
                <a:sym typeface="Wingdings" pitchFamily="2" charset="2"/>
              </a:rPr>
              <a:t>?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Adanya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kesamaan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paman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pola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berulang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diturunkan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konflik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menjadikan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tsb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tetap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antar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generasi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endParaRPr lang="en-US" sz="24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11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/>
              <a:t>Clarifying Family Patterns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edukasi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i="1" dirty="0" smtClean="0"/>
              <a:t>clarifying family </a:t>
            </a:r>
            <a:r>
              <a:rPr lang="en-US" sz="2400" i="1" dirty="0"/>
              <a:t>p</a:t>
            </a:r>
            <a:r>
              <a:rPr lang="en-US" sz="2400" i="1" dirty="0" smtClean="0"/>
              <a:t>atterns</a:t>
            </a:r>
            <a:r>
              <a:rPr lang="en-US" sz="2400" i="1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mengajak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err="1" smtClean="0"/>
              <a:t>melihat</a:t>
            </a:r>
            <a:r>
              <a:rPr lang="en-US" sz="2400" dirty="0" smtClean="0"/>
              <a:t>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 </a:t>
            </a:r>
            <a:r>
              <a:rPr lang="en-US" sz="2400" dirty="0" err="1" smtClean="0"/>
              <a:t>masing-masing</a:t>
            </a:r>
            <a:r>
              <a:rPr lang="en-US" sz="2400" dirty="0" smtClean="0"/>
              <a:t>,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 </a:t>
            </a:r>
            <a:r>
              <a:rPr lang="en-US" sz="2400" dirty="0" err="1" smtClean="0"/>
              <a:t>mereka</a:t>
            </a:r>
            <a:r>
              <a:rPr lang="en-US" sz="2400" i="1" dirty="0" smtClean="0"/>
              <a:t>. </a:t>
            </a:r>
          </a:p>
          <a:p>
            <a:pPr algn="just"/>
            <a:r>
              <a:rPr lang="en-US" sz="2400" dirty="0" err="1" smtClean="0"/>
              <a:t>Eksplorasi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klarifikasi</a:t>
            </a:r>
            <a:r>
              <a:rPr lang="en-US" sz="2400" dirty="0" smtClean="0"/>
              <a:t> </a:t>
            </a:r>
            <a:r>
              <a:rPr lang="en-US" sz="2400" dirty="0" err="1" smtClean="0"/>
              <a:t>pola</a:t>
            </a:r>
            <a:r>
              <a:rPr lang="en-US" sz="2400" dirty="0" smtClean="0"/>
              <a:t> </a:t>
            </a:r>
            <a:r>
              <a:rPr lang="en-US" sz="2400" dirty="0" err="1" smtClean="0"/>
              <a:t>berulang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koping</a:t>
            </a:r>
            <a:endParaRPr lang="en-US" sz="2400" dirty="0" smtClean="0">
              <a:sym typeface="Wingdings" pitchFamily="2" charset="2"/>
            </a:endParaRPr>
          </a:p>
          <a:p>
            <a:pPr algn="just"/>
            <a:r>
              <a:rPr lang="en-US" sz="2400" dirty="0" err="1" smtClean="0">
                <a:sym typeface="Wingdings" pitchFamily="2" charset="2"/>
              </a:rPr>
              <a:t>Dampak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critical events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Keterhubungan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antar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endParaRPr lang="en-US" sz="2400" dirty="0" smtClean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237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sz="3000" i="1" dirty="0" smtClean="0"/>
              <a:t>Reframing and Detoxifying Family Issues</a:t>
            </a: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Keluarga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problematik</a:t>
            </a:r>
            <a:r>
              <a:rPr lang="en-US" sz="2400" dirty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perspektif</a:t>
            </a:r>
            <a:r>
              <a:rPr lang="en-US" sz="2400" dirty="0" smtClean="0"/>
              <a:t> yang rigid, </a:t>
            </a:r>
            <a:r>
              <a:rPr lang="en-US" sz="2400" dirty="0" err="1" smtClean="0"/>
              <a:t>resistensi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berubah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smtClean="0"/>
              <a:t>Genogram </a:t>
            </a:r>
            <a:r>
              <a:rPr lang="en-US" sz="2400" dirty="0" err="1" smtClean="0"/>
              <a:t>bermanfaat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i="1" dirty="0" smtClean="0"/>
              <a:t>reframing</a:t>
            </a:r>
            <a:r>
              <a:rPr lang="en-US" sz="2400" dirty="0" smtClean="0"/>
              <a:t> </a:t>
            </a:r>
            <a:r>
              <a:rPr lang="en-US" sz="2400" dirty="0" err="1" smtClean="0"/>
              <a:t>perilaku</a:t>
            </a:r>
            <a:r>
              <a:rPr lang="en-US" sz="2400" dirty="0" smtClean="0"/>
              <a:t>, </a:t>
            </a:r>
            <a:r>
              <a:rPr lang="en-US" sz="2400" dirty="0" err="1" smtClean="0"/>
              <a:t>melihat</a:t>
            </a:r>
            <a:r>
              <a:rPr lang="en-US" sz="2400" dirty="0" smtClean="0"/>
              <a:t> </a:t>
            </a:r>
            <a:r>
              <a:rPr lang="en-US" sz="2400" dirty="0" err="1" smtClean="0"/>
              <a:t>relasi</a:t>
            </a:r>
            <a:r>
              <a:rPr lang="en-US" sz="2400" dirty="0" smtClean="0"/>
              <a:t>, </a:t>
            </a:r>
            <a:r>
              <a:rPr lang="en-US" sz="2400" dirty="0" err="1" smtClean="0"/>
              <a:t>keterkaitan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waktu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, </a:t>
            </a:r>
            <a:r>
              <a:rPr lang="en-US" sz="2400" dirty="0" err="1" smtClean="0"/>
              <a:t>fungsi</a:t>
            </a:r>
            <a:r>
              <a:rPr lang="en-US" sz="2400" dirty="0" smtClean="0"/>
              <a:t> </a:t>
            </a:r>
            <a:r>
              <a:rPr lang="en-US" sz="2400" dirty="0" err="1" smtClean="0"/>
              <a:t>detoksifikasi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memperbaiki</a:t>
            </a:r>
            <a:r>
              <a:rPr lang="en-US" sz="2400" dirty="0" smtClean="0"/>
              <a:t> </a:t>
            </a:r>
            <a:r>
              <a:rPr lang="en-US" sz="2400" dirty="0" err="1" smtClean="0"/>
              <a:t>persepsi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err="1" smtClean="0"/>
              <a:t>Interpretasi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alternatif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endParaRPr lang="en-US" sz="2400" dirty="0" smtClean="0"/>
          </a:p>
          <a:p>
            <a:pPr algn="just"/>
            <a:r>
              <a:rPr lang="en-US" sz="2400" dirty="0" err="1" smtClean="0"/>
              <a:t>Struktur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, </a:t>
            </a:r>
            <a:r>
              <a:rPr lang="en-US" sz="2400" dirty="0" err="1"/>
              <a:t>c</a:t>
            </a:r>
            <a:r>
              <a:rPr lang="en-US" sz="2400" dirty="0" err="1" smtClean="0"/>
              <a:t>ontoh</a:t>
            </a:r>
            <a:r>
              <a:rPr lang="en-US" sz="2400" dirty="0" smtClean="0"/>
              <a:t>: “</a:t>
            </a:r>
            <a:r>
              <a:rPr lang="en-US" sz="2400" dirty="0" err="1" smtClean="0"/>
              <a:t>Tidaklah</a:t>
            </a:r>
            <a:r>
              <a:rPr lang="en-US" sz="2400" dirty="0" smtClean="0"/>
              <a:t> </a:t>
            </a:r>
            <a:r>
              <a:rPr lang="en-US" sz="2400" dirty="0" err="1" smtClean="0"/>
              <a:t>heran</a:t>
            </a:r>
            <a:r>
              <a:rPr lang="en-US" sz="2400" dirty="0" smtClean="0"/>
              <a:t> </a:t>
            </a:r>
            <a:r>
              <a:rPr lang="en-US" sz="2400" dirty="0" err="1" smtClean="0"/>
              <a:t>kalau</a:t>
            </a:r>
            <a:r>
              <a:rPr lang="en-US" sz="2400" dirty="0" smtClean="0"/>
              <a:t> </a:t>
            </a:r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orang yang </a:t>
            </a:r>
            <a:r>
              <a:rPr lang="en-US" sz="2400" dirty="0" err="1" smtClean="0"/>
              <a:t>sangat</a:t>
            </a:r>
            <a:r>
              <a:rPr lang="en-US" sz="2400" dirty="0" smtClean="0"/>
              <a:t> </a:t>
            </a:r>
            <a:r>
              <a:rPr lang="en-US" sz="2400" dirty="0" err="1" smtClean="0"/>
              <a:t>bertanggung</a:t>
            </a:r>
            <a:r>
              <a:rPr lang="en-US" sz="2400" dirty="0" smtClean="0"/>
              <a:t> </a:t>
            </a:r>
            <a:r>
              <a:rPr lang="en-US" sz="2400" dirty="0" err="1" smtClean="0"/>
              <a:t>jawab</a:t>
            </a:r>
            <a:r>
              <a:rPr lang="en-US" sz="2400" dirty="0" smtClean="0"/>
              <a:t> </a:t>
            </a:r>
            <a:r>
              <a:rPr lang="en-US" sz="2400" dirty="0" err="1" smtClean="0"/>
              <a:t>mengingat</a:t>
            </a:r>
            <a:r>
              <a:rPr lang="en-US" sz="2400" dirty="0" smtClean="0"/>
              <a:t> </a:t>
            </a:r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anak</a:t>
            </a:r>
            <a:r>
              <a:rPr lang="en-US" sz="2400" dirty="0" smtClean="0"/>
              <a:t> yang paling </a:t>
            </a:r>
            <a:r>
              <a:rPr lang="en-US" sz="2400" dirty="0" err="1" smtClean="0"/>
              <a:t>tua</a:t>
            </a:r>
            <a:r>
              <a:rPr lang="en-US" sz="2400" dirty="0" smtClean="0"/>
              <a:t>.”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tuntutan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normatif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tentang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relasi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77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sz="3000" i="1" dirty="0" smtClean="0"/>
              <a:t>Reframing </a:t>
            </a:r>
            <a:r>
              <a:rPr lang="en-US" sz="3000" i="1" dirty="0"/>
              <a:t>and Detoxifying Family Issues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Siklus</a:t>
            </a:r>
            <a:r>
              <a:rPr lang="en-US" sz="2400" dirty="0" smtClean="0"/>
              <a:t> </a:t>
            </a:r>
            <a:r>
              <a:rPr lang="en-US" sz="2400" dirty="0" err="1" smtClean="0"/>
              <a:t>hidup</a:t>
            </a:r>
            <a:r>
              <a:rPr lang="en-US" sz="2400" dirty="0" smtClean="0"/>
              <a:t>, </a:t>
            </a:r>
            <a:r>
              <a:rPr lang="en-US" sz="2400" dirty="0" err="1" smtClean="0"/>
              <a:t>contoh</a:t>
            </a:r>
            <a:r>
              <a:rPr lang="en-US" sz="2400" dirty="0" smtClean="0"/>
              <a:t>: “</a:t>
            </a:r>
            <a:r>
              <a:rPr lang="en-US" sz="2400" dirty="0" err="1" smtClean="0"/>
              <a:t>Mereka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menikah</a:t>
            </a:r>
            <a:r>
              <a:rPr lang="en-US" sz="2400" dirty="0" smtClean="0"/>
              <a:t> di </a:t>
            </a:r>
            <a:r>
              <a:rPr lang="en-US" sz="2400" dirty="0" err="1" smtClean="0"/>
              <a:t>usia</a:t>
            </a:r>
            <a:r>
              <a:rPr lang="en-US" sz="2400" dirty="0" smtClean="0"/>
              <a:t> yang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matang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memang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mempersiapkan</a:t>
            </a:r>
            <a:r>
              <a:rPr lang="en-US" sz="2400" dirty="0" smtClean="0"/>
              <a:t> </a:t>
            </a:r>
            <a:r>
              <a:rPr lang="en-US" sz="2400" dirty="0" err="1" smtClean="0"/>
              <a:t>segala</a:t>
            </a:r>
            <a:r>
              <a:rPr lang="en-US" sz="2400" dirty="0" smtClean="0"/>
              <a:t> </a:t>
            </a:r>
            <a:r>
              <a:rPr lang="en-US" sz="2400" dirty="0" err="1" smtClean="0"/>
              <a:t>sesuatu</a:t>
            </a:r>
            <a:r>
              <a:rPr lang="en-US" sz="2400" dirty="0" smtClean="0"/>
              <a:t>.”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err="1" smtClean="0">
                <a:sym typeface="Wingdings" pitchFamily="2" charset="2"/>
              </a:rPr>
              <a:t>sesuatu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normal </a:t>
            </a:r>
            <a:r>
              <a:rPr lang="en-US" sz="2400" dirty="0" err="1" smtClean="0">
                <a:sym typeface="Wingdings" pitchFamily="2" charset="2"/>
              </a:rPr>
              <a:t>terjadi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Pola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berulang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koinsidens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contoh</a:t>
            </a:r>
            <a:r>
              <a:rPr lang="en-US" sz="2400" dirty="0" smtClean="0">
                <a:sym typeface="Wingdings" pitchFamily="2" charset="2"/>
              </a:rPr>
              <a:t>: “</a:t>
            </a:r>
            <a:r>
              <a:rPr lang="en-US" sz="2400" dirty="0" err="1" smtClean="0">
                <a:sym typeface="Wingdings" pitchFamily="2" charset="2"/>
              </a:rPr>
              <a:t>Munculnya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perasaan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mungkin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berkaitan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kejadian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bersifat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stresful</a:t>
            </a:r>
            <a:r>
              <a:rPr lang="en-US" sz="2400" dirty="0" smtClean="0">
                <a:sym typeface="Wingdings" pitchFamily="2" charset="2"/>
              </a:rPr>
              <a:t>.”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Pola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relasi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keseimbangan</a:t>
            </a:r>
            <a:r>
              <a:rPr lang="en-US" sz="2400" dirty="0" smtClean="0">
                <a:sym typeface="Wingdings" pitchFamily="2" charset="2"/>
              </a:rPr>
              <a:t> di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contoh</a:t>
            </a:r>
            <a:r>
              <a:rPr lang="en-US" sz="2400" dirty="0" smtClean="0">
                <a:sym typeface="Wingdings" pitchFamily="2" charset="2"/>
              </a:rPr>
              <a:t>: “</a:t>
            </a:r>
            <a:r>
              <a:rPr lang="en-US" sz="2400" dirty="0" err="1" smtClean="0">
                <a:sym typeface="Wingdings" pitchFamily="2" charset="2"/>
              </a:rPr>
              <a:t>Ketika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salah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seorang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sangat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bertanggung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jawab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maka</a:t>
            </a:r>
            <a:r>
              <a:rPr lang="en-US" sz="2400" dirty="0" smtClean="0">
                <a:sym typeface="Wingdings" pitchFamily="2" charset="2"/>
              </a:rPr>
              <a:t> yang lain </a:t>
            </a:r>
            <a:r>
              <a:rPr lang="en-US" sz="2400" dirty="0" err="1" smtClean="0">
                <a:sym typeface="Wingdings" pitchFamily="2" charset="2"/>
              </a:rPr>
              <a:t>sebaliknya</a:t>
            </a:r>
            <a:r>
              <a:rPr lang="en-US" sz="2400" dirty="0" smtClean="0">
                <a:sym typeface="Wingdings" pitchFamily="2" charset="2"/>
              </a:rPr>
              <a:t>.”  </a:t>
            </a:r>
            <a:r>
              <a:rPr lang="en-US" sz="2400" dirty="0" err="1" smtClean="0">
                <a:sym typeface="Wingdings" pitchFamily="2" charset="2"/>
              </a:rPr>
              <a:t>melihat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interdependency </a:t>
            </a:r>
            <a:r>
              <a:rPr lang="en-US" sz="2400" dirty="0" smtClean="0">
                <a:sym typeface="Wingdings" pitchFamily="2" charset="2"/>
              </a:rPr>
              <a:t>di </a:t>
            </a:r>
            <a:r>
              <a:rPr lang="en-US" sz="2400" dirty="0" err="1" smtClean="0">
                <a:sym typeface="Wingdings" pitchFamily="2" charset="2"/>
              </a:rPr>
              <a:t>antara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06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Bowen (a master at detoxifying reactive responses with genogram questioning).</a:t>
            </a:r>
          </a:p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 smtClean="0"/>
              <a:t>Bowen: What are the problems of being the only child of an 	   only child mother?</a:t>
            </a:r>
          </a:p>
          <a:p>
            <a:pPr marL="0" indent="0" algn="just">
              <a:buNone/>
            </a:pPr>
            <a:r>
              <a:rPr lang="en-US" sz="2400" dirty="0" smtClean="0"/>
              <a:t>Client: 	  My mother was a very domineering woman who never 	  wanted to let go of anything she possessed, including 	  me.</a:t>
            </a:r>
          </a:p>
          <a:p>
            <a:pPr marL="0" indent="0" algn="just">
              <a:buNone/>
            </a:pPr>
            <a:r>
              <a:rPr lang="en-US" sz="2400" dirty="0" smtClean="0"/>
              <a:t>Bowen:  Well, if you’re the only one, wouldn’t that be sort of 	    predictable? Often in a relationship like that people can 	    with some accuracy know what the other thinks….in 	    other words, you’re describing  a sort of an intense 	    relationship, and not too unusual with a mother and an 	    only son, especially a mother who doesn’t have a 	    husband, and your mother was an only. How would 	    you characterize your mother’s relationship with her 	    mother?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02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Bowen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struktur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normalisasi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perilaku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ibu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ikatan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erat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antara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ibu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tunggalnya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lewat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tracking, detoxifying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reframing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>
                <a:sym typeface="Wingdings" pitchFamily="2" charset="2"/>
              </a:rPr>
              <a:t>(</a:t>
            </a:r>
            <a:r>
              <a:rPr lang="en-US" sz="2400" dirty="0" err="1" smtClean="0">
                <a:sym typeface="Wingdings" pitchFamily="2" charset="2"/>
              </a:rPr>
              <a:t>multigenerasi</a:t>
            </a:r>
            <a:r>
              <a:rPr lang="en-US" sz="2400" dirty="0" smtClean="0">
                <a:sym typeface="Wingdings" pitchFamily="2" charset="2"/>
              </a:rPr>
              <a:t>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176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i="1" dirty="0" smtClean="0"/>
              <a:t>Other Uses of The Genogram in Family Therapy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Terapis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i="1" dirty="0" smtClean="0"/>
              <a:t>Bowen systemic approach</a:t>
            </a:r>
            <a:r>
              <a:rPr lang="en-US" sz="2400" dirty="0" smtClean="0"/>
              <a:t>: </a:t>
            </a:r>
            <a:r>
              <a:rPr lang="en-US" sz="2400" dirty="0" err="1"/>
              <a:t>a</a:t>
            </a:r>
            <a:r>
              <a:rPr lang="en-US" sz="2400" dirty="0" err="1" smtClean="0"/>
              <a:t>lat</a:t>
            </a:r>
            <a:r>
              <a:rPr lang="en-US" sz="2400" dirty="0" smtClean="0"/>
              <a:t> </a:t>
            </a:r>
            <a:r>
              <a:rPr lang="en-US" sz="2400" dirty="0" err="1" smtClean="0"/>
              <a:t>utama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i="1" dirty="0" smtClean="0"/>
              <a:t>assessment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merencanakan</a:t>
            </a:r>
            <a:r>
              <a:rPr lang="en-US" sz="2400" dirty="0" smtClean="0"/>
              <a:t> </a:t>
            </a:r>
            <a:r>
              <a:rPr lang="en-US" sz="2400" dirty="0" err="1" smtClean="0"/>
              <a:t>intervensi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i="1" dirty="0" smtClean="0"/>
              <a:t>Recordkeeping</a:t>
            </a:r>
          </a:p>
          <a:p>
            <a:pPr algn="just"/>
            <a:r>
              <a:rPr lang="en-US" sz="2400" dirty="0" err="1" smtClean="0"/>
              <a:t>Mengungkapkan</a:t>
            </a:r>
            <a:r>
              <a:rPr lang="en-US" sz="2400" dirty="0" smtClean="0"/>
              <a:t> </a:t>
            </a:r>
            <a:r>
              <a:rPr lang="en-US" sz="2400" dirty="0" err="1" smtClean="0"/>
              <a:t>ketakutan</a:t>
            </a:r>
            <a:r>
              <a:rPr lang="en-US" sz="2400" dirty="0" smtClean="0"/>
              <a:t>, </a:t>
            </a:r>
            <a:r>
              <a:rPr lang="en-US" sz="2400" dirty="0" err="1" smtClean="0"/>
              <a:t>harapan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nilai-nilai</a:t>
            </a:r>
            <a:r>
              <a:rPr lang="en-US" sz="2400" dirty="0" smtClean="0"/>
              <a:t> </a:t>
            </a:r>
            <a:r>
              <a:rPr lang="en-US" sz="2400" dirty="0" err="1" smtClean="0"/>
              <a:t>seseorang</a:t>
            </a:r>
            <a:r>
              <a:rPr lang="en-US" sz="2400" dirty="0" smtClean="0"/>
              <a:t> di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. </a:t>
            </a:r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952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MG02535-20111116-2219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0" r="462" b="662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2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i="1" dirty="0" smtClean="0"/>
              <a:t/>
            </a:r>
            <a:br>
              <a:rPr lang="en-US" sz="3000" i="1" dirty="0" smtClean="0"/>
            </a:br>
            <a:r>
              <a:rPr lang="en-US" sz="3000" i="1" dirty="0" smtClean="0"/>
              <a:t>Genogram Applications In Family Practice</a:t>
            </a: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Keluarga</a:t>
            </a:r>
            <a:r>
              <a:rPr lang="en-US" sz="2400" dirty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sumber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stressor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support </a:t>
            </a:r>
            <a:r>
              <a:rPr lang="en-US" sz="2400" i="1" dirty="0" smtClean="0">
                <a:sym typeface="Wingdings" pitchFamily="2" charset="2"/>
              </a:rPr>
              <a:t>system</a:t>
            </a:r>
            <a:endParaRPr lang="en-US" sz="2400" i="1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1. Systemic Medical Recordkeeping</a:t>
            </a:r>
          </a:p>
          <a:p>
            <a:pPr marL="0" indent="0">
              <a:buNone/>
            </a:pPr>
            <a:r>
              <a:rPr lang="en-US" sz="2400" dirty="0" smtClean="0"/>
              <a:t>2. Rapport </a:t>
            </a:r>
            <a:r>
              <a:rPr lang="en-US" sz="2400" dirty="0" err="1" smtClean="0"/>
              <a:t>buliding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3. Medical Management and Preventive Medicine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394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sz="3300" dirty="0"/>
              <a:t/>
            </a:r>
            <a:br>
              <a:rPr lang="en-US" sz="3300" dirty="0"/>
            </a:br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sz="3300" i="1" dirty="0" smtClean="0"/>
              <a:t>1. </a:t>
            </a:r>
            <a:r>
              <a:rPr lang="en-US" sz="3300" i="1" dirty="0"/>
              <a:t>Systemic Medical Recordkeeping</a:t>
            </a:r>
            <a:r>
              <a:rPr lang="en-US" i="1" dirty="0"/>
              <a:t/>
            </a:r>
            <a:br>
              <a:rPr lang="en-US" i="1" dirty="0"/>
            </a:b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anggota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mengganggu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fungsi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Dinamik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memiliki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timbul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berkembangnya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gangguan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Relasi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sakit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)  </a:t>
            </a:r>
            <a:r>
              <a:rPr lang="en-US" sz="2400" dirty="0" err="1" smtClean="0">
                <a:sym typeface="Wingdings" pitchFamily="2" charset="2"/>
              </a:rPr>
              <a:t>berperan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perkembangan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penyakit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outcome </a:t>
            </a:r>
            <a:r>
              <a:rPr lang="en-US" sz="2400" dirty="0" err="1" smtClean="0">
                <a:sym typeface="Wingdings" pitchFamily="2" charset="2"/>
              </a:rPr>
              <a:t>penyakitnya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kepatuhan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pengobatan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respons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thd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terapi</a:t>
            </a:r>
            <a:r>
              <a:rPr lang="en-US" sz="2400" dirty="0" smtClean="0">
                <a:sym typeface="Wingdings" pitchFamily="2" charset="2"/>
              </a:rPr>
              <a:t>).</a:t>
            </a:r>
          </a:p>
          <a:p>
            <a:pPr algn="just"/>
            <a:r>
              <a:rPr lang="en-US" sz="2400" dirty="0" smtClean="0">
                <a:sym typeface="Wingdings" pitchFamily="2" charset="2"/>
              </a:rPr>
              <a:t>Genogram </a:t>
            </a:r>
            <a:r>
              <a:rPr lang="en-US" sz="2400" dirty="0" err="1" smtClean="0">
                <a:sym typeface="Wingdings" pitchFamily="2" charset="2"/>
              </a:rPr>
              <a:t>efisien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ekonomis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menggali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informasi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spesifik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relevan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rekam</a:t>
            </a:r>
            <a:r>
              <a:rPr lang="en-US" sz="2400" dirty="0" smtClean="0">
                <a:sym typeface="Wingdings" pitchFamily="2" charset="2"/>
              </a:rPr>
              <a:t>/</a:t>
            </a:r>
            <a:r>
              <a:rPr lang="en-US" sz="2400" dirty="0" err="1" smtClean="0">
                <a:sym typeface="Wingdings" pitchFamily="2" charset="2"/>
              </a:rPr>
              <a:t>catat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dgn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sistematis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mdh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dibaca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905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dirty="0" err="1" smtClean="0"/>
              <a:t>Manfaat</a:t>
            </a:r>
            <a:r>
              <a:rPr lang="en-US" sz="3000" b="1" dirty="0" smtClean="0"/>
              <a:t> Genogram </a:t>
            </a:r>
            <a:r>
              <a:rPr lang="en-US" sz="3000" b="1" dirty="0" err="1" smtClean="0"/>
              <a:t>dalam</a:t>
            </a:r>
            <a:r>
              <a:rPr lang="en-US" sz="3000" b="1" dirty="0" smtClean="0"/>
              <a:t> </a:t>
            </a:r>
            <a:r>
              <a:rPr lang="en-US" sz="3000" b="1" i="1" dirty="0" smtClean="0"/>
              <a:t>Family Therapy</a:t>
            </a:r>
            <a:endParaRPr lang="en-US" sz="3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Mengajak</a:t>
            </a:r>
            <a:r>
              <a:rPr lang="en-US" sz="2400" dirty="0" smtClean="0"/>
              <a:t>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anggota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err="1" smtClean="0"/>
              <a:t>ikut</a:t>
            </a:r>
            <a:r>
              <a:rPr lang="en-US" sz="2400" dirty="0" smtClean="0"/>
              <a:t> </a:t>
            </a:r>
            <a:r>
              <a:rPr lang="en-US" sz="2400" dirty="0" err="1" smtClean="0"/>
              <a:t>terlibat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Membuka</a:t>
            </a:r>
            <a:r>
              <a:rPr lang="en-US" sz="2400" dirty="0" smtClean="0"/>
              <a:t> </a:t>
            </a:r>
            <a:r>
              <a:rPr lang="en-US" sz="2400" dirty="0" err="1" smtClean="0"/>
              <a:t>blok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 smtClean="0"/>
              <a:t>Memperjelas</a:t>
            </a:r>
            <a:r>
              <a:rPr lang="en-US" sz="2400" dirty="0" smtClean="0"/>
              <a:t> </a:t>
            </a:r>
            <a:r>
              <a:rPr lang="en-US" sz="2400" dirty="0" err="1" smtClean="0"/>
              <a:t>pola-pola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dimiliki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i="1" dirty="0" smtClean="0"/>
              <a:t>(family patterns)</a:t>
            </a:r>
            <a:endParaRPr lang="en-US" sz="2400" i="1" dirty="0"/>
          </a:p>
          <a:p>
            <a:pPr marL="514350" indent="-514350">
              <a:buFont typeface="+mj-lt"/>
              <a:buAutoNum type="arabicPeriod"/>
            </a:pPr>
            <a:r>
              <a:rPr lang="en-US" sz="2400" i="1" dirty="0" smtClean="0"/>
              <a:t>Reframing &amp; Detoxifying Family Issues</a:t>
            </a:r>
          </a:p>
        </p:txBody>
      </p:sp>
    </p:spTree>
    <p:extLst>
      <p:ext uri="{BB962C8B-B14F-4D97-AF65-F5344CB8AC3E}">
        <p14:creationId xmlns:p14="http://schemas.microsoft.com/office/powerpoint/2010/main" val="65231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300" i="1" dirty="0" smtClean="0"/>
              <a:t>2</a:t>
            </a:r>
            <a:r>
              <a:rPr lang="en-US" sz="3300" i="1" dirty="0"/>
              <a:t>. Rapport </a:t>
            </a:r>
            <a:r>
              <a:rPr lang="en-US" sz="3300" i="1" dirty="0" err="1"/>
              <a:t>buliding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Proses </a:t>
            </a:r>
            <a:r>
              <a:rPr lang="en-US" sz="2400" dirty="0" err="1" smtClean="0"/>
              <a:t>mendapatkan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terapis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membangun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rapat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smtClean="0">
                <a:sym typeface="Wingdings" pitchFamily="2" charset="2"/>
              </a:rPr>
              <a:t>Roger and Durkin (1984)  </a:t>
            </a:r>
            <a:r>
              <a:rPr lang="en-US" sz="2400" dirty="0" err="1" smtClean="0">
                <a:sym typeface="Wingdings" pitchFamily="2" charset="2"/>
              </a:rPr>
              <a:t>tercapai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waktu</a:t>
            </a:r>
            <a:r>
              <a:rPr lang="en-US" sz="2400" dirty="0" smtClean="0">
                <a:sym typeface="Wingdings" pitchFamily="2" charset="2"/>
              </a:rPr>
              <a:t> 20 </a:t>
            </a:r>
            <a:r>
              <a:rPr lang="en-US" sz="2400" dirty="0" err="1" smtClean="0">
                <a:sym typeface="Wingdings" pitchFamily="2" charset="2"/>
              </a:rPr>
              <a:t>menit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wawancara</a:t>
            </a:r>
            <a:r>
              <a:rPr lang="en-US" sz="2400" dirty="0" smtClean="0">
                <a:sym typeface="Wingdings" pitchFamily="2" charset="2"/>
              </a:rPr>
              <a:t> genogram.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Teknologi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kedokteran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melihat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hanya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gangguan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dimiliki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bukan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pada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sendiri</a:t>
            </a:r>
            <a:r>
              <a:rPr lang="en-US" sz="2400" dirty="0" smtClean="0">
                <a:sym typeface="Wingdings" pitchFamily="2" charset="2"/>
              </a:rPr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910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/>
              <a:t/>
            </a:r>
            <a:br>
              <a:rPr lang="en-US" sz="3000" dirty="0"/>
            </a:br>
            <a:r>
              <a:rPr lang="en-US" sz="3000" i="1" dirty="0" smtClean="0"/>
              <a:t>3</a:t>
            </a:r>
            <a:r>
              <a:rPr lang="en-US" sz="3000" i="1" dirty="0"/>
              <a:t>. Medical Management and Preventive Medicine</a:t>
            </a:r>
            <a:br>
              <a:rPr lang="en-US" sz="3000" i="1" dirty="0"/>
            </a:br>
            <a:endParaRPr lang="en-US" sz="3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Genogram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manajemen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pengobatan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dirty="0" err="1" smtClean="0">
                <a:sym typeface="Wingdings" pitchFamily="2" charset="2"/>
              </a:rPr>
              <a:t>Pengetahuan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terapis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relasi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diagnostik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rencana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terapi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bagi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dirty="0" err="1" smtClean="0">
                <a:sym typeface="Wingdings" pitchFamily="2" charset="2"/>
              </a:rPr>
              <a:t>Smilkstein</a:t>
            </a:r>
            <a:r>
              <a:rPr lang="en-US" sz="2400" dirty="0" smtClean="0">
                <a:sym typeface="Wingdings" pitchFamily="2" charset="2"/>
              </a:rPr>
              <a:t>: Genogram </a:t>
            </a:r>
            <a:r>
              <a:rPr lang="en-US" sz="2400" dirty="0" err="1" smtClean="0">
                <a:sym typeface="Wingdings" pitchFamily="2" charset="2"/>
              </a:rPr>
              <a:t>berfungsi</a:t>
            </a:r>
            <a:endParaRPr lang="en-US" sz="2400" dirty="0" smtClean="0">
              <a:sym typeface="Wingdings" pitchFamily="2" charset="2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err="1" smtClean="0"/>
              <a:t>Mengantisipasi</a:t>
            </a:r>
            <a:r>
              <a:rPr lang="en-US" sz="2400" dirty="0" smtClean="0"/>
              <a:t>  </a:t>
            </a:r>
            <a:r>
              <a:rPr lang="en-US" sz="2400" dirty="0" err="1" smtClean="0"/>
              <a:t>timbulnya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perilaku</a:t>
            </a:r>
            <a:endParaRPr lang="en-US" sz="24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err="1" smtClean="0"/>
              <a:t>Memperkirakan</a:t>
            </a:r>
            <a:r>
              <a:rPr lang="en-US" sz="2400" dirty="0" smtClean="0"/>
              <a:t> </a:t>
            </a:r>
            <a:r>
              <a:rPr lang="en-US" sz="2400" i="1" dirty="0" smtClean="0"/>
              <a:t>compliance</a:t>
            </a:r>
            <a:r>
              <a:rPr lang="en-US" sz="2400" dirty="0" smtClean="0"/>
              <a:t>/ </a:t>
            </a:r>
            <a:r>
              <a:rPr lang="en-US" sz="2400" dirty="0" err="1" smtClean="0"/>
              <a:t>kepatuhan</a:t>
            </a:r>
            <a:r>
              <a:rPr lang="en-US" sz="2400" dirty="0" smtClean="0"/>
              <a:t> </a:t>
            </a:r>
            <a:r>
              <a:rPr lang="en-US" sz="2400" dirty="0" err="1" smtClean="0"/>
              <a:t>berobat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menemukan</a:t>
            </a:r>
            <a:r>
              <a:rPr lang="en-US" sz="2400" dirty="0" smtClean="0"/>
              <a:t> </a:t>
            </a:r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 smtClean="0"/>
              <a:t>daya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mendukung</a:t>
            </a:r>
            <a:r>
              <a:rPr lang="en-US" sz="2400" dirty="0" smtClean="0"/>
              <a:t> </a:t>
            </a:r>
            <a:r>
              <a:rPr lang="en-US" sz="2400" i="1" dirty="0" smtClean="0"/>
              <a:t>compliance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err="1" smtClean="0"/>
              <a:t>Mengenali</a:t>
            </a:r>
            <a:r>
              <a:rPr lang="en-US" sz="2400" dirty="0" smtClean="0"/>
              <a:t>  </a:t>
            </a:r>
            <a:r>
              <a:rPr lang="en-US" sz="2400" dirty="0" err="1" smtClean="0"/>
              <a:t>kejadian-kejadian</a:t>
            </a:r>
            <a:r>
              <a:rPr lang="en-US" sz="2400" dirty="0" smtClean="0"/>
              <a:t>  yang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stressor  (</a:t>
            </a:r>
            <a:r>
              <a:rPr lang="en-US" sz="2400" dirty="0" err="1" smtClean="0"/>
              <a:t>mempengaruhi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400" dirty="0" err="1" smtClean="0"/>
              <a:t>Mengenali</a:t>
            </a:r>
            <a:r>
              <a:rPr lang="en-US" sz="2400" dirty="0" smtClean="0"/>
              <a:t> </a:t>
            </a:r>
            <a:r>
              <a:rPr lang="en-US" sz="2400" dirty="0" err="1" smtClean="0"/>
              <a:t>masalah</a:t>
            </a:r>
            <a:r>
              <a:rPr lang="en-US" sz="2400" dirty="0" smtClean="0"/>
              <a:t> </a:t>
            </a:r>
            <a:r>
              <a:rPr lang="en-US" sz="2400" dirty="0" err="1" smtClean="0"/>
              <a:t>psikosial</a:t>
            </a:r>
            <a:r>
              <a:rPr lang="en-US" sz="2400" dirty="0" smtClean="0"/>
              <a:t> 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intervensi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aktif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rujukan</a:t>
            </a:r>
            <a:endParaRPr lang="en-US" sz="2400" dirty="0" smtClean="0">
              <a:sym typeface="Wingdings" pitchFamily="2" charset="2"/>
            </a:endParaRPr>
          </a:p>
          <a:p>
            <a:pPr marL="400050" lvl="1" indent="0">
              <a:buNone/>
            </a:pPr>
            <a:r>
              <a:rPr lang="en-US" sz="2400" dirty="0" err="1" smtClean="0">
                <a:sym typeface="Wingdings" pitchFamily="2" charset="2"/>
              </a:rPr>
              <a:t>Somatisasi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keluhan</a:t>
            </a:r>
            <a:r>
              <a:rPr lang="en-US" sz="2400" dirty="0" smtClean="0">
                <a:sym typeface="Wingdings" pitchFamily="2" charset="2"/>
              </a:rPr>
              <a:t> multiple, </a:t>
            </a:r>
            <a:r>
              <a:rPr lang="en-US" sz="2400" dirty="0" err="1" smtClean="0">
                <a:sym typeface="Wingdings" pitchFamily="2" charset="2"/>
              </a:rPr>
              <a:t>nyeri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kronik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bagaimana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family functioning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i="1" dirty="0" smtClean="0">
                <a:sym typeface="Wingdings" pitchFamily="2" charset="2"/>
              </a:rPr>
              <a:t>family support</a:t>
            </a:r>
            <a:r>
              <a:rPr lang="en-US" sz="2400" dirty="0" smtClean="0">
                <a:sym typeface="Wingdings" pitchFamily="2" charset="2"/>
              </a:rPr>
              <a:t>?</a:t>
            </a:r>
          </a:p>
          <a:p>
            <a:pPr marL="400050" lvl="1" indent="0">
              <a:buNone/>
            </a:pPr>
            <a:endParaRPr lang="en-US" sz="2400" dirty="0" smtClean="0"/>
          </a:p>
          <a:p>
            <a:pPr marL="857250" lvl="1" indent="-457200">
              <a:buFont typeface="+mj-lt"/>
              <a:buAutoNum type="arabicPeriod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6930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300" i="1" dirty="0" smtClean="0"/>
              <a:t/>
            </a:r>
            <a:br>
              <a:rPr lang="en-US" sz="3300" i="1" dirty="0" smtClean="0"/>
            </a:br>
            <a:r>
              <a:rPr lang="en-US" sz="3300" i="1" dirty="0"/>
              <a:t/>
            </a:r>
            <a:br>
              <a:rPr lang="en-US" sz="3300" i="1" dirty="0"/>
            </a:br>
            <a:r>
              <a:rPr lang="en-US" sz="3300" i="1" dirty="0" smtClean="0"/>
              <a:t/>
            </a:r>
            <a:br>
              <a:rPr lang="en-US" sz="3300" i="1" dirty="0" smtClean="0"/>
            </a:br>
            <a:r>
              <a:rPr lang="en-US" sz="3300" i="1" dirty="0" smtClean="0"/>
              <a:t>3</a:t>
            </a:r>
            <a:r>
              <a:rPr lang="en-US" sz="3300" i="1" dirty="0"/>
              <a:t>. Medical Management and Preventive Medicine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z="2400" i="1" dirty="0" err="1" smtClean="0"/>
              <a:t>Criitical</a:t>
            </a:r>
            <a:r>
              <a:rPr lang="en-US" sz="2400" i="1" dirty="0" smtClean="0"/>
              <a:t> life events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i="1" dirty="0" smtClean="0"/>
              <a:t>stressor </a:t>
            </a:r>
            <a:r>
              <a:rPr lang="en-US" sz="2400" i="1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reorganisasi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sbg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adaptasi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terhadap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perubahan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adakah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transisi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atau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perubahan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peran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r>
              <a:rPr lang="en-US" sz="2400" dirty="0" err="1" smtClean="0">
                <a:sym typeface="Wingdings" pitchFamily="2" charset="2"/>
              </a:rPr>
              <a:t>Adakah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berulang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endParaRPr lang="en-US" sz="2400" dirty="0" smtClean="0">
              <a:sym typeface="Wingdings" pitchFamily="2" charset="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IMG02536-20111116-222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Left-Right Arrow 2"/>
          <p:cNvSpPr/>
          <p:nvPr/>
        </p:nvSpPr>
        <p:spPr>
          <a:xfrm>
            <a:off x="4495800" y="4876800"/>
            <a:ext cx="76200" cy="152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572000" y="2667000"/>
            <a:ext cx="1143000" cy="2362200"/>
          </a:xfrm>
          <a:prstGeom prst="straightConnector1">
            <a:avLst/>
          </a:prstGeom>
          <a:ln w="444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52400" y="6019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Istri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saat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menjadi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outsider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dari</a:t>
            </a:r>
            <a:r>
              <a:rPr lang="en-US" dirty="0">
                <a:solidFill>
                  <a:srgbClr val="FF0000"/>
                </a:solidFill>
              </a:rPr>
              <a:t> triangle </a:t>
            </a:r>
            <a:r>
              <a:rPr lang="en-US" dirty="0" err="1">
                <a:solidFill>
                  <a:srgbClr val="FF0000"/>
                </a:solidFill>
              </a:rPr>
              <a:t>antara</a:t>
            </a:r>
            <a:r>
              <a:rPr lang="en-US" dirty="0">
                <a:solidFill>
                  <a:srgbClr val="FF0000"/>
                </a:solidFill>
              </a:rPr>
              <a:t> Mr. A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istri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dirty="0" err="1">
                <a:solidFill>
                  <a:srgbClr val="FF0000"/>
                </a:solidFill>
              </a:rPr>
              <a:t>Alm</a:t>
            </a:r>
            <a:r>
              <a:rPr lang="en-US" dirty="0">
                <a:solidFill>
                  <a:srgbClr val="FF0000"/>
                </a:solidFill>
              </a:rPr>
              <a:t>), </a:t>
            </a:r>
            <a:r>
              <a:rPr lang="en-US" dirty="0" err="1">
                <a:solidFill>
                  <a:srgbClr val="FF0000"/>
                </a:solidFill>
              </a:rPr>
              <a:t>istri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saat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ini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388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Sibling </a:t>
            </a:r>
            <a:r>
              <a:rPr lang="en-US" dirty="0" err="1">
                <a:solidFill>
                  <a:srgbClr val="FF0000"/>
                </a:solidFill>
              </a:rPr>
              <a:t>istri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 err="1">
                <a:solidFill>
                  <a:srgbClr val="FF0000"/>
                </a:solidFill>
              </a:rPr>
              <a:t>orangtua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istri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</a:t>
            </a:r>
          </a:p>
          <a:p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imbalance in emotional resources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7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0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 smtClean="0"/>
              <a:t>Engaging the Family</a:t>
            </a:r>
            <a:endParaRPr lang="en-US" sz="3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Hal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mesti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terapis</a:t>
            </a:r>
            <a:r>
              <a:rPr lang="en-US" sz="2400" dirty="0" smtClean="0"/>
              <a:t>: </a:t>
            </a:r>
            <a:r>
              <a:rPr lang="en-US" sz="2400" dirty="0" err="1" smtClean="0"/>
              <a:t>melibatkan</a:t>
            </a:r>
            <a:r>
              <a:rPr lang="en-US" sz="2400" dirty="0" smtClean="0"/>
              <a:t>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anggota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proses </a:t>
            </a:r>
            <a:r>
              <a:rPr lang="en-US" sz="2400" dirty="0" err="1" smtClean="0"/>
              <a:t>terapi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Membuat</a:t>
            </a:r>
            <a:r>
              <a:rPr lang="en-US" sz="2400" dirty="0" smtClean="0"/>
              <a:t> genogram – proses </a:t>
            </a:r>
            <a:r>
              <a:rPr lang="en-US" sz="2400" i="1" dirty="0" smtClean="0"/>
              <a:t>mapping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err="1" smtClean="0">
                <a:sym typeface="Wingdings" pitchFamily="2" charset="2"/>
              </a:rPr>
              <a:t>Ketertarikan</a:t>
            </a:r>
            <a:r>
              <a:rPr lang="en-US" sz="2400" i="1" dirty="0" smtClean="0">
                <a:sym typeface="Wingdings" pitchFamily="2" charset="2"/>
              </a:rPr>
              <a:t>(interest) </a:t>
            </a:r>
            <a:r>
              <a:rPr lang="en-US" sz="2400" dirty="0" err="1" smtClean="0">
                <a:sym typeface="Wingdings" pitchFamily="2" charset="2"/>
              </a:rPr>
              <a:t>dari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masing-masing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endParaRPr lang="en-US" sz="2400" dirty="0" smtClean="0">
              <a:sym typeface="Wingdings" pitchFamily="2" charset="2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err="1" smtClean="0">
                <a:sym typeface="Wingdings" pitchFamily="2" charset="2"/>
              </a:rPr>
              <a:t>Semakin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banyak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ikut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terlibat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gambaran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masalah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lebih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jelas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lvl="1" indent="-342900" algn="just">
              <a:buFont typeface="Wingdings" pitchFamily="2" charset="2"/>
              <a:buChar char="ü"/>
            </a:pPr>
            <a:r>
              <a:rPr lang="en-US" sz="2400" dirty="0" err="1">
                <a:sym typeface="Wingdings" pitchFamily="2" charset="2"/>
              </a:rPr>
              <a:t>B</a:t>
            </a:r>
            <a:r>
              <a:rPr lang="en-US" sz="2400" dirty="0" err="1" smtClean="0">
                <a:sym typeface="Wingdings" pitchFamily="2" charset="2"/>
              </a:rPr>
              <a:t>angun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raport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dengan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lvl="1" indent="-342900" algn="just">
              <a:buFont typeface="Wingdings" pitchFamily="2" charset="2"/>
              <a:buChar char="ü"/>
            </a:pPr>
            <a:r>
              <a:rPr lang="en-US" sz="2400" dirty="0" err="1" smtClean="0"/>
              <a:t>Pertanyaan</a:t>
            </a:r>
            <a:r>
              <a:rPr lang="en-US" sz="2400" dirty="0" smtClean="0"/>
              <a:t> </a:t>
            </a:r>
            <a:r>
              <a:rPr lang="en-US" sz="2400" dirty="0" err="1"/>
              <a:t>seputar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peristiwa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penting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>
                <a:sym typeface="Wingdings" pitchFamily="2" charset="2"/>
              </a:rPr>
              <a:t>dalam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:  </a:t>
            </a:r>
            <a:r>
              <a:rPr lang="en-US" sz="2400" dirty="0" err="1" smtClean="0">
                <a:sym typeface="Wingdings" pitchFamily="2" charset="2"/>
              </a:rPr>
              <a:t>k</a:t>
            </a:r>
            <a:r>
              <a:rPr lang="en-US" sz="2400" dirty="0" err="1" smtClean="0"/>
              <a:t>elahiran</a:t>
            </a:r>
            <a:r>
              <a:rPr lang="en-US" sz="2400" dirty="0" smtClean="0"/>
              <a:t>,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, </a:t>
            </a:r>
            <a:r>
              <a:rPr lang="en-US" sz="2400" dirty="0" err="1" smtClean="0"/>
              <a:t>kematian</a:t>
            </a:r>
            <a:r>
              <a:rPr lang="en-US" sz="2400" dirty="0" smtClean="0"/>
              <a:t>, </a:t>
            </a:r>
            <a:r>
              <a:rPr lang="en-US" sz="2400" dirty="0" err="1" smtClean="0"/>
              <a:t>peristiwa</a:t>
            </a:r>
            <a:r>
              <a:rPr lang="en-US" sz="2400" dirty="0" smtClean="0"/>
              <a:t> </a:t>
            </a:r>
            <a:r>
              <a:rPr lang="en-US" sz="2400" dirty="0" err="1" smtClean="0"/>
              <a:t>kehilangan</a:t>
            </a:r>
            <a:r>
              <a:rPr lang="en-US" sz="2400" dirty="0" smtClean="0"/>
              <a:t>, </a:t>
            </a:r>
            <a:r>
              <a:rPr lang="en-US" sz="2400" dirty="0" err="1" smtClean="0"/>
              <a:t>kedekatan</a:t>
            </a:r>
            <a:r>
              <a:rPr lang="en-US" sz="2400" dirty="0" smtClean="0"/>
              <a:t> </a:t>
            </a:r>
            <a:r>
              <a:rPr lang="en-US" sz="2400" dirty="0" err="1"/>
              <a:t>relasi</a:t>
            </a:r>
            <a:r>
              <a:rPr lang="en-US" sz="2400" dirty="0"/>
              <a:t> </a:t>
            </a:r>
            <a:r>
              <a:rPr lang="en-US" sz="2400" dirty="0" err="1"/>
              <a:t>antar</a:t>
            </a:r>
            <a:r>
              <a:rPr lang="en-US" sz="2400" dirty="0"/>
              <a:t> </a:t>
            </a:r>
            <a:r>
              <a:rPr lang="en-US" sz="2400" dirty="0" err="1"/>
              <a:t>anggota</a:t>
            </a:r>
            <a:r>
              <a:rPr lang="en-US" sz="2400" dirty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, </a:t>
            </a:r>
            <a:r>
              <a:rPr lang="en-US" sz="2400" dirty="0" err="1" smtClean="0"/>
              <a:t>konflik-konflik</a:t>
            </a:r>
            <a:r>
              <a:rPr lang="en-US" sz="2400" dirty="0" smtClean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keluarga</a:t>
            </a:r>
            <a:endParaRPr lang="en-US" sz="2400" dirty="0"/>
          </a:p>
          <a:p>
            <a:pPr lvl="1" indent="-342900" algn="just">
              <a:buFont typeface="Wingdings" pitchFamily="2" charset="2"/>
              <a:buChar char="ü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286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 smtClean="0"/>
              <a:t>Engaging the Family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smtClean="0">
                <a:sym typeface="Wingdings" pitchFamily="2" charset="2"/>
              </a:rPr>
              <a:t>                                              </a:t>
            </a:r>
          </a:p>
          <a:p>
            <a:pPr marL="0" indent="0" algn="just">
              <a:buNone/>
            </a:pPr>
            <a:endParaRPr lang="en-US" sz="2400" dirty="0">
              <a:sym typeface="Wingdings" pitchFamily="2" charset="2"/>
            </a:endParaRPr>
          </a:p>
          <a:p>
            <a:pPr marL="0" indent="0" algn="just">
              <a:buNone/>
            </a:pPr>
            <a:endParaRPr lang="en-US" sz="2400" dirty="0" smtClean="0">
              <a:sym typeface="Wingdings" pitchFamily="2" charset="2"/>
            </a:endParaRPr>
          </a:p>
          <a:p>
            <a:pPr marL="0" indent="0" algn="just">
              <a:buNone/>
            </a:pPr>
            <a:endParaRPr lang="en-US" sz="2400" dirty="0">
              <a:sym typeface="Wingdings" pitchFamily="2" charset="2"/>
            </a:endParaRPr>
          </a:p>
          <a:p>
            <a:pPr marL="0" indent="0" algn="just">
              <a:buNone/>
            </a:pPr>
            <a:endParaRPr lang="en-US" sz="2400" dirty="0" smtClean="0">
              <a:sym typeface="Wingdings" pitchFamily="2" charset="2"/>
            </a:endParaRPr>
          </a:p>
          <a:p>
            <a:pPr marL="0" indent="0" algn="just">
              <a:buNone/>
            </a:pPr>
            <a:endParaRPr lang="en-US" sz="2400" dirty="0">
              <a:sym typeface="Wingdings" pitchFamily="2" charset="2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43138"/>
            <a:ext cx="2743200" cy="240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267200" y="1676400"/>
            <a:ext cx="4495800" cy="36576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en-US" dirty="0" err="1">
                <a:solidFill>
                  <a:schemeClr val="bg1"/>
                </a:solidFill>
              </a:rPr>
              <a:t>Menampilkan</a:t>
            </a:r>
            <a:r>
              <a:rPr lang="en-US" dirty="0">
                <a:solidFill>
                  <a:schemeClr val="bg1"/>
                </a:solidFill>
              </a:rPr>
              <a:t> di </a:t>
            </a:r>
            <a:r>
              <a:rPr lang="en-US" dirty="0" err="1">
                <a:solidFill>
                  <a:schemeClr val="bg1"/>
                </a:solidFill>
              </a:rPr>
              <a:t>depan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keluarga</a:t>
            </a:r>
            <a:r>
              <a:rPr lang="en-US" dirty="0">
                <a:solidFill>
                  <a:schemeClr val="bg1"/>
                </a:solidFill>
              </a:rPr>
              <a:t> (</a:t>
            </a:r>
            <a:r>
              <a:rPr lang="en-US" dirty="0" err="1">
                <a:solidFill>
                  <a:schemeClr val="bg1"/>
                </a:solidFill>
              </a:rPr>
              <a:t>papan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tulis</a:t>
            </a:r>
            <a:r>
              <a:rPr lang="en-US" dirty="0">
                <a:solidFill>
                  <a:schemeClr val="bg1"/>
                </a:solidFill>
              </a:rPr>
              <a:t> /flip chart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en-US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Akses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pada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masalah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emosional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dan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kompleks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dalam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keluarga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 </a:t>
            </a:r>
            <a:r>
              <a:rPr lang="en-US" i="1" dirty="0">
                <a:solidFill>
                  <a:schemeClr val="bg1"/>
                </a:solidFill>
                <a:sym typeface="Wingdings" pitchFamily="2" charset="2"/>
              </a:rPr>
              <a:t>relatively non threatening way,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trmsk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anggota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keluarga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yang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sangat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tertutup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(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sulit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dgn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pertanyaan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terbuka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)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akan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lebih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terbuka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 (format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terstruktur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0075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/>
              <a:t>Engaging the Family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Salah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pasangan</a:t>
            </a:r>
            <a:r>
              <a:rPr lang="en-US" sz="2400" dirty="0" smtClean="0"/>
              <a:t> </a:t>
            </a: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bosan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anak</a:t>
            </a:r>
            <a:r>
              <a:rPr lang="en-US" sz="2400" dirty="0" smtClean="0"/>
              <a:t> </a:t>
            </a:r>
            <a:r>
              <a:rPr lang="en-US" sz="2400" dirty="0" err="1" smtClean="0"/>
              <a:t>merasa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berdaya</a:t>
            </a:r>
            <a:r>
              <a:rPr lang="en-US" sz="2400" dirty="0" smtClean="0"/>
              <a:t>.</a:t>
            </a:r>
          </a:p>
          <a:p>
            <a:pPr algn="just"/>
            <a:r>
              <a:rPr lang="en-US" sz="2400" dirty="0" err="1" smtClean="0"/>
              <a:t>Anggota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yang </a:t>
            </a:r>
            <a:r>
              <a:rPr lang="en-US" sz="2400" dirty="0" err="1" smtClean="0"/>
              <a:t>resisten</a:t>
            </a:r>
            <a:r>
              <a:rPr lang="en-US" sz="2400" dirty="0" smtClean="0"/>
              <a:t> </a:t>
            </a:r>
            <a:r>
              <a:rPr lang="en-US" sz="2400" dirty="0" err="1" smtClean="0"/>
              <a:t>thd</a:t>
            </a:r>
            <a:r>
              <a:rPr lang="en-US" sz="2400" dirty="0" smtClean="0"/>
              <a:t> </a:t>
            </a:r>
            <a:r>
              <a:rPr lang="en-US" sz="2400" dirty="0" err="1" smtClean="0"/>
              <a:t>diskusi</a:t>
            </a:r>
            <a:r>
              <a:rPr lang="en-US" sz="2400" dirty="0" smtClean="0"/>
              <a:t> genogram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tinggalkan</a:t>
            </a:r>
            <a:r>
              <a:rPr lang="en-US" sz="2400" dirty="0" smtClean="0">
                <a:sym typeface="Wingdings" pitchFamily="2" charset="2"/>
              </a:rPr>
              <a:t>/</a:t>
            </a:r>
            <a:r>
              <a:rPr lang="en-US" sz="2400" dirty="0" err="1" smtClean="0">
                <a:sym typeface="Wingdings" pitchFamily="2" charset="2"/>
              </a:rPr>
              <a:t>biarkan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untuk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sementara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hingga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terapis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menemukan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cara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untuk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melibatkannya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kembali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r>
              <a:rPr lang="en-US" sz="2400" dirty="0" err="1" smtClean="0">
                <a:sym typeface="Wingdings" pitchFamily="2" charset="2"/>
              </a:rPr>
              <a:t>Resistensi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dapat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timbul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memori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pengalaman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menyakitkan</a:t>
            </a:r>
            <a:r>
              <a:rPr lang="en-US" sz="2400" dirty="0" smtClean="0">
                <a:sym typeface="Wingdings" pitchFamily="2" charset="2"/>
              </a:rPr>
              <a:t>, stigma </a:t>
            </a:r>
            <a:r>
              <a:rPr lang="en-US" sz="2400" dirty="0" err="1" smtClean="0">
                <a:sym typeface="Wingdings" pitchFamily="2" charset="2"/>
              </a:rPr>
              <a:t>terhadap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anggota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keluarga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melakukan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bunuh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diri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atau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menderita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gangguan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jiwa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105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 smtClean="0"/>
              <a:t>Unblocking the System</a:t>
            </a:r>
            <a:endParaRPr lang="en-US" sz="30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K</a:t>
            </a:r>
            <a:r>
              <a:rPr lang="id-ID" sz="2400" dirty="0" smtClean="0"/>
              <a:t>eluarga datang </a:t>
            </a:r>
            <a:r>
              <a:rPr lang="id-ID" sz="2400" dirty="0"/>
              <a:t>dengan </a:t>
            </a:r>
            <a:r>
              <a:rPr lang="id-ID" sz="2400" dirty="0" smtClean="0"/>
              <a:t>masalah</a:t>
            </a:r>
            <a:r>
              <a:rPr lang="en-US" sz="2400" dirty="0" smtClean="0"/>
              <a:t>,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id-ID" sz="2400" dirty="0" smtClean="0"/>
              <a:t>memiliki </a:t>
            </a:r>
            <a:r>
              <a:rPr lang="id-ID" sz="2400" dirty="0"/>
              <a:t>pandangan sendiri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id-ID" sz="2400" dirty="0" smtClean="0"/>
              <a:t>masalah</a:t>
            </a:r>
            <a:r>
              <a:rPr lang="en-US" sz="2400" dirty="0" err="1" smtClean="0"/>
              <a:t>nya</a:t>
            </a:r>
            <a:r>
              <a:rPr lang="id-ID" sz="2400" dirty="0" smtClean="0"/>
              <a:t> </a:t>
            </a:r>
            <a:r>
              <a:rPr lang="id-ID" sz="2400" dirty="0"/>
              <a:t>dan apa yang perlu diubah</a:t>
            </a:r>
            <a:r>
              <a:rPr lang="id-ID" sz="2400" dirty="0" smtClean="0"/>
              <a:t>.</a:t>
            </a:r>
            <a:r>
              <a:rPr lang="en-US" sz="2400" dirty="0" smtClean="0"/>
              <a:t> </a:t>
            </a:r>
          </a:p>
          <a:p>
            <a:pPr algn="just"/>
            <a:r>
              <a:rPr lang="en-US" sz="2400" dirty="0" err="1" smtClean="0"/>
              <a:t>Sifat</a:t>
            </a:r>
            <a:r>
              <a:rPr lang="en-US" sz="2400" dirty="0" smtClean="0"/>
              <a:t> </a:t>
            </a:r>
            <a:r>
              <a:rPr lang="en-US" sz="2400" dirty="0" err="1" smtClean="0"/>
              <a:t>pandangan</a:t>
            </a:r>
            <a:r>
              <a:rPr lang="en-US" sz="2400" dirty="0" smtClean="0"/>
              <a:t>: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smtClean="0"/>
              <a:t>Rigid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sz="2400" dirty="0" smtClean="0"/>
              <a:t>Yakin </a:t>
            </a:r>
            <a:r>
              <a:rPr lang="en-US" sz="2400" dirty="0" err="1" smtClean="0"/>
              <a:t>bahwa</a:t>
            </a:r>
            <a:r>
              <a:rPr lang="en-US" sz="2400" dirty="0"/>
              <a:t> </a:t>
            </a:r>
            <a:r>
              <a:rPr lang="en-US" sz="2400" dirty="0" err="1" smtClean="0"/>
              <a:t>hanya</a:t>
            </a:r>
            <a:r>
              <a:rPr lang="en-US" sz="2400" dirty="0" smtClean="0"/>
              <a:t> orang yang </a:t>
            </a:r>
            <a:r>
              <a:rPr lang="en-US" sz="2400" dirty="0" err="1" smtClean="0"/>
              <a:t>sakit</a:t>
            </a:r>
            <a:r>
              <a:rPr lang="en-US" sz="2400" dirty="0" smtClean="0"/>
              <a:t>/</a:t>
            </a:r>
            <a:r>
              <a:rPr lang="en-US" sz="2400" dirty="0" err="1" smtClean="0"/>
              <a:t>bermasalah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diubah</a:t>
            </a:r>
            <a:endParaRPr lang="en-US" sz="2400" dirty="0" smtClean="0"/>
          </a:p>
          <a:p>
            <a:pPr marL="457200" lvl="1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Genogram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bekerja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pandangan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rigid </a:t>
            </a:r>
            <a:r>
              <a:rPr lang="en-US" sz="2400" dirty="0" err="1" smtClean="0"/>
              <a:t>tsb</a:t>
            </a:r>
            <a:endParaRPr lang="en-US" sz="2400" dirty="0"/>
          </a:p>
          <a:p>
            <a:pPr algn="just"/>
            <a:endParaRPr lang="en-US" sz="2400" dirty="0"/>
          </a:p>
        </p:txBody>
      </p:sp>
      <p:sp>
        <p:nvSpPr>
          <p:cNvPr id="4" name="Down Arrow 3"/>
          <p:cNvSpPr/>
          <p:nvPr/>
        </p:nvSpPr>
        <p:spPr>
          <a:xfrm>
            <a:off x="4572000" y="4038600"/>
            <a:ext cx="484632" cy="369293"/>
          </a:xfrm>
          <a:prstGeom prst="down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5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i="1" dirty="0"/>
              <a:t>Unblocking the System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err="1" smtClean="0"/>
              <a:t>Wawancara</a:t>
            </a:r>
            <a:r>
              <a:rPr lang="en-US" sz="2400" dirty="0" smtClean="0"/>
              <a:t> genogram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pertanyaan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seputar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</a:t>
            </a:r>
            <a:r>
              <a:rPr lang="en-US" sz="2400" dirty="0" err="1" smtClean="0"/>
              <a:t>engalaman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: </a:t>
            </a:r>
            <a:r>
              <a:rPr lang="en-US" sz="2400" dirty="0" err="1"/>
              <a:t>kelahiran</a:t>
            </a:r>
            <a:r>
              <a:rPr lang="en-US" sz="2400" dirty="0"/>
              <a:t>, </a:t>
            </a:r>
            <a:r>
              <a:rPr lang="en-US" sz="2400" dirty="0" err="1"/>
              <a:t>pernikahan</a:t>
            </a:r>
            <a:r>
              <a:rPr lang="en-US" sz="2400" dirty="0"/>
              <a:t>, </a:t>
            </a:r>
            <a:r>
              <a:rPr lang="en-US" sz="2400" dirty="0" err="1"/>
              <a:t>perubahan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kehidupan</a:t>
            </a:r>
            <a:r>
              <a:rPr lang="en-US" sz="2400" dirty="0"/>
              <a:t>, </a:t>
            </a:r>
            <a:r>
              <a:rPr lang="en-US" sz="2400" dirty="0" err="1"/>
              <a:t>kondisi</a:t>
            </a:r>
            <a:r>
              <a:rPr lang="en-US" sz="2400" dirty="0"/>
              <a:t> </a:t>
            </a:r>
            <a:r>
              <a:rPr lang="en-US" sz="2400" dirty="0" err="1"/>
              <a:t>sakit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 smtClean="0"/>
              <a:t>kematian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membantu</a:t>
            </a:r>
            <a:r>
              <a:rPr lang="en-US" sz="2400" dirty="0" smtClean="0"/>
              <a:t> </a:t>
            </a:r>
            <a:r>
              <a:rPr lang="en-US" sz="2400" dirty="0" err="1"/>
              <a:t>klien</a:t>
            </a:r>
            <a:r>
              <a:rPr lang="en-US" sz="2400" dirty="0"/>
              <a:t> </a:t>
            </a:r>
            <a:r>
              <a:rPr lang="en-US" sz="2400" dirty="0" err="1"/>
              <a:t>membuka</a:t>
            </a:r>
            <a:r>
              <a:rPr lang="en-US" sz="2400" dirty="0"/>
              <a:t> </a:t>
            </a:r>
            <a:r>
              <a:rPr lang="en-US" sz="2400" dirty="0" err="1"/>
              <a:t>blok</a:t>
            </a:r>
            <a:r>
              <a:rPr lang="en-US" sz="2400" dirty="0"/>
              <a:t> </a:t>
            </a:r>
            <a:r>
              <a:rPr lang="en-US" sz="2400" dirty="0" err="1"/>
              <a:t>emosi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masalah</a:t>
            </a:r>
            <a:r>
              <a:rPr lang="en-US" sz="2400" dirty="0"/>
              <a:t> </a:t>
            </a:r>
            <a:r>
              <a:rPr lang="en-US" sz="2400" dirty="0" smtClean="0"/>
              <a:t>interpersonal.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err="1" smtClean="0"/>
              <a:t>Pertanyaan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semula</a:t>
            </a:r>
            <a:r>
              <a:rPr lang="en-US" sz="2400" dirty="0" smtClean="0"/>
              <a:t> </a:t>
            </a:r>
            <a:r>
              <a:rPr lang="en-US" sz="2400" dirty="0" err="1" smtClean="0"/>
              <a:t>dirasakan</a:t>
            </a:r>
            <a:r>
              <a:rPr lang="en-US" sz="2400" dirty="0" smtClean="0"/>
              <a:t> </a:t>
            </a:r>
            <a:r>
              <a:rPr lang="en-US" sz="2400" dirty="0" err="1" smtClean="0"/>
              <a:t>netral</a:t>
            </a:r>
            <a:r>
              <a:rPr lang="en-US" sz="2400" dirty="0" smtClean="0"/>
              <a:t> (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berbahaya</a:t>
            </a:r>
            <a:r>
              <a:rPr lang="en-US" sz="2400" dirty="0" smtClean="0"/>
              <a:t>)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reaksi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intens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menangis</a:t>
            </a:r>
            <a:r>
              <a:rPr lang="en-US" sz="2400" dirty="0" smtClean="0">
                <a:sym typeface="Wingdings" pitchFamily="2" charset="2"/>
              </a:rPr>
              <a:t>).</a:t>
            </a:r>
          </a:p>
          <a:p>
            <a:pPr marL="0" indent="0" algn="just">
              <a:buNone/>
            </a:pP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    </a:t>
            </a:r>
            <a:r>
              <a:rPr lang="en-US" sz="2400" dirty="0" err="1" smtClean="0">
                <a:sym typeface="Wingdings" pitchFamily="2" charset="2"/>
              </a:rPr>
              <a:t>Contoh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pertanyaan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ttg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berapa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jumlah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saudara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laki-laki</a:t>
            </a:r>
            <a:r>
              <a:rPr lang="en-US" sz="2400" dirty="0" smtClean="0">
                <a:sym typeface="Wingdings" pitchFamily="2" charset="2"/>
              </a:rPr>
              <a:t>  </a:t>
            </a:r>
          </a:p>
          <a:p>
            <a:pPr marL="0" indent="0" algn="just">
              <a:buNone/>
            </a:pPr>
            <a:r>
              <a:rPr lang="en-US" sz="2400" dirty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    </a:t>
            </a:r>
            <a:r>
              <a:rPr lang="en-US" sz="2400" dirty="0" err="1" smtClean="0">
                <a:sym typeface="Wingdings" pitchFamily="2" charset="2"/>
              </a:rPr>
              <a:t>ingat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saudara</a:t>
            </a:r>
            <a:r>
              <a:rPr lang="en-US" sz="2400" dirty="0" smtClean="0">
                <a:sym typeface="Wingdings" pitchFamily="2" charset="2"/>
              </a:rPr>
              <a:t> yang </a:t>
            </a:r>
            <a:r>
              <a:rPr lang="en-US" sz="2400" dirty="0" err="1" smtClean="0">
                <a:sym typeface="Wingdings" pitchFamily="2" charset="2"/>
              </a:rPr>
              <a:t>meninggal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akibat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sebuah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kecelakaan</a:t>
            </a:r>
            <a:r>
              <a:rPr lang="en-US" sz="2400" dirty="0" smtClean="0">
                <a:sym typeface="Wingdings" pitchFamily="2" charset="2"/>
              </a:rPr>
              <a:t>.</a:t>
            </a:r>
            <a:endParaRPr lang="en-US" sz="2400" dirty="0"/>
          </a:p>
          <a:p>
            <a:pPr algn="just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1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err="1" smtClean="0"/>
              <a:t>Pertanyaan</a:t>
            </a:r>
            <a:r>
              <a:rPr lang="en-US" sz="2400" dirty="0" smtClean="0"/>
              <a:t> </a:t>
            </a:r>
            <a:r>
              <a:rPr lang="en-US" sz="2400" dirty="0" err="1" smtClean="0"/>
              <a:t>sederhana</a:t>
            </a:r>
            <a:r>
              <a:rPr lang="en-US" sz="2400" dirty="0" smtClean="0"/>
              <a:t> </a:t>
            </a:r>
            <a:r>
              <a:rPr lang="en-US" sz="2400" dirty="0" err="1" smtClean="0"/>
              <a:t>tentang</a:t>
            </a:r>
            <a:r>
              <a:rPr lang="en-US" sz="2400" dirty="0" smtClean="0"/>
              <a:t> </a:t>
            </a:r>
            <a:r>
              <a:rPr lang="en-US" sz="2400" dirty="0" err="1" smtClean="0"/>
              <a:t>sudah</a:t>
            </a:r>
            <a:r>
              <a:rPr lang="en-US" sz="2400" dirty="0" smtClean="0"/>
              <a:t> </a:t>
            </a:r>
            <a:r>
              <a:rPr lang="en-US" sz="2400" dirty="0" err="1" smtClean="0"/>
              <a:t>berapa</a:t>
            </a:r>
            <a:r>
              <a:rPr lang="en-US" sz="2400" dirty="0" smtClean="0"/>
              <a:t> lama </a:t>
            </a:r>
            <a:r>
              <a:rPr lang="en-US" sz="2400" dirty="0" err="1" smtClean="0"/>
              <a:t>pernikahannya</a:t>
            </a:r>
            <a:r>
              <a:rPr lang="en-US" sz="2400" dirty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mengungkap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fakta</a:t>
            </a:r>
            <a:r>
              <a:rPr lang="en-US" sz="2400" dirty="0" smtClean="0">
                <a:sym typeface="Wingdings" pitchFamily="2" charset="2"/>
              </a:rPr>
              <a:t> (</a:t>
            </a:r>
            <a:r>
              <a:rPr lang="en-US" sz="2400" dirty="0" err="1" smtClean="0">
                <a:sym typeface="Wingdings" pitchFamily="2" charset="2"/>
              </a:rPr>
              <a:t>memalukan</a:t>
            </a:r>
            <a:r>
              <a:rPr lang="en-US" sz="2400" dirty="0" smtClean="0">
                <a:sym typeface="Wingdings" pitchFamily="2" charset="2"/>
              </a:rPr>
              <a:t>) </a:t>
            </a:r>
            <a:r>
              <a:rPr lang="en-US" sz="2400" dirty="0" err="1" smtClean="0">
                <a:sym typeface="Wingdings" pitchFamily="2" charset="2"/>
              </a:rPr>
              <a:t>bahwa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anaknya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lahir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diluar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nikah</a:t>
            </a:r>
            <a:r>
              <a:rPr lang="en-US" sz="2400" dirty="0" smtClean="0">
                <a:sym typeface="Wingdings" pitchFamily="2" charset="2"/>
              </a:rPr>
              <a:t>.</a:t>
            </a:r>
          </a:p>
          <a:p>
            <a:pPr algn="just"/>
            <a:endParaRPr lang="en-US" sz="2400" dirty="0">
              <a:sym typeface="Wingdings" pitchFamily="2" charset="2"/>
            </a:endParaRPr>
          </a:p>
          <a:p>
            <a:pPr algn="just"/>
            <a:endParaRPr lang="en-US" sz="2400" dirty="0" smtClean="0">
              <a:sym typeface="Wingdings" pitchFamily="2" charset="2"/>
            </a:endParaRPr>
          </a:p>
          <a:p>
            <a:pPr marL="0" indent="0" algn="ctr">
              <a:buNone/>
            </a:pPr>
            <a:r>
              <a:rPr lang="en-US" sz="2400" dirty="0" err="1" smtClean="0">
                <a:sym typeface="Wingdings" pitchFamily="2" charset="2"/>
              </a:rPr>
              <a:t>Hati-hati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terhadap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penggalian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informasi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awal</a:t>
            </a:r>
            <a:r>
              <a:rPr lang="en-US" sz="2400" dirty="0" smtClean="0">
                <a:sym typeface="Wingdings" pitchFamily="2" charset="2"/>
              </a:rPr>
              <a:t> </a:t>
            </a:r>
          </a:p>
          <a:p>
            <a:pPr marL="0" indent="0" algn="ctr">
              <a:buNone/>
            </a:pPr>
            <a:r>
              <a:rPr lang="en-US" sz="2400" dirty="0" err="1" smtClean="0">
                <a:sym typeface="Wingdings" pitchFamily="2" charset="2"/>
              </a:rPr>
              <a:t>Sensitif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dalam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mengekplorasi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setiap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situasi</a:t>
            </a:r>
            <a:endParaRPr lang="en-US" sz="2400" dirty="0"/>
          </a:p>
        </p:txBody>
      </p:sp>
      <p:sp>
        <p:nvSpPr>
          <p:cNvPr id="4" name="Down Arrow 3"/>
          <p:cNvSpPr/>
          <p:nvPr/>
        </p:nvSpPr>
        <p:spPr>
          <a:xfrm>
            <a:off x="3886200" y="3059707"/>
            <a:ext cx="484632" cy="369293"/>
          </a:xfrm>
          <a:prstGeom prst="down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88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3" y="21020"/>
            <a:ext cx="9343698" cy="6836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914400"/>
            <a:ext cx="4572000" cy="923330"/>
          </a:xfrm>
          <a:prstGeom prst="rect">
            <a:avLst/>
          </a:prstGeom>
          <a:solidFill>
            <a:srgbClr val="FFFF00">
              <a:alpha val="21000"/>
            </a:srgbClr>
          </a:solidFill>
        </p:spPr>
        <p:txBody>
          <a:bodyPr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Pengacara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berharap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rujukannya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mempengaruhi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kasus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peradilan</a:t>
            </a:r>
            <a:r>
              <a:rPr lang="en-US" dirty="0">
                <a:solidFill>
                  <a:schemeClr val="bg1"/>
                </a:solidFill>
              </a:rPr>
              <a:t> John (</a:t>
            </a:r>
            <a:r>
              <a:rPr lang="en-US" dirty="0" err="1">
                <a:solidFill>
                  <a:schemeClr val="bg1"/>
                </a:solidFill>
              </a:rPr>
              <a:t>ditahan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kasus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penjualan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obat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terlarang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7010400" y="3886200"/>
            <a:ext cx="2286000" cy="286232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 err="1" smtClean="0">
                <a:solidFill>
                  <a:schemeClr val="bg1"/>
                </a:solidFill>
              </a:rPr>
              <a:t>Orangtua</a:t>
            </a:r>
            <a:r>
              <a:rPr lang="en-US" dirty="0">
                <a:solidFill>
                  <a:schemeClr val="bg1"/>
                </a:solidFill>
              </a:rPr>
              <a:t>: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“</a:t>
            </a:r>
            <a:r>
              <a:rPr lang="en-US" dirty="0" err="1" smtClean="0">
                <a:solidFill>
                  <a:schemeClr val="bg1"/>
                </a:solidFill>
              </a:rPr>
              <a:t>pengaruh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pergaulan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yg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buruk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teman2nya.”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 err="1" smtClean="0">
                <a:solidFill>
                  <a:schemeClr val="bg1"/>
                </a:solidFill>
              </a:rPr>
              <a:t>membatasi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informasi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faktual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-</a:t>
            </a:r>
            <a:r>
              <a:rPr lang="en-US" dirty="0" err="1" smtClean="0">
                <a:solidFill>
                  <a:schemeClr val="bg1"/>
                </a:solidFill>
              </a:rPr>
              <a:t>menyangkal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adanya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masalah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relasi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dlm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klrga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Notched Right Arrow 4"/>
          <p:cNvSpPr/>
          <p:nvPr/>
        </p:nvSpPr>
        <p:spPr>
          <a:xfrm rot="16200000">
            <a:off x="7861554" y="3339846"/>
            <a:ext cx="489204" cy="362712"/>
          </a:xfrm>
          <a:prstGeom prst="notched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1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2637</TotalTime>
  <Words>1038</Words>
  <Application>Microsoft Office PowerPoint</Application>
  <PresentationFormat>On-screen Show (4:3)</PresentationFormat>
  <Paragraphs>116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CLINICAL USES OF THE GENOGRAMS       </vt:lpstr>
      <vt:lpstr>Manfaat Genogram dalam Family Therapy</vt:lpstr>
      <vt:lpstr>Engaging the Family</vt:lpstr>
      <vt:lpstr>Engaging the Family</vt:lpstr>
      <vt:lpstr>Engaging the Family</vt:lpstr>
      <vt:lpstr>Unblocking the System</vt:lpstr>
      <vt:lpstr>Unblocking the System</vt:lpstr>
      <vt:lpstr>PowerPoint Presentation</vt:lpstr>
      <vt:lpstr>PowerPoint Presentation</vt:lpstr>
      <vt:lpstr>Clarifying Family Patterns</vt:lpstr>
      <vt:lpstr>Clarifying Family Patterns</vt:lpstr>
      <vt:lpstr> Reframing and Detoxifying Family Issues</vt:lpstr>
      <vt:lpstr> Reframing and Detoxifying Family Issues</vt:lpstr>
      <vt:lpstr>PowerPoint Presentation</vt:lpstr>
      <vt:lpstr>PowerPoint Presentation</vt:lpstr>
      <vt:lpstr>Other Uses of The Genogram in Family Therapy</vt:lpstr>
      <vt:lpstr>PowerPoint Presentation</vt:lpstr>
      <vt:lpstr> Genogram Applications In Family Practice</vt:lpstr>
      <vt:lpstr>   1. Systemic Medical Recordkeeping </vt:lpstr>
      <vt:lpstr>  2. Rapport buliding </vt:lpstr>
      <vt:lpstr>  3. Medical Management and Preventive Medicine </vt:lpstr>
      <vt:lpstr>   3. Medical Management and Preventive Medicine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USES OF THE GENOGRAMS</dc:title>
  <dc:creator>Windows User</dc:creator>
  <cp:lastModifiedBy>Windows User</cp:lastModifiedBy>
  <cp:revision>57</cp:revision>
  <dcterms:created xsi:type="dcterms:W3CDTF">2015-02-20T11:06:13Z</dcterms:created>
  <dcterms:modified xsi:type="dcterms:W3CDTF">2015-03-11T11:35:21Z</dcterms:modified>
</cp:coreProperties>
</file>