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63" r:id="rId5"/>
    <p:sldId id="258" r:id="rId6"/>
    <p:sldId id="259" r:id="rId7"/>
    <p:sldId id="260" r:id="rId8"/>
    <p:sldId id="264" r:id="rId9"/>
    <p:sldId id="261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32138-97E4-48E8-9602-A7948AC56D16}" type="datetimeFigureOut">
              <a:rPr lang="id-ID" smtClean="0"/>
              <a:t>23/01/2014</a:t>
            </a:fld>
            <a:endParaRPr lang="id-ID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8292CC0-DB6A-48AB-BC70-9A472E17918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32138-97E4-48E8-9602-A7948AC56D16}" type="datetimeFigureOut">
              <a:rPr lang="id-ID" smtClean="0"/>
              <a:t>23/01/2014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2CC0-DB6A-48AB-BC70-9A472E17918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32138-97E4-48E8-9602-A7948AC56D16}" type="datetimeFigureOut">
              <a:rPr lang="id-ID" smtClean="0"/>
              <a:t>23/01/2014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2CC0-DB6A-48AB-BC70-9A472E17918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32138-97E4-48E8-9602-A7948AC56D16}" type="datetimeFigureOut">
              <a:rPr lang="id-ID" smtClean="0"/>
              <a:t>23/01/2014</a:t>
            </a:fld>
            <a:endParaRPr lang="id-ID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id-ID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8292CC0-DB6A-48AB-BC70-9A472E17918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32138-97E4-48E8-9602-A7948AC56D16}" type="datetimeFigureOut">
              <a:rPr lang="id-ID" smtClean="0"/>
              <a:t>23/01/2014</a:t>
            </a:fld>
            <a:endParaRPr lang="id-ID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2CC0-DB6A-48AB-BC70-9A472E179185}" type="slidenum">
              <a:rPr lang="id-ID" smtClean="0"/>
              <a:t>‹#›</a:t>
            </a:fld>
            <a:endParaRPr lang="id-ID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32138-97E4-48E8-9602-A7948AC56D16}" type="datetimeFigureOut">
              <a:rPr lang="id-ID" smtClean="0"/>
              <a:t>23/01/2014</a:t>
            </a:fld>
            <a:endParaRPr lang="id-ID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2CC0-DB6A-48AB-BC70-9A472E17918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32138-97E4-48E8-9602-A7948AC56D16}" type="datetimeFigureOut">
              <a:rPr lang="id-ID" smtClean="0"/>
              <a:t>23/01/2014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8292CC0-DB6A-48AB-BC70-9A472E179185}" type="slidenum">
              <a:rPr lang="id-ID" smtClean="0"/>
              <a:t>‹#›</a:t>
            </a:fld>
            <a:endParaRPr lang="id-ID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32138-97E4-48E8-9602-A7948AC56D16}" type="datetimeFigureOut">
              <a:rPr lang="id-ID" smtClean="0"/>
              <a:t>23/01/2014</a:t>
            </a:fld>
            <a:endParaRPr lang="id-ID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2CC0-DB6A-48AB-BC70-9A472E17918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32138-97E4-48E8-9602-A7948AC56D16}" type="datetimeFigureOut">
              <a:rPr lang="id-ID" smtClean="0"/>
              <a:t>23/01/2014</a:t>
            </a:fld>
            <a:endParaRPr lang="id-ID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2CC0-DB6A-48AB-BC70-9A472E17918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32138-97E4-48E8-9602-A7948AC56D16}" type="datetimeFigureOut">
              <a:rPr lang="id-ID" smtClean="0"/>
              <a:t>23/01/2014</a:t>
            </a:fld>
            <a:endParaRPr lang="id-ID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2CC0-DB6A-48AB-BC70-9A472E179185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32138-97E4-48E8-9602-A7948AC56D16}" type="datetimeFigureOut">
              <a:rPr lang="id-ID" smtClean="0"/>
              <a:t>23/01/2014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92CC0-DB6A-48AB-BC70-9A472E179185}" type="slidenum">
              <a:rPr lang="id-ID" smtClean="0"/>
              <a:t>‹#›</a:t>
            </a:fld>
            <a:endParaRPr lang="id-ID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BE32138-97E4-48E8-9602-A7948AC56D16}" type="datetimeFigureOut">
              <a:rPr lang="id-ID" smtClean="0"/>
              <a:t>23/01/2014</a:t>
            </a:fld>
            <a:endParaRPr lang="id-ID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8292CC0-DB6A-48AB-BC70-9A472E179185}" type="slidenum">
              <a:rPr lang="id-ID" smtClean="0"/>
              <a:t>‹#›</a:t>
            </a:fld>
            <a:endParaRPr lang="id-ID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GANGGUAN ANSIETAS FOBIK (F40)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3577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PENATALAKSANAAN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d-ID" dirty="0" smtClean="0"/>
              <a:t>Menyingkirkan kemungkinan penyakit medis</a:t>
            </a:r>
          </a:p>
          <a:p>
            <a:r>
              <a:rPr lang="id-ID" dirty="0" smtClean="0"/>
              <a:t>Psikoterapi : CBT</a:t>
            </a:r>
          </a:p>
          <a:p>
            <a:r>
              <a:rPr lang="id-ID" dirty="0" smtClean="0"/>
              <a:t>Farmakoterapi :</a:t>
            </a:r>
          </a:p>
          <a:p>
            <a:pPr lvl="1"/>
            <a:r>
              <a:rPr lang="id-ID" dirty="0"/>
              <a:t>Farmakoterapi untuk yang kronik &amp; </a:t>
            </a:r>
            <a:r>
              <a:rPr lang="id-ID" dirty="0" smtClean="0"/>
              <a:t>rekuren</a:t>
            </a:r>
          </a:p>
          <a:p>
            <a:pPr lvl="2"/>
            <a:r>
              <a:rPr lang="id-ID" dirty="0" smtClean="0"/>
              <a:t>Antidepresan (SSRI, SNRI, antidepresan trisiklik)</a:t>
            </a:r>
          </a:p>
          <a:p>
            <a:pPr lvl="2"/>
            <a:r>
              <a:rPr lang="id-ID" dirty="0" smtClean="0"/>
              <a:t>Benzodiazepin</a:t>
            </a:r>
          </a:p>
          <a:p>
            <a:pPr lvl="2"/>
            <a:r>
              <a:rPr lang="id-ID" dirty="0" smtClean="0"/>
              <a:t>Antipsikotik</a:t>
            </a:r>
          </a:p>
          <a:p>
            <a:pPr lvl="2"/>
            <a:endParaRPr lang="id-ID" dirty="0"/>
          </a:p>
          <a:p>
            <a:pPr lvl="1"/>
            <a:r>
              <a:rPr lang="id-ID" dirty="0" smtClean="0"/>
              <a:t>Bila perlu :</a:t>
            </a:r>
          </a:p>
          <a:p>
            <a:pPr lvl="2"/>
            <a:r>
              <a:rPr lang="id-ID" dirty="0" smtClean="0"/>
              <a:t>Antagonis reseptor </a:t>
            </a:r>
            <a:r>
              <a:rPr lang="el-GR" dirty="0" smtClean="0"/>
              <a:t>β</a:t>
            </a:r>
            <a:r>
              <a:rPr lang="id-ID" dirty="0" smtClean="0"/>
              <a:t> adrenergik</a:t>
            </a:r>
          </a:p>
          <a:p>
            <a:pPr lvl="2"/>
            <a:r>
              <a:rPr lang="id-ID" dirty="0" smtClean="0"/>
              <a:t>Benzodiazepin (waktu paruh pendek atau menengah spt alprazolam, lorazepam)</a:t>
            </a:r>
          </a:p>
          <a:p>
            <a:pPr lvl="2"/>
            <a:endParaRPr lang="id-ID" dirty="0" smtClean="0"/>
          </a:p>
          <a:p>
            <a:pPr lvl="2"/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75678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28571" t="16728" r="5813"/>
          <a:stretch/>
        </p:blipFill>
        <p:spPr bwMode="auto">
          <a:xfrm>
            <a:off x="251520" y="1554162"/>
            <a:ext cx="8892479" cy="56192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775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29734" t="7938" r="5648" b="11542"/>
          <a:stretch/>
        </p:blipFill>
        <p:spPr bwMode="auto">
          <a:xfrm>
            <a:off x="395536" y="1628800"/>
            <a:ext cx="8496944" cy="48965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1766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F40.0   Agorafobia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53131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Sekarang pengertiannya tidak hanya takut akan ruang terbuka, tetapi juga meliputi : </a:t>
            </a:r>
          </a:p>
          <a:p>
            <a:pPr lvl="1"/>
            <a:r>
              <a:rPr lang="id-ID" dirty="0" smtClean="0"/>
              <a:t>Takut </a:t>
            </a:r>
            <a:r>
              <a:rPr lang="en-US" dirty="0" smtClean="0"/>
              <a:t>orang </a:t>
            </a:r>
            <a:r>
              <a:rPr lang="en-US" dirty="0" err="1" smtClean="0"/>
              <a:t>banyak</a:t>
            </a:r>
            <a:r>
              <a:rPr lang="en-US" dirty="0" smtClean="0"/>
              <a:t> </a:t>
            </a:r>
            <a:endParaRPr lang="id-ID" dirty="0" smtClean="0"/>
          </a:p>
          <a:p>
            <a:pPr lvl="1"/>
            <a:r>
              <a:rPr lang="id-ID" dirty="0" smtClean="0"/>
              <a:t>Takut pada </a:t>
            </a:r>
            <a:r>
              <a:rPr lang="en-US" dirty="0" err="1" smtClean="0"/>
              <a:t>kesulitan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segera</a:t>
            </a:r>
            <a:r>
              <a:rPr lang="en-US" dirty="0" smtClean="0"/>
              <a:t> </a:t>
            </a:r>
            <a:r>
              <a:rPr lang="en-US" dirty="0" err="1" smtClean="0"/>
              <a:t>menyingkir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tempat</a:t>
            </a:r>
            <a:r>
              <a:rPr lang="en-US" dirty="0" smtClean="0"/>
              <a:t> </a:t>
            </a:r>
            <a:r>
              <a:rPr lang="en-US" dirty="0" err="1" smtClean="0"/>
              <a:t>aman</a:t>
            </a:r>
            <a:endParaRPr lang="en-US" dirty="0" smtClean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72215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2 x Lebih &gt;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/>
              <a:t>wanita</a:t>
            </a:r>
            <a:endParaRPr lang="en-US" dirty="0"/>
          </a:p>
          <a:p>
            <a:r>
              <a:rPr lang="en-US" dirty="0"/>
              <a:t>Onset </a:t>
            </a:r>
            <a:r>
              <a:rPr lang="en-US" dirty="0" err="1"/>
              <a:t>biasanya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usia</a:t>
            </a:r>
            <a:r>
              <a:rPr lang="en-US" dirty="0"/>
              <a:t> </a:t>
            </a:r>
            <a:r>
              <a:rPr lang="en-US" dirty="0" err="1"/>
              <a:t>dewasa</a:t>
            </a:r>
            <a:r>
              <a:rPr lang="en-US" dirty="0"/>
              <a:t> </a:t>
            </a:r>
            <a:r>
              <a:rPr lang="en-US" dirty="0" err="1"/>
              <a:t>muda</a:t>
            </a:r>
            <a:endParaRPr lang="en-US" dirty="0"/>
          </a:p>
          <a:p>
            <a:r>
              <a:rPr lang="en-US" dirty="0" err="1"/>
              <a:t>Tanpa</a:t>
            </a:r>
            <a:r>
              <a:rPr lang="en-US" dirty="0"/>
              <a:t> </a:t>
            </a:r>
            <a:r>
              <a:rPr lang="en-US" dirty="0" err="1"/>
              <a:t>pengobatan</a:t>
            </a:r>
            <a:r>
              <a:rPr lang="en-US" dirty="0"/>
              <a:t> </a:t>
            </a:r>
            <a:r>
              <a:rPr lang="en-US" dirty="0" err="1"/>
              <a:t>yg</a:t>
            </a:r>
            <a:r>
              <a:rPr lang="en-US" dirty="0"/>
              <a:t> </a:t>
            </a:r>
            <a:r>
              <a:rPr lang="en-US" dirty="0" err="1"/>
              <a:t>efektif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berkembang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menjadi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kronis</a:t>
            </a:r>
            <a:r>
              <a:rPr lang="en-US" dirty="0">
                <a:sym typeface="Wingdings" pitchFamily="2" charset="2"/>
              </a:rPr>
              <a:t>, </a:t>
            </a:r>
            <a:r>
              <a:rPr lang="en-US" dirty="0" err="1">
                <a:sym typeface="Wingdings" pitchFamily="2" charset="2"/>
              </a:rPr>
              <a:t>meski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biasanya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berfluktuasi</a:t>
            </a:r>
            <a:endParaRPr lang="id-ID" dirty="0" smtClean="0">
              <a:sym typeface="Wingdings" pitchFamily="2" charset="2"/>
            </a:endParaRPr>
          </a:p>
          <a:p>
            <a:r>
              <a:rPr lang="id-ID" dirty="0" smtClean="0">
                <a:sym typeface="Wingdings" pitchFamily="2" charset="2"/>
              </a:rPr>
              <a:t>Prevalensi : 0 – 1,2 %</a:t>
            </a:r>
            <a:endParaRPr lang="en-US" dirty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11572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Kriteria</a:t>
            </a:r>
            <a:r>
              <a:rPr lang="en-US" dirty="0" smtClean="0"/>
              <a:t> Diagnosis (PPDGJ III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kriteria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dipenuhi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diagnosis </a:t>
            </a:r>
            <a:r>
              <a:rPr lang="en-US" dirty="0" err="1" smtClean="0"/>
              <a:t>pasti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psikologis</a:t>
            </a:r>
            <a:r>
              <a:rPr lang="en-US" dirty="0" smtClean="0"/>
              <a:t> </a:t>
            </a:r>
            <a:r>
              <a:rPr lang="id-ID" dirty="0" smtClean="0"/>
              <a:t>/</a:t>
            </a:r>
            <a:r>
              <a:rPr lang="en-US" dirty="0" err="1" smtClean="0"/>
              <a:t>otonomik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timbul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menifestasi</a:t>
            </a:r>
            <a:r>
              <a:rPr lang="en-US" dirty="0" smtClean="0"/>
              <a:t> primer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anxietas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b="1" dirty="0" err="1" smtClean="0"/>
              <a:t>bukan</a:t>
            </a:r>
            <a:r>
              <a:rPr lang="en-US" dirty="0" smtClean="0"/>
              <a:t> </a:t>
            </a:r>
            <a:r>
              <a:rPr lang="id-ID" dirty="0" smtClean="0"/>
              <a:t> </a:t>
            </a:r>
            <a:r>
              <a:rPr lang="en-US" dirty="0" err="1" smtClean="0"/>
              <a:t>sekunder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gejala</a:t>
            </a:r>
            <a:r>
              <a:rPr lang="en-US" dirty="0" smtClean="0"/>
              <a:t> lain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waham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pikiran</a:t>
            </a:r>
            <a:r>
              <a:rPr lang="en-US" dirty="0" smtClean="0"/>
              <a:t> </a:t>
            </a:r>
            <a:r>
              <a:rPr lang="en-US" dirty="0" err="1" smtClean="0"/>
              <a:t>obsesif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Anxietas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timbul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terbatas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b="1" dirty="0" err="1" smtClean="0"/>
              <a:t>sekurangnya</a:t>
            </a:r>
            <a:r>
              <a:rPr lang="en-US" b="1" dirty="0" smtClean="0"/>
              <a:t> 2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situasi</a:t>
            </a:r>
            <a:r>
              <a:rPr lang="en-US" dirty="0" smtClean="0"/>
              <a:t> </a:t>
            </a:r>
            <a:r>
              <a:rPr lang="en-US" dirty="0" err="1" smtClean="0"/>
              <a:t>berikut</a:t>
            </a:r>
            <a:r>
              <a:rPr lang="en-US" dirty="0" smtClean="0"/>
              <a:t> : </a:t>
            </a:r>
            <a:endParaRPr lang="id-ID" dirty="0" smtClean="0"/>
          </a:p>
          <a:p>
            <a:pPr marL="914400" lvl="1" indent="-514350">
              <a:buFont typeface="Courier New" panose="02070309020205020404" pitchFamily="49" charset="0"/>
              <a:buChar char="o"/>
            </a:pPr>
            <a:r>
              <a:rPr lang="en-US" dirty="0" err="1" smtClean="0"/>
              <a:t>banyak</a:t>
            </a:r>
            <a:r>
              <a:rPr lang="en-US" dirty="0" smtClean="0"/>
              <a:t> orang, </a:t>
            </a:r>
            <a:endParaRPr lang="id-ID" dirty="0" smtClean="0"/>
          </a:p>
          <a:p>
            <a:pPr marL="914400" lvl="1" indent="-514350">
              <a:buFont typeface="Courier New" panose="02070309020205020404" pitchFamily="49" charset="0"/>
              <a:buChar char="o"/>
            </a:pPr>
            <a:r>
              <a:rPr lang="en-US" dirty="0" err="1" smtClean="0"/>
              <a:t>tempat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r>
              <a:rPr lang="en-US" dirty="0" smtClean="0"/>
              <a:t>, </a:t>
            </a:r>
            <a:endParaRPr lang="id-ID" dirty="0" smtClean="0"/>
          </a:p>
          <a:p>
            <a:pPr marL="914400" lvl="1" indent="-514350">
              <a:buFont typeface="Courier New" panose="02070309020205020404" pitchFamily="49" charset="0"/>
              <a:buChar char="o"/>
            </a:pPr>
            <a:r>
              <a:rPr lang="en-US" dirty="0" err="1" smtClean="0"/>
              <a:t>bepergian</a:t>
            </a:r>
            <a:r>
              <a:rPr lang="en-US" dirty="0" smtClean="0"/>
              <a:t> </a:t>
            </a:r>
            <a:r>
              <a:rPr lang="en-US" dirty="0" err="1" smtClean="0"/>
              <a:t>keluar</a:t>
            </a:r>
            <a:r>
              <a:rPr lang="en-US" dirty="0" smtClean="0"/>
              <a:t> </a:t>
            </a:r>
            <a:r>
              <a:rPr lang="en-US" dirty="0" err="1" smtClean="0"/>
              <a:t>rumah</a:t>
            </a:r>
            <a:r>
              <a:rPr lang="id-ID" dirty="0" smtClean="0"/>
              <a:t> </a:t>
            </a:r>
          </a:p>
          <a:p>
            <a:pPr marL="914400" lvl="1" indent="-514350">
              <a:buFont typeface="Courier New" panose="02070309020205020404" pitchFamily="49" charset="0"/>
              <a:buChar char="o"/>
            </a:pPr>
            <a:r>
              <a:rPr lang="en-US" dirty="0" err="1" smtClean="0"/>
              <a:t>bepergian</a:t>
            </a:r>
            <a:r>
              <a:rPr lang="en-US" dirty="0" smtClean="0"/>
              <a:t> </a:t>
            </a:r>
            <a:r>
              <a:rPr lang="en-US" dirty="0" err="1" smtClean="0"/>
              <a:t>sendiri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Menghindari</a:t>
            </a:r>
            <a:r>
              <a:rPr lang="en-US" dirty="0" smtClean="0"/>
              <a:t> </a:t>
            </a:r>
            <a:r>
              <a:rPr lang="en-US" dirty="0" err="1" smtClean="0"/>
              <a:t>situasi</a:t>
            </a:r>
            <a:r>
              <a:rPr lang="en-US" dirty="0" smtClean="0"/>
              <a:t> </a:t>
            </a:r>
            <a:r>
              <a:rPr lang="en-US" dirty="0" err="1" smtClean="0"/>
              <a:t>fobik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gambaran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menonjol</a:t>
            </a:r>
            <a:endParaRPr lang="en-US" dirty="0" smtClean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92109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Dibagi</a:t>
            </a:r>
            <a:r>
              <a:rPr lang="en-US" dirty="0" smtClean="0"/>
              <a:t> 2:</a:t>
            </a:r>
          </a:p>
          <a:p>
            <a:r>
              <a:rPr lang="en-US" dirty="0" smtClean="0"/>
              <a:t>F40.00 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panik</a:t>
            </a:r>
            <a:endParaRPr lang="en-US" dirty="0" smtClean="0"/>
          </a:p>
          <a:p>
            <a:r>
              <a:rPr lang="en-US" dirty="0" smtClean="0"/>
              <a:t>F40.01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panik</a:t>
            </a:r>
            <a:endParaRPr lang="en-US" dirty="0" smtClean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30555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Kriteria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Diagnostik</a:t>
            </a:r>
            <a:r>
              <a:rPr lang="en-US" dirty="0">
                <a:solidFill>
                  <a:schemeClr val="tx1"/>
                </a:solidFill>
              </a:rPr>
              <a:t> (DSM IV-TR)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Kecemasan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berada</a:t>
            </a:r>
            <a:r>
              <a:rPr lang="en-US" dirty="0" smtClean="0"/>
              <a:t> di </a:t>
            </a:r>
            <a:r>
              <a:rPr lang="en-US" dirty="0" err="1" smtClean="0"/>
              <a:t>tempat</a:t>
            </a:r>
            <a:r>
              <a:rPr lang="en-US" dirty="0" smtClean="0"/>
              <a:t>/</a:t>
            </a:r>
            <a:r>
              <a:rPr lang="en-US" dirty="0" err="1" smtClean="0"/>
              <a:t>situasi</a:t>
            </a:r>
            <a:r>
              <a:rPr lang="en-US" dirty="0" smtClean="0"/>
              <a:t> yang </a:t>
            </a:r>
            <a:r>
              <a:rPr lang="en-US" dirty="0" err="1" smtClean="0"/>
              <a:t>sulit</a:t>
            </a:r>
            <a:r>
              <a:rPr lang="en-US" dirty="0" smtClean="0"/>
              <a:t> (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memalukan</a:t>
            </a:r>
            <a:r>
              <a:rPr lang="en-US" dirty="0" smtClean="0"/>
              <a:t>)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melarikan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sulit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bantuan</a:t>
            </a:r>
            <a:r>
              <a:rPr lang="en-US" dirty="0" smtClean="0"/>
              <a:t> 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mengalami</a:t>
            </a:r>
            <a:r>
              <a:rPr lang="en-US" dirty="0" smtClean="0"/>
              <a:t> </a:t>
            </a:r>
            <a:r>
              <a:rPr lang="id-ID" dirty="0" smtClean="0"/>
              <a:t>serangan panik atau</a:t>
            </a:r>
            <a:r>
              <a:rPr lang="id-ID" i="1" dirty="0" smtClean="0"/>
              <a:t> </a:t>
            </a:r>
            <a:r>
              <a:rPr lang="en-US" i="1" dirty="0" smtClean="0"/>
              <a:t>panic-like symptoms</a:t>
            </a:r>
            <a:r>
              <a:rPr lang="en-US" dirty="0" smtClean="0"/>
              <a:t>. </a:t>
            </a:r>
            <a:r>
              <a:rPr lang="en-US" dirty="0" err="1" smtClean="0"/>
              <a:t>Agorafobia</a:t>
            </a:r>
            <a:r>
              <a:rPr lang="en-US" dirty="0" smtClean="0"/>
              <a:t> </a:t>
            </a:r>
            <a:r>
              <a:rPr lang="id-ID" dirty="0" smtClean="0"/>
              <a:t>meliputi kecemasan : </a:t>
            </a:r>
          </a:p>
          <a:p>
            <a:pPr lvl="1"/>
            <a:r>
              <a:rPr lang="en-US" dirty="0" err="1" smtClean="0"/>
              <a:t>berada</a:t>
            </a:r>
            <a:r>
              <a:rPr lang="en-US" dirty="0" smtClean="0"/>
              <a:t> di </a:t>
            </a:r>
            <a:r>
              <a:rPr lang="en-US" dirty="0" err="1" smtClean="0"/>
              <a:t>luar</a:t>
            </a:r>
            <a:r>
              <a:rPr lang="en-US" dirty="0" smtClean="0"/>
              <a:t> </a:t>
            </a:r>
            <a:r>
              <a:rPr lang="en-US" dirty="0" err="1" smtClean="0"/>
              <a:t>rumah</a:t>
            </a:r>
            <a:r>
              <a:rPr lang="en-US" dirty="0" smtClean="0"/>
              <a:t> </a:t>
            </a:r>
            <a:r>
              <a:rPr lang="en-US" dirty="0" err="1" smtClean="0"/>
              <a:t>sendirian</a:t>
            </a:r>
            <a:r>
              <a:rPr lang="en-US" dirty="0" smtClean="0"/>
              <a:t>, </a:t>
            </a:r>
            <a:endParaRPr lang="id-ID" dirty="0" smtClean="0"/>
          </a:p>
          <a:p>
            <a:pPr lvl="1"/>
            <a:r>
              <a:rPr lang="en-US" dirty="0" err="1" smtClean="0"/>
              <a:t>berada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keramaian</a:t>
            </a:r>
            <a:r>
              <a:rPr lang="en-US" dirty="0" smtClean="0"/>
              <a:t>, </a:t>
            </a:r>
            <a:endParaRPr lang="id-ID" dirty="0" smtClean="0"/>
          </a:p>
          <a:p>
            <a:pPr lvl="1"/>
            <a:r>
              <a:rPr lang="en-US" dirty="0" err="1" smtClean="0"/>
              <a:t>berada</a:t>
            </a:r>
            <a:r>
              <a:rPr lang="en-US" dirty="0" smtClean="0"/>
              <a:t> di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jembatan</a:t>
            </a:r>
            <a:r>
              <a:rPr lang="id-ID" dirty="0" smtClean="0"/>
              <a:t> </a:t>
            </a:r>
          </a:p>
          <a:p>
            <a:pPr lvl="1"/>
            <a:r>
              <a:rPr lang="en-US" dirty="0" err="1" smtClean="0"/>
              <a:t>mengadakan</a:t>
            </a:r>
            <a:r>
              <a:rPr lang="en-US" dirty="0" smtClean="0"/>
              <a:t> </a:t>
            </a:r>
            <a:r>
              <a:rPr lang="en-US" dirty="0" err="1" smtClean="0"/>
              <a:t>perjalanan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bis</a:t>
            </a:r>
            <a:r>
              <a:rPr lang="en-US" dirty="0" smtClean="0"/>
              <a:t>/</a:t>
            </a:r>
            <a:r>
              <a:rPr lang="en-US" dirty="0" err="1" smtClean="0"/>
              <a:t>kereta</a:t>
            </a:r>
            <a:r>
              <a:rPr lang="en-US" dirty="0" smtClean="0"/>
              <a:t>/</a:t>
            </a:r>
            <a:r>
              <a:rPr lang="en-US" dirty="0" err="1" smtClean="0"/>
              <a:t>mobil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1" dirty="0" err="1" smtClean="0"/>
              <a:t>Catatan</a:t>
            </a:r>
            <a:r>
              <a:rPr lang="en-US" b="1" dirty="0" smtClean="0"/>
              <a:t> : </a:t>
            </a:r>
            <a:endParaRPr lang="id-ID" b="1" dirty="0"/>
          </a:p>
          <a:p>
            <a:pPr>
              <a:buNone/>
            </a:pPr>
            <a:r>
              <a:rPr lang="id-ID" b="1" dirty="0" smtClean="0"/>
              <a:t>	J</a:t>
            </a:r>
            <a:r>
              <a:rPr lang="en-US" dirty="0" err="1" smtClean="0"/>
              <a:t>ika</a:t>
            </a:r>
            <a:r>
              <a:rPr lang="en-US" dirty="0" smtClean="0"/>
              <a:t> </a:t>
            </a:r>
            <a:r>
              <a:rPr lang="en-US" dirty="0" err="1" smtClean="0"/>
              <a:t>penghindaran</a:t>
            </a:r>
            <a:r>
              <a:rPr lang="en-US" dirty="0" smtClean="0"/>
              <a:t> </a:t>
            </a:r>
            <a:r>
              <a:rPr lang="en-US" dirty="0" err="1" smtClean="0"/>
              <a:t>terbatas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1 </a:t>
            </a:r>
            <a:r>
              <a:rPr lang="id-ID" dirty="0" smtClean="0"/>
              <a:t>/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situasi</a:t>
            </a:r>
            <a:r>
              <a:rPr lang="en-US" dirty="0" smtClean="0"/>
              <a:t> </a:t>
            </a:r>
            <a:r>
              <a:rPr lang="en-US" dirty="0" err="1" smtClean="0"/>
              <a:t>spesifik</a:t>
            </a:r>
            <a:r>
              <a:rPr lang="id-ID" dirty="0" smtClean="0"/>
              <a:t> </a:t>
            </a:r>
            <a:r>
              <a:rPr lang="id-ID" dirty="0" smtClean="0">
                <a:sym typeface="Wingdings" panose="05000000000000000000" pitchFamily="2" charset="2"/>
              </a:rPr>
              <a:t> fobia spesifik</a:t>
            </a:r>
          </a:p>
          <a:p>
            <a:pPr>
              <a:buNone/>
            </a:pPr>
            <a:r>
              <a:rPr lang="id-ID" dirty="0">
                <a:sym typeface="Wingdings" panose="05000000000000000000" pitchFamily="2" charset="2"/>
              </a:rPr>
              <a:t>	J</a:t>
            </a:r>
            <a:r>
              <a:rPr lang="en-US" dirty="0" err="1" smtClean="0"/>
              <a:t>ika</a:t>
            </a:r>
            <a:r>
              <a:rPr lang="en-US" dirty="0" smtClean="0"/>
              <a:t> </a:t>
            </a:r>
            <a:r>
              <a:rPr lang="en-US" dirty="0" err="1" smtClean="0"/>
              <a:t>penghindaran</a:t>
            </a:r>
            <a:r>
              <a:rPr lang="en-US" dirty="0" smtClean="0"/>
              <a:t> </a:t>
            </a:r>
            <a:r>
              <a:rPr lang="en-US" dirty="0" err="1" smtClean="0"/>
              <a:t>terbatas</a:t>
            </a:r>
            <a:r>
              <a:rPr lang="en-US" dirty="0" smtClean="0"/>
              <a:t> </a:t>
            </a:r>
            <a:r>
              <a:rPr lang="en-US" dirty="0" err="1" smtClean="0"/>
              <a:t>pd</a:t>
            </a:r>
            <a:r>
              <a:rPr lang="en-US" dirty="0" smtClean="0"/>
              <a:t> </a:t>
            </a:r>
            <a:r>
              <a:rPr lang="en-US" dirty="0" err="1" smtClean="0"/>
              <a:t>situasi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id-ID" dirty="0" smtClean="0"/>
              <a:t> </a:t>
            </a:r>
            <a:r>
              <a:rPr lang="id-ID" dirty="0" smtClean="0">
                <a:sym typeface="Wingdings" panose="05000000000000000000" pitchFamily="2" charset="2"/>
              </a:rPr>
              <a:t> fobia sosial</a:t>
            </a:r>
            <a:endParaRPr lang="en-US" dirty="0" smtClean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40114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Kriteria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Diagnostik</a:t>
            </a:r>
            <a:r>
              <a:rPr lang="en-US" dirty="0">
                <a:solidFill>
                  <a:schemeClr val="tx1"/>
                </a:solidFill>
              </a:rPr>
              <a:t> (DSM IV-TR)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Situas</a:t>
            </a:r>
            <a:r>
              <a:rPr lang="id-ID" dirty="0" smtClean="0">
                <a:solidFill>
                  <a:schemeClr val="tx1"/>
                </a:solidFill>
              </a:rPr>
              <a:t>-situasi tersebut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dihindari</a:t>
            </a:r>
            <a:r>
              <a:rPr lang="id-ID" dirty="0" smtClean="0">
                <a:solidFill>
                  <a:schemeClr val="tx1"/>
                </a:solidFill>
              </a:rPr>
              <a:t> atau ditahan dengan penderitaan </a:t>
            </a:r>
            <a:r>
              <a:rPr lang="en-US" dirty="0" err="1" smtClean="0">
                <a:solidFill>
                  <a:schemeClr val="tx1"/>
                </a:solidFill>
              </a:rPr>
              <a:t>atau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dengan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kecemasan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mengalami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id-ID" dirty="0" smtClean="0">
                <a:solidFill>
                  <a:schemeClr val="tx1"/>
                </a:solidFill>
              </a:rPr>
              <a:t>serangan panik </a:t>
            </a:r>
            <a:r>
              <a:rPr lang="en-US" dirty="0" err="1" smtClean="0">
                <a:solidFill>
                  <a:schemeClr val="tx1"/>
                </a:solidFill>
              </a:rPr>
              <a:t>atau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i="1" dirty="0">
                <a:solidFill>
                  <a:schemeClr val="tx1"/>
                </a:solidFill>
              </a:rPr>
              <a:t>panic-like symptoms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r>
              <a:rPr lang="en-US" dirty="0" err="1">
                <a:solidFill>
                  <a:schemeClr val="tx1"/>
                </a:solidFill>
              </a:rPr>
              <a:t>Kecemasan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atau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fobia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tidak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lebih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baik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dijelaskan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oleh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gangguan</a:t>
            </a:r>
            <a:r>
              <a:rPr lang="en-US" dirty="0">
                <a:solidFill>
                  <a:schemeClr val="tx1"/>
                </a:solidFill>
              </a:rPr>
              <a:t> mental </a:t>
            </a:r>
            <a:r>
              <a:rPr lang="en-US" dirty="0" err="1">
                <a:solidFill>
                  <a:schemeClr val="tx1"/>
                </a:solidFill>
              </a:rPr>
              <a:t>lainnya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seperti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Fobia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Sosial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</a:rPr>
              <a:t>contoh</a:t>
            </a:r>
            <a:r>
              <a:rPr lang="en-US" dirty="0">
                <a:solidFill>
                  <a:schemeClr val="tx1"/>
                </a:solidFill>
              </a:rPr>
              <a:t>: </a:t>
            </a:r>
            <a:r>
              <a:rPr lang="en-US" dirty="0" err="1">
                <a:solidFill>
                  <a:schemeClr val="tx1"/>
                </a:solidFill>
              </a:rPr>
              <a:t>penghindaran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terbatas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pada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situasi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sosial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karena</a:t>
            </a:r>
            <a:r>
              <a:rPr lang="en-US" dirty="0">
                <a:solidFill>
                  <a:schemeClr val="tx1"/>
                </a:solidFill>
              </a:rPr>
              <a:t> rasa </a:t>
            </a:r>
            <a:r>
              <a:rPr lang="en-US" dirty="0" err="1">
                <a:solidFill>
                  <a:schemeClr val="tx1"/>
                </a:solidFill>
              </a:rPr>
              <a:t>takut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mendapat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malu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b="1" dirty="0" err="1">
                <a:solidFill>
                  <a:schemeClr val="tx1"/>
                </a:solidFill>
              </a:rPr>
              <a:t>Fobia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Spesifik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</a:rPr>
              <a:t>penghindaran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terbatas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pada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satu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situasi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tertentu</a:t>
            </a:r>
            <a:r>
              <a:rPr lang="id-ID" dirty="0" smtClean="0">
                <a:solidFill>
                  <a:schemeClr val="tx1"/>
                </a:solidFill>
              </a:rPr>
              <a:t> seperti elevator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r>
              <a:rPr lang="id-ID" dirty="0" smtClean="0">
                <a:solidFill>
                  <a:schemeClr val="tx1"/>
                </a:solidFill>
              </a:rPr>
              <a:t> </a:t>
            </a:r>
            <a:r>
              <a:rPr lang="id-ID" b="1" dirty="0" smtClean="0">
                <a:solidFill>
                  <a:schemeClr val="tx1"/>
                </a:solidFill>
              </a:rPr>
              <a:t>Gangguan ob</a:t>
            </a:r>
            <a:r>
              <a:rPr lang="en-US" b="1" dirty="0" err="1" smtClean="0">
                <a:solidFill>
                  <a:schemeClr val="tx1"/>
                </a:solidFill>
              </a:rPr>
              <a:t>sesi</a:t>
            </a:r>
            <a:r>
              <a:rPr lang="id-ID" b="1" dirty="0" smtClean="0">
                <a:solidFill>
                  <a:schemeClr val="tx1"/>
                </a:solidFill>
              </a:rPr>
              <a:t>f k</a:t>
            </a:r>
            <a:r>
              <a:rPr lang="en-US" b="1" dirty="0" err="1" smtClean="0">
                <a:solidFill>
                  <a:schemeClr val="tx1"/>
                </a:solidFill>
              </a:rPr>
              <a:t>ompulsi</a:t>
            </a:r>
            <a:r>
              <a:rPr lang="id-ID" b="1" dirty="0" smtClean="0">
                <a:solidFill>
                  <a:schemeClr val="tx1"/>
                </a:solidFill>
              </a:rPr>
              <a:t> 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</a:rPr>
              <a:t>penghindaran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pada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benda</a:t>
            </a:r>
            <a:r>
              <a:rPr lang="en-US" dirty="0">
                <a:solidFill>
                  <a:schemeClr val="tx1"/>
                </a:solidFill>
              </a:rPr>
              <a:t> yang </a:t>
            </a:r>
            <a:r>
              <a:rPr lang="en-US" dirty="0" err="1">
                <a:solidFill>
                  <a:schemeClr val="tx1"/>
                </a:solidFill>
              </a:rPr>
              <a:t>kotor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pada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seseorang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dengan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obsesi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terhadap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kontaminasi</a:t>
            </a:r>
            <a:r>
              <a:rPr lang="en-US" dirty="0">
                <a:solidFill>
                  <a:schemeClr val="tx1"/>
                </a:solidFill>
              </a:rPr>
              <a:t>), </a:t>
            </a:r>
            <a:r>
              <a:rPr lang="en-US" b="1" dirty="0">
                <a:solidFill>
                  <a:schemeClr val="tx1"/>
                </a:solidFill>
              </a:rPr>
              <a:t>Post Traumatic Stress disorder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</a:rPr>
              <a:t>penghindaran</a:t>
            </a:r>
            <a:r>
              <a:rPr lang="en-US" dirty="0">
                <a:solidFill>
                  <a:schemeClr val="tx1"/>
                </a:solidFill>
              </a:rPr>
              <a:t> stimulus </a:t>
            </a:r>
            <a:r>
              <a:rPr lang="en-US" dirty="0" err="1">
                <a:solidFill>
                  <a:schemeClr val="tx1"/>
                </a:solidFill>
              </a:rPr>
              <a:t>berhubungan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dengan</a:t>
            </a:r>
            <a:r>
              <a:rPr lang="en-US" dirty="0">
                <a:solidFill>
                  <a:schemeClr val="tx1"/>
                </a:solidFill>
              </a:rPr>
              <a:t> stressor </a:t>
            </a:r>
            <a:r>
              <a:rPr lang="en-US" dirty="0" err="1">
                <a:solidFill>
                  <a:schemeClr val="tx1"/>
                </a:solidFill>
              </a:rPr>
              <a:t>yg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parah</a:t>
            </a:r>
            <a:r>
              <a:rPr lang="en-US" dirty="0">
                <a:solidFill>
                  <a:schemeClr val="tx1"/>
                </a:solidFill>
              </a:rPr>
              <a:t>), </a:t>
            </a:r>
            <a:r>
              <a:rPr lang="en-US" dirty="0" err="1">
                <a:solidFill>
                  <a:schemeClr val="tx1"/>
                </a:solidFill>
              </a:rPr>
              <a:t>atau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Separation Anxiety Disorder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 err="1">
                <a:solidFill>
                  <a:schemeClr val="tx1"/>
                </a:solidFill>
              </a:rPr>
              <a:t>menghindari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meninggalkan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rumah</a:t>
            </a:r>
            <a:r>
              <a:rPr lang="en-US" dirty="0">
                <a:solidFill>
                  <a:schemeClr val="tx1"/>
                </a:solidFill>
              </a:rPr>
              <a:t>/</a:t>
            </a:r>
            <a:r>
              <a:rPr lang="en-US" dirty="0" err="1">
                <a:solidFill>
                  <a:schemeClr val="tx1"/>
                </a:solidFill>
              </a:rPr>
              <a:t>keluarga</a:t>
            </a:r>
            <a:endParaRPr lang="id-ID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22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>
                <a:solidFill>
                  <a:schemeClr val="tx1"/>
                </a:solidFill>
              </a:rPr>
              <a:t>Diagnosis banding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Fobia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hanya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mengalami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sedikit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anxietas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karena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dapat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menghindari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situasi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fobik</a:t>
            </a:r>
            <a:endParaRPr lang="en-US" dirty="0" smtClean="0"/>
          </a:p>
          <a:p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Depresi</a:t>
            </a:r>
            <a:r>
              <a:rPr lang="en-US" dirty="0" smtClean="0"/>
              <a:t>, </a:t>
            </a:r>
            <a:r>
              <a:rPr lang="en-US" dirty="0" err="1" smtClean="0"/>
              <a:t>depersonalisasi</a:t>
            </a:r>
            <a:r>
              <a:rPr lang="en-US" dirty="0" smtClean="0"/>
              <a:t>, </a:t>
            </a:r>
            <a:r>
              <a:rPr lang="en-US" dirty="0" err="1" smtClean="0"/>
              <a:t>obsesi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fobia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mengubah</a:t>
            </a:r>
            <a:r>
              <a:rPr lang="en-US" dirty="0" smtClean="0"/>
              <a:t> diagnosis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asalkan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dominan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Bila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pasien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sudah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jelas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mengalami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depresi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saat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gejala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fobik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pertama</a:t>
            </a:r>
            <a:r>
              <a:rPr lang="en-US" dirty="0" smtClean="0">
                <a:sym typeface="Wingdings" pitchFamily="2" charset="2"/>
              </a:rPr>
              <a:t> kali </a:t>
            </a:r>
            <a:r>
              <a:rPr lang="en-US" dirty="0" err="1" smtClean="0">
                <a:sym typeface="Wingdings" pitchFamily="2" charset="2"/>
              </a:rPr>
              <a:t>muncul</a:t>
            </a:r>
            <a:r>
              <a:rPr lang="en-US" dirty="0" smtClean="0">
                <a:sym typeface="Wingdings" pitchFamily="2" charset="2"/>
              </a:rPr>
              <a:t>  diagnosis </a:t>
            </a:r>
            <a:r>
              <a:rPr lang="en-US" dirty="0" err="1" smtClean="0">
                <a:sym typeface="Wingdings" pitchFamily="2" charset="2"/>
              </a:rPr>
              <a:t>depresi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lebih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tepat</a:t>
            </a:r>
            <a:endParaRPr lang="en-US" dirty="0" smtClean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93961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531</TotalTime>
  <Words>401</Words>
  <Application>Microsoft Office PowerPoint</Application>
  <PresentationFormat>On-screen Show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Trek</vt:lpstr>
      <vt:lpstr>GANGGUAN ANSIETAS FOBIK (F40)</vt:lpstr>
      <vt:lpstr>F40.0   Agorafobia</vt:lpstr>
      <vt:lpstr>PowerPoint Presentation</vt:lpstr>
      <vt:lpstr>PowerPoint Presentation</vt:lpstr>
      <vt:lpstr>Kriteria Diagnosis (PPDGJ III</vt:lpstr>
      <vt:lpstr>PowerPoint Presentation</vt:lpstr>
      <vt:lpstr>Kriteria Diagnostik (DSM IV-TR)</vt:lpstr>
      <vt:lpstr>Kriteria Diagnostik (DSM IV-TR)</vt:lpstr>
      <vt:lpstr>Diagnosis banding</vt:lpstr>
      <vt:lpstr>PENATALAKSANAAN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GANGGUAN ANSIETAS FOBIK (F40)</dc:title>
  <dc:creator>Hp Mini 110</dc:creator>
  <cp:lastModifiedBy>Hp Mini 110</cp:lastModifiedBy>
  <cp:revision>22</cp:revision>
  <dcterms:created xsi:type="dcterms:W3CDTF">2014-01-21T19:48:37Z</dcterms:created>
  <dcterms:modified xsi:type="dcterms:W3CDTF">2014-01-23T02:03:51Z</dcterms:modified>
</cp:coreProperties>
</file>