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4" r:id="rId3"/>
    <p:sldId id="257" r:id="rId4"/>
    <p:sldId id="258" r:id="rId5"/>
    <p:sldId id="259" r:id="rId6"/>
    <p:sldId id="260" r:id="rId7"/>
    <p:sldId id="261" r:id="rId8"/>
    <p:sldId id="262" r:id="rId9"/>
    <p:sldId id="265" r:id="rId10"/>
    <p:sldId id="263" r:id="rId11"/>
    <p:sldId id="286" r:id="rId12"/>
    <p:sldId id="264" r:id="rId13"/>
    <p:sldId id="295" r:id="rId14"/>
    <p:sldId id="296" r:id="rId15"/>
    <p:sldId id="297" r:id="rId16"/>
    <p:sldId id="266" r:id="rId17"/>
    <p:sldId id="267" r:id="rId18"/>
    <p:sldId id="287" r:id="rId19"/>
    <p:sldId id="268" r:id="rId20"/>
    <p:sldId id="269" r:id="rId21"/>
    <p:sldId id="291" r:id="rId22"/>
    <p:sldId id="270" r:id="rId23"/>
    <p:sldId id="288" r:id="rId24"/>
    <p:sldId id="272" r:id="rId25"/>
    <p:sldId id="273" r:id="rId26"/>
    <p:sldId id="274" r:id="rId27"/>
    <p:sldId id="292" r:id="rId28"/>
    <p:sldId id="275" r:id="rId29"/>
    <p:sldId id="276" r:id="rId30"/>
    <p:sldId id="293" r:id="rId31"/>
    <p:sldId id="277" r:id="rId32"/>
    <p:sldId id="278" r:id="rId33"/>
    <p:sldId id="294" r:id="rId34"/>
    <p:sldId id="285" r:id="rId35"/>
    <p:sldId id="279" r:id="rId36"/>
    <p:sldId id="280" r:id="rId37"/>
    <p:sldId id="281" r:id="rId38"/>
    <p:sldId id="282" r:id="rId39"/>
    <p:sldId id="283" r:id="rId40"/>
    <p:sldId id="290" r:id="rId41"/>
    <p:sldId id="271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881BF-0F35-4957-9676-6728274FB4F3}" type="datetimeFigureOut">
              <a:rPr lang="en-US" smtClean="0"/>
              <a:pPr/>
              <a:t>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7AF85-5E6F-4E8E-BAAB-1DDA8CD63C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881BF-0F35-4957-9676-6728274FB4F3}" type="datetimeFigureOut">
              <a:rPr lang="en-US" smtClean="0"/>
              <a:pPr/>
              <a:t>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7AF85-5E6F-4E8E-BAAB-1DDA8CD63C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881BF-0F35-4957-9676-6728274FB4F3}" type="datetimeFigureOut">
              <a:rPr lang="en-US" smtClean="0"/>
              <a:pPr/>
              <a:t>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7AF85-5E6F-4E8E-BAAB-1DDA8CD63C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881BF-0F35-4957-9676-6728274FB4F3}" type="datetimeFigureOut">
              <a:rPr lang="en-US" smtClean="0"/>
              <a:pPr/>
              <a:t>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7AF85-5E6F-4E8E-BAAB-1DDA8CD63C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881BF-0F35-4957-9676-6728274FB4F3}" type="datetimeFigureOut">
              <a:rPr lang="en-US" smtClean="0"/>
              <a:pPr/>
              <a:t>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7AF85-5E6F-4E8E-BAAB-1DDA8CD63C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881BF-0F35-4957-9676-6728274FB4F3}" type="datetimeFigureOut">
              <a:rPr lang="en-US" smtClean="0"/>
              <a:pPr/>
              <a:t>1/28/2014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7AF85-5E6F-4E8E-BAAB-1DDA8CD63C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881BF-0F35-4957-9676-6728274FB4F3}" type="datetimeFigureOut">
              <a:rPr lang="en-US" smtClean="0"/>
              <a:pPr/>
              <a:t>1/28/2014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7AF85-5E6F-4E8E-BAAB-1DDA8CD63C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881BF-0F35-4957-9676-6728274FB4F3}" type="datetimeFigureOut">
              <a:rPr lang="en-US" smtClean="0"/>
              <a:pPr/>
              <a:t>1/28/2014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7AF85-5E6F-4E8E-BAAB-1DDA8CD63C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881BF-0F35-4957-9676-6728274FB4F3}" type="datetimeFigureOut">
              <a:rPr lang="en-US" smtClean="0"/>
              <a:pPr/>
              <a:t>1/28/2014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7AF85-5E6F-4E8E-BAAB-1DDA8CD63C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881BF-0F35-4957-9676-6728274FB4F3}" type="datetimeFigureOut">
              <a:rPr lang="en-US" smtClean="0"/>
              <a:pPr/>
              <a:t>1/28/2014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7AF85-5E6F-4E8E-BAAB-1DDA8CD63C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881BF-0F35-4957-9676-6728274FB4F3}" type="datetimeFigureOut">
              <a:rPr lang="en-US" smtClean="0"/>
              <a:pPr/>
              <a:t>1/28/2014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7AF85-5E6F-4E8E-BAAB-1DDA8CD63C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1881BF-0F35-4957-9676-6728274FB4F3}" type="datetimeFigureOut">
              <a:rPr lang="en-US" smtClean="0"/>
              <a:pPr/>
              <a:t>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7AF85-5E6F-4E8E-BAAB-1DDA8CD63C8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Basic Principles of Dynamic Psychiatry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Diyaz</a:t>
            </a:r>
            <a:r>
              <a:rPr lang="en-US" dirty="0" smtClean="0"/>
              <a:t> </a:t>
            </a:r>
            <a:r>
              <a:rPr lang="en-US" dirty="0" err="1" smtClean="0"/>
              <a:t>Syauki</a:t>
            </a:r>
            <a:r>
              <a:rPr lang="en-US" dirty="0" smtClean="0"/>
              <a:t> </a:t>
            </a:r>
            <a:r>
              <a:rPr lang="en-US" dirty="0" err="1" smtClean="0"/>
              <a:t>Ikhsan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Uniqueness of Subjective Experience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Defined by contrasting descriptive psychiatry</a:t>
            </a:r>
          </a:p>
          <a:p>
            <a:r>
              <a:rPr lang="en-US" dirty="0" smtClean="0"/>
              <a:t>Dynamic view strives for the uniqueness of an individual, though the resultant of many may take the form of similarity</a:t>
            </a:r>
          </a:p>
          <a:p>
            <a:r>
              <a:rPr lang="en-US" dirty="0" smtClean="0"/>
              <a:t>The story of life and future are taken into account, providing information of “the why”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Uniqueness of Subjective Experience</a:t>
            </a:r>
            <a:endParaRPr lang="en-GB" dirty="0"/>
          </a:p>
        </p:txBody>
      </p:sp>
      <p:pic>
        <p:nvPicPr>
          <p:cNvPr id="4" name="Content Placeholder 3" descr="quote-i-am-what-i-am-an-individual-unique-and-different-with-a-lineal-history-of-an-ancestral-charlie-chaplin-21795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3875" y="1958181"/>
            <a:ext cx="8096250" cy="3810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The Unconscious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Depths of the Mind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Exploration of the depths</a:t>
            </a:r>
          </a:p>
          <a:p>
            <a:r>
              <a:rPr lang="en-US" dirty="0" smtClean="0"/>
              <a:t>Topographic model from Freud: Conscious, Preconscious and Unconscious (Proper)</a:t>
            </a:r>
          </a:p>
          <a:p>
            <a:r>
              <a:rPr lang="en-US" dirty="0" smtClean="0"/>
              <a:t>Dreams and </a:t>
            </a:r>
            <a:r>
              <a:rPr lang="en-US" dirty="0" err="1" smtClean="0"/>
              <a:t>parapraxes</a:t>
            </a:r>
            <a:r>
              <a:rPr lang="en-US" dirty="0" smtClean="0"/>
              <a:t> analyzed to reveal the unconscious</a:t>
            </a:r>
          </a:p>
          <a:p>
            <a:r>
              <a:rPr lang="en-US" dirty="0" smtClean="0"/>
              <a:t>Symptoms and </a:t>
            </a:r>
            <a:r>
              <a:rPr lang="en-US" dirty="0" err="1" smtClean="0"/>
              <a:t>behaviours</a:t>
            </a:r>
            <a:r>
              <a:rPr lang="en-US" dirty="0" smtClean="0"/>
              <a:t> as reflections of unconscious process that defend against repressed wishes and feelings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41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Conscious</a:t>
            </a:r>
            <a:br>
              <a:rPr lang="en-US" dirty="0" smtClean="0"/>
            </a:br>
            <a:r>
              <a:rPr lang="en-US" dirty="0" smtClean="0"/>
              <a:t>Describe this picture</a:t>
            </a:r>
            <a:endParaRPr lang="en-GB" dirty="0"/>
          </a:p>
        </p:txBody>
      </p:sp>
      <p:pic>
        <p:nvPicPr>
          <p:cNvPr id="4" name="Content Placeholder 3" descr="IMG_607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05400" y="0"/>
            <a:ext cx="3810000" cy="676910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MG_607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05400" y="0"/>
            <a:ext cx="3810000" cy="6769101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562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Preconscious</a:t>
            </a:r>
            <a:br>
              <a:rPr lang="en-US" dirty="0" smtClean="0"/>
            </a:br>
            <a:r>
              <a:rPr lang="en-US" dirty="0" smtClean="0"/>
              <a:t>Compare these pictures</a:t>
            </a:r>
            <a:endParaRPr lang="en-GB" dirty="0"/>
          </a:p>
        </p:txBody>
      </p:sp>
      <p:pic>
        <p:nvPicPr>
          <p:cNvPr id="5" name="Picture 4" descr="freud bw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1600199"/>
            <a:ext cx="3657600" cy="5188085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Unconscious</a:t>
            </a:r>
            <a:br>
              <a:rPr lang="en-US" dirty="0" smtClean="0"/>
            </a:br>
            <a:r>
              <a:rPr lang="en-US" dirty="0" smtClean="0"/>
              <a:t>Describe whom this picture reminds you of</a:t>
            </a:r>
            <a:endParaRPr lang="en-GB" dirty="0"/>
          </a:p>
        </p:txBody>
      </p:sp>
      <p:pic>
        <p:nvPicPr>
          <p:cNvPr id="6" name="Content Placeholder 5" descr="freud bw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67000" y="1593394"/>
            <a:ext cx="3505200" cy="4971915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The Unconscious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Memoir on Memory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Nonverbal </a:t>
            </a:r>
            <a:r>
              <a:rPr lang="en-US" dirty="0" err="1" smtClean="0"/>
              <a:t>behaviour</a:t>
            </a:r>
            <a:r>
              <a:rPr lang="en-US" dirty="0" smtClean="0"/>
              <a:t>, closely linked to procedural memory</a:t>
            </a:r>
          </a:p>
          <a:p>
            <a:r>
              <a:rPr lang="en-US" dirty="0" smtClean="0"/>
              <a:t>Explicit (</a:t>
            </a:r>
            <a:r>
              <a:rPr lang="en-US" b="1" dirty="0" smtClean="0"/>
              <a:t>generic </a:t>
            </a:r>
            <a:r>
              <a:rPr lang="en-US" dirty="0" smtClean="0"/>
              <a:t>and </a:t>
            </a:r>
            <a:r>
              <a:rPr lang="en-US" b="1" dirty="0" smtClean="0"/>
              <a:t>episodic</a:t>
            </a:r>
            <a:r>
              <a:rPr lang="en-US" dirty="0" smtClean="0"/>
              <a:t>) and Implicit (</a:t>
            </a:r>
            <a:r>
              <a:rPr lang="en-US" b="1" dirty="0" smtClean="0"/>
              <a:t>procedural </a:t>
            </a:r>
            <a:r>
              <a:rPr lang="en-US" dirty="0" smtClean="0"/>
              <a:t>and </a:t>
            </a:r>
            <a:r>
              <a:rPr lang="en-US" b="1" dirty="0" smtClean="0"/>
              <a:t>associative</a:t>
            </a:r>
            <a:r>
              <a:rPr lang="en-US" dirty="0" smtClean="0"/>
              <a:t>) memory types, whether knowledge is expressed and/or retrieved with or without conscious awareness</a:t>
            </a:r>
          </a:p>
          <a:p>
            <a:r>
              <a:rPr lang="en-US" dirty="0" smtClean="0"/>
              <a:t>Another point of view: Declarative (facts) and Procedural (skills) form of knowledge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The Unconscious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Does it Dwell?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Subliminal presentation of stimuli that have emotional or psychodynamic meanings to research subjects has been shown to influence a wide range of </a:t>
            </a:r>
            <a:r>
              <a:rPr lang="en-US" dirty="0" err="1" smtClean="0"/>
              <a:t>behaviour</a:t>
            </a:r>
            <a:r>
              <a:rPr lang="en-US" dirty="0" smtClean="0"/>
              <a:t>, even though the subjects have no conscious awareness of the stimuli</a:t>
            </a:r>
          </a:p>
          <a:p>
            <a:r>
              <a:rPr lang="en-US" dirty="0" err="1" smtClean="0"/>
              <a:t>fMRI</a:t>
            </a:r>
            <a:r>
              <a:rPr lang="en-US" dirty="0" smtClean="0"/>
              <a:t> research confirmed that people actively try to forget unwanted past experiences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Unconscious???</a:t>
            </a:r>
            <a:endParaRPr lang="en-GB" dirty="0"/>
          </a:p>
        </p:txBody>
      </p:sp>
      <p:pic>
        <p:nvPicPr>
          <p:cNvPr id="4" name="Content Placeholder 3" descr="Phil-Selby_Unconscious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133600"/>
            <a:ext cx="6409827" cy="4525963"/>
          </a:xfrm>
        </p:spPr>
      </p:pic>
      <p:pic>
        <p:nvPicPr>
          <p:cNvPr id="5" name="Picture 4" descr="unconsciou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0" y="1143000"/>
            <a:ext cx="2584704" cy="1746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dirty="0" smtClean="0"/>
              <a:t>Psychic Determinism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Life as an Artefact of the Mind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We are consciously confused and unconsciously controlled, consciously living a life written by our unconscious</a:t>
            </a:r>
          </a:p>
          <a:p>
            <a:r>
              <a:rPr lang="en-GB" dirty="0" smtClean="0"/>
              <a:t>What we presume fascinating and compelling may have an unconscious quality of mastering conflict and avoiding more of it</a:t>
            </a:r>
          </a:p>
          <a:p>
            <a:r>
              <a:rPr lang="en-GB" dirty="0" smtClean="0"/>
              <a:t>Everyday limitations may be oblivious,  symptoms make those limitations obvious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ic_psychiatris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381000"/>
            <a:ext cx="5782114" cy="60959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dirty="0" smtClean="0"/>
              <a:t>Psychic Determinism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Determining the Meaning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Rarely as simple and straightforward</a:t>
            </a:r>
          </a:p>
          <a:p>
            <a:r>
              <a:rPr lang="en-GB" dirty="0" smtClean="0"/>
              <a:t>More commonly, single behaviour serves several functions and solves many problems</a:t>
            </a:r>
          </a:p>
          <a:p>
            <a:r>
              <a:rPr lang="en-GB" dirty="0" smtClean="0"/>
              <a:t>With changes of the “target problems”</a:t>
            </a:r>
          </a:p>
          <a:p>
            <a:r>
              <a:rPr lang="en-GB" dirty="0" smtClean="0"/>
              <a:t>Never too cautious to say that unconscious factors do not determine all behaviours or symptoms, explain only the explainable; and that some persons choose to remain ill by invoking this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Psychic Determinism</a:t>
            </a:r>
            <a:endParaRPr lang="en-GB" dirty="0"/>
          </a:p>
        </p:txBody>
      </p:sp>
      <p:pic>
        <p:nvPicPr>
          <p:cNvPr id="4" name="Content Placeholder 3" descr="blogger's dilemma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dirty="0" smtClean="0"/>
              <a:t>Past is Prologue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The Story of Our Life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Experiences of infancy and childhood are crucial determinants of the adult personality</a:t>
            </a:r>
          </a:p>
          <a:p>
            <a:r>
              <a:rPr lang="en-GB" dirty="0" smtClean="0"/>
              <a:t>“The child is father of the man”</a:t>
            </a:r>
          </a:p>
          <a:p>
            <a:r>
              <a:rPr lang="en-GB" dirty="0" smtClean="0"/>
              <a:t>The chronic, repetitive patterns of interaction within a family are of greater significance</a:t>
            </a:r>
          </a:p>
          <a:p>
            <a:r>
              <a:rPr lang="en-GB" dirty="0" smtClean="0"/>
              <a:t>Children perceive environment through highly subjective filters, how good the “fit” is between the temperament of the child and the parenting figures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Past is Prologue</a:t>
            </a:r>
            <a:endParaRPr lang="en-GB" dirty="0"/>
          </a:p>
        </p:txBody>
      </p:sp>
      <p:pic>
        <p:nvPicPr>
          <p:cNvPr id="4" name="Content Placeholder 3" descr="peanut transferenc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81200" y="1445101"/>
            <a:ext cx="5181600" cy="48361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dirty="0" smtClean="0"/>
              <a:t>Past is Prologue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Development of Present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Theory of Childhood Development</a:t>
            </a:r>
          </a:p>
          <a:p>
            <a:r>
              <a:rPr lang="en-GB" dirty="0" smtClean="0"/>
              <a:t>Stages of psychosexual development; fixation; regression</a:t>
            </a:r>
          </a:p>
          <a:p>
            <a:r>
              <a:rPr lang="en-GB" dirty="0" smtClean="0"/>
              <a:t>Personal identity does not overlap with genomic identity, DNA is both inherited and environmentally responsive</a:t>
            </a:r>
          </a:p>
          <a:p>
            <a:r>
              <a:rPr lang="en-GB" dirty="0" smtClean="0"/>
              <a:t>Neurons that fire together, wire together</a:t>
            </a:r>
          </a:p>
          <a:p>
            <a:r>
              <a:rPr lang="en-GB" dirty="0" smtClean="0"/>
              <a:t>Epigenetic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dirty="0" err="1" smtClean="0"/>
              <a:t>PiP</a:t>
            </a:r>
            <a:r>
              <a:rPr lang="en-GB" sz="4000" dirty="0" smtClean="0"/>
              <a:t>, Transference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Life Repeats Itself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Core psychodynamic concept of transference </a:t>
            </a:r>
          </a:p>
          <a:p>
            <a:r>
              <a:rPr lang="en-GB" dirty="0" smtClean="0"/>
              <a:t>Patient experiences the doctor as a significant figure from the patient’s past</a:t>
            </a:r>
          </a:p>
          <a:p>
            <a:r>
              <a:rPr lang="en-GB" dirty="0" smtClean="0"/>
              <a:t>Transference is ubiquitous, appears in relation to person of importance</a:t>
            </a:r>
          </a:p>
          <a:p>
            <a:r>
              <a:rPr lang="en-GB" dirty="0" smtClean="0"/>
              <a:t>Transference is influenced by actual behaviour</a:t>
            </a:r>
          </a:p>
          <a:p>
            <a:r>
              <a:rPr lang="en-GB" dirty="0" smtClean="0"/>
              <a:t>Relationship is a mixture of real and </a:t>
            </a:r>
            <a:r>
              <a:rPr lang="en-GB" dirty="0" err="1" smtClean="0"/>
              <a:t>transferential</a:t>
            </a:r>
            <a:endParaRPr lang="en-GB" dirty="0" smtClean="0"/>
          </a:p>
          <a:p>
            <a:r>
              <a:rPr lang="en-GB" dirty="0" smtClean="0"/>
              <a:t>To be analyzed and tread carefully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dirty="0" err="1" smtClean="0"/>
              <a:t>PiP</a:t>
            </a:r>
            <a:r>
              <a:rPr lang="en-GB" sz="4000" dirty="0" smtClean="0"/>
              <a:t>, Transference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The Dimensions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Repetitive dimension: patient fears and expects the analyst to behave as the parents did</a:t>
            </a:r>
          </a:p>
          <a:p>
            <a:r>
              <a:rPr lang="en-GB" dirty="0" err="1" smtClean="0"/>
              <a:t>Selfobject</a:t>
            </a:r>
            <a:r>
              <a:rPr lang="en-GB" dirty="0" smtClean="0"/>
              <a:t> dimension: patient longs for a healing or corrective experience that was missing in childhood</a:t>
            </a:r>
          </a:p>
          <a:p>
            <a:r>
              <a:rPr lang="en-GB" dirty="0" smtClean="0"/>
              <a:t>Oscillate between the foreground and background of patient’s experience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Transference</a:t>
            </a:r>
            <a:endParaRPr lang="en-GB" dirty="0"/>
          </a:p>
        </p:txBody>
      </p:sp>
      <p:pic>
        <p:nvPicPr>
          <p:cNvPr id="4" name="Content Placeholder 3" descr="bad case of transferec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75384" y="1600200"/>
            <a:ext cx="5793232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dirty="0" err="1" smtClean="0"/>
              <a:t>PiP</a:t>
            </a:r>
            <a:r>
              <a:rPr lang="en-GB" sz="4000" dirty="0" smtClean="0"/>
              <a:t>, Transference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Neuroscience Perspective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Potentials waiting to be activated when aspects of a therapist remind the patient</a:t>
            </a:r>
          </a:p>
          <a:p>
            <a:r>
              <a:rPr lang="en-GB" dirty="0" smtClean="0"/>
              <a:t>Right orbital frontal cortex is thought to play a key role in developing internal representations of self and other linked by affect states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dirty="0" err="1" smtClean="0"/>
              <a:t>PiP</a:t>
            </a:r>
            <a:r>
              <a:rPr lang="en-GB" sz="4000" dirty="0" smtClean="0"/>
              <a:t>, </a:t>
            </a:r>
            <a:r>
              <a:rPr lang="en-GB" sz="4000" dirty="0" err="1" smtClean="0"/>
              <a:t>Countertransference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Doctor-Patient Similarity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Every current relationship is a new addition of old relationships</a:t>
            </a:r>
          </a:p>
          <a:p>
            <a:r>
              <a:rPr lang="en-GB" dirty="0" smtClean="0"/>
              <a:t>Freud: analyst’s transference to the patient or the analyst’s response to the patient’s transference</a:t>
            </a:r>
          </a:p>
          <a:p>
            <a:r>
              <a:rPr lang="en-GB" dirty="0" err="1" smtClean="0"/>
              <a:t>Winnicott</a:t>
            </a:r>
            <a:r>
              <a:rPr lang="en-GB" dirty="0" smtClean="0"/>
              <a:t>: objective hate, when virtually everyone react similarly to a patient’s provocative behaviour</a:t>
            </a:r>
          </a:p>
          <a:p>
            <a:r>
              <a:rPr lang="en-GB" dirty="0" smtClean="0"/>
              <a:t>Source of valuable information and interference to the treatment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this thing…?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Dynamic psychiatry, Psychodynamic psychiatry</a:t>
            </a:r>
          </a:p>
          <a:p>
            <a:r>
              <a:rPr lang="en-US" dirty="0" smtClean="0"/>
              <a:t>Generally an approach steeped in psychoanalytic theory and knowledge</a:t>
            </a:r>
          </a:p>
          <a:p>
            <a:r>
              <a:rPr lang="en-US" dirty="0" smtClean="0"/>
              <a:t>Model that explains mental phenomena as the outgrowth of conflict</a:t>
            </a:r>
          </a:p>
          <a:p>
            <a:r>
              <a:rPr lang="en-US" dirty="0" smtClean="0"/>
              <a:t>Wish and defense against it; different </a:t>
            </a:r>
            <a:r>
              <a:rPr lang="en-US" dirty="0" err="1" smtClean="0"/>
              <a:t>intrapsychic</a:t>
            </a:r>
            <a:r>
              <a:rPr lang="en-US" dirty="0" smtClean="0"/>
              <a:t> with different aims; impulse oppositional with internalized </a:t>
            </a:r>
            <a:r>
              <a:rPr lang="en-US" dirty="0" smtClean="0"/>
              <a:t>awareness; </a:t>
            </a:r>
            <a:r>
              <a:rPr lang="en-US" dirty="0" err="1" smtClean="0"/>
              <a:t>cathexis</a:t>
            </a:r>
            <a:r>
              <a:rPr lang="en-US" dirty="0" smtClean="0"/>
              <a:t> and </a:t>
            </a:r>
            <a:r>
              <a:rPr lang="en-US" dirty="0" err="1" smtClean="0"/>
              <a:t>anticathexis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Countertransference</a:t>
            </a:r>
            <a:endParaRPr lang="en-GB" dirty="0"/>
          </a:p>
        </p:txBody>
      </p:sp>
      <p:pic>
        <p:nvPicPr>
          <p:cNvPr id="4" name="Content Placeholder 3" descr="ctrans difficult childhood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490056"/>
            <a:ext cx="8229600" cy="274625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Resistance</a:t>
            </a:r>
            <a:br>
              <a:rPr lang="en-GB" dirty="0" smtClean="0"/>
            </a:br>
            <a:r>
              <a:rPr lang="en-GB" dirty="0" smtClean="0"/>
              <a:t>“But.. Why Should I?”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Patient’s wish to preserve the status quo, the current equilibrium of mental state</a:t>
            </a:r>
          </a:p>
          <a:p>
            <a:r>
              <a:rPr lang="en-GB" dirty="0" smtClean="0"/>
              <a:t>May be conscious, pre- or un-</a:t>
            </a:r>
          </a:p>
          <a:p>
            <a:r>
              <a:rPr lang="en-GB" dirty="0" smtClean="0"/>
              <a:t>An attempt to avoid unpleasant feelings</a:t>
            </a:r>
          </a:p>
          <a:p>
            <a:r>
              <a:rPr lang="en-GB" dirty="0" smtClean="0"/>
              <a:t>Defends the patient’s illness</a:t>
            </a:r>
          </a:p>
          <a:p>
            <a:r>
              <a:rPr lang="en-GB" dirty="0" smtClean="0"/>
              <a:t>Resistance can be observed, defence must be inferred</a:t>
            </a:r>
          </a:p>
          <a:p>
            <a:r>
              <a:rPr lang="en-GB" dirty="0" smtClean="0"/>
              <a:t>The strength of resistance/defence is proportional to the strength of the impulse/drive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dirty="0" smtClean="0"/>
              <a:t>Resistance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err="1" smtClean="0"/>
              <a:t>DeCloaked</a:t>
            </a:r>
            <a:r>
              <a:rPr lang="en-GB" dirty="0" smtClean="0"/>
              <a:t> and Unravelled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Freud:</a:t>
            </a:r>
          </a:p>
          <a:p>
            <a:pPr lvl="1"/>
            <a:r>
              <a:rPr lang="en-GB" dirty="0" smtClean="0"/>
              <a:t>A stoppage of the patient’s free associations</a:t>
            </a:r>
          </a:p>
          <a:p>
            <a:pPr lvl="1"/>
            <a:r>
              <a:rPr lang="en-GB" dirty="0" smtClean="0"/>
              <a:t>A revelation of a highly significant internal object relationship from the patient’s past transported into the present moment with the </a:t>
            </a:r>
            <a:r>
              <a:rPr lang="en-GB" dirty="0" err="1" smtClean="0"/>
              <a:t>treater</a:t>
            </a:r>
            <a:endParaRPr lang="en-GB" dirty="0" smtClean="0"/>
          </a:p>
          <a:p>
            <a:r>
              <a:rPr lang="en-GB" dirty="0" smtClean="0"/>
              <a:t>The manner of resistance is likely to be a re-creation of a past relationship that influences a variety of present-day relationships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Resistance</a:t>
            </a:r>
            <a:endParaRPr lang="en-GB" dirty="0"/>
          </a:p>
        </p:txBody>
      </p:sp>
      <p:pic>
        <p:nvPicPr>
          <p:cNvPr id="4" name="Content Placeholder 3" descr="resistanc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55786" y="1600200"/>
            <a:ext cx="583242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 Contemporary Psychiatry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Diyaz</a:t>
            </a:r>
            <a:r>
              <a:rPr lang="en-GB" dirty="0" smtClean="0"/>
              <a:t> </a:t>
            </a:r>
            <a:r>
              <a:rPr lang="en-GB" dirty="0" err="1" smtClean="0"/>
              <a:t>Syauki</a:t>
            </a:r>
            <a:r>
              <a:rPr lang="en-GB" dirty="0" smtClean="0"/>
              <a:t> </a:t>
            </a:r>
            <a:r>
              <a:rPr lang="en-GB" dirty="0" err="1" smtClean="0"/>
              <a:t>Ikhsan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Neurobiology and Psychotherapy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Psychotherapy has a major impact on the brain and cannot be dismissed as mere “handholding” or benign reassurance</a:t>
            </a:r>
          </a:p>
          <a:p>
            <a:r>
              <a:rPr lang="en-GB" dirty="0" smtClean="0"/>
              <a:t>Psychotherapy as a form of learning</a:t>
            </a:r>
          </a:p>
          <a:p>
            <a:r>
              <a:rPr lang="en-GB" dirty="0" err="1" smtClean="0"/>
              <a:t>fMRI</a:t>
            </a:r>
            <a:r>
              <a:rPr lang="en-GB" dirty="0" smtClean="0"/>
              <a:t> and scalp EEG suggest differential hemispheric involvement for insight and non-insight solutions</a:t>
            </a:r>
          </a:p>
          <a:p>
            <a:r>
              <a:rPr lang="en-GB" dirty="0" smtClean="0"/>
              <a:t>Psychodynamic therapy may have a significant impact on serotonin metabolism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Neurobiology and Psychotherapy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Therapy seemed to work in a “top down” manner, whereas medication “bottom up”</a:t>
            </a:r>
          </a:p>
          <a:p>
            <a:r>
              <a:rPr lang="en-GB" dirty="0" smtClean="0"/>
              <a:t>Patient who seek psychotherapy are not simply the “worried well” and are really suffering, biological findings confirmed</a:t>
            </a:r>
          </a:p>
          <a:p>
            <a:r>
              <a:rPr lang="en-GB" dirty="0" smtClean="0"/>
              <a:t>Feeling the emotional aspects of patients’ struggles without the full effect of the sensory qualities inherent in the pain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Role of Dynamic Psychiatrist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Training in the field broadens the scope of expertise</a:t>
            </a:r>
          </a:p>
          <a:p>
            <a:r>
              <a:rPr lang="en-GB" dirty="0" smtClean="0"/>
              <a:t>Attention to the role of personality factors in illness</a:t>
            </a:r>
          </a:p>
          <a:p>
            <a:r>
              <a:rPr lang="en-GB" dirty="0" smtClean="0"/>
              <a:t>Personality and its influence on the patient is a principal area of expertise for dynamic psychiatrists</a:t>
            </a:r>
          </a:p>
          <a:p>
            <a:r>
              <a:rPr lang="en-GB" dirty="0" smtClean="0"/>
              <a:t>Management of issues in transference, </a:t>
            </a:r>
            <a:r>
              <a:rPr lang="en-GB" dirty="0" err="1" smtClean="0"/>
              <a:t>countertransference</a:t>
            </a:r>
            <a:r>
              <a:rPr lang="en-GB" dirty="0" smtClean="0"/>
              <a:t>, and resistance language</a:t>
            </a:r>
          </a:p>
          <a:p>
            <a:r>
              <a:rPr lang="en-GB" dirty="0" smtClean="0"/>
              <a:t>Symptoms embedded in character structure</a:t>
            </a:r>
          </a:p>
          <a:p>
            <a:r>
              <a:rPr lang="en-GB" dirty="0" smtClean="0"/>
              <a:t>Identify and understand </a:t>
            </a:r>
            <a:r>
              <a:rPr lang="en-GB" dirty="0" err="1" smtClean="0"/>
              <a:t>countertransference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Role of Dynamic Psychiatrist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Perry et al</a:t>
            </a:r>
          </a:p>
          <a:p>
            <a:r>
              <a:rPr lang="en-GB" dirty="0" smtClean="0"/>
              <a:t>Because every treatment involves therapeutic management and modification of the patient’s personality, a psychodynamic evaluation is applicable to all patients, not simply those referred for long-term psychoanalytic psychotherapy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Role of Dynamic Psychiatrist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Not all disorder requires dynamic therapy, and not all disorder can be effectively treated by it</a:t>
            </a:r>
          </a:p>
          <a:p>
            <a:r>
              <a:rPr lang="en-GB" dirty="0" smtClean="0"/>
              <a:t>A dynamically informed approach to most – if not all – patients will enrich the psychiatrist’s practice and enhance the clinician’s sense of mastery over the mysteries of the human psyche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this thing…?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Connote and includes more</a:t>
            </a:r>
          </a:p>
          <a:p>
            <a:r>
              <a:rPr lang="en-US" dirty="0" smtClean="0"/>
              <a:t>Deficit model, those aren’t feeling whole and requires response from others</a:t>
            </a:r>
          </a:p>
          <a:p>
            <a:r>
              <a:rPr lang="en-US" dirty="0" smtClean="0"/>
              <a:t>Unconscious </a:t>
            </a:r>
            <a:r>
              <a:rPr lang="en-US" dirty="0" smtClean="0"/>
              <a:t>internal world of relationships, mental representations of self and others</a:t>
            </a:r>
          </a:p>
          <a:p>
            <a:r>
              <a:rPr lang="en-US" dirty="0" smtClean="0"/>
              <a:t>Situated within the construct of </a:t>
            </a:r>
            <a:r>
              <a:rPr lang="en-US" dirty="0" err="1" smtClean="0"/>
              <a:t>biopsychosocial</a:t>
            </a:r>
            <a:r>
              <a:rPr lang="en-US" dirty="0" smtClean="0"/>
              <a:t>, strengthened from “either/or” to “both/and”</a:t>
            </a:r>
          </a:p>
          <a:p>
            <a:r>
              <a:rPr lang="en-US" dirty="0" smtClean="0"/>
              <a:t>Above all, a way of thinking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Role of Dynamic Psychiatrist</a:t>
            </a:r>
            <a:endParaRPr lang="en-GB" dirty="0"/>
          </a:p>
        </p:txBody>
      </p:sp>
      <p:pic>
        <p:nvPicPr>
          <p:cNvPr id="4" name="Content Placeholder 3" descr="being ba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4928" y="1295400"/>
            <a:ext cx="6134144" cy="51355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286000" y="1371600"/>
            <a:ext cx="4572000" cy="4267200"/>
            <a:chOff x="914400" y="685800"/>
            <a:chExt cx="4572000" cy="4267200"/>
          </a:xfrm>
        </p:grpSpPr>
        <p:sp>
          <p:nvSpPr>
            <p:cNvPr id="5" name="Oval 4"/>
            <p:cNvSpPr/>
            <p:nvPr/>
          </p:nvSpPr>
          <p:spPr>
            <a:xfrm>
              <a:off x="914400" y="685800"/>
              <a:ext cx="2743200" cy="2743200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 smtClean="0"/>
                <a:t>BIO</a:t>
              </a:r>
              <a:endParaRPr lang="en-GB" dirty="0"/>
            </a:p>
          </p:txBody>
        </p:sp>
        <p:sp>
          <p:nvSpPr>
            <p:cNvPr id="6" name="Oval 5"/>
            <p:cNvSpPr/>
            <p:nvPr/>
          </p:nvSpPr>
          <p:spPr>
            <a:xfrm>
              <a:off x="2743200" y="685800"/>
              <a:ext cx="2743200" cy="2743200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 smtClean="0"/>
                <a:t>PSYCHO</a:t>
              </a:r>
              <a:endParaRPr lang="en-GB" dirty="0"/>
            </a:p>
          </p:txBody>
        </p:sp>
        <p:sp>
          <p:nvSpPr>
            <p:cNvPr id="7" name="Oval 6"/>
            <p:cNvSpPr/>
            <p:nvPr/>
          </p:nvSpPr>
          <p:spPr>
            <a:xfrm>
              <a:off x="1752600" y="2209800"/>
              <a:ext cx="2743200" cy="2743200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 smtClean="0"/>
                <a:t>SOCIAL</a:t>
              </a:r>
              <a:endParaRPr lang="en-GB" sz="3200" dirty="0"/>
            </a:p>
          </p:txBody>
        </p:sp>
      </p:grpSp>
      <p:sp>
        <p:nvSpPr>
          <p:cNvPr id="9" name="Rectangle 8"/>
          <p:cNvSpPr/>
          <p:nvPr/>
        </p:nvSpPr>
        <p:spPr>
          <a:xfrm>
            <a:off x="1828800" y="381000"/>
            <a:ext cx="5404493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Remember ME</a:t>
            </a:r>
            <a:endParaRPr lang="en-US" sz="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600200" y="5486400"/>
            <a:ext cx="5952270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T H A N K   Y O U</a:t>
            </a:r>
            <a:endParaRPr lang="en-US" sz="66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this thing…?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/>
              <a:t>“Psychodynamic psychiatry is an approach to diagnosis and treatment characterized by a way of thinking about both patient and clinician that includes unconscious conflict, deficits and distortions of </a:t>
            </a:r>
            <a:r>
              <a:rPr lang="en-US" dirty="0" err="1" smtClean="0"/>
              <a:t>intrapsychic</a:t>
            </a:r>
            <a:r>
              <a:rPr lang="en-US" dirty="0" smtClean="0"/>
              <a:t> structures, and internal object relations and that integrates these elements with contemporary findings from the neuroscience”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Integre</a:t>
            </a:r>
            <a:r>
              <a:rPr lang="en-US" dirty="0" smtClean="0"/>
              <a:t> of Mind and Brain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Mind is the activity of the brain</a:t>
            </a:r>
          </a:p>
          <a:p>
            <a:r>
              <a:rPr lang="en-US" dirty="0" smtClean="0"/>
              <a:t>Genes, medication, biological </a:t>
            </a:r>
            <a:r>
              <a:rPr lang="en-US" dirty="0" err="1" smtClean="0"/>
              <a:t>vs</a:t>
            </a:r>
            <a:r>
              <a:rPr lang="en-US" dirty="0" smtClean="0"/>
              <a:t> environment, psychotherapy, psychosocial</a:t>
            </a:r>
          </a:p>
          <a:p>
            <a:r>
              <a:rPr lang="en-US" dirty="0" smtClean="0"/>
              <a:t>Each needs others, and influence the whole</a:t>
            </a:r>
          </a:p>
          <a:p>
            <a:r>
              <a:rPr lang="en-US" dirty="0" err="1" smtClean="0"/>
              <a:t>Pietrini</a:t>
            </a:r>
            <a:r>
              <a:rPr lang="en-US" dirty="0" smtClean="0"/>
              <a:t>, 2003: “As clinicians, we ought never forget that the human mind may express itself through a chain of molecular processes, but it is not just a matter of molecules”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Brain and Mind Differ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Brain can be observed from a third person view, removed, measured, dissected, etc.</a:t>
            </a:r>
          </a:p>
          <a:p>
            <a:r>
              <a:rPr lang="en-US" dirty="0" smtClean="0"/>
              <a:t>Explanatory, instead of, substance dualism</a:t>
            </a:r>
          </a:p>
          <a:p>
            <a:r>
              <a:rPr lang="en-US" dirty="0" smtClean="0"/>
              <a:t>Neither is complete with itself</a:t>
            </a:r>
          </a:p>
          <a:p>
            <a:r>
              <a:rPr lang="en-US" dirty="0" err="1" smtClean="0"/>
              <a:t>Damasio</a:t>
            </a:r>
            <a:r>
              <a:rPr lang="en-US" dirty="0" smtClean="0"/>
              <a:t>: consciousness and mind are not synonymous</a:t>
            </a:r>
          </a:p>
          <a:p>
            <a:r>
              <a:rPr lang="en-US" dirty="0" smtClean="0"/>
              <a:t>Domain of mind and brain have different languages, and psychodynamic speaks both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?? Psychodynamic = Psychotherapy 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Selection of interventions, not merely one</a:t>
            </a:r>
          </a:p>
          <a:p>
            <a:r>
              <a:rPr lang="en-US" dirty="0" smtClean="0"/>
              <a:t>Usage is dynamically informed</a:t>
            </a:r>
          </a:p>
          <a:p>
            <a:r>
              <a:rPr lang="en-US" dirty="0" smtClean="0"/>
              <a:t>May avoid explanatory psychotherapy</a:t>
            </a:r>
          </a:p>
          <a:p>
            <a:r>
              <a:rPr lang="en-US" dirty="0" smtClean="0"/>
              <a:t>Practice neurosciences, integrate psychoanalytic insight with biological understanding</a:t>
            </a:r>
          </a:p>
          <a:p>
            <a:r>
              <a:rPr lang="en-US" dirty="0" smtClean="0"/>
              <a:t>Still guided by a handful of time-honored principles derived from psychoanalytic theory and technique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Principles of Dynamic Psychiatry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Diyaz</a:t>
            </a:r>
            <a:r>
              <a:rPr lang="en-US" dirty="0" smtClean="0"/>
              <a:t> </a:t>
            </a:r>
            <a:r>
              <a:rPr lang="en-US" dirty="0" err="1" smtClean="0"/>
              <a:t>Syauki</a:t>
            </a:r>
            <a:r>
              <a:rPr lang="en-US" dirty="0" smtClean="0"/>
              <a:t> </a:t>
            </a:r>
            <a:r>
              <a:rPr lang="en-US" dirty="0" err="1" smtClean="0"/>
              <a:t>Ikhsan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1334</Words>
  <Application>Microsoft Office PowerPoint</Application>
  <PresentationFormat>On-screen Show (4:3)</PresentationFormat>
  <Paragraphs>141</Paragraphs>
  <Slides>41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Office Theme</vt:lpstr>
      <vt:lpstr>Basic Principles of Dynamic Psychiatry</vt:lpstr>
      <vt:lpstr>Slide 2</vt:lpstr>
      <vt:lpstr>What is this thing…?</vt:lpstr>
      <vt:lpstr>What is this thing…?</vt:lpstr>
      <vt:lpstr>What is this thing…?</vt:lpstr>
      <vt:lpstr>The Integre of Mind and Brain</vt:lpstr>
      <vt:lpstr>Brain and Mind Differ</vt:lpstr>
      <vt:lpstr>?? Psychodynamic = Psychotherapy ??</vt:lpstr>
      <vt:lpstr>Principles of Dynamic Psychiatry</vt:lpstr>
      <vt:lpstr>Uniqueness of Subjective Experience</vt:lpstr>
      <vt:lpstr>Uniqueness of Subjective Experience</vt:lpstr>
      <vt:lpstr>The Unconscious Depths of the Mind</vt:lpstr>
      <vt:lpstr>Conscious Describe this picture</vt:lpstr>
      <vt:lpstr>Preconscious Compare these pictures</vt:lpstr>
      <vt:lpstr>Unconscious Describe whom this picture reminds you of</vt:lpstr>
      <vt:lpstr>The Unconscious Memoir on Memory</vt:lpstr>
      <vt:lpstr>The Unconscious Does it Dwell?</vt:lpstr>
      <vt:lpstr>The Unconscious???</vt:lpstr>
      <vt:lpstr>Psychic Determinism Life as an Artefact of the Mind</vt:lpstr>
      <vt:lpstr>Psychic Determinism Determining the Meaning</vt:lpstr>
      <vt:lpstr>Psychic Determinism</vt:lpstr>
      <vt:lpstr>Past is Prologue The Story of Our Life</vt:lpstr>
      <vt:lpstr>Past is Prologue</vt:lpstr>
      <vt:lpstr>Past is Prologue Development of Present</vt:lpstr>
      <vt:lpstr>PiP, Transference Life Repeats Itself</vt:lpstr>
      <vt:lpstr>PiP, Transference The Dimensions</vt:lpstr>
      <vt:lpstr>Transference</vt:lpstr>
      <vt:lpstr>PiP, Transference Neuroscience Perspective</vt:lpstr>
      <vt:lpstr>PiP, Countertransference Doctor-Patient Similarity</vt:lpstr>
      <vt:lpstr>Countertransference</vt:lpstr>
      <vt:lpstr>Resistance “But.. Why Should I?”</vt:lpstr>
      <vt:lpstr>Resistance DeCloaked and Unravelled</vt:lpstr>
      <vt:lpstr>Resistance</vt:lpstr>
      <vt:lpstr>In Contemporary Psychiatry</vt:lpstr>
      <vt:lpstr>Neurobiology and Psychotherapy</vt:lpstr>
      <vt:lpstr>Neurobiology and Psychotherapy</vt:lpstr>
      <vt:lpstr>Role of Dynamic Psychiatrist</vt:lpstr>
      <vt:lpstr>Role of Dynamic Psychiatrist</vt:lpstr>
      <vt:lpstr>Role of Dynamic Psychiatrist</vt:lpstr>
      <vt:lpstr>Role of Dynamic Psychiatrist</vt:lpstr>
      <vt:lpstr>Slide 41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Basic Principles of Dynamic Psychiatry</dc:title>
  <dc:creator>LORDz</dc:creator>
  <cp:lastModifiedBy>LORDz</cp:lastModifiedBy>
  <cp:revision>48</cp:revision>
  <dcterms:created xsi:type="dcterms:W3CDTF">2014-01-27T19:54:13Z</dcterms:created>
  <dcterms:modified xsi:type="dcterms:W3CDTF">2014-01-28T04:03:38Z</dcterms:modified>
</cp:coreProperties>
</file>