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89" r:id="rId9"/>
    <p:sldId id="291" r:id="rId10"/>
    <p:sldId id="265" r:id="rId11"/>
    <p:sldId id="266" r:id="rId12"/>
    <p:sldId id="268" r:id="rId13"/>
    <p:sldId id="269" r:id="rId14"/>
    <p:sldId id="271" r:id="rId15"/>
    <p:sldId id="293" r:id="rId16"/>
    <p:sldId id="270" r:id="rId17"/>
    <p:sldId id="272" r:id="rId18"/>
    <p:sldId id="273" r:id="rId19"/>
    <p:sldId id="287" r:id="rId20"/>
    <p:sldId id="275" r:id="rId21"/>
    <p:sldId id="274" r:id="rId22"/>
    <p:sldId id="288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90" r:id="rId31"/>
    <p:sldId id="283" r:id="rId32"/>
    <p:sldId id="284" r:id="rId33"/>
    <p:sldId id="285" r:id="rId34"/>
    <p:sldId id="286" r:id="rId35"/>
    <p:sldId id="29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3BD0E-7A3B-4952-9F27-5A494E01247F}" type="datetimeFigureOut">
              <a:rPr lang="en-US" smtClean="0"/>
              <a:pPr/>
              <a:t>2/13/2014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A8A70-8381-4F26-9F93-7205BC33C48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Transactional Analysis</a:t>
            </a:r>
            <a:br>
              <a:rPr lang="en-GB" dirty="0" smtClean="0"/>
            </a:br>
            <a:r>
              <a:rPr lang="en-GB" dirty="0" smtClean="0"/>
              <a:t>An 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Diyaz</a:t>
            </a:r>
            <a:r>
              <a:rPr lang="en-GB" dirty="0" smtClean="0"/>
              <a:t> </a:t>
            </a:r>
            <a:r>
              <a:rPr lang="en-GB" dirty="0" err="1" smtClean="0"/>
              <a:t>Syauki</a:t>
            </a:r>
            <a:r>
              <a:rPr lang="en-GB" dirty="0" smtClean="0"/>
              <a:t> </a:t>
            </a:r>
            <a:r>
              <a:rPr lang="en-GB" dirty="0" err="1" smtClean="0"/>
              <a:t>Ikhsan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Now... which 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Response is in accordance to specific stimulus</a:t>
            </a:r>
          </a:p>
          <a:p>
            <a:r>
              <a:rPr lang="en-GB" dirty="0" smtClean="0"/>
              <a:t>Any state may respond, but people tend to respond from one ego state more</a:t>
            </a:r>
          </a:p>
          <a:p>
            <a:r>
              <a:rPr lang="en-GB" dirty="0" smtClean="0"/>
              <a:t>May be quite distinct from and to each ego states</a:t>
            </a:r>
          </a:p>
          <a:p>
            <a:r>
              <a:rPr lang="en-GB" dirty="0" smtClean="0"/>
              <a:t>Each may be in concert or in conflict to other</a:t>
            </a:r>
          </a:p>
          <a:p>
            <a:r>
              <a:rPr lang="en-GB" dirty="0" smtClean="0"/>
              <a:t>Any situation may activate different state and each state may compete to gain control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Ego States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first born, the infant’s awareness is centred on personal needs and comforts</a:t>
            </a:r>
          </a:p>
          <a:p>
            <a:r>
              <a:rPr lang="en-GB" dirty="0" smtClean="0"/>
              <a:t>Avoid painful experiences and responds at the feeling level</a:t>
            </a:r>
          </a:p>
          <a:p>
            <a:r>
              <a:rPr lang="en-GB" dirty="0" smtClean="0"/>
              <a:t>Almost immediately the infant’s unique Chile ego state emerges</a:t>
            </a:r>
          </a:p>
          <a:p>
            <a:r>
              <a:rPr lang="en-GB" dirty="0" smtClean="0"/>
              <a:t>Prenatal influences?</a:t>
            </a:r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of Ego States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Parent ego state develops next</a:t>
            </a:r>
          </a:p>
          <a:p>
            <a:r>
              <a:rPr lang="en-GB" dirty="0" smtClean="0"/>
              <a:t>Often first observed when young child plays at parenting</a:t>
            </a:r>
          </a:p>
          <a:p>
            <a:r>
              <a:rPr lang="en-GB" dirty="0" smtClean="0"/>
              <a:t>Sometimes a shock to see them playing back</a:t>
            </a:r>
          </a:p>
          <a:p>
            <a:r>
              <a:rPr lang="en-GB" dirty="0" smtClean="0"/>
              <a:t>Adult ego state develops as the child tries to make sense out of the world and figures out that other people can be manipulated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Transactional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stroke, when person recognizes another with a smile, a nod, a frown, greet verbally, etc</a:t>
            </a:r>
          </a:p>
          <a:p>
            <a:r>
              <a:rPr lang="en-GB" dirty="0" smtClean="0"/>
              <a:t>Two stroke, a transaction that may be classified: complementary, crossed, or </a:t>
            </a:r>
            <a:r>
              <a:rPr lang="en-GB" dirty="0" smtClean="0"/>
              <a:t>ulterior</a:t>
            </a:r>
          </a:p>
          <a:p>
            <a:r>
              <a:rPr lang="en-GB" dirty="0" smtClean="0"/>
              <a:t>Gestures, facial expression, body posture, tone of voice all contribute to the meaning in every transaction</a:t>
            </a:r>
            <a:endParaRPr lang="en-GB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Complementary Transactions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stroke provoke a predicted response</a:t>
            </a:r>
          </a:p>
          <a:p>
            <a:r>
              <a:rPr lang="en-GB" dirty="0" smtClean="0"/>
              <a:t>“appropriate and expected and follows the natural order of healthy human relationships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To be totally accurate, the actual Parent, Adult, and Child ego states of each person would need to be known</a:t>
            </a:r>
            <a:endParaRPr lang="en-GB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Complementary Transactions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May be:</a:t>
            </a:r>
            <a:endParaRPr lang="en-GB" dirty="0" smtClean="0"/>
          </a:p>
          <a:p>
            <a:pPr lvl="1"/>
            <a:r>
              <a:rPr lang="en-GB" dirty="0" smtClean="0"/>
              <a:t>Indirect: three handed</a:t>
            </a:r>
          </a:p>
          <a:p>
            <a:pPr lvl="1"/>
            <a:r>
              <a:rPr lang="en-GB" dirty="0" smtClean="0"/>
              <a:t>Diluted transactions: half hostile, half affectionate; when the message is buried in some form of kidding</a:t>
            </a:r>
          </a:p>
          <a:p>
            <a:pPr lvl="1"/>
            <a:r>
              <a:rPr lang="en-GB" dirty="0" smtClean="0"/>
              <a:t>Weak transactions: superficial, perfunctory, and lack feelings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Complementary Transactions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90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5" name="Oval 4"/>
          <p:cNvSpPr/>
          <p:nvPr/>
        </p:nvSpPr>
        <p:spPr>
          <a:xfrm>
            <a:off x="2590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6" name="Oval 5"/>
          <p:cNvSpPr/>
          <p:nvPr/>
        </p:nvSpPr>
        <p:spPr>
          <a:xfrm>
            <a:off x="2590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sp>
        <p:nvSpPr>
          <p:cNvPr id="11" name="Oval 10"/>
          <p:cNvSpPr/>
          <p:nvPr/>
        </p:nvSpPr>
        <p:spPr>
          <a:xfrm>
            <a:off x="5257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12" name="Oval 11"/>
          <p:cNvSpPr/>
          <p:nvPr/>
        </p:nvSpPr>
        <p:spPr>
          <a:xfrm>
            <a:off x="5257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13" name="Oval 12"/>
          <p:cNvSpPr/>
          <p:nvPr/>
        </p:nvSpPr>
        <p:spPr>
          <a:xfrm>
            <a:off x="5257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cxnSp>
        <p:nvCxnSpPr>
          <p:cNvPr id="10" name="Straight Arrow Connector 9"/>
          <p:cNvCxnSpPr>
            <a:stCxn id="5" idx="7"/>
            <a:endCxn id="12" idx="1"/>
          </p:cNvCxnSpPr>
          <p:nvPr/>
        </p:nvCxnSpPr>
        <p:spPr>
          <a:xfrm rot="5400000" flipH="1" flipV="1">
            <a:off x="4533900" y="2628900"/>
            <a:ext cx="1588" cy="180489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3"/>
          </p:cNvCxnSpPr>
          <p:nvPr/>
        </p:nvCxnSpPr>
        <p:spPr>
          <a:xfrm rot="5400000">
            <a:off x="4495800" y="3479052"/>
            <a:ext cx="26148" cy="185494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506958" y="1384346"/>
            <a:ext cx="1588" cy="1804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469652" y="2234498"/>
            <a:ext cx="26148" cy="1854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6"/>
            <a:endCxn id="13" idx="1"/>
          </p:cNvCxnSpPr>
          <p:nvPr/>
        </p:nvCxnSpPr>
        <p:spPr>
          <a:xfrm>
            <a:off x="3810000" y="2743200"/>
            <a:ext cx="1626348" cy="20073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2"/>
            <a:endCxn id="4" idx="5"/>
          </p:cNvCxnSpPr>
          <p:nvPr/>
        </p:nvCxnSpPr>
        <p:spPr>
          <a:xfrm rot="10800000">
            <a:off x="3631452" y="3174252"/>
            <a:ext cx="1626348" cy="20073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Crossed Transactions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an unexpected response is made to the stimulus</a:t>
            </a:r>
          </a:p>
          <a:p>
            <a:r>
              <a:rPr lang="en-GB" dirty="0" smtClean="0"/>
              <a:t>An inappropriate ego state is activated</a:t>
            </a:r>
          </a:p>
          <a:p>
            <a:r>
              <a:rPr lang="en-GB" dirty="0" smtClean="0"/>
              <a:t>Lines between transactions are “crossed”</a:t>
            </a:r>
          </a:p>
          <a:p>
            <a:r>
              <a:rPr lang="en-GB" dirty="0" smtClean="0"/>
              <a:t>People tend to withdraw, turn away from each other, or switch the conversation in another direction</a:t>
            </a:r>
          </a:p>
          <a:p>
            <a:r>
              <a:rPr lang="en-GB" dirty="0" smtClean="0"/>
              <a:t>A frequent source of pain between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Crossed Transactions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90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5" name="Oval 4"/>
          <p:cNvSpPr/>
          <p:nvPr/>
        </p:nvSpPr>
        <p:spPr>
          <a:xfrm>
            <a:off x="2590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6" name="Oval 5"/>
          <p:cNvSpPr/>
          <p:nvPr/>
        </p:nvSpPr>
        <p:spPr>
          <a:xfrm>
            <a:off x="2590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sp>
        <p:nvSpPr>
          <p:cNvPr id="7" name="Oval 6"/>
          <p:cNvSpPr/>
          <p:nvPr/>
        </p:nvSpPr>
        <p:spPr>
          <a:xfrm>
            <a:off x="5257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8" name="Oval 7"/>
          <p:cNvSpPr/>
          <p:nvPr/>
        </p:nvSpPr>
        <p:spPr>
          <a:xfrm>
            <a:off x="5257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9" name="Oval 8"/>
          <p:cNvSpPr/>
          <p:nvPr/>
        </p:nvSpPr>
        <p:spPr>
          <a:xfrm>
            <a:off x="5257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cxnSp>
        <p:nvCxnSpPr>
          <p:cNvPr id="17" name="Straight Arrow Connector 16"/>
          <p:cNvCxnSpPr>
            <a:stCxn id="6" idx="7"/>
            <a:endCxn id="7" idx="3"/>
          </p:cNvCxnSpPr>
          <p:nvPr/>
        </p:nvCxnSpPr>
        <p:spPr>
          <a:xfrm rot="5400000" flipH="1" flipV="1">
            <a:off x="3745752" y="3059952"/>
            <a:ext cx="1576296" cy="18048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1"/>
            <a:endCxn id="4" idx="5"/>
          </p:cNvCxnSpPr>
          <p:nvPr/>
        </p:nvCxnSpPr>
        <p:spPr>
          <a:xfrm rot="16200000" flipV="1">
            <a:off x="3745752" y="3059952"/>
            <a:ext cx="1576296" cy="180489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6"/>
            <a:endCxn id="7" idx="2"/>
          </p:cNvCxnSpPr>
          <p:nvPr/>
        </p:nvCxnSpPr>
        <p:spPr>
          <a:xfrm>
            <a:off x="3810000" y="2743200"/>
            <a:ext cx="1447800" cy="1588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2"/>
            <a:endCxn id="5" idx="6"/>
          </p:cNvCxnSpPr>
          <p:nvPr/>
        </p:nvCxnSpPr>
        <p:spPr>
          <a:xfrm rot="10800000">
            <a:off x="3810000" y="3962400"/>
            <a:ext cx="1447800" cy="1588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5"/>
            <a:endCxn id="8" idx="3"/>
          </p:cNvCxnSpPr>
          <p:nvPr/>
        </p:nvCxnSpPr>
        <p:spPr>
          <a:xfrm rot="16200000" flipH="1">
            <a:off x="4533900" y="3491004"/>
            <a:ext cx="1588" cy="1804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9" idx="2"/>
            <a:endCxn id="4" idx="6"/>
          </p:cNvCxnSpPr>
          <p:nvPr/>
        </p:nvCxnSpPr>
        <p:spPr>
          <a:xfrm rot="10800000">
            <a:off x="3810000" y="2743200"/>
            <a:ext cx="1447800" cy="2438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Crossed Transactions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36911" y="1524001"/>
            <a:ext cx="5670178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Concerned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Structural Analysis: of individual personality</a:t>
            </a:r>
          </a:p>
          <a:p>
            <a:r>
              <a:rPr lang="en-GB" dirty="0" smtClean="0"/>
              <a:t>Transactional Analysis: of what people do and say to one another</a:t>
            </a:r>
          </a:p>
          <a:p>
            <a:r>
              <a:rPr lang="en-GB" dirty="0" smtClean="0"/>
              <a:t>Game Analysis: of ulterior transactions leading to a payoff</a:t>
            </a:r>
          </a:p>
          <a:p>
            <a:r>
              <a:rPr lang="en-GB" dirty="0" smtClean="0"/>
              <a:t>Script Analysis: of specific life dramas that persons compulsively play out</a:t>
            </a: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Ulterior Transactions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Involve more than two ego states, disguised under a socially acceptable transaction</a:t>
            </a:r>
          </a:p>
          <a:p>
            <a:r>
              <a:rPr lang="en-GB" dirty="0" smtClean="0"/>
              <a:t>The purpose of the message is those of a  hidden meaning</a:t>
            </a:r>
          </a:p>
          <a:p>
            <a:r>
              <a:rPr lang="en-GB" dirty="0" smtClean="0"/>
              <a:t>Gallows transaction: when an inappropriate gesture (usually a smile) serve to tighten the noose</a:t>
            </a:r>
          </a:p>
          <a:p>
            <a:r>
              <a:rPr lang="en-GB" dirty="0" smtClean="0"/>
              <a:t>Gallows and ulterior are common among losers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Ulterior Transactions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2590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5" name="Oval 4"/>
          <p:cNvSpPr/>
          <p:nvPr/>
        </p:nvSpPr>
        <p:spPr>
          <a:xfrm>
            <a:off x="2590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6" name="Oval 5"/>
          <p:cNvSpPr/>
          <p:nvPr/>
        </p:nvSpPr>
        <p:spPr>
          <a:xfrm>
            <a:off x="2590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sp>
        <p:nvSpPr>
          <p:cNvPr id="7" name="Oval 6"/>
          <p:cNvSpPr/>
          <p:nvPr/>
        </p:nvSpPr>
        <p:spPr>
          <a:xfrm>
            <a:off x="5257800" y="2133600"/>
            <a:ext cx="1219200" cy="1219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P</a:t>
            </a:r>
            <a:endParaRPr lang="en-GB" sz="6000" dirty="0"/>
          </a:p>
        </p:txBody>
      </p:sp>
      <p:sp>
        <p:nvSpPr>
          <p:cNvPr id="8" name="Oval 7"/>
          <p:cNvSpPr/>
          <p:nvPr/>
        </p:nvSpPr>
        <p:spPr>
          <a:xfrm>
            <a:off x="5257800" y="3352800"/>
            <a:ext cx="1219200" cy="12192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A</a:t>
            </a:r>
            <a:endParaRPr lang="en-GB" sz="6000" dirty="0"/>
          </a:p>
        </p:txBody>
      </p:sp>
      <p:sp>
        <p:nvSpPr>
          <p:cNvPr id="9" name="Oval 8"/>
          <p:cNvSpPr/>
          <p:nvPr/>
        </p:nvSpPr>
        <p:spPr>
          <a:xfrm>
            <a:off x="5257800" y="4572000"/>
            <a:ext cx="1219200" cy="12192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/>
              <a:t>C</a:t>
            </a:r>
            <a:endParaRPr lang="en-GB" sz="6000" dirty="0"/>
          </a:p>
        </p:txBody>
      </p:sp>
      <p:cxnSp>
        <p:nvCxnSpPr>
          <p:cNvPr id="11" name="Straight Arrow Connector 10"/>
          <p:cNvCxnSpPr>
            <a:stCxn id="5" idx="6"/>
            <a:endCxn id="8" idx="2"/>
          </p:cNvCxnSpPr>
          <p:nvPr/>
        </p:nvCxnSpPr>
        <p:spPr>
          <a:xfrm>
            <a:off x="3810000" y="3962400"/>
            <a:ext cx="1447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6"/>
            <a:endCxn id="7" idx="3"/>
          </p:cNvCxnSpPr>
          <p:nvPr/>
        </p:nvCxnSpPr>
        <p:spPr>
          <a:xfrm flipV="1">
            <a:off x="3810000" y="3174252"/>
            <a:ext cx="1626348" cy="2007348"/>
          </a:xfrm>
          <a:prstGeom prst="straightConnector1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2"/>
            <a:endCxn id="6" idx="7"/>
          </p:cNvCxnSpPr>
          <p:nvPr/>
        </p:nvCxnSpPr>
        <p:spPr>
          <a:xfrm rot="10800000" flipV="1">
            <a:off x="3631452" y="2743200"/>
            <a:ext cx="1626348" cy="2007348"/>
          </a:xfrm>
          <a:prstGeom prst="straightConnector1">
            <a:avLst/>
          </a:prstGeom>
          <a:ln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29000" y="5791200"/>
            <a:ext cx="2140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Gallows </a:t>
            </a:r>
            <a:r>
              <a:rPr lang="en-GB" dirty="0" smtClean="0"/>
              <a:t>Transactions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Ulterior Transactions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1328" y="1447801"/>
            <a:ext cx="5441344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Games We 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Psychological games similar to other games</a:t>
            </a:r>
          </a:p>
          <a:p>
            <a:r>
              <a:rPr lang="en-GB" dirty="0" smtClean="0"/>
              <a:t>Beginning, a rules, concluding payoff</a:t>
            </a:r>
          </a:p>
          <a:p>
            <a:r>
              <a:rPr lang="en-GB" dirty="0" smtClean="0"/>
              <a:t>Ulterior purposes, not for fun</a:t>
            </a:r>
          </a:p>
          <a:p>
            <a:r>
              <a:rPr lang="en-GB" dirty="0" smtClean="0"/>
              <a:t>“a recurring set of transactions, often repetitive, superficially rational, with a concealed motivation; or, more colloquially, as a series of transactions with a gimmick”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Elements of the Game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ongoing series of complementary transactions which are plausible on the social level</a:t>
            </a:r>
          </a:p>
          <a:p>
            <a:r>
              <a:rPr lang="en-GB" dirty="0" smtClean="0"/>
              <a:t>An ulterior transaction which is the underlying message of the game</a:t>
            </a:r>
          </a:p>
          <a:p>
            <a:r>
              <a:rPr lang="en-GB" dirty="0" smtClean="0"/>
              <a:t>A predictable payoff which concludes the game and is the real purpose for playing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Games Do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Prevent honest, intimate, and open relationships between the players</a:t>
            </a:r>
          </a:p>
          <a:p>
            <a:r>
              <a:rPr lang="en-GB" dirty="0" smtClean="0"/>
              <a:t>Fill up time, provoke attention, reinforce early opinions about self and others, and fulfil a sense of destiny</a:t>
            </a:r>
          </a:p>
          <a:p>
            <a:r>
              <a:rPr lang="en-GB" dirty="0" smtClean="0"/>
              <a:t>Played to win, but he who plays as a way of life is not a winner</a:t>
            </a:r>
          </a:p>
          <a:p>
            <a:r>
              <a:rPr lang="en-GB" dirty="0" smtClean="0"/>
              <a:t>Sometimes, act as a loser in order to </a:t>
            </a:r>
            <a:r>
              <a:rPr lang="en-GB" dirty="0" smtClean="0"/>
              <a:t>win</a:t>
            </a:r>
            <a:endParaRPr lang="en-GB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Moves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Every game has a first move</a:t>
            </a:r>
          </a:p>
          <a:p>
            <a:r>
              <a:rPr lang="en-GB" dirty="0" smtClean="0"/>
              <a:t>Some are nonverbal, others are verbal</a:t>
            </a:r>
          </a:p>
          <a:p>
            <a:r>
              <a:rPr lang="en-GB" dirty="0" smtClean="0"/>
              <a:t>Tend to be repetitious, but the time and place may change</a:t>
            </a:r>
          </a:p>
          <a:p>
            <a:r>
              <a:rPr lang="en-GB" dirty="0" smtClean="0"/>
              <a:t>Individually programmed</a:t>
            </a:r>
          </a:p>
          <a:p>
            <a:r>
              <a:rPr lang="en-GB" dirty="0" smtClean="0"/>
              <a:t>May be played from the ego state of the Parent, Adult, or the Child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Degrees of the Game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First-Degree Game is one which is socially acceptable in the agent’s circle</a:t>
            </a:r>
          </a:p>
          <a:p>
            <a:r>
              <a:rPr lang="en-GB" dirty="0" smtClean="0"/>
              <a:t>A Second-Degree Game is one from which no permanent, irremediable damage arises, but which the players would rather conceal from the public</a:t>
            </a:r>
          </a:p>
          <a:p>
            <a:r>
              <a:rPr lang="en-GB" dirty="0" smtClean="0"/>
              <a:t>A Third-Degree Game is one which is played for keeps, and which ends in the surgery, the courtroom, or the morgue</a:t>
            </a:r>
            <a:endParaRPr lang="en-GB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Days of Decision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concept about their own worth develop before the age of eight years</a:t>
            </a:r>
          </a:p>
          <a:p>
            <a:r>
              <a:rPr lang="en-GB" dirty="0" smtClean="0"/>
              <a:t>Ideas about the worth of the others</a:t>
            </a:r>
          </a:p>
          <a:p>
            <a:r>
              <a:rPr lang="en-GB" dirty="0" smtClean="0"/>
              <a:t>Decisions made too early may become quite unrealistic</a:t>
            </a:r>
          </a:p>
          <a:p>
            <a:r>
              <a:rPr lang="en-GB" dirty="0" smtClean="0"/>
              <a:t>Lead a person to take psychological 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Psychological Positions</a:t>
            </a:r>
            <a:br>
              <a:rPr lang="en-GB" dirty="0" smtClean="0"/>
            </a:br>
            <a:r>
              <a:rPr lang="en-GB" dirty="0" smtClean="0"/>
              <a:t>For Themselves And About Others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22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76400"/>
                <a:gridCol w="3276600"/>
                <a:gridCol w="3276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Positions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You’re</a:t>
                      </a:r>
                      <a:r>
                        <a:rPr lang="en-GB" sz="1800" baseline="0" dirty="0" smtClean="0"/>
                        <a:t> okay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You’re</a:t>
                      </a:r>
                      <a:r>
                        <a:rPr lang="en-GB" sz="1800" baseline="0" dirty="0" smtClean="0"/>
                        <a:t> not okay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I’m okay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Potentially a mentally healthy</a:t>
                      </a:r>
                      <a:r>
                        <a:rPr lang="en-GB" sz="1800" baseline="0" dirty="0" smtClean="0"/>
                        <a:t> position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Solve problem constructively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Expectations valid</a:t>
                      </a:r>
                    </a:p>
                    <a:p>
                      <a:pPr algn="ctr"/>
                      <a:r>
                        <a:rPr lang="en-GB" sz="1800" b="1" baseline="0" dirty="0" smtClean="0"/>
                        <a:t>“Life is worth living”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Those</a:t>
                      </a:r>
                      <a:r>
                        <a:rPr lang="en-GB" sz="1800" baseline="0" dirty="0" smtClean="0"/>
                        <a:t> who feel victimized or persecuted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Victimize and persecute others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Blame others for miseries</a:t>
                      </a:r>
                    </a:p>
                    <a:p>
                      <a:pPr algn="ctr"/>
                      <a:r>
                        <a:rPr lang="en-GB" sz="1800" b="1" dirty="0" smtClean="0"/>
                        <a:t>“Your life is not worth much”</a:t>
                      </a:r>
                      <a:endParaRPr lang="en-GB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I’m not okay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Those who feel powerless</a:t>
                      </a:r>
                    </a:p>
                    <a:p>
                      <a:pPr algn="ctr"/>
                      <a:r>
                        <a:rPr lang="en-GB" sz="1800" dirty="0" smtClean="0"/>
                        <a:t>Leads to withdraw,</a:t>
                      </a:r>
                      <a:r>
                        <a:rPr lang="en-GB" sz="1800" baseline="0" dirty="0" smtClean="0"/>
                        <a:t> experience depression, even suicidal</a:t>
                      </a:r>
                    </a:p>
                    <a:p>
                      <a:pPr algn="ctr"/>
                      <a:r>
                        <a:rPr lang="en-GB" sz="1800" b="1" baseline="0" dirty="0" smtClean="0"/>
                        <a:t>“My life is not worth much”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Those who lose interest in living</a:t>
                      </a:r>
                    </a:p>
                    <a:p>
                      <a:pPr algn="ctr"/>
                      <a:r>
                        <a:rPr lang="en-GB" sz="1800" dirty="0" smtClean="0"/>
                        <a:t>Exhibit</a:t>
                      </a:r>
                      <a:r>
                        <a:rPr lang="en-GB" sz="1800" baseline="0" dirty="0" smtClean="0"/>
                        <a:t> schizoid behaviour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May commit sui/homicide</a:t>
                      </a:r>
                    </a:p>
                    <a:p>
                      <a:pPr algn="ctr"/>
                      <a:r>
                        <a:rPr lang="en-GB" sz="1800" b="1" baseline="0" dirty="0" smtClean="0"/>
                        <a:t>“Life isn’t worth anything at all”</a:t>
                      </a:r>
                      <a:endParaRPr lang="en-GB" sz="1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way to answer “who am I?”, “Why do I act the way I do?”, “How did I get this way?”</a:t>
            </a:r>
          </a:p>
          <a:p>
            <a:r>
              <a:rPr lang="en-GB" dirty="0" smtClean="0"/>
              <a:t>Analyzing a person’s thoughts, feelings, and behaviour</a:t>
            </a:r>
          </a:p>
          <a:p>
            <a:r>
              <a:rPr lang="en-GB" dirty="0" smtClean="0"/>
              <a:t>Based on the phenomena of ego states</a:t>
            </a:r>
          </a:p>
          <a:p>
            <a:r>
              <a:rPr lang="en-GB" dirty="0" smtClean="0"/>
              <a:t>Parent – Adult – Child</a:t>
            </a:r>
          </a:p>
          <a:p>
            <a:r>
              <a:rPr lang="en-GB" dirty="0" smtClean="0"/>
              <a:t>Not abstract concept, represent real people who now exist or who once existed, who have legal names and civic identities</a:t>
            </a:r>
            <a:endParaRPr lang="en-GB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Positions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93153" y="1219201"/>
            <a:ext cx="5357694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Sexual and Psychological Positions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positions: general and sexual</a:t>
            </a:r>
          </a:p>
          <a:p>
            <a:r>
              <a:rPr lang="en-GB" dirty="0" smtClean="0"/>
              <a:t>Each may be not in conjunct with the other</a:t>
            </a:r>
          </a:p>
          <a:p>
            <a:r>
              <a:rPr lang="en-GB" dirty="0" smtClean="0"/>
              <a:t>One sex may have not the same conclusion as the other</a:t>
            </a:r>
          </a:p>
          <a:p>
            <a:r>
              <a:rPr lang="en-GB" dirty="0" smtClean="0"/>
              <a:t>After positions taken, the life will be played in accordance to it with the concurrent scripts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Process Diagrammed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762000" y="1676400"/>
            <a:ext cx="2362200" cy="8382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Experiences</a:t>
            </a:r>
            <a:endParaRPr lang="en-GB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2514600" y="2971800"/>
            <a:ext cx="23622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Decisions</a:t>
            </a:r>
            <a:endParaRPr lang="en-GB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4267200" y="4267200"/>
            <a:ext cx="2362200" cy="838200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Positions</a:t>
            </a:r>
            <a:endParaRPr lang="en-GB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6019800" y="5562600"/>
            <a:ext cx="2362200" cy="83820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Behaviour</a:t>
            </a:r>
            <a:endParaRPr lang="en-GB" sz="3200" dirty="0"/>
          </a:p>
        </p:txBody>
      </p:sp>
      <p:sp>
        <p:nvSpPr>
          <p:cNvPr id="11" name="Rectangle 10"/>
          <p:cNvSpPr/>
          <p:nvPr/>
        </p:nvSpPr>
        <p:spPr>
          <a:xfrm>
            <a:off x="5562600" y="4038600"/>
            <a:ext cx="2484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Psychological and Sexual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86600" y="6248400"/>
            <a:ext cx="1827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Script Reinforcing</a:t>
            </a:r>
            <a:endParaRPr lang="en-GB" dirty="0" smtClean="0"/>
          </a:p>
        </p:txBody>
      </p:sp>
      <p:sp>
        <p:nvSpPr>
          <p:cNvPr id="13" name="Right Arrow 12"/>
          <p:cNvSpPr/>
          <p:nvPr/>
        </p:nvSpPr>
        <p:spPr>
          <a:xfrm rot="2098426">
            <a:off x="2375071" y="2557345"/>
            <a:ext cx="1066800" cy="381000"/>
          </a:xfrm>
          <a:prstGeom prst="rightArrow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rgbClr val="FFFF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2098426">
            <a:off x="4203871" y="3852745"/>
            <a:ext cx="1066800" cy="381000"/>
          </a:xfrm>
          <a:prstGeom prst="rightArrow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rgbClr val="FFFF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2098426">
            <a:off x="6032671" y="5148144"/>
            <a:ext cx="1066800" cy="381000"/>
          </a:xfrm>
          <a:prstGeom prst="rightArrow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rgbClr val="FFFF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Script People 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script can be briefly defined as the life plan that an individual feels compelled to play out</a:t>
            </a:r>
          </a:p>
          <a:p>
            <a:r>
              <a:rPr lang="en-GB" dirty="0" smtClean="0"/>
              <a:t>Related to early decisions and positions taken</a:t>
            </a:r>
          </a:p>
          <a:p>
            <a:r>
              <a:rPr lang="en-GB" dirty="0" smtClean="0"/>
              <a:t>In the Child ego state and is “written” through the transactions between parents and their child</a:t>
            </a:r>
          </a:p>
          <a:p>
            <a:r>
              <a:rPr lang="en-GB" dirty="0" smtClean="0"/>
              <a:t>Games are played as a part of the script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Script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positions and games are identified, people can become more aware of this life script</a:t>
            </a:r>
          </a:p>
          <a:p>
            <a:r>
              <a:rPr lang="en-GB" dirty="0" smtClean="0"/>
              <a:t>The ultimate goal of transactional analysis is the analysis of the scripts, since the script determines the destiny and identity of the individual</a:t>
            </a:r>
            <a:endParaRPr lang="en-GB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000" y="228600"/>
            <a:ext cx="8654414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286000" y="4648200"/>
            <a:ext cx="4572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6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THANK YOU</a:t>
            </a:r>
            <a:endParaRPr lang="en-US" sz="6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an “Ego State”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Berne: “A consistent pattern of feeling and experience directly related to a corresponding consistent pattern of behaviour”</a:t>
            </a:r>
          </a:p>
          <a:p>
            <a:r>
              <a:rPr lang="en-GB" dirty="0" smtClean="0"/>
              <a:t>Comprise the natural way of experiencing and of recording experiences in their totality</a:t>
            </a:r>
          </a:p>
          <a:p>
            <a:r>
              <a:rPr lang="en-GB" dirty="0" smtClean="0"/>
              <a:t>Experiences are recorded in the brain and nervous tissue, can be replayed, recalled, re-experienced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Parent Ego State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Attitudes and behaviour incorporated from external sources, primarily parents</a:t>
            </a:r>
          </a:p>
          <a:p>
            <a:r>
              <a:rPr lang="en-GB" dirty="0" smtClean="0"/>
              <a:t>Expressed as prejudicial, critical, and nurturing behaviour</a:t>
            </a:r>
          </a:p>
          <a:p>
            <a:r>
              <a:rPr lang="en-GB" dirty="0" smtClean="0"/>
              <a:t>Experienced as old Parental messages which continue to influence the inner Child</a:t>
            </a:r>
          </a:p>
          <a:p>
            <a:r>
              <a:rPr lang="en-GB" dirty="0" smtClean="0"/>
              <a:t>When acting, thinking, feeling as observing parents to be doing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Adult Ego State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related to a person’s age</a:t>
            </a:r>
          </a:p>
          <a:p>
            <a:r>
              <a:rPr lang="en-GB" dirty="0" smtClean="0"/>
              <a:t>Oriented to current reality and the objective gathering of information</a:t>
            </a:r>
          </a:p>
          <a:p>
            <a:r>
              <a:rPr lang="en-GB" dirty="0" smtClean="0"/>
              <a:t>Organized, adaptable, intelligent</a:t>
            </a:r>
          </a:p>
          <a:p>
            <a:r>
              <a:rPr lang="en-GB" dirty="0" smtClean="0"/>
              <a:t>Functions by testing reality, estimating probabilities, and computing dispassionately</a:t>
            </a:r>
          </a:p>
          <a:p>
            <a:r>
              <a:rPr lang="en-GB" dirty="0" smtClean="0"/>
              <a:t>When dealing with current reality, gathering facts, and computing objectively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Child Ego State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Contains all impulses that come naturally to an infant</a:t>
            </a:r>
          </a:p>
          <a:p>
            <a:r>
              <a:rPr lang="en-GB" dirty="0" smtClean="0"/>
              <a:t>Recordings of the child’s early experiences, responses, and the “positions” taken about self and others</a:t>
            </a:r>
          </a:p>
          <a:p>
            <a:r>
              <a:rPr lang="en-GB" dirty="0" smtClean="0"/>
              <a:t>Expressed as “old” (archaic) behaviour from childhood</a:t>
            </a:r>
          </a:p>
          <a:p>
            <a:r>
              <a:rPr lang="en-GB" dirty="0" smtClean="0"/>
              <a:t>When feeling and acting as when still a child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9310"/>
            <a:ext cx="5918201" cy="6828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802640"/>
            <a:ext cx="7162800" cy="525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1302</Words>
  <Application>Microsoft Office PowerPoint</Application>
  <PresentationFormat>On-screen Show (4:3)</PresentationFormat>
  <Paragraphs>169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Transactional Analysis An Overview</vt:lpstr>
      <vt:lpstr>Analysis Concerned</vt:lpstr>
      <vt:lpstr>Structural Analysis</vt:lpstr>
      <vt:lpstr>What is an “Ego State”</vt:lpstr>
      <vt:lpstr>The Parent Ego State</vt:lpstr>
      <vt:lpstr>The Adult Ego State</vt:lpstr>
      <vt:lpstr>The Child Ego State</vt:lpstr>
      <vt:lpstr>Slide 8</vt:lpstr>
      <vt:lpstr>Slide 9</vt:lpstr>
      <vt:lpstr>Now... which one?</vt:lpstr>
      <vt:lpstr>Development of Ego States</vt:lpstr>
      <vt:lpstr>Development of Ego States</vt:lpstr>
      <vt:lpstr>Transactional Analysis</vt:lpstr>
      <vt:lpstr>Complementary Transactions</vt:lpstr>
      <vt:lpstr>Complementary Transactions</vt:lpstr>
      <vt:lpstr>Complementary Transactions</vt:lpstr>
      <vt:lpstr>Crossed Transactions</vt:lpstr>
      <vt:lpstr>Crossed Transactions</vt:lpstr>
      <vt:lpstr>Crossed Transactions</vt:lpstr>
      <vt:lpstr>Ulterior Transactions</vt:lpstr>
      <vt:lpstr>Ulterior Transactions</vt:lpstr>
      <vt:lpstr>Ulterior Transactions</vt:lpstr>
      <vt:lpstr>Games We Play</vt:lpstr>
      <vt:lpstr>Elements of the Game</vt:lpstr>
      <vt:lpstr>What Games Do</vt:lpstr>
      <vt:lpstr>The Moves</vt:lpstr>
      <vt:lpstr>Degrees of the Game</vt:lpstr>
      <vt:lpstr>Days of Decision</vt:lpstr>
      <vt:lpstr>Psychological Positions For Themselves And About Others</vt:lpstr>
      <vt:lpstr>Positions</vt:lpstr>
      <vt:lpstr>Sexual and Psychological Positions</vt:lpstr>
      <vt:lpstr>The Process Diagrammed</vt:lpstr>
      <vt:lpstr>The Script People Play</vt:lpstr>
      <vt:lpstr>Script Analysis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Transactional Analysis An Overview</dc:title>
  <dc:creator>LORDz</dc:creator>
  <cp:lastModifiedBy>LORDz</cp:lastModifiedBy>
  <cp:revision>30</cp:revision>
  <dcterms:created xsi:type="dcterms:W3CDTF">2014-02-12T03:00:54Z</dcterms:created>
  <dcterms:modified xsi:type="dcterms:W3CDTF">2014-02-13T06:15:43Z</dcterms:modified>
</cp:coreProperties>
</file>