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74" r:id="rId27"/>
    <p:sldId id="275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flip="none" rotWithShape="1">
          <a:gsLst>
            <a:gs pos="0">
              <a:srgbClr val="B1DDFF"/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2AED8E5B-0D98-4FE1-9B26-D1041E3A89F9}" type="datetimeFigureOut">
              <a:rPr lang="en-US" dirty="0"/>
              <a:t>10/28/2014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159CD-DA3A-463F-AFEF-A68838A6859B}" type="datetimeFigureOut">
              <a:rPr lang="en-US" dirty="0"/>
              <a:t>10/28/2014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925-E007-46C2-84AB-35EE10DCAD39}" type="datetimeFigureOut">
              <a:rPr lang="en-US" dirty="0"/>
              <a:t>10/28/2014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2DCB-466C-4061-8D51-D3254DD77FA1}" type="datetimeFigureOut">
              <a:rPr lang="en-US" dirty="0"/>
              <a:t>10/28/2014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flip="none"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bg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642357F-39F6-401C-9FF8-3072724998F3}" type="datetimeFigureOut">
              <a:rPr lang="en-US" dirty="0"/>
              <a:t>10/28/2014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DB09B-D413-414E-B13F-B1984CD8FF65}" type="datetimeFigureOut">
              <a:rPr lang="en-US" dirty="0"/>
              <a:t>10/28/2014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8F992-55E7-4B2D-A6F1-8C9243CBFE1B}" type="datetimeFigureOut">
              <a:rPr lang="en-US" dirty="0"/>
              <a:t>10/28/2014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98110-BAA6-4256-A2E5-BB66A47D2616}" type="datetimeFigureOut">
              <a:rPr lang="en-US" dirty="0"/>
              <a:t>10/28/2014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03892-3343-4E4E-B81B-70A099359AD2}" type="datetimeFigureOut">
              <a:rPr lang="en-US" dirty="0"/>
              <a:t>10/28/2014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2F85-D33A-46AF-9088-5A7400C1018E}" type="datetimeFigureOut">
              <a:rPr lang="en-US" dirty="0"/>
              <a:t>10/28/2014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rgbClr val="969696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12700" dist="381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3EB3A624-F501-46A9-B8CA-4949E24E27C8}" type="datetimeFigureOut">
              <a:rPr lang="en-US" dirty="0"/>
              <a:t>10/28/2014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lang="en-US" sz="1000" kern="1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381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C4D3C1-679D-44D8-8A9C-D402CE4EF569}" type="datetimeFigureOut">
              <a:rPr lang="en-US" dirty="0"/>
              <a:t>10/28/2014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14667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Narcissistic</a:t>
            </a:r>
            <a:r>
              <a:rPr lang="en-US" sz="6000" b="1" dirty="0" smtClean="0"/>
              <a:t> personality disorder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507606"/>
            <a:ext cx="9070848" cy="631657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dr. </a:t>
            </a:r>
            <a:r>
              <a:rPr lang="en-US" sz="2400" b="1" dirty="0" err="1" smtClean="0"/>
              <a:t>Petrin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Redayani</a:t>
            </a:r>
            <a:r>
              <a:rPr lang="en-US" sz="2400" b="1" dirty="0"/>
              <a:t> </a:t>
            </a:r>
            <a:r>
              <a:rPr lang="en-US" sz="2400" b="1" dirty="0" smtClean="0"/>
              <a:t>L, </a:t>
            </a:r>
            <a:r>
              <a:rPr lang="en-US" sz="2400" b="1" dirty="0" err="1" smtClean="0"/>
              <a:t>SpKJ</a:t>
            </a:r>
            <a:r>
              <a:rPr lang="en-US" sz="2400" b="1" dirty="0" smtClean="0"/>
              <a:t>(K), </a:t>
            </a:r>
            <a:r>
              <a:rPr lang="en-US" sz="2400" b="1" dirty="0" err="1" smtClean="0"/>
              <a:t>MPdKed</a:t>
            </a:r>
            <a:endParaRPr lang="en-US" sz="2400" b="1" dirty="0" smtClean="0"/>
          </a:p>
          <a:p>
            <a:r>
              <a:rPr lang="en-US" sz="2400" b="1" dirty="0" smtClean="0"/>
              <a:t>dr. Rizky Aniza Winanda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22463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216" y="539564"/>
            <a:ext cx="10058400" cy="59377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Psychodynamic Understanding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1216" y="1300766"/>
            <a:ext cx="10818253" cy="5100033"/>
          </a:xfrm>
        </p:spPr>
        <p:txBody>
          <a:bodyPr>
            <a:noAutofit/>
          </a:bodyPr>
          <a:lstStyle/>
          <a:p>
            <a:pPr algn="just"/>
            <a:r>
              <a:rPr lang="en-US" sz="2200" dirty="0" err="1" smtClean="0">
                <a:sym typeface="Wingdings" panose="05000000000000000000" pitchFamily="2" charset="2"/>
              </a:rPr>
              <a:t>Kohut</a:t>
            </a:r>
            <a:r>
              <a:rPr lang="en-US" sz="2200" dirty="0" smtClean="0">
                <a:sym typeface="Wingdings" panose="05000000000000000000" pitchFamily="2" charset="2"/>
              </a:rPr>
              <a:t> (1971-1984)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NPD patients  stuck at the stage where they required specific responses from people in the environment to maintain cohesive self</a:t>
            </a:r>
          </a:p>
          <a:p>
            <a:pPr lvl="2" algn="just"/>
            <a:r>
              <a:rPr lang="en-US" sz="2200" dirty="0" smtClean="0">
                <a:sym typeface="Wingdings" panose="05000000000000000000" pitchFamily="2" charset="2"/>
              </a:rPr>
              <a:t>Parents’ empathic failures (not providing validation, admiration, </a:t>
            </a:r>
            <a:r>
              <a:rPr lang="en-US" sz="2200" dirty="0" err="1" smtClean="0">
                <a:sym typeface="Wingdings" panose="05000000000000000000" pitchFamily="2" charset="2"/>
              </a:rPr>
              <a:t>twinship</a:t>
            </a:r>
            <a:r>
              <a:rPr lang="en-US" sz="2200" dirty="0" smtClean="0">
                <a:sym typeface="Wingdings" panose="05000000000000000000" pitchFamily="2" charset="2"/>
              </a:rPr>
              <a:t> experiences, models worthy of idealization) prone to fragmentations of self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NPD patients tend to form mirror, </a:t>
            </a:r>
            <a:r>
              <a:rPr lang="en-US" sz="2200" dirty="0" err="1" smtClean="0">
                <a:sym typeface="Wingdings" panose="05000000000000000000" pitchFamily="2" charset="2"/>
              </a:rPr>
              <a:t>twinship</a:t>
            </a:r>
            <a:r>
              <a:rPr lang="en-US" sz="2200" dirty="0" smtClean="0">
                <a:sym typeface="Wingdings" panose="05000000000000000000" pitchFamily="2" charset="2"/>
              </a:rPr>
              <a:t>, idealizing transference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We are in need of constant </a:t>
            </a:r>
            <a:r>
              <a:rPr lang="en-US" sz="2200" dirty="0" err="1" smtClean="0">
                <a:sym typeface="Wingdings" panose="05000000000000000000" pitchFamily="2" charset="2"/>
              </a:rPr>
              <a:t>selfobject</a:t>
            </a:r>
            <a:r>
              <a:rPr lang="en-US" sz="2200" dirty="0" smtClean="0">
                <a:sym typeface="Wingdings" panose="05000000000000000000" pitchFamily="2" charset="2"/>
              </a:rPr>
              <a:t> responses  sources of gratification for self, a need for soothing, validation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Goal of treatment  move away from a need of archaic (parental) </a:t>
            </a:r>
            <a:r>
              <a:rPr lang="en-US" sz="2200" dirty="0" err="1" smtClean="0">
                <a:sym typeface="Wingdings" panose="05000000000000000000" pitchFamily="2" charset="2"/>
              </a:rPr>
              <a:t>selfobject</a:t>
            </a:r>
            <a:r>
              <a:rPr lang="en-US" sz="2200" dirty="0" smtClean="0">
                <a:sym typeface="Wingdings" panose="05000000000000000000" pitchFamily="2" charset="2"/>
              </a:rPr>
              <a:t> towards an ability to use mature and more appropriate </a:t>
            </a:r>
            <a:r>
              <a:rPr lang="en-US" sz="2200" dirty="0" err="1" smtClean="0">
                <a:sym typeface="Wingdings" panose="05000000000000000000" pitchFamily="2" charset="2"/>
              </a:rPr>
              <a:t>selfobjects</a:t>
            </a:r>
            <a:endParaRPr lang="en-US" sz="22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1272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216" y="539564"/>
            <a:ext cx="10058400" cy="59377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Psychodynamic Understanding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1216" y="1300766"/>
            <a:ext cx="10818253" cy="5100033"/>
          </a:xfrm>
        </p:spPr>
        <p:txBody>
          <a:bodyPr>
            <a:noAutofit/>
          </a:bodyPr>
          <a:lstStyle/>
          <a:p>
            <a:pPr algn="just"/>
            <a:r>
              <a:rPr lang="en-US" sz="2200" dirty="0" err="1" smtClean="0">
                <a:sym typeface="Wingdings" panose="05000000000000000000" pitchFamily="2" charset="2"/>
              </a:rPr>
              <a:t>Kohut</a:t>
            </a:r>
            <a:r>
              <a:rPr lang="en-US" sz="2200" dirty="0" smtClean="0">
                <a:sym typeface="Wingdings" panose="05000000000000000000" pitchFamily="2" charset="2"/>
              </a:rPr>
              <a:t> (1971-1984)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Different from BPD  never achieved sufficient cohesiveness to be analyzed, no definition of inner world due to missing functions from people for internalization</a:t>
            </a:r>
          </a:p>
          <a:p>
            <a:pPr lvl="1" algn="just"/>
            <a:r>
              <a:rPr lang="en-US" sz="2200" dirty="0" err="1">
                <a:sym typeface="Wingdings" panose="05000000000000000000" pitchFamily="2" charset="2"/>
              </a:rPr>
              <a:t>Aggresion</a:t>
            </a:r>
            <a:r>
              <a:rPr lang="en-US" sz="2200" dirty="0">
                <a:sym typeface="Wingdings" panose="05000000000000000000" pitchFamily="2" charset="2"/>
              </a:rPr>
              <a:t>  secondary phenomenon  reaction to not having one’s needs for mirroring and idealizing satisfied </a:t>
            </a:r>
            <a:r>
              <a:rPr lang="en-US" sz="2200" dirty="0" smtClean="0">
                <a:sym typeface="Wingdings" panose="05000000000000000000" pitchFamily="2" charset="2"/>
              </a:rPr>
              <a:t> understandable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Idealization  viewed as normal need in transference, individual is incomplete without </a:t>
            </a:r>
            <a:r>
              <a:rPr lang="en-US" sz="2200" dirty="0" err="1" smtClean="0">
                <a:sym typeface="Wingdings" panose="05000000000000000000" pitchFamily="2" charset="2"/>
              </a:rPr>
              <a:t>selfobject</a:t>
            </a:r>
            <a:endParaRPr lang="en-US" sz="22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3429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216" y="539564"/>
            <a:ext cx="10058400" cy="43923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Psychodynamic Understanding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914" y="1120462"/>
            <a:ext cx="10998556" cy="5280337"/>
          </a:xfrm>
        </p:spPr>
        <p:txBody>
          <a:bodyPr>
            <a:noAutofit/>
          </a:bodyPr>
          <a:lstStyle/>
          <a:p>
            <a:pPr algn="just"/>
            <a:r>
              <a:rPr lang="en-US" sz="1700" dirty="0" err="1" smtClean="0">
                <a:sym typeface="Wingdings" panose="05000000000000000000" pitchFamily="2" charset="2"/>
              </a:rPr>
              <a:t>Kleinian</a:t>
            </a:r>
            <a:r>
              <a:rPr lang="en-US" sz="1700" dirty="0" smtClean="0">
                <a:sym typeface="Wingdings" panose="05000000000000000000" pitchFamily="2" charset="2"/>
              </a:rPr>
              <a:t> view (Rosenfeld, 1964)</a:t>
            </a:r>
          </a:p>
          <a:p>
            <a:pPr lvl="1" algn="just"/>
            <a:r>
              <a:rPr lang="en-US" sz="1700" dirty="0" smtClean="0">
                <a:sym typeface="Wingdings" panose="05000000000000000000" pitchFamily="2" charset="2"/>
              </a:rPr>
              <a:t>Function of narcissistic relationship  maintain illusion that there is no separation between subject and object, deny dependence as if </a:t>
            </a:r>
            <a:r>
              <a:rPr lang="en-US" sz="1700" dirty="0" err="1" smtClean="0">
                <a:sym typeface="Wingdings" panose="05000000000000000000" pitchFamily="2" charset="2"/>
              </a:rPr>
              <a:t>omnipotently</a:t>
            </a:r>
            <a:r>
              <a:rPr lang="en-US" sz="1700" dirty="0" smtClean="0">
                <a:sym typeface="Wingdings" panose="05000000000000000000" pitchFamily="2" charset="2"/>
              </a:rPr>
              <a:t> self-sufficient</a:t>
            </a:r>
          </a:p>
          <a:p>
            <a:pPr lvl="1" algn="just"/>
            <a:endParaRPr lang="en-US" sz="1700" dirty="0" smtClean="0">
              <a:sym typeface="Wingdings" panose="05000000000000000000" pitchFamily="2" charset="2"/>
            </a:endParaRPr>
          </a:p>
          <a:p>
            <a:pPr algn="just"/>
            <a:r>
              <a:rPr lang="en-US" sz="1700" dirty="0">
                <a:sym typeface="Wingdings" panose="05000000000000000000" pitchFamily="2" charset="2"/>
              </a:rPr>
              <a:t>Modell (1976)</a:t>
            </a:r>
          </a:p>
          <a:p>
            <a:pPr lvl="1" algn="just"/>
            <a:r>
              <a:rPr lang="en-US" sz="1700" dirty="0">
                <a:sym typeface="Wingdings" panose="05000000000000000000" pitchFamily="2" charset="2"/>
              </a:rPr>
              <a:t>Narcissism = illusion of omnipotent self-sufficiency, reinforced by grandiose fantasies</a:t>
            </a:r>
          </a:p>
          <a:p>
            <a:pPr lvl="1" algn="just"/>
            <a:r>
              <a:rPr lang="en-US" sz="1700" dirty="0">
                <a:sym typeface="Wingdings" panose="05000000000000000000" pitchFamily="2" charset="2"/>
              </a:rPr>
              <a:t>Therapists’ task  create holding environment (</a:t>
            </a:r>
            <a:r>
              <a:rPr lang="en-US" sz="1700" dirty="0" err="1">
                <a:sym typeface="Wingdings" panose="05000000000000000000" pitchFamily="2" charset="2"/>
              </a:rPr>
              <a:t>Winnicott</a:t>
            </a:r>
            <a:r>
              <a:rPr lang="en-US" sz="1700" dirty="0">
                <a:sym typeface="Wingdings" panose="05000000000000000000" pitchFamily="2" charset="2"/>
              </a:rPr>
              <a:t>, 1965), allow development to </a:t>
            </a:r>
            <a:r>
              <a:rPr lang="en-US" sz="1700" dirty="0" smtClean="0">
                <a:sym typeface="Wingdings" panose="05000000000000000000" pitchFamily="2" charset="2"/>
              </a:rPr>
              <a:t>proceed</a:t>
            </a:r>
          </a:p>
          <a:p>
            <a:pPr lvl="1" algn="just"/>
            <a:endParaRPr lang="en-US" sz="1700" dirty="0">
              <a:sym typeface="Wingdings" panose="05000000000000000000" pitchFamily="2" charset="2"/>
            </a:endParaRPr>
          </a:p>
          <a:p>
            <a:pPr algn="just"/>
            <a:r>
              <a:rPr lang="en-US" sz="1700" dirty="0">
                <a:sym typeface="Wingdings" panose="05000000000000000000" pitchFamily="2" charset="2"/>
              </a:rPr>
              <a:t>Rothstein (1980)</a:t>
            </a:r>
          </a:p>
          <a:p>
            <a:pPr lvl="1" algn="just"/>
            <a:r>
              <a:rPr lang="en-US" sz="1700" dirty="0">
                <a:sym typeface="Wingdings" panose="05000000000000000000" pitchFamily="2" charset="2"/>
              </a:rPr>
              <a:t>Freud structural model  nature of ego determines whether narcissism is healthy or </a:t>
            </a:r>
            <a:r>
              <a:rPr lang="en-US" sz="1700" dirty="0" smtClean="0">
                <a:sym typeface="Wingdings" panose="05000000000000000000" pitchFamily="2" charset="2"/>
              </a:rPr>
              <a:t>pathological</a:t>
            </a:r>
          </a:p>
          <a:p>
            <a:pPr lvl="1" algn="just"/>
            <a:endParaRPr lang="en-US" sz="1700" dirty="0">
              <a:sym typeface="Wingdings" panose="05000000000000000000" pitchFamily="2" charset="2"/>
            </a:endParaRPr>
          </a:p>
          <a:p>
            <a:pPr algn="just"/>
            <a:r>
              <a:rPr lang="en-US" sz="1700" dirty="0" smtClean="0">
                <a:sym typeface="Wingdings" panose="05000000000000000000" pitchFamily="2" charset="2"/>
              </a:rPr>
              <a:t>Steiner (2006)</a:t>
            </a:r>
          </a:p>
          <a:p>
            <a:pPr lvl="1" algn="just"/>
            <a:r>
              <a:rPr lang="en-US" sz="1700" dirty="0" smtClean="0">
                <a:sym typeface="Wingdings" panose="05000000000000000000" pitchFamily="2" charset="2"/>
              </a:rPr>
              <a:t>Being seen and seeing  understanding NPD</a:t>
            </a:r>
          </a:p>
          <a:p>
            <a:pPr lvl="2" algn="just"/>
            <a:r>
              <a:rPr lang="en-US" sz="1700" dirty="0" smtClean="0">
                <a:sym typeface="Wingdings" panose="05000000000000000000" pitchFamily="2" charset="2"/>
              </a:rPr>
              <a:t>Humiliation is unbearable to the NPD patient  humiliates others</a:t>
            </a:r>
          </a:p>
          <a:p>
            <a:pPr lvl="2" algn="just"/>
            <a:r>
              <a:rPr lang="en-US" sz="1700" dirty="0" smtClean="0">
                <a:sym typeface="Wingdings" panose="05000000000000000000" pitchFamily="2" charset="2"/>
              </a:rPr>
              <a:t>When defenses break down, feeling of exposure lead to shame</a:t>
            </a:r>
          </a:p>
        </p:txBody>
      </p:sp>
    </p:spTree>
    <p:extLst>
      <p:ext uri="{BB962C8B-B14F-4D97-AF65-F5344CB8AC3E}">
        <p14:creationId xmlns:p14="http://schemas.microsoft.com/office/powerpoint/2010/main" val="293166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216" y="539564"/>
            <a:ext cx="10058400" cy="43923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Psychodynamic Understanding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914" y="1352282"/>
            <a:ext cx="10998556" cy="5048517"/>
          </a:xfrm>
        </p:spPr>
        <p:txBody>
          <a:bodyPr>
            <a:noAutofit/>
          </a:bodyPr>
          <a:lstStyle/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Attachment theory 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Oblivious narcissists  incapable of </a:t>
            </a:r>
            <a:r>
              <a:rPr lang="en-US" sz="2000" dirty="0" err="1" smtClean="0">
                <a:sym typeface="Wingdings" panose="05000000000000000000" pitchFamily="2" charset="2"/>
              </a:rPr>
              <a:t>mentalization</a:t>
            </a:r>
            <a:r>
              <a:rPr lang="en-US" sz="2000" dirty="0" smtClean="0">
                <a:sym typeface="Wingdings" panose="05000000000000000000" pitchFamily="2" charset="2"/>
              </a:rPr>
              <a:t>, cannot attune to others’ mind and understand the impact</a:t>
            </a:r>
          </a:p>
          <a:p>
            <a:pPr lvl="2" algn="just"/>
            <a:r>
              <a:rPr lang="en-US" sz="2000" dirty="0" smtClean="0">
                <a:sym typeface="Wingdings" panose="05000000000000000000" pitchFamily="2" charset="2"/>
              </a:rPr>
              <a:t>Shut down curiosity of others’ internal response as a way to avoid feeling shamed</a:t>
            </a:r>
          </a:p>
          <a:p>
            <a:pPr lvl="1" algn="just"/>
            <a:r>
              <a:rPr lang="en-US" sz="2000" dirty="0" err="1" smtClean="0">
                <a:sym typeface="Wingdings" panose="05000000000000000000" pitchFamily="2" charset="2"/>
              </a:rPr>
              <a:t>Hypervigilant</a:t>
            </a:r>
            <a:r>
              <a:rPr lang="en-US" sz="2000" dirty="0" smtClean="0">
                <a:sym typeface="Wingdings" panose="05000000000000000000" pitchFamily="2" charset="2"/>
              </a:rPr>
              <a:t> narcissists  misread experiences of others, fail to see that others have a distinct and separate mind/perspective</a:t>
            </a:r>
          </a:p>
          <a:p>
            <a:pPr lvl="2" algn="just"/>
            <a:r>
              <a:rPr lang="en-US" sz="2000" dirty="0" smtClean="0">
                <a:sym typeface="Wingdings" panose="05000000000000000000" pitchFamily="2" charset="2"/>
              </a:rPr>
              <a:t>Anticipates others’ experiences as an illusion of control over others</a:t>
            </a:r>
          </a:p>
          <a:p>
            <a:pPr lvl="2" algn="just"/>
            <a:endParaRPr lang="en-US" sz="2000" dirty="0">
              <a:sym typeface="Wingdings" panose="05000000000000000000" pitchFamily="2" charset="2"/>
            </a:endParaRPr>
          </a:p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Theories  “parent-blaming”</a:t>
            </a:r>
          </a:p>
          <a:p>
            <a:pPr lvl="1" algn="just"/>
            <a:r>
              <a:rPr lang="en-US" sz="2000" dirty="0" err="1" smtClean="0">
                <a:sym typeface="Wingdings" panose="05000000000000000000" pitchFamily="2" charset="2"/>
              </a:rPr>
              <a:t>Kohut</a:t>
            </a:r>
            <a:r>
              <a:rPr lang="en-US" sz="2000" dirty="0" smtClean="0">
                <a:sym typeface="Wingdings" panose="05000000000000000000" pitchFamily="2" charset="2"/>
              </a:rPr>
              <a:t> : parent empathic failures</a:t>
            </a:r>
          </a:p>
          <a:p>
            <a:pPr lvl="1" algn="just"/>
            <a:r>
              <a:rPr lang="en-US" sz="2000" dirty="0" err="1" smtClean="0">
                <a:sym typeface="Wingdings" panose="05000000000000000000" pitchFamily="2" charset="2"/>
              </a:rPr>
              <a:t>Kernberg</a:t>
            </a:r>
            <a:r>
              <a:rPr lang="en-US" sz="2000" dirty="0" smtClean="0">
                <a:sym typeface="Wingdings" panose="05000000000000000000" pitchFamily="2" charset="2"/>
              </a:rPr>
              <a:t> : parent coldness and strictness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Consider possibility of parents reacting to difficult traits in child  genetic component of narcissism (Vernon et al, 2008)</a:t>
            </a:r>
          </a:p>
        </p:txBody>
      </p:sp>
    </p:spTree>
    <p:extLst>
      <p:ext uri="{BB962C8B-B14F-4D97-AF65-F5344CB8AC3E}">
        <p14:creationId xmlns:p14="http://schemas.microsoft.com/office/powerpoint/2010/main" val="403670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Treatment</a:t>
            </a:r>
            <a:endParaRPr lang="en-US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71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42595"/>
            <a:ext cx="10058400" cy="65817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Individual Psychotherapy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275" y="1429553"/>
            <a:ext cx="11127348" cy="4919732"/>
          </a:xfrm>
        </p:spPr>
        <p:txBody>
          <a:bodyPr>
            <a:noAutofit/>
          </a:bodyPr>
          <a:lstStyle/>
          <a:p>
            <a:pPr algn="just"/>
            <a:r>
              <a:rPr lang="en-US" dirty="0" smtClean="0"/>
              <a:t>Psychoanalysis </a:t>
            </a:r>
            <a:r>
              <a:rPr lang="en-US" dirty="0" smtClean="0">
                <a:sym typeface="Wingdings" panose="05000000000000000000" pitchFamily="2" charset="2"/>
              </a:rPr>
              <a:t> treatment of choice for NPD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Predominantly expressive techniques, 1-2x/week</a:t>
            </a:r>
          </a:p>
          <a:p>
            <a:pPr lvl="1" algn="just"/>
            <a:endParaRPr lang="en-US" sz="1800" dirty="0">
              <a:sym typeface="Wingdings" panose="05000000000000000000" pitchFamily="2" charset="2"/>
            </a:endParaRPr>
          </a:p>
          <a:p>
            <a:pPr algn="just"/>
            <a:r>
              <a:rPr lang="en-US" dirty="0" err="1" smtClean="0">
                <a:sym typeface="Wingdings" panose="05000000000000000000" pitchFamily="2" charset="2"/>
              </a:rPr>
              <a:t>Kohut</a:t>
            </a:r>
            <a:r>
              <a:rPr lang="en-US" dirty="0" smtClean="0">
                <a:sym typeface="Wingdings" panose="05000000000000000000" pitchFamily="2" charset="2"/>
              </a:rPr>
              <a:t> vs. </a:t>
            </a:r>
            <a:r>
              <a:rPr lang="en-US" dirty="0" err="1" smtClean="0">
                <a:sym typeface="Wingdings" panose="05000000000000000000" pitchFamily="2" charset="2"/>
              </a:rPr>
              <a:t>Kernberg</a:t>
            </a:r>
            <a:endParaRPr lang="en-US" dirty="0" smtClean="0">
              <a:sym typeface="Wingdings" panose="05000000000000000000" pitchFamily="2" charset="2"/>
            </a:endParaRP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Both techniques respond empathetically to different dimensions of the patient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Josephs (1995)  </a:t>
            </a:r>
            <a:r>
              <a:rPr lang="en-US" sz="1800" dirty="0" err="1" smtClean="0">
                <a:sym typeface="Wingdings" panose="05000000000000000000" pitchFamily="2" charset="2"/>
              </a:rPr>
              <a:t>Kohut’s</a:t>
            </a:r>
            <a:r>
              <a:rPr lang="en-US" sz="1800" dirty="0" smtClean="0">
                <a:sym typeface="Wingdings" panose="05000000000000000000" pitchFamily="2" charset="2"/>
              </a:rPr>
              <a:t> empathetic technique helpful, must be counterbalanced with </a:t>
            </a:r>
            <a:r>
              <a:rPr lang="en-US" sz="1800" dirty="0" err="1" smtClean="0">
                <a:sym typeface="Wingdings" panose="05000000000000000000" pitchFamily="2" charset="2"/>
              </a:rPr>
              <a:t>Kernberg’s</a:t>
            </a:r>
            <a:r>
              <a:rPr lang="en-US" sz="1800" dirty="0" smtClean="0">
                <a:sym typeface="Wingdings" panose="05000000000000000000" pitchFamily="2" charset="2"/>
              </a:rPr>
              <a:t> interpretation of the defensive function of </a:t>
            </a:r>
            <a:r>
              <a:rPr lang="en-US" sz="1800" dirty="0" err="1" smtClean="0">
                <a:sym typeface="Wingdings" panose="05000000000000000000" pitchFamily="2" charset="2"/>
              </a:rPr>
              <a:t>selfobject</a:t>
            </a:r>
            <a:r>
              <a:rPr lang="en-US" sz="1800" dirty="0" smtClean="0">
                <a:sym typeface="Wingdings" panose="05000000000000000000" pitchFamily="2" charset="2"/>
              </a:rPr>
              <a:t> transferences</a:t>
            </a:r>
          </a:p>
          <a:p>
            <a:pPr lvl="1" algn="just"/>
            <a:endParaRPr lang="en-US" sz="1800" dirty="0">
              <a:sym typeface="Wingdings" panose="05000000000000000000" pitchFamily="2" charset="2"/>
            </a:endParaRP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Practice </a:t>
            </a:r>
            <a:r>
              <a:rPr lang="en-US" dirty="0" err="1" smtClean="0">
                <a:sym typeface="Wingdings" panose="05000000000000000000" pitchFamily="2" charset="2"/>
              </a:rPr>
              <a:t>mentalization</a:t>
            </a:r>
            <a:r>
              <a:rPr lang="en-US" dirty="0" smtClean="0">
                <a:sym typeface="Wingdings" panose="05000000000000000000" pitchFamily="2" charset="2"/>
              </a:rPr>
              <a:t> (Ritter et al, 2011)</a:t>
            </a:r>
          </a:p>
          <a:p>
            <a:pPr lvl="1" algn="just"/>
            <a:r>
              <a:rPr lang="en-US" sz="1800" dirty="0" err="1" smtClean="0">
                <a:sym typeface="Wingdings" panose="05000000000000000000" pitchFamily="2" charset="2"/>
              </a:rPr>
              <a:t>Hypervigilant</a:t>
            </a:r>
            <a:r>
              <a:rPr lang="en-US" sz="1800" dirty="0" smtClean="0">
                <a:sym typeface="Wingdings" panose="05000000000000000000" pitchFamily="2" charset="2"/>
              </a:rPr>
              <a:t> : promoting sense of secure attachment to lower state of arousal  capacity for reflection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Oblivious : encourage to become more curious about how their behavior and comments affect others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Both : explore patient’s fantasy of the therapist’s internal state, identify patient’s feelings and ask if there are other possibilities (when they think they know what’s in the therapist’s mind)</a:t>
            </a:r>
          </a:p>
        </p:txBody>
      </p:sp>
    </p:spTree>
    <p:extLst>
      <p:ext uri="{BB962C8B-B14F-4D97-AF65-F5344CB8AC3E}">
        <p14:creationId xmlns:p14="http://schemas.microsoft.com/office/powerpoint/2010/main" val="107112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42595"/>
            <a:ext cx="10058400" cy="65817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Individual Psychotherapy : </a:t>
            </a:r>
            <a:r>
              <a:rPr lang="en-US" sz="4000" b="1" dirty="0" err="1" smtClean="0"/>
              <a:t>Kohut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275" y="1429553"/>
            <a:ext cx="11127348" cy="4919732"/>
          </a:xfrm>
        </p:spPr>
        <p:txBody>
          <a:bodyPr>
            <a:noAutofit/>
          </a:bodyPr>
          <a:lstStyle/>
          <a:p>
            <a:pPr algn="just"/>
            <a:r>
              <a:rPr lang="en-US" dirty="0" smtClean="0">
                <a:sym typeface="Wingdings" panose="05000000000000000000" pitchFamily="2" charset="2"/>
              </a:rPr>
              <a:t>Empathy  empathize with attempt to reactivate a failed parental relationship by coercing therapist to meet needs for affirmation (mirror transference), idealization (idealizing transference), being like the therapist (</a:t>
            </a:r>
            <a:r>
              <a:rPr lang="en-US" dirty="0" err="1" smtClean="0">
                <a:sym typeface="Wingdings" panose="05000000000000000000" pitchFamily="2" charset="2"/>
              </a:rPr>
              <a:t>twinship</a:t>
            </a:r>
            <a:r>
              <a:rPr lang="en-US" dirty="0" smtClean="0">
                <a:sym typeface="Wingdings" panose="05000000000000000000" pitchFamily="2" charset="2"/>
              </a:rPr>
              <a:t> transference).</a:t>
            </a: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Do not prematurely interpret these needs HOWEVER do not actively gratify the yearning to be soothed, interpret this.</a:t>
            </a: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Take analytic material in “straight manner”, as the patient experiences it  avoid repeating empathic failures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If this fails, look for hidden meaning beneath the “experience-near” feelings giving resistance</a:t>
            </a: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Sensitive to self-fragmentation  focus on the precipitating event rather than on the content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Focus on the naturalness of the patient’s response to unexpected stimulus (in relation to infantile trauma), rather than on the patient’s sensitivity to stimulus</a:t>
            </a: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If the patient feels deflated or is hurt  therapist  made an error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Patient often ashamed when exposed to </a:t>
            </a:r>
            <a:r>
              <a:rPr lang="en-US" sz="1800" dirty="0" err="1" smtClean="0">
                <a:sym typeface="Wingdings" panose="05000000000000000000" pitchFamily="2" charset="2"/>
              </a:rPr>
              <a:t>parapraxes</a:t>
            </a:r>
            <a:endParaRPr lang="en-US" sz="1800" dirty="0" smtClean="0">
              <a:sym typeface="Wingdings" panose="05000000000000000000" pitchFamily="2" charset="2"/>
            </a:endParaRP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Avoid bypassing patient’s conscious subjective experiences to address unconscious material outside the patient’s awareness  patient may feel “caught”, misunderstood</a:t>
            </a:r>
          </a:p>
        </p:txBody>
      </p:sp>
    </p:spTree>
    <p:extLst>
      <p:ext uri="{BB962C8B-B14F-4D97-AF65-F5344CB8AC3E}">
        <p14:creationId xmlns:p14="http://schemas.microsoft.com/office/powerpoint/2010/main" val="311770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42595"/>
            <a:ext cx="10058400" cy="65817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Individual Psychotherapy : </a:t>
            </a:r>
            <a:r>
              <a:rPr lang="en-US" sz="4000" b="1" dirty="0" err="1" smtClean="0"/>
              <a:t>Kohut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275" y="1429553"/>
            <a:ext cx="11127348" cy="4919732"/>
          </a:xfrm>
        </p:spPr>
        <p:txBody>
          <a:bodyPr>
            <a:noAutofit/>
          </a:bodyPr>
          <a:lstStyle/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Look at the positive side of the patient’s experience  therapists understand</a:t>
            </a:r>
          </a:p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Goal : help the patient identify and seek out appropriate </a:t>
            </a:r>
            <a:r>
              <a:rPr lang="en-US" sz="2000" dirty="0" err="1" smtClean="0">
                <a:sym typeface="Wingdings" panose="05000000000000000000" pitchFamily="2" charset="2"/>
              </a:rPr>
              <a:t>selfobjects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Do not overvalue separation &amp; autonomy or expect that patients should become more independent</a:t>
            </a:r>
          </a:p>
          <a:p>
            <a:pPr algn="just"/>
            <a:endParaRPr lang="en-US" sz="2000" dirty="0">
              <a:sym typeface="Wingdings" panose="05000000000000000000" pitchFamily="2" charset="2"/>
            </a:endParaRPr>
          </a:p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Criticism :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Parent-blaming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Experience-near technique  may overlook important unconscious issues that should be treated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Not seeing rage as a product of disintegration  may underestimate the role played by internal conflict</a:t>
            </a:r>
          </a:p>
        </p:txBody>
      </p:sp>
    </p:spTree>
    <p:extLst>
      <p:ext uri="{BB962C8B-B14F-4D97-AF65-F5344CB8AC3E}">
        <p14:creationId xmlns:p14="http://schemas.microsoft.com/office/powerpoint/2010/main" val="111576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42595"/>
            <a:ext cx="10058400" cy="65817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Individual Psychotherapy : </a:t>
            </a:r>
            <a:r>
              <a:rPr lang="en-US" sz="4000" b="1" dirty="0" err="1" smtClean="0"/>
              <a:t>Kernberg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275" y="1429553"/>
            <a:ext cx="11127348" cy="4919732"/>
          </a:xfrm>
        </p:spPr>
        <p:txBody>
          <a:bodyPr>
            <a:noAutofit/>
          </a:bodyPr>
          <a:lstStyle/>
          <a:p>
            <a:pPr algn="just"/>
            <a:r>
              <a:rPr lang="en-US" sz="1900" dirty="0" smtClean="0">
                <a:sym typeface="Wingdings" panose="05000000000000000000" pitchFamily="2" charset="2"/>
              </a:rPr>
              <a:t>Confrontational</a:t>
            </a:r>
          </a:p>
          <a:p>
            <a:pPr algn="just"/>
            <a:r>
              <a:rPr lang="en-US" sz="1900" dirty="0" smtClean="0">
                <a:sym typeface="Wingdings" panose="05000000000000000000" pitchFamily="2" charset="2"/>
              </a:rPr>
              <a:t>Patient’s grandiose self  alternately projected and </a:t>
            </a:r>
            <a:r>
              <a:rPr lang="en-US" sz="1900" dirty="0" err="1" smtClean="0">
                <a:sym typeface="Wingdings" panose="05000000000000000000" pitchFamily="2" charset="2"/>
              </a:rPr>
              <a:t>reintrojected</a:t>
            </a:r>
            <a:r>
              <a:rPr lang="en-US" sz="1900" dirty="0" smtClean="0">
                <a:sym typeface="Wingdings" panose="05000000000000000000" pitchFamily="2" charset="2"/>
              </a:rPr>
              <a:t> so an idealized figure is always present while the other figure is devalued in the shadows of the idealized person</a:t>
            </a:r>
          </a:p>
          <a:p>
            <a:pPr algn="just"/>
            <a:r>
              <a:rPr lang="en-US" sz="1900" dirty="0" smtClean="0">
                <a:sym typeface="Wingdings" panose="05000000000000000000" pitchFamily="2" charset="2"/>
              </a:rPr>
              <a:t>Idealization  interpret as defense against split-off envy, rage, contempt</a:t>
            </a:r>
            <a:endParaRPr lang="en-US" sz="1900" dirty="0">
              <a:sym typeface="Wingdings" panose="05000000000000000000" pitchFamily="2" charset="2"/>
            </a:endParaRPr>
          </a:p>
          <a:p>
            <a:pPr algn="just"/>
            <a:r>
              <a:rPr lang="en-US" sz="1900" dirty="0" smtClean="0">
                <a:sym typeface="Wingdings" panose="05000000000000000000" pitchFamily="2" charset="2"/>
              </a:rPr>
              <a:t>Early negative transferences  must be systematically examined and interpreted</a:t>
            </a:r>
          </a:p>
          <a:p>
            <a:pPr lvl="1" algn="just"/>
            <a:r>
              <a:rPr lang="en-US" sz="1900" dirty="0" smtClean="0">
                <a:sym typeface="Wingdings" panose="05000000000000000000" pitchFamily="2" charset="2"/>
              </a:rPr>
              <a:t>Focus on envy and how it prevents the patient from receiving or acknowledging help</a:t>
            </a:r>
          </a:p>
          <a:p>
            <a:pPr lvl="1" algn="just"/>
            <a:r>
              <a:rPr lang="en-US" sz="1900" dirty="0" smtClean="0">
                <a:sym typeface="Wingdings" panose="05000000000000000000" pitchFamily="2" charset="2"/>
              </a:rPr>
              <a:t>Positivity from therapist met with escalation of envy  feelings of inadequacy or inferiority in response to therapist’s capacity to nurture and understand</a:t>
            </a:r>
          </a:p>
          <a:p>
            <a:pPr algn="just"/>
            <a:r>
              <a:rPr lang="en-US" sz="1900" dirty="0" smtClean="0">
                <a:sym typeface="Wingdings" panose="05000000000000000000" pitchFamily="2" charset="2"/>
              </a:rPr>
              <a:t>Competitive with therapists  fear dependency and defend against it with attempts at omnipotence</a:t>
            </a:r>
          </a:p>
          <a:p>
            <a:pPr algn="just"/>
            <a:r>
              <a:rPr lang="en-US" sz="1900" dirty="0" smtClean="0">
                <a:sym typeface="Wingdings" panose="05000000000000000000" pitchFamily="2" charset="2"/>
              </a:rPr>
              <a:t>Goal : cognitive understanding via interpretive process, developing guilt and concern for others as well as integrating idealization and trust with rage &amp; contempt (integrating the good &amp; the bad)</a:t>
            </a:r>
          </a:p>
        </p:txBody>
      </p:sp>
    </p:spTree>
    <p:extLst>
      <p:ext uri="{BB962C8B-B14F-4D97-AF65-F5344CB8AC3E}">
        <p14:creationId xmlns:p14="http://schemas.microsoft.com/office/powerpoint/2010/main" val="215582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42595"/>
            <a:ext cx="10058400" cy="65817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Individual Psychotherapy : </a:t>
            </a:r>
            <a:r>
              <a:rPr lang="en-US" sz="4000" b="1" dirty="0" err="1" smtClean="0"/>
              <a:t>Kernberg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275" y="1429553"/>
            <a:ext cx="11127348" cy="4919732"/>
          </a:xfrm>
        </p:spPr>
        <p:txBody>
          <a:bodyPr>
            <a:noAutofit/>
          </a:bodyPr>
          <a:lstStyle/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NPD patients  try to defeat therapist, difficult to treat</a:t>
            </a:r>
            <a:endParaRPr lang="en-US" sz="2000" dirty="0">
              <a:sym typeface="Wingdings" panose="05000000000000000000" pitchFamily="2" charset="2"/>
            </a:endParaRP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Defensive maneuvers must be continually confronted</a:t>
            </a:r>
          </a:p>
          <a:p>
            <a:pPr algn="just"/>
            <a:endParaRPr lang="en-US" sz="2000" dirty="0">
              <a:sym typeface="Wingdings" panose="05000000000000000000" pitchFamily="2" charset="2"/>
            </a:endParaRPr>
          </a:p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Favorable prognosis: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Some ability to tolerate depression and mourning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More guilt than paranoid tendencies in the transference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Some ability to sublimate primitive drives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Relatively good impulse control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Good motivation</a:t>
            </a:r>
          </a:p>
          <a:p>
            <a:pPr lvl="1" algn="just"/>
            <a:endParaRPr lang="en-US" sz="2000" dirty="0">
              <a:sym typeface="Wingdings" panose="05000000000000000000" pitchFamily="2" charset="2"/>
            </a:endParaRPr>
          </a:p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Patients at borderline level  truly supportive psychotherapy much more effective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If the ego is weak (</a:t>
            </a:r>
            <a:r>
              <a:rPr lang="en-US" sz="2000" dirty="0" err="1" smtClean="0">
                <a:sym typeface="Wingdings" panose="05000000000000000000" pitchFamily="2" charset="2"/>
              </a:rPr>
              <a:t>ie</a:t>
            </a:r>
            <a:r>
              <a:rPr lang="en-US" sz="2000" dirty="0" smtClean="0">
                <a:sym typeface="Wingdings" panose="05000000000000000000" pitchFamily="2" charset="2"/>
              </a:rPr>
              <a:t>. Lack of impulse control)  combine with inpatient treatment</a:t>
            </a:r>
          </a:p>
        </p:txBody>
      </p:sp>
    </p:spTree>
    <p:extLst>
      <p:ext uri="{BB962C8B-B14F-4D97-AF65-F5344CB8AC3E}">
        <p14:creationId xmlns:p14="http://schemas.microsoft.com/office/powerpoint/2010/main" val="92478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877113"/>
          </a:xfrm>
        </p:spPr>
        <p:txBody>
          <a:bodyPr>
            <a:normAutofit/>
          </a:bodyPr>
          <a:lstStyle/>
          <a:p>
            <a:r>
              <a:rPr lang="en-US" b="1" dirty="0" smtClean="0"/>
              <a:t>Introduction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1216" y="1712889"/>
            <a:ext cx="10818253" cy="4378817"/>
          </a:xfrm>
        </p:spPr>
        <p:txBody>
          <a:bodyPr>
            <a:noAutofit/>
          </a:bodyPr>
          <a:lstStyle/>
          <a:p>
            <a:pPr algn="just"/>
            <a:r>
              <a:rPr lang="en-US" sz="2000" dirty="0" smtClean="0"/>
              <a:t>Narcissism </a:t>
            </a:r>
            <a:r>
              <a:rPr lang="en-US" sz="2000" dirty="0" smtClean="0">
                <a:sym typeface="Wingdings" panose="05000000000000000000" pitchFamily="2" charset="2"/>
              </a:rPr>
              <a:t> judged differently depending on the life cycle one is going through.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Healthy vs. pathological  measure of self-interest and self-love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Normal and essential for psychological well-being</a:t>
            </a:r>
          </a:p>
          <a:p>
            <a:pPr lvl="1" algn="just"/>
            <a:endParaRPr lang="en-US" sz="2000" dirty="0">
              <a:sym typeface="Wingdings" panose="05000000000000000000" pitchFamily="2" charset="2"/>
            </a:endParaRPr>
          </a:p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With today’s development of social media  which are traits of NPD and which are culturally adaptive?</a:t>
            </a:r>
          </a:p>
          <a:p>
            <a:pPr algn="just"/>
            <a:endParaRPr lang="en-US" sz="2000" dirty="0">
              <a:sym typeface="Wingdings" panose="05000000000000000000" pitchFamily="2" charset="2"/>
            </a:endParaRPr>
          </a:p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Easier to define through the quality of one’s relationships, NPD  inability to love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Approach others as objects to be used and discarded according to his or her own needs, without regard for the others’ feelings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Work history  not so much significant for the distinction of healthy or pathological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6790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42595"/>
            <a:ext cx="10058400" cy="65817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Indications for Inpatient Treatment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275" y="1300766"/>
            <a:ext cx="11127348" cy="5074275"/>
          </a:xfrm>
        </p:spPr>
        <p:txBody>
          <a:bodyPr>
            <a:noAutofit/>
          </a:bodyPr>
          <a:lstStyle/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Excessive cruelty</a:t>
            </a:r>
            <a:r>
              <a:rPr lang="en-US" sz="2000" dirty="0"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ym typeface="Wingdings" panose="05000000000000000000" pitchFamily="2" charset="2"/>
              </a:rPr>
              <a:t>and sadism</a:t>
            </a:r>
          </a:p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Prominent antisocial features</a:t>
            </a:r>
          </a:p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No involvement with other people</a:t>
            </a:r>
          </a:p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Intense paranoid reactions to others</a:t>
            </a:r>
          </a:p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Prone to chronic rage, rationalized as someone else’s fault</a:t>
            </a:r>
          </a:p>
          <a:p>
            <a:pPr algn="just"/>
            <a:endParaRPr lang="en-US" sz="2000" dirty="0">
              <a:sym typeface="Wingdings" panose="05000000000000000000" pitchFamily="2" charset="2"/>
            </a:endParaRPr>
          </a:p>
          <a:p>
            <a:pPr algn="just"/>
            <a:r>
              <a:rPr lang="en-US" sz="2000" dirty="0" err="1" smtClean="0">
                <a:sym typeface="Wingdings" panose="05000000000000000000" pitchFamily="2" charset="2"/>
              </a:rPr>
              <a:t>Kernberg</a:t>
            </a:r>
            <a:r>
              <a:rPr lang="en-US" sz="2000" dirty="0" smtClean="0">
                <a:sym typeface="Wingdings" panose="05000000000000000000" pitchFamily="2" charset="2"/>
              </a:rPr>
              <a:t> (1984)  these patients benefit from “stealing” positive qualities from therapist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Identification with the therapist may help function better, process best left </a:t>
            </a:r>
            <a:r>
              <a:rPr lang="en-US" sz="2000" dirty="0" err="1" smtClean="0">
                <a:sym typeface="Wingdings" panose="05000000000000000000" pitchFamily="2" charset="2"/>
              </a:rPr>
              <a:t>uninterpreted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lvl="1" algn="just"/>
            <a:endParaRPr lang="en-US" sz="2000" dirty="0">
              <a:sym typeface="Wingdings" panose="05000000000000000000" pitchFamily="2" charset="2"/>
            </a:endParaRPr>
          </a:p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Criticism of </a:t>
            </a:r>
            <a:r>
              <a:rPr lang="en-US" sz="2000" dirty="0" err="1" smtClean="0">
                <a:sym typeface="Wingdings" panose="05000000000000000000" pitchFamily="2" charset="2"/>
              </a:rPr>
              <a:t>Kernberg’s</a:t>
            </a:r>
            <a:r>
              <a:rPr lang="en-US" sz="2000" dirty="0" smtClean="0">
                <a:sym typeface="Wingdings" panose="05000000000000000000" pitchFamily="2" charset="2"/>
              </a:rPr>
              <a:t> techniques: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Interferes with the natural development of </a:t>
            </a:r>
            <a:r>
              <a:rPr lang="en-US" sz="2000" dirty="0" err="1" smtClean="0">
                <a:sym typeface="Wingdings" panose="05000000000000000000" pitchFamily="2" charset="2"/>
              </a:rPr>
              <a:t>selfobject</a:t>
            </a:r>
            <a:r>
              <a:rPr lang="en-US" sz="2000" dirty="0" smtClean="0">
                <a:sym typeface="Wingdings" panose="05000000000000000000" pitchFamily="2" charset="2"/>
              </a:rPr>
              <a:t> transferences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Critical intervention  induces narcissistic injury</a:t>
            </a:r>
          </a:p>
        </p:txBody>
      </p:sp>
    </p:spTree>
    <p:extLst>
      <p:ext uri="{BB962C8B-B14F-4D97-AF65-F5344CB8AC3E}">
        <p14:creationId xmlns:p14="http://schemas.microsoft.com/office/powerpoint/2010/main" val="107081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42595"/>
            <a:ext cx="10058400" cy="65817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Notes for the Psychotherapist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275" y="1300766"/>
            <a:ext cx="11127348" cy="5074275"/>
          </a:xfrm>
        </p:spPr>
        <p:txBody>
          <a:bodyPr>
            <a:noAutofit/>
          </a:bodyPr>
          <a:lstStyle/>
          <a:p>
            <a:pPr algn="just"/>
            <a:r>
              <a:rPr lang="en-US" dirty="0" smtClean="0">
                <a:sym typeface="Wingdings" panose="05000000000000000000" pitchFamily="2" charset="2"/>
              </a:rPr>
              <a:t>Avoid either/or to which technique is right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Listen carefully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Observe transference &amp; countertransference developments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Note patient responses to trial interventions</a:t>
            </a:r>
          </a:p>
          <a:p>
            <a:pPr lvl="1" algn="just"/>
            <a:endParaRPr lang="en-US" sz="1800" dirty="0" smtClean="0">
              <a:sym typeface="Wingdings" panose="05000000000000000000" pitchFamily="2" charset="2"/>
            </a:endParaRP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The self psychological approach to technique  useful in early part of treatment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Helps build therapeutic alliance, based on empathy and understanding of patient’s experiences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NPD patients  don’t want to face imperfections and humiliating exposure, limited ability to self-disclose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SOP : identify goals that therapist and patients can agree on AND acknowledge that accomplishing these goals may result in wounds to self-esteem and exposure to vulnerability</a:t>
            </a:r>
          </a:p>
          <a:p>
            <a:pPr lvl="1" algn="just"/>
            <a:endParaRPr lang="en-US" sz="1800" dirty="0">
              <a:sym typeface="Wingdings" panose="05000000000000000000" pitchFamily="2" charset="2"/>
            </a:endParaRP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Once alliance is established, confrontation can begin with the patient’s interpersonal difficulties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How they contribute to expectations others cannot fulfill</a:t>
            </a:r>
            <a:endParaRPr lang="en-US" sz="18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4090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6749" y="449411"/>
            <a:ext cx="10058400" cy="65817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Countertransference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275" y="1107582"/>
            <a:ext cx="11127348" cy="5383369"/>
          </a:xfrm>
        </p:spPr>
        <p:txBody>
          <a:bodyPr>
            <a:noAutofit/>
          </a:bodyPr>
          <a:lstStyle/>
          <a:p>
            <a:pPr algn="just"/>
            <a:r>
              <a:rPr lang="en-US" dirty="0" smtClean="0">
                <a:sym typeface="Wingdings" panose="05000000000000000000" pitchFamily="2" charset="2"/>
              </a:rPr>
              <a:t>Psychotherapy as a career  provides opportunity to gratify wishes to be loved, needed, idealized (</a:t>
            </a:r>
            <a:r>
              <a:rPr lang="en-US" dirty="0" err="1" smtClean="0">
                <a:sym typeface="Wingdings" panose="05000000000000000000" pitchFamily="2" charset="2"/>
              </a:rPr>
              <a:t>Finell</a:t>
            </a:r>
            <a:r>
              <a:rPr lang="en-US" dirty="0" smtClean="0">
                <a:sym typeface="Wingdings" panose="05000000000000000000" pitchFamily="2" charset="2"/>
              </a:rPr>
              <a:t>, 1985)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Narcissistic issues reside in all patients and all therapists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Accept and acknowledge our narcissistic needs, harness them in the service of delivering effective treatment</a:t>
            </a:r>
          </a:p>
          <a:p>
            <a:pPr lvl="1" algn="just"/>
            <a:endParaRPr lang="en-US" sz="1800" dirty="0">
              <a:sym typeface="Wingdings" panose="05000000000000000000" pitchFamily="2" charset="2"/>
            </a:endParaRP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Boredom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Feeling that patient is unaware or oblivious to the therapist’s presence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Must tolerate a sense of being used as a sounding board</a:t>
            </a:r>
          </a:p>
          <a:p>
            <a:pPr lvl="1" algn="just"/>
            <a:endParaRPr lang="en-US" sz="1800" dirty="0">
              <a:sym typeface="Wingdings" panose="05000000000000000000" pitchFamily="2" charset="2"/>
            </a:endParaRP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Difficulty in tolerating “satellite existence”  projective identification process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Contain the projected parts what we identify, help </a:t>
            </a:r>
            <a:r>
              <a:rPr lang="en-US" sz="1800" dirty="0" err="1" smtClean="0">
                <a:sym typeface="Wingdings" panose="05000000000000000000" pitchFamily="2" charset="2"/>
              </a:rPr>
              <a:t>reintroject</a:t>
            </a:r>
            <a:r>
              <a:rPr lang="en-US" sz="1800" dirty="0" smtClean="0">
                <a:sym typeface="Wingdings" panose="05000000000000000000" pitchFamily="2" charset="2"/>
              </a:rPr>
              <a:t> it</a:t>
            </a:r>
          </a:p>
          <a:p>
            <a:pPr lvl="1" algn="just"/>
            <a:endParaRPr lang="en-US" sz="1800" dirty="0">
              <a:sym typeface="Wingdings" panose="05000000000000000000" pitchFamily="2" charset="2"/>
            </a:endParaRPr>
          </a:p>
          <a:p>
            <a:pPr algn="just"/>
            <a:r>
              <a:rPr lang="en-US" dirty="0" err="1" smtClean="0">
                <a:sym typeface="Wingdings" panose="05000000000000000000" pitchFamily="2" charset="2"/>
              </a:rPr>
              <a:t>Hypervigilant</a:t>
            </a:r>
            <a:r>
              <a:rPr lang="en-US" dirty="0" smtClean="0">
                <a:sym typeface="Wingdings" panose="05000000000000000000" pitchFamily="2" charset="2"/>
              </a:rPr>
              <a:t> narcissists  therapist may feel controlled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Therapist may try to sit still and focus on patient’s every moment to avoid any misinterpretations of boredom or rejection</a:t>
            </a:r>
            <a:endParaRPr lang="en-US" sz="18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3081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6749" y="449411"/>
            <a:ext cx="10058400" cy="65817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Countertransference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275" y="1197735"/>
            <a:ext cx="11127348" cy="5293216"/>
          </a:xfrm>
        </p:spPr>
        <p:txBody>
          <a:bodyPr>
            <a:noAutofit/>
          </a:bodyPr>
          <a:lstStyle/>
          <a:p>
            <a:pPr algn="just"/>
            <a:r>
              <a:rPr lang="en-US" dirty="0" smtClean="0">
                <a:sym typeface="Wingdings" panose="05000000000000000000" pitchFamily="2" charset="2"/>
              </a:rPr>
              <a:t>Verbal barrage of patients  common in NPD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Doctors may feel useless and impotent, hurt and angry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Everyone has limits, when it becomes abusive  the therapist may need to confront the patient’s contempt forcefully  point out how the barrage is destroying the patient’s chance of getting effective treatment</a:t>
            </a:r>
          </a:p>
          <a:p>
            <a:pPr lvl="1" algn="just"/>
            <a:endParaRPr lang="en-US" sz="1800" dirty="0">
              <a:sym typeface="Wingdings" panose="05000000000000000000" pitchFamily="2" charset="2"/>
            </a:endParaRP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Therapists must be aware of how their own desires for the patient to behave a certain way may reinforce narcissistic resistances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Apparent altruism always has undercurrent self-interest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Therapists will try to engage the patient at a different level to avoid leaving being used</a:t>
            </a:r>
          </a:p>
          <a:p>
            <a:pPr lvl="1" algn="just"/>
            <a:endParaRPr lang="en-US" sz="1800" dirty="0">
              <a:sym typeface="Wingdings" panose="05000000000000000000" pitchFamily="2" charset="2"/>
            </a:endParaRP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Feelings of envy and admiration towards the charming or entertaining NPD patient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High-functioning individuals  patient &amp; therapist compliment each other in admiration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Example : “You’re such a good listener, I too, try to be like that with my husband. It’s true that they say sometimes men just need to ventilate.”</a:t>
            </a:r>
          </a:p>
        </p:txBody>
      </p:sp>
    </p:spTree>
    <p:extLst>
      <p:ext uri="{BB962C8B-B14F-4D97-AF65-F5344CB8AC3E}">
        <p14:creationId xmlns:p14="http://schemas.microsoft.com/office/powerpoint/2010/main" val="108150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6749" y="449411"/>
            <a:ext cx="10058400" cy="65817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Group Psychotherapy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275" y="1197735"/>
            <a:ext cx="11127348" cy="5293216"/>
          </a:xfrm>
        </p:spPr>
        <p:txBody>
          <a:bodyPr>
            <a:noAutofit/>
          </a:bodyPr>
          <a:lstStyle/>
          <a:p>
            <a:pPr algn="just"/>
            <a:r>
              <a:rPr lang="en-US" sz="1700" dirty="0" smtClean="0">
                <a:sym typeface="Wingdings" panose="05000000000000000000" pitchFamily="2" charset="2"/>
              </a:rPr>
              <a:t>NPD patients  hunger for admiration, sense of entitlement, lack of empathy  may alienate others</a:t>
            </a:r>
          </a:p>
          <a:p>
            <a:pPr algn="just"/>
            <a:r>
              <a:rPr lang="en-US" sz="1700" dirty="0" smtClean="0">
                <a:sym typeface="Wingdings" panose="05000000000000000000" pitchFamily="2" charset="2"/>
              </a:rPr>
              <a:t>Dropout rates high, do not use as sole therapy</a:t>
            </a:r>
          </a:p>
          <a:p>
            <a:pPr algn="just"/>
            <a:r>
              <a:rPr lang="en-US" sz="1700" dirty="0" smtClean="0">
                <a:sym typeface="Wingdings" panose="05000000000000000000" pitchFamily="2" charset="2"/>
              </a:rPr>
              <a:t>Oblivious narcissists  may enjoy the audience, but resent the fact that they must compete for time and attention</a:t>
            </a:r>
          </a:p>
          <a:p>
            <a:pPr algn="just"/>
            <a:r>
              <a:rPr lang="en-US" sz="1700" dirty="0" err="1" smtClean="0">
                <a:sym typeface="Wingdings" panose="05000000000000000000" pitchFamily="2" charset="2"/>
              </a:rPr>
              <a:t>Hypervigilant</a:t>
            </a:r>
            <a:r>
              <a:rPr lang="en-US" sz="1700" dirty="0" smtClean="0">
                <a:sym typeface="Wingdings" panose="05000000000000000000" pitchFamily="2" charset="2"/>
              </a:rPr>
              <a:t> narcissists  may become “injured” by suggestion of group therapy</a:t>
            </a:r>
          </a:p>
          <a:p>
            <a:pPr algn="just"/>
            <a:r>
              <a:rPr lang="en-US" sz="1700" dirty="0" smtClean="0">
                <a:sym typeface="Wingdings" panose="05000000000000000000" pitchFamily="2" charset="2"/>
              </a:rPr>
              <a:t>NPD patients  tend to monopolize group discussions, take role of “doctor’s assistant”, making observations about other people’s problems, denying their own</a:t>
            </a:r>
          </a:p>
          <a:p>
            <a:pPr algn="just"/>
            <a:r>
              <a:rPr lang="en-US" sz="1700" dirty="0" smtClean="0">
                <a:sym typeface="Wingdings" panose="05000000000000000000" pitchFamily="2" charset="2"/>
              </a:rPr>
              <a:t>Advantages</a:t>
            </a:r>
          </a:p>
          <a:p>
            <a:pPr lvl="1" algn="just"/>
            <a:r>
              <a:rPr lang="en-US" sz="1700" dirty="0" smtClean="0">
                <a:sym typeface="Wingdings" panose="05000000000000000000" pitchFamily="2" charset="2"/>
              </a:rPr>
              <a:t>Must confront and accept the fact that others have needs and they cannot be the center of attention all the time</a:t>
            </a:r>
          </a:p>
          <a:p>
            <a:pPr lvl="1" algn="just"/>
            <a:r>
              <a:rPr lang="en-US" sz="1700" dirty="0" smtClean="0">
                <a:sym typeface="Wingdings" panose="05000000000000000000" pitchFamily="2" charset="2"/>
              </a:rPr>
              <a:t>Benefit from the feedback of others</a:t>
            </a:r>
          </a:p>
          <a:p>
            <a:pPr lvl="1" algn="just"/>
            <a:endParaRPr lang="en-US" sz="1700" dirty="0">
              <a:sym typeface="Wingdings" panose="05000000000000000000" pitchFamily="2" charset="2"/>
            </a:endParaRPr>
          </a:p>
          <a:p>
            <a:pPr algn="just"/>
            <a:r>
              <a:rPr lang="en-US" sz="1700" dirty="0" smtClean="0">
                <a:sym typeface="Wingdings" panose="05000000000000000000" pitchFamily="2" charset="2"/>
              </a:rPr>
              <a:t>Patients need to be prepped long-term with individual psychotherapy</a:t>
            </a:r>
          </a:p>
          <a:p>
            <a:pPr lvl="1" algn="just"/>
            <a:r>
              <a:rPr lang="en-US" sz="1700" dirty="0" smtClean="0">
                <a:sym typeface="Wingdings" panose="05000000000000000000" pitchFamily="2" charset="2"/>
              </a:rPr>
              <a:t>Explore patient fantasies about group therapy</a:t>
            </a:r>
          </a:p>
          <a:p>
            <a:pPr lvl="1" algn="just"/>
            <a:r>
              <a:rPr lang="en-US" sz="1700" dirty="0" smtClean="0">
                <a:sym typeface="Wingdings" panose="05000000000000000000" pitchFamily="2" charset="2"/>
              </a:rPr>
              <a:t>Same therapist for group and individual therapy</a:t>
            </a:r>
          </a:p>
          <a:p>
            <a:pPr lvl="1" algn="just"/>
            <a:r>
              <a:rPr lang="en-US" sz="1700" dirty="0" smtClean="0">
                <a:sym typeface="Wingdings" panose="05000000000000000000" pitchFamily="2" charset="2"/>
              </a:rPr>
              <a:t>One narcissistic patient in one group</a:t>
            </a:r>
          </a:p>
        </p:txBody>
      </p:sp>
    </p:spTree>
    <p:extLst>
      <p:ext uri="{BB962C8B-B14F-4D97-AF65-F5344CB8AC3E}">
        <p14:creationId xmlns:p14="http://schemas.microsoft.com/office/powerpoint/2010/main" val="186932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narcissists’ life cycle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Aging process </a:t>
            </a:r>
            <a:r>
              <a:rPr lang="en-US" dirty="0" smtClean="0">
                <a:sym typeface="Wingdings" panose="05000000000000000000" pitchFamily="2" charset="2"/>
              </a:rPr>
              <a:t> highly distressful due to grandiose fantasies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May present in mid 40’s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742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828" y="5576552"/>
            <a:ext cx="10781764" cy="1030310"/>
          </a:xfrm>
        </p:spPr>
        <p:txBody>
          <a:bodyPr>
            <a:normAutofit/>
          </a:bodyPr>
          <a:lstStyle/>
          <a:p>
            <a:pPr algn="ctr"/>
            <a:r>
              <a:rPr lang="en-US" sz="5800" b="1" dirty="0" smtClean="0">
                <a:latin typeface="Narkisim" panose="020E0502050101010101" pitchFamily="34" charset="-79"/>
                <a:cs typeface="Narkisim" panose="020E0502050101010101" pitchFamily="34" charset="-79"/>
              </a:rPr>
              <a:t>How much do you </a:t>
            </a:r>
            <a:r>
              <a:rPr lang="en-US" sz="5800" b="1" i="1" dirty="0" smtClean="0">
                <a:latin typeface="Narkisim" panose="020E0502050101010101" pitchFamily="34" charset="-79"/>
                <a:cs typeface="Narkisim" panose="020E0502050101010101" pitchFamily="34" charset="-79"/>
              </a:rPr>
              <a:t>love</a:t>
            </a:r>
            <a:r>
              <a:rPr lang="en-US" sz="5800" b="1" dirty="0" smtClean="0">
                <a:latin typeface="Narkisim" panose="020E0502050101010101" pitchFamily="34" charset="-79"/>
                <a:cs typeface="Narkisim" panose="020E0502050101010101" pitchFamily="34" charset="-79"/>
              </a:rPr>
              <a:t> your</a:t>
            </a:r>
            <a:r>
              <a:rPr lang="en-US" sz="5800" b="1" i="1" dirty="0" smtClean="0">
                <a:latin typeface="Narkisim" panose="020E0502050101010101" pitchFamily="34" charset="-79"/>
                <a:cs typeface="Narkisim" panose="020E0502050101010101" pitchFamily="34" charset="-79"/>
              </a:rPr>
              <a:t>self </a:t>
            </a:r>
            <a:r>
              <a:rPr lang="en-US" sz="5800" b="1" dirty="0" smtClean="0">
                <a:latin typeface="Narkisim" panose="020E0502050101010101" pitchFamily="34" charset="-79"/>
                <a:cs typeface="Narkisim" panose="020E0502050101010101" pitchFamily="34" charset="-79"/>
              </a:rPr>
              <a:t>? </a:t>
            </a:r>
            <a:endParaRPr lang="en-US" sz="5800" b="1" dirty="0">
              <a:latin typeface="Narkisim" panose="020E0502050101010101" pitchFamily="34" charset="-79"/>
              <a:cs typeface="Narkisim" panose="020E0502050101010101" pitchFamily="34" charset="-79"/>
            </a:endParaRPr>
          </a:p>
        </p:txBody>
      </p:sp>
      <p:pic>
        <p:nvPicPr>
          <p:cNvPr id="1026" name="Picture 2" descr="http://s3.amazonaws.com/somewherein/assets/images/AmiKalponikSazal_1392803812_3-1526513_505740596212409_2110681177_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5396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765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0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216" y="539564"/>
            <a:ext cx="10058400" cy="59377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Phenomenology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1216" y="1300766"/>
            <a:ext cx="10818253" cy="5100033"/>
          </a:xfrm>
        </p:spPr>
        <p:txBody>
          <a:bodyPr>
            <a:noAutofit/>
          </a:bodyPr>
          <a:lstStyle/>
          <a:p>
            <a:pPr algn="just"/>
            <a:r>
              <a:rPr lang="en-US" dirty="0" smtClean="0"/>
              <a:t>NPD </a:t>
            </a:r>
            <a:r>
              <a:rPr lang="en-US" dirty="0" smtClean="0">
                <a:sym typeface="Wingdings" panose="05000000000000000000" pitchFamily="2" charset="2"/>
              </a:rPr>
              <a:t> continuum</a:t>
            </a:r>
          </a:p>
          <a:p>
            <a:pPr lvl="1" algn="just"/>
            <a:r>
              <a:rPr lang="en-US" sz="1800" dirty="0" err="1" smtClean="0">
                <a:sym typeface="Wingdings" panose="05000000000000000000" pitchFamily="2" charset="2"/>
              </a:rPr>
              <a:t>Kernberg</a:t>
            </a:r>
            <a:r>
              <a:rPr lang="en-US" sz="1800" dirty="0" smtClean="0">
                <a:sym typeface="Wingdings" panose="05000000000000000000" pitchFamily="2" charset="2"/>
              </a:rPr>
              <a:t> (1970-1998) : envious, greedy, demands attention and acclaim of others</a:t>
            </a:r>
          </a:p>
          <a:p>
            <a:pPr lvl="1" algn="just"/>
            <a:r>
              <a:rPr lang="en-US" sz="1800" dirty="0" err="1" smtClean="0">
                <a:sym typeface="Wingdings" panose="05000000000000000000" pitchFamily="2" charset="2"/>
              </a:rPr>
              <a:t>Kohut</a:t>
            </a:r>
            <a:r>
              <a:rPr lang="en-US" sz="1800" dirty="0" smtClean="0">
                <a:sym typeface="Wingdings" panose="05000000000000000000" pitchFamily="2" charset="2"/>
              </a:rPr>
              <a:t> (1971-1984) : vulnerable to slights and self-fragmentation</a:t>
            </a:r>
          </a:p>
          <a:p>
            <a:pPr algn="just"/>
            <a:endParaRPr lang="en-US" dirty="0">
              <a:sym typeface="Wingdings" panose="05000000000000000000" pitchFamily="2" charset="2"/>
            </a:endParaRPr>
          </a:p>
          <a:p>
            <a:pPr algn="just"/>
            <a:r>
              <a:rPr lang="en-US" dirty="0" err="1" smtClean="0">
                <a:sym typeface="Wingdings" panose="05000000000000000000" pitchFamily="2" charset="2"/>
              </a:rPr>
              <a:t>Gabbard</a:t>
            </a:r>
            <a:r>
              <a:rPr lang="en-US" dirty="0" smtClean="0">
                <a:sym typeface="Wingdings" panose="05000000000000000000" pitchFamily="2" charset="2"/>
              </a:rPr>
              <a:t> (1989) : oblivious and </a:t>
            </a:r>
            <a:r>
              <a:rPr lang="en-US" dirty="0" err="1" smtClean="0">
                <a:sym typeface="Wingdings" panose="05000000000000000000" pitchFamily="2" charset="2"/>
              </a:rPr>
              <a:t>hypervigilant</a:t>
            </a:r>
            <a:endParaRPr lang="en-US" dirty="0" smtClean="0">
              <a:sym typeface="Wingdings" panose="05000000000000000000" pitchFamily="2" charset="2"/>
            </a:endParaRP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Based on the person’s style of interacting, both in transference relationship with the therapist &amp; in social relationships</a:t>
            </a:r>
          </a:p>
          <a:p>
            <a:pPr algn="just"/>
            <a:endParaRPr lang="en-US" dirty="0">
              <a:sym typeface="Wingdings" panose="05000000000000000000" pitchFamily="2" charset="2"/>
            </a:endParaRP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Oblivious : have no awareness of impact on others, talk about their accomplishments, needs to be the center of attention, insensitive to others’ needs (even in conversations), closer to the DSM 5 criteria</a:t>
            </a:r>
          </a:p>
          <a:p>
            <a:pPr algn="just"/>
            <a:endParaRPr lang="en-US" dirty="0">
              <a:sym typeface="Wingdings" panose="05000000000000000000" pitchFamily="2" charset="2"/>
            </a:endParaRPr>
          </a:p>
          <a:p>
            <a:pPr algn="just"/>
            <a:r>
              <a:rPr lang="en-US" dirty="0" err="1" smtClean="0">
                <a:sym typeface="Wingdings" panose="05000000000000000000" pitchFamily="2" charset="2"/>
              </a:rPr>
              <a:t>Hypervigilant</a:t>
            </a:r>
            <a:r>
              <a:rPr lang="en-US" dirty="0" smtClean="0">
                <a:sym typeface="Wingdings" panose="05000000000000000000" pitchFamily="2" charset="2"/>
              </a:rPr>
              <a:t> : very sensitive to how others react to them, attention is directed towards others, easily feels slighted, shy and inhibited, </a:t>
            </a:r>
            <a:r>
              <a:rPr lang="en-US" b="1" dirty="0" smtClean="0">
                <a:solidFill>
                  <a:srgbClr val="FFFF00"/>
                </a:solidFill>
                <a:sym typeface="Wingdings" panose="05000000000000000000" pitchFamily="2" charset="2"/>
              </a:rPr>
              <a:t>a deep sense of shame with a secret wish to exhibit self in a grandiose manner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61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216" y="539564"/>
            <a:ext cx="10058400" cy="59377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Phenomenology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1216" y="1300766"/>
            <a:ext cx="10818253" cy="5100033"/>
          </a:xfrm>
        </p:spPr>
        <p:txBody>
          <a:bodyPr>
            <a:noAutofit/>
          </a:bodyPr>
          <a:lstStyle/>
          <a:p>
            <a:pPr algn="just"/>
            <a:r>
              <a:rPr lang="en-US" sz="2000" dirty="0" smtClean="0"/>
              <a:t>Shame vs. guilt (Lewis, 1987)</a:t>
            </a:r>
          </a:p>
          <a:p>
            <a:pPr lvl="1" algn="just"/>
            <a:r>
              <a:rPr lang="en-US" sz="2000" dirty="0" smtClean="0"/>
              <a:t>Shame = self-assessment process in which one feels inadequate, due to inherent defect</a:t>
            </a:r>
          </a:p>
          <a:p>
            <a:pPr lvl="1" algn="just"/>
            <a:r>
              <a:rPr lang="en-US" sz="2000" dirty="0" smtClean="0"/>
              <a:t>Guilt = feeling not living up to standard</a:t>
            </a:r>
          </a:p>
          <a:p>
            <a:pPr lvl="1" algn="just"/>
            <a:r>
              <a:rPr lang="en-US" sz="2000" dirty="0" smtClean="0"/>
              <a:t>Pathological narcissism </a:t>
            </a:r>
            <a:r>
              <a:rPr lang="en-US" sz="2000" dirty="0" smtClean="0">
                <a:sym typeface="Wingdings" panose="05000000000000000000" pitchFamily="2" charset="2"/>
              </a:rPr>
              <a:t> feeling of being humiliated or painfully exposed when confronted with deficiencies or unsatisfied needs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Defenses developed  to protect from becoming aware of the feelings associated with these experiences (</a:t>
            </a:r>
            <a:r>
              <a:rPr lang="en-US" sz="2000" dirty="0" err="1" smtClean="0">
                <a:sym typeface="Wingdings" panose="05000000000000000000" pitchFamily="2" charset="2"/>
              </a:rPr>
              <a:t>i.e</a:t>
            </a:r>
            <a:r>
              <a:rPr lang="en-US" sz="2000" dirty="0" smtClean="0">
                <a:sym typeface="Wingdings" panose="05000000000000000000" pitchFamily="2" charset="2"/>
              </a:rPr>
              <a:t> omnipotence)</a:t>
            </a:r>
          </a:p>
          <a:p>
            <a:pPr lvl="1" algn="just"/>
            <a:endParaRPr lang="en-US" sz="2000" dirty="0">
              <a:sym typeface="Wingdings" panose="05000000000000000000" pitchFamily="2" charset="2"/>
            </a:endParaRPr>
          </a:p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NPD  struggle maintaining self-esteem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Oblivious : attempt to impress others with accomplishments</a:t>
            </a:r>
          </a:p>
          <a:p>
            <a:pPr lvl="1" algn="just"/>
            <a:r>
              <a:rPr lang="en-US" sz="2000" dirty="0" err="1" smtClean="0">
                <a:sym typeface="Wingdings" panose="05000000000000000000" pitchFamily="2" charset="2"/>
              </a:rPr>
              <a:t>Hypervigilant</a:t>
            </a:r>
            <a:r>
              <a:rPr lang="en-US" sz="2000" dirty="0" smtClean="0">
                <a:sym typeface="Wingdings" panose="05000000000000000000" pitchFamily="2" charset="2"/>
              </a:rPr>
              <a:t> : avoiding vulnerable situations, intensely studies others, </a:t>
            </a:r>
            <a:r>
              <a:rPr lang="en-US" sz="2000" dirty="0" err="1" smtClean="0">
                <a:sym typeface="Wingdings" panose="05000000000000000000" pitchFamily="2" charset="2"/>
              </a:rPr>
              <a:t>projectively</a:t>
            </a:r>
            <a:r>
              <a:rPr lang="en-US" sz="2000" dirty="0" smtClean="0">
                <a:sym typeface="Wingdings" panose="05000000000000000000" pitchFamily="2" charset="2"/>
              </a:rPr>
              <a:t> attribute their disapproval of their grandiose fantasies unto others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2987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216" y="539564"/>
            <a:ext cx="10058400" cy="59377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Phenomenology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1216" y="1300766"/>
            <a:ext cx="10818253" cy="5100033"/>
          </a:xfrm>
        </p:spPr>
        <p:txBody>
          <a:bodyPr>
            <a:noAutofit/>
          </a:bodyPr>
          <a:lstStyle/>
          <a:p>
            <a:pPr algn="just"/>
            <a:r>
              <a:rPr lang="en-US" sz="1900" dirty="0" smtClean="0"/>
              <a:t>Wink (1991) </a:t>
            </a:r>
            <a:r>
              <a:rPr lang="en-US" sz="1900" dirty="0" smtClean="0">
                <a:sym typeface="Wingdings" panose="05000000000000000000" pitchFamily="2" charset="2"/>
              </a:rPr>
              <a:t> studies 6 MMPI narcissism scale</a:t>
            </a:r>
          </a:p>
          <a:p>
            <a:pPr lvl="1" algn="just"/>
            <a:r>
              <a:rPr lang="en-US" sz="1900" dirty="0" smtClean="0">
                <a:sym typeface="Wingdings" panose="05000000000000000000" pitchFamily="2" charset="2"/>
              </a:rPr>
              <a:t>Vulnerability-Sensitivity dimension &amp; Grandiosity-Exhibitionism dimension  covert and overt narcissism</a:t>
            </a:r>
          </a:p>
          <a:p>
            <a:pPr lvl="1" algn="just"/>
            <a:r>
              <a:rPr lang="en-US" sz="1900" dirty="0" smtClean="0">
                <a:sym typeface="Wingdings" panose="05000000000000000000" pitchFamily="2" charset="2"/>
              </a:rPr>
              <a:t>Both  disregard for others, self-indulgence, conceit</a:t>
            </a:r>
          </a:p>
          <a:p>
            <a:pPr lvl="1" algn="just"/>
            <a:r>
              <a:rPr lang="en-US" sz="1900" dirty="0" smtClean="0">
                <a:sym typeface="Wingdings" panose="05000000000000000000" pitchFamily="2" charset="2"/>
              </a:rPr>
              <a:t>V-S dimension  introverted, defensive, anxious, vulnerable to life’s traumas</a:t>
            </a:r>
          </a:p>
          <a:p>
            <a:pPr lvl="1" algn="just"/>
            <a:r>
              <a:rPr lang="en-US" sz="1900" dirty="0" smtClean="0">
                <a:sym typeface="Wingdings" panose="05000000000000000000" pitchFamily="2" charset="2"/>
              </a:rPr>
              <a:t>G-E dimension  extroverted, self-assured, exhibitionistic, aggressive </a:t>
            </a:r>
          </a:p>
          <a:p>
            <a:pPr lvl="1" algn="just"/>
            <a:endParaRPr lang="en-US" sz="1900" dirty="0">
              <a:sym typeface="Wingdings" panose="05000000000000000000" pitchFamily="2" charset="2"/>
            </a:endParaRPr>
          </a:p>
          <a:p>
            <a:pPr algn="just"/>
            <a:r>
              <a:rPr lang="en-US" sz="1900" dirty="0" smtClean="0">
                <a:sym typeface="Wingdings" panose="05000000000000000000" pitchFamily="2" charset="2"/>
              </a:rPr>
              <a:t>Rose (2002)  study on 262 undergraduates</a:t>
            </a:r>
          </a:p>
          <a:p>
            <a:pPr lvl="1" algn="just"/>
            <a:r>
              <a:rPr lang="en-US" sz="1900" dirty="0" smtClean="0">
                <a:sym typeface="Wingdings" panose="05000000000000000000" pitchFamily="2" charset="2"/>
              </a:rPr>
              <a:t>Overt  scores high on grandiosity, entitlement, exploitive  high measures on happiness &amp; self-esteem</a:t>
            </a:r>
          </a:p>
          <a:p>
            <a:pPr lvl="2" algn="just"/>
            <a:r>
              <a:rPr lang="en-US" sz="1900" dirty="0" smtClean="0">
                <a:sym typeface="Wingdings" panose="05000000000000000000" pitchFamily="2" charset="2"/>
              </a:rPr>
              <a:t>Maintaining unrealistic beliefs of self and viewing others as inferior  psychological benefit </a:t>
            </a:r>
          </a:p>
          <a:p>
            <a:pPr lvl="1" algn="just"/>
            <a:r>
              <a:rPr lang="en-US" sz="1900" dirty="0" smtClean="0">
                <a:sym typeface="Wingdings" panose="05000000000000000000" pitchFamily="2" charset="2"/>
              </a:rPr>
              <a:t>Covert  feeling more inferior and unhappy</a:t>
            </a:r>
          </a:p>
          <a:p>
            <a:pPr lvl="2" algn="just"/>
            <a:r>
              <a:rPr lang="en-US" sz="1900" dirty="0" smtClean="0">
                <a:sym typeface="Wingdings" panose="05000000000000000000" pitchFamily="2" charset="2"/>
              </a:rPr>
              <a:t>Defenses against narcissistic wounds less developed</a:t>
            </a:r>
          </a:p>
        </p:txBody>
      </p:sp>
    </p:spTree>
    <p:extLst>
      <p:ext uri="{BB962C8B-B14F-4D97-AF65-F5344CB8AC3E}">
        <p14:creationId xmlns:p14="http://schemas.microsoft.com/office/powerpoint/2010/main" val="40384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216" y="539564"/>
            <a:ext cx="10058400" cy="59377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Phenomenology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1216" y="1300766"/>
            <a:ext cx="10818253" cy="5100033"/>
          </a:xfrm>
        </p:spPr>
        <p:txBody>
          <a:bodyPr>
            <a:noAutofit/>
          </a:bodyPr>
          <a:lstStyle/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Russ et al. (2008)  study based on descriptions by clinicians  3 types of NPD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Grandiose/Malignant : exaggerated self-importance, lack od remorse, interpersonal </a:t>
            </a:r>
            <a:r>
              <a:rPr lang="en-US" sz="2000" dirty="0" err="1" smtClean="0">
                <a:sym typeface="Wingdings" panose="05000000000000000000" pitchFamily="2" charset="2"/>
              </a:rPr>
              <a:t>manipulativeness</a:t>
            </a:r>
            <a:r>
              <a:rPr lang="en-US" sz="2000" dirty="0" smtClean="0">
                <a:sym typeface="Wingdings" panose="05000000000000000000" pitchFamily="2" charset="2"/>
              </a:rPr>
              <a:t>, seething anger, pursuit of power, feelings of privilege (oblivious)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Fragile : grandiosity used as defense to ward of painful shame, feels inadequate, negative affects, loneliness (</a:t>
            </a:r>
            <a:r>
              <a:rPr lang="en-US" sz="2000" dirty="0" err="1" smtClean="0">
                <a:sym typeface="Wingdings" panose="05000000000000000000" pitchFamily="2" charset="2"/>
              </a:rPr>
              <a:t>hypervigilant</a:t>
            </a:r>
            <a:r>
              <a:rPr lang="en-US" sz="2000" dirty="0" smtClean="0">
                <a:sym typeface="Wingdings" panose="05000000000000000000" pitchFamily="2" charset="2"/>
              </a:rPr>
              <a:t>)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High-functioning/exhibitionistic : exaggerated sense of self-importance, outgoing, energetic, articulate  motivated to succeed</a:t>
            </a:r>
            <a:endParaRPr lang="en-US" sz="2000" dirty="0">
              <a:sym typeface="Wingdings" panose="05000000000000000000" pitchFamily="2" charset="2"/>
            </a:endParaRP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Core features of NPD : interpersonal vulnerability, difficulties regulating affect, competitiveness, underlying distress  none in DSM-5 criteria</a:t>
            </a:r>
          </a:p>
        </p:txBody>
      </p:sp>
    </p:spTree>
    <p:extLst>
      <p:ext uri="{BB962C8B-B14F-4D97-AF65-F5344CB8AC3E}">
        <p14:creationId xmlns:p14="http://schemas.microsoft.com/office/powerpoint/2010/main" val="41881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216" y="539564"/>
            <a:ext cx="10058400" cy="59377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Psychodynamic Understanding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1216" y="1300766"/>
            <a:ext cx="10818253" cy="5100033"/>
          </a:xfrm>
        </p:spPr>
        <p:txBody>
          <a:bodyPr>
            <a:noAutofit/>
          </a:bodyPr>
          <a:lstStyle/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Two models : </a:t>
            </a:r>
            <a:r>
              <a:rPr lang="en-US" sz="2000" dirty="0" err="1" smtClean="0">
                <a:sym typeface="Wingdings" panose="05000000000000000000" pitchFamily="2" charset="2"/>
              </a:rPr>
              <a:t>Kohut</a:t>
            </a:r>
            <a:r>
              <a:rPr lang="en-US" sz="2000" dirty="0" smtClean="0">
                <a:sym typeface="Wingdings" panose="05000000000000000000" pitchFamily="2" charset="2"/>
              </a:rPr>
              <a:t> vs. </a:t>
            </a:r>
            <a:r>
              <a:rPr lang="en-US" sz="2000" dirty="0" err="1" smtClean="0">
                <a:sym typeface="Wingdings" panose="05000000000000000000" pitchFamily="2" charset="2"/>
              </a:rPr>
              <a:t>Kernberg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lvl="1" algn="just"/>
            <a:r>
              <a:rPr lang="en-US" sz="2000" dirty="0" err="1" smtClean="0">
                <a:sym typeface="Wingdings" panose="05000000000000000000" pitchFamily="2" charset="2"/>
              </a:rPr>
              <a:t>Ronningstram</a:t>
            </a:r>
            <a:r>
              <a:rPr lang="en-US" sz="2000" dirty="0" smtClean="0">
                <a:sym typeface="Wingdings" panose="05000000000000000000" pitchFamily="2" charset="2"/>
              </a:rPr>
              <a:t> (2011)  major differences lie in how the object is represented to the patient</a:t>
            </a:r>
          </a:p>
          <a:p>
            <a:pPr lvl="1" algn="just"/>
            <a:r>
              <a:rPr lang="en-US" sz="2000" dirty="0" err="1" smtClean="0">
                <a:sym typeface="Wingdings" panose="05000000000000000000" pitchFamily="2" charset="2"/>
              </a:rPr>
              <a:t>Kernberg</a:t>
            </a:r>
            <a:r>
              <a:rPr lang="en-US" sz="2000" dirty="0" smtClean="0">
                <a:sym typeface="Wingdings" panose="05000000000000000000" pitchFamily="2" charset="2"/>
              </a:rPr>
              <a:t> : object different from self, greater degree of internal separateness</a:t>
            </a:r>
          </a:p>
          <a:p>
            <a:pPr lvl="1" algn="just"/>
            <a:r>
              <a:rPr lang="en-US" sz="2000" dirty="0" err="1" smtClean="0">
                <a:sym typeface="Wingdings" panose="05000000000000000000" pitchFamily="2" charset="2"/>
              </a:rPr>
              <a:t>Kohut</a:t>
            </a:r>
            <a:r>
              <a:rPr lang="en-US" sz="2000" dirty="0" smtClean="0">
                <a:sym typeface="Wingdings" panose="05000000000000000000" pitchFamily="2" charset="2"/>
              </a:rPr>
              <a:t> : object as extension of self, provides missing functions for the patient</a:t>
            </a:r>
          </a:p>
          <a:p>
            <a:pPr lvl="1" algn="just"/>
            <a:endParaRPr lang="en-US" sz="2000" dirty="0">
              <a:sym typeface="Wingdings" panose="05000000000000000000" pitchFamily="2" charset="2"/>
            </a:endParaRPr>
          </a:p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Difference of patient populations studied</a:t>
            </a:r>
          </a:p>
          <a:p>
            <a:pPr lvl="1" algn="just"/>
            <a:r>
              <a:rPr lang="en-US" sz="2000" dirty="0" err="1" smtClean="0">
                <a:sym typeface="Wingdings" panose="05000000000000000000" pitchFamily="2" charset="2"/>
              </a:rPr>
              <a:t>Kohut</a:t>
            </a:r>
            <a:r>
              <a:rPr lang="en-US" sz="2000" dirty="0" smtClean="0">
                <a:sym typeface="Wingdings" panose="05000000000000000000" pitchFamily="2" charset="2"/>
              </a:rPr>
              <a:t> : relatively well-functioning outpatients who could afford psychoanalysis</a:t>
            </a:r>
          </a:p>
          <a:p>
            <a:pPr lvl="2" algn="just"/>
            <a:r>
              <a:rPr lang="en-US" sz="2000" dirty="0" smtClean="0">
                <a:sym typeface="Wingdings" panose="05000000000000000000" pitchFamily="2" charset="2"/>
              </a:rPr>
              <a:t>Professional people with vague feelings of emptiness and depression, problems in relationships, struggled to maintain professional self-esteem, tend to feel slighted by others</a:t>
            </a:r>
          </a:p>
          <a:p>
            <a:pPr lvl="1" algn="just"/>
            <a:r>
              <a:rPr lang="en-US" sz="2000" dirty="0" err="1" smtClean="0">
                <a:sym typeface="Wingdings" panose="05000000000000000000" pitchFamily="2" charset="2"/>
              </a:rPr>
              <a:t>Kernberg</a:t>
            </a:r>
            <a:r>
              <a:rPr lang="en-US" sz="2000" dirty="0" smtClean="0">
                <a:sym typeface="Wingdings" panose="05000000000000000000" pitchFamily="2" charset="2"/>
              </a:rPr>
              <a:t> : academic centers connected with hospitals (inpatients &amp; outpatients)</a:t>
            </a:r>
          </a:p>
          <a:p>
            <a:pPr lvl="2" algn="just"/>
            <a:r>
              <a:rPr lang="en-US" sz="2000" dirty="0" smtClean="0">
                <a:sym typeface="Wingdings" panose="05000000000000000000" pitchFamily="2" charset="2"/>
              </a:rPr>
              <a:t>Patients who are more primitive, arrogant, aggressive, overtly grandiose</a:t>
            </a:r>
          </a:p>
        </p:txBody>
      </p:sp>
    </p:spTree>
    <p:extLst>
      <p:ext uri="{BB962C8B-B14F-4D97-AF65-F5344CB8AC3E}">
        <p14:creationId xmlns:p14="http://schemas.microsoft.com/office/powerpoint/2010/main" val="83654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216" y="539564"/>
            <a:ext cx="10058400" cy="59377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Psychodynamic Understanding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1216" y="1300766"/>
            <a:ext cx="10818253" cy="5100033"/>
          </a:xfrm>
        </p:spPr>
        <p:txBody>
          <a:bodyPr>
            <a:noAutofit/>
          </a:bodyPr>
          <a:lstStyle/>
          <a:p>
            <a:pPr algn="just"/>
            <a:r>
              <a:rPr lang="en-US" sz="2200" dirty="0" err="1" smtClean="0">
                <a:sym typeface="Wingdings" panose="05000000000000000000" pitchFamily="2" charset="2"/>
              </a:rPr>
              <a:t>Kernberg</a:t>
            </a:r>
            <a:r>
              <a:rPr lang="en-US" sz="2200" dirty="0" smtClean="0">
                <a:sym typeface="Wingdings" panose="05000000000000000000" pitchFamily="2" charset="2"/>
              </a:rPr>
              <a:t> (1970-2009)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NPD similar to BPD  difference is that NPD patients have an integrated albeit pathological grandiose self  fusion of the ideal self, ideal object, real self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Fusion of </a:t>
            </a:r>
            <a:r>
              <a:rPr lang="en-US" sz="2200" dirty="0" err="1" smtClean="0">
                <a:sym typeface="Wingdings" panose="05000000000000000000" pitchFamily="2" charset="2"/>
              </a:rPr>
              <a:t>selfs</a:t>
            </a:r>
            <a:r>
              <a:rPr lang="en-US" sz="2200" dirty="0" smtClean="0">
                <a:sym typeface="Wingdings" panose="05000000000000000000" pitchFamily="2" charset="2"/>
              </a:rPr>
              <a:t>  destructive devaluation of object images, identify with idealized self-images to deny dependency on external objects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Deny unacceptable features of self by projecting them to others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Relatively good ego functioning in the presence of primitive defenses (projective identification, omnipotence, denial, idealization, devaluation)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Smoother, consistent level of functioning based on an integrated pathological self</a:t>
            </a:r>
          </a:p>
        </p:txBody>
      </p:sp>
    </p:spTree>
    <p:extLst>
      <p:ext uri="{BB962C8B-B14F-4D97-AF65-F5344CB8AC3E}">
        <p14:creationId xmlns:p14="http://schemas.microsoft.com/office/powerpoint/2010/main" val="113687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216" y="539564"/>
            <a:ext cx="10058400" cy="59377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Psychodynamic Understanding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1216" y="1300766"/>
            <a:ext cx="10818253" cy="5100033"/>
          </a:xfrm>
        </p:spPr>
        <p:txBody>
          <a:bodyPr>
            <a:noAutofit/>
          </a:bodyPr>
          <a:lstStyle/>
          <a:p>
            <a:pPr algn="just"/>
            <a:r>
              <a:rPr lang="en-US" sz="2100" dirty="0" err="1" smtClean="0">
                <a:sym typeface="Wingdings" panose="05000000000000000000" pitchFamily="2" charset="2"/>
              </a:rPr>
              <a:t>Kernberg</a:t>
            </a:r>
            <a:r>
              <a:rPr lang="en-US" sz="2100" dirty="0" smtClean="0">
                <a:sym typeface="Wingdings" panose="05000000000000000000" pitchFamily="2" charset="2"/>
              </a:rPr>
              <a:t> (1970-2009)</a:t>
            </a:r>
          </a:p>
          <a:p>
            <a:pPr lvl="1" algn="just"/>
            <a:r>
              <a:rPr lang="en-US" sz="2100" dirty="0" smtClean="0">
                <a:sym typeface="Wingdings" panose="05000000000000000000" pitchFamily="2" charset="2"/>
              </a:rPr>
              <a:t>Self-defense function  grandiose self as a defense against investment and dependency on others, pseudo-self-sufficiency, denies need for nurture at the same time attempts to impress others and gain approval</a:t>
            </a:r>
          </a:p>
          <a:p>
            <a:pPr lvl="1" algn="just"/>
            <a:r>
              <a:rPr lang="en-US" sz="2100" dirty="0" smtClean="0">
                <a:sym typeface="Wingdings" panose="05000000000000000000" pitchFamily="2" charset="2"/>
              </a:rPr>
              <a:t>Aggression  primary factor in destruction of others, arising from within  chronic intense envy</a:t>
            </a:r>
          </a:p>
          <a:p>
            <a:pPr lvl="2" algn="just"/>
            <a:r>
              <a:rPr lang="en-US" sz="2100" dirty="0" smtClean="0">
                <a:sym typeface="Wingdings" panose="05000000000000000000" pitchFamily="2" charset="2"/>
              </a:rPr>
              <a:t>Constantly comparing self to others, devaluation of others  emptying out the internal world of object representations leaving an internal void  compensated with admiration and acclaim from others &amp; omnipotence</a:t>
            </a:r>
          </a:p>
          <a:p>
            <a:pPr lvl="1" algn="just"/>
            <a:r>
              <a:rPr lang="en-US" sz="2100" dirty="0" smtClean="0">
                <a:sym typeface="Wingdings" panose="05000000000000000000" pitchFamily="2" charset="2"/>
              </a:rPr>
              <a:t>Syndrome of malignant narcissism : severe superego pathology, antisocial behavior, ego-syntonic aggression</a:t>
            </a:r>
          </a:p>
          <a:p>
            <a:pPr lvl="1" algn="just"/>
            <a:r>
              <a:rPr lang="en-US" sz="2100" dirty="0" smtClean="0">
                <a:sym typeface="Wingdings" panose="05000000000000000000" pitchFamily="2" charset="2"/>
              </a:rPr>
              <a:t>Idealization  viewed as defense against negative feelings (rage, envy, </a:t>
            </a:r>
            <a:r>
              <a:rPr lang="en-US" sz="2100" dirty="0" err="1" smtClean="0">
                <a:sym typeface="Wingdings" panose="05000000000000000000" pitchFamily="2" charset="2"/>
              </a:rPr>
              <a:t>etc</a:t>
            </a:r>
            <a:r>
              <a:rPr lang="en-US" sz="2100" dirty="0" smtClean="0">
                <a:sym typeface="Wingdings" panose="05000000000000000000" pitchFamily="2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1952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373545"/>
      </a:dk2>
      <a:lt2>
        <a:srgbClr val="BCD0E0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6793CD"/>
      </a:accent6>
      <a:hlink>
        <a:srgbClr val="6B9F25"/>
      </a:hlink>
      <a:folHlink>
        <a:srgbClr val="9F6715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913DB040-6816-4415-960D-8178C78575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615</TotalTime>
  <Words>2515</Words>
  <Application>Microsoft Office PowerPoint</Application>
  <PresentationFormat>Widescreen</PresentationFormat>
  <Paragraphs>240</Paragraphs>
  <Slides>27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Century Gothic</vt:lpstr>
      <vt:lpstr>Narkisim</vt:lpstr>
      <vt:lpstr>Wingdings</vt:lpstr>
      <vt:lpstr>Savon</vt:lpstr>
      <vt:lpstr>Narcissistic personality disorder</vt:lpstr>
      <vt:lpstr>Introduction</vt:lpstr>
      <vt:lpstr>Phenomenology</vt:lpstr>
      <vt:lpstr>Phenomenology</vt:lpstr>
      <vt:lpstr>Phenomenology</vt:lpstr>
      <vt:lpstr>Phenomenology</vt:lpstr>
      <vt:lpstr>Psychodynamic Understanding</vt:lpstr>
      <vt:lpstr>Psychodynamic Understanding</vt:lpstr>
      <vt:lpstr>Psychodynamic Understanding</vt:lpstr>
      <vt:lpstr>Psychodynamic Understanding</vt:lpstr>
      <vt:lpstr>Psychodynamic Understanding</vt:lpstr>
      <vt:lpstr>Psychodynamic Understanding</vt:lpstr>
      <vt:lpstr>Psychodynamic Understanding</vt:lpstr>
      <vt:lpstr>Treatment</vt:lpstr>
      <vt:lpstr>Individual Psychotherapy</vt:lpstr>
      <vt:lpstr>Individual Psychotherapy : Kohut</vt:lpstr>
      <vt:lpstr>Individual Psychotherapy : Kohut</vt:lpstr>
      <vt:lpstr>Individual Psychotherapy : Kernberg</vt:lpstr>
      <vt:lpstr>Individual Psychotherapy : Kernberg</vt:lpstr>
      <vt:lpstr>Indications for Inpatient Treatment</vt:lpstr>
      <vt:lpstr>Notes for the Psychotherapist</vt:lpstr>
      <vt:lpstr>Countertransference</vt:lpstr>
      <vt:lpstr>Countertransference</vt:lpstr>
      <vt:lpstr>Group Psychotherapy</vt:lpstr>
      <vt:lpstr>The narcissists’ life cycle</vt:lpstr>
      <vt:lpstr>How much do you love yourself ? 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Narcissistic personality disorder</dc:title>
  <dc:creator>Rizky Aniza Winanda</dc:creator>
  <cp:lastModifiedBy>Rizky Aniza Winanda</cp:lastModifiedBy>
  <cp:revision>37</cp:revision>
  <dcterms:created xsi:type="dcterms:W3CDTF">2014-10-27T23:02:16Z</dcterms:created>
  <dcterms:modified xsi:type="dcterms:W3CDTF">2014-10-28T09:17:59Z</dcterms:modified>
</cp:coreProperties>
</file>