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5"/>
  </p:notesMasterIdLst>
  <p:sldIdLst>
    <p:sldId id="371" r:id="rId2"/>
    <p:sldId id="374" r:id="rId3"/>
    <p:sldId id="386" r:id="rId4"/>
    <p:sldId id="377" r:id="rId5"/>
    <p:sldId id="378" r:id="rId6"/>
    <p:sldId id="379" r:id="rId7"/>
    <p:sldId id="380" r:id="rId8"/>
    <p:sldId id="381" r:id="rId9"/>
    <p:sldId id="382" r:id="rId10"/>
    <p:sldId id="383" r:id="rId11"/>
    <p:sldId id="384" r:id="rId12"/>
    <p:sldId id="385" r:id="rId13"/>
    <p:sldId id="38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CBEDAA-D07A-4DA1-AA78-1FBAA42BAF9C}" type="datetimeFigureOut">
              <a:rPr lang="en-US" smtClean="0"/>
              <a:t>3/17/2014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ED76EC-5D39-43B2-97B8-BDFB43A512BD}" type="slidenum">
              <a:rPr lang="en-US" smtClean="0"/>
              <a:t>‹#›</a:t>
            </a:fld>
            <a:endParaRPr lang="en-US"/>
          </a:p>
        </p:txBody>
      </p:sp>
    </p:spTree>
    <p:extLst>
      <p:ext uri="{BB962C8B-B14F-4D97-AF65-F5344CB8AC3E}">
        <p14:creationId xmlns:p14="http://schemas.microsoft.com/office/powerpoint/2010/main" val="776860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id-ID">
              <a:solidFill>
                <a:prstClr val="black">
                  <a:tint val="75000"/>
                </a:prstClr>
              </a:solidFill>
            </a:endParaRPr>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205625861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p>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1861232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5" name="Footer Placeholder 4"/>
          <p:cNvSpPr>
            <a:spLocks noGrp="1"/>
          </p:cNvSpPr>
          <p:nvPr>
            <p:ph type="ftr" sz="quarter" idx="11"/>
          </p:nvPr>
        </p:nvSpPr>
        <p:spPr/>
        <p:txBody>
          <a:bodyPr/>
          <a:lstStyle/>
          <a:p>
            <a:endParaRPr lang="id-ID">
              <a:solidFill>
                <a:prstClr val="black">
                  <a:tint val="75000"/>
                </a:prstClr>
              </a:solidFill>
            </a:endParaRPr>
          </a:p>
        </p:txBody>
      </p:sp>
      <p:sp>
        <p:nvSpPr>
          <p:cNvPr id="6" name="Slide Number Placeholder 5"/>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3886287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8" name="Footer Placeholder 7"/>
          <p:cNvSpPr>
            <a:spLocks noGrp="1"/>
          </p:cNvSpPr>
          <p:nvPr>
            <p:ph type="ftr" sz="quarter" idx="11"/>
          </p:nvPr>
        </p:nvSpPr>
        <p:spPr/>
        <p:txBody>
          <a:bodyPr/>
          <a:lstStyle/>
          <a:p>
            <a:endParaRPr lang="id-ID">
              <a:solidFill>
                <a:prstClr val="black">
                  <a:tint val="75000"/>
                </a:prstClr>
              </a:solidFill>
            </a:endParaRPr>
          </a:p>
        </p:txBody>
      </p:sp>
      <p:sp>
        <p:nvSpPr>
          <p:cNvPr id="9" name="Slide Number Placeholder 8"/>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3700219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id-ID">
              <a:solidFill>
                <a:prstClr val="black">
                  <a:tint val="75000"/>
                </a:prstClr>
              </a:solidFill>
            </a:endParaRPr>
          </a:p>
        </p:txBody>
      </p:sp>
      <p:sp>
        <p:nvSpPr>
          <p:cNvPr id="6" name="Slide Number Placeholder 5"/>
          <p:cNvSpPr>
            <a:spLocks noGrp="1"/>
          </p:cNvSpPr>
          <p:nvPr>
            <p:ph type="sldNum" sz="quarter" idx="12"/>
          </p:nvPr>
        </p:nvSpPr>
        <p:spPr>
          <a:xfrm>
            <a:off x="8604504" y="5211060"/>
            <a:ext cx="2112264" cy="228600"/>
          </a:xfrm>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159508938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6" name="Footer Placeholder 5"/>
          <p:cNvSpPr>
            <a:spLocks noGrp="1"/>
          </p:cNvSpPr>
          <p:nvPr>
            <p:ph type="ftr" sz="quarter" idx="11"/>
          </p:nvPr>
        </p:nvSpPr>
        <p:spPr/>
        <p:txBody>
          <a:bodyPr/>
          <a:lstStyle/>
          <a:p>
            <a:endParaRPr lang="id-ID">
              <a:solidFill>
                <a:prstClr val="black">
                  <a:tint val="75000"/>
                </a:prstClr>
              </a:solidFill>
            </a:endParaRPr>
          </a:p>
        </p:txBody>
      </p:sp>
      <p:sp>
        <p:nvSpPr>
          <p:cNvPr id="7" name="Slide Number Placeholder 6"/>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4126230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8" name="Footer Placeholder 7"/>
          <p:cNvSpPr>
            <a:spLocks noGrp="1"/>
          </p:cNvSpPr>
          <p:nvPr>
            <p:ph type="ftr" sz="quarter" idx="11"/>
          </p:nvPr>
        </p:nvSpPr>
        <p:spPr/>
        <p:txBody>
          <a:bodyPr/>
          <a:lstStyle/>
          <a:p>
            <a:endParaRPr lang="id-ID">
              <a:solidFill>
                <a:prstClr val="black">
                  <a:tint val="75000"/>
                </a:prstClr>
              </a:solidFill>
            </a:endParaRPr>
          </a:p>
        </p:txBody>
      </p:sp>
      <p:sp>
        <p:nvSpPr>
          <p:cNvPr id="9" name="Slide Number Placeholder 8"/>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3839760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4" name="Footer Placeholder 3"/>
          <p:cNvSpPr>
            <a:spLocks noGrp="1"/>
          </p:cNvSpPr>
          <p:nvPr>
            <p:ph type="ftr" sz="quarter" idx="11"/>
          </p:nvPr>
        </p:nvSpPr>
        <p:spPr/>
        <p:txBody>
          <a:bodyPr/>
          <a:lstStyle/>
          <a:p>
            <a:endParaRPr lang="id-ID">
              <a:solidFill>
                <a:prstClr val="black">
                  <a:tint val="75000"/>
                </a:prstClr>
              </a:solidFill>
            </a:endParaRPr>
          </a:p>
        </p:txBody>
      </p:sp>
      <p:sp>
        <p:nvSpPr>
          <p:cNvPr id="5" name="Slide Number Placeholder 4"/>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432759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3" name="Footer Placeholder 2"/>
          <p:cNvSpPr>
            <a:spLocks noGrp="1"/>
          </p:cNvSpPr>
          <p:nvPr>
            <p:ph type="ftr" sz="quarter" idx="11"/>
          </p:nvPr>
        </p:nvSpPr>
        <p:spPr/>
        <p:txBody>
          <a:bodyPr/>
          <a:lstStyle/>
          <a:p>
            <a:endParaRPr lang="id-ID">
              <a:solidFill>
                <a:prstClr val="black">
                  <a:tint val="75000"/>
                </a:prstClr>
              </a:solidFill>
            </a:endParaRPr>
          </a:p>
        </p:txBody>
      </p:sp>
      <p:sp>
        <p:nvSpPr>
          <p:cNvPr id="4" name="Slide Number Placeholder 3"/>
          <p:cNvSpPr>
            <a:spLocks noGrp="1"/>
          </p:cNvSpPr>
          <p:nvPr>
            <p:ph type="sldNum" sz="quarter" idx="12"/>
          </p:nvPr>
        </p:nvSpPr>
        <p:spPr/>
        <p:txBody>
          <a:body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Tree>
    <p:extLst>
      <p:ext uri="{BB962C8B-B14F-4D97-AF65-F5344CB8AC3E}">
        <p14:creationId xmlns:p14="http://schemas.microsoft.com/office/powerpoint/2010/main" val="274063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9" name="Footer Placeholder 8"/>
          <p:cNvSpPr>
            <a:spLocks noGrp="1"/>
          </p:cNvSpPr>
          <p:nvPr>
            <p:ph type="ftr" sz="quarter" idx="11"/>
          </p:nvPr>
        </p:nvSpPr>
        <p:spPr/>
        <p:txBody>
          <a:bodyPr/>
          <a:lstStyle>
            <a:lvl1pPr algn="r">
              <a:defRPr/>
            </a:lvl1pPr>
          </a:lstStyle>
          <a:p>
            <a:endParaRPr lang="id-ID">
              <a:solidFill>
                <a:prstClr val="black">
                  <a:tint val="75000"/>
                </a:prstClr>
              </a:solidFill>
            </a:endParaRPr>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7025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999B5274-DF88-4465-ABBD-95A30B0D8442}" type="datetimeFigureOut">
              <a:rPr lang="id-ID" smtClean="0">
                <a:solidFill>
                  <a:prstClr val="black">
                    <a:tint val="75000"/>
                  </a:prstClr>
                </a:solidFill>
              </a:rPr>
              <a:pPr/>
              <a:t>17/03/2014</a:t>
            </a:fld>
            <a:endParaRPr lang="id-ID">
              <a:solidFill>
                <a:prstClr val="black">
                  <a:tint val="75000"/>
                </a:prstClr>
              </a:solidFill>
            </a:endParaRPr>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id-ID">
              <a:solidFill>
                <a:prstClr val="black">
                  <a:tint val="75000"/>
                </a:prstClr>
              </a:solidFill>
            </a:endParaRPr>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99246F1E-9930-4328-8B34-0551F9C9A3A1}" type="slidenum">
              <a:rPr lang="id-ID" smtClean="0">
                <a:solidFill>
                  <a:prstClr val="black">
                    <a:tint val="75000"/>
                  </a:prstClr>
                </a:solidFill>
              </a:rPr>
              <a:pPr/>
              <a:t>‹#›</a:t>
            </a:fld>
            <a:endParaRPr lang="id-ID">
              <a:solidFill>
                <a:prstClr val="black">
                  <a:tint val="75000"/>
                </a:prstClr>
              </a:solidFill>
            </a:endParaRP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79177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pPr>
              <a:defRPr/>
            </a:pPr>
            <a:fld id="{C83E95BD-546B-481A-8B67-C196DF8FE18D}" type="datetimeFigureOut">
              <a:rPr lang="en-US" smtClean="0">
                <a:solidFill>
                  <a:prstClr val="black">
                    <a:tint val="75000"/>
                  </a:prstClr>
                </a:solidFill>
              </a:rPr>
              <a:pPr>
                <a:defRPr/>
              </a:pPr>
              <a:t>3/17/2014</a:t>
            </a:fld>
            <a:endParaRPr lang="en-US">
              <a:solidFill>
                <a:prstClr val="black">
                  <a:tint val="75000"/>
                </a:prstClr>
              </a:solidFill>
            </a:endParaRPr>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pPr fontAlgn="base">
              <a:spcBef>
                <a:spcPct val="0"/>
              </a:spcBef>
              <a:spcAft>
                <a:spcPct val="0"/>
              </a:spcAft>
              <a:defRPr/>
            </a:pPr>
            <a:fld id="{8243600F-1CA2-4255-93A7-5458B113A5CD}" type="slidenum">
              <a:rPr lang="en-US" smtClean="0">
                <a:cs typeface="Arial" panose="020B0604020202020204" pitchFamily="34" charset="0"/>
              </a:rPr>
              <a:pPr fontAlgn="base">
                <a:spcBef>
                  <a:spcPct val="0"/>
                </a:spcBef>
                <a:spcAft>
                  <a:spcPct val="0"/>
                </a:spcAft>
                <a:defRPr/>
              </a:pPr>
              <a:t>‹#›</a:t>
            </a:fld>
            <a:endParaRPr lang="en-US">
              <a:cs typeface="Arial" panose="020B0604020202020204" pitchFamily="34" charset="0"/>
            </a:endParaRPr>
          </a:p>
        </p:txBody>
      </p:sp>
    </p:spTree>
    <p:extLst>
      <p:ext uri="{BB962C8B-B14F-4D97-AF65-F5344CB8AC3E}">
        <p14:creationId xmlns:p14="http://schemas.microsoft.com/office/powerpoint/2010/main" val="386985057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b="1" dirty="0" smtClean="0">
                <a:solidFill>
                  <a:srgbClr val="CC99FF"/>
                </a:solidFill>
              </a:rPr>
              <a:t>SOMATOFORM DISORDERS:</a:t>
            </a:r>
            <a:r>
              <a:rPr lang="en-US" sz="4400" b="1" dirty="0" smtClean="0"/>
              <a:t/>
            </a:r>
            <a:br>
              <a:rPr lang="en-US" sz="4400" b="1" dirty="0" smtClean="0"/>
            </a:br>
            <a:r>
              <a:rPr lang="en-US" sz="4400" b="1" dirty="0" smtClean="0"/>
              <a:t>Therapy &amp; Cases</a:t>
            </a:r>
            <a:endParaRPr lang="en-US" sz="4400" b="1" dirty="0"/>
          </a:p>
        </p:txBody>
      </p:sp>
      <p:sp>
        <p:nvSpPr>
          <p:cNvPr id="3" name="Subtitle 2"/>
          <p:cNvSpPr>
            <a:spLocks noGrp="1"/>
          </p:cNvSpPr>
          <p:nvPr>
            <p:ph type="subTitle" idx="1"/>
          </p:nvPr>
        </p:nvSpPr>
        <p:spPr>
          <a:xfrm>
            <a:off x="1561708" y="4453464"/>
            <a:ext cx="9070848" cy="457201"/>
          </a:xfrm>
        </p:spPr>
        <p:txBody>
          <a:bodyPr>
            <a:noAutofit/>
          </a:bodyPr>
          <a:lstStyle/>
          <a:p>
            <a:r>
              <a:rPr lang="en-US" sz="2800" dirty="0" smtClean="0"/>
              <a:t>Monday, </a:t>
            </a:r>
            <a:r>
              <a:rPr lang="en-US" sz="2800" dirty="0"/>
              <a:t>17 </a:t>
            </a:r>
            <a:r>
              <a:rPr lang="en-US" sz="2800" dirty="0" smtClean="0"/>
              <a:t>March </a:t>
            </a:r>
            <a:r>
              <a:rPr lang="en-US" sz="2800" dirty="0"/>
              <a:t>2014</a:t>
            </a:r>
          </a:p>
        </p:txBody>
      </p:sp>
    </p:spTree>
    <p:extLst>
      <p:ext uri="{BB962C8B-B14F-4D97-AF65-F5344CB8AC3E}">
        <p14:creationId xmlns:p14="http://schemas.microsoft.com/office/powerpoint/2010/main" val="1626956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Diagnosis?</a:t>
            </a:r>
            <a:endParaRPr lang="en-US" b="1" dirty="0"/>
          </a:p>
        </p:txBody>
      </p:sp>
      <p:sp>
        <p:nvSpPr>
          <p:cNvPr id="3" name="Content Placeholder 2"/>
          <p:cNvSpPr>
            <a:spLocks noGrp="1"/>
          </p:cNvSpPr>
          <p:nvPr>
            <p:ph idx="1"/>
          </p:nvPr>
        </p:nvSpPr>
        <p:spPr/>
        <p:txBody>
          <a:bodyPr>
            <a:normAutofit/>
          </a:bodyPr>
          <a:lstStyle/>
          <a:p>
            <a:pPr algn="just"/>
            <a:r>
              <a:rPr lang="en-US" sz="2400" dirty="0"/>
              <a:t>Undifferentiated Somatoform </a:t>
            </a:r>
            <a:r>
              <a:rPr lang="en-US" sz="2400" dirty="0" smtClean="0"/>
              <a:t>Disorder</a:t>
            </a:r>
          </a:p>
          <a:p>
            <a:pPr algn="just"/>
            <a:r>
              <a:rPr lang="en-US" sz="2400" dirty="0" smtClean="0"/>
              <a:t>Treatment </a:t>
            </a:r>
            <a:r>
              <a:rPr lang="en-US" sz="2400" dirty="0"/>
              <a:t>was based on a ten-session CBT manual that contained an outline for using relaxation, behavioral, and cognitive interventions. </a:t>
            </a:r>
          </a:p>
          <a:p>
            <a:pPr lvl="1" algn="just"/>
            <a:r>
              <a:rPr lang="en-US" sz="2400" dirty="0"/>
              <a:t>For the first few sessions, she was asked to monitor her symptoms in daily logs. She reported that diaphragmatic breathing from the therapy and the recommendation for brief daily naps improved her energy and mood but not the headaches. </a:t>
            </a:r>
          </a:p>
          <a:p>
            <a:pPr algn="just"/>
            <a:endParaRPr lang="en-US" sz="2400" dirty="0"/>
          </a:p>
        </p:txBody>
      </p:sp>
    </p:spTree>
    <p:extLst>
      <p:ext uri="{BB962C8B-B14F-4D97-AF65-F5344CB8AC3E}">
        <p14:creationId xmlns:p14="http://schemas.microsoft.com/office/powerpoint/2010/main" val="1886171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73782"/>
            <a:ext cx="10058400" cy="750108"/>
          </a:xfrm>
        </p:spPr>
        <p:txBody>
          <a:bodyPr>
            <a:normAutofit/>
          </a:bodyPr>
          <a:lstStyle/>
          <a:p>
            <a:pPr algn="ctr"/>
            <a:r>
              <a:rPr lang="en-US" b="1" dirty="0" smtClean="0"/>
              <a:t>Case 2</a:t>
            </a:r>
            <a:endParaRPr lang="en-US" b="1" dirty="0"/>
          </a:p>
        </p:txBody>
      </p:sp>
      <p:sp>
        <p:nvSpPr>
          <p:cNvPr id="3" name="Content Placeholder 2"/>
          <p:cNvSpPr>
            <a:spLocks noGrp="1"/>
          </p:cNvSpPr>
          <p:nvPr>
            <p:ph idx="1"/>
          </p:nvPr>
        </p:nvSpPr>
        <p:spPr>
          <a:xfrm>
            <a:off x="637735" y="1223890"/>
            <a:ext cx="10916529" cy="5359790"/>
          </a:xfrm>
        </p:spPr>
        <p:txBody>
          <a:bodyPr>
            <a:noAutofit/>
          </a:bodyPr>
          <a:lstStyle/>
          <a:p>
            <a:pPr algn="just"/>
            <a:r>
              <a:rPr lang="en-US" dirty="0"/>
              <a:t>Mrs. J, a 50-year-old African-American </a:t>
            </a:r>
            <a:r>
              <a:rPr lang="en-US" dirty="0" smtClean="0"/>
              <a:t>woman</a:t>
            </a:r>
          </a:p>
          <a:p>
            <a:pPr lvl="1" algn="just"/>
            <a:r>
              <a:rPr lang="en-US" sz="1800" dirty="0" err="1" smtClean="0"/>
              <a:t>Hx</a:t>
            </a:r>
            <a:r>
              <a:rPr lang="en-US" sz="1800" dirty="0" smtClean="0"/>
              <a:t> : raised </a:t>
            </a:r>
            <a:r>
              <a:rPr lang="en-US" sz="1800" dirty="0"/>
              <a:t>in a rural area of the south and described an impoverished upbringing and a difficult and deprived childhood. She married at a young age and had three children. </a:t>
            </a:r>
          </a:p>
          <a:p>
            <a:pPr lvl="1" algn="just"/>
            <a:r>
              <a:rPr lang="en-US" sz="1800" b="1" dirty="0" smtClean="0"/>
              <a:t>About </a:t>
            </a:r>
            <a:r>
              <a:rPr lang="en-US" sz="1800" b="1" dirty="0"/>
              <a:t>1 year prior </a:t>
            </a:r>
            <a:r>
              <a:rPr lang="en-US" sz="1800" dirty="0"/>
              <a:t>to this visit she </a:t>
            </a:r>
            <a:r>
              <a:rPr lang="en-US" sz="1800" b="1" dirty="0"/>
              <a:t>separated from her husband </a:t>
            </a:r>
            <a:r>
              <a:rPr lang="en-US" sz="1800" dirty="0"/>
              <a:t>due to problems in the relationship brought about by his drinking and aggressive demeanor, which became much worse after the children left the house. Mrs. J was referred by the social worker at her primary care center after she presented to the primary care physician with </a:t>
            </a:r>
            <a:r>
              <a:rPr lang="en-US" sz="1800" b="1" dirty="0"/>
              <a:t>multiple somatic symptoms</a:t>
            </a:r>
            <a:r>
              <a:rPr lang="en-US" sz="1800" dirty="0"/>
              <a:t>. </a:t>
            </a:r>
            <a:endParaRPr lang="en-US" sz="1800" dirty="0" smtClean="0"/>
          </a:p>
          <a:p>
            <a:pPr lvl="1" algn="just"/>
            <a:r>
              <a:rPr lang="en-US" sz="1800" dirty="0" smtClean="0"/>
              <a:t>The </a:t>
            </a:r>
            <a:r>
              <a:rPr lang="en-US" sz="1800" dirty="0"/>
              <a:t>physical symptoms she presented with included </a:t>
            </a:r>
            <a:r>
              <a:rPr lang="en-US" sz="1800" i="1" dirty="0">
                <a:solidFill>
                  <a:srgbClr val="FF0000"/>
                </a:solidFill>
              </a:rPr>
              <a:t>stomach aches, back pain, joint pain, arm pain, chest pain, headaches, menstrual irregularities, urinary pain and problems, burning in her genitals, vomiting, nausea, diarrhea, excessive gas, difficulty digesting certain foods, difficulties with her sight and hearing, difficulties with balance, fatigue, pain in throat, and sexual dysfunction. </a:t>
            </a:r>
            <a:endParaRPr lang="en-US" sz="1800" i="1" dirty="0" smtClean="0">
              <a:solidFill>
                <a:srgbClr val="FF0000"/>
              </a:solidFill>
            </a:endParaRPr>
          </a:p>
          <a:p>
            <a:pPr lvl="1" algn="just"/>
            <a:r>
              <a:rPr lang="en-US" sz="1800" dirty="0" smtClean="0"/>
              <a:t>She </a:t>
            </a:r>
            <a:r>
              <a:rPr lang="en-US" sz="1800" dirty="0"/>
              <a:t>also showed a good deal of </a:t>
            </a:r>
            <a:r>
              <a:rPr lang="en-US" sz="1800" b="1" dirty="0"/>
              <a:t>health anxiety</a:t>
            </a:r>
            <a:r>
              <a:rPr lang="en-US" sz="1800" dirty="0"/>
              <a:t>. She did not display sadness, low mood, or hopelessness, but the examination revealed the presence of other depression and anxiety symptoms, including </a:t>
            </a:r>
            <a:r>
              <a:rPr lang="en-US" sz="1800" b="1" dirty="0"/>
              <a:t>sleep and energy disturbances</a:t>
            </a:r>
            <a:r>
              <a:rPr lang="en-US" sz="1800" dirty="0"/>
              <a:t>, </a:t>
            </a:r>
            <a:r>
              <a:rPr lang="en-US" sz="1800" b="1" dirty="0"/>
              <a:t>poor concentration, low self-esteem, irritability, muscle tension, and apprehension</a:t>
            </a:r>
            <a:r>
              <a:rPr lang="en-US" sz="1800" dirty="0"/>
              <a:t>, even though these were not among her presenting </a:t>
            </a:r>
            <a:r>
              <a:rPr lang="en-US" sz="1800" dirty="0" smtClean="0"/>
              <a:t>complaints.</a:t>
            </a:r>
          </a:p>
        </p:txBody>
      </p:sp>
    </p:spTree>
    <p:extLst>
      <p:ext uri="{BB962C8B-B14F-4D97-AF65-F5344CB8AC3E}">
        <p14:creationId xmlns:p14="http://schemas.microsoft.com/office/powerpoint/2010/main" val="10429204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07904"/>
          </a:xfrm>
        </p:spPr>
        <p:txBody>
          <a:bodyPr>
            <a:normAutofit fontScale="90000"/>
          </a:bodyPr>
          <a:lstStyle/>
          <a:p>
            <a:pPr algn="ctr"/>
            <a:r>
              <a:rPr lang="en-US" b="1" dirty="0" smtClean="0"/>
              <a:t>Diagnosis?</a:t>
            </a:r>
            <a:endParaRPr lang="en-US" b="1" dirty="0"/>
          </a:p>
        </p:txBody>
      </p:sp>
      <p:sp>
        <p:nvSpPr>
          <p:cNvPr id="3" name="Content Placeholder 2"/>
          <p:cNvSpPr>
            <a:spLocks noGrp="1"/>
          </p:cNvSpPr>
          <p:nvPr>
            <p:ph idx="1"/>
          </p:nvPr>
        </p:nvSpPr>
        <p:spPr>
          <a:xfrm>
            <a:off x="1066800" y="1674055"/>
            <a:ext cx="10058400" cy="4797083"/>
          </a:xfrm>
        </p:spPr>
        <p:txBody>
          <a:bodyPr>
            <a:noAutofit/>
          </a:bodyPr>
          <a:lstStyle/>
          <a:p>
            <a:pPr algn="just"/>
            <a:r>
              <a:rPr lang="en-US" sz="2000" dirty="0"/>
              <a:t>Somatization Disorder </a:t>
            </a:r>
            <a:endParaRPr lang="en-US" sz="2000" dirty="0" smtClean="0"/>
          </a:p>
          <a:p>
            <a:pPr algn="just"/>
            <a:r>
              <a:rPr lang="en-US" sz="2000" dirty="0" smtClean="0"/>
              <a:t>10-week </a:t>
            </a:r>
            <a:r>
              <a:rPr lang="en-US" sz="2000" dirty="0"/>
              <a:t>cognitive–behavioral treatment focusing on her physical </a:t>
            </a:r>
            <a:r>
              <a:rPr lang="en-US" sz="2000" dirty="0" smtClean="0"/>
              <a:t>symptoms.</a:t>
            </a:r>
          </a:p>
          <a:p>
            <a:pPr lvl="1" algn="just"/>
            <a:r>
              <a:rPr lang="en-US" sz="2000" dirty="0" smtClean="0"/>
              <a:t>At </a:t>
            </a:r>
            <a:r>
              <a:rPr lang="en-US" sz="2000" dirty="0"/>
              <a:t>the first session, Mrs. J discussed her physical symptoms and her thoughts about their causes. She thought many of her pain symptoms were related to possible physical illness or perhaps to exposure to hot and cold temperatures. </a:t>
            </a:r>
            <a:endParaRPr lang="en-US" sz="2000" dirty="0" smtClean="0"/>
          </a:p>
          <a:p>
            <a:pPr lvl="1" algn="just"/>
            <a:r>
              <a:rPr lang="en-US" sz="2000" dirty="0" smtClean="0"/>
              <a:t>muscle </a:t>
            </a:r>
            <a:r>
              <a:rPr lang="en-US" sz="2000" dirty="0"/>
              <a:t>relaxation and diaphragmatic breathing </a:t>
            </a:r>
            <a:endParaRPr lang="en-US" sz="2000" dirty="0" smtClean="0"/>
          </a:p>
          <a:p>
            <a:pPr lvl="1" algn="just"/>
            <a:r>
              <a:rPr lang="en-US" sz="2000" dirty="0" smtClean="0"/>
              <a:t>exercise </a:t>
            </a:r>
            <a:r>
              <a:rPr lang="en-US" sz="2000" dirty="0"/>
              <a:t>on a daily basis, walking for approximately 15 minutes a </a:t>
            </a:r>
            <a:r>
              <a:rPr lang="en-US" sz="2000" dirty="0" smtClean="0"/>
              <a:t>day</a:t>
            </a:r>
          </a:p>
          <a:p>
            <a:pPr lvl="1" algn="just"/>
            <a:r>
              <a:rPr lang="en-US" sz="2000" dirty="0"/>
              <a:t>l</a:t>
            </a:r>
            <a:r>
              <a:rPr lang="en-US" sz="2000" dirty="0" smtClean="0"/>
              <a:t>istening </a:t>
            </a:r>
            <a:r>
              <a:rPr lang="en-US" sz="2000" dirty="0"/>
              <a:t>to music as a form of distraction. </a:t>
            </a:r>
            <a:endParaRPr lang="en-US" sz="2000" dirty="0" smtClean="0"/>
          </a:p>
          <a:p>
            <a:pPr lvl="1" algn="just"/>
            <a:r>
              <a:rPr lang="en-US" sz="2000" dirty="0" smtClean="0"/>
              <a:t>Sleep </a:t>
            </a:r>
            <a:r>
              <a:rPr lang="en-US" sz="2000" dirty="0"/>
              <a:t>hygiene </a:t>
            </a:r>
            <a:endParaRPr lang="en-US" sz="2000" dirty="0" smtClean="0"/>
          </a:p>
          <a:p>
            <a:pPr lvl="1" algn="just"/>
            <a:r>
              <a:rPr lang="en-US" sz="2000" dirty="0" smtClean="0"/>
              <a:t>assertiveness </a:t>
            </a:r>
            <a:r>
              <a:rPr lang="en-US" sz="2000" dirty="0"/>
              <a:t>training aimed at helping her to express her needs and improve her self-esteem. </a:t>
            </a:r>
            <a:endParaRPr lang="en-US" sz="2000" dirty="0" smtClean="0"/>
          </a:p>
          <a:p>
            <a:pPr lvl="1" algn="just"/>
            <a:r>
              <a:rPr lang="en-US" sz="2000" dirty="0" smtClean="0"/>
              <a:t>cognitive </a:t>
            </a:r>
            <a:r>
              <a:rPr lang="en-US" sz="2000" dirty="0"/>
              <a:t>disputation techniques</a:t>
            </a:r>
            <a:r>
              <a:rPr lang="en-US" sz="2000" dirty="0" smtClean="0"/>
              <a:t>.</a:t>
            </a:r>
            <a:endParaRPr lang="en-US" sz="2000" dirty="0"/>
          </a:p>
        </p:txBody>
      </p:sp>
    </p:spTree>
    <p:extLst>
      <p:ext uri="{BB962C8B-B14F-4D97-AF65-F5344CB8AC3E}">
        <p14:creationId xmlns:p14="http://schemas.microsoft.com/office/powerpoint/2010/main" val="3132691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
                                            <p:txEl>
                                              <p:pRg st="4" end="4"/>
                                            </p:txEl>
                                          </p:spTgt>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6" dur="500"/>
                                        <p:tgtEl>
                                          <p:spTgt spid="3">
                                            <p:txEl>
                                              <p:pRg st="5" end="5"/>
                                            </p:txEl>
                                          </p:spTgt>
                                        </p:tgtEl>
                                      </p:cBhvr>
                                    </p:animEffect>
                                  </p:childTnLst>
                                </p:cTn>
                              </p:par>
                              <p:par>
                                <p:cTn id="37" presetID="53" presetClass="entr" presetSubtype="16"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1" dur="500"/>
                                        <p:tgtEl>
                                          <p:spTgt spid="3">
                                            <p:txEl>
                                              <p:pRg st="6" end="6"/>
                                            </p:txEl>
                                          </p:spTgt>
                                        </p:tgtEl>
                                      </p:cBhvr>
                                    </p:animEffect>
                                  </p:childTnLst>
                                </p:cTn>
                              </p:par>
                              <p:par>
                                <p:cTn id="42" presetID="53" presetClass="entr" presetSubtype="16" fill="hold"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p:cTn id="44"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6" dur="500"/>
                                        <p:tgtEl>
                                          <p:spTgt spid="3">
                                            <p:txEl>
                                              <p:pRg st="7" end="7"/>
                                            </p:txEl>
                                          </p:spTgt>
                                        </p:tgtEl>
                                      </p:cBhvr>
                                    </p:animEffect>
                                  </p:childTnLst>
                                </p:cTn>
                              </p:par>
                              <p:par>
                                <p:cTn id="47" presetID="53" presetClass="entr" presetSubtype="16" fill="hold" nodeType="with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p:cTn id="49"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5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THANK YOU</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14694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10774"/>
            <a:ext cx="10058400" cy="761203"/>
          </a:xfrm>
        </p:spPr>
        <p:txBody>
          <a:bodyPr/>
          <a:lstStyle/>
          <a:p>
            <a:pPr algn="ctr"/>
            <a:r>
              <a:rPr lang="en-US" b="1" dirty="0" smtClean="0"/>
              <a:t>General Guidelines to Therapy</a:t>
            </a:r>
            <a:endParaRPr lang="en-US" b="1" dirty="0"/>
          </a:p>
        </p:txBody>
      </p:sp>
      <p:sp>
        <p:nvSpPr>
          <p:cNvPr id="3" name="Content Placeholder 2"/>
          <p:cNvSpPr>
            <a:spLocks noGrp="1"/>
          </p:cNvSpPr>
          <p:nvPr>
            <p:ph idx="1"/>
          </p:nvPr>
        </p:nvSpPr>
        <p:spPr>
          <a:xfrm>
            <a:off x="682580" y="1442433"/>
            <a:ext cx="10856890" cy="4997003"/>
          </a:xfrm>
        </p:spPr>
        <p:txBody>
          <a:bodyPr>
            <a:noAutofit/>
          </a:bodyPr>
          <a:lstStyle/>
          <a:p>
            <a:pPr marL="342900" indent="-342900" algn="just">
              <a:buFont typeface="+mj-lt"/>
              <a:buAutoNum type="arabicParenR"/>
            </a:pPr>
            <a:r>
              <a:rPr lang="en-US" sz="1900" dirty="0" smtClean="0"/>
              <a:t>Establishing an alliance</a:t>
            </a:r>
          </a:p>
          <a:p>
            <a:pPr lvl="1" algn="just">
              <a:buFont typeface="Arial" panose="020B0604020202020204" pitchFamily="34" charset="0"/>
              <a:buChar char="•"/>
            </a:pPr>
            <a:r>
              <a:rPr lang="en-US" sz="1900" dirty="0"/>
              <a:t>M</a:t>
            </a:r>
            <a:r>
              <a:rPr lang="en-US" sz="1900" dirty="0" smtClean="0"/>
              <a:t>ixture </a:t>
            </a:r>
            <a:r>
              <a:rPr lang="en-US" sz="1900" dirty="0"/>
              <a:t>of magical, unrealistic expectations, pessimism, and distrust of the </a:t>
            </a:r>
            <a:r>
              <a:rPr lang="en-US" sz="1900" dirty="0" smtClean="0"/>
              <a:t>profession</a:t>
            </a:r>
          </a:p>
          <a:p>
            <a:pPr lvl="1" algn="just">
              <a:buFont typeface="Arial" panose="020B0604020202020204" pitchFamily="34" charset="0"/>
              <a:buChar char="•"/>
            </a:pPr>
            <a:r>
              <a:rPr lang="en-US" sz="1900" b="1" dirty="0" smtClean="0"/>
              <a:t>Respect</a:t>
            </a:r>
            <a:r>
              <a:rPr lang="en-US" sz="1900" dirty="0" smtClean="0"/>
              <a:t> </a:t>
            </a:r>
            <a:r>
              <a:rPr lang="en-US" sz="1900" dirty="0"/>
              <a:t>for the </a:t>
            </a:r>
            <a:r>
              <a:rPr lang="en-US" sz="1900" b="1" dirty="0"/>
              <a:t>patient's symptoms</a:t>
            </a:r>
            <a:r>
              <a:rPr lang="en-US" sz="1900" dirty="0"/>
              <a:t> and an </a:t>
            </a:r>
            <a:r>
              <a:rPr lang="en-US" sz="1900" b="1" dirty="0"/>
              <a:t>acknowledgement of their validity</a:t>
            </a:r>
            <a:r>
              <a:rPr lang="en-US" sz="1900" dirty="0"/>
              <a:t>. </a:t>
            </a:r>
            <a:r>
              <a:rPr lang="en-US" sz="1900" dirty="0">
                <a:solidFill>
                  <a:srgbClr val="7030A0"/>
                </a:solidFill>
              </a:rPr>
              <a:t>Active, receptive listening, tolerance for repetition, and a “neutral” approach</a:t>
            </a:r>
            <a:r>
              <a:rPr lang="en-US" sz="1900" dirty="0"/>
              <a:t> (avoiding being dismissive, confrontational, or overly reassuring)</a:t>
            </a:r>
            <a:endParaRPr lang="en-US" sz="1900" dirty="0" smtClean="0"/>
          </a:p>
          <a:p>
            <a:pPr marL="342900" indent="-342900" algn="just">
              <a:buFont typeface="+mj-lt"/>
              <a:buAutoNum type="arabicParenR"/>
            </a:pPr>
            <a:r>
              <a:rPr lang="en-US" sz="1900" dirty="0" smtClean="0"/>
              <a:t>Taking the history</a:t>
            </a:r>
          </a:p>
          <a:p>
            <a:pPr lvl="1" algn="just">
              <a:buFont typeface="Arial" panose="020B0604020202020204" pitchFamily="34" charset="0"/>
              <a:buChar char="•"/>
            </a:pPr>
            <a:r>
              <a:rPr lang="en-US" sz="1900" dirty="0" smtClean="0"/>
              <a:t>Despite “</a:t>
            </a:r>
            <a:r>
              <a:rPr lang="en-US" sz="1900" dirty="0"/>
              <a:t>thick charts”, </a:t>
            </a:r>
            <a:r>
              <a:rPr lang="en-US" sz="1900" b="1" dirty="0" smtClean="0"/>
              <a:t>keep an open mind</a:t>
            </a:r>
            <a:r>
              <a:rPr lang="en-US" sz="1900" dirty="0" smtClean="0"/>
              <a:t>, </a:t>
            </a:r>
            <a:r>
              <a:rPr lang="en-US" sz="1900" dirty="0"/>
              <a:t>despite forewarnings in the medical records, and </a:t>
            </a:r>
            <a:r>
              <a:rPr lang="en-US" sz="1900" b="1" dirty="0"/>
              <a:t>perform an independent assessment </a:t>
            </a:r>
            <a:r>
              <a:rPr lang="en-US" sz="1900" dirty="0"/>
              <a:t>of the </a:t>
            </a:r>
            <a:r>
              <a:rPr lang="en-US" sz="1900" dirty="0" smtClean="0"/>
              <a:t>patient</a:t>
            </a:r>
          </a:p>
          <a:p>
            <a:pPr lvl="1" algn="just">
              <a:buFont typeface="Arial" panose="020B0604020202020204" pitchFamily="34" charset="0"/>
              <a:buChar char="•"/>
            </a:pPr>
            <a:r>
              <a:rPr lang="en-US" sz="1900" dirty="0"/>
              <a:t>E</a:t>
            </a:r>
            <a:r>
              <a:rPr lang="en-US" sz="1900" dirty="0" smtClean="0"/>
              <a:t>mphasis </a:t>
            </a:r>
            <a:r>
              <a:rPr lang="en-US" sz="1900" dirty="0"/>
              <a:t>on psychological questioning and interpretations should be </a:t>
            </a:r>
            <a:r>
              <a:rPr lang="en-US" sz="1900" b="1" dirty="0">
                <a:solidFill>
                  <a:srgbClr val="FF0000"/>
                </a:solidFill>
              </a:rPr>
              <a:t>avoided</a:t>
            </a:r>
            <a:r>
              <a:rPr lang="en-US" sz="1900" dirty="0"/>
              <a:t> at this stage.</a:t>
            </a:r>
            <a:endParaRPr lang="en-US" sz="1900" dirty="0" smtClean="0"/>
          </a:p>
          <a:p>
            <a:pPr marL="342900" indent="-342900" algn="just">
              <a:buFont typeface="+mj-lt"/>
              <a:buAutoNum type="arabicParenR"/>
            </a:pPr>
            <a:r>
              <a:rPr lang="en-US" sz="1900" dirty="0" smtClean="0"/>
              <a:t>Reassurance</a:t>
            </a:r>
          </a:p>
          <a:p>
            <a:pPr lvl="1" algn="just">
              <a:buFont typeface="Arial" panose="020B0604020202020204" pitchFamily="34" charset="0"/>
              <a:buChar char="•"/>
            </a:pPr>
            <a:r>
              <a:rPr lang="en-US" sz="1900" dirty="0" smtClean="0"/>
              <a:t>Letting </a:t>
            </a:r>
            <a:r>
              <a:rPr lang="en-US" sz="1900" dirty="0"/>
              <a:t>patients know that their symptoms do not appear to be caused by physical </a:t>
            </a:r>
            <a:r>
              <a:rPr lang="en-US" sz="1900" dirty="0" smtClean="0"/>
              <a:t>disease </a:t>
            </a:r>
            <a:r>
              <a:rPr lang="en-US" sz="1900" dirty="0" smtClean="0">
                <a:sym typeface="Wingdings" panose="05000000000000000000" pitchFamily="2" charset="2"/>
              </a:rPr>
              <a:t> “to comfort always”</a:t>
            </a:r>
          </a:p>
          <a:p>
            <a:pPr lvl="1" algn="just">
              <a:buFont typeface="Arial" panose="020B0604020202020204" pitchFamily="34" charset="0"/>
              <a:buChar char="•"/>
            </a:pPr>
            <a:r>
              <a:rPr lang="en-US" sz="1900" b="1" dirty="0" smtClean="0"/>
              <a:t>Timing </a:t>
            </a:r>
            <a:r>
              <a:rPr lang="en-US" sz="1900" b="1" dirty="0"/>
              <a:t>and degree of reassurance </a:t>
            </a:r>
            <a:r>
              <a:rPr lang="en-US" sz="1900" dirty="0"/>
              <a:t>must be based on an adequacy of data and the trust and security of the </a:t>
            </a:r>
            <a:r>
              <a:rPr lang="en-US" sz="1900" dirty="0" smtClean="0"/>
              <a:t>relationship</a:t>
            </a:r>
          </a:p>
        </p:txBody>
      </p:sp>
    </p:spTree>
    <p:extLst>
      <p:ext uri="{BB962C8B-B14F-4D97-AF65-F5344CB8AC3E}">
        <p14:creationId xmlns:p14="http://schemas.microsoft.com/office/powerpoint/2010/main" val="14549642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774082"/>
          </a:xfrm>
        </p:spPr>
        <p:txBody>
          <a:bodyPr/>
          <a:lstStyle/>
          <a:p>
            <a:pPr algn="ctr"/>
            <a:r>
              <a:rPr lang="en-US" b="1" dirty="0" smtClean="0"/>
              <a:t>General Guidelines to Therapy</a:t>
            </a:r>
            <a:endParaRPr lang="en-US" b="1" dirty="0"/>
          </a:p>
        </p:txBody>
      </p:sp>
      <p:sp>
        <p:nvSpPr>
          <p:cNvPr id="3" name="Content Placeholder 2"/>
          <p:cNvSpPr>
            <a:spLocks noGrp="1"/>
          </p:cNvSpPr>
          <p:nvPr>
            <p:ph idx="1"/>
          </p:nvPr>
        </p:nvSpPr>
        <p:spPr>
          <a:xfrm>
            <a:off x="682580" y="1519707"/>
            <a:ext cx="10766738" cy="4855335"/>
          </a:xfrm>
        </p:spPr>
        <p:txBody>
          <a:bodyPr>
            <a:normAutofit/>
          </a:bodyPr>
          <a:lstStyle/>
          <a:p>
            <a:pPr marL="342900" indent="-342900" algn="just">
              <a:buFont typeface="+mj-lt"/>
              <a:buAutoNum type="arabicParenR" startAt="4"/>
            </a:pPr>
            <a:r>
              <a:rPr lang="en-US" sz="2100" dirty="0" smtClean="0"/>
              <a:t>Physical vs. Psychological Focus</a:t>
            </a:r>
          </a:p>
          <a:p>
            <a:pPr lvl="1" algn="just">
              <a:buFont typeface="Arial" panose="020B0604020202020204" pitchFamily="34" charset="0"/>
              <a:buChar char="•"/>
            </a:pPr>
            <a:r>
              <a:rPr lang="en-US" sz="2100" dirty="0" smtClean="0"/>
              <a:t>Patients </a:t>
            </a:r>
            <a:r>
              <a:rPr lang="en-US" sz="2100" dirty="0"/>
              <a:t>do not readily acknowledge or recognize emotional issues and will </a:t>
            </a:r>
            <a:r>
              <a:rPr lang="en-US" sz="2100" i="1" dirty="0">
                <a:solidFill>
                  <a:srgbClr val="7030A0"/>
                </a:solidFill>
              </a:rPr>
              <a:t>feel more comfortable dealing with questions related to their physical symptoms</a:t>
            </a:r>
            <a:r>
              <a:rPr lang="en-US" sz="2100" dirty="0"/>
              <a:t> than questions related to psychological </a:t>
            </a:r>
            <a:r>
              <a:rPr lang="en-US" sz="2100" dirty="0" smtClean="0"/>
              <a:t>issues</a:t>
            </a:r>
          </a:p>
          <a:p>
            <a:pPr lvl="1" algn="just">
              <a:buFont typeface="Arial" panose="020B0604020202020204" pitchFamily="34" charset="0"/>
              <a:buChar char="•"/>
            </a:pPr>
            <a:r>
              <a:rPr lang="en-US" sz="2100" b="1" dirty="0" smtClean="0"/>
              <a:t>Thorough </a:t>
            </a:r>
            <a:r>
              <a:rPr lang="en-US" sz="2100" b="1" dirty="0"/>
              <a:t>physical examination </a:t>
            </a:r>
            <a:r>
              <a:rPr lang="en-US" sz="2100" dirty="0"/>
              <a:t>should follow history taking at the initial visit, and briefer physical assessments should be performed in subsequent </a:t>
            </a:r>
            <a:r>
              <a:rPr lang="en-US" sz="2100" dirty="0" smtClean="0"/>
              <a:t>visits</a:t>
            </a:r>
          </a:p>
          <a:p>
            <a:pPr lvl="1" algn="just">
              <a:buFont typeface="Arial" panose="020B0604020202020204" pitchFamily="34" charset="0"/>
              <a:buChar char="•"/>
            </a:pPr>
            <a:r>
              <a:rPr lang="en-US" sz="2100" i="1" dirty="0" smtClean="0">
                <a:solidFill>
                  <a:srgbClr val="7030A0"/>
                </a:solidFill>
              </a:rPr>
              <a:t>Attitudes</a:t>
            </a:r>
            <a:r>
              <a:rPr lang="en-US" sz="2100" i="1" dirty="0">
                <a:solidFill>
                  <a:srgbClr val="7030A0"/>
                </a:solidFill>
              </a:rPr>
              <a:t>, beliefs, and attributions should become clearer and patterns of interaction and illness behavior discernible</a:t>
            </a:r>
            <a:endParaRPr lang="en-US" sz="2100" i="1" dirty="0" smtClean="0">
              <a:solidFill>
                <a:srgbClr val="7030A0"/>
              </a:solidFill>
            </a:endParaRPr>
          </a:p>
          <a:p>
            <a:pPr marL="342900" indent="-342900" algn="just">
              <a:buFont typeface="+mj-lt"/>
              <a:buAutoNum type="arabicParenR" startAt="4"/>
            </a:pPr>
            <a:r>
              <a:rPr lang="en-US" sz="2100" dirty="0" smtClean="0"/>
              <a:t>General therapeutic approach</a:t>
            </a:r>
          </a:p>
          <a:p>
            <a:pPr lvl="1" algn="just">
              <a:buFont typeface="Arial" panose="020B0604020202020204" pitchFamily="34" charset="0"/>
              <a:buChar char="•"/>
            </a:pPr>
            <a:r>
              <a:rPr lang="en-US" sz="2100" dirty="0" smtClean="0"/>
              <a:t>“Caring</a:t>
            </a:r>
            <a:r>
              <a:rPr lang="en-US" sz="2100" dirty="0"/>
              <a:t>” rather than a </a:t>
            </a:r>
            <a:r>
              <a:rPr lang="en-US" sz="2100" dirty="0" smtClean="0"/>
              <a:t>“curing</a:t>
            </a:r>
            <a:r>
              <a:rPr lang="en-US" sz="2100" dirty="0"/>
              <a:t>” approach </a:t>
            </a:r>
            <a:endParaRPr lang="en-US" sz="2100" dirty="0" smtClean="0"/>
          </a:p>
          <a:p>
            <a:pPr lvl="1" algn="just">
              <a:buFont typeface="Arial" panose="020B0604020202020204" pitchFamily="34" charset="0"/>
              <a:buChar char="•"/>
            </a:pPr>
            <a:r>
              <a:rPr lang="en-US" sz="2100" b="1" dirty="0"/>
              <a:t>Restraint in the use of medication </a:t>
            </a:r>
            <a:r>
              <a:rPr lang="en-US" sz="2100" dirty="0"/>
              <a:t>is advised, unless these are clearly indicated for the relief of comorbid affective and anxiety symptoms</a:t>
            </a:r>
          </a:p>
        </p:txBody>
      </p:sp>
    </p:spTree>
    <p:extLst>
      <p:ext uri="{BB962C8B-B14F-4D97-AF65-F5344CB8AC3E}">
        <p14:creationId xmlns:p14="http://schemas.microsoft.com/office/powerpoint/2010/main" val="3849768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49411"/>
            <a:ext cx="10058400" cy="799840"/>
          </a:xfrm>
        </p:spPr>
        <p:txBody>
          <a:bodyPr/>
          <a:lstStyle/>
          <a:p>
            <a:pPr algn="ctr"/>
            <a:r>
              <a:rPr lang="en-US" b="1" dirty="0" smtClean="0"/>
              <a:t>Treatment : Somatization Disorder</a:t>
            </a:r>
            <a:endParaRPr lang="en-US" b="1" dirty="0"/>
          </a:p>
        </p:txBody>
      </p:sp>
      <p:sp>
        <p:nvSpPr>
          <p:cNvPr id="3" name="Content Placeholder 2"/>
          <p:cNvSpPr>
            <a:spLocks noGrp="1"/>
          </p:cNvSpPr>
          <p:nvPr>
            <p:ph idx="1"/>
          </p:nvPr>
        </p:nvSpPr>
        <p:spPr>
          <a:xfrm>
            <a:off x="796343" y="1390919"/>
            <a:ext cx="10485549" cy="4966094"/>
          </a:xfrm>
        </p:spPr>
        <p:txBody>
          <a:bodyPr>
            <a:normAutofit/>
          </a:bodyPr>
          <a:lstStyle/>
          <a:p>
            <a:pPr algn="just"/>
            <a:r>
              <a:rPr lang="en-US" sz="2000" dirty="0"/>
              <a:t>Therapeutic goals </a:t>
            </a:r>
            <a:r>
              <a:rPr lang="en-US" sz="2000" dirty="0" smtClean="0">
                <a:sym typeface="Wingdings" panose="05000000000000000000" pitchFamily="2" charset="2"/>
              </a:rPr>
              <a:t> </a:t>
            </a:r>
            <a:r>
              <a:rPr lang="en-US" sz="2000" b="1" dirty="0" smtClean="0"/>
              <a:t>modest</a:t>
            </a:r>
            <a:r>
              <a:rPr lang="en-US" sz="2000" dirty="0" smtClean="0"/>
              <a:t> </a:t>
            </a:r>
            <a:r>
              <a:rPr lang="en-US" sz="2000" dirty="0"/>
              <a:t>at first and be </a:t>
            </a:r>
            <a:r>
              <a:rPr lang="en-US" sz="2000" b="1" dirty="0"/>
              <a:t>limited to small, attainable gains </a:t>
            </a:r>
            <a:r>
              <a:rPr lang="en-US" sz="2000" dirty="0"/>
              <a:t>such as a </a:t>
            </a:r>
            <a:r>
              <a:rPr lang="en-US" sz="2000" i="1" dirty="0">
                <a:solidFill>
                  <a:srgbClr val="7030A0"/>
                </a:solidFill>
              </a:rPr>
              <a:t>decrease in medical visits</a:t>
            </a:r>
            <a:r>
              <a:rPr lang="en-US" sz="2000" dirty="0"/>
              <a:t>, a commitment to a single primary care physician, and the avoidance of unnecessary tests and procedures</a:t>
            </a:r>
            <a:r>
              <a:rPr lang="en-US" sz="2000" dirty="0" smtClean="0"/>
              <a:t>.</a:t>
            </a:r>
          </a:p>
          <a:p>
            <a:pPr algn="just"/>
            <a:r>
              <a:rPr lang="en-US" sz="2000" dirty="0" smtClean="0"/>
              <a:t>CBT </a:t>
            </a:r>
            <a:r>
              <a:rPr lang="en-US" sz="2000" dirty="0" smtClean="0">
                <a:sym typeface="Wingdings" panose="05000000000000000000" pitchFamily="2" charset="2"/>
              </a:rPr>
              <a:t> help </a:t>
            </a:r>
            <a:r>
              <a:rPr lang="en-US" sz="2000" dirty="0"/>
              <a:t>recognize, understand, and manage </a:t>
            </a:r>
            <a:r>
              <a:rPr lang="en-US" sz="2000" dirty="0" smtClean="0"/>
              <a:t>in a </a:t>
            </a:r>
            <a:r>
              <a:rPr lang="en-US" sz="2000" dirty="0"/>
              <a:t>supportive doctor–patient relationship </a:t>
            </a:r>
            <a:endParaRPr lang="en-US" sz="2000" dirty="0" smtClean="0"/>
          </a:p>
          <a:p>
            <a:pPr lvl="1" algn="just"/>
            <a:r>
              <a:rPr lang="en-US" sz="2000" i="1" dirty="0" smtClean="0">
                <a:solidFill>
                  <a:srgbClr val="7030A0"/>
                </a:solidFill>
              </a:rPr>
              <a:t>Relaxation training &amp; cognitive therapy</a:t>
            </a:r>
          </a:p>
          <a:p>
            <a:pPr algn="just"/>
            <a:r>
              <a:rPr lang="en-US" sz="2000" b="1" dirty="0"/>
              <a:t>Medications</a:t>
            </a:r>
            <a:r>
              <a:rPr lang="en-US" sz="2000" dirty="0"/>
              <a:t> should be </a:t>
            </a:r>
            <a:r>
              <a:rPr lang="en-US" sz="2000" b="1" dirty="0"/>
              <a:t>generally avoided </a:t>
            </a:r>
            <a:r>
              <a:rPr lang="en-US" sz="2000" dirty="0"/>
              <a:t>in the management of the patient with somatoform disorder </a:t>
            </a:r>
            <a:r>
              <a:rPr lang="en-US" sz="2000" b="1" dirty="0">
                <a:solidFill>
                  <a:srgbClr val="FF0000"/>
                </a:solidFill>
              </a:rPr>
              <a:t>except</a:t>
            </a:r>
            <a:r>
              <a:rPr lang="en-US" sz="2000" dirty="0"/>
              <a:t> in the </a:t>
            </a:r>
            <a:r>
              <a:rPr lang="en-US" sz="2000" i="1" dirty="0">
                <a:solidFill>
                  <a:srgbClr val="7030A0"/>
                </a:solidFill>
              </a:rPr>
              <a:t>presence of clearly delineated anxious, depressive, or psychotic symptoms</a:t>
            </a:r>
            <a:r>
              <a:rPr lang="en-US" sz="2000" i="1" dirty="0" smtClean="0">
                <a:solidFill>
                  <a:srgbClr val="7030A0"/>
                </a:solidFill>
              </a:rPr>
              <a:t>.</a:t>
            </a:r>
          </a:p>
          <a:p>
            <a:pPr algn="just"/>
            <a:r>
              <a:rPr lang="en-US" sz="2000" dirty="0" smtClean="0"/>
              <a:t>Reassurance &amp; Supportive Therapy</a:t>
            </a:r>
          </a:p>
          <a:p>
            <a:pPr lvl="1" algn="just"/>
            <a:r>
              <a:rPr lang="en-US" sz="2000" dirty="0" smtClean="0"/>
              <a:t>Approaches </a:t>
            </a:r>
            <a:r>
              <a:rPr lang="en-US" sz="2000" dirty="0"/>
              <a:t>focusing on explanation, support, relaxation, and cognitive–behavioral approaches </a:t>
            </a:r>
            <a:r>
              <a:rPr lang="en-US" sz="2000" b="1" dirty="0"/>
              <a:t>emphasizing adaptation </a:t>
            </a:r>
            <a:endParaRPr lang="en-US" sz="2000" b="1" dirty="0" smtClean="0"/>
          </a:p>
          <a:p>
            <a:pPr algn="just"/>
            <a:r>
              <a:rPr lang="en-US" sz="2000" dirty="0" smtClean="0"/>
              <a:t>Psychodynamic psychotherapy </a:t>
            </a:r>
            <a:r>
              <a:rPr lang="en-US" sz="2000" dirty="0" smtClean="0">
                <a:sym typeface="Wingdings" panose="05000000000000000000" pitchFamily="2" charset="2"/>
              </a:rPr>
              <a:t> needs more study</a:t>
            </a:r>
            <a:endParaRPr lang="en-US" sz="2000" dirty="0"/>
          </a:p>
        </p:txBody>
      </p:sp>
    </p:spTree>
    <p:extLst>
      <p:ext uri="{BB962C8B-B14F-4D97-AF65-F5344CB8AC3E}">
        <p14:creationId xmlns:p14="http://schemas.microsoft.com/office/powerpoint/2010/main" val="2812902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487" y="346380"/>
            <a:ext cx="11449319" cy="838476"/>
          </a:xfrm>
        </p:spPr>
        <p:txBody>
          <a:bodyPr>
            <a:normAutofit/>
          </a:bodyPr>
          <a:lstStyle/>
          <a:p>
            <a:r>
              <a:rPr lang="en-US" sz="3600" b="1" dirty="0" smtClean="0"/>
              <a:t>Treatment : Undifferentiated Somatization Disorder</a:t>
            </a:r>
            <a:endParaRPr lang="en-US" sz="3600" b="1" dirty="0"/>
          </a:p>
        </p:txBody>
      </p:sp>
      <p:sp>
        <p:nvSpPr>
          <p:cNvPr id="3" name="Content Placeholder 2"/>
          <p:cNvSpPr>
            <a:spLocks noGrp="1"/>
          </p:cNvSpPr>
          <p:nvPr>
            <p:ph idx="1"/>
          </p:nvPr>
        </p:nvSpPr>
        <p:spPr>
          <a:xfrm>
            <a:off x="502276" y="1326523"/>
            <a:ext cx="11114468" cy="5087155"/>
          </a:xfrm>
        </p:spPr>
        <p:txBody>
          <a:bodyPr>
            <a:noAutofit/>
          </a:bodyPr>
          <a:lstStyle/>
          <a:p>
            <a:pPr algn="just"/>
            <a:r>
              <a:rPr lang="en-US" sz="2100" dirty="0" smtClean="0"/>
              <a:t>Personalized</a:t>
            </a:r>
            <a:r>
              <a:rPr lang="en-US" sz="2100" dirty="0"/>
              <a:t>, </a:t>
            </a:r>
            <a:r>
              <a:rPr lang="en-US" sz="2100" dirty="0" err="1"/>
              <a:t>multistaged</a:t>
            </a:r>
            <a:r>
              <a:rPr lang="en-US" sz="2100" dirty="0"/>
              <a:t> approach </a:t>
            </a:r>
            <a:endParaRPr lang="en-US" sz="2100" dirty="0" smtClean="0"/>
          </a:p>
          <a:p>
            <a:pPr algn="just"/>
            <a:r>
              <a:rPr lang="en-US" sz="2100" dirty="0" smtClean="0"/>
              <a:t>Initial </a:t>
            </a:r>
            <a:r>
              <a:rPr lang="en-US" sz="2100" dirty="0"/>
              <a:t>step </a:t>
            </a:r>
            <a:r>
              <a:rPr lang="en-US" sz="2100" dirty="0" smtClean="0">
                <a:sym typeface="Wingdings" panose="05000000000000000000" pitchFamily="2" charset="2"/>
              </a:rPr>
              <a:t></a:t>
            </a:r>
            <a:r>
              <a:rPr lang="en-US" sz="2100" dirty="0" smtClean="0"/>
              <a:t> </a:t>
            </a:r>
            <a:r>
              <a:rPr lang="en-US" sz="2100" dirty="0"/>
              <a:t>focus on </a:t>
            </a:r>
            <a:r>
              <a:rPr lang="en-US" sz="2100" b="1" dirty="0"/>
              <a:t>providing symptom relief </a:t>
            </a:r>
            <a:r>
              <a:rPr lang="en-US" sz="2100" dirty="0"/>
              <a:t>for the very complaints that prompted patients to seek treatment in the first </a:t>
            </a:r>
            <a:r>
              <a:rPr lang="en-US" sz="2100" dirty="0" smtClean="0"/>
              <a:t>place</a:t>
            </a:r>
          </a:p>
          <a:p>
            <a:pPr algn="just"/>
            <a:r>
              <a:rPr lang="en-US" sz="2100" dirty="0"/>
              <a:t>Step 1: D</a:t>
            </a:r>
            <a:r>
              <a:rPr lang="en-US" sz="2100" dirty="0" smtClean="0"/>
              <a:t>etailed </a:t>
            </a:r>
            <a:r>
              <a:rPr lang="en-US" sz="2100" dirty="0"/>
              <a:t>scrutiny of medically unexplained physical </a:t>
            </a:r>
            <a:r>
              <a:rPr lang="en-US" sz="2100" dirty="0" smtClean="0"/>
              <a:t>symptoms </a:t>
            </a:r>
            <a:r>
              <a:rPr lang="en-US" sz="2100" dirty="0" smtClean="0">
                <a:sym typeface="Wingdings" panose="05000000000000000000" pitchFamily="2" charset="2"/>
              </a:rPr>
              <a:t> identify </a:t>
            </a:r>
            <a:r>
              <a:rPr lang="en-US" sz="2100" dirty="0" err="1" smtClean="0">
                <a:sym typeface="Wingdings" panose="05000000000000000000" pitchFamily="2" charset="2"/>
              </a:rPr>
              <a:t>pts</a:t>
            </a:r>
            <a:r>
              <a:rPr lang="en-US" sz="2100" dirty="0" smtClean="0">
                <a:sym typeface="Wingdings" panose="05000000000000000000" pitchFamily="2" charset="2"/>
              </a:rPr>
              <a:t> who need mental health help</a:t>
            </a:r>
            <a:endParaRPr lang="en-US" sz="2100" dirty="0"/>
          </a:p>
          <a:p>
            <a:pPr algn="just"/>
            <a:r>
              <a:rPr lang="en-US" sz="2100" dirty="0"/>
              <a:t>Step 2: </a:t>
            </a:r>
            <a:r>
              <a:rPr lang="en-US" sz="2100" dirty="0" smtClean="0"/>
              <a:t> </a:t>
            </a:r>
            <a:r>
              <a:rPr lang="en-US" sz="2100" i="1" dirty="0" err="1">
                <a:solidFill>
                  <a:srgbClr val="7030A0"/>
                </a:solidFill>
              </a:rPr>
              <a:t>P</a:t>
            </a:r>
            <a:r>
              <a:rPr lang="en-US" sz="2100" i="1" dirty="0" err="1" smtClean="0">
                <a:solidFill>
                  <a:srgbClr val="7030A0"/>
                </a:solidFill>
              </a:rPr>
              <a:t>sychoeducation</a:t>
            </a:r>
            <a:r>
              <a:rPr lang="en-US" sz="2100" i="1" dirty="0">
                <a:solidFill>
                  <a:srgbClr val="7030A0"/>
                </a:solidFill>
              </a:rPr>
              <a:t>, biofeedback, and stress reduction instructional </a:t>
            </a:r>
            <a:r>
              <a:rPr lang="en-US" sz="2100" i="1" dirty="0" smtClean="0">
                <a:solidFill>
                  <a:srgbClr val="7030A0"/>
                </a:solidFill>
              </a:rPr>
              <a:t>videos</a:t>
            </a:r>
            <a:r>
              <a:rPr lang="en-US" sz="2100" dirty="0"/>
              <a:t> </a:t>
            </a:r>
            <a:r>
              <a:rPr lang="en-US" sz="2100" dirty="0" smtClean="0">
                <a:sym typeface="Wingdings" panose="05000000000000000000" pitchFamily="2" charset="2"/>
              </a:rPr>
              <a:t> </a:t>
            </a:r>
            <a:r>
              <a:rPr lang="en-US" sz="2100" dirty="0" smtClean="0"/>
              <a:t>under </a:t>
            </a:r>
            <a:r>
              <a:rPr lang="en-US" sz="2100" dirty="0"/>
              <a:t>the supervision of primary care providers </a:t>
            </a:r>
            <a:r>
              <a:rPr lang="en-US" sz="2100" dirty="0" smtClean="0"/>
              <a:t>trained </a:t>
            </a:r>
            <a:r>
              <a:rPr lang="en-US" sz="2100" dirty="0"/>
              <a:t>to assess patients and even provide some simple interventions.</a:t>
            </a:r>
          </a:p>
          <a:p>
            <a:pPr algn="just"/>
            <a:r>
              <a:rPr lang="en-US" sz="2100" dirty="0"/>
              <a:t>Step 3: </a:t>
            </a:r>
            <a:r>
              <a:rPr lang="en-US" sz="2100" i="1" dirty="0">
                <a:solidFill>
                  <a:srgbClr val="7030A0"/>
                </a:solidFill>
              </a:rPr>
              <a:t>O</a:t>
            </a:r>
            <a:r>
              <a:rPr lang="en-US" sz="2100" i="1" dirty="0" smtClean="0">
                <a:solidFill>
                  <a:srgbClr val="7030A0"/>
                </a:solidFill>
              </a:rPr>
              <a:t>n-site </a:t>
            </a:r>
            <a:r>
              <a:rPr lang="en-US" sz="2100" i="1" dirty="0">
                <a:solidFill>
                  <a:srgbClr val="7030A0"/>
                </a:solidFill>
              </a:rPr>
              <a:t>involvement by mental health </a:t>
            </a:r>
            <a:r>
              <a:rPr lang="en-US" sz="2100" i="1" dirty="0" smtClean="0">
                <a:solidFill>
                  <a:srgbClr val="7030A0"/>
                </a:solidFill>
              </a:rPr>
              <a:t>specialists</a:t>
            </a:r>
            <a:r>
              <a:rPr lang="en-US" sz="2100" dirty="0"/>
              <a:t> </a:t>
            </a:r>
            <a:r>
              <a:rPr lang="en-US" sz="2100" dirty="0" smtClean="0">
                <a:sym typeface="Wingdings" panose="05000000000000000000" pitchFamily="2" charset="2"/>
              </a:rPr>
              <a:t> </a:t>
            </a:r>
            <a:r>
              <a:rPr lang="en-US" sz="2100" dirty="0" smtClean="0"/>
              <a:t>expert </a:t>
            </a:r>
            <a:r>
              <a:rPr lang="en-US" sz="2100" dirty="0"/>
              <a:t>assessment and referral to a time-limited, CBT-type intervention </a:t>
            </a:r>
            <a:r>
              <a:rPr lang="en-US" sz="2100" dirty="0" smtClean="0">
                <a:sym typeface="Wingdings" panose="05000000000000000000" pitchFamily="2" charset="2"/>
              </a:rPr>
              <a:t> </a:t>
            </a:r>
            <a:r>
              <a:rPr lang="en-US" sz="2100" dirty="0" smtClean="0"/>
              <a:t>focuses </a:t>
            </a:r>
            <a:r>
              <a:rPr lang="en-US" sz="2100" dirty="0"/>
              <a:t>on the physical </a:t>
            </a:r>
            <a:r>
              <a:rPr lang="en-US" sz="2100" dirty="0" smtClean="0"/>
              <a:t>symptoms, physical </a:t>
            </a:r>
            <a:r>
              <a:rPr lang="en-US" sz="2100" dirty="0"/>
              <a:t>symptoms and, secondarily, symptoms of depression and anxiety.</a:t>
            </a:r>
          </a:p>
          <a:p>
            <a:pPr algn="just"/>
            <a:r>
              <a:rPr lang="en-US" sz="2100" dirty="0"/>
              <a:t>Step 4: C</a:t>
            </a:r>
            <a:r>
              <a:rPr lang="en-US" sz="2100" dirty="0" smtClean="0"/>
              <a:t>ontinuing </a:t>
            </a:r>
            <a:r>
              <a:rPr lang="en-US" sz="2100" dirty="0"/>
              <a:t>care </a:t>
            </a:r>
            <a:r>
              <a:rPr lang="en-US" sz="2100" dirty="0" smtClean="0">
                <a:sym typeface="Wingdings" panose="05000000000000000000" pitchFamily="2" charset="2"/>
              </a:rPr>
              <a:t> </a:t>
            </a:r>
            <a:r>
              <a:rPr lang="en-US" sz="2100" dirty="0" smtClean="0"/>
              <a:t>including </a:t>
            </a:r>
            <a:r>
              <a:rPr lang="en-US" sz="2100" dirty="0"/>
              <a:t>psychotherapy and drug treatments either alone or in combination. </a:t>
            </a:r>
          </a:p>
        </p:txBody>
      </p:sp>
    </p:spTree>
    <p:extLst>
      <p:ext uri="{BB962C8B-B14F-4D97-AF65-F5344CB8AC3E}">
        <p14:creationId xmlns:p14="http://schemas.microsoft.com/office/powerpoint/2010/main" val="2708831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42594"/>
            <a:ext cx="10058400" cy="889992"/>
          </a:xfrm>
        </p:spPr>
        <p:txBody>
          <a:bodyPr/>
          <a:lstStyle/>
          <a:p>
            <a:pPr algn="ctr"/>
            <a:r>
              <a:rPr lang="en-US" b="1" dirty="0" smtClean="0"/>
              <a:t>Treatment : Hypochondriasis</a:t>
            </a:r>
            <a:endParaRPr lang="en-US" b="1" dirty="0"/>
          </a:p>
        </p:txBody>
      </p:sp>
      <p:sp>
        <p:nvSpPr>
          <p:cNvPr id="3" name="Content Placeholder 2"/>
          <p:cNvSpPr>
            <a:spLocks noGrp="1"/>
          </p:cNvSpPr>
          <p:nvPr>
            <p:ph idx="1"/>
          </p:nvPr>
        </p:nvSpPr>
        <p:spPr>
          <a:xfrm>
            <a:off x="746975" y="1725769"/>
            <a:ext cx="10805374" cy="4726545"/>
          </a:xfrm>
        </p:spPr>
        <p:txBody>
          <a:bodyPr>
            <a:normAutofit/>
          </a:bodyPr>
          <a:lstStyle/>
          <a:p>
            <a:pPr algn="just"/>
            <a:r>
              <a:rPr lang="en-US" sz="2400" dirty="0" smtClean="0"/>
              <a:t>Reassurance</a:t>
            </a:r>
          </a:p>
          <a:p>
            <a:pPr lvl="1" algn="just"/>
            <a:r>
              <a:rPr lang="en-US" sz="2400" dirty="0" smtClean="0"/>
              <a:t>Controversial </a:t>
            </a:r>
            <a:r>
              <a:rPr lang="en-US" sz="2400" dirty="0" smtClean="0">
                <a:sym typeface="Wingdings" panose="05000000000000000000" pitchFamily="2" charset="2"/>
              </a:rPr>
              <a:t> </a:t>
            </a:r>
            <a:r>
              <a:rPr lang="en-US" sz="2400" dirty="0"/>
              <a:t>related to patient factors such as chronicity, severity of symptoms, and personality characteristics and also to attitudes and treatment style of the therapist</a:t>
            </a:r>
            <a:endParaRPr lang="en-US" sz="2400" dirty="0" smtClean="0"/>
          </a:p>
          <a:p>
            <a:pPr algn="just"/>
            <a:r>
              <a:rPr lang="en-US" sz="2400" dirty="0" smtClean="0"/>
              <a:t>Pharmacotherapy </a:t>
            </a:r>
            <a:r>
              <a:rPr lang="en-US" sz="2400" dirty="0" smtClean="0">
                <a:sym typeface="Wingdings" panose="05000000000000000000" pitchFamily="2" charset="2"/>
              </a:rPr>
              <a:t> not enough studies</a:t>
            </a:r>
          </a:p>
          <a:p>
            <a:pPr lvl="1" algn="just"/>
            <a:r>
              <a:rPr lang="en-US" sz="2400" dirty="0" smtClean="0">
                <a:sym typeface="Wingdings" panose="05000000000000000000" pitchFamily="2" charset="2"/>
              </a:rPr>
              <a:t>SSRIs  with comorbid depressive disorders</a:t>
            </a:r>
            <a:endParaRPr lang="en-US" sz="2400" dirty="0" smtClean="0"/>
          </a:p>
          <a:p>
            <a:pPr algn="just"/>
            <a:r>
              <a:rPr lang="en-US" sz="2400" dirty="0" smtClean="0"/>
              <a:t>Psychotherapy </a:t>
            </a:r>
            <a:r>
              <a:rPr lang="en-US" sz="2400" dirty="0" smtClean="0">
                <a:sym typeface="Wingdings" panose="05000000000000000000" pitchFamily="2" charset="2"/>
              </a:rPr>
              <a:t> not enough controlled studies</a:t>
            </a:r>
          </a:p>
          <a:p>
            <a:pPr lvl="1" algn="just"/>
            <a:r>
              <a:rPr lang="en-US" sz="2400" dirty="0" smtClean="0"/>
              <a:t>Behavioral </a:t>
            </a:r>
            <a:r>
              <a:rPr lang="en-US" sz="2400" dirty="0"/>
              <a:t>interventions in hypochondriasis by </a:t>
            </a:r>
            <a:r>
              <a:rPr lang="en-US" sz="2400" b="1" dirty="0"/>
              <a:t>focusing on patients' misinformation and distortions</a:t>
            </a:r>
            <a:endParaRPr lang="en-US" sz="2400" b="1" dirty="0" smtClean="0"/>
          </a:p>
          <a:p>
            <a:pPr algn="just"/>
            <a:r>
              <a:rPr lang="en-US" sz="2400" b="1" dirty="0" smtClean="0"/>
              <a:t>CBT </a:t>
            </a:r>
            <a:r>
              <a:rPr lang="en-US" sz="2400" dirty="0" smtClean="0">
                <a:sym typeface="Wingdings" panose="05000000000000000000" pitchFamily="2" charset="2"/>
              </a:rPr>
              <a:t> 1</a:t>
            </a:r>
            <a:r>
              <a:rPr lang="en-US" sz="2400" baseline="30000" dirty="0" smtClean="0">
                <a:sym typeface="Wingdings" panose="05000000000000000000" pitchFamily="2" charset="2"/>
              </a:rPr>
              <a:t>st</a:t>
            </a:r>
            <a:r>
              <a:rPr lang="en-US" sz="2400" dirty="0" smtClean="0">
                <a:sym typeface="Wingdings" panose="05000000000000000000" pitchFamily="2" charset="2"/>
              </a:rPr>
              <a:t> line treatment!</a:t>
            </a:r>
            <a:endParaRPr lang="en-US" sz="2400" dirty="0"/>
          </a:p>
        </p:txBody>
      </p:sp>
    </p:spTree>
    <p:extLst>
      <p:ext uri="{BB962C8B-B14F-4D97-AF65-F5344CB8AC3E}">
        <p14:creationId xmlns:p14="http://schemas.microsoft.com/office/powerpoint/2010/main" val="34997691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735" y="397895"/>
            <a:ext cx="11320529" cy="709688"/>
          </a:xfrm>
        </p:spPr>
        <p:txBody>
          <a:bodyPr>
            <a:normAutofit fontScale="90000"/>
          </a:bodyPr>
          <a:lstStyle/>
          <a:p>
            <a:pPr algn="ctr"/>
            <a:r>
              <a:rPr lang="en-US" b="1" dirty="0" smtClean="0"/>
              <a:t>Treatment : Body </a:t>
            </a:r>
            <a:r>
              <a:rPr lang="en-US" b="1" dirty="0" err="1" smtClean="0"/>
              <a:t>Dysmorphic</a:t>
            </a:r>
            <a:r>
              <a:rPr lang="en-US" b="1" dirty="0" smtClean="0"/>
              <a:t> Disorder</a:t>
            </a:r>
            <a:endParaRPr lang="en-US" b="1" dirty="0"/>
          </a:p>
        </p:txBody>
      </p:sp>
      <p:sp>
        <p:nvSpPr>
          <p:cNvPr id="3" name="Content Placeholder 2"/>
          <p:cNvSpPr>
            <a:spLocks noGrp="1"/>
          </p:cNvSpPr>
          <p:nvPr>
            <p:ph idx="1"/>
          </p:nvPr>
        </p:nvSpPr>
        <p:spPr>
          <a:xfrm>
            <a:off x="592428" y="1429555"/>
            <a:ext cx="10882648" cy="4932608"/>
          </a:xfrm>
        </p:spPr>
        <p:txBody>
          <a:bodyPr>
            <a:normAutofit/>
          </a:bodyPr>
          <a:lstStyle/>
          <a:p>
            <a:pPr algn="just"/>
            <a:r>
              <a:rPr lang="en-US" sz="2000" b="1" dirty="0" smtClean="0"/>
              <a:t>Special </a:t>
            </a:r>
            <a:r>
              <a:rPr lang="en-US" sz="2000" b="1" dirty="0"/>
              <a:t>attention to questions</a:t>
            </a:r>
            <a:r>
              <a:rPr lang="en-US" sz="2000" dirty="0"/>
              <a:t> about </a:t>
            </a:r>
            <a:r>
              <a:rPr lang="en-US" sz="2000" i="1" dirty="0">
                <a:solidFill>
                  <a:srgbClr val="7030A0"/>
                </a:solidFill>
              </a:rPr>
              <a:t>self-image, self-esteem, previous forms of help seeking, experience with surgical or dermatologic treatment, age of onset, avoidance of occupational or social situations or personal/sexual relationships (because of self-consciousness), and levels of perceived </a:t>
            </a:r>
            <a:r>
              <a:rPr lang="en-US" sz="2000" i="1" dirty="0" smtClean="0">
                <a:solidFill>
                  <a:srgbClr val="7030A0"/>
                </a:solidFill>
              </a:rPr>
              <a:t>distress</a:t>
            </a:r>
          </a:p>
          <a:p>
            <a:pPr algn="just"/>
            <a:r>
              <a:rPr lang="en-US" sz="2000" dirty="0"/>
              <a:t>Special attention must be paid to </a:t>
            </a:r>
            <a:r>
              <a:rPr lang="en-US" sz="2000" b="1" dirty="0"/>
              <a:t>comorbidities of anxiety and/or depression </a:t>
            </a:r>
            <a:endParaRPr lang="en-US" sz="2000" b="1" dirty="0" smtClean="0"/>
          </a:p>
          <a:p>
            <a:pPr algn="just"/>
            <a:r>
              <a:rPr lang="en-US" sz="2000" dirty="0" smtClean="0"/>
              <a:t>Pharmacotherapy</a:t>
            </a:r>
          </a:p>
          <a:p>
            <a:pPr lvl="1" algn="just"/>
            <a:r>
              <a:rPr lang="en-US" sz="2000" dirty="0" smtClean="0"/>
              <a:t>Clomipramine </a:t>
            </a:r>
            <a:r>
              <a:rPr lang="en-US" sz="2000" dirty="0" smtClean="0">
                <a:sym typeface="Wingdings" panose="05000000000000000000" pitchFamily="2" charset="2"/>
              </a:rPr>
              <a:t> due to similarity of BDD with OCD features</a:t>
            </a:r>
            <a:endParaRPr lang="en-US" sz="2000" dirty="0" smtClean="0"/>
          </a:p>
          <a:p>
            <a:pPr lvl="1" algn="just"/>
            <a:r>
              <a:rPr lang="en-US" sz="2000" dirty="0" smtClean="0"/>
              <a:t>SSRIs </a:t>
            </a:r>
            <a:r>
              <a:rPr lang="en-US" sz="2000" dirty="0" smtClean="0">
                <a:sym typeface="Wingdings" panose="05000000000000000000" pitchFamily="2" charset="2"/>
              </a:rPr>
              <a:t> </a:t>
            </a:r>
            <a:r>
              <a:rPr lang="en-US" sz="2000" dirty="0"/>
              <a:t>Long-term maintenance on therapeutic level doses of medication is advised because of the </a:t>
            </a:r>
            <a:r>
              <a:rPr lang="en-US" sz="2000" i="1" dirty="0"/>
              <a:t>high incidence of relapse</a:t>
            </a:r>
            <a:endParaRPr lang="en-US" sz="2000" i="1" dirty="0" smtClean="0"/>
          </a:p>
          <a:p>
            <a:pPr algn="just"/>
            <a:r>
              <a:rPr lang="en-US" sz="2000" dirty="0" smtClean="0"/>
              <a:t>CBT </a:t>
            </a:r>
          </a:p>
          <a:p>
            <a:pPr lvl="1" algn="just"/>
            <a:r>
              <a:rPr lang="en-US" sz="2000" i="1" dirty="0" smtClean="0"/>
              <a:t>Exposure </a:t>
            </a:r>
            <a:r>
              <a:rPr lang="en-US" sz="2000" i="1" dirty="0"/>
              <a:t>and desensitization techniques, imagery, and </a:t>
            </a:r>
            <a:r>
              <a:rPr lang="en-US" sz="2000" i="1" dirty="0" smtClean="0"/>
              <a:t>self-confrontation</a:t>
            </a:r>
          </a:p>
          <a:p>
            <a:pPr lvl="1" algn="just"/>
            <a:r>
              <a:rPr lang="en-US" sz="2000" dirty="0"/>
              <a:t>Meetings with family members, spouse, or significant others can help to inform, educate, and provide understanding supportive assistance for the patient</a:t>
            </a:r>
          </a:p>
        </p:txBody>
      </p:sp>
    </p:spTree>
    <p:extLst>
      <p:ext uri="{BB962C8B-B14F-4D97-AF65-F5344CB8AC3E}">
        <p14:creationId xmlns:p14="http://schemas.microsoft.com/office/powerpoint/2010/main" val="37593036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870" y="372138"/>
            <a:ext cx="10058400" cy="619536"/>
          </a:xfrm>
        </p:spPr>
        <p:txBody>
          <a:bodyPr>
            <a:normAutofit fontScale="90000"/>
          </a:bodyPr>
          <a:lstStyle/>
          <a:p>
            <a:pPr algn="ctr"/>
            <a:r>
              <a:rPr lang="en-US" b="1" dirty="0" smtClean="0"/>
              <a:t>Treatment : Conversion Disorder</a:t>
            </a:r>
            <a:endParaRPr lang="en-US" b="1" dirty="0"/>
          </a:p>
        </p:txBody>
      </p:sp>
      <p:sp>
        <p:nvSpPr>
          <p:cNvPr id="3" name="Content Placeholder 2"/>
          <p:cNvSpPr>
            <a:spLocks noGrp="1"/>
          </p:cNvSpPr>
          <p:nvPr>
            <p:ph idx="1"/>
          </p:nvPr>
        </p:nvSpPr>
        <p:spPr>
          <a:xfrm>
            <a:off x="579548" y="1159099"/>
            <a:ext cx="10947043" cy="5306095"/>
          </a:xfrm>
        </p:spPr>
        <p:txBody>
          <a:bodyPr>
            <a:noAutofit/>
          </a:bodyPr>
          <a:lstStyle/>
          <a:p>
            <a:pPr algn="just"/>
            <a:r>
              <a:rPr lang="en-US" dirty="0" smtClean="0"/>
              <a:t>Special </a:t>
            </a:r>
            <a:r>
              <a:rPr lang="en-US" dirty="0"/>
              <a:t>attention given to </a:t>
            </a:r>
            <a:r>
              <a:rPr lang="en-US" i="1" dirty="0">
                <a:solidFill>
                  <a:srgbClr val="7030A0"/>
                </a:solidFill>
              </a:rPr>
              <a:t>history of trauma, sexual and physical abuse, and family history of conversion </a:t>
            </a:r>
            <a:r>
              <a:rPr lang="en-US" i="1" dirty="0" smtClean="0">
                <a:solidFill>
                  <a:srgbClr val="7030A0"/>
                </a:solidFill>
              </a:rPr>
              <a:t>symptoms</a:t>
            </a:r>
          </a:p>
          <a:p>
            <a:pPr algn="just"/>
            <a:r>
              <a:rPr lang="en-US" dirty="0" smtClean="0"/>
              <a:t>Attention </a:t>
            </a:r>
            <a:r>
              <a:rPr lang="en-US" dirty="0"/>
              <a:t>to </a:t>
            </a:r>
            <a:r>
              <a:rPr lang="en-US" b="1" dirty="0"/>
              <a:t>ruling out neurological diseases </a:t>
            </a:r>
            <a:r>
              <a:rPr lang="en-US" dirty="0"/>
              <a:t>such as multiple sclerosis and other peripheral and central nervous system disorders. </a:t>
            </a:r>
            <a:endParaRPr lang="en-US" dirty="0" smtClean="0"/>
          </a:p>
          <a:p>
            <a:pPr algn="just"/>
            <a:r>
              <a:rPr lang="en-US" i="1" dirty="0" smtClean="0">
                <a:solidFill>
                  <a:srgbClr val="7030A0"/>
                </a:solidFill>
              </a:rPr>
              <a:t>Routine </a:t>
            </a:r>
            <a:r>
              <a:rPr lang="en-US" i="1" dirty="0">
                <a:solidFill>
                  <a:srgbClr val="7030A0"/>
                </a:solidFill>
              </a:rPr>
              <a:t>laboratory studies </a:t>
            </a:r>
            <a:r>
              <a:rPr lang="en-US" dirty="0"/>
              <a:t>are indicated, as well as electroencephalograms (to distinguish between epilepsy and </a:t>
            </a:r>
            <a:r>
              <a:rPr lang="en-US" dirty="0" err="1"/>
              <a:t>pseudoseizures</a:t>
            </a:r>
            <a:r>
              <a:rPr lang="en-US" dirty="0"/>
              <a:t>) and other special studies (e.g., MRI, X-rays, spinal tap, etc.) to rule out other possible organic </a:t>
            </a:r>
            <a:r>
              <a:rPr lang="en-US" dirty="0" smtClean="0"/>
              <a:t>etiologies</a:t>
            </a:r>
          </a:p>
          <a:p>
            <a:pPr algn="just"/>
            <a:r>
              <a:rPr lang="en-US" dirty="0" smtClean="0"/>
              <a:t>Reassurance </a:t>
            </a:r>
            <a:r>
              <a:rPr lang="en-US" dirty="0" smtClean="0">
                <a:sym typeface="Wingdings" panose="05000000000000000000" pitchFamily="2" charset="2"/>
              </a:rPr>
              <a:t> provide understanding &amp; support</a:t>
            </a:r>
            <a:endParaRPr lang="en-US" dirty="0" smtClean="0"/>
          </a:p>
          <a:p>
            <a:pPr algn="just"/>
            <a:r>
              <a:rPr lang="en-US" dirty="0" smtClean="0"/>
              <a:t>Hypnotherapy </a:t>
            </a:r>
            <a:r>
              <a:rPr lang="en-US" dirty="0" smtClean="0">
                <a:sym typeface="Wingdings" panose="05000000000000000000" pitchFamily="2" charset="2"/>
              </a:rPr>
              <a:t> inconclusive studies</a:t>
            </a:r>
            <a:endParaRPr lang="en-US" dirty="0" smtClean="0"/>
          </a:p>
          <a:p>
            <a:pPr algn="just"/>
            <a:r>
              <a:rPr lang="en-US" dirty="0" smtClean="0"/>
              <a:t>Sodium </a:t>
            </a:r>
            <a:r>
              <a:rPr lang="en-US" dirty="0" err="1" smtClean="0"/>
              <a:t>Amytal</a:t>
            </a:r>
            <a:r>
              <a:rPr lang="en-US" dirty="0" smtClean="0"/>
              <a:t> </a:t>
            </a:r>
            <a:r>
              <a:rPr lang="en-US" dirty="0" smtClean="0">
                <a:sym typeface="Wingdings" panose="05000000000000000000" pitchFamily="2" charset="2"/>
              </a:rPr>
              <a:t> uncovering traumatic events</a:t>
            </a:r>
            <a:endParaRPr lang="en-US" dirty="0" smtClean="0"/>
          </a:p>
          <a:p>
            <a:pPr algn="just"/>
            <a:r>
              <a:rPr lang="en-US" dirty="0" smtClean="0"/>
              <a:t>Psychotherapy</a:t>
            </a:r>
          </a:p>
          <a:p>
            <a:pPr lvl="1" algn="just"/>
            <a:r>
              <a:rPr lang="en-US" sz="1800" dirty="0"/>
              <a:t>Behavioral interventions should </a:t>
            </a:r>
            <a:r>
              <a:rPr lang="en-US" sz="1800" b="1" dirty="0"/>
              <a:t>focus on improving self-esteem, the capacity for emotional expression and assertiveness, and the ability to communicate comfortably with others</a:t>
            </a:r>
            <a:endParaRPr lang="en-US" sz="1800" b="1" dirty="0" smtClean="0"/>
          </a:p>
          <a:p>
            <a:pPr algn="just"/>
            <a:r>
              <a:rPr lang="en-US" dirty="0" smtClean="0"/>
              <a:t>Pharmacotherapy</a:t>
            </a:r>
          </a:p>
          <a:p>
            <a:pPr lvl="1" algn="just"/>
            <a:r>
              <a:rPr lang="en-US" sz="1800" dirty="0" smtClean="0"/>
              <a:t>Comorbid </a:t>
            </a:r>
            <a:r>
              <a:rPr lang="en-US" sz="1800" dirty="0"/>
              <a:t>depression, anxiety, and behavior problems </a:t>
            </a:r>
            <a:endParaRPr lang="en-US" sz="1800" dirty="0" smtClean="0"/>
          </a:p>
        </p:txBody>
      </p:sp>
    </p:spTree>
    <p:extLst>
      <p:ext uri="{BB962C8B-B14F-4D97-AF65-F5344CB8AC3E}">
        <p14:creationId xmlns:p14="http://schemas.microsoft.com/office/powerpoint/2010/main" val="4147737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73782"/>
            <a:ext cx="10058400" cy="750108"/>
          </a:xfrm>
        </p:spPr>
        <p:txBody>
          <a:bodyPr>
            <a:normAutofit/>
          </a:bodyPr>
          <a:lstStyle/>
          <a:p>
            <a:pPr algn="ctr"/>
            <a:r>
              <a:rPr lang="en-US" b="1" dirty="0" smtClean="0"/>
              <a:t>Case 1</a:t>
            </a:r>
            <a:endParaRPr lang="en-US" b="1" dirty="0"/>
          </a:p>
        </p:txBody>
      </p:sp>
      <p:sp>
        <p:nvSpPr>
          <p:cNvPr id="3" name="Content Placeholder 2"/>
          <p:cNvSpPr>
            <a:spLocks noGrp="1"/>
          </p:cNvSpPr>
          <p:nvPr>
            <p:ph idx="1"/>
          </p:nvPr>
        </p:nvSpPr>
        <p:spPr>
          <a:xfrm>
            <a:off x="590843" y="1371600"/>
            <a:ext cx="10916529" cy="5099538"/>
          </a:xfrm>
        </p:spPr>
        <p:txBody>
          <a:bodyPr>
            <a:noAutofit/>
          </a:bodyPr>
          <a:lstStyle/>
          <a:p>
            <a:pPr algn="just"/>
            <a:r>
              <a:rPr lang="en-US" sz="2000" dirty="0"/>
              <a:t>Mrs. M, a 40-year-old Latina, </a:t>
            </a:r>
            <a:endParaRPr lang="en-US" sz="2000" dirty="0" smtClean="0"/>
          </a:p>
          <a:p>
            <a:pPr lvl="1" algn="just"/>
            <a:r>
              <a:rPr lang="en-US" sz="2000" dirty="0" smtClean="0"/>
              <a:t>CC: health </a:t>
            </a:r>
            <a:r>
              <a:rPr lang="en-US" sz="2000" dirty="0"/>
              <a:t>anxiety and a number of specific somatic complaints. </a:t>
            </a:r>
            <a:endParaRPr lang="en-US" sz="2000" dirty="0" smtClean="0"/>
          </a:p>
          <a:p>
            <a:pPr lvl="1" algn="just"/>
            <a:r>
              <a:rPr lang="en-US" sz="2000" dirty="0" err="1" smtClean="0"/>
              <a:t>Hx</a:t>
            </a:r>
            <a:r>
              <a:rPr lang="en-US" sz="2000" dirty="0" smtClean="0"/>
              <a:t> : No </a:t>
            </a:r>
            <a:r>
              <a:rPr lang="en-US" sz="2000" dirty="0"/>
              <a:t>previous psychiatric or medical </a:t>
            </a:r>
            <a:r>
              <a:rPr lang="en-US" sz="2000" dirty="0" smtClean="0"/>
              <a:t>history. </a:t>
            </a:r>
          </a:p>
          <a:p>
            <a:pPr lvl="2" algn="just"/>
            <a:r>
              <a:rPr lang="en-US" sz="2000" dirty="0" smtClean="0"/>
              <a:t>Consumed </a:t>
            </a:r>
            <a:r>
              <a:rPr lang="en-US" sz="2000" dirty="0"/>
              <a:t>alcohol occasionally but denied any other substance abuse. </a:t>
            </a:r>
            <a:endParaRPr lang="en-US" sz="2000" dirty="0" smtClean="0"/>
          </a:p>
          <a:p>
            <a:pPr lvl="2" algn="just"/>
            <a:r>
              <a:rPr lang="en-US" sz="2000" b="1" dirty="0"/>
              <a:t>S</a:t>
            </a:r>
            <a:r>
              <a:rPr lang="en-US" sz="2000" b="1" dirty="0" smtClean="0"/>
              <a:t>ix </a:t>
            </a:r>
            <a:r>
              <a:rPr lang="en-US" sz="2000" b="1" dirty="0"/>
              <a:t>somatic symptoms</a:t>
            </a:r>
            <a:r>
              <a:rPr lang="en-US" sz="2000" dirty="0"/>
              <a:t>, mostly related to </a:t>
            </a:r>
            <a:r>
              <a:rPr lang="en-US" sz="2000" dirty="0" smtClean="0"/>
              <a:t>pain </a:t>
            </a:r>
            <a:r>
              <a:rPr lang="en-US" sz="2000" dirty="0" smtClean="0">
                <a:sym typeface="Wingdings" panose="05000000000000000000" pitchFamily="2" charset="2"/>
              </a:rPr>
              <a:t> </a:t>
            </a:r>
            <a:r>
              <a:rPr lang="en-US" sz="2000" dirty="0" smtClean="0"/>
              <a:t>resulted </a:t>
            </a:r>
            <a:r>
              <a:rPr lang="en-US" sz="2000" dirty="0"/>
              <a:t>in either </a:t>
            </a:r>
            <a:r>
              <a:rPr lang="en-US" sz="2000" b="1" dirty="0"/>
              <a:t>medical consultation or significant distress</a:t>
            </a:r>
            <a:r>
              <a:rPr lang="en-US" sz="2000" dirty="0"/>
              <a:t> in the last few years.  </a:t>
            </a:r>
            <a:r>
              <a:rPr lang="en-US" sz="2000" dirty="0" smtClean="0"/>
              <a:t>Low </a:t>
            </a:r>
            <a:r>
              <a:rPr lang="en-US" sz="2000" dirty="0"/>
              <a:t>back pain, stomach pain, pain in arms, headaches, pain on her waist, and fainting spells. </a:t>
            </a:r>
            <a:endParaRPr lang="en-US" sz="2000" dirty="0" smtClean="0"/>
          </a:p>
          <a:p>
            <a:pPr lvl="2" algn="just"/>
            <a:r>
              <a:rPr lang="en-US" sz="2000" dirty="0" smtClean="0"/>
              <a:t>Some </a:t>
            </a:r>
            <a:r>
              <a:rPr lang="en-US" sz="2000" dirty="0"/>
              <a:t>of these symptoms had first occurred early in her life (age of 10 years or so) and had continued intermittently. </a:t>
            </a:r>
            <a:r>
              <a:rPr lang="en-US" sz="2000" dirty="0" smtClean="0"/>
              <a:t>Anxiety </a:t>
            </a:r>
            <a:r>
              <a:rPr lang="en-US" sz="2000" dirty="0"/>
              <a:t>symptoms included a subjective sense of worry, agitation, muscle pain, concentration difficulties, and irritability. These symptoms </a:t>
            </a:r>
            <a:r>
              <a:rPr lang="en-US" sz="2000" b="1" dirty="0"/>
              <a:t>did not occur nearly every day, but only a few days per week</a:t>
            </a:r>
            <a:r>
              <a:rPr lang="en-US" sz="2000" dirty="0"/>
              <a:t>. </a:t>
            </a:r>
            <a:endParaRPr lang="en-US" sz="2000" dirty="0" smtClean="0"/>
          </a:p>
          <a:p>
            <a:pPr lvl="2" algn="just"/>
            <a:r>
              <a:rPr lang="en-US" sz="2000" dirty="0" smtClean="0"/>
              <a:t>Her </a:t>
            </a:r>
            <a:r>
              <a:rPr lang="en-US" sz="2000" dirty="0"/>
              <a:t>physical symptoms occurred prior to her immigration experience, and it was difficult to relate them to particular psychosocial factors. </a:t>
            </a:r>
            <a:endParaRPr lang="en-US" sz="2000" dirty="0" smtClean="0"/>
          </a:p>
        </p:txBody>
      </p:sp>
    </p:spTree>
    <p:extLst>
      <p:ext uri="{BB962C8B-B14F-4D97-AF65-F5344CB8AC3E}">
        <p14:creationId xmlns:p14="http://schemas.microsoft.com/office/powerpoint/2010/main" val="21829694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1320</TotalTime>
  <Words>1428</Words>
  <Application>Microsoft Office PowerPoint</Application>
  <PresentationFormat>Widescreen</PresentationFormat>
  <Paragraphs>92</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Century Gothic</vt:lpstr>
      <vt:lpstr>Garamond</vt:lpstr>
      <vt:lpstr>Wingdings</vt:lpstr>
      <vt:lpstr>Savon</vt:lpstr>
      <vt:lpstr>SOMATOFORM DISORDERS: Therapy &amp; Cases</vt:lpstr>
      <vt:lpstr>General Guidelines to Therapy</vt:lpstr>
      <vt:lpstr>General Guidelines to Therapy</vt:lpstr>
      <vt:lpstr>Treatment : Somatization Disorder</vt:lpstr>
      <vt:lpstr>Treatment : Undifferentiated Somatization Disorder</vt:lpstr>
      <vt:lpstr>Treatment : Hypochondriasis</vt:lpstr>
      <vt:lpstr>Treatment : Body Dysmorphic Disorder</vt:lpstr>
      <vt:lpstr>Treatment : Conversion Disorder</vt:lpstr>
      <vt:lpstr>Case 1</vt:lpstr>
      <vt:lpstr>Diagnosis?</vt:lpstr>
      <vt:lpstr>Case 2</vt:lpstr>
      <vt:lpstr>Diagnosis?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Laporan Jaga Departemen Psikiatri FKUI/RSCM</dc:title>
  <dc:creator>Rizky Aniza Winanda</dc:creator>
  <cp:lastModifiedBy>Rizky Aniza Winanda</cp:lastModifiedBy>
  <cp:revision>135</cp:revision>
  <dcterms:created xsi:type="dcterms:W3CDTF">2013-11-21T03:40:34Z</dcterms:created>
  <dcterms:modified xsi:type="dcterms:W3CDTF">2014-03-17T07:03:02Z</dcterms:modified>
</cp:coreProperties>
</file>