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2" r:id="rId19"/>
    <p:sldId id="275" r:id="rId20"/>
    <p:sldId id="274" r:id="rId21"/>
    <p:sldId id="276" r:id="rId22"/>
    <p:sldId id="277" r:id="rId23"/>
    <p:sldId id="278" r:id="rId24"/>
    <p:sldId id="279" r:id="rId25"/>
    <p:sldId id="280" r:id="rId26"/>
    <p:sldId id="281" r:id="rId27"/>
    <p:sldId id="282" r:id="rId28"/>
    <p:sldId id="283" r:id="rId29"/>
    <p:sldId id="284" r:id="rId30"/>
    <p:sldId id="285" r:id="rId31"/>
    <p:sldId id="290" r:id="rId32"/>
    <p:sldId id="291" r:id="rId33"/>
    <p:sldId id="292" r:id="rId34"/>
    <p:sldId id="293" r:id="rId35"/>
    <p:sldId id="287" r:id="rId36"/>
    <p:sldId id="288" r:id="rId37"/>
    <p:sldId id="289"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582"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00282BD-46D4-4D57-BAE7-CD88FA9124F2}" type="datetimeFigureOut">
              <a:rPr lang="en-US" smtClean="0"/>
              <a:pPr/>
              <a:t>11/13/2013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B42BD1-C614-4606-89FB-30FDA3B85CA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0282BD-46D4-4D57-BAE7-CD88FA9124F2}" type="datetimeFigureOut">
              <a:rPr lang="en-US" smtClean="0"/>
              <a:pPr/>
              <a:t>11/13/2013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B42BD1-C614-4606-89FB-30FDA3B85CA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0282BD-46D4-4D57-BAE7-CD88FA9124F2}" type="datetimeFigureOut">
              <a:rPr lang="en-US" smtClean="0"/>
              <a:pPr/>
              <a:t>11/13/2013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B42BD1-C614-4606-89FB-30FDA3B85CA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0282BD-46D4-4D57-BAE7-CD88FA9124F2}" type="datetimeFigureOut">
              <a:rPr lang="en-US" smtClean="0"/>
              <a:pPr/>
              <a:t>11/13/2013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B42BD1-C614-4606-89FB-30FDA3B85CA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00282BD-46D4-4D57-BAE7-CD88FA9124F2}" type="datetimeFigureOut">
              <a:rPr lang="en-US" smtClean="0"/>
              <a:pPr/>
              <a:t>11/13/2013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B42BD1-C614-4606-89FB-30FDA3B85CA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00282BD-46D4-4D57-BAE7-CD88FA9124F2}" type="datetimeFigureOut">
              <a:rPr lang="en-US" smtClean="0"/>
              <a:pPr/>
              <a:t>11/13/2013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B42BD1-C614-4606-89FB-30FDA3B85CA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00282BD-46D4-4D57-BAE7-CD88FA9124F2}" type="datetimeFigureOut">
              <a:rPr lang="en-US" smtClean="0"/>
              <a:pPr/>
              <a:t>11/13/2013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B42BD1-C614-4606-89FB-30FDA3B85CA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00282BD-46D4-4D57-BAE7-CD88FA9124F2}" type="datetimeFigureOut">
              <a:rPr lang="en-US" smtClean="0"/>
              <a:pPr/>
              <a:t>11/13/2013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B42BD1-C614-4606-89FB-30FDA3B85CA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0282BD-46D4-4D57-BAE7-CD88FA9124F2}" type="datetimeFigureOut">
              <a:rPr lang="en-US" smtClean="0"/>
              <a:pPr/>
              <a:t>11/13/2013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B42BD1-C614-4606-89FB-30FDA3B85CA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0282BD-46D4-4D57-BAE7-CD88FA9124F2}" type="datetimeFigureOut">
              <a:rPr lang="en-US" smtClean="0"/>
              <a:pPr/>
              <a:t>11/13/2013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B42BD1-C614-4606-89FB-30FDA3B85CA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0282BD-46D4-4D57-BAE7-CD88FA9124F2}" type="datetimeFigureOut">
              <a:rPr lang="en-US" smtClean="0"/>
              <a:pPr/>
              <a:t>11/13/2013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B42BD1-C614-4606-89FB-30FDA3B85CA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0282BD-46D4-4D57-BAE7-CD88FA9124F2}" type="datetimeFigureOut">
              <a:rPr lang="en-US" smtClean="0"/>
              <a:pPr/>
              <a:t>11/13/2013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B42BD1-C614-4606-89FB-30FDA3B85CA2}"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Frontal Lobe Dysfunction</a:t>
            </a:r>
            <a:endParaRPr lang="en-US" dirty="0"/>
          </a:p>
        </p:txBody>
      </p:sp>
      <p:sp>
        <p:nvSpPr>
          <p:cNvPr id="3" name="Subtitle 2"/>
          <p:cNvSpPr>
            <a:spLocks noGrp="1"/>
          </p:cNvSpPr>
          <p:nvPr>
            <p:ph type="subTitle" idx="1"/>
          </p:nvPr>
        </p:nvSpPr>
        <p:spPr/>
        <p:txBody>
          <a:bodyPr/>
          <a:lstStyle/>
          <a:p>
            <a:r>
              <a:rPr lang="en-US" dirty="0" err="1" smtClean="0"/>
              <a:t>Diyaz</a:t>
            </a:r>
            <a:r>
              <a:rPr lang="en-US" dirty="0" smtClean="0"/>
              <a:t> </a:t>
            </a:r>
            <a:r>
              <a:rPr lang="en-US" dirty="0" err="1" smtClean="0"/>
              <a:t>Syauki</a:t>
            </a:r>
            <a:r>
              <a:rPr lang="en-US" dirty="0" smtClean="0"/>
              <a:t> </a:t>
            </a:r>
            <a:r>
              <a:rPr lang="en-US" dirty="0" err="1" smtClean="0"/>
              <a:t>Ikhsan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Prefrontal Syndromes</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Three principal </a:t>
            </a:r>
            <a:r>
              <a:rPr lang="en-US" dirty="0" err="1" smtClean="0"/>
              <a:t>behavioural</a:t>
            </a:r>
            <a:r>
              <a:rPr lang="en-US" dirty="0" smtClean="0"/>
              <a:t> syndromes associated with frontal lobe dysfunctions</a:t>
            </a:r>
          </a:p>
          <a:p>
            <a:r>
              <a:rPr lang="en-US" dirty="0" err="1" smtClean="0"/>
              <a:t>Orbitofrontal</a:t>
            </a:r>
            <a:r>
              <a:rPr lang="en-US" dirty="0" smtClean="0"/>
              <a:t> syndrome: </a:t>
            </a:r>
            <a:r>
              <a:rPr lang="en-US" dirty="0" err="1" smtClean="0"/>
              <a:t>disinhibiton</a:t>
            </a:r>
            <a:r>
              <a:rPr lang="en-US" dirty="0" smtClean="0"/>
              <a:t> and impulsiveness</a:t>
            </a:r>
          </a:p>
          <a:p>
            <a:r>
              <a:rPr lang="en-US" dirty="0" err="1" smtClean="0"/>
              <a:t>Dorsolateral</a:t>
            </a:r>
            <a:r>
              <a:rPr lang="en-US" dirty="0" smtClean="0"/>
              <a:t> prefrontal syndrome: executive dysfunction</a:t>
            </a:r>
          </a:p>
          <a:p>
            <a:r>
              <a:rPr lang="en-US" dirty="0" smtClean="0"/>
              <a:t>Medial frontal syndrome: apathy and </a:t>
            </a:r>
            <a:r>
              <a:rPr lang="en-US" dirty="0" err="1" smtClean="0"/>
              <a:t>akinesia</a:t>
            </a:r>
            <a:endParaRPr lang="en-US" dirty="0" smtClean="0"/>
          </a:p>
          <a:p>
            <a:pPr>
              <a:buNone/>
            </a:pPr>
            <a:r>
              <a:rPr lang="en-US" dirty="0" smtClean="0"/>
              <a:t>Similar </a:t>
            </a:r>
            <a:r>
              <a:rPr lang="en-US" dirty="0" err="1" smtClean="0"/>
              <a:t>behaviours</a:t>
            </a:r>
            <a:r>
              <a:rPr lang="en-US" dirty="0" smtClean="0"/>
              <a:t> may be seen with disorders of the caudate nucleus, </a:t>
            </a:r>
            <a:r>
              <a:rPr lang="en-US" dirty="0" err="1" smtClean="0"/>
              <a:t>globus</a:t>
            </a:r>
            <a:r>
              <a:rPr lang="en-US" dirty="0" smtClean="0"/>
              <a:t> </a:t>
            </a:r>
            <a:r>
              <a:rPr lang="en-US" dirty="0" err="1" smtClean="0"/>
              <a:t>pallidus</a:t>
            </a:r>
            <a:r>
              <a:rPr lang="en-US" dirty="0" smtClean="0"/>
              <a:t>, and thalamus, to which the frontal lobes are connected in frontal-</a:t>
            </a:r>
            <a:r>
              <a:rPr lang="en-US" dirty="0" err="1" smtClean="0"/>
              <a:t>subcortical</a:t>
            </a:r>
            <a:r>
              <a:rPr lang="en-US" dirty="0" smtClean="0"/>
              <a:t> circuits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Orbitofrontal</a:t>
            </a:r>
            <a:r>
              <a:rPr lang="en-US" dirty="0" smtClean="0"/>
              <a:t> Syndrome</a:t>
            </a:r>
            <a:endParaRPr lang="en-US" dirty="0"/>
          </a:p>
        </p:txBody>
      </p:sp>
      <p:sp>
        <p:nvSpPr>
          <p:cNvPr id="3" name="Content Placeholder 2"/>
          <p:cNvSpPr>
            <a:spLocks noGrp="1"/>
          </p:cNvSpPr>
          <p:nvPr>
            <p:ph idx="1"/>
          </p:nvPr>
        </p:nvSpPr>
        <p:spPr/>
        <p:txBody>
          <a:bodyPr/>
          <a:lstStyle/>
          <a:p>
            <a:r>
              <a:rPr lang="en-US" dirty="0" smtClean="0"/>
              <a:t>Outstanding features: </a:t>
            </a:r>
            <a:r>
              <a:rPr lang="en-US" dirty="0" err="1" smtClean="0"/>
              <a:t>disinhibition</a:t>
            </a:r>
            <a:endParaRPr lang="en-US" dirty="0"/>
          </a:p>
          <a:p>
            <a:r>
              <a:rPr lang="en-US" dirty="0" smtClean="0"/>
              <a:t>Inane euphoria and inappropriate jocularity (</a:t>
            </a:r>
            <a:r>
              <a:rPr lang="en-US" i="1" dirty="0" err="1" smtClean="0"/>
              <a:t>Witzelsucht</a:t>
            </a:r>
            <a:r>
              <a:rPr lang="en-US" dirty="0" smtClean="0"/>
              <a:t>)</a:t>
            </a:r>
          </a:p>
          <a:p>
            <a:r>
              <a:rPr lang="en-US" dirty="0" smtClean="0"/>
              <a:t>Imitation and utilization </a:t>
            </a:r>
            <a:r>
              <a:rPr lang="en-US" dirty="0" err="1" smtClean="0"/>
              <a:t>behaviour</a:t>
            </a:r>
            <a:endParaRPr lang="en-US" dirty="0" smtClean="0"/>
          </a:p>
          <a:p>
            <a:r>
              <a:rPr lang="en-US" dirty="0" smtClean="0"/>
              <a:t>Insight is limited, and empathy compromised</a:t>
            </a:r>
          </a:p>
          <a:p>
            <a:r>
              <a:rPr lang="en-US" dirty="0" smtClean="0"/>
              <a:t>Variety of mood changes (emotional </a:t>
            </a:r>
            <a:r>
              <a:rPr lang="en-US" dirty="0" err="1" smtClean="0"/>
              <a:t>lability</a:t>
            </a:r>
            <a:r>
              <a:rPr lang="en-US" dirty="0" smtClean="0"/>
              <a:t> with rapid shifts among affective states)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Orbitofrontal</a:t>
            </a:r>
            <a:r>
              <a:rPr lang="en-US" dirty="0" smtClean="0"/>
              <a:t> Syndrome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Neuropsychological deficits are minimal</a:t>
            </a:r>
          </a:p>
          <a:p>
            <a:r>
              <a:rPr lang="en-US" dirty="0" smtClean="0"/>
              <a:t>Impulsiveness, distractibility, and lack of concern for correct performance may interfere with intellectual assessment</a:t>
            </a:r>
          </a:p>
          <a:p>
            <a:r>
              <a:rPr lang="en-US" dirty="0"/>
              <a:t>W</a:t>
            </a:r>
            <a:r>
              <a:rPr lang="en-US" dirty="0" smtClean="0"/>
              <a:t>hen these can be contained, basic language, memory, and cognitive skills are usually found to be intact</a:t>
            </a:r>
          </a:p>
          <a:p>
            <a:r>
              <a:rPr lang="en-US" dirty="0" smtClean="0"/>
              <a:t>Descending columns of the fornix or the medial forebrain nuclei </a:t>
            </a:r>
            <a:r>
              <a:rPr lang="en-US" dirty="0" smtClean="0">
                <a:sym typeface="Wingdings" pitchFamily="2" charset="2"/>
              </a:rPr>
              <a:t></a:t>
            </a:r>
            <a:r>
              <a:rPr lang="en-US" dirty="0" smtClean="0"/>
              <a:t> amnesic-type memory disorder is present</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Orbitofrontal</a:t>
            </a:r>
            <a:r>
              <a:rPr lang="en-US" dirty="0" smtClean="0"/>
              <a:t> Syndrome</a:t>
            </a:r>
            <a:endParaRPr lang="en-US" dirty="0"/>
          </a:p>
        </p:txBody>
      </p:sp>
      <p:sp>
        <p:nvSpPr>
          <p:cNvPr id="3" name="Content Placeholder 2"/>
          <p:cNvSpPr>
            <a:spLocks noGrp="1"/>
          </p:cNvSpPr>
          <p:nvPr>
            <p:ph idx="1"/>
          </p:nvPr>
        </p:nvSpPr>
        <p:spPr/>
        <p:txBody>
          <a:bodyPr/>
          <a:lstStyle/>
          <a:p>
            <a:r>
              <a:rPr lang="en-US" dirty="0" smtClean="0"/>
              <a:t>Elementary neurological deficits </a:t>
            </a:r>
            <a:r>
              <a:rPr lang="en-US" dirty="0" smtClean="0">
                <a:sym typeface="Wingdings" pitchFamily="2" charset="2"/>
              </a:rPr>
              <a:t> </a:t>
            </a:r>
            <a:r>
              <a:rPr lang="en-US" dirty="0" smtClean="0"/>
              <a:t>not prominent </a:t>
            </a:r>
          </a:p>
          <a:p>
            <a:r>
              <a:rPr lang="en-US" dirty="0" smtClean="0"/>
              <a:t>Primary motor, </a:t>
            </a:r>
            <a:r>
              <a:rPr lang="en-US" dirty="0" err="1" smtClean="0"/>
              <a:t>somatosensory</a:t>
            </a:r>
            <a:r>
              <a:rPr lang="en-US" dirty="0" smtClean="0"/>
              <a:t>, and visual functions are normal if the lesion is limited to the </a:t>
            </a:r>
            <a:r>
              <a:rPr lang="en-US" dirty="0" err="1" smtClean="0"/>
              <a:t>orbitofrontal</a:t>
            </a:r>
            <a:r>
              <a:rPr lang="en-US" dirty="0" smtClean="0"/>
              <a:t> region</a:t>
            </a:r>
          </a:p>
          <a:p>
            <a:r>
              <a:rPr lang="en-US" dirty="0" err="1" smtClean="0"/>
              <a:t>Anosmia</a:t>
            </a:r>
            <a:r>
              <a:rPr lang="en-US" dirty="0" smtClean="0"/>
              <a:t> may be present in patients with </a:t>
            </a:r>
            <a:r>
              <a:rPr lang="en-US" dirty="0" err="1" smtClean="0"/>
              <a:t>orbitofrontal</a:t>
            </a:r>
            <a:r>
              <a:rPr lang="en-US" dirty="0" smtClean="0"/>
              <a:t> trauma or compressive </a:t>
            </a:r>
            <a:r>
              <a:rPr lang="en-US" dirty="0" err="1" smtClean="0"/>
              <a:t>neoplasms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Frontal Convexity Syndrome</a:t>
            </a:r>
            <a:endParaRPr lang="en-US" dirty="0"/>
          </a:p>
        </p:txBody>
      </p:sp>
      <p:sp>
        <p:nvSpPr>
          <p:cNvPr id="3" name="Content Placeholder 2"/>
          <p:cNvSpPr>
            <a:spLocks noGrp="1"/>
          </p:cNvSpPr>
          <p:nvPr>
            <p:ph idx="1"/>
          </p:nvPr>
        </p:nvSpPr>
        <p:spPr/>
        <p:txBody>
          <a:bodyPr/>
          <a:lstStyle/>
          <a:p>
            <a:r>
              <a:rPr lang="en-US" dirty="0" smtClean="0"/>
              <a:t>Variety of neuropsychological deficits</a:t>
            </a:r>
          </a:p>
          <a:p>
            <a:r>
              <a:rPr lang="en-US" dirty="0" err="1" smtClean="0"/>
              <a:t>Dorsolateral</a:t>
            </a:r>
            <a:r>
              <a:rPr lang="en-US" dirty="0" smtClean="0"/>
              <a:t> lesions: retrieval deficit syndrome (spontaneous recall of previously learned info)</a:t>
            </a:r>
          </a:p>
          <a:p>
            <a:r>
              <a:rPr lang="en-US" dirty="0" smtClean="0"/>
              <a:t>Assessment of recall of remote information: diminished spontaneous recall and preserved performance on multiple choice tests</a:t>
            </a:r>
          </a:p>
          <a:p>
            <a:r>
              <a:rPr lang="en-US" dirty="0" smtClean="0"/>
              <a:t>Classical delayed-response tasks are performed poorly</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Frontal Convexity Syndrome</a:t>
            </a:r>
            <a:endParaRPr lang="en-US" dirty="0"/>
          </a:p>
        </p:txBody>
      </p:sp>
      <p:sp>
        <p:nvSpPr>
          <p:cNvPr id="3" name="Content Placeholder 2"/>
          <p:cNvSpPr>
            <a:spLocks noGrp="1"/>
          </p:cNvSpPr>
          <p:nvPr>
            <p:ph idx="1"/>
          </p:nvPr>
        </p:nvSpPr>
        <p:spPr/>
        <p:txBody>
          <a:bodyPr>
            <a:normAutofit lnSpcReduction="10000"/>
          </a:bodyPr>
          <a:lstStyle/>
          <a:p>
            <a:r>
              <a:rPr lang="en-US" dirty="0" smtClean="0"/>
              <a:t>Word list generation: number of animals that can be named in 1 minute, number of words beginning with </a:t>
            </a:r>
            <a:r>
              <a:rPr lang="en-US" i="1" dirty="0" smtClean="0"/>
              <a:t>F</a:t>
            </a:r>
            <a:r>
              <a:rPr lang="en-US" dirty="0" smtClean="0"/>
              <a:t>, </a:t>
            </a:r>
            <a:r>
              <a:rPr lang="en-US" i="1" dirty="0" smtClean="0"/>
              <a:t>A</a:t>
            </a:r>
            <a:r>
              <a:rPr lang="en-US" dirty="0" smtClean="0"/>
              <a:t>, and </a:t>
            </a:r>
            <a:r>
              <a:rPr lang="en-US" i="1" dirty="0" smtClean="0"/>
              <a:t>S</a:t>
            </a:r>
            <a:r>
              <a:rPr lang="en-US" dirty="0" smtClean="0"/>
              <a:t> in 1 minute</a:t>
            </a:r>
          </a:p>
          <a:p>
            <a:r>
              <a:rPr lang="en-US" dirty="0" smtClean="0"/>
              <a:t>Verbal fluency – left frontal lobe</a:t>
            </a:r>
            <a:br>
              <a:rPr lang="en-US" dirty="0" smtClean="0"/>
            </a:br>
            <a:r>
              <a:rPr lang="en-US" dirty="0" smtClean="0"/>
              <a:t>Design fluency – right frontal lobe</a:t>
            </a:r>
          </a:p>
          <a:p>
            <a:r>
              <a:rPr lang="en-US" dirty="0" smtClean="0"/>
              <a:t>Difficulty altering set in response to changing contingencies: Wisconsin Card Sort Test (loss of set or unable to change set), Delayed-alternation tasks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Frontal Convexity Syndrome</a:t>
            </a:r>
            <a:endParaRPr lang="en-US" dirty="0"/>
          </a:p>
        </p:txBody>
      </p:sp>
      <p:sp>
        <p:nvSpPr>
          <p:cNvPr id="3" name="Content Placeholder 2"/>
          <p:cNvSpPr>
            <a:spLocks noGrp="1"/>
          </p:cNvSpPr>
          <p:nvPr>
            <p:ph idx="1"/>
          </p:nvPr>
        </p:nvSpPr>
        <p:spPr/>
        <p:txBody>
          <a:bodyPr>
            <a:normAutofit lnSpcReduction="10000"/>
          </a:bodyPr>
          <a:lstStyle/>
          <a:p>
            <a:r>
              <a:rPr lang="en-US" dirty="0" err="1" smtClean="0"/>
              <a:t>Dorsolateral</a:t>
            </a:r>
            <a:r>
              <a:rPr lang="en-US" dirty="0" smtClean="0"/>
              <a:t> prefrontal dysfunction: Impaired planning, poor strategies for solving problems</a:t>
            </a:r>
          </a:p>
          <a:p>
            <a:r>
              <a:rPr lang="en-US" dirty="0" smtClean="0"/>
              <a:t>Memory tests, construction tasks, and cognitive assessment</a:t>
            </a:r>
          </a:p>
          <a:p>
            <a:r>
              <a:rPr lang="en-US" dirty="0" smtClean="0"/>
              <a:t>California Verbal Learning Test (4 groups of 4 related words), Rey-</a:t>
            </a:r>
            <a:r>
              <a:rPr lang="en-US" dirty="0" err="1" smtClean="0"/>
              <a:t>Osterrieth</a:t>
            </a:r>
            <a:r>
              <a:rPr lang="en-US" dirty="0" smtClean="0"/>
              <a:t> Figure or Taylor Figure</a:t>
            </a:r>
          </a:p>
          <a:p>
            <a:r>
              <a:rPr lang="en-US" dirty="0" smtClean="0"/>
              <a:t>May exhibit stimulus </a:t>
            </a:r>
            <a:r>
              <a:rPr lang="en-US" dirty="0" err="1" smtClean="0"/>
              <a:t>boundedness</a:t>
            </a:r>
            <a:r>
              <a:rPr lang="en-US" dirty="0" smtClean="0"/>
              <a:t>, assign affective value to emotionally neutral stimuli</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0" y="274638"/>
            <a:ext cx="3886200" cy="5973762"/>
          </a:xfrm>
        </p:spPr>
        <p:txBody>
          <a:bodyPr>
            <a:noAutofit/>
          </a:bodyPr>
          <a:lstStyle/>
          <a:p>
            <a:r>
              <a:rPr lang="en-US" sz="2800" dirty="0" smtClean="0"/>
              <a:t>FIGURE 9.2</a:t>
            </a:r>
            <a:br>
              <a:rPr lang="en-US" sz="2800" dirty="0" smtClean="0"/>
            </a:br>
            <a:r>
              <a:rPr lang="en-US" sz="2800" dirty="0" smtClean="0"/>
              <a:t>Rey-</a:t>
            </a:r>
            <a:r>
              <a:rPr lang="en-US" sz="2800" dirty="0" err="1" smtClean="0"/>
              <a:t>Osterrieth</a:t>
            </a:r>
            <a:r>
              <a:rPr lang="en-US" sz="2800" dirty="0" smtClean="0"/>
              <a:t> Figure drawn by a patient with a frontal lobe syndrome (model above, copy below). The figure was drawn in a segmented fashion and exaggerates areas with high stimulus value</a:t>
            </a:r>
            <a:endParaRPr lang="en-US" sz="2800" dirty="0"/>
          </a:p>
        </p:txBody>
      </p:sp>
      <p:pic>
        <p:nvPicPr>
          <p:cNvPr id="4" name="Content Placeholder 3" descr="C9-FF2.png"/>
          <p:cNvPicPr>
            <a:picLocks noGrp="1" noChangeAspect="1"/>
          </p:cNvPicPr>
          <p:nvPr>
            <p:ph idx="1"/>
          </p:nvPr>
        </p:nvPicPr>
        <p:blipFill>
          <a:blip r:embed="rId2"/>
          <a:stretch>
            <a:fillRect/>
          </a:stretch>
        </p:blipFill>
        <p:spPr>
          <a:xfrm>
            <a:off x="228600" y="0"/>
            <a:ext cx="4789106" cy="6858000"/>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Frontal Convexity Syndrome</a:t>
            </a:r>
            <a:endParaRPr lang="en-US" dirty="0"/>
          </a:p>
        </p:txBody>
      </p:sp>
      <p:sp>
        <p:nvSpPr>
          <p:cNvPr id="3" name="Content Placeholder 2"/>
          <p:cNvSpPr>
            <a:spLocks noGrp="1"/>
          </p:cNvSpPr>
          <p:nvPr>
            <p:ph idx="1"/>
          </p:nvPr>
        </p:nvSpPr>
        <p:spPr>
          <a:xfrm>
            <a:off x="0" y="1219200"/>
            <a:ext cx="3657600" cy="5638800"/>
          </a:xfrm>
        </p:spPr>
        <p:txBody>
          <a:bodyPr>
            <a:normAutofit lnSpcReduction="10000"/>
          </a:bodyPr>
          <a:lstStyle/>
          <a:p>
            <a:pPr algn="r">
              <a:buNone/>
            </a:pPr>
            <a:r>
              <a:rPr lang="en-US" sz="2400" dirty="0" smtClean="0"/>
              <a:t>Test of design fluency. </a:t>
            </a:r>
          </a:p>
          <a:p>
            <a:pPr algn="r">
              <a:buNone/>
            </a:pPr>
            <a:r>
              <a:rPr lang="en-US" sz="2400" dirty="0"/>
              <a:t>T</a:t>
            </a:r>
            <a:r>
              <a:rPr lang="en-US" sz="2400" dirty="0" smtClean="0"/>
              <a:t>he patient is asked to make as many figures as possible consisting of four lines, each of which touch at least one other line. The figures should not be repeated. The test is terminated after 1 minute. The first two figures are examples provided by the examiner. The patient produced few figures and they are all similar.</a:t>
            </a:r>
            <a:endParaRPr lang="en-US" sz="2400" dirty="0"/>
          </a:p>
        </p:txBody>
      </p:sp>
      <p:pic>
        <p:nvPicPr>
          <p:cNvPr id="4" name="Picture 3" descr="C9-FF3.png"/>
          <p:cNvPicPr>
            <a:picLocks noChangeAspect="1"/>
          </p:cNvPicPr>
          <p:nvPr/>
        </p:nvPicPr>
        <p:blipFill>
          <a:blip r:embed="rId2"/>
          <a:stretch>
            <a:fillRect/>
          </a:stretch>
        </p:blipFill>
        <p:spPr>
          <a:xfrm>
            <a:off x="3886200" y="1295400"/>
            <a:ext cx="4770782" cy="365760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Frontal Convexity Syndrome</a:t>
            </a:r>
            <a:endParaRPr lang="en-US" dirty="0"/>
          </a:p>
        </p:txBody>
      </p:sp>
      <p:sp>
        <p:nvSpPr>
          <p:cNvPr id="3" name="Content Placeholder 2"/>
          <p:cNvSpPr>
            <a:spLocks noGrp="1"/>
          </p:cNvSpPr>
          <p:nvPr>
            <p:ph idx="1"/>
          </p:nvPr>
        </p:nvSpPr>
        <p:spPr/>
        <p:txBody>
          <a:bodyPr/>
          <a:lstStyle/>
          <a:p>
            <a:r>
              <a:rPr lang="en-US" dirty="0" smtClean="0"/>
              <a:t>Sequential motor acts: alternating programs, multiple loops, reciprocal programs, go-no go tests, serial hand sequences</a:t>
            </a:r>
          </a:p>
          <a:p>
            <a:r>
              <a:rPr lang="en-US" dirty="0" smtClean="0"/>
              <a:t>Serial hand sequence tasks: verbal-manual dissociation</a:t>
            </a:r>
          </a:p>
          <a:p>
            <a:endParaRPr lang="en-US" dirty="0"/>
          </a:p>
        </p:txBody>
      </p:sp>
      <p:pic>
        <p:nvPicPr>
          <p:cNvPr id="4" name="Picture 3" descr="C9-FF4.png"/>
          <p:cNvPicPr>
            <a:picLocks noChangeAspect="1"/>
          </p:cNvPicPr>
          <p:nvPr/>
        </p:nvPicPr>
        <p:blipFill>
          <a:blip r:embed="rId2"/>
          <a:stretch>
            <a:fillRect/>
          </a:stretch>
        </p:blipFill>
        <p:spPr>
          <a:xfrm>
            <a:off x="228600" y="4267200"/>
            <a:ext cx="4133850" cy="2362200"/>
          </a:xfrm>
          <a:prstGeom prst="rect">
            <a:avLst/>
          </a:prstGeom>
        </p:spPr>
      </p:pic>
      <p:pic>
        <p:nvPicPr>
          <p:cNvPr id="5" name="Picture 4" descr="C9-FF5.png"/>
          <p:cNvPicPr>
            <a:picLocks noChangeAspect="1"/>
          </p:cNvPicPr>
          <p:nvPr/>
        </p:nvPicPr>
        <p:blipFill>
          <a:blip r:embed="rId3"/>
          <a:stretch>
            <a:fillRect/>
          </a:stretch>
        </p:blipFill>
        <p:spPr>
          <a:xfrm>
            <a:off x="4461013" y="3810000"/>
            <a:ext cx="3768587" cy="990600"/>
          </a:xfrm>
          <a:prstGeom prst="rect">
            <a:avLst/>
          </a:prstGeom>
        </p:spPr>
      </p:pic>
      <p:pic>
        <p:nvPicPr>
          <p:cNvPr id="6" name="Picture 5" descr="C3-FF1.png"/>
          <p:cNvPicPr>
            <a:picLocks noChangeAspect="1"/>
          </p:cNvPicPr>
          <p:nvPr/>
        </p:nvPicPr>
        <p:blipFill>
          <a:blip r:embed="rId4"/>
          <a:stretch>
            <a:fillRect/>
          </a:stretch>
        </p:blipFill>
        <p:spPr>
          <a:xfrm>
            <a:off x="4941444" y="4876800"/>
            <a:ext cx="2907156" cy="17526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r>
              <a:rPr lang="en-US" dirty="0" smtClean="0"/>
              <a:t>Frontal lobe: largest lobe of the human brain, one third total cortical volume</a:t>
            </a:r>
          </a:p>
          <a:p>
            <a:r>
              <a:rPr lang="en-US" dirty="0" smtClean="0"/>
              <a:t>Mediate humanly </a:t>
            </a:r>
            <a:r>
              <a:rPr lang="en-US" dirty="0" err="1" smtClean="0"/>
              <a:t>behaviours</a:t>
            </a:r>
            <a:endParaRPr lang="en-US" dirty="0" smtClean="0"/>
          </a:p>
          <a:p>
            <a:r>
              <a:rPr lang="en-US" dirty="0" smtClean="0"/>
              <a:t>Focal point of the integration of information</a:t>
            </a:r>
          </a:p>
          <a:p>
            <a:r>
              <a:rPr lang="en-US" dirty="0" smtClean="0"/>
              <a:t>Generate </a:t>
            </a:r>
            <a:r>
              <a:rPr lang="en-US" dirty="0" err="1" smtClean="0"/>
              <a:t>behaviour</a:t>
            </a:r>
            <a:r>
              <a:rPr lang="en-US" dirty="0" smtClean="0"/>
              <a:t> and mediate action on the environment</a:t>
            </a:r>
          </a:p>
          <a:p>
            <a:r>
              <a:rPr lang="en-US" dirty="0" smtClean="0"/>
              <a:t>Dysfunction cause cognition, mood, motivation, and </a:t>
            </a:r>
            <a:r>
              <a:rPr lang="en-US" dirty="0" err="1" smtClean="0"/>
              <a:t>behavioural</a:t>
            </a:r>
            <a:r>
              <a:rPr lang="en-US" dirty="0" smtClean="0"/>
              <a:t> control disorder</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Frontal Convexity Syndrome</a:t>
            </a:r>
            <a:endParaRPr lang="en-US" dirty="0"/>
          </a:p>
        </p:txBody>
      </p:sp>
      <p:sp>
        <p:nvSpPr>
          <p:cNvPr id="3" name="Content Placeholder 2"/>
          <p:cNvSpPr>
            <a:spLocks noGrp="1"/>
          </p:cNvSpPr>
          <p:nvPr>
            <p:ph idx="1"/>
          </p:nvPr>
        </p:nvSpPr>
        <p:spPr/>
        <p:txBody>
          <a:bodyPr/>
          <a:lstStyle/>
          <a:p>
            <a:r>
              <a:rPr lang="en-US" dirty="0" smtClean="0"/>
              <a:t>Abstraction: interpretation of proverb, derive common theme from two examples, interpretation of differences</a:t>
            </a:r>
          </a:p>
          <a:p>
            <a:r>
              <a:rPr lang="en-US" dirty="0" smtClean="0"/>
              <a:t>Stimulus-bound, concrete, and environmentally dependent </a:t>
            </a:r>
            <a:r>
              <a:rPr lang="en-US" dirty="0" smtClean="0">
                <a:sym typeface="Wingdings" pitchFamily="2" charset="2"/>
              </a:rPr>
              <a:t> failure in these tests</a:t>
            </a:r>
          </a:p>
          <a:p>
            <a:r>
              <a:rPr lang="en-US" dirty="0" smtClean="0">
                <a:sym typeface="Wingdings" pitchFamily="2" charset="2"/>
              </a:rPr>
              <a:t>!! Proverb interpretation is educationally and culturally conditioned !!</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Frontal Convexity Syndrome</a:t>
            </a:r>
            <a:endParaRPr lang="en-US" dirty="0"/>
          </a:p>
        </p:txBody>
      </p:sp>
      <p:sp>
        <p:nvSpPr>
          <p:cNvPr id="3" name="Content Placeholder 2"/>
          <p:cNvSpPr>
            <a:spLocks noGrp="1"/>
          </p:cNvSpPr>
          <p:nvPr>
            <p:ph idx="1"/>
          </p:nvPr>
        </p:nvSpPr>
        <p:spPr/>
        <p:txBody>
          <a:bodyPr/>
          <a:lstStyle/>
          <a:p>
            <a:r>
              <a:rPr lang="en-US" dirty="0" smtClean="0"/>
              <a:t>Mental control tests, assess complex intentional mechanism mediated in part by the frontal lobes: repeating months of the year in reverse order, consonant trigrams, serial </a:t>
            </a:r>
            <a:r>
              <a:rPr lang="en-US" dirty="0" err="1" smtClean="0"/>
              <a:t>substraction</a:t>
            </a:r>
            <a:r>
              <a:rPr lang="en-US" dirty="0" smtClean="0"/>
              <a:t>, reverse spelling</a:t>
            </a:r>
          </a:p>
          <a:p>
            <a:r>
              <a:rPr lang="en-US" dirty="0" smtClean="0"/>
              <a:t>Elementary </a:t>
            </a:r>
            <a:r>
              <a:rPr lang="en-US" dirty="0" err="1" smtClean="0"/>
              <a:t>attentional</a:t>
            </a:r>
            <a:r>
              <a:rPr lang="en-US" dirty="0" smtClean="0"/>
              <a:t> tests: Digit span, continuous performance tasks (A test) </a:t>
            </a:r>
            <a:r>
              <a:rPr lang="en-US" dirty="0" smtClean="0">
                <a:sym typeface="Wingdings" pitchFamily="2" charset="2"/>
              </a:rPr>
              <a:t> may or may not fail</a:t>
            </a:r>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Frontal Convexity Syndrome</a:t>
            </a:r>
            <a:endParaRPr lang="en-US" dirty="0"/>
          </a:p>
        </p:txBody>
      </p:sp>
      <p:sp>
        <p:nvSpPr>
          <p:cNvPr id="3" name="Content Placeholder 2"/>
          <p:cNvSpPr>
            <a:spLocks noGrp="1"/>
          </p:cNvSpPr>
          <p:nvPr>
            <p:ph idx="1"/>
          </p:nvPr>
        </p:nvSpPr>
        <p:spPr/>
        <p:txBody>
          <a:bodyPr/>
          <a:lstStyle/>
          <a:p>
            <a:r>
              <a:rPr lang="en-US" dirty="0" smtClean="0"/>
              <a:t>Suppression of routine responses in favor of novel responses</a:t>
            </a:r>
          </a:p>
          <a:p>
            <a:r>
              <a:rPr lang="en-US" dirty="0" smtClean="0"/>
              <a:t>Trails B test (1 A 2 B 3 C …), </a:t>
            </a:r>
            <a:r>
              <a:rPr lang="en-US" dirty="0" err="1" smtClean="0"/>
              <a:t>Stroop</a:t>
            </a:r>
            <a:r>
              <a:rPr lang="en-US" dirty="0" smtClean="0"/>
              <a:t> Test</a:t>
            </a:r>
            <a:endParaRPr lang="en-US" dirty="0"/>
          </a:p>
        </p:txBody>
      </p:sp>
      <p:sp>
        <p:nvSpPr>
          <p:cNvPr id="4" name="Rectangle 3"/>
          <p:cNvSpPr/>
          <p:nvPr/>
        </p:nvSpPr>
        <p:spPr>
          <a:xfrm>
            <a:off x="3200400" y="3200400"/>
            <a:ext cx="2545119" cy="3416320"/>
          </a:xfrm>
          <a:prstGeom prst="rect">
            <a:avLst/>
          </a:prstGeom>
          <a:noFill/>
        </p:spPr>
        <p:txBody>
          <a:bodyPr wrap="none" lIns="91440" tIns="45720" rIns="91440" bIns="45720">
            <a:spAutoFit/>
          </a:bodyPr>
          <a:lstStyle/>
          <a:p>
            <a:pPr algn="ctr"/>
            <a:r>
              <a:rPr lang="en-US" sz="5400" b="1" dirty="0" smtClean="0">
                <a:ln w="12700">
                  <a:solidFill>
                    <a:schemeClr val="tx2">
                      <a:satMod val="155000"/>
                    </a:schemeClr>
                  </a:solidFill>
                  <a:prstDash val="solid"/>
                </a:ln>
                <a:solidFill>
                  <a:srgbClr val="92D050"/>
                </a:solidFill>
                <a:effectLst>
                  <a:outerShdw blurRad="41275" dist="20320" dir="1800000" algn="tl" rotWithShape="0">
                    <a:srgbClr val="000000">
                      <a:alpha val="40000"/>
                    </a:srgbClr>
                  </a:outerShdw>
                </a:effectLst>
              </a:rPr>
              <a:t>MERAH</a:t>
            </a:r>
          </a:p>
          <a:p>
            <a:pPr algn="ctr"/>
            <a:r>
              <a:rPr lang="en-US" sz="5400" b="1" cap="none" spc="0"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BIRU</a:t>
            </a:r>
          </a:p>
          <a:p>
            <a:pPr algn="ctr"/>
            <a:r>
              <a:rPr lang="en-US" sz="54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KUNING</a:t>
            </a:r>
          </a:p>
          <a:p>
            <a:pPr algn="ctr"/>
            <a:r>
              <a:rPr lang="en-US" sz="5400" b="1" cap="none" spc="0"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rPr>
              <a:t>HIJAU</a:t>
            </a:r>
            <a:endParaRPr lang="en-US" sz="5400" b="1" cap="none" spc="0"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Generalizations about</a:t>
            </a:r>
            <a:br>
              <a:rPr lang="en-US" dirty="0" smtClean="0"/>
            </a:br>
            <a:r>
              <a:rPr lang="en-US" dirty="0" err="1" smtClean="0"/>
              <a:t>Dorsolateral</a:t>
            </a:r>
            <a:r>
              <a:rPr lang="en-US" dirty="0" smtClean="0"/>
              <a:t> Prefrontal Dysfunction</a:t>
            </a:r>
            <a:endParaRPr lang="en-US" dirty="0"/>
          </a:p>
        </p:txBody>
      </p:sp>
      <p:sp>
        <p:nvSpPr>
          <p:cNvPr id="3" name="Content Placeholder 2"/>
          <p:cNvSpPr>
            <a:spLocks noGrp="1"/>
          </p:cNvSpPr>
          <p:nvPr>
            <p:ph idx="1"/>
          </p:nvPr>
        </p:nvSpPr>
        <p:spPr/>
        <p:txBody>
          <a:bodyPr>
            <a:normAutofit lnSpcReduction="10000"/>
          </a:bodyPr>
          <a:lstStyle/>
          <a:p>
            <a:r>
              <a:rPr lang="en-US" dirty="0" smtClean="0"/>
              <a:t>Inferences about pre-frontal functions are justified only when other more basic instrumental abilities are intact</a:t>
            </a:r>
          </a:p>
          <a:p>
            <a:r>
              <a:rPr lang="en-US" dirty="0" smtClean="0"/>
              <a:t>Patients rarely fail all tests of functions ascribed to the </a:t>
            </a:r>
            <a:r>
              <a:rPr lang="en-US" dirty="0" err="1" smtClean="0"/>
              <a:t>dorsolateral</a:t>
            </a:r>
            <a:r>
              <a:rPr lang="en-US" dirty="0" smtClean="0"/>
              <a:t> prefrontal cortex. Most patients fail some tasks and pass others</a:t>
            </a:r>
          </a:p>
          <a:p>
            <a:r>
              <a:rPr lang="en-US" dirty="0" smtClean="0"/>
              <a:t>A few basic types of dysfunction appear to underlie most of the clinical phenomena observed in patients with prefrontal disorders</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Medial Frontal Syndrome</a:t>
            </a:r>
            <a:endParaRPr lang="en-US" dirty="0"/>
          </a:p>
        </p:txBody>
      </p:sp>
      <p:sp>
        <p:nvSpPr>
          <p:cNvPr id="3" name="Content Placeholder 2"/>
          <p:cNvSpPr>
            <a:spLocks noGrp="1"/>
          </p:cNvSpPr>
          <p:nvPr>
            <p:ph idx="1"/>
          </p:nvPr>
        </p:nvSpPr>
        <p:spPr/>
        <p:txBody>
          <a:bodyPr/>
          <a:lstStyle/>
          <a:p>
            <a:r>
              <a:rPr lang="en-US" dirty="0" smtClean="0"/>
              <a:t>Apathy is the marker; critical lesions involved the anterior </a:t>
            </a:r>
            <a:r>
              <a:rPr lang="en-US" dirty="0" err="1" smtClean="0"/>
              <a:t>cingulate</a:t>
            </a:r>
            <a:r>
              <a:rPr lang="en-US" dirty="0" smtClean="0"/>
              <a:t> region</a:t>
            </a:r>
          </a:p>
          <a:p>
            <a:r>
              <a:rPr lang="en-US" dirty="0" smtClean="0"/>
              <a:t>Loss of motivation and reduced goal-directed activities; affective, emotional, cognitive, and </a:t>
            </a:r>
            <a:r>
              <a:rPr lang="en-US" dirty="0" err="1" smtClean="0"/>
              <a:t>motoric</a:t>
            </a:r>
            <a:r>
              <a:rPr lang="en-US" dirty="0" smtClean="0"/>
              <a:t> dimensions</a:t>
            </a:r>
          </a:p>
          <a:p>
            <a:r>
              <a:rPr lang="en-US" dirty="0" smtClean="0"/>
              <a:t>Marked </a:t>
            </a:r>
            <a:r>
              <a:rPr lang="en-US" dirty="0" err="1" smtClean="0"/>
              <a:t>akinesia</a:t>
            </a:r>
            <a:r>
              <a:rPr lang="en-US" dirty="0" smtClean="0"/>
              <a:t>, if supplementary motor area of the medial frontal region is affected</a:t>
            </a: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Medial Frontal Syndrome</a:t>
            </a:r>
            <a:endParaRPr lang="en-US" dirty="0"/>
          </a:p>
        </p:txBody>
      </p:sp>
      <p:sp>
        <p:nvSpPr>
          <p:cNvPr id="3" name="Content Placeholder 2"/>
          <p:cNvSpPr>
            <a:spLocks noGrp="1"/>
          </p:cNvSpPr>
          <p:nvPr>
            <p:ph idx="1"/>
          </p:nvPr>
        </p:nvSpPr>
        <p:spPr/>
        <p:txBody>
          <a:bodyPr>
            <a:normAutofit/>
          </a:bodyPr>
          <a:lstStyle/>
          <a:p>
            <a:r>
              <a:rPr lang="en-US" dirty="0" smtClean="0"/>
              <a:t>Anterior </a:t>
            </a:r>
            <a:r>
              <a:rPr lang="en-US" dirty="0" err="1" smtClean="0"/>
              <a:t>cingulate</a:t>
            </a:r>
            <a:r>
              <a:rPr lang="en-US" dirty="0" smtClean="0"/>
              <a:t> </a:t>
            </a:r>
            <a:r>
              <a:rPr lang="en-US" dirty="0" err="1" smtClean="0"/>
              <a:t>gyrus</a:t>
            </a:r>
            <a:r>
              <a:rPr lang="en-US" dirty="0" smtClean="0"/>
              <a:t> &amp; the supplementary motor area </a:t>
            </a:r>
            <a:r>
              <a:rPr lang="en-US" dirty="0" smtClean="0">
                <a:sym typeface="Wingdings" pitchFamily="2" charset="2"/>
              </a:rPr>
              <a:t> </a:t>
            </a:r>
            <a:r>
              <a:rPr lang="en-US" dirty="0" smtClean="0"/>
              <a:t>combination of apathy and </a:t>
            </a:r>
            <a:r>
              <a:rPr lang="en-US" dirty="0" err="1" smtClean="0"/>
              <a:t>akinesia</a:t>
            </a:r>
            <a:r>
              <a:rPr lang="en-US" dirty="0" smtClean="0"/>
              <a:t> is common</a:t>
            </a:r>
          </a:p>
          <a:p>
            <a:r>
              <a:rPr lang="en-US" dirty="0" smtClean="0"/>
              <a:t>Acute unilateral lesions </a:t>
            </a:r>
            <a:r>
              <a:rPr lang="en-US" dirty="0" smtClean="0">
                <a:sym typeface="Wingdings" pitchFamily="2" charset="2"/>
              </a:rPr>
              <a:t> </a:t>
            </a:r>
            <a:r>
              <a:rPr lang="en-US" dirty="0" smtClean="0"/>
              <a:t>marked apathy in the initial stage</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Medial Frontal Syndrome</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dirty="0" err="1" smtClean="0"/>
              <a:t>Akinetic</a:t>
            </a:r>
            <a:r>
              <a:rPr lang="en-US" dirty="0" smtClean="0"/>
              <a:t> </a:t>
            </a:r>
            <a:r>
              <a:rPr lang="en-US" dirty="0" err="1" smtClean="0"/>
              <a:t>mutism</a:t>
            </a:r>
            <a:r>
              <a:rPr lang="en-US" dirty="0" smtClean="0"/>
              <a:t> (lesions in both anterior </a:t>
            </a:r>
            <a:r>
              <a:rPr lang="en-US" dirty="0" err="1" smtClean="0"/>
              <a:t>cingulate</a:t>
            </a:r>
            <a:r>
              <a:rPr lang="en-US" dirty="0" smtClean="0"/>
              <a:t> </a:t>
            </a:r>
            <a:r>
              <a:rPr lang="en-US" dirty="0" err="1" smtClean="0"/>
              <a:t>gyri</a:t>
            </a:r>
            <a:r>
              <a:rPr lang="en-US" dirty="0" smtClean="0"/>
              <a:t> or interrupt </a:t>
            </a:r>
            <a:r>
              <a:rPr lang="en-US" dirty="0" err="1" smtClean="0"/>
              <a:t>cingulate</a:t>
            </a:r>
            <a:r>
              <a:rPr lang="en-US" dirty="0" smtClean="0"/>
              <a:t> connections)</a:t>
            </a:r>
          </a:p>
          <a:p>
            <a:r>
              <a:rPr lang="en-US" dirty="0" smtClean="0"/>
              <a:t>Awake and may follow environmental activities with their eyes; not paralyzed, eat if fed, urinate or defecate if taken to toilet</a:t>
            </a:r>
          </a:p>
          <a:p>
            <a:r>
              <a:rPr lang="en-US" dirty="0"/>
              <a:t>M</a:t>
            </a:r>
            <a:r>
              <a:rPr lang="en-US" dirty="0" smtClean="0"/>
              <a:t>ay occasionally make voluntary postural adjustments or utter brief statements</a:t>
            </a:r>
          </a:p>
          <a:p>
            <a:r>
              <a:rPr lang="en-US" dirty="0" smtClean="0"/>
              <a:t>No response to pain and no concern about their dramatic impairment</a:t>
            </a:r>
          </a:p>
          <a:p>
            <a:r>
              <a:rPr lang="en-US" dirty="0" smtClean="0"/>
              <a:t>!! Fatal Outcome</a:t>
            </a:r>
          </a:p>
          <a:p>
            <a:r>
              <a:rPr lang="en-US" dirty="0" smtClean="0"/>
              <a:t>&gt;&lt; lock-in syndrome, catatonic unresponsiveness</a:t>
            </a:r>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Medial Frontal Syndrome</a:t>
            </a:r>
            <a:endParaRPr lang="en-US" dirty="0"/>
          </a:p>
        </p:txBody>
      </p:sp>
      <p:sp>
        <p:nvSpPr>
          <p:cNvPr id="3" name="Content Placeholder 2"/>
          <p:cNvSpPr>
            <a:spLocks noGrp="1"/>
          </p:cNvSpPr>
          <p:nvPr>
            <p:ph idx="1"/>
          </p:nvPr>
        </p:nvSpPr>
        <p:spPr/>
        <p:txBody>
          <a:bodyPr/>
          <a:lstStyle/>
          <a:p>
            <a:r>
              <a:rPr lang="en-US" dirty="0" smtClean="0"/>
              <a:t>Neuropsychological deficits in patients with the me-dial frontal syndrome are relatively modest. In testable patients, general intellectual functions are not affected</a:t>
            </a:r>
          </a:p>
          <a:p>
            <a:r>
              <a:rPr lang="en-US" dirty="0" smtClean="0"/>
              <a:t>Elementary neurological deficits will be present if the lesion extends sufficiently far </a:t>
            </a:r>
            <a:r>
              <a:rPr lang="en-US" dirty="0" err="1" smtClean="0"/>
              <a:t>posteriorly</a:t>
            </a:r>
            <a:r>
              <a:rPr lang="en-US" dirty="0" smtClean="0"/>
              <a:t> to affect the medial aspect of the motor and sensory cortex</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Behavioural</a:t>
            </a:r>
            <a:r>
              <a:rPr lang="en-US" dirty="0" smtClean="0"/>
              <a:t> Disturbances</a:t>
            </a:r>
            <a:endParaRPr lang="en-US" dirty="0"/>
          </a:p>
        </p:txBody>
      </p:sp>
      <p:sp>
        <p:nvSpPr>
          <p:cNvPr id="3" name="Content Placeholder 2"/>
          <p:cNvSpPr>
            <a:spLocks noGrp="1"/>
          </p:cNvSpPr>
          <p:nvPr>
            <p:ph idx="1"/>
          </p:nvPr>
        </p:nvSpPr>
        <p:spPr/>
        <p:txBody>
          <a:bodyPr>
            <a:normAutofit lnSpcReduction="10000"/>
          </a:bodyPr>
          <a:lstStyle/>
          <a:p>
            <a:r>
              <a:rPr lang="en-US" dirty="0" smtClean="0"/>
              <a:t>On three previous areas, the common denominator are loss of internally generated behavioral schemata and an ensuing enslavement to external influences</a:t>
            </a:r>
          </a:p>
          <a:p>
            <a:r>
              <a:rPr lang="en-US" dirty="0" smtClean="0"/>
              <a:t>Other </a:t>
            </a:r>
            <a:r>
              <a:rPr lang="en-US" dirty="0" err="1" smtClean="0"/>
              <a:t>behavioural</a:t>
            </a:r>
            <a:r>
              <a:rPr lang="en-US" dirty="0" smtClean="0"/>
              <a:t> disturbances may include: confabulation, reduplicative </a:t>
            </a:r>
            <a:r>
              <a:rPr lang="en-US" dirty="0" err="1" smtClean="0"/>
              <a:t>paramnesia</a:t>
            </a:r>
            <a:r>
              <a:rPr lang="en-US" dirty="0" smtClean="0"/>
              <a:t>, mood disorders, agitation, perseveration</a:t>
            </a:r>
          </a:p>
          <a:p>
            <a:r>
              <a:rPr lang="en-US" dirty="0" smtClean="0"/>
              <a:t>Other diagnosis with frontal lobe involvement: OCD, schizophrenia, catatonia</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Anatomical Correlates</a:t>
            </a:r>
            <a:endParaRPr lang="en-US" dirty="0"/>
          </a:p>
        </p:txBody>
      </p:sp>
      <p:sp>
        <p:nvSpPr>
          <p:cNvPr id="3" name="Content Placeholder 2"/>
          <p:cNvSpPr>
            <a:spLocks noGrp="1"/>
          </p:cNvSpPr>
          <p:nvPr>
            <p:ph idx="1"/>
          </p:nvPr>
        </p:nvSpPr>
        <p:spPr/>
        <p:txBody>
          <a:bodyPr/>
          <a:lstStyle/>
          <a:p>
            <a:pPr>
              <a:buNone/>
            </a:pPr>
            <a:r>
              <a:rPr lang="en-US" dirty="0" smtClean="0"/>
              <a:t>Three subdivisions of the frontal lobes</a:t>
            </a:r>
          </a:p>
          <a:p>
            <a:r>
              <a:rPr lang="en-US" dirty="0" err="1" smtClean="0"/>
              <a:t>Precentral</a:t>
            </a:r>
            <a:r>
              <a:rPr lang="en-US" dirty="0" smtClean="0"/>
              <a:t> cortex: motor strip (Area 4)</a:t>
            </a:r>
          </a:p>
          <a:p>
            <a:r>
              <a:rPr lang="en-US" dirty="0" err="1" smtClean="0"/>
              <a:t>Premotor</a:t>
            </a:r>
            <a:r>
              <a:rPr lang="en-US" dirty="0" smtClean="0"/>
              <a:t> cortex (6): frontal eye fields (8) and supplementary motor area</a:t>
            </a:r>
          </a:p>
          <a:p>
            <a:r>
              <a:rPr lang="en-US" dirty="0" smtClean="0"/>
              <a:t>Prefrontal cortex</a:t>
            </a:r>
          </a:p>
          <a:p>
            <a:endParaRPr lang="en-US" dirty="0"/>
          </a:p>
        </p:txBody>
      </p:sp>
      <p:pic>
        <p:nvPicPr>
          <p:cNvPr id="4" name="Picture 3" descr="C9-FF6.png"/>
          <p:cNvPicPr>
            <a:picLocks noChangeAspect="1"/>
          </p:cNvPicPr>
          <p:nvPr/>
        </p:nvPicPr>
        <p:blipFill>
          <a:blip r:embed="rId2"/>
          <a:stretch>
            <a:fillRect/>
          </a:stretch>
        </p:blipFill>
        <p:spPr>
          <a:xfrm>
            <a:off x="5181600" y="3886200"/>
            <a:ext cx="3733803" cy="277546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Frontal lobe are not homogenous entities</a:t>
            </a:r>
          </a:p>
          <a:p>
            <a:r>
              <a:rPr lang="en-US" dirty="0" smtClean="0"/>
              <a:t>Divided into functionally specialized </a:t>
            </a:r>
            <a:r>
              <a:rPr lang="en-US" dirty="0" err="1" smtClean="0"/>
              <a:t>subregions</a:t>
            </a:r>
            <a:endParaRPr lang="en-US" dirty="0" smtClean="0"/>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Etiologies</a:t>
            </a:r>
            <a:endParaRPr lang="en-US" dirty="0"/>
          </a:p>
        </p:txBody>
      </p:sp>
      <p:sp>
        <p:nvSpPr>
          <p:cNvPr id="3" name="Content Placeholder 2"/>
          <p:cNvSpPr>
            <a:spLocks noGrp="1"/>
          </p:cNvSpPr>
          <p:nvPr>
            <p:ph idx="1"/>
          </p:nvPr>
        </p:nvSpPr>
        <p:spPr/>
        <p:txBody>
          <a:bodyPr/>
          <a:lstStyle/>
          <a:p>
            <a:r>
              <a:rPr lang="en-US" dirty="0" smtClean="0"/>
              <a:t>Trauma, </a:t>
            </a:r>
            <a:r>
              <a:rPr lang="en-US" dirty="0" err="1" smtClean="0"/>
              <a:t>neoplasms</a:t>
            </a:r>
            <a:r>
              <a:rPr lang="en-US" dirty="0" smtClean="0"/>
              <a:t>, </a:t>
            </a:r>
            <a:r>
              <a:rPr lang="en-US" dirty="0" err="1" smtClean="0"/>
              <a:t>demyelinating</a:t>
            </a:r>
            <a:r>
              <a:rPr lang="en-US" dirty="0" smtClean="0"/>
              <a:t> disorders, and infections </a:t>
            </a:r>
            <a:r>
              <a:rPr lang="en-US" dirty="0" smtClean="0">
                <a:sym typeface="Wingdings" pitchFamily="2" charset="2"/>
              </a:rPr>
              <a:t> affect both</a:t>
            </a:r>
          </a:p>
          <a:p>
            <a:r>
              <a:rPr lang="en-US" dirty="0" smtClean="0"/>
              <a:t>Most frontal lobe syndromes reflect bilateral frontal dysfunction</a:t>
            </a:r>
          </a:p>
          <a:p>
            <a:r>
              <a:rPr lang="en-US" dirty="0" smtClean="0"/>
              <a:t>Vascular occlusions involving the anterior or middle cerebral arteries are capable of producing unilateral frontal lesions</a:t>
            </a:r>
          </a:p>
          <a:p>
            <a:endParaRPr lang="en-US" dirty="0" smtClean="0"/>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Etiologies</a:t>
            </a:r>
            <a:endParaRPr lang="en-US" dirty="0"/>
          </a:p>
        </p:txBody>
      </p:sp>
      <p:sp>
        <p:nvSpPr>
          <p:cNvPr id="3" name="Content Placeholder 2"/>
          <p:cNvSpPr>
            <a:spLocks noGrp="1"/>
          </p:cNvSpPr>
          <p:nvPr>
            <p:ph idx="1"/>
          </p:nvPr>
        </p:nvSpPr>
        <p:spPr/>
        <p:txBody>
          <a:bodyPr>
            <a:normAutofit fontScale="92500"/>
          </a:bodyPr>
          <a:lstStyle/>
          <a:p>
            <a:pPr>
              <a:buNone/>
            </a:pPr>
            <a:r>
              <a:rPr lang="en-US" dirty="0" err="1" smtClean="0"/>
              <a:t>Orbitofrontal</a:t>
            </a:r>
            <a:r>
              <a:rPr lang="en-US" dirty="0" smtClean="0"/>
              <a:t> syndromes</a:t>
            </a:r>
          </a:p>
          <a:p>
            <a:r>
              <a:rPr lang="en-US" dirty="0" smtClean="0"/>
              <a:t>Blunt head trauma</a:t>
            </a:r>
          </a:p>
          <a:p>
            <a:r>
              <a:rPr lang="en-US" dirty="0" smtClean="0"/>
              <a:t>Compression by a </a:t>
            </a:r>
            <a:r>
              <a:rPr lang="en-US" dirty="0" err="1" smtClean="0"/>
              <a:t>subfrontal</a:t>
            </a:r>
            <a:r>
              <a:rPr lang="en-US" dirty="0" smtClean="0"/>
              <a:t> neoplasm</a:t>
            </a:r>
          </a:p>
          <a:p>
            <a:r>
              <a:rPr lang="en-US" dirty="0" smtClean="0"/>
              <a:t>Aneurysm from anterior communicating artery</a:t>
            </a:r>
          </a:p>
          <a:p>
            <a:r>
              <a:rPr lang="en-US" dirty="0" err="1" smtClean="0"/>
              <a:t>Frontotemporal</a:t>
            </a:r>
            <a:r>
              <a:rPr lang="en-US" dirty="0" smtClean="0"/>
              <a:t> dementias</a:t>
            </a:r>
          </a:p>
          <a:p>
            <a:r>
              <a:rPr lang="en-US" dirty="0" smtClean="0"/>
              <a:t>Intrinsic brain tumors, vascular infarction, infections, psychosurgery, and </a:t>
            </a:r>
            <a:r>
              <a:rPr lang="en-US" dirty="0" err="1" smtClean="0"/>
              <a:t>demyelinating</a:t>
            </a:r>
            <a:r>
              <a:rPr lang="en-US" dirty="0" smtClean="0"/>
              <a:t> diseases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Etiologies</a:t>
            </a:r>
            <a:endParaRPr lang="en-US" dirty="0"/>
          </a:p>
        </p:txBody>
      </p:sp>
      <p:sp>
        <p:nvSpPr>
          <p:cNvPr id="3" name="Content Placeholder 2"/>
          <p:cNvSpPr>
            <a:spLocks noGrp="1"/>
          </p:cNvSpPr>
          <p:nvPr>
            <p:ph idx="1"/>
          </p:nvPr>
        </p:nvSpPr>
        <p:spPr/>
        <p:txBody>
          <a:bodyPr/>
          <a:lstStyle/>
          <a:p>
            <a:pPr>
              <a:buNone/>
            </a:pPr>
            <a:r>
              <a:rPr lang="en-US" dirty="0" smtClean="0"/>
              <a:t>Frontal convexity lesions</a:t>
            </a:r>
          </a:p>
          <a:p>
            <a:r>
              <a:rPr lang="en-US" dirty="0" smtClean="0"/>
              <a:t>Similar to those producing the </a:t>
            </a:r>
            <a:r>
              <a:rPr lang="en-US" dirty="0" err="1" smtClean="0"/>
              <a:t>orbitofrontal</a:t>
            </a:r>
            <a:r>
              <a:rPr lang="en-US" dirty="0" smtClean="0"/>
              <a:t> syndrome (frequent simultaneous occurrence)</a:t>
            </a:r>
          </a:p>
          <a:p>
            <a:r>
              <a:rPr lang="en-US" dirty="0" smtClean="0"/>
              <a:t>Trauma, stroke, hydrocephalus, external compressive </a:t>
            </a:r>
            <a:r>
              <a:rPr lang="en-US" dirty="0" err="1" smtClean="0"/>
              <a:t>neoplasms</a:t>
            </a:r>
            <a:r>
              <a:rPr lang="en-US" dirty="0" smtClean="0"/>
              <a:t> (</a:t>
            </a:r>
            <a:r>
              <a:rPr lang="en-US" dirty="0" err="1" smtClean="0"/>
              <a:t>meningiomas</a:t>
            </a:r>
            <a:r>
              <a:rPr lang="en-US" dirty="0" smtClean="0"/>
              <a:t>) and intrinsic tumors (</a:t>
            </a:r>
            <a:r>
              <a:rPr lang="en-US" dirty="0" err="1" smtClean="0"/>
              <a:t>gliomas</a:t>
            </a:r>
            <a:r>
              <a:rPr lang="en-US" dirty="0" smtClean="0"/>
              <a:t>), infectious disorders, </a:t>
            </a:r>
            <a:r>
              <a:rPr lang="en-US" dirty="0" err="1" smtClean="0"/>
              <a:t>demyelinating</a:t>
            </a:r>
            <a:r>
              <a:rPr lang="en-US" dirty="0" smtClean="0"/>
              <a:t> disorders, and degenerative diseases</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Etiologies</a:t>
            </a:r>
            <a:endParaRPr lang="en-US" dirty="0"/>
          </a:p>
        </p:txBody>
      </p:sp>
      <p:sp>
        <p:nvSpPr>
          <p:cNvPr id="3" name="Content Placeholder 2"/>
          <p:cNvSpPr>
            <a:spLocks noGrp="1"/>
          </p:cNvSpPr>
          <p:nvPr>
            <p:ph idx="1"/>
          </p:nvPr>
        </p:nvSpPr>
        <p:spPr/>
        <p:txBody>
          <a:bodyPr/>
          <a:lstStyle/>
          <a:p>
            <a:r>
              <a:rPr lang="en-US" dirty="0" err="1" smtClean="0"/>
              <a:t>Akinetic</a:t>
            </a:r>
            <a:r>
              <a:rPr lang="en-US" dirty="0" smtClean="0"/>
              <a:t> frontal lobe syndrome and its variants </a:t>
            </a:r>
            <a:r>
              <a:rPr lang="en-US" dirty="0" smtClean="0">
                <a:sym typeface="Wingdings" pitchFamily="2" charset="2"/>
              </a:rPr>
              <a:t> </a:t>
            </a:r>
            <a:r>
              <a:rPr lang="en-US" dirty="0" smtClean="0"/>
              <a:t>bilateral medial lesions (usually of a vascular nature), midline tumors, hydrocephalus, and trauma</a:t>
            </a:r>
          </a:p>
          <a:p>
            <a:r>
              <a:rPr lang="en-US" dirty="0" smtClean="0"/>
              <a:t>Apathetic states: unilateral lesions affecting the anterior </a:t>
            </a:r>
            <a:r>
              <a:rPr lang="en-US" dirty="0" err="1" smtClean="0"/>
              <a:t>cingulate</a:t>
            </a:r>
            <a:r>
              <a:rPr lang="en-US" dirty="0" smtClean="0"/>
              <a:t> region, occlusion of an anterior cerebral artery, </a:t>
            </a:r>
            <a:r>
              <a:rPr lang="en-US" dirty="0" err="1" smtClean="0"/>
              <a:t>falcine</a:t>
            </a:r>
            <a:r>
              <a:rPr lang="en-US" dirty="0" smtClean="0"/>
              <a:t> </a:t>
            </a:r>
            <a:r>
              <a:rPr lang="en-US" dirty="0" err="1" smtClean="0"/>
              <a:t>meningiomas</a:t>
            </a:r>
            <a:r>
              <a:rPr lang="en-US" dirty="0" smtClean="0"/>
              <a:t>, lateralized </a:t>
            </a:r>
            <a:r>
              <a:rPr lang="en-US" dirty="0" err="1" smtClean="0"/>
              <a:t>gliomas</a:t>
            </a:r>
            <a:r>
              <a:rPr lang="en-US" dirty="0" smtClean="0"/>
              <a:t>, and other focal pathology</a:t>
            </a:r>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Etiologies</a:t>
            </a:r>
            <a:endParaRPr lang="en-US" dirty="0"/>
          </a:p>
        </p:txBody>
      </p:sp>
      <p:sp>
        <p:nvSpPr>
          <p:cNvPr id="3" name="Content Placeholder 2"/>
          <p:cNvSpPr>
            <a:spLocks noGrp="1"/>
          </p:cNvSpPr>
          <p:nvPr>
            <p:ph idx="1"/>
          </p:nvPr>
        </p:nvSpPr>
        <p:spPr/>
        <p:txBody>
          <a:bodyPr/>
          <a:lstStyle/>
          <a:p>
            <a:r>
              <a:rPr lang="en-US" dirty="0" smtClean="0"/>
              <a:t>Behavioral neurosurgery may produce any of the frontal syndromes</a:t>
            </a:r>
          </a:p>
          <a:p>
            <a:r>
              <a:rPr lang="en-US" dirty="0" smtClean="0"/>
              <a:t>Some chronic toxic </a:t>
            </a:r>
            <a:r>
              <a:rPr lang="en-US" dirty="0" err="1" smtClean="0"/>
              <a:t>encephalopathies</a:t>
            </a:r>
            <a:r>
              <a:rPr lang="en-US" dirty="0" smtClean="0"/>
              <a:t> appear to involve primarily frontal lobe functions</a:t>
            </a:r>
          </a:p>
          <a:p>
            <a:r>
              <a:rPr lang="en-US" dirty="0" smtClean="0"/>
              <a:t>Chronic alcoholic dementia</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a:t>
            </a:r>
            <a:endParaRPr lang="en-US" dirty="0"/>
          </a:p>
        </p:txBody>
      </p:sp>
      <p:sp>
        <p:nvSpPr>
          <p:cNvPr id="3" name="Content Placeholder 2"/>
          <p:cNvSpPr>
            <a:spLocks noGrp="1"/>
          </p:cNvSpPr>
          <p:nvPr>
            <p:ph idx="1"/>
          </p:nvPr>
        </p:nvSpPr>
        <p:spPr/>
        <p:txBody>
          <a:bodyPr>
            <a:normAutofit/>
          </a:bodyPr>
          <a:lstStyle/>
          <a:p>
            <a:r>
              <a:rPr lang="en-US" dirty="0" smtClean="0"/>
              <a:t>No specific treatment have been devised</a:t>
            </a:r>
          </a:p>
          <a:p>
            <a:r>
              <a:rPr lang="en-US" dirty="0" smtClean="0"/>
              <a:t>Preliminary management: discovering the etiology and treating the causative process</a:t>
            </a:r>
          </a:p>
          <a:p>
            <a:r>
              <a:rPr lang="en-US" dirty="0" smtClean="0"/>
              <a:t>Resection of a neoplasm or shunting of hydrocephalus; vascular or traumatic insults to the frontal lobes</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a:t>
            </a:r>
            <a:endParaRPr lang="en-US" dirty="0"/>
          </a:p>
        </p:txBody>
      </p:sp>
      <p:sp>
        <p:nvSpPr>
          <p:cNvPr id="3" name="Content Placeholder 2"/>
          <p:cNvSpPr>
            <a:spLocks noGrp="1"/>
          </p:cNvSpPr>
          <p:nvPr>
            <p:ph idx="1"/>
          </p:nvPr>
        </p:nvSpPr>
        <p:spPr/>
        <p:txBody>
          <a:bodyPr>
            <a:normAutofit fontScale="92500" lnSpcReduction="10000"/>
          </a:bodyPr>
          <a:lstStyle/>
          <a:p>
            <a:r>
              <a:rPr lang="en-US" dirty="0" err="1" smtClean="0"/>
              <a:t>Psychostimulants</a:t>
            </a:r>
            <a:r>
              <a:rPr lang="en-US" dirty="0" smtClean="0"/>
              <a:t>: </a:t>
            </a:r>
            <a:r>
              <a:rPr lang="en-US" dirty="0" err="1" smtClean="0"/>
              <a:t>attentional</a:t>
            </a:r>
            <a:r>
              <a:rPr lang="en-US" dirty="0" smtClean="0"/>
              <a:t> disorders</a:t>
            </a:r>
          </a:p>
          <a:p>
            <a:r>
              <a:rPr lang="en-US" dirty="0" smtClean="0"/>
              <a:t>Methylphenidate, </a:t>
            </a:r>
            <a:r>
              <a:rPr lang="en-US" dirty="0" err="1" smtClean="0"/>
              <a:t>dextroamphetamine</a:t>
            </a:r>
            <a:r>
              <a:rPr lang="en-US" dirty="0" smtClean="0"/>
              <a:t>, or </a:t>
            </a:r>
            <a:r>
              <a:rPr lang="en-US" dirty="0" err="1" smtClean="0"/>
              <a:t>pemoline</a:t>
            </a:r>
            <a:r>
              <a:rPr lang="en-US" dirty="0" smtClean="0"/>
              <a:t>: Post-traumatic encephalopathy, vascular syndromes, or other frontal disorders with </a:t>
            </a:r>
            <a:r>
              <a:rPr lang="en-US" dirty="0" err="1" smtClean="0"/>
              <a:t>attentional</a:t>
            </a:r>
            <a:r>
              <a:rPr lang="en-US" dirty="0" smtClean="0"/>
              <a:t> deficits</a:t>
            </a:r>
          </a:p>
          <a:p>
            <a:r>
              <a:rPr lang="en-US" dirty="0" smtClean="0"/>
              <a:t>Antipsychotic agents, benzodiazepines, </a:t>
            </a:r>
            <a:r>
              <a:rPr lang="en-US" dirty="0" err="1" smtClean="0"/>
              <a:t>buspirone</a:t>
            </a:r>
            <a:r>
              <a:rPr lang="en-US" dirty="0" smtClean="0"/>
              <a:t>, </a:t>
            </a:r>
            <a:r>
              <a:rPr lang="en-US" dirty="0" err="1" smtClean="0"/>
              <a:t>carbamazepine</a:t>
            </a:r>
            <a:r>
              <a:rPr lang="en-US" dirty="0" smtClean="0"/>
              <a:t>, </a:t>
            </a:r>
            <a:r>
              <a:rPr lang="en-US" dirty="0" err="1" smtClean="0"/>
              <a:t>trazodone</a:t>
            </a:r>
            <a:r>
              <a:rPr lang="en-US" dirty="0" smtClean="0"/>
              <a:t>, </a:t>
            </a:r>
            <a:r>
              <a:rPr lang="en-US" dirty="0" err="1" smtClean="0"/>
              <a:t>propranolol</a:t>
            </a:r>
            <a:r>
              <a:rPr lang="en-US" dirty="0" smtClean="0"/>
              <a:t>, </a:t>
            </a:r>
            <a:r>
              <a:rPr lang="en-US" dirty="0" err="1" smtClean="0"/>
              <a:t>valproic</a:t>
            </a:r>
            <a:r>
              <a:rPr lang="en-US" dirty="0" smtClean="0"/>
              <a:t> acid, antidepressants, and lithium some success in individual patients, but none has proved to be uniformly reliable</a:t>
            </a:r>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a:t>
            </a:r>
            <a:endParaRPr lang="en-US" dirty="0"/>
          </a:p>
        </p:txBody>
      </p:sp>
      <p:sp>
        <p:nvSpPr>
          <p:cNvPr id="3" name="Content Placeholder 2"/>
          <p:cNvSpPr>
            <a:spLocks noGrp="1"/>
          </p:cNvSpPr>
          <p:nvPr>
            <p:ph idx="1"/>
          </p:nvPr>
        </p:nvSpPr>
        <p:spPr/>
        <p:txBody>
          <a:bodyPr/>
          <a:lstStyle/>
          <a:p>
            <a:r>
              <a:rPr lang="en-US" dirty="0" smtClean="0"/>
              <a:t>Apathy may be relieved by dopamine receptor agonists, or, if failed, by </a:t>
            </a:r>
            <a:r>
              <a:rPr lang="en-US" dirty="0" err="1" smtClean="0"/>
              <a:t>psychostimulants</a:t>
            </a:r>
            <a:endParaRPr lang="en-US" dirty="0" smtClean="0"/>
          </a:p>
          <a:p>
            <a:r>
              <a:rPr lang="en-US" dirty="0" smtClean="0"/>
              <a:t>Pharmacotherapy should be combined with education, family therapy, and individual therapy as appropriate for the underlying condition</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Frontal Lobe</a:t>
            </a:r>
            <a:br>
              <a:rPr lang="en-US" dirty="0" smtClean="0"/>
            </a:br>
            <a:r>
              <a:rPr lang="en-US" dirty="0" smtClean="0"/>
              <a:t>Syndromes and Symptoms</a:t>
            </a:r>
            <a:endParaRPr lang="en-US" dirty="0"/>
          </a:p>
        </p:txBody>
      </p:sp>
      <p:sp>
        <p:nvSpPr>
          <p:cNvPr id="3" name="Content Placeholder 2"/>
          <p:cNvSpPr>
            <a:spLocks noGrp="1"/>
          </p:cNvSpPr>
          <p:nvPr>
            <p:ph idx="1"/>
          </p:nvPr>
        </p:nvSpPr>
        <p:spPr/>
        <p:txBody>
          <a:bodyPr/>
          <a:lstStyle/>
          <a:p>
            <a:r>
              <a:rPr lang="en-US" dirty="0" smtClean="0"/>
              <a:t>Sensory and Motor Abnormalities</a:t>
            </a:r>
          </a:p>
          <a:p>
            <a:r>
              <a:rPr lang="en-US" dirty="0" smtClean="0"/>
              <a:t>Primitive Reflexes</a:t>
            </a:r>
          </a:p>
          <a:p>
            <a:r>
              <a:rPr lang="en-US" dirty="0" smtClean="0"/>
              <a:t>Praxis and Language Disturbances</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Frontal Lobe</a:t>
            </a:r>
            <a:br>
              <a:rPr lang="en-US" dirty="0" smtClean="0"/>
            </a:br>
            <a:r>
              <a:rPr lang="en-US" dirty="0" smtClean="0"/>
              <a:t>Sensory and Motor Abnormalities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Cranial nerve function, motor ability, language, memory, overt </a:t>
            </a:r>
            <a:r>
              <a:rPr lang="en-US" dirty="0" err="1" smtClean="0"/>
              <a:t>behaviour</a:t>
            </a:r>
            <a:r>
              <a:rPr lang="en-US" dirty="0" smtClean="0"/>
              <a:t> and cognition</a:t>
            </a:r>
          </a:p>
          <a:p>
            <a:r>
              <a:rPr lang="en-US" dirty="0" smtClean="0"/>
              <a:t>Olfactory nerves injury by trauma or compression from tumors </a:t>
            </a:r>
            <a:r>
              <a:rPr lang="en-US" dirty="0" smtClean="0">
                <a:sym typeface="Wingdings" pitchFamily="2" charset="2"/>
              </a:rPr>
              <a:t> </a:t>
            </a:r>
            <a:r>
              <a:rPr lang="en-US" dirty="0" err="1" smtClean="0">
                <a:sym typeface="Wingdings" pitchFamily="2" charset="2"/>
              </a:rPr>
              <a:t>Anosmia</a:t>
            </a:r>
            <a:endParaRPr lang="en-US" dirty="0" smtClean="0">
              <a:sym typeface="Wingdings" pitchFamily="2" charset="2"/>
            </a:endParaRPr>
          </a:p>
          <a:p>
            <a:r>
              <a:rPr lang="en-US" dirty="0" smtClean="0"/>
              <a:t>Pyramidal tract injury </a:t>
            </a:r>
            <a:r>
              <a:rPr lang="en-US" dirty="0" smtClean="0">
                <a:sym typeface="Wingdings" pitchFamily="2" charset="2"/>
              </a:rPr>
              <a:t> </a:t>
            </a:r>
            <a:r>
              <a:rPr lang="en-US" dirty="0" err="1" smtClean="0">
                <a:sym typeface="Wingdings" pitchFamily="2" charset="2"/>
              </a:rPr>
              <a:t>contralateral</a:t>
            </a:r>
            <a:r>
              <a:rPr lang="en-US" dirty="0" smtClean="0">
                <a:sym typeface="Wingdings" pitchFamily="2" charset="2"/>
              </a:rPr>
              <a:t> weakness, spastic tone, flexion posture in the upper limb and extension of lower limb, extensor response to plantar stimulation (</a:t>
            </a:r>
            <a:r>
              <a:rPr lang="en-US" dirty="0" err="1" smtClean="0">
                <a:sym typeface="Wingdings" pitchFamily="2" charset="2"/>
              </a:rPr>
              <a:t>Babinsky</a:t>
            </a:r>
            <a:r>
              <a:rPr lang="en-US" dirty="0" smtClean="0">
                <a:sym typeface="Wingdings" pitchFamily="2" charset="2"/>
              </a:rPr>
              <a:t> sign</a:t>
            </a:r>
            <a:r>
              <a:rPr lang="en-US" dirty="0" smtClean="0">
                <a:sym typeface="Wingdings" pitchFamily="2" charset="2"/>
              </a:rPr>
              <a:t>)</a:t>
            </a:r>
          </a:p>
          <a:p>
            <a:r>
              <a:rPr lang="en-US" dirty="0" smtClean="0">
                <a:sym typeface="Wingdings" pitchFamily="2" charset="2"/>
              </a:rPr>
              <a:t>Eye field (volitional movements) damage  acute: </a:t>
            </a:r>
            <a:r>
              <a:rPr lang="en-US" dirty="0" err="1" smtClean="0">
                <a:sym typeface="Wingdings" pitchFamily="2" charset="2"/>
              </a:rPr>
              <a:t>gaza</a:t>
            </a:r>
            <a:r>
              <a:rPr lang="en-US" dirty="0" smtClean="0">
                <a:sym typeface="Wingdings" pitchFamily="2" charset="2"/>
              </a:rPr>
              <a:t> preference to the side of lesions; chronic: gaze </a:t>
            </a:r>
            <a:r>
              <a:rPr lang="en-US" dirty="0" err="1" smtClean="0">
                <a:sym typeface="Wingdings" pitchFamily="2" charset="2"/>
              </a:rPr>
              <a:t>impersistence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Frontal Lobe</a:t>
            </a:r>
            <a:br>
              <a:rPr lang="en-US" dirty="0" smtClean="0"/>
            </a:br>
            <a:r>
              <a:rPr lang="en-US" dirty="0" smtClean="0"/>
              <a:t>Primitive Reflexes</a:t>
            </a:r>
            <a:endParaRPr lang="en-US" dirty="0"/>
          </a:p>
        </p:txBody>
      </p:sp>
      <p:sp>
        <p:nvSpPr>
          <p:cNvPr id="3" name="Content Placeholder 2"/>
          <p:cNvSpPr>
            <a:spLocks noGrp="1"/>
          </p:cNvSpPr>
          <p:nvPr>
            <p:ph idx="1"/>
          </p:nvPr>
        </p:nvSpPr>
        <p:spPr/>
        <p:txBody>
          <a:bodyPr/>
          <a:lstStyle/>
          <a:p>
            <a:r>
              <a:rPr lang="en-US" dirty="0" smtClean="0"/>
              <a:t>Characteristic of frontal lobe disorder</a:t>
            </a:r>
          </a:p>
          <a:p>
            <a:r>
              <a:rPr lang="en-US" dirty="0" smtClean="0"/>
              <a:t>Grasp and suck reflexes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Frontal Lobe</a:t>
            </a:r>
            <a:br>
              <a:rPr lang="en-US" dirty="0" smtClean="0"/>
            </a:br>
            <a:r>
              <a:rPr lang="en-US" dirty="0" smtClean="0"/>
              <a:t>Praxis and Language Disturbances</a:t>
            </a:r>
            <a:endParaRPr lang="en-US" dirty="0"/>
          </a:p>
        </p:txBody>
      </p:sp>
      <p:sp>
        <p:nvSpPr>
          <p:cNvPr id="3" name="Content Placeholder 2"/>
          <p:cNvSpPr>
            <a:spLocks noGrp="1"/>
          </p:cNvSpPr>
          <p:nvPr>
            <p:ph idx="1"/>
          </p:nvPr>
        </p:nvSpPr>
        <p:spPr/>
        <p:txBody>
          <a:bodyPr/>
          <a:lstStyle/>
          <a:p>
            <a:r>
              <a:rPr lang="en-US" dirty="0" err="1" smtClean="0"/>
              <a:t>Apraxia</a:t>
            </a:r>
            <a:endParaRPr lang="en-US" dirty="0" smtClean="0"/>
          </a:p>
          <a:p>
            <a:r>
              <a:rPr lang="en-US" dirty="0" smtClean="0"/>
              <a:t>Sympathetic </a:t>
            </a:r>
            <a:r>
              <a:rPr lang="en-US" dirty="0" err="1" smtClean="0"/>
              <a:t>Apraxia</a:t>
            </a:r>
            <a:r>
              <a:rPr lang="en-US" dirty="0" smtClean="0"/>
              <a:t>: lesions of the left frontal lobe</a:t>
            </a:r>
          </a:p>
          <a:p>
            <a:r>
              <a:rPr lang="en-US" dirty="0" smtClean="0"/>
              <a:t>Patients with </a:t>
            </a:r>
            <a:r>
              <a:rPr lang="en-US" dirty="0" err="1" smtClean="0"/>
              <a:t>Broca’s</a:t>
            </a:r>
            <a:r>
              <a:rPr lang="en-US" dirty="0" smtClean="0"/>
              <a:t> aphasia exhibit right </a:t>
            </a:r>
            <a:r>
              <a:rPr lang="en-US" dirty="0" err="1" smtClean="0"/>
              <a:t>hemiparesis</a:t>
            </a:r>
            <a:r>
              <a:rPr lang="en-US" dirty="0" smtClean="0"/>
              <a:t> and </a:t>
            </a:r>
            <a:r>
              <a:rPr lang="en-US" dirty="0" err="1" smtClean="0"/>
              <a:t>apraxia</a:t>
            </a:r>
            <a:r>
              <a:rPr lang="en-US" dirty="0" smtClean="0"/>
              <a:t> of the left limbs</a:t>
            </a:r>
          </a:p>
          <a:p>
            <a:r>
              <a:rPr lang="en-US" dirty="0" err="1" smtClean="0"/>
              <a:t>Callosal</a:t>
            </a:r>
            <a:r>
              <a:rPr lang="en-US" dirty="0" smtClean="0"/>
              <a:t> </a:t>
            </a:r>
            <a:r>
              <a:rPr lang="en-US" dirty="0" err="1" smtClean="0"/>
              <a:t>Apraxia</a:t>
            </a:r>
            <a:r>
              <a:rPr lang="en-US" dirty="0" smtClean="0"/>
              <a:t>: medial frontal lesions</a:t>
            </a:r>
          </a:p>
          <a:p>
            <a:r>
              <a:rPr lang="en-US" dirty="0" smtClean="0"/>
              <a:t>Left medial frontal lesions: </a:t>
            </a:r>
            <a:r>
              <a:rPr lang="en-US" dirty="0" err="1" smtClean="0"/>
              <a:t>Transcortical</a:t>
            </a:r>
            <a:r>
              <a:rPr lang="en-US" dirty="0" smtClean="0"/>
              <a:t> motor aphasia and </a:t>
            </a:r>
            <a:r>
              <a:rPr lang="en-US" dirty="0" err="1" smtClean="0"/>
              <a:t>apraxia</a:t>
            </a:r>
            <a:r>
              <a:rPr lang="en-US" dirty="0" smtClean="0"/>
              <a:t> of the left limbs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Frontal Lobe</a:t>
            </a:r>
            <a:br>
              <a:rPr lang="en-US" dirty="0" smtClean="0"/>
            </a:br>
            <a:r>
              <a:rPr lang="en-US" dirty="0" smtClean="0"/>
              <a:t>Praxis and Language Disturbances</a:t>
            </a:r>
            <a:endParaRPr lang="en-US" dirty="0"/>
          </a:p>
        </p:txBody>
      </p:sp>
      <p:sp>
        <p:nvSpPr>
          <p:cNvPr id="3" name="Content Placeholder 2"/>
          <p:cNvSpPr>
            <a:spLocks noGrp="1"/>
          </p:cNvSpPr>
          <p:nvPr>
            <p:ph idx="1"/>
          </p:nvPr>
        </p:nvSpPr>
        <p:spPr/>
        <p:txBody>
          <a:bodyPr>
            <a:normAutofit lnSpcReduction="10000"/>
          </a:bodyPr>
          <a:lstStyle/>
          <a:p>
            <a:r>
              <a:rPr lang="en-US" dirty="0" smtClean="0"/>
              <a:t>Lesions of the inferior and prefrontal regions of the left frontal lobe: </a:t>
            </a:r>
            <a:r>
              <a:rPr lang="en-US" dirty="0" err="1" smtClean="0"/>
              <a:t>Broca’s</a:t>
            </a:r>
            <a:r>
              <a:rPr lang="en-US" dirty="0" smtClean="0"/>
              <a:t> aphasia</a:t>
            </a:r>
          </a:p>
          <a:p>
            <a:r>
              <a:rPr lang="en-US" dirty="0" smtClean="0"/>
              <a:t>Right frontal lobe lesions: </a:t>
            </a:r>
            <a:r>
              <a:rPr lang="en-US" dirty="0" err="1" smtClean="0"/>
              <a:t>Aprosodia</a:t>
            </a:r>
            <a:endParaRPr lang="en-US" dirty="0" smtClean="0"/>
          </a:p>
          <a:p>
            <a:r>
              <a:rPr lang="en-US" dirty="0" smtClean="0"/>
              <a:t>Global aphasia: frontal, temporal, parietal of the left hemisphere</a:t>
            </a:r>
          </a:p>
          <a:p>
            <a:r>
              <a:rPr lang="en-US" dirty="0" err="1" smtClean="0"/>
              <a:t>Aphemia</a:t>
            </a:r>
            <a:r>
              <a:rPr lang="en-US" dirty="0" smtClean="0"/>
              <a:t> (</a:t>
            </a:r>
            <a:r>
              <a:rPr lang="en-US" dirty="0" err="1" smtClean="0"/>
              <a:t>mutism</a:t>
            </a:r>
            <a:r>
              <a:rPr lang="en-US" dirty="0" smtClean="0"/>
              <a:t> evolving to “foreign accent syndrome”) observed in patients with small lesions confined to or undercutting </a:t>
            </a:r>
            <a:r>
              <a:rPr lang="en-US" dirty="0" err="1" smtClean="0"/>
              <a:t>Broca’s</a:t>
            </a:r>
            <a:r>
              <a:rPr lang="en-US" dirty="0" smtClean="0"/>
              <a:t> area</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Memory Disturbances</a:t>
            </a:r>
            <a:endParaRPr lang="en-US" dirty="0"/>
          </a:p>
        </p:txBody>
      </p:sp>
      <p:sp>
        <p:nvSpPr>
          <p:cNvPr id="3" name="Content Placeholder 2"/>
          <p:cNvSpPr>
            <a:spLocks noGrp="1"/>
          </p:cNvSpPr>
          <p:nvPr>
            <p:ph idx="1"/>
          </p:nvPr>
        </p:nvSpPr>
        <p:spPr/>
        <p:txBody>
          <a:bodyPr/>
          <a:lstStyle/>
          <a:p>
            <a:r>
              <a:rPr lang="en-US" dirty="0" smtClean="0"/>
              <a:t>Retrieval deficit syndrome: </a:t>
            </a:r>
            <a:r>
              <a:rPr lang="en-US" dirty="0" err="1" smtClean="0"/>
              <a:t>dorsolateral</a:t>
            </a:r>
            <a:r>
              <a:rPr lang="en-US" dirty="0" smtClean="0"/>
              <a:t> prefrontal dysfunction</a:t>
            </a:r>
          </a:p>
          <a:p>
            <a:r>
              <a:rPr lang="en-US" dirty="0" smtClean="0"/>
              <a:t>True amnesia: </a:t>
            </a:r>
            <a:r>
              <a:rPr lang="en-US" dirty="0" err="1" smtClean="0"/>
              <a:t>inferomedial</a:t>
            </a:r>
            <a:r>
              <a:rPr lang="en-US" dirty="0" smtClean="0"/>
              <a:t> lesions affecting the nucleus </a:t>
            </a:r>
            <a:r>
              <a:rPr lang="en-US" dirty="0" err="1" smtClean="0"/>
              <a:t>basalis</a:t>
            </a:r>
            <a:r>
              <a:rPr lang="en-US" dirty="0" smtClean="0"/>
              <a:t> of </a:t>
            </a:r>
            <a:r>
              <a:rPr lang="en-US" dirty="0" err="1" smtClean="0"/>
              <a:t>Meynert</a:t>
            </a:r>
            <a:r>
              <a:rPr lang="en-US" dirty="0" smtClean="0"/>
              <a:t> or the fibers of the fornix</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188</TotalTime>
  <Words>1515</Words>
  <Application>Microsoft Office PowerPoint</Application>
  <PresentationFormat>On-screen Show (4:3)</PresentationFormat>
  <Paragraphs>156</Paragraphs>
  <Slides>37</Slides>
  <Notes>0</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Frontal Lobe Dysfunction</vt:lpstr>
      <vt:lpstr>Introduction</vt:lpstr>
      <vt:lpstr>Introduction</vt:lpstr>
      <vt:lpstr>Frontal Lobe Syndromes and Symptoms</vt:lpstr>
      <vt:lpstr>Frontal Lobe Sensory and Motor Abnormalities</vt:lpstr>
      <vt:lpstr>Frontal Lobe Primitive Reflexes</vt:lpstr>
      <vt:lpstr>Frontal Lobe Praxis and Language Disturbances</vt:lpstr>
      <vt:lpstr>Frontal Lobe Praxis and Language Disturbances</vt:lpstr>
      <vt:lpstr>Memory Disturbances</vt:lpstr>
      <vt:lpstr>Prefrontal Syndromes</vt:lpstr>
      <vt:lpstr>Orbitofrontal Syndrome</vt:lpstr>
      <vt:lpstr>Orbitofrontal Syndrome</vt:lpstr>
      <vt:lpstr>Orbitofrontal Syndrome</vt:lpstr>
      <vt:lpstr>Frontal Convexity Syndrome</vt:lpstr>
      <vt:lpstr>Frontal Convexity Syndrome</vt:lpstr>
      <vt:lpstr>Frontal Convexity Syndrome</vt:lpstr>
      <vt:lpstr>FIGURE 9.2 Rey-Osterrieth Figure drawn by a patient with a frontal lobe syndrome (model above, copy below). The figure was drawn in a segmented fashion and exaggerates areas with high stimulus value</vt:lpstr>
      <vt:lpstr>Frontal Convexity Syndrome</vt:lpstr>
      <vt:lpstr>Frontal Convexity Syndrome</vt:lpstr>
      <vt:lpstr>Frontal Convexity Syndrome</vt:lpstr>
      <vt:lpstr>Frontal Convexity Syndrome</vt:lpstr>
      <vt:lpstr>Frontal Convexity Syndrome</vt:lpstr>
      <vt:lpstr>Generalizations about Dorsolateral Prefrontal Dysfunction</vt:lpstr>
      <vt:lpstr>Medial Frontal Syndrome</vt:lpstr>
      <vt:lpstr>Medial Frontal Syndrome</vt:lpstr>
      <vt:lpstr>Medial Frontal Syndrome</vt:lpstr>
      <vt:lpstr>Medial Frontal Syndrome</vt:lpstr>
      <vt:lpstr>Behavioural Disturbances</vt:lpstr>
      <vt:lpstr>Anatomical Correlates</vt:lpstr>
      <vt:lpstr>Etiologies</vt:lpstr>
      <vt:lpstr>Etiologies</vt:lpstr>
      <vt:lpstr>Etiologies</vt:lpstr>
      <vt:lpstr>Etiologies</vt:lpstr>
      <vt:lpstr>Etiologies</vt:lpstr>
      <vt:lpstr>Treatment</vt:lpstr>
      <vt:lpstr>Treatment</vt:lpstr>
      <vt:lpstr>Treatment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Frontal Lobe Dysfunction</dc:title>
  <dc:creator>LORDz</dc:creator>
  <cp:lastModifiedBy>LORDz</cp:lastModifiedBy>
  <cp:revision>20</cp:revision>
  <dcterms:created xsi:type="dcterms:W3CDTF">2013-11-12T21:51:21Z</dcterms:created>
  <dcterms:modified xsi:type="dcterms:W3CDTF">2013-11-13T01:39:52Z</dcterms:modified>
</cp:coreProperties>
</file>