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1"/>
  </p:notesMasterIdLst>
  <p:sldIdLst>
    <p:sldId id="256" r:id="rId3"/>
    <p:sldId id="257" r:id="rId4"/>
    <p:sldId id="258" r:id="rId5"/>
    <p:sldId id="293" r:id="rId6"/>
    <p:sldId id="259" r:id="rId7"/>
    <p:sldId id="304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68" r:id="rId17"/>
    <p:sldId id="297" r:id="rId18"/>
    <p:sldId id="262" r:id="rId19"/>
    <p:sldId id="294" r:id="rId20"/>
    <p:sldId id="295" r:id="rId21"/>
    <p:sldId id="296" r:id="rId22"/>
    <p:sldId id="284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3" r:id="rId31"/>
    <p:sldId id="260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61" r:id="rId40"/>
    <p:sldId id="292" r:id="rId41"/>
    <p:sldId id="281" r:id="rId42"/>
    <p:sldId id="302" r:id="rId43"/>
    <p:sldId id="282" r:id="rId44"/>
    <p:sldId id="263" r:id="rId45"/>
    <p:sldId id="303" r:id="rId46"/>
    <p:sldId id="305" r:id="rId47"/>
    <p:sldId id="306" r:id="rId48"/>
    <p:sldId id="307" r:id="rId49"/>
    <p:sldId id="308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22" autoAdjust="0"/>
    <p:restoredTop sz="94660"/>
  </p:normalViewPr>
  <p:slideViewPr>
    <p:cSldViewPr>
      <p:cViewPr varScale="1">
        <p:scale>
          <a:sx n="41" d="100"/>
          <a:sy n="41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C91FB-2EAE-4E55-A6BD-2F3CA2778C87}" type="doc">
      <dgm:prSet loTypeId="urn:microsoft.com/office/officeart/2005/8/layout/radial4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17F848CD-2202-45C1-9868-A42D396C21BC}">
      <dgm:prSet phldrT="[Text]"/>
      <dgm:spPr/>
      <dgm:t>
        <a:bodyPr/>
        <a:lstStyle/>
        <a:p>
          <a:r>
            <a:rPr lang="id-ID" dirty="0" smtClean="0">
              <a:solidFill>
                <a:schemeClr val="tx2">
                  <a:lumMod val="50000"/>
                </a:schemeClr>
              </a:solidFill>
            </a:rPr>
            <a:t>PENURUNAN JUMLAH NEURON</a:t>
          </a:r>
          <a:endParaRPr lang="id-ID" dirty="0">
            <a:solidFill>
              <a:schemeClr val="tx2">
                <a:lumMod val="50000"/>
              </a:schemeClr>
            </a:solidFill>
          </a:endParaRPr>
        </a:p>
      </dgm:t>
    </dgm:pt>
    <dgm:pt modelId="{A819D5D2-E84C-41E3-A454-8CDFFECBEF68}" type="parTrans" cxnId="{24AA69A8-7D97-49CB-AAC0-F64658026DFA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AB22C589-9325-477C-96E4-10F4E941E1C9}" type="sibTrans" cxnId="{24AA69A8-7D97-49CB-AAC0-F64658026DFA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A0EFF567-E787-4A21-A8AE-82159D2F0601}">
      <dgm:prSet phldrT="[Text]"/>
      <dgm:spPr/>
      <dgm:t>
        <a:bodyPr/>
        <a:lstStyle/>
        <a:p>
          <a:r>
            <a:rPr lang="id-ID" dirty="0" smtClean="0">
              <a:solidFill>
                <a:schemeClr val="tx2">
                  <a:lumMod val="50000"/>
                </a:schemeClr>
              </a:solidFill>
            </a:rPr>
            <a:t>PENURUNAN UKURAN OTAK</a:t>
          </a:r>
          <a:endParaRPr lang="id-ID" dirty="0">
            <a:solidFill>
              <a:schemeClr val="tx2">
                <a:lumMod val="50000"/>
              </a:schemeClr>
            </a:solidFill>
          </a:endParaRPr>
        </a:p>
      </dgm:t>
    </dgm:pt>
    <dgm:pt modelId="{2EEF4866-7D68-478B-AA46-195B668888BE}" type="parTrans" cxnId="{1B08AB4A-9133-471D-B462-1DE12CDEC108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45210196-772E-4CDF-B11B-07731BC76717}" type="sibTrans" cxnId="{1B08AB4A-9133-471D-B462-1DE12CDEC108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8B31F9FE-BC30-4DB7-B658-40A6BC5C77C5}">
      <dgm:prSet phldrT="[Text]"/>
      <dgm:spPr/>
      <dgm:t>
        <a:bodyPr/>
        <a:lstStyle/>
        <a:p>
          <a:r>
            <a:rPr lang="id-ID" dirty="0" smtClean="0">
              <a:solidFill>
                <a:schemeClr val="tx2">
                  <a:lumMod val="50000"/>
                </a:schemeClr>
              </a:solidFill>
            </a:rPr>
            <a:t>LESI MINOR</a:t>
          </a:r>
          <a:endParaRPr lang="id-ID" dirty="0">
            <a:solidFill>
              <a:schemeClr val="tx2">
                <a:lumMod val="50000"/>
              </a:schemeClr>
            </a:solidFill>
          </a:endParaRPr>
        </a:p>
      </dgm:t>
    </dgm:pt>
    <dgm:pt modelId="{909C591B-AF7C-4344-AA67-52D78EE958F1}" type="parTrans" cxnId="{20618C37-B8CC-4361-A46B-B1F3C38349D7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05F3303E-79E8-4EF3-AB8E-66534B60932C}" type="sibTrans" cxnId="{20618C37-B8CC-4361-A46B-B1F3C38349D7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0EC7F67C-17CA-4799-910C-EC88BDD9C4C7}">
      <dgm:prSet phldrT="[Text]"/>
      <dgm:spPr/>
      <dgm:t>
        <a:bodyPr/>
        <a:lstStyle/>
        <a:p>
          <a:r>
            <a:rPr lang="id-ID" dirty="0" smtClean="0">
              <a:solidFill>
                <a:schemeClr val="tx2">
                  <a:lumMod val="50000"/>
                </a:schemeClr>
              </a:solidFill>
            </a:rPr>
            <a:t>HIPOKAMPUS, AMIGDALA, KORTEKS PREFRONTAL</a:t>
          </a:r>
          <a:endParaRPr lang="id-ID" dirty="0">
            <a:solidFill>
              <a:schemeClr val="tx2">
                <a:lumMod val="50000"/>
              </a:schemeClr>
            </a:solidFill>
          </a:endParaRPr>
        </a:p>
      </dgm:t>
    </dgm:pt>
    <dgm:pt modelId="{BE2BFE9A-ED63-45D0-936D-0FBBB230B5F3}" type="sibTrans" cxnId="{E8F56902-3E82-46CD-B2DD-632E052B583A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73E4D5FF-7E74-4786-8462-BD500B433B44}" type="parTrans" cxnId="{E8F56902-3E82-46CD-B2DD-632E052B583A}">
      <dgm:prSet/>
      <dgm:spPr/>
      <dgm:t>
        <a:bodyPr/>
        <a:lstStyle/>
        <a:p>
          <a:endParaRPr lang="id-ID">
            <a:solidFill>
              <a:schemeClr val="tx2">
                <a:lumMod val="50000"/>
              </a:schemeClr>
            </a:solidFill>
          </a:endParaRPr>
        </a:p>
      </dgm:t>
    </dgm:pt>
    <dgm:pt modelId="{EE235197-1D02-4E0A-BA7D-AAAB2091160F}" type="pres">
      <dgm:prSet presAssocID="{DFAC91FB-2EAE-4E55-A6BD-2F3CA2778C8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B83485C-E2CB-4B8F-A1BD-06A2B9C8A8BF}" type="pres">
      <dgm:prSet presAssocID="{0EC7F67C-17CA-4799-910C-EC88BDD9C4C7}" presName="centerShape" presStyleLbl="node0" presStyleIdx="0" presStyleCnt="1"/>
      <dgm:spPr/>
      <dgm:t>
        <a:bodyPr/>
        <a:lstStyle/>
        <a:p>
          <a:endParaRPr lang="id-ID"/>
        </a:p>
      </dgm:t>
    </dgm:pt>
    <dgm:pt modelId="{434F4F5F-1730-47E3-BD69-AEAB1DF6020F}" type="pres">
      <dgm:prSet presAssocID="{A819D5D2-E84C-41E3-A454-8CDFFECBEF68}" presName="parTrans" presStyleLbl="bgSibTrans2D1" presStyleIdx="0" presStyleCnt="3"/>
      <dgm:spPr/>
      <dgm:t>
        <a:bodyPr/>
        <a:lstStyle/>
        <a:p>
          <a:endParaRPr lang="id-ID"/>
        </a:p>
      </dgm:t>
    </dgm:pt>
    <dgm:pt modelId="{CF852D4C-89CA-4372-BD24-56384F80269B}" type="pres">
      <dgm:prSet presAssocID="{17F848CD-2202-45C1-9868-A42D396C21B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7E280EC-A973-4698-8EAA-336F69C00AB4}" type="pres">
      <dgm:prSet presAssocID="{2EEF4866-7D68-478B-AA46-195B668888BE}" presName="parTrans" presStyleLbl="bgSibTrans2D1" presStyleIdx="1" presStyleCnt="3"/>
      <dgm:spPr/>
      <dgm:t>
        <a:bodyPr/>
        <a:lstStyle/>
        <a:p>
          <a:endParaRPr lang="id-ID"/>
        </a:p>
      </dgm:t>
    </dgm:pt>
    <dgm:pt modelId="{203D108F-FF83-4DCC-82AC-2C27259FF238}" type="pres">
      <dgm:prSet presAssocID="{A0EFF567-E787-4A21-A8AE-82159D2F060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7A1118C-20C2-48A0-9281-80C999633ACB}" type="pres">
      <dgm:prSet presAssocID="{909C591B-AF7C-4344-AA67-52D78EE958F1}" presName="parTrans" presStyleLbl="bgSibTrans2D1" presStyleIdx="2" presStyleCnt="3"/>
      <dgm:spPr/>
      <dgm:t>
        <a:bodyPr/>
        <a:lstStyle/>
        <a:p>
          <a:endParaRPr lang="id-ID"/>
        </a:p>
      </dgm:t>
    </dgm:pt>
    <dgm:pt modelId="{63C16446-4EF4-43BD-BE55-DB85B43BCBEC}" type="pres">
      <dgm:prSet presAssocID="{8B31F9FE-BC30-4DB7-B658-40A6BC5C77C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8F56902-3E82-46CD-B2DD-632E052B583A}" srcId="{DFAC91FB-2EAE-4E55-A6BD-2F3CA2778C87}" destId="{0EC7F67C-17CA-4799-910C-EC88BDD9C4C7}" srcOrd="0" destOrd="0" parTransId="{73E4D5FF-7E74-4786-8462-BD500B433B44}" sibTransId="{BE2BFE9A-ED63-45D0-936D-0FBBB230B5F3}"/>
    <dgm:cxn modelId="{4B1436EA-0E7A-4A36-836F-540A23741372}" type="presOf" srcId="{0EC7F67C-17CA-4799-910C-EC88BDD9C4C7}" destId="{FB83485C-E2CB-4B8F-A1BD-06A2B9C8A8BF}" srcOrd="0" destOrd="0" presId="urn:microsoft.com/office/officeart/2005/8/layout/radial4"/>
    <dgm:cxn modelId="{20618C37-B8CC-4361-A46B-B1F3C38349D7}" srcId="{0EC7F67C-17CA-4799-910C-EC88BDD9C4C7}" destId="{8B31F9FE-BC30-4DB7-B658-40A6BC5C77C5}" srcOrd="2" destOrd="0" parTransId="{909C591B-AF7C-4344-AA67-52D78EE958F1}" sibTransId="{05F3303E-79E8-4EF3-AB8E-66534B60932C}"/>
    <dgm:cxn modelId="{B4478F38-868C-4FC0-B8D2-B58D96CB7657}" type="presOf" srcId="{A0EFF567-E787-4A21-A8AE-82159D2F0601}" destId="{203D108F-FF83-4DCC-82AC-2C27259FF238}" srcOrd="0" destOrd="0" presId="urn:microsoft.com/office/officeart/2005/8/layout/radial4"/>
    <dgm:cxn modelId="{7B768E31-BD0E-4CE0-9979-DFBD7189769B}" type="presOf" srcId="{A819D5D2-E84C-41E3-A454-8CDFFECBEF68}" destId="{434F4F5F-1730-47E3-BD69-AEAB1DF6020F}" srcOrd="0" destOrd="0" presId="urn:microsoft.com/office/officeart/2005/8/layout/radial4"/>
    <dgm:cxn modelId="{6DF53A59-8FE0-4959-A748-A7BFA6E00121}" type="presOf" srcId="{8B31F9FE-BC30-4DB7-B658-40A6BC5C77C5}" destId="{63C16446-4EF4-43BD-BE55-DB85B43BCBEC}" srcOrd="0" destOrd="0" presId="urn:microsoft.com/office/officeart/2005/8/layout/radial4"/>
    <dgm:cxn modelId="{1B08AB4A-9133-471D-B462-1DE12CDEC108}" srcId="{0EC7F67C-17CA-4799-910C-EC88BDD9C4C7}" destId="{A0EFF567-E787-4A21-A8AE-82159D2F0601}" srcOrd="1" destOrd="0" parTransId="{2EEF4866-7D68-478B-AA46-195B668888BE}" sibTransId="{45210196-772E-4CDF-B11B-07731BC76717}"/>
    <dgm:cxn modelId="{349772AB-F552-4AD4-97D7-28A27A854962}" type="presOf" srcId="{2EEF4866-7D68-478B-AA46-195B668888BE}" destId="{57E280EC-A973-4698-8EAA-336F69C00AB4}" srcOrd="0" destOrd="0" presId="urn:microsoft.com/office/officeart/2005/8/layout/radial4"/>
    <dgm:cxn modelId="{AA8D6DF6-B216-4C47-8D81-DA2F7897E16C}" type="presOf" srcId="{909C591B-AF7C-4344-AA67-52D78EE958F1}" destId="{97A1118C-20C2-48A0-9281-80C999633ACB}" srcOrd="0" destOrd="0" presId="urn:microsoft.com/office/officeart/2005/8/layout/radial4"/>
    <dgm:cxn modelId="{24AA69A8-7D97-49CB-AAC0-F64658026DFA}" srcId="{0EC7F67C-17CA-4799-910C-EC88BDD9C4C7}" destId="{17F848CD-2202-45C1-9868-A42D396C21BC}" srcOrd="0" destOrd="0" parTransId="{A819D5D2-E84C-41E3-A454-8CDFFECBEF68}" sibTransId="{AB22C589-9325-477C-96E4-10F4E941E1C9}"/>
    <dgm:cxn modelId="{BA864E6F-D568-4362-9A40-DC897EF6DC13}" type="presOf" srcId="{DFAC91FB-2EAE-4E55-A6BD-2F3CA2778C87}" destId="{EE235197-1D02-4E0A-BA7D-AAAB2091160F}" srcOrd="0" destOrd="0" presId="urn:microsoft.com/office/officeart/2005/8/layout/radial4"/>
    <dgm:cxn modelId="{3A57B16B-D35A-4AF7-97E4-35C3FB1E66A1}" type="presOf" srcId="{17F848CD-2202-45C1-9868-A42D396C21BC}" destId="{CF852D4C-89CA-4372-BD24-56384F80269B}" srcOrd="0" destOrd="0" presId="urn:microsoft.com/office/officeart/2005/8/layout/radial4"/>
    <dgm:cxn modelId="{CC72A6F1-17D7-4A5C-95FD-5F17FEF77BA9}" type="presParOf" srcId="{EE235197-1D02-4E0A-BA7D-AAAB2091160F}" destId="{FB83485C-E2CB-4B8F-A1BD-06A2B9C8A8BF}" srcOrd="0" destOrd="0" presId="urn:microsoft.com/office/officeart/2005/8/layout/radial4"/>
    <dgm:cxn modelId="{6A6C5DCA-610C-4E75-BE93-D35B00A7D1E3}" type="presParOf" srcId="{EE235197-1D02-4E0A-BA7D-AAAB2091160F}" destId="{434F4F5F-1730-47E3-BD69-AEAB1DF6020F}" srcOrd="1" destOrd="0" presId="urn:microsoft.com/office/officeart/2005/8/layout/radial4"/>
    <dgm:cxn modelId="{FB48A1FC-5587-4C51-906E-3BDE5B56AB79}" type="presParOf" srcId="{EE235197-1D02-4E0A-BA7D-AAAB2091160F}" destId="{CF852D4C-89CA-4372-BD24-56384F80269B}" srcOrd="2" destOrd="0" presId="urn:microsoft.com/office/officeart/2005/8/layout/radial4"/>
    <dgm:cxn modelId="{EF683987-B7A7-46D4-9C9D-69A124039D47}" type="presParOf" srcId="{EE235197-1D02-4E0A-BA7D-AAAB2091160F}" destId="{57E280EC-A973-4698-8EAA-336F69C00AB4}" srcOrd="3" destOrd="0" presId="urn:microsoft.com/office/officeart/2005/8/layout/radial4"/>
    <dgm:cxn modelId="{E24987A4-DF29-461E-A3BA-C32A8A41A9F4}" type="presParOf" srcId="{EE235197-1D02-4E0A-BA7D-AAAB2091160F}" destId="{203D108F-FF83-4DCC-82AC-2C27259FF238}" srcOrd="4" destOrd="0" presId="urn:microsoft.com/office/officeart/2005/8/layout/radial4"/>
    <dgm:cxn modelId="{1F1C1251-E620-421E-84AD-B2D10318C238}" type="presParOf" srcId="{EE235197-1D02-4E0A-BA7D-AAAB2091160F}" destId="{97A1118C-20C2-48A0-9281-80C999633ACB}" srcOrd="5" destOrd="0" presId="urn:microsoft.com/office/officeart/2005/8/layout/radial4"/>
    <dgm:cxn modelId="{377A9F2B-2A39-4387-A7A6-3BCAB4CD5C4A}" type="presParOf" srcId="{EE235197-1D02-4E0A-BA7D-AAAB2091160F}" destId="{63C16446-4EF4-43BD-BE55-DB85B43BCBEC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C1C5DC-9516-4F18-AB95-204ED3E3A0CC}" type="doc">
      <dgm:prSet loTypeId="urn:microsoft.com/office/officeart/2005/8/layout/radial2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C60B98F4-FB14-41D1-BA50-8B09CC643E77}">
      <dgm:prSet phldrT="[Text]"/>
      <dgm:spPr/>
      <dgm:t>
        <a:bodyPr/>
        <a:lstStyle/>
        <a:p>
          <a:r>
            <a:rPr lang="id-ID" b="1" smtClean="0">
              <a:solidFill>
                <a:schemeClr val="tx1"/>
              </a:solidFill>
            </a:rPr>
            <a:t>Fungsi kognitif dasar</a:t>
          </a:r>
          <a:endParaRPr lang="id-ID" b="1" dirty="0">
            <a:solidFill>
              <a:schemeClr val="tx1"/>
            </a:solidFill>
          </a:endParaRPr>
        </a:p>
      </dgm:t>
    </dgm:pt>
    <dgm:pt modelId="{A6B37BF9-E707-4DC2-9A48-98D9234BC385}" type="parTrans" cxnId="{EF640D92-345A-4A77-B204-24EC28836CBA}">
      <dgm:prSet/>
      <dgm:spPr/>
      <dgm:t>
        <a:bodyPr/>
        <a:lstStyle/>
        <a:p>
          <a:endParaRPr lang="id-ID" b="1">
            <a:solidFill>
              <a:schemeClr val="tx1"/>
            </a:solidFill>
          </a:endParaRPr>
        </a:p>
      </dgm:t>
    </dgm:pt>
    <dgm:pt modelId="{DAB2FC84-1F3F-4C89-8090-973610A8FFCE}" type="sibTrans" cxnId="{EF640D92-345A-4A77-B204-24EC28836CBA}">
      <dgm:prSet/>
      <dgm:spPr/>
      <dgm:t>
        <a:bodyPr/>
        <a:lstStyle/>
        <a:p>
          <a:endParaRPr lang="id-ID" b="1">
            <a:solidFill>
              <a:schemeClr val="tx1"/>
            </a:solidFill>
          </a:endParaRPr>
        </a:p>
      </dgm:t>
    </dgm:pt>
    <dgm:pt modelId="{98749978-D91A-427D-A04B-F1DE063B95EA}">
      <dgm:prSet phldrT="[Text]"/>
      <dgm:spPr/>
      <dgm:t>
        <a:bodyPr/>
        <a:lstStyle/>
        <a:p>
          <a:r>
            <a:rPr lang="id-ID" b="1" smtClean="0">
              <a:solidFill>
                <a:schemeClr val="tx1"/>
              </a:solidFill>
            </a:rPr>
            <a:t>Emosional </a:t>
          </a:r>
          <a:endParaRPr lang="id-ID" b="1" dirty="0">
            <a:solidFill>
              <a:schemeClr val="tx1"/>
            </a:solidFill>
          </a:endParaRPr>
        </a:p>
      </dgm:t>
    </dgm:pt>
    <dgm:pt modelId="{3CD2C6C7-3E64-43D7-B270-F0F7F22AD6AA}" type="parTrans" cxnId="{98B4D99A-325B-4FD1-9BE5-37BDE4F62ECF}">
      <dgm:prSet/>
      <dgm:spPr/>
      <dgm:t>
        <a:bodyPr/>
        <a:lstStyle/>
        <a:p>
          <a:endParaRPr lang="id-ID" b="1">
            <a:solidFill>
              <a:schemeClr val="tx1"/>
            </a:solidFill>
          </a:endParaRPr>
        </a:p>
      </dgm:t>
    </dgm:pt>
    <dgm:pt modelId="{98800D14-8C37-4DA7-861A-4E5107C5DFF3}" type="sibTrans" cxnId="{98B4D99A-325B-4FD1-9BE5-37BDE4F62ECF}">
      <dgm:prSet/>
      <dgm:spPr/>
      <dgm:t>
        <a:bodyPr/>
        <a:lstStyle/>
        <a:p>
          <a:endParaRPr lang="id-ID" b="1">
            <a:solidFill>
              <a:schemeClr val="tx1"/>
            </a:solidFill>
          </a:endParaRPr>
        </a:p>
      </dgm:t>
    </dgm:pt>
    <dgm:pt modelId="{A1B7950C-24CA-43B2-A8E7-A87C992B71D1}" type="pres">
      <dgm:prSet presAssocID="{3AC1C5DC-9516-4F18-AB95-204ED3E3A0C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7BEBD5CB-83FE-4FB0-9B47-13277B82600C}" type="pres">
      <dgm:prSet presAssocID="{3AC1C5DC-9516-4F18-AB95-204ED3E3A0CC}" presName="cycle" presStyleCnt="0"/>
      <dgm:spPr/>
    </dgm:pt>
    <dgm:pt modelId="{4C6F4A4F-F39B-43FE-8D90-972781278B1F}" type="pres">
      <dgm:prSet presAssocID="{3AC1C5DC-9516-4F18-AB95-204ED3E3A0CC}" presName="centerShape" presStyleCnt="0"/>
      <dgm:spPr/>
    </dgm:pt>
    <dgm:pt modelId="{10FA586C-9DCD-43BE-8543-2C7F7DFE1FE4}" type="pres">
      <dgm:prSet presAssocID="{3AC1C5DC-9516-4F18-AB95-204ED3E3A0CC}" presName="connSite" presStyleLbl="node1" presStyleIdx="0" presStyleCnt="3"/>
      <dgm:spPr/>
    </dgm:pt>
    <dgm:pt modelId="{4A8E7973-83C6-4410-8A55-491A1CC21394}" type="pres">
      <dgm:prSet presAssocID="{3AC1C5DC-9516-4F18-AB95-204ED3E3A0CC}" presName="visible" presStyleLbl="node1" presStyleIdx="0" presStyleCnt="3" custScaleX="135095" custScaleY="78400" custLinFactNeighborX="16955"/>
      <dgm:spPr/>
    </dgm:pt>
    <dgm:pt modelId="{A5EC5DBD-9C34-4EEC-82AC-966D18F5F394}" type="pres">
      <dgm:prSet presAssocID="{A6B37BF9-E707-4DC2-9A48-98D9234BC385}" presName="Name25" presStyleLbl="parChTrans1D1" presStyleIdx="0" presStyleCnt="2"/>
      <dgm:spPr/>
      <dgm:t>
        <a:bodyPr/>
        <a:lstStyle/>
        <a:p>
          <a:endParaRPr lang="id-ID"/>
        </a:p>
      </dgm:t>
    </dgm:pt>
    <dgm:pt modelId="{B0F042B1-2950-40ED-B7FE-A90E514FD68B}" type="pres">
      <dgm:prSet presAssocID="{C60B98F4-FB14-41D1-BA50-8B09CC643E77}" presName="node" presStyleCnt="0"/>
      <dgm:spPr/>
    </dgm:pt>
    <dgm:pt modelId="{9872A567-D6CB-41B4-B667-9E5FC46B84B8}" type="pres">
      <dgm:prSet presAssocID="{C60B98F4-FB14-41D1-BA50-8B09CC643E77}" presName="parentNode" presStyleLbl="node1" presStyleIdx="1" presStyleCnt="3" custScaleX="137316" custLinFactX="14859" custLinFactNeighborX="100000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D32C37C-5133-4BCB-BF54-FA8FEDE5125C}" type="pres">
      <dgm:prSet presAssocID="{C60B98F4-FB14-41D1-BA50-8B09CC643E7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8B596A-E45A-4BB6-A1F3-B4338FC9086C}" type="pres">
      <dgm:prSet presAssocID="{3CD2C6C7-3E64-43D7-B270-F0F7F22AD6AA}" presName="Name25" presStyleLbl="parChTrans1D1" presStyleIdx="1" presStyleCnt="2"/>
      <dgm:spPr/>
      <dgm:t>
        <a:bodyPr/>
        <a:lstStyle/>
        <a:p>
          <a:endParaRPr lang="id-ID"/>
        </a:p>
      </dgm:t>
    </dgm:pt>
    <dgm:pt modelId="{D61B3B84-B33D-4426-B75B-F1421C78B3D2}" type="pres">
      <dgm:prSet presAssocID="{98749978-D91A-427D-A04B-F1DE063B95EA}" presName="node" presStyleCnt="0"/>
      <dgm:spPr/>
    </dgm:pt>
    <dgm:pt modelId="{216235AB-3C7E-47B1-A5A4-B1FEAD002009}" type="pres">
      <dgm:prSet presAssocID="{98749978-D91A-427D-A04B-F1DE063B95EA}" presName="parentNode" presStyleLbl="node1" presStyleIdx="2" presStyleCnt="3" custScaleX="131135" custLinFactX="14859" custLinFactNeighborX="100000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4821645-AA2C-4C16-AE77-C52460D2BAAF}" type="pres">
      <dgm:prSet presAssocID="{98749978-D91A-427D-A04B-F1DE063B95EA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E72778A-06C9-4A14-92C1-B004A76FAEA8}" type="presOf" srcId="{3AC1C5DC-9516-4F18-AB95-204ED3E3A0CC}" destId="{A1B7950C-24CA-43B2-A8E7-A87C992B71D1}" srcOrd="0" destOrd="0" presId="urn:microsoft.com/office/officeart/2005/8/layout/radial2"/>
    <dgm:cxn modelId="{CB6258A8-B526-4C88-93B8-45C4CBE39A0E}" type="presOf" srcId="{A6B37BF9-E707-4DC2-9A48-98D9234BC385}" destId="{A5EC5DBD-9C34-4EEC-82AC-966D18F5F394}" srcOrd="0" destOrd="0" presId="urn:microsoft.com/office/officeart/2005/8/layout/radial2"/>
    <dgm:cxn modelId="{61BDDEB6-22E9-41CF-AE24-2921A70ABB4E}" type="presOf" srcId="{3CD2C6C7-3E64-43D7-B270-F0F7F22AD6AA}" destId="{F28B596A-E45A-4BB6-A1F3-B4338FC9086C}" srcOrd="0" destOrd="0" presId="urn:microsoft.com/office/officeart/2005/8/layout/radial2"/>
    <dgm:cxn modelId="{F29E9AF6-1A65-4ADB-BD8D-01E699358539}" type="presOf" srcId="{C60B98F4-FB14-41D1-BA50-8B09CC643E77}" destId="{9872A567-D6CB-41B4-B667-9E5FC46B84B8}" srcOrd="0" destOrd="0" presId="urn:microsoft.com/office/officeart/2005/8/layout/radial2"/>
    <dgm:cxn modelId="{EF640D92-345A-4A77-B204-24EC28836CBA}" srcId="{3AC1C5DC-9516-4F18-AB95-204ED3E3A0CC}" destId="{C60B98F4-FB14-41D1-BA50-8B09CC643E77}" srcOrd="0" destOrd="0" parTransId="{A6B37BF9-E707-4DC2-9A48-98D9234BC385}" sibTransId="{DAB2FC84-1F3F-4C89-8090-973610A8FFCE}"/>
    <dgm:cxn modelId="{98B4D99A-325B-4FD1-9BE5-37BDE4F62ECF}" srcId="{3AC1C5DC-9516-4F18-AB95-204ED3E3A0CC}" destId="{98749978-D91A-427D-A04B-F1DE063B95EA}" srcOrd="1" destOrd="0" parTransId="{3CD2C6C7-3E64-43D7-B270-F0F7F22AD6AA}" sibTransId="{98800D14-8C37-4DA7-861A-4E5107C5DFF3}"/>
    <dgm:cxn modelId="{577F53EC-9E27-458C-877E-488114E64364}" type="presOf" srcId="{98749978-D91A-427D-A04B-F1DE063B95EA}" destId="{216235AB-3C7E-47B1-A5A4-B1FEAD002009}" srcOrd="0" destOrd="0" presId="urn:microsoft.com/office/officeart/2005/8/layout/radial2"/>
    <dgm:cxn modelId="{4F3B7DA6-974D-4EE5-AC8C-73C9B3DB8DE1}" type="presParOf" srcId="{A1B7950C-24CA-43B2-A8E7-A87C992B71D1}" destId="{7BEBD5CB-83FE-4FB0-9B47-13277B82600C}" srcOrd="0" destOrd="0" presId="urn:microsoft.com/office/officeart/2005/8/layout/radial2"/>
    <dgm:cxn modelId="{98CF9C0C-F8FB-46C7-A3A0-94FD412DA022}" type="presParOf" srcId="{7BEBD5CB-83FE-4FB0-9B47-13277B82600C}" destId="{4C6F4A4F-F39B-43FE-8D90-972781278B1F}" srcOrd="0" destOrd="0" presId="urn:microsoft.com/office/officeart/2005/8/layout/radial2"/>
    <dgm:cxn modelId="{40CF1E08-7E61-4ACD-92C0-FFB6661CAACD}" type="presParOf" srcId="{4C6F4A4F-F39B-43FE-8D90-972781278B1F}" destId="{10FA586C-9DCD-43BE-8543-2C7F7DFE1FE4}" srcOrd="0" destOrd="0" presId="urn:microsoft.com/office/officeart/2005/8/layout/radial2"/>
    <dgm:cxn modelId="{103615AC-8167-463A-ABD9-D43E3CE62DF5}" type="presParOf" srcId="{4C6F4A4F-F39B-43FE-8D90-972781278B1F}" destId="{4A8E7973-83C6-4410-8A55-491A1CC21394}" srcOrd="1" destOrd="0" presId="urn:microsoft.com/office/officeart/2005/8/layout/radial2"/>
    <dgm:cxn modelId="{A6BBF989-3582-47BD-9342-73C34397FD3F}" type="presParOf" srcId="{7BEBD5CB-83FE-4FB0-9B47-13277B82600C}" destId="{A5EC5DBD-9C34-4EEC-82AC-966D18F5F394}" srcOrd="1" destOrd="0" presId="urn:microsoft.com/office/officeart/2005/8/layout/radial2"/>
    <dgm:cxn modelId="{578F0774-7529-420C-8BBA-82103F80E526}" type="presParOf" srcId="{7BEBD5CB-83FE-4FB0-9B47-13277B82600C}" destId="{B0F042B1-2950-40ED-B7FE-A90E514FD68B}" srcOrd="2" destOrd="0" presId="urn:microsoft.com/office/officeart/2005/8/layout/radial2"/>
    <dgm:cxn modelId="{F9B72EE3-9320-4ECE-90DC-F690DD1420F0}" type="presParOf" srcId="{B0F042B1-2950-40ED-B7FE-A90E514FD68B}" destId="{9872A567-D6CB-41B4-B667-9E5FC46B84B8}" srcOrd="0" destOrd="0" presId="urn:microsoft.com/office/officeart/2005/8/layout/radial2"/>
    <dgm:cxn modelId="{61B953D4-BAAA-491E-A02D-46B770518802}" type="presParOf" srcId="{B0F042B1-2950-40ED-B7FE-A90E514FD68B}" destId="{ED32C37C-5133-4BCB-BF54-FA8FEDE5125C}" srcOrd="1" destOrd="0" presId="urn:microsoft.com/office/officeart/2005/8/layout/radial2"/>
    <dgm:cxn modelId="{6BA71C99-D571-475C-9997-19D4042EAD93}" type="presParOf" srcId="{7BEBD5CB-83FE-4FB0-9B47-13277B82600C}" destId="{F28B596A-E45A-4BB6-A1F3-B4338FC9086C}" srcOrd="3" destOrd="0" presId="urn:microsoft.com/office/officeart/2005/8/layout/radial2"/>
    <dgm:cxn modelId="{29355899-828C-43CC-8A5F-0D02E517E229}" type="presParOf" srcId="{7BEBD5CB-83FE-4FB0-9B47-13277B82600C}" destId="{D61B3B84-B33D-4426-B75B-F1421C78B3D2}" srcOrd="4" destOrd="0" presId="urn:microsoft.com/office/officeart/2005/8/layout/radial2"/>
    <dgm:cxn modelId="{FF4C7ADE-FF07-448D-9D0C-B946CA9CF7EE}" type="presParOf" srcId="{D61B3B84-B33D-4426-B75B-F1421C78B3D2}" destId="{216235AB-3C7E-47B1-A5A4-B1FEAD002009}" srcOrd="0" destOrd="0" presId="urn:microsoft.com/office/officeart/2005/8/layout/radial2"/>
    <dgm:cxn modelId="{3D2C89E1-72CE-413D-9A86-6EB904857F2D}" type="presParOf" srcId="{D61B3B84-B33D-4426-B75B-F1421C78B3D2}" destId="{44821645-AA2C-4C16-AE77-C52460D2BAAF}" srcOrd="1" destOrd="0" presId="urn:microsoft.com/office/officeart/2005/8/layout/radial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CB9E8F-833F-4ABE-AC65-A337E514038A}" type="doc">
      <dgm:prSet loTypeId="urn:microsoft.com/office/officeart/2005/8/layout/equation2" loCatId="process" qsTypeId="urn:microsoft.com/office/officeart/2005/8/quickstyle/3d1" qsCatId="3D" csTypeId="urn:microsoft.com/office/officeart/2005/8/colors/accent6_4" csCatId="accent6" phldr="1"/>
      <dgm:spPr/>
    </dgm:pt>
    <dgm:pt modelId="{1AFB8B36-F044-4D06-B8A6-F3D3A39361D4}">
      <dgm:prSet phldrT="[Text]"/>
      <dgm:spPr/>
      <dgm:t>
        <a:bodyPr/>
        <a:lstStyle/>
        <a:p>
          <a:r>
            <a:rPr lang="id-ID" b="1" dirty="0" smtClean="0">
              <a:solidFill>
                <a:srgbClr val="FFFF00"/>
              </a:solidFill>
            </a:rPr>
            <a:t>Organisasi </a:t>
          </a:r>
          <a:endParaRPr lang="id-ID" b="1" dirty="0">
            <a:solidFill>
              <a:srgbClr val="FFFF00"/>
            </a:solidFill>
          </a:endParaRPr>
        </a:p>
      </dgm:t>
    </dgm:pt>
    <dgm:pt modelId="{667B8B3C-3BCB-44F5-A3E6-0DD3F52CAFA1}" type="parTrans" cxnId="{DE2C2787-2F14-49EF-8D19-8665926BABC0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E3DBC7F0-5DAD-4C79-9DB3-4DBD4549F014}" type="sibTrans" cxnId="{DE2C2787-2F14-49EF-8D19-8665926BABC0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7DC182ED-46E0-49F8-89A5-9E0F1470313E}">
      <dgm:prSet phldrT="[Text]"/>
      <dgm:spPr/>
      <dgm:t>
        <a:bodyPr/>
        <a:lstStyle/>
        <a:p>
          <a:r>
            <a:rPr lang="id-ID" b="1" dirty="0" smtClean="0">
              <a:solidFill>
                <a:srgbClr val="FFFF00"/>
              </a:solidFill>
            </a:rPr>
            <a:t>Regulasi </a:t>
          </a:r>
          <a:endParaRPr lang="id-ID" b="1" dirty="0">
            <a:solidFill>
              <a:srgbClr val="FFFF00"/>
            </a:solidFill>
          </a:endParaRPr>
        </a:p>
      </dgm:t>
    </dgm:pt>
    <dgm:pt modelId="{5EF78A0C-2CA4-4748-BC8C-6EC75CAD3C9D}" type="parTrans" cxnId="{9AFEFB8B-8D85-4D04-AB61-9518CF696A7D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80D7E61D-3079-47CA-9447-6330477814B1}" type="sibTrans" cxnId="{9AFEFB8B-8D85-4D04-AB61-9518CF696A7D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6C7CB5F5-0798-41F3-B8FC-2FDAB303663C}">
      <dgm:prSet phldrT="[Text]"/>
      <dgm:spPr/>
      <dgm:t>
        <a:bodyPr/>
        <a:lstStyle/>
        <a:p>
          <a:r>
            <a:rPr lang="id-ID" b="1" dirty="0" smtClean="0">
              <a:solidFill>
                <a:srgbClr val="FFFF00"/>
              </a:solidFill>
            </a:rPr>
            <a:t>Fungsi eksekutif</a:t>
          </a:r>
          <a:endParaRPr lang="id-ID" b="1" dirty="0">
            <a:solidFill>
              <a:srgbClr val="FFFF00"/>
            </a:solidFill>
          </a:endParaRPr>
        </a:p>
      </dgm:t>
    </dgm:pt>
    <dgm:pt modelId="{A75FD1A9-5158-4500-B894-AFAFD91B2889}" type="parTrans" cxnId="{7A0DBF0D-DEA0-482C-81D7-FE67D7F0E9C2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A6CED439-BFFF-4210-8BEA-9F179BDFB194}" type="sibTrans" cxnId="{7A0DBF0D-DEA0-482C-81D7-FE67D7F0E9C2}">
      <dgm:prSet/>
      <dgm:spPr/>
      <dgm:t>
        <a:bodyPr/>
        <a:lstStyle/>
        <a:p>
          <a:endParaRPr lang="id-ID" b="1">
            <a:solidFill>
              <a:srgbClr val="FFFF00"/>
            </a:solidFill>
          </a:endParaRPr>
        </a:p>
      </dgm:t>
    </dgm:pt>
    <dgm:pt modelId="{82393B97-3819-4CEB-A6EA-C708A55A4DEF}" type="pres">
      <dgm:prSet presAssocID="{DACB9E8F-833F-4ABE-AC65-A337E514038A}" presName="Name0" presStyleCnt="0">
        <dgm:presLayoutVars>
          <dgm:dir/>
          <dgm:resizeHandles val="exact"/>
        </dgm:presLayoutVars>
      </dgm:prSet>
      <dgm:spPr/>
    </dgm:pt>
    <dgm:pt modelId="{8E5FACE2-E892-4512-94CC-20B2B65AAE5F}" type="pres">
      <dgm:prSet presAssocID="{DACB9E8F-833F-4ABE-AC65-A337E514038A}" presName="vNodes" presStyleCnt="0"/>
      <dgm:spPr/>
    </dgm:pt>
    <dgm:pt modelId="{BA7AE5D2-32C0-4FD3-B9B7-80AE71A3985C}" type="pres">
      <dgm:prSet presAssocID="{1AFB8B36-F044-4D06-B8A6-F3D3A39361D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83FEC66-649D-423E-911D-E1472557361F}" type="pres">
      <dgm:prSet presAssocID="{E3DBC7F0-5DAD-4C79-9DB3-4DBD4549F014}" presName="spacerT" presStyleCnt="0"/>
      <dgm:spPr/>
    </dgm:pt>
    <dgm:pt modelId="{5DE7384A-C859-4B6A-A206-4FCA7BC9D9F8}" type="pres">
      <dgm:prSet presAssocID="{E3DBC7F0-5DAD-4C79-9DB3-4DBD4549F014}" presName="sibTrans" presStyleLbl="sibTrans2D1" presStyleIdx="0" presStyleCnt="2"/>
      <dgm:spPr/>
      <dgm:t>
        <a:bodyPr/>
        <a:lstStyle/>
        <a:p>
          <a:endParaRPr lang="id-ID"/>
        </a:p>
      </dgm:t>
    </dgm:pt>
    <dgm:pt modelId="{F6C58F59-C20F-4F0F-AC91-1E9535EA7B2D}" type="pres">
      <dgm:prSet presAssocID="{E3DBC7F0-5DAD-4C79-9DB3-4DBD4549F014}" presName="spacerB" presStyleCnt="0"/>
      <dgm:spPr/>
    </dgm:pt>
    <dgm:pt modelId="{57825630-5E9E-400D-B018-F21EAAC345D1}" type="pres">
      <dgm:prSet presAssocID="{7DC182ED-46E0-49F8-89A5-9E0F1470313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B8E9477-E73C-40AB-8752-FBD6E6055495}" type="pres">
      <dgm:prSet presAssocID="{DACB9E8F-833F-4ABE-AC65-A337E514038A}" presName="sibTransLast" presStyleLbl="sibTrans2D1" presStyleIdx="1" presStyleCnt="2"/>
      <dgm:spPr/>
      <dgm:t>
        <a:bodyPr/>
        <a:lstStyle/>
        <a:p>
          <a:endParaRPr lang="id-ID"/>
        </a:p>
      </dgm:t>
    </dgm:pt>
    <dgm:pt modelId="{1EEA1BBD-A7F4-46D0-B1FB-A7F244A19B39}" type="pres">
      <dgm:prSet presAssocID="{DACB9E8F-833F-4ABE-AC65-A337E514038A}" presName="connectorText" presStyleLbl="sibTrans2D1" presStyleIdx="1" presStyleCnt="2"/>
      <dgm:spPr/>
      <dgm:t>
        <a:bodyPr/>
        <a:lstStyle/>
        <a:p>
          <a:endParaRPr lang="id-ID"/>
        </a:p>
      </dgm:t>
    </dgm:pt>
    <dgm:pt modelId="{35704010-AE4A-4A90-92CD-6D5FF2BAFDCE}" type="pres">
      <dgm:prSet presAssocID="{DACB9E8F-833F-4ABE-AC65-A337E514038A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DE9749D-B6E4-466F-A385-ECCB5F9FED3A}" type="presOf" srcId="{7DC182ED-46E0-49F8-89A5-9E0F1470313E}" destId="{57825630-5E9E-400D-B018-F21EAAC345D1}" srcOrd="0" destOrd="0" presId="urn:microsoft.com/office/officeart/2005/8/layout/equation2"/>
    <dgm:cxn modelId="{5E0DB885-DE35-41B9-9484-6E1D740ECF51}" type="presOf" srcId="{80D7E61D-3079-47CA-9447-6330477814B1}" destId="{1EEA1BBD-A7F4-46D0-B1FB-A7F244A19B39}" srcOrd="1" destOrd="0" presId="urn:microsoft.com/office/officeart/2005/8/layout/equation2"/>
    <dgm:cxn modelId="{2CA980B5-4C36-4B72-89FC-2D13F19E6287}" type="presOf" srcId="{E3DBC7F0-5DAD-4C79-9DB3-4DBD4549F014}" destId="{5DE7384A-C859-4B6A-A206-4FCA7BC9D9F8}" srcOrd="0" destOrd="0" presId="urn:microsoft.com/office/officeart/2005/8/layout/equation2"/>
    <dgm:cxn modelId="{3A50E533-84E6-4995-AD59-234761886D34}" type="presOf" srcId="{80D7E61D-3079-47CA-9447-6330477814B1}" destId="{CB8E9477-E73C-40AB-8752-FBD6E6055495}" srcOrd="0" destOrd="0" presId="urn:microsoft.com/office/officeart/2005/8/layout/equation2"/>
    <dgm:cxn modelId="{F3800005-BAF4-49E7-A6ED-5E8B8A482333}" type="presOf" srcId="{DACB9E8F-833F-4ABE-AC65-A337E514038A}" destId="{82393B97-3819-4CEB-A6EA-C708A55A4DEF}" srcOrd="0" destOrd="0" presId="urn:microsoft.com/office/officeart/2005/8/layout/equation2"/>
    <dgm:cxn modelId="{7A0DBF0D-DEA0-482C-81D7-FE67D7F0E9C2}" srcId="{DACB9E8F-833F-4ABE-AC65-A337E514038A}" destId="{6C7CB5F5-0798-41F3-B8FC-2FDAB303663C}" srcOrd="2" destOrd="0" parTransId="{A75FD1A9-5158-4500-B894-AFAFD91B2889}" sibTransId="{A6CED439-BFFF-4210-8BEA-9F179BDFB194}"/>
    <dgm:cxn modelId="{DE2C2787-2F14-49EF-8D19-8665926BABC0}" srcId="{DACB9E8F-833F-4ABE-AC65-A337E514038A}" destId="{1AFB8B36-F044-4D06-B8A6-F3D3A39361D4}" srcOrd="0" destOrd="0" parTransId="{667B8B3C-3BCB-44F5-A3E6-0DD3F52CAFA1}" sibTransId="{E3DBC7F0-5DAD-4C79-9DB3-4DBD4549F014}"/>
    <dgm:cxn modelId="{688AD31B-1632-4024-BDBC-9B5E63E58A84}" type="presOf" srcId="{6C7CB5F5-0798-41F3-B8FC-2FDAB303663C}" destId="{35704010-AE4A-4A90-92CD-6D5FF2BAFDCE}" srcOrd="0" destOrd="0" presId="urn:microsoft.com/office/officeart/2005/8/layout/equation2"/>
    <dgm:cxn modelId="{11F5261B-A82A-4A1B-B13D-8F4E98C31933}" type="presOf" srcId="{1AFB8B36-F044-4D06-B8A6-F3D3A39361D4}" destId="{BA7AE5D2-32C0-4FD3-B9B7-80AE71A3985C}" srcOrd="0" destOrd="0" presId="urn:microsoft.com/office/officeart/2005/8/layout/equation2"/>
    <dgm:cxn modelId="{9AFEFB8B-8D85-4D04-AB61-9518CF696A7D}" srcId="{DACB9E8F-833F-4ABE-AC65-A337E514038A}" destId="{7DC182ED-46E0-49F8-89A5-9E0F1470313E}" srcOrd="1" destOrd="0" parTransId="{5EF78A0C-2CA4-4748-BC8C-6EC75CAD3C9D}" sibTransId="{80D7E61D-3079-47CA-9447-6330477814B1}"/>
    <dgm:cxn modelId="{F00AD923-9902-45D6-AF92-F3632D28AFBA}" type="presParOf" srcId="{82393B97-3819-4CEB-A6EA-C708A55A4DEF}" destId="{8E5FACE2-E892-4512-94CC-20B2B65AAE5F}" srcOrd="0" destOrd="0" presId="urn:microsoft.com/office/officeart/2005/8/layout/equation2"/>
    <dgm:cxn modelId="{AFFAEC77-C86D-4DBF-A1BE-10E8B81286C7}" type="presParOf" srcId="{8E5FACE2-E892-4512-94CC-20B2B65AAE5F}" destId="{BA7AE5D2-32C0-4FD3-B9B7-80AE71A3985C}" srcOrd="0" destOrd="0" presId="urn:microsoft.com/office/officeart/2005/8/layout/equation2"/>
    <dgm:cxn modelId="{920AC4BE-D356-4C16-9DA6-5A981A379544}" type="presParOf" srcId="{8E5FACE2-E892-4512-94CC-20B2B65AAE5F}" destId="{883FEC66-649D-423E-911D-E1472557361F}" srcOrd="1" destOrd="0" presId="urn:microsoft.com/office/officeart/2005/8/layout/equation2"/>
    <dgm:cxn modelId="{DA16DA22-362F-4F5F-8932-BBA21B98067A}" type="presParOf" srcId="{8E5FACE2-E892-4512-94CC-20B2B65AAE5F}" destId="{5DE7384A-C859-4B6A-A206-4FCA7BC9D9F8}" srcOrd="2" destOrd="0" presId="urn:microsoft.com/office/officeart/2005/8/layout/equation2"/>
    <dgm:cxn modelId="{651DAF8E-7FED-4ABF-8130-EB2335EDB7C9}" type="presParOf" srcId="{8E5FACE2-E892-4512-94CC-20B2B65AAE5F}" destId="{F6C58F59-C20F-4F0F-AC91-1E9535EA7B2D}" srcOrd="3" destOrd="0" presId="urn:microsoft.com/office/officeart/2005/8/layout/equation2"/>
    <dgm:cxn modelId="{C1CDD3D6-AB11-43FF-B7AE-662B9DFFDC30}" type="presParOf" srcId="{8E5FACE2-E892-4512-94CC-20B2B65AAE5F}" destId="{57825630-5E9E-400D-B018-F21EAAC345D1}" srcOrd="4" destOrd="0" presId="urn:microsoft.com/office/officeart/2005/8/layout/equation2"/>
    <dgm:cxn modelId="{EACE97CA-15C9-4D8A-A6C8-C98DE727ACAA}" type="presParOf" srcId="{82393B97-3819-4CEB-A6EA-C708A55A4DEF}" destId="{CB8E9477-E73C-40AB-8752-FBD6E6055495}" srcOrd="1" destOrd="0" presId="urn:microsoft.com/office/officeart/2005/8/layout/equation2"/>
    <dgm:cxn modelId="{53EC4E3B-CECD-4F88-8492-3CB4CA5810DA}" type="presParOf" srcId="{CB8E9477-E73C-40AB-8752-FBD6E6055495}" destId="{1EEA1BBD-A7F4-46D0-B1FB-A7F244A19B39}" srcOrd="0" destOrd="0" presId="urn:microsoft.com/office/officeart/2005/8/layout/equation2"/>
    <dgm:cxn modelId="{96D482FF-7A37-461E-8694-783436064F83}" type="presParOf" srcId="{82393B97-3819-4CEB-A6EA-C708A55A4DEF}" destId="{35704010-AE4A-4A90-92CD-6D5FF2BAFDCE}" srcOrd="2" destOrd="0" presId="urn:microsoft.com/office/officeart/2005/8/layout/equati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40074-E6F5-44CA-840A-ED6273B05DB3}" type="datetimeFigureOut">
              <a:rPr lang="id-ID" smtClean="0"/>
              <a:pPr/>
              <a:t>17/12/2013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F5C6BD-4278-43FD-A1E6-91342A4857C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CF80FD-CBB0-4B5A-97AD-60EA90B6B0D8}" type="slidenum">
              <a:rPr lang="en-GB"/>
              <a:pPr/>
              <a:t>11</a:t>
            </a:fld>
            <a:endParaRPr lang="en-GB"/>
          </a:p>
        </p:txBody>
      </p:sp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DF07FA8-0D8C-43BD-BA0B-2796D6B2C959}" type="slidenum">
              <a:rPr lang="en-US" sz="1200">
                <a:ea typeface="ＭＳ Ｐゴシック" pitchFamily="31" charset="-128"/>
              </a:rPr>
              <a:pPr algn="r"/>
              <a:t>11</a:t>
            </a:fld>
            <a:endParaRPr lang="en-US" sz="1200">
              <a:ea typeface="ＭＳ Ｐゴシック" pitchFamily="31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5275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 rot="19237452">
            <a:off x="4622800" y="519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49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49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066800"/>
            <a:ext cx="8229600" cy="37004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37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2656" t="18000" r="20313" b="12667"/>
          <a:stretch>
            <a:fillRect/>
          </a:stretch>
        </p:blipFill>
        <p:spPr bwMode="auto">
          <a:xfrm>
            <a:off x="-13189" y="-1"/>
            <a:ext cx="9157189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5754" y="1295400"/>
            <a:ext cx="6758354" cy="1470025"/>
          </a:xfrm>
          <a:solidFill>
            <a:srgbClr val="FFC000">
              <a:alpha val="80000"/>
            </a:srgbClr>
          </a:solidFill>
        </p:spPr>
        <p:txBody>
          <a:bodyPr/>
          <a:lstStyle/>
          <a:p>
            <a:r>
              <a:rPr lang="id-ID" b="1" dirty="0" smtClean="0"/>
              <a:t>GANGGUAN KOGNITIF PADA SKIZOFRENIA</a:t>
            </a: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9892" y="5105400"/>
            <a:ext cx="6781800" cy="1752600"/>
          </a:xfrm>
          <a:solidFill>
            <a:srgbClr val="92D050">
              <a:alpha val="60000"/>
            </a:srgbClr>
          </a:solidFill>
        </p:spPr>
        <p:txBody>
          <a:bodyPr>
            <a:normAutofit/>
          </a:bodyPr>
          <a:lstStyle/>
          <a:p>
            <a:pPr algn="r"/>
            <a:r>
              <a:rPr lang="id-ID" sz="2000" b="1" dirty="0" smtClean="0">
                <a:solidFill>
                  <a:schemeClr val="tx1"/>
                </a:solidFill>
              </a:rPr>
              <a:t>Referat Psikiatri</a:t>
            </a:r>
          </a:p>
          <a:p>
            <a:pPr algn="r"/>
            <a:r>
              <a:rPr lang="id-ID" sz="2000" b="1" dirty="0" smtClean="0">
                <a:solidFill>
                  <a:schemeClr val="tx1"/>
                </a:solidFill>
              </a:rPr>
              <a:t>VIVI VERAWATI</a:t>
            </a:r>
          </a:p>
          <a:p>
            <a:pPr algn="r"/>
            <a:r>
              <a:rPr lang="af-ZA" sz="2000" b="1" dirty="0" smtClean="0">
                <a:solidFill>
                  <a:schemeClr val="tx1"/>
                </a:solidFill>
              </a:rPr>
              <a:t>Pembimbing : dr</a:t>
            </a:r>
            <a:r>
              <a:rPr lang="id-ID" sz="2000" b="1" dirty="0" smtClean="0">
                <a:solidFill>
                  <a:schemeClr val="tx1"/>
                </a:solidFill>
              </a:rPr>
              <a:t>. Khamelia Malik, SpKJ</a:t>
            </a:r>
          </a:p>
          <a:p>
            <a:pPr algn="r"/>
            <a:r>
              <a:rPr lang="id-ID" sz="2000" b="1" dirty="0" smtClean="0">
                <a:solidFill>
                  <a:schemeClr val="tx1"/>
                </a:solidFill>
              </a:rPr>
              <a:t>Moderator : Prof.Dr.dr.Raden Irawati Ismail, SpKJ(K).M.Epid</a:t>
            </a:r>
          </a:p>
          <a:p>
            <a:pPr algn="r"/>
            <a:endParaRPr lang="id-ID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Etiologi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7337"/>
            <a:ext cx="8229600" cy="3700463"/>
          </a:xfrm>
        </p:spPr>
        <p:txBody>
          <a:bodyPr/>
          <a:lstStyle/>
          <a:p>
            <a:r>
              <a:rPr lang="id-ID" sz="2800" dirty="0" smtClean="0"/>
              <a:t>Faktor yang mempengaruhi terjadinya skizofrenia:</a:t>
            </a:r>
          </a:p>
          <a:p>
            <a:pPr marL="717550"/>
            <a:r>
              <a:rPr lang="id-ID" sz="2400" dirty="0" smtClean="0"/>
              <a:t>Faktor biologi, </a:t>
            </a:r>
          </a:p>
          <a:p>
            <a:pPr marL="717550"/>
            <a:r>
              <a:rPr lang="id-ID" sz="2400" dirty="0" smtClean="0"/>
              <a:t>Faktor psikologi,</a:t>
            </a:r>
          </a:p>
          <a:p>
            <a:pPr marL="717550"/>
            <a:r>
              <a:rPr lang="id-ID" sz="2400" dirty="0" smtClean="0"/>
              <a:t>Faktor sosial (Broome </a:t>
            </a:r>
            <a:r>
              <a:rPr lang="id-ID" sz="2400" i="1" dirty="0" smtClean="0"/>
              <a:t>et.al</a:t>
            </a:r>
            <a:r>
              <a:rPr lang="id-ID" sz="2400" dirty="0" smtClean="0"/>
              <a:t>, 2005; Garety </a:t>
            </a:r>
            <a:r>
              <a:rPr lang="id-ID" sz="2400" i="1" dirty="0" smtClean="0"/>
              <a:t>et.al</a:t>
            </a:r>
            <a:r>
              <a:rPr lang="id-ID" sz="2400" dirty="0" smtClean="0"/>
              <a:t>, 2007)</a:t>
            </a:r>
          </a:p>
          <a:p>
            <a:endParaRPr lang="id-ID" sz="2800" dirty="0" smtClean="0"/>
          </a:p>
          <a:p>
            <a:r>
              <a:rPr lang="id-ID" sz="2800" dirty="0" smtClean="0"/>
              <a:t>Nuechterlein &amp; Dawson, th 1984 </a:t>
            </a:r>
            <a:r>
              <a:rPr lang="id-ID" sz="2800" dirty="0" smtClean="0">
                <a:sym typeface="Wingdings" pitchFamily="2" charset="2"/>
              </a:rPr>
              <a:t></a:t>
            </a:r>
            <a:r>
              <a:rPr lang="id-ID" sz="2800" dirty="0" smtClean="0"/>
              <a:t> 'kerentanan stress‘</a:t>
            </a:r>
          </a:p>
          <a:p>
            <a:r>
              <a:rPr lang="id-ID" sz="2800" dirty="0" smtClean="0"/>
              <a:t>Pengaruh genetik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344613" y="2362200"/>
            <a:ext cx="6503987" cy="3657600"/>
            <a:chOff x="665" y="853"/>
            <a:chExt cx="4470" cy="2396"/>
          </a:xfrm>
        </p:grpSpPr>
        <p:sp>
          <p:nvSpPr>
            <p:cNvPr id="29699" name="Freeform 547"/>
            <p:cNvSpPr>
              <a:spLocks/>
            </p:cNvSpPr>
            <p:nvPr/>
          </p:nvSpPr>
          <p:spPr bwMode="auto">
            <a:xfrm>
              <a:off x="665" y="853"/>
              <a:ext cx="4470" cy="2396"/>
            </a:xfrm>
            <a:custGeom>
              <a:avLst/>
              <a:gdLst>
                <a:gd name="T0" fmla="*/ 1530 w 4470"/>
                <a:gd name="T1" fmla="*/ 1954 h 2396"/>
                <a:gd name="T2" fmla="*/ 1348 w 4470"/>
                <a:gd name="T3" fmla="*/ 1916 h 2396"/>
                <a:gd name="T4" fmla="*/ 1268 w 4470"/>
                <a:gd name="T5" fmla="*/ 1978 h 2396"/>
                <a:gd name="T6" fmla="*/ 1114 w 4470"/>
                <a:gd name="T7" fmla="*/ 2040 h 2396"/>
                <a:gd name="T8" fmla="*/ 920 w 4470"/>
                <a:gd name="T9" fmla="*/ 2120 h 2396"/>
                <a:gd name="T10" fmla="*/ 690 w 4470"/>
                <a:gd name="T11" fmla="*/ 2154 h 2396"/>
                <a:gd name="T12" fmla="*/ 566 w 4470"/>
                <a:gd name="T13" fmla="*/ 2196 h 2396"/>
                <a:gd name="T14" fmla="*/ 386 w 4470"/>
                <a:gd name="T15" fmla="*/ 2292 h 2396"/>
                <a:gd name="T16" fmla="*/ 266 w 4470"/>
                <a:gd name="T17" fmla="*/ 2282 h 2396"/>
                <a:gd name="T18" fmla="*/ 128 w 4470"/>
                <a:gd name="T19" fmla="*/ 2268 h 2396"/>
                <a:gd name="T20" fmla="*/ 28 w 4470"/>
                <a:gd name="T21" fmla="*/ 2088 h 2396"/>
                <a:gd name="T22" fmla="*/ 56 w 4470"/>
                <a:gd name="T23" fmla="*/ 1892 h 2396"/>
                <a:gd name="T24" fmla="*/ 0 w 4470"/>
                <a:gd name="T25" fmla="*/ 1872 h 2396"/>
                <a:gd name="T26" fmla="*/ 56 w 4470"/>
                <a:gd name="T27" fmla="*/ 1706 h 2396"/>
                <a:gd name="T28" fmla="*/ 76 w 4470"/>
                <a:gd name="T29" fmla="*/ 1554 h 2396"/>
                <a:gd name="T30" fmla="*/ 118 w 4470"/>
                <a:gd name="T31" fmla="*/ 1392 h 2396"/>
                <a:gd name="T32" fmla="*/ 186 w 4470"/>
                <a:gd name="T33" fmla="*/ 1234 h 2396"/>
                <a:gd name="T34" fmla="*/ 272 w 4470"/>
                <a:gd name="T35" fmla="*/ 1014 h 2396"/>
                <a:gd name="T36" fmla="*/ 414 w 4470"/>
                <a:gd name="T37" fmla="*/ 882 h 2396"/>
                <a:gd name="T38" fmla="*/ 442 w 4470"/>
                <a:gd name="T39" fmla="*/ 752 h 2396"/>
                <a:gd name="T40" fmla="*/ 580 w 4470"/>
                <a:gd name="T41" fmla="*/ 614 h 2396"/>
                <a:gd name="T42" fmla="*/ 772 w 4470"/>
                <a:gd name="T43" fmla="*/ 514 h 2396"/>
                <a:gd name="T44" fmla="*/ 948 w 4470"/>
                <a:gd name="T45" fmla="*/ 396 h 2396"/>
                <a:gd name="T46" fmla="*/ 1052 w 4470"/>
                <a:gd name="T47" fmla="*/ 310 h 2396"/>
                <a:gd name="T48" fmla="*/ 1434 w 4470"/>
                <a:gd name="T49" fmla="*/ 148 h 2396"/>
                <a:gd name="T50" fmla="*/ 1558 w 4470"/>
                <a:gd name="T51" fmla="*/ 66 h 2396"/>
                <a:gd name="T52" fmla="*/ 1782 w 4470"/>
                <a:gd name="T53" fmla="*/ 48 h 2396"/>
                <a:gd name="T54" fmla="*/ 1958 w 4470"/>
                <a:gd name="T55" fmla="*/ 10 h 2396"/>
                <a:gd name="T56" fmla="*/ 2244 w 4470"/>
                <a:gd name="T57" fmla="*/ 28 h 2396"/>
                <a:gd name="T58" fmla="*/ 2430 w 4470"/>
                <a:gd name="T59" fmla="*/ 24 h 2396"/>
                <a:gd name="T60" fmla="*/ 2626 w 4470"/>
                <a:gd name="T61" fmla="*/ 62 h 2396"/>
                <a:gd name="T62" fmla="*/ 2992 w 4470"/>
                <a:gd name="T63" fmla="*/ 182 h 2396"/>
                <a:gd name="T64" fmla="*/ 3178 w 4470"/>
                <a:gd name="T65" fmla="*/ 228 h 2396"/>
                <a:gd name="T66" fmla="*/ 3460 w 4470"/>
                <a:gd name="T67" fmla="*/ 382 h 2396"/>
                <a:gd name="T68" fmla="*/ 3582 w 4470"/>
                <a:gd name="T69" fmla="*/ 486 h 2396"/>
                <a:gd name="T70" fmla="*/ 3850 w 4470"/>
                <a:gd name="T71" fmla="*/ 696 h 2396"/>
                <a:gd name="T72" fmla="*/ 4036 w 4470"/>
                <a:gd name="T73" fmla="*/ 824 h 2396"/>
                <a:gd name="T74" fmla="*/ 4122 w 4470"/>
                <a:gd name="T75" fmla="*/ 914 h 2396"/>
                <a:gd name="T76" fmla="*/ 4288 w 4470"/>
                <a:gd name="T77" fmla="*/ 1100 h 2396"/>
                <a:gd name="T78" fmla="*/ 4360 w 4470"/>
                <a:gd name="T79" fmla="*/ 1254 h 2396"/>
                <a:gd name="T80" fmla="*/ 4446 w 4470"/>
                <a:gd name="T81" fmla="*/ 1478 h 2396"/>
                <a:gd name="T82" fmla="*/ 4440 w 4470"/>
                <a:gd name="T83" fmla="*/ 1596 h 2396"/>
                <a:gd name="T84" fmla="*/ 4464 w 4470"/>
                <a:gd name="T85" fmla="*/ 1834 h 2396"/>
                <a:gd name="T86" fmla="*/ 4432 w 4470"/>
                <a:gd name="T87" fmla="*/ 1934 h 2396"/>
                <a:gd name="T88" fmla="*/ 4278 w 4470"/>
                <a:gd name="T89" fmla="*/ 2078 h 2396"/>
                <a:gd name="T90" fmla="*/ 4112 w 4470"/>
                <a:gd name="T91" fmla="*/ 2158 h 2396"/>
                <a:gd name="T92" fmla="*/ 3806 w 4470"/>
                <a:gd name="T93" fmla="*/ 2178 h 2396"/>
                <a:gd name="T94" fmla="*/ 3578 w 4470"/>
                <a:gd name="T95" fmla="*/ 2158 h 2396"/>
                <a:gd name="T96" fmla="*/ 3430 w 4470"/>
                <a:gd name="T97" fmla="*/ 2130 h 2396"/>
                <a:gd name="T98" fmla="*/ 3236 w 4470"/>
                <a:gd name="T99" fmla="*/ 2326 h 2396"/>
                <a:gd name="T100" fmla="*/ 3116 w 4470"/>
                <a:gd name="T101" fmla="*/ 2392 h 2396"/>
                <a:gd name="T102" fmla="*/ 2772 w 4470"/>
                <a:gd name="T103" fmla="*/ 2364 h 2396"/>
                <a:gd name="T104" fmla="*/ 2540 w 4470"/>
                <a:gd name="T105" fmla="*/ 2268 h 2396"/>
                <a:gd name="T106" fmla="*/ 2486 w 4470"/>
                <a:gd name="T107" fmla="*/ 2250 h 2396"/>
                <a:gd name="T108" fmla="*/ 2296 w 4470"/>
                <a:gd name="T109" fmla="*/ 2234 h 23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470"/>
                <a:gd name="T166" fmla="*/ 0 h 2396"/>
                <a:gd name="T167" fmla="*/ 4470 w 4470"/>
                <a:gd name="T168" fmla="*/ 2396 h 23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470" h="2396">
                  <a:moveTo>
                    <a:pt x="1630" y="1934"/>
                  </a:moveTo>
                  <a:lnTo>
                    <a:pt x="1630" y="1934"/>
                  </a:lnTo>
                  <a:lnTo>
                    <a:pt x="1600" y="1940"/>
                  </a:lnTo>
                  <a:lnTo>
                    <a:pt x="1568" y="1948"/>
                  </a:lnTo>
                  <a:lnTo>
                    <a:pt x="1530" y="1954"/>
                  </a:lnTo>
                  <a:lnTo>
                    <a:pt x="1482" y="1954"/>
                  </a:lnTo>
                  <a:lnTo>
                    <a:pt x="1430" y="1948"/>
                  </a:lnTo>
                  <a:lnTo>
                    <a:pt x="1400" y="1940"/>
                  </a:lnTo>
                  <a:lnTo>
                    <a:pt x="1372" y="1930"/>
                  </a:lnTo>
                  <a:lnTo>
                    <a:pt x="1348" y="1916"/>
                  </a:lnTo>
                  <a:lnTo>
                    <a:pt x="1320" y="1896"/>
                  </a:lnTo>
                  <a:lnTo>
                    <a:pt x="1306" y="1926"/>
                  </a:lnTo>
                  <a:lnTo>
                    <a:pt x="1290" y="1948"/>
                  </a:lnTo>
                  <a:lnTo>
                    <a:pt x="1268" y="1978"/>
                  </a:lnTo>
                  <a:lnTo>
                    <a:pt x="1234" y="2002"/>
                  </a:lnTo>
                  <a:lnTo>
                    <a:pt x="1196" y="2026"/>
                  </a:lnTo>
                  <a:lnTo>
                    <a:pt x="1172" y="2030"/>
                  </a:lnTo>
                  <a:lnTo>
                    <a:pt x="1144" y="2040"/>
                  </a:lnTo>
                  <a:lnTo>
                    <a:pt x="1114" y="2040"/>
                  </a:lnTo>
                  <a:lnTo>
                    <a:pt x="1086" y="2040"/>
                  </a:lnTo>
                  <a:lnTo>
                    <a:pt x="1038" y="2068"/>
                  </a:lnTo>
                  <a:lnTo>
                    <a:pt x="986" y="2092"/>
                  </a:lnTo>
                  <a:lnTo>
                    <a:pt x="920" y="2120"/>
                  </a:lnTo>
                  <a:lnTo>
                    <a:pt x="844" y="2144"/>
                  </a:lnTo>
                  <a:lnTo>
                    <a:pt x="804" y="2148"/>
                  </a:lnTo>
                  <a:lnTo>
                    <a:pt x="766" y="2154"/>
                  </a:lnTo>
                  <a:lnTo>
                    <a:pt x="728" y="2154"/>
                  </a:lnTo>
                  <a:lnTo>
                    <a:pt x="690" y="2154"/>
                  </a:lnTo>
                  <a:lnTo>
                    <a:pt x="658" y="2144"/>
                  </a:lnTo>
                  <a:lnTo>
                    <a:pt x="624" y="2130"/>
                  </a:lnTo>
                  <a:lnTo>
                    <a:pt x="600" y="2164"/>
                  </a:lnTo>
                  <a:lnTo>
                    <a:pt x="566" y="2196"/>
                  </a:lnTo>
                  <a:lnTo>
                    <a:pt x="528" y="2230"/>
                  </a:lnTo>
                  <a:lnTo>
                    <a:pt x="476" y="2264"/>
                  </a:lnTo>
                  <a:lnTo>
                    <a:pt x="448" y="2278"/>
                  </a:lnTo>
                  <a:lnTo>
                    <a:pt x="418" y="2288"/>
                  </a:lnTo>
                  <a:lnTo>
                    <a:pt x="386" y="2292"/>
                  </a:lnTo>
                  <a:lnTo>
                    <a:pt x="352" y="2292"/>
                  </a:lnTo>
                  <a:lnTo>
                    <a:pt x="314" y="2288"/>
                  </a:lnTo>
                  <a:lnTo>
                    <a:pt x="276" y="2278"/>
                  </a:lnTo>
                  <a:lnTo>
                    <a:pt x="266" y="2282"/>
                  </a:lnTo>
                  <a:lnTo>
                    <a:pt x="238" y="2292"/>
                  </a:lnTo>
                  <a:lnTo>
                    <a:pt x="200" y="2292"/>
                  </a:lnTo>
                  <a:lnTo>
                    <a:pt x="176" y="2288"/>
                  </a:lnTo>
                  <a:lnTo>
                    <a:pt x="152" y="2278"/>
                  </a:lnTo>
                  <a:lnTo>
                    <a:pt x="128" y="2268"/>
                  </a:lnTo>
                  <a:lnTo>
                    <a:pt x="104" y="2250"/>
                  </a:lnTo>
                  <a:lnTo>
                    <a:pt x="80" y="2220"/>
                  </a:lnTo>
                  <a:lnTo>
                    <a:pt x="62" y="2188"/>
                  </a:lnTo>
                  <a:lnTo>
                    <a:pt x="42" y="2140"/>
                  </a:lnTo>
                  <a:lnTo>
                    <a:pt x="28" y="2088"/>
                  </a:lnTo>
                  <a:lnTo>
                    <a:pt x="18" y="2020"/>
                  </a:lnTo>
                  <a:lnTo>
                    <a:pt x="14" y="1940"/>
                  </a:lnTo>
                  <a:lnTo>
                    <a:pt x="80" y="1878"/>
                  </a:lnTo>
                  <a:lnTo>
                    <a:pt x="56" y="1892"/>
                  </a:lnTo>
                  <a:lnTo>
                    <a:pt x="34" y="1902"/>
                  </a:lnTo>
                  <a:lnTo>
                    <a:pt x="14" y="1902"/>
                  </a:lnTo>
                  <a:lnTo>
                    <a:pt x="4" y="1896"/>
                  </a:lnTo>
                  <a:lnTo>
                    <a:pt x="0" y="1886"/>
                  </a:lnTo>
                  <a:lnTo>
                    <a:pt x="0" y="1872"/>
                  </a:lnTo>
                  <a:lnTo>
                    <a:pt x="0" y="1854"/>
                  </a:lnTo>
                  <a:lnTo>
                    <a:pt x="4" y="1830"/>
                  </a:lnTo>
                  <a:lnTo>
                    <a:pt x="18" y="1796"/>
                  </a:lnTo>
                  <a:lnTo>
                    <a:pt x="56" y="1706"/>
                  </a:lnTo>
                  <a:lnTo>
                    <a:pt x="56" y="1686"/>
                  </a:lnTo>
                  <a:lnTo>
                    <a:pt x="52" y="1640"/>
                  </a:lnTo>
                  <a:lnTo>
                    <a:pt x="52" y="1610"/>
                  </a:lnTo>
                  <a:lnTo>
                    <a:pt x="62" y="1578"/>
                  </a:lnTo>
                  <a:lnTo>
                    <a:pt x="76" y="1554"/>
                  </a:lnTo>
                  <a:lnTo>
                    <a:pt x="100" y="1530"/>
                  </a:lnTo>
                  <a:lnTo>
                    <a:pt x="100" y="1500"/>
                  </a:lnTo>
                  <a:lnTo>
                    <a:pt x="110" y="1434"/>
                  </a:lnTo>
                  <a:lnTo>
                    <a:pt x="118" y="1392"/>
                  </a:lnTo>
                  <a:lnTo>
                    <a:pt x="134" y="1348"/>
                  </a:lnTo>
                  <a:lnTo>
                    <a:pt x="156" y="1306"/>
                  </a:lnTo>
                  <a:lnTo>
                    <a:pt x="186" y="1268"/>
                  </a:lnTo>
                  <a:lnTo>
                    <a:pt x="186" y="1234"/>
                  </a:lnTo>
                  <a:lnTo>
                    <a:pt x="190" y="1192"/>
                  </a:lnTo>
                  <a:lnTo>
                    <a:pt x="204" y="1138"/>
                  </a:lnTo>
                  <a:lnTo>
                    <a:pt x="228" y="1082"/>
                  </a:lnTo>
                  <a:lnTo>
                    <a:pt x="248" y="1048"/>
                  </a:lnTo>
                  <a:lnTo>
                    <a:pt x="272" y="1014"/>
                  </a:lnTo>
                  <a:lnTo>
                    <a:pt x="300" y="982"/>
                  </a:lnTo>
                  <a:lnTo>
                    <a:pt x="334" y="948"/>
                  </a:lnTo>
                  <a:lnTo>
                    <a:pt x="372" y="914"/>
                  </a:lnTo>
                  <a:lnTo>
                    <a:pt x="414" y="882"/>
                  </a:lnTo>
                  <a:lnTo>
                    <a:pt x="414" y="872"/>
                  </a:lnTo>
                  <a:lnTo>
                    <a:pt x="414" y="844"/>
                  </a:lnTo>
                  <a:lnTo>
                    <a:pt x="424" y="806"/>
                  </a:lnTo>
                  <a:lnTo>
                    <a:pt x="428" y="782"/>
                  </a:lnTo>
                  <a:lnTo>
                    <a:pt x="442" y="752"/>
                  </a:lnTo>
                  <a:lnTo>
                    <a:pt x="458" y="730"/>
                  </a:lnTo>
                  <a:lnTo>
                    <a:pt x="480" y="700"/>
                  </a:lnTo>
                  <a:lnTo>
                    <a:pt x="504" y="672"/>
                  </a:lnTo>
                  <a:lnTo>
                    <a:pt x="538" y="644"/>
                  </a:lnTo>
                  <a:lnTo>
                    <a:pt x="580" y="614"/>
                  </a:lnTo>
                  <a:lnTo>
                    <a:pt x="628" y="586"/>
                  </a:lnTo>
                  <a:lnTo>
                    <a:pt x="686" y="562"/>
                  </a:lnTo>
                  <a:lnTo>
                    <a:pt x="748" y="538"/>
                  </a:lnTo>
                  <a:lnTo>
                    <a:pt x="772" y="514"/>
                  </a:lnTo>
                  <a:lnTo>
                    <a:pt x="824" y="462"/>
                  </a:lnTo>
                  <a:lnTo>
                    <a:pt x="858" y="438"/>
                  </a:lnTo>
                  <a:lnTo>
                    <a:pt x="896" y="414"/>
                  </a:lnTo>
                  <a:lnTo>
                    <a:pt x="928" y="400"/>
                  </a:lnTo>
                  <a:lnTo>
                    <a:pt x="948" y="396"/>
                  </a:lnTo>
                  <a:lnTo>
                    <a:pt x="962" y="390"/>
                  </a:lnTo>
                  <a:lnTo>
                    <a:pt x="982" y="372"/>
                  </a:lnTo>
                  <a:lnTo>
                    <a:pt x="1010" y="344"/>
                  </a:lnTo>
                  <a:lnTo>
                    <a:pt x="1052" y="310"/>
                  </a:lnTo>
                  <a:lnTo>
                    <a:pt x="1114" y="272"/>
                  </a:lnTo>
                  <a:lnTo>
                    <a:pt x="1200" y="234"/>
                  </a:lnTo>
                  <a:lnTo>
                    <a:pt x="1300" y="190"/>
                  </a:lnTo>
                  <a:lnTo>
                    <a:pt x="1434" y="148"/>
                  </a:lnTo>
                  <a:lnTo>
                    <a:pt x="1434" y="142"/>
                  </a:lnTo>
                  <a:lnTo>
                    <a:pt x="1448" y="128"/>
                  </a:lnTo>
                  <a:lnTo>
                    <a:pt x="1472" y="104"/>
                  </a:lnTo>
                  <a:lnTo>
                    <a:pt x="1506" y="86"/>
                  </a:lnTo>
                  <a:lnTo>
                    <a:pt x="1558" y="66"/>
                  </a:lnTo>
                  <a:lnTo>
                    <a:pt x="1592" y="58"/>
                  </a:lnTo>
                  <a:lnTo>
                    <a:pt x="1634" y="48"/>
                  </a:lnTo>
                  <a:lnTo>
                    <a:pt x="1676" y="48"/>
                  </a:lnTo>
                  <a:lnTo>
                    <a:pt x="1724" y="42"/>
                  </a:lnTo>
                  <a:lnTo>
                    <a:pt x="1782" y="48"/>
                  </a:lnTo>
                  <a:lnTo>
                    <a:pt x="1844" y="52"/>
                  </a:lnTo>
                  <a:lnTo>
                    <a:pt x="1872" y="34"/>
                  </a:lnTo>
                  <a:lnTo>
                    <a:pt x="1910" y="24"/>
                  </a:lnTo>
                  <a:lnTo>
                    <a:pt x="1958" y="10"/>
                  </a:lnTo>
                  <a:lnTo>
                    <a:pt x="2024" y="0"/>
                  </a:lnTo>
                  <a:lnTo>
                    <a:pt x="2100" y="4"/>
                  </a:lnTo>
                  <a:lnTo>
                    <a:pt x="2148" y="4"/>
                  </a:lnTo>
                  <a:lnTo>
                    <a:pt x="2196" y="14"/>
                  </a:lnTo>
                  <a:lnTo>
                    <a:pt x="2244" y="28"/>
                  </a:lnTo>
                  <a:lnTo>
                    <a:pt x="2302" y="42"/>
                  </a:lnTo>
                  <a:lnTo>
                    <a:pt x="2324" y="34"/>
                  </a:lnTo>
                  <a:lnTo>
                    <a:pt x="2386" y="24"/>
                  </a:lnTo>
                  <a:lnTo>
                    <a:pt x="2430" y="24"/>
                  </a:lnTo>
                  <a:lnTo>
                    <a:pt x="2478" y="28"/>
                  </a:lnTo>
                  <a:lnTo>
                    <a:pt x="2520" y="34"/>
                  </a:lnTo>
                  <a:lnTo>
                    <a:pt x="2568" y="52"/>
                  </a:lnTo>
                  <a:lnTo>
                    <a:pt x="2626" y="62"/>
                  </a:lnTo>
                  <a:lnTo>
                    <a:pt x="2758" y="86"/>
                  </a:lnTo>
                  <a:lnTo>
                    <a:pt x="2834" y="110"/>
                  </a:lnTo>
                  <a:lnTo>
                    <a:pt x="2906" y="134"/>
                  </a:lnTo>
                  <a:lnTo>
                    <a:pt x="2968" y="162"/>
                  </a:lnTo>
                  <a:lnTo>
                    <a:pt x="2992" y="182"/>
                  </a:lnTo>
                  <a:lnTo>
                    <a:pt x="3012" y="196"/>
                  </a:lnTo>
                  <a:lnTo>
                    <a:pt x="3058" y="200"/>
                  </a:lnTo>
                  <a:lnTo>
                    <a:pt x="3112" y="210"/>
                  </a:lnTo>
                  <a:lnTo>
                    <a:pt x="3178" y="228"/>
                  </a:lnTo>
                  <a:lnTo>
                    <a:pt x="3264" y="262"/>
                  </a:lnTo>
                  <a:lnTo>
                    <a:pt x="3306" y="286"/>
                  </a:lnTo>
                  <a:lnTo>
                    <a:pt x="3354" y="314"/>
                  </a:lnTo>
                  <a:lnTo>
                    <a:pt x="3406" y="348"/>
                  </a:lnTo>
                  <a:lnTo>
                    <a:pt x="3460" y="382"/>
                  </a:lnTo>
                  <a:lnTo>
                    <a:pt x="3516" y="428"/>
                  </a:lnTo>
                  <a:lnTo>
                    <a:pt x="3574" y="476"/>
                  </a:lnTo>
                  <a:lnTo>
                    <a:pt x="3582" y="486"/>
                  </a:lnTo>
                  <a:lnTo>
                    <a:pt x="3644" y="524"/>
                  </a:lnTo>
                  <a:lnTo>
                    <a:pt x="3730" y="582"/>
                  </a:lnTo>
                  <a:lnTo>
                    <a:pt x="3812" y="648"/>
                  </a:lnTo>
                  <a:lnTo>
                    <a:pt x="3836" y="672"/>
                  </a:lnTo>
                  <a:lnTo>
                    <a:pt x="3850" y="696"/>
                  </a:lnTo>
                  <a:lnTo>
                    <a:pt x="3884" y="714"/>
                  </a:lnTo>
                  <a:lnTo>
                    <a:pt x="3954" y="758"/>
                  </a:lnTo>
                  <a:lnTo>
                    <a:pt x="3998" y="790"/>
                  </a:lnTo>
                  <a:lnTo>
                    <a:pt x="4036" y="824"/>
                  </a:lnTo>
                  <a:lnTo>
                    <a:pt x="4068" y="862"/>
                  </a:lnTo>
                  <a:lnTo>
                    <a:pt x="4078" y="882"/>
                  </a:lnTo>
                  <a:lnTo>
                    <a:pt x="4088" y="900"/>
                  </a:lnTo>
                  <a:lnTo>
                    <a:pt x="4122" y="914"/>
                  </a:lnTo>
                  <a:lnTo>
                    <a:pt x="4150" y="938"/>
                  </a:lnTo>
                  <a:lnTo>
                    <a:pt x="4188" y="972"/>
                  </a:lnTo>
                  <a:lnTo>
                    <a:pt x="4230" y="1014"/>
                  </a:lnTo>
                  <a:lnTo>
                    <a:pt x="4270" y="1068"/>
                  </a:lnTo>
                  <a:lnTo>
                    <a:pt x="4288" y="1100"/>
                  </a:lnTo>
                  <a:lnTo>
                    <a:pt x="4308" y="1134"/>
                  </a:lnTo>
                  <a:lnTo>
                    <a:pt x="4322" y="1176"/>
                  </a:lnTo>
                  <a:lnTo>
                    <a:pt x="4336" y="1220"/>
                  </a:lnTo>
                  <a:lnTo>
                    <a:pt x="4360" y="1254"/>
                  </a:lnTo>
                  <a:lnTo>
                    <a:pt x="4384" y="1292"/>
                  </a:lnTo>
                  <a:lnTo>
                    <a:pt x="4408" y="1338"/>
                  </a:lnTo>
                  <a:lnTo>
                    <a:pt x="4426" y="1392"/>
                  </a:lnTo>
                  <a:lnTo>
                    <a:pt x="4440" y="1448"/>
                  </a:lnTo>
                  <a:lnTo>
                    <a:pt x="4446" y="1478"/>
                  </a:lnTo>
                  <a:lnTo>
                    <a:pt x="4446" y="1506"/>
                  </a:lnTo>
                  <a:lnTo>
                    <a:pt x="4440" y="1530"/>
                  </a:lnTo>
                  <a:lnTo>
                    <a:pt x="4432" y="1558"/>
                  </a:lnTo>
                  <a:lnTo>
                    <a:pt x="4440" y="1596"/>
                  </a:lnTo>
                  <a:lnTo>
                    <a:pt x="4460" y="1682"/>
                  </a:lnTo>
                  <a:lnTo>
                    <a:pt x="4464" y="1734"/>
                  </a:lnTo>
                  <a:lnTo>
                    <a:pt x="4470" y="1778"/>
                  </a:lnTo>
                  <a:lnTo>
                    <a:pt x="4464" y="1816"/>
                  </a:lnTo>
                  <a:lnTo>
                    <a:pt x="4464" y="1834"/>
                  </a:lnTo>
                  <a:lnTo>
                    <a:pt x="4454" y="1844"/>
                  </a:lnTo>
                  <a:lnTo>
                    <a:pt x="4454" y="1868"/>
                  </a:lnTo>
                  <a:lnTo>
                    <a:pt x="4450" y="1896"/>
                  </a:lnTo>
                  <a:lnTo>
                    <a:pt x="4432" y="1934"/>
                  </a:lnTo>
                  <a:lnTo>
                    <a:pt x="4402" y="1978"/>
                  </a:lnTo>
                  <a:lnTo>
                    <a:pt x="4378" y="2002"/>
                  </a:lnTo>
                  <a:lnTo>
                    <a:pt x="4354" y="2026"/>
                  </a:lnTo>
                  <a:lnTo>
                    <a:pt x="4322" y="2048"/>
                  </a:lnTo>
                  <a:lnTo>
                    <a:pt x="4278" y="2078"/>
                  </a:lnTo>
                  <a:lnTo>
                    <a:pt x="4236" y="2102"/>
                  </a:lnTo>
                  <a:lnTo>
                    <a:pt x="4184" y="2126"/>
                  </a:lnTo>
                  <a:lnTo>
                    <a:pt x="4150" y="2140"/>
                  </a:lnTo>
                  <a:lnTo>
                    <a:pt x="4112" y="2158"/>
                  </a:lnTo>
                  <a:lnTo>
                    <a:pt x="4054" y="2172"/>
                  </a:lnTo>
                  <a:lnTo>
                    <a:pt x="3988" y="2182"/>
                  </a:lnTo>
                  <a:lnTo>
                    <a:pt x="3906" y="2188"/>
                  </a:lnTo>
                  <a:lnTo>
                    <a:pt x="3860" y="2188"/>
                  </a:lnTo>
                  <a:lnTo>
                    <a:pt x="3806" y="2178"/>
                  </a:lnTo>
                  <a:lnTo>
                    <a:pt x="3754" y="2172"/>
                  </a:lnTo>
                  <a:lnTo>
                    <a:pt x="3698" y="2158"/>
                  </a:lnTo>
                  <a:lnTo>
                    <a:pt x="3660" y="2158"/>
                  </a:lnTo>
                  <a:lnTo>
                    <a:pt x="3578" y="2158"/>
                  </a:lnTo>
                  <a:lnTo>
                    <a:pt x="3530" y="2158"/>
                  </a:lnTo>
                  <a:lnTo>
                    <a:pt x="3488" y="2154"/>
                  </a:lnTo>
                  <a:lnTo>
                    <a:pt x="3454" y="2144"/>
                  </a:lnTo>
                  <a:lnTo>
                    <a:pt x="3440" y="2134"/>
                  </a:lnTo>
                  <a:lnTo>
                    <a:pt x="3430" y="2130"/>
                  </a:lnTo>
                  <a:lnTo>
                    <a:pt x="3406" y="2154"/>
                  </a:lnTo>
                  <a:lnTo>
                    <a:pt x="3350" y="2216"/>
                  </a:lnTo>
                  <a:lnTo>
                    <a:pt x="3274" y="2292"/>
                  </a:lnTo>
                  <a:lnTo>
                    <a:pt x="3236" y="2326"/>
                  </a:lnTo>
                  <a:lnTo>
                    <a:pt x="3196" y="2350"/>
                  </a:lnTo>
                  <a:lnTo>
                    <a:pt x="3178" y="2364"/>
                  </a:lnTo>
                  <a:lnTo>
                    <a:pt x="3154" y="2378"/>
                  </a:lnTo>
                  <a:lnTo>
                    <a:pt x="3116" y="2392"/>
                  </a:lnTo>
                  <a:lnTo>
                    <a:pt x="3058" y="2396"/>
                  </a:lnTo>
                  <a:lnTo>
                    <a:pt x="2982" y="2396"/>
                  </a:lnTo>
                  <a:lnTo>
                    <a:pt x="2892" y="2388"/>
                  </a:lnTo>
                  <a:lnTo>
                    <a:pt x="2772" y="2364"/>
                  </a:lnTo>
                  <a:lnTo>
                    <a:pt x="2740" y="2358"/>
                  </a:lnTo>
                  <a:lnTo>
                    <a:pt x="2668" y="2334"/>
                  </a:lnTo>
                  <a:lnTo>
                    <a:pt x="2620" y="2320"/>
                  </a:lnTo>
                  <a:lnTo>
                    <a:pt x="2578" y="2296"/>
                  </a:lnTo>
                  <a:lnTo>
                    <a:pt x="2540" y="2268"/>
                  </a:lnTo>
                  <a:lnTo>
                    <a:pt x="2520" y="2250"/>
                  </a:lnTo>
                  <a:lnTo>
                    <a:pt x="2506" y="2230"/>
                  </a:lnTo>
                  <a:lnTo>
                    <a:pt x="2496" y="2240"/>
                  </a:lnTo>
                  <a:lnTo>
                    <a:pt x="2486" y="2250"/>
                  </a:lnTo>
                  <a:lnTo>
                    <a:pt x="2468" y="2254"/>
                  </a:lnTo>
                  <a:lnTo>
                    <a:pt x="2444" y="2258"/>
                  </a:lnTo>
                  <a:lnTo>
                    <a:pt x="2406" y="2258"/>
                  </a:lnTo>
                  <a:lnTo>
                    <a:pt x="2358" y="2250"/>
                  </a:lnTo>
                  <a:lnTo>
                    <a:pt x="2296" y="2234"/>
                  </a:lnTo>
                  <a:lnTo>
                    <a:pt x="1630" y="1934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ea typeface="ＭＳ Ｐゴシック" pitchFamily="31" charset="-128"/>
              </a:endParaRPr>
            </a:p>
          </p:txBody>
        </p:sp>
        <p:grpSp>
          <p:nvGrpSpPr>
            <p:cNvPr id="3" name="Group 562"/>
            <p:cNvGrpSpPr>
              <a:grpSpLocks/>
            </p:cNvGrpSpPr>
            <p:nvPr/>
          </p:nvGrpSpPr>
          <p:grpSpPr bwMode="auto">
            <a:xfrm>
              <a:off x="773" y="898"/>
              <a:ext cx="4234" cy="2180"/>
              <a:chOff x="773" y="891"/>
              <a:chExt cx="4234" cy="2180"/>
            </a:xfrm>
          </p:grpSpPr>
          <p:sp>
            <p:nvSpPr>
              <p:cNvPr id="29701" name="Freeform 548"/>
              <p:cNvSpPr>
                <a:spLocks/>
              </p:cNvSpPr>
              <p:nvPr/>
            </p:nvSpPr>
            <p:spPr bwMode="auto">
              <a:xfrm>
                <a:off x="773" y="1511"/>
                <a:ext cx="910" cy="1560"/>
              </a:xfrm>
              <a:custGeom>
                <a:avLst/>
                <a:gdLst>
                  <a:gd name="T0" fmla="*/ 234 w 910"/>
                  <a:gd name="T1" fmla="*/ 1338 h 1560"/>
                  <a:gd name="T2" fmla="*/ 162 w 910"/>
                  <a:gd name="T3" fmla="*/ 1336 h 1560"/>
                  <a:gd name="T4" fmla="*/ 134 w 910"/>
                  <a:gd name="T5" fmla="*/ 1354 h 1560"/>
                  <a:gd name="T6" fmla="*/ 122 w 910"/>
                  <a:gd name="T7" fmla="*/ 1394 h 1560"/>
                  <a:gd name="T8" fmla="*/ 138 w 910"/>
                  <a:gd name="T9" fmla="*/ 1460 h 1560"/>
                  <a:gd name="T10" fmla="*/ 188 w 910"/>
                  <a:gd name="T11" fmla="*/ 1560 h 1560"/>
                  <a:gd name="T12" fmla="*/ 128 w 910"/>
                  <a:gd name="T13" fmla="*/ 1438 h 1560"/>
                  <a:gd name="T14" fmla="*/ 122 w 910"/>
                  <a:gd name="T15" fmla="*/ 1374 h 1560"/>
                  <a:gd name="T16" fmla="*/ 130 w 910"/>
                  <a:gd name="T17" fmla="*/ 1350 h 1560"/>
                  <a:gd name="T18" fmla="*/ 74 w 910"/>
                  <a:gd name="T19" fmla="*/ 1336 h 1560"/>
                  <a:gd name="T20" fmla="*/ 30 w 910"/>
                  <a:gd name="T21" fmla="*/ 1364 h 1560"/>
                  <a:gd name="T22" fmla="*/ 2 w 910"/>
                  <a:gd name="T23" fmla="*/ 1458 h 1560"/>
                  <a:gd name="T24" fmla="*/ 6 w 910"/>
                  <a:gd name="T25" fmla="*/ 1404 h 1560"/>
                  <a:gd name="T26" fmla="*/ 30 w 910"/>
                  <a:gd name="T27" fmla="*/ 1364 h 1560"/>
                  <a:gd name="T28" fmla="*/ 80 w 910"/>
                  <a:gd name="T29" fmla="*/ 1336 h 1560"/>
                  <a:gd name="T30" fmla="*/ 56 w 910"/>
                  <a:gd name="T31" fmla="*/ 1136 h 1560"/>
                  <a:gd name="T32" fmla="*/ 62 w 910"/>
                  <a:gd name="T33" fmla="*/ 992 h 1560"/>
                  <a:gd name="T34" fmla="*/ 86 w 910"/>
                  <a:gd name="T35" fmla="*/ 928 h 1560"/>
                  <a:gd name="T36" fmla="*/ 112 w 910"/>
                  <a:gd name="T37" fmla="*/ 912 h 1560"/>
                  <a:gd name="T38" fmla="*/ 140 w 910"/>
                  <a:gd name="T39" fmla="*/ 922 h 1560"/>
                  <a:gd name="T40" fmla="*/ 154 w 910"/>
                  <a:gd name="T41" fmla="*/ 954 h 1560"/>
                  <a:gd name="T42" fmla="*/ 158 w 910"/>
                  <a:gd name="T43" fmla="*/ 1056 h 1560"/>
                  <a:gd name="T44" fmla="*/ 188 w 910"/>
                  <a:gd name="T45" fmla="*/ 1112 h 1560"/>
                  <a:gd name="T46" fmla="*/ 234 w 910"/>
                  <a:gd name="T47" fmla="*/ 1132 h 1560"/>
                  <a:gd name="T48" fmla="*/ 270 w 910"/>
                  <a:gd name="T49" fmla="*/ 1052 h 1560"/>
                  <a:gd name="T50" fmla="*/ 278 w 910"/>
                  <a:gd name="T51" fmla="*/ 972 h 1560"/>
                  <a:gd name="T52" fmla="*/ 280 w 910"/>
                  <a:gd name="T53" fmla="*/ 910 h 1560"/>
                  <a:gd name="T54" fmla="*/ 346 w 910"/>
                  <a:gd name="T55" fmla="*/ 804 h 1560"/>
                  <a:gd name="T56" fmla="*/ 432 w 910"/>
                  <a:gd name="T57" fmla="*/ 706 h 1560"/>
                  <a:gd name="T58" fmla="*/ 546 w 910"/>
                  <a:gd name="T59" fmla="*/ 618 h 1560"/>
                  <a:gd name="T60" fmla="*/ 622 w 910"/>
                  <a:gd name="T61" fmla="*/ 588 h 1560"/>
                  <a:gd name="T62" fmla="*/ 668 w 910"/>
                  <a:gd name="T63" fmla="*/ 600 h 1560"/>
                  <a:gd name="T64" fmla="*/ 646 w 910"/>
                  <a:gd name="T65" fmla="*/ 584 h 1560"/>
                  <a:gd name="T66" fmla="*/ 636 w 910"/>
                  <a:gd name="T67" fmla="*/ 556 h 1560"/>
                  <a:gd name="T68" fmla="*/ 670 w 910"/>
                  <a:gd name="T69" fmla="*/ 532 h 1560"/>
                  <a:gd name="T70" fmla="*/ 724 w 910"/>
                  <a:gd name="T71" fmla="*/ 528 h 1560"/>
                  <a:gd name="T72" fmla="*/ 770 w 910"/>
                  <a:gd name="T73" fmla="*/ 558 h 1560"/>
                  <a:gd name="T74" fmla="*/ 758 w 910"/>
                  <a:gd name="T75" fmla="*/ 546 h 1560"/>
                  <a:gd name="T76" fmla="*/ 746 w 910"/>
                  <a:gd name="T77" fmla="*/ 506 h 1560"/>
                  <a:gd name="T78" fmla="*/ 766 w 910"/>
                  <a:gd name="T79" fmla="*/ 470 h 1560"/>
                  <a:gd name="T80" fmla="*/ 808 w 910"/>
                  <a:gd name="T81" fmla="*/ 482 h 1560"/>
                  <a:gd name="T82" fmla="*/ 880 w 910"/>
                  <a:gd name="T83" fmla="*/ 512 h 1560"/>
                  <a:gd name="T84" fmla="*/ 910 w 910"/>
                  <a:gd name="T85" fmla="*/ 510 h 1560"/>
                  <a:gd name="T86" fmla="*/ 838 w 910"/>
                  <a:gd name="T87" fmla="*/ 496 h 1560"/>
                  <a:gd name="T88" fmla="*/ 780 w 910"/>
                  <a:gd name="T89" fmla="*/ 452 h 1560"/>
                  <a:gd name="T90" fmla="*/ 762 w 910"/>
                  <a:gd name="T91" fmla="*/ 404 h 1560"/>
                  <a:gd name="T92" fmla="*/ 766 w 910"/>
                  <a:gd name="T93" fmla="*/ 336 h 1560"/>
                  <a:gd name="T94" fmla="*/ 798 w 910"/>
                  <a:gd name="T95" fmla="*/ 244 h 1560"/>
                  <a:gd name="T96" fmla="*/ 822 w 910"/>
                  <a:gd name="T97" fmla="*/ 170 h 1560"/>
                  <a:gd name="T98" fmla="*/ 826 w 910"/>
                  <a:gd name="T99" fmla="*/ 68 h 1560"/>
                  <a:gd name="T100" fmla="*/ 798 w 910"/>
                  <a:gd name="T101" fmla="*/ 0 h 156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10"/>
                  <a:gd name="T154" fmla="*/ 0 h 1560"/>
                  <a:gd name="T155" fmla="*/ 910 w 910"/>
                  <a:gd name="T156" fmla="*/ 1560 h 156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10" h="1560">
                    <a:moveTo>
                      <a:pt x="274" y="1348"/>
                    </a:moveTo>
                    <a:lnTo>
                      <a:pt x="274" y="1348"/>
                    </a:lnTo>
                    <a:lnTo>
                      <a:pt x="262" y="1344"/>
                    </a:lnTo>
                    <a:lnTo>
                      <a:pt x="234" y="1338"/>
                    </a:lnTo>
                    <a:lnTo>
                      <a:pt x="216" y="1334"/>
                    </a:lnTo>
                    <a:lnTo>
                      <a:pt x="198" y="1332"/>
                    </a:lnTo>
                    <a:lnTo>
                      <a:pt x="180" y="1332"/>
                    </a:lnTo>
                    <a:lnTo>
                      <a:pt x="162" y="1336"/>
                    </a:lnTo>
                    <a:lnTo>
                      <a:pt x="154" y="1340"/>
                    </a:lnTo>
                    <a:lnTo>
                      <a:pt x="146" y="1344"/>
                    </a:lnTo>
                    <a:lnTo>
                      <a:pt x="140" y="1348"/>
                    </a:lnTo>
                    <a:lnTo>
                      <a:pt x="134" y="1354"/>
                    </a:lnTo>
                    <a:lnTo>
                      <a:pt x="128" y="1362"/>
                    </a:lnTo>
                    <a:lnTo>
                      <a:pt x="126" y="1372"/>
                    </a:lnTo>
                    <a:lnTo>
                      <a:pt x="124" y="1382"/>
                    </a:lnTo>
                    <a:lnTo>
                      <a:pt x="122" y="1394"/>
                    </a:lnTo>
                    <a:lnTo>
                      <a:pt x="124" y="1408"/>
                    </a:lnTo>
                    <a:lnTo>
                      <a:pt x="126" y="1424"/>
                    </a:lnTo>
                    <a:lnTo>
                      <a:pt x="132" y="1442"/>
                    </a:lnTo>
                    <a:lnTo>
                      <a:pt x="138" y="1460"/>
                    </a:lnTo>
                    <a:lnTo>
                      <a:pt x="146" y="1482"/>
                    </a:lnTo>
                    <a:lnTo>
                      <a:pt x="158" y="1506"/>
                    </a:lnTo>
                    <a:lnTo>
                      <a:pt x="188" y="1560"/>
                    </a:lnTo>
                    <a:lnTo>
                      <a:pt x="172" y="1534"/>
                    </a:lnTo>
                    <a:lnTo>
                      <a:pt x="156" y="1506"/>
                    </a:lnTo>
                    <a:lnTo>
                      <a:pt x="140" y="1472"/>
                    </a:lnTo>
                    <a:lnTo>
                      <a:pt x="128" y="1438"/>
                    </a:lnTo>
                    <a:lnTo>
                      <a:pt x="124" y="1420"/>
                    </a:lnTo>
                    <a:lnTo>
                      <a:pt x="120" y="1404"/>
                    </a:lnTo>
                    <a:lnTo>
                      <a:pt x="120" y="1388"/>
                    </a:lnTo>
                    <a:lnTo>
                      <a:pt x="122" y="1374"/>
                    </a:lnTo>
                    <a:lnTo>
                      <a:pt x="126" y="1362"/>
                    </a:lnTo>
                    <a:lnTo>
                      <a:pt x="134" y="1354"/>
                    </a:lnTo>
                    <a:lnTo>
                      <a:pt x="130" y="1350"/>
                    </a:lnTo>
                    <a:lnTo>
                      <a:pt x="116" y="1344"/>
                    </a:lnTo>
                    <a:lnTo>
                      <a:pt x="96" y="1338"/>
                    </a:lnTo>
                    <a:lnTo>
                      <a:pt x="86" y="1336"/>
                    </a:lnTo>
                    <a:lnTo>
                      <a:pt x="74" y="1336"/>
                    </a:lnTo>
                    <a:lnTo>
                      <a:pt x="62" y="1338"/>
                    </a:lnTo>
                    <a:lnTo>
                      <a:pt x="50" y="1344"/>
                    </a:lnTo>
                    <a:lnTo>
                      <a:pt x="40" y="1352"/>
                    </a:lnTo>
                    <a:lnTo>
                      <a:pt x="30" y="1364"/>
                    </a:lnTo>
                    <a:lnTo>
                      <a:pt x="20" y="1380"/>
                    </a:lnTo>
                    <a:lnTo>
                      <a:pt x="12" y="1400"/>
                    </a:lnTo>
                    <a:lnTo>
                      <a:pt x="6" y="1426"/>
                    </a:lnTo>
                    <a:lnTo>
                      <a:pt x="2" y="1458"/>
                    </a:lnTo>
                    <a:lnTo>
                      <a:pt x="0" y="1442"/>
                    </a:lnTo>
                    <a:lnTo>
                      <a:pt x="2" y="1424"/>
                    </a:lnTo>
                    <a:lnTo>
                      <a:pt x="6" y="1404"/>
                    </a:lnTo>
                    <a:lnTo>
                      <a:pt x="10" y="1394"/>
                    </a:lnTo>
                    <a:lnTo>
                      <a:pt x="16" y="1382"/>
                    </a:lnTo>
                    <a:lnTo>
                      <a:pt x="22" y="1372"/>
                    </a:lnTo>
                    <a:lnTo>
                      <a:pt x="30" y="1364"/>
                    </a:lnTo>
                    <a:lnTo>
                      <a:pt x="40" y="1354"/>
                    </a:lnTo>
                    <a:lnTo>
                      <a:pt x="52" y="1346"/>
                    </a:lnTo>
                    <a:lnTo>
                      <a:pt x="64" y="1340"/>
                    </a:lnTo>
                    <a:lnTo>
                      <a:pt x="80" y="1336"/>
                    </a:lnTo>
                    <a:lnTo>
                      <a:pt x="70" y="1274"/>
                    </a:lnTo>
                    <a:lnTo>
                      <a:pt x="62" y="1210"/>
                    </a:lnTo>
                    <a:lnTo>
                      <a:pt x="56" y="1136"/>
                    </a:lnTo>
                    <a:lnTo>
                      <a:pt x="54" y="1098"/>
                    </a:lnTo>
                    <a:lnTo>
                      <a:pt x="56" y="1060"/>
                    </a:lnTo>
                    <a:lnTo>
                      <a:pt x="58" y="1024"/>
                    </a:lnTo>
                    <a:lnTo>
                      <a:pt x="62" y="992"/>
                    </a:lnTo>
                    <a:lnTo>
                      <a:pt x="70" y="962"/>
                    </a:lnTo>
                    <a:lnTo>
                      <a:pt x="74" y="950"/>
                    </a:lnTo>
                    <a:lnTo>
                      <a:pt x="80" y="938"/>
                    </a:lnTo>
                    <a:lnTo>
                      <a:pt x="86" y="928"/>
                    </a:lnTo>
                    <a:lnTo>
                      <a:pt x="94" y="922"/>
                    </a:lnTo>
                    <a:lnTo>
                      <a:pt x="102" y="916"/>
                    </a:lnTo>
                    <a:lnTo>
                      <a:pt x="112" y="912"/>
                    </a:lnTo>
                    <a:lnTo>
                      <a:pt x="118" y="912"/>
                    </a:lnTo>
                    <a:lnTo>
                      <a:pt x="124" y="914"/>
                    </a:lnTo>
                    <a:lnTo>
                      <a:pt x="132" y="918"/>
                    </a:lnTo>
                    <a:lnTo>
                      <a:pt x="140" y="922"/>
                    </a:lnTo>
                    <a:lnTo>
                      <a:pt x="146" y="930"/>
                    </a:lnTo>
                    <a:lnTo>
                      <a:pt x="152" y="940"/>
                    </a:lnTo>
                    <a:lnTo>
                      <a:pt x="154" y="954"/>
                    </a:lnTo>
                    <a:lnTo>
                      <a:pt x="152" y="980"/>
                    </a:lnTo>
                    <a:lnTo>
                      <a:pt x="152" y="1008"/>
                    </a:lnTo>
                    <a:lnTo>
                      <a:pt x="154" y="1040"/>
                    </a:lnTo>
                    <a:lnTo>
                      <a:pt x="158" y="1056"/>
                    </a:lnTo>
                    <a:lnTo>
                      <a:pt x="162" y="1072"/>
                    </a:lnTo>
                    <a:lnTo>
                      <a:pt x="168" y="1088"/>
                    </a:lnTo>
                    <a:lnTo>
                      <a:pt x="178" y="1102"/>
                    </a:lnTo>
                    <a:lnTo>
                      <a:pt x="188" y="1112"/>
                    </a:lnTo>
                    <a:lnTo>
                      <a:pt x="200" y="1122"/>
                    </a:lnTo>
                    <a:lnTo>
                      <a:pt x="216" y="1130"/>
                    </a:lnTo>
                    <a:lnTo>
                      <a:pt x="234" y="1132"/>
                    </a:lnTo>
                    <a:lnTo>
                      <a:pt x="244" y="1120"/>
                    </a:lnTo>
                    <a:lnTo>
                      <a:pt x="252" y="1104"/>
                    </a:lnTo>
                    <a:lnTo>
                      <a:pt x="262" y="1082"/>
                    </a:lnTo>
                    <a:lnTo>
                      <a:pt x="270" y="1052"/>
                    </a:lnTo>
                    <a:lnTo>
                      <a:pt x="274" y="1036"/>
                    </a:lnTo>
                    <a:lnTo>
                      <a:pt x="276" y="1016"/>
                    </a:lnTo>
                    <a:lnTo>
                      <a:pt x="278" y="996"/>
                    </a:lnTo>
                    <a:lnTo>
                      <a:pt x="278" y="972"/>
                    </a:lnTo>
                    <a:lnTo>
                      <a:pt x="278" y="948"/>
                    </a:lnTo>
                    <a:lnTo>
                      <a:pt x="274" y="922"/>
                    </a:lnTo>
                    <a:lnTo>
                      <a:pt x="280" y="910"/>
                    </a:lnTo>
                    <a:lnTo>
                      <a:pt x="294" y="886"/>
                    </a:lnTo>
                    <a:lnTo>
                      <a:pt x="316" y="848"/>
                    </a:lnTo>
                    <a:lnTo>
                      <a:pt x="346" y="804"/>
                    </a:lnTo>
                    <a:lnTo>
                      <a:pt x="364" y="780"/>
                    </a:lnTo>
                    <a:lnTo>
                      <a:pt x="386" y="754"/>
                    </a:lnTo>
                    <a:lnTo>
                      <a:pt x="408" y="730"/>
                    </a:lnTo>
                    <a:lnTo>
                      <a:pt x="432" y="706"/>
                    </a:lnTo>
                    <a:lnTo>
                      <a:pt x="458" y="682"/>
                    </a:lnTo>
                    <a:lnTo>
                      <a:pt x="484" y="658"/>
                    </a:lnTo>
                    <a:lnTo>
                      <a:pt x="514" y="638"/>
                    </a:lnTo>
                    <a:lnTo>
                      <a:pt x="546" y="618"/>
                    </a:lnTo>
                    <a:lnTo>
                      <a:pt x="578" y="602"/>
                    </a:lnTo>
                    <a:lnTo>
                      <a:pt x="614" y="588"/>
                    </a:lnTo>
                    <a:lnTo>
                      <a:pt x="622" y="588"/>
                    </a:lnTo>
                    <a:lnTo>
                      <a:pt x="640" y="590"/>
                    </a:lnTo>
                    <a:lnTo>
                      <a:pt x="652" y="592"/>
                    </a:lnTo>
                    <a:lnTo>
                      <a:pt x="660" y="596"/>
                    </a:lnTo>
                    <a:lnTo>
                      <a:pt x="668" y="600"/>
                    </a:lnTo>
                    <a:lnTo>
                      <a:pt x="672" y="608"/>
                    </a:lnTo>
                    <a:lnTo>
                      <a:pt x="658" y="596"/>
                    </a:lnTo>
                    <a:lnTo>
                      <a:pt x="646" y="584"/>
                    </a:lnTo>
                    <a:lnTo>
                      <a:pt x="640" y="578"/>
                    </a:lnTo>
                    <a:lnTo>
                      <a:pt x="636" y="570"/>
                    </a:lnTo>
                    <a:lnTo>
                      <a:pt x="634" y="562"/>
                    </a:lnTo>
                    <a:lnTo>
                      <a:pt x="636" y="556"/>
                    </a:lnTo>
                    <a:lnTo>
                      <a:pt x="638" y="550"/>
                    </a:lnTo>
                    <a:lnTo>
                      <a:pt x="644" y="542"/>
                    </a:lnTo>
                    <a:lnTo>
                      <a:pt x="656" y="538"/>
                    </a:lnTo>
                    <a:lnTo>
                      <a:pt x="670" y="532"/>
                    </a:lnTo>
                    <a:lnTo>
                      <a:pt x="692" y="530"/>
                    </a:lnTo>
                    <a:lnTo>
                      <a:pt x="718" y="528"/>
                    </a:lnTo>
                    <a:lnTo>
                      <a:pt x="724" y="528"/>
                    </a:lnTo>
                    <a:lnTo>
                      <a:pt x="740" y="534"/>
                    </a:lnTo>
                    <a:lnTo>
                      <a:pt x="750" y="540"/>
                    </a:lnTo>
                    <a:lnTo>
                      <a:pt x="760" y="548"/>
                    </a:lnTo>
                    <a:lnTo>
                      <a:pt x="770" y="558"/>
                    </a:lnTo>
                    <a:lnTo>
                      <a:pt x="778" y="570"/>
                    </a:lnTo>
                    <a:lnTo>
                      <a:pt x="768" y="558"/>
                    </a:lnTo>
                    <a:lnTo>
                      <a:pt x="758" y="546"/>
                    </a:lnTo>
                    <a:lnTo>
                      <a:pt x="750" y="532"/>
                    </a:lnTo>
                    <a:lnTo>
                      <a:pt x="748" y="524"/>
                    </a:lnTo>
                    <a:lnTo>
                      <a:pt x="746" y="514"/>
                    </a:lnTo>
                    <a:lnTo>
                      <a:pt x="746" y="506"/>
                    </a:lnTo>
                    <a:lnTo>
                      <a:pt x="748" y="496"/>
                    </a:lnTo>
                    <a:lnTo>
                      <a:pt x="750" y="488"/>
                    </a:lnTo>
                    <a:lnTo>
                      <a:pt x="758" y="480"/>
                    </a:lnTo>
                    <a:lnTo>
                      <a:pt x="766" y="470"/>
                    </a:lnTo>
                    <a:lnTo>
                      <a:pt x="778" y="464"/>
                    </a:lnTo>
                    <a:lnTo>
                      <a:pt x="792" y="472"/>
                    </a:lnTo>
                    <a:lnTo>
                      <a:pt x="808" y="482"/>
                    </a:lnTo>
                    <a:lnTo>
                      <a:pt x="826" y="494"/>
                    </a:lnTo>
                    <a:lnTo>
                      <a:pt x="848" y="502"/>
                    </a:lnTo>
                    <a:lnTo>
                      <a:pt x="870" y="510"/>
                    </a:lnTo>
                    <a:lnTo>
                      <a:pt x="880" y="512"/>
                    </a:lnTo>
                    <a:lnTo>
                      <a:pt x="890" y="514"/>
                    </a:lnTo>
                    <a:lnTo>
                      <a:pt x="900" y="512"/>
                    </a:lnTo>
                    <a:lnTo>
                      <a:pt x="910" y="510"/>
                    </a:lnTo>
                    <a:lnTo>
                      <a:pt x="898" y="510"/>
                    </a:lnTo>
                    <a:lnTo>
                      <a:pt x="872" y="506"/>
                    </a:lnTo>
                    <a:lnTo>
                      <a:pt x="856" y="502"/>
                    </a:lnTo>
                    <a:lnTo>
                      <a:pt x="838" y="496"/>
                    </a:lnTo>
                    <a:lnTo>
                      <a:pt x="820" y="488"/>
                    </a:lnTo>
                    <a:lnTo>
                      <a:pt x="802" y="476"/>
                    </a:lnTo>
                    <a:lnTo>
                      <a:pt x="786" y="460"/>
                    </a:lnTo>
                    <a:lnTo>
                      <a:pt x="780" y="452"/>
                    </a:lnTo>
                    <a:lnTo>
                      <a:pt x="774" y="442"/>
                    </a:lnTo>
                    <a:lnTo>
                      <a:pt x="768" y="430"/>
                    </a:lnTo>
                    <a:lnTo>
                      <a:pt x="766" y="418"/>
                    </a:lnTo>
                    <a:lnTo>
                      <a:pt x="762" y="404"/>
                    </a:lnTo>
                    <a:lnTo>
                      <a:pt x="760" y="390"/>
                    </a:lnTo>
                    <a:lnTo>
                      <a:pt x="760" y="374"/>
                    </a:lnTo>
                    <a:lnTo>
                      <a:pt x="762" y="356"/>
                    </a:lnTo>
                    <a:lnTo>
                      <a:pt x="766" y="336"/>
                    </a:lnTo>
                    <a:lnTo>
                      <a:pt x="770" y="316"/>
                    </a:lnTo>
                    <a:lnTo>
                      <a:pt x="778" y="294"/>
                    </a:lnTo>
                    <a:lnTo>
                      <a:pt x="786" y="270"/>
                    </a:lnTo>
                    <a:lnTo>
                      <a:pt x="798" y="244"/>
                    </a:lnTo>
                    <a:lnTo>
                      <a:pt x="810" y="218"/>
                    </a:lnTo>
                    <a:lnTo>
                      <a:pt x="818" y="194"/>
                    </a:lnTo>
                    <a:lnTo>
                      <a:pt x="822" y="170"/>
                    </a:lnTo>
                    <a:lnTo>
                      <a:pt x="826" y="138"/>
                    </a:lnTo>
                    <a:lnTo>
                      <a:pt x="828" y="104"/>
                    </a:lnTo>
                    <a:lnTo>
                      <a:pt x="828" y="86"/>
                    </a:lnTo>
                    <a:lnTo>
                      <a:pt x="826" y="68"/>
                    </a:lnTo>
                    <a:lnTo>
                      <a:pt x="822" y="48"/>
                    </a:lnTo>
                    <a:lnTo>
                      <a:pt x="816" y="32"/>
                    </a:lnTo>
                    <a:lnTo>
                      <a:pt x="808" y="14"/>
                    </a:lnTo>
                    <a:lnTo>
                      <a:pt x="798" y="0"/>
                    </a:lnTo>
                  </a:path>
                </a:pathLst>
              </a:custGeom>
              <a:noFill/>
              <a:ln w="19050">
                <a:solidFill>
                  <a:srgbClr val="01010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ea typeface="ＭＳ Ｐゴシック" pitchFamily="31" charset="-128"/>
                </a:endParaRPr>
              </a:p>
            </p:txBody>
          </p:sp>
          <p:sp>
            <p:nvSpPr>
              <p:cNvPr id="29702" name="Freeform 555"/>
              <p:cNvSpPr>
                <a:spLocks/>
              </p:cNvSpPr>
              <p:nvPr/>
            </p:nvSpPr>
            <p:spPr bwMode="auto">
              <a:xfrm>
                <a:off x="2989" y="891"/>
                <a:ext cx="1924" cy="2062"/>
              </a:xfrm>
              <a:custGeom>
                <a:avLst/>
                <a:gdLst>
                  <a:gd name="T0" fmla="*/ 34 w 1924"/>
                  <a:gd name="T1" fmla="*/ 100 h 2062"/>
                  <a:gd name="T2" fmla="*/ 18 w 1924"/>
                  <a:gd name="T3" fmla="*/ 164 h 2062"/>
                  <a:gd name="T4" fmla="*/ 160 w 1924"/>
                  <a:gd name="T5" fmla="*/ 150 h 2062"/>
                  <a:gd name="T6" fmla="*/ 290 w 1924"/>
                  <a:gd name="T7" fmla="*/ 264 h 2062"/>
                  <a:gd name="T8" fmla="*/ 374 w 1924"/>
                  <a:gd name="T9" fmla="*/ 450 h 2062"/>
                  <a:gd name="T10" fmla="*/ 430 w 1924"/>
                  <a:gd name="T11" fmla="*/ 566 h 2062"/>
                  <a:gd name="T12" fmla="*/ 508 w 1924"/>
                  <a:gd name="T13" fmla="*/ 552 h 2062"/>
                  <a:gd name="T14" fmla="*/ 652 w 1924"/>
                  <a:gd name="T15" fmla="*/ 486 h 2062"/>
                  <a:gd name="T16" fmla="*/ 756 w 1924"/>
                  <a:gd name="T17" fmla="*/ 450 h 2062"/>
                  <a:gd name="T18" fmla="*/ 774 w 1924"/>
                  <a:gd name="T19" fmla="*/ 384 h 2062"/>
                  <a:gd name="T20" fmla="*/ 722 w 1924"/>
                  <a:gd name="T21" fmla="*/ 478 h 2062"/>
                  <a:gd name="T22" fmla="*/ 550 w 1924"/>
                  <a:gd name="T23" fmla="*/ 510 h 2062"/>
                  <a:gd name="T24" fmla="*/ 598 w 1924"/>
                  <a:gd name="T25" fmla="*/ 630 h 2062"/>
                  <a:gd name="T26" fmla="*/ 682 w 1924"/>
                  <a:gd name="T27" fmla="*/ 810 h 2062"/>
                  <a:gd name="T28" fmla="*/ 824 w 1924"/>
                  <a:gd name="T29" fmla="*/ 858 h 2062"/>
                  <a:gd name="T30" fmla="*/ 974 w 1924"/>
                  <a:gd name="T31" fmla="*/ 1026 h 2062"/>
                  <a:gd name="T32" fmla="*/ 1164 w 1924"/>
                  <a:gd name="T33" fmla="*/ 1098 h 2062"/>
                  <a:gd name="T34" fmla="*/ 1386 w 1924"/>
                  <a:gd name="T35" fmla="*/ 1132 h 2062"/>
                  <a:gd name="T36" fmla="*/ 1446 w 1924"/>
                  <a:gd name="T37" fmla="*/ 1266 h 2062"/>
                  <a:gd name="T38" fmla="*/ 1454 w 1924"/>
                  <a:gd name="T39" fmla="*/ 1306 h 2062"/>
                  <a:gd name="T40" fmla="*/ 1184 w 1924"/>
                  <a:gd name="T41" fmla="*/ 1496 h 2062"/>
                  <a:gd name="T42" fmla="*/ 1122 w 1924"/>
                  <a:gd name="T43" fmla="*/ 1508 h 2062"/>
                  <a:gd name="T44" fmla="*/ 1090 w 1924"/>
                  <a:gd name="T45" fmla="*/ 1370 h 2062"/>
                  <a:gd name="T46" fmla="*/ 1172 w 1924"/>
                  <a:gd name="T47" fmla="*/ 1274 h 2062"/>
                  <a:gd name="T48" fmla="*/ 1142 w 1924"/>
                  <a:gd name="T49" fmla="*/ 1290 h 2062"/>
                  <a:gd name="T50" fmla="*/ 974 w 1924"/>
                  <a:gd name="T51" fmla="*/ 1334 h 2062"/>
                  <a:gd name="T52" fmla="*/ 858 w 1924"/>
                  <a:gd name="T53" fmla="*/ 1260 h 2062"/>
                  <a:gd name="T54" fmla="*/ 852 w 1924"/>
                  <a:gd name="T55" fmla="*/ 1334 h 2062"/>
                  <a:gd name="T56" fmla="*/ 784 w 1924"/>
                  <a:gd name="T57" fmla="*/ 1384 h 2062"/>
                  <a:gd name="T58" fmla="*/ 620 w 1924"/>
                  <a:gd name="T59" fmla="*/ 1304 h 2062"/>
                  <a:gd name="T60" fmla="*/ 562 w 1924"/>
                  <a:gd name="T61" fmla="*/ 1138 h 2062"/>
                  <a:gd name="T62" fmla="*/ 680 w 1924"/>
                  <a:gd name="T63" fmla="*/ 834 h 2062"/>
                  <a:gd name="T64" fmla="*/ 574 w 1924"/>
                  <a:gd name="T65" fmla="*/ 1070 h 2062"/>
                  <a:gd name="T66" fmla="*/ 580 w 1924"/>
                  <a:gd name="T67" fmla="*/ 1260 h 2062"/>
                  <a:gd name="T68" fmla="*/ 634 w 1924"/>
                  <a:gd name="T69" fmla="*/ 1316 h 2062"/>
                  <a:gd name="T70" fmla="*/ 470 w 1924"/>
                  <a:gd name="T71" fmla="*/ 1244 h 2062"/>
                  <a:gd name="T72" fmla="*/ 356 w 1924"/>
                  <a:gd name="T73" fmla="*/ 1238 h 2062"/>
                  <a:gd name="T74" fmla="*/ 234 w 1924"/>
                  <a:gd name="T75" fmla="*/ 1166 h 2062"/>
                  <a:gd name="T76" fmla="*/ 274 w 1924"/>
                  <a:gd name="T77" fmla="*/ 1172 h 2062"/>
                  <a:gd name="T78" fmla="*/ 366 w 1924"/>
                  <a:gd name="T79" fmla="*/ 1250 h 2062"/>
                  <a:gd name="T80" fmla="*/ 578 w 1924"/>
                  <a:gd name="T81" fmla="*/ 1274 h 2062"/>
                  <a:gd name="T82" fmla="*/ 962 w 1924"/>
                  <a:gd name="T83" fmla="*/ 1618 h 2062"/>
                  <a:gd name="T84" fmla="*/ 1106 w 1924"/>
                  <a:gd name="T85" fmla="*/ 1928 h 2062"/>
                  <a:gd name="T86" fmla="*/ 1114 w 1924"/>
                  <a:gd name="T87" fmla="*/ 2016 h 2062"/>
                  <a:gd name="T88" fmla="*/ 1056 w 1924"/>
                  <a:gd name="T89" fmla="*/ 1776 h 2062"/>
                  <a:gd name="T90" fmla="*/ 1304 w 1924"/>
                  <a:gd name="T91" fmla="*/ 1792 h 2062"/>
                  <a:gd name="T92" fmla="*/ 1346 w 1924"/>
                  <a:gd name="T93" fmla="*/ 1752 h 2062"/>
                  <a:gd name="T94" fmla="*/ 1448 w 1924"/>
                  <a:gd name="T95" fmla="*/ 1816 h 2062"/>
                  <a:gd name="T96" fmla="*/ 1560 w 1924"/>
                  <a:gd name="T97" fmla="*/ 1776 h 2062"/>
                  <a:gd name="T98" fmla="*/ 1400 w 1924"/>
                  <a:gd name="T99" fmla="*/ 1806 h 2062"/>
                  <a:gd name="T100" fmla="*/ 1342 w 1924"/>
                  <a:gd name="T101" fmla="*/ 1788 h 2062"/>
                  <a:gd name="T102" fmla="*/ 1400 w 1924"/>
                  <a:gd name="T103" fmla="*/ 1890 h 2062"/>
                  <a:gd name="T104" fmla="*/ 1600 w 1924"/>
                  <a:gd name="T105" fmla="*/ 1888 h 2062"/>
                  <a:gd name="T106" fmla="*/ 1850 w 1924"/>
                  <a:gd name="T107" fmla="*/ 1898 h 2062"/>
                  <a:gd name="T108" fmla="*/ 1906 w 1924"/>
                  <a:gd name="T109" fmla="*/ 1978 h 2062"/>
                  <a:gd name="T110" fmla="*/ 1808 w 1924"/>
                  <a:gd name="T111" fmla="*/ 2038 h 206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924"/>
                  <a:gd name="T169" fmla="*/ 0 h 2062"/>
                  <a:gd name="T170" fmla="*/ 1924 w 1924"/>
                  <a:gd name="T171" fmla="*/ 2062 h 206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924" h="2062">
                    <a:moveTo>
                      <a:pt x="0" y="0"/>
                    </a:moveTo>
                    <a:lnTo>
                      <a:pt x="0" y="0"/>
                    </a:lnTo>
                    <a:lnTo>
                      <a:pt x="12" y="16"/>
                    </a:lnTo>
                    <a:lnTo>
                      <a:pt x="20" y="34"/>
                    </a:lnTo>
                    <a:lnTo>
                      <a:pt x="30" y="58"/>
                    </a:lnTo>
                    <a:lnTo>
                      <a:pt x="32" y="70"/>
                    </a:lnTo>
                    <a:lnTo>
                      <a:pt x="34" y="84"/>
                    </a:lnTo>
                    <a:lnTo>
                      <a:pt x="34" y="100"/>
                    </a:lnTo>
                    <a:lnTo>
                      <a:pt x="34" y="114"/>
                    </a:lnTo>
                    <a:lnTo>
                      <a:pt x="30" y="130"/>
                    </a:lnTo>
                    <a:lnTo>
                      <a:pt x="22" y="146"/>
                    </a:lnTo>
                    <a:lnTo>
                      <a:pt x="14" y="162"/>
                    </a:lnTo>
                    <a:lnTo>
                      <a:pt x="0" y="178"/>
                    </a:lnTo>
                    <a:lnTo>
                      <a:pt x="8" y="170"/>
                    </a:lnTo>
                    <a:lnTo>
                      <a:pt x="18" y="164"/>
                    </a:lnTo>
                    <a:lnTo>
                      <a:pt x="32" y="156"/>
                    </a:lnTo>
                    <a:lnTo>
                      <a:pt x="50" y="148"/>
                    </a:lnTo>
                    <a:lnTo>
                      <a:pt x="70" y="142"/>
                    </a:lnTo>
                    <a:lnTo>
                      <a:pt x="92" y="140"/>
                    </a:lnTo>
                    <a:lnTo>
                      <a:pt x="118" y="140"/>
                    </a:lnTo>
                    <a:lnTo>
                      <a:pt x="132" y="142"/>
                    </a:lnTo>
                    <a:lnTo>
                      <a:pt x="146" y="146"/>
                    </a:lnTo>
                    <a:lnTo>
                      <a:pt x="160" y="150"/>
                    </a:lnTo>
                    <a:lnTo>
                      <a:pt x="176" y="158"/>
                    </a:lnTo>
                    <a:lnTo>
                      <a:pt x="190" y="166"/>
                    </a:lnTo>
                    <a:lnTo>
                      <a:pt x="206" y="178"/>
                    </a:lnTo>
                    <a:lnTo>
                      <a:pt x="222" y="190"/>
                    </a:lnTo>
                    <a:lnTo>
                      <a:pt x="240" y="204"/>
                    </a:lnTo>
                    <a:lnTo>
                      <a:pt x="256" y="222"/>
                    </a:lnTo>
                    <a:lnTo>
                      <a:pt x="272" y="242"/>
                    </a:lnTo>
                    <a:lnTo>
                      <a:pt x="290" y="264"/>
                    </a:lnTo>
                    <a:lnTo>
                      <a:pt x="308" y="290"/>
                    </a:lnTo>
                    <a:lnTo>
                      <a:pt x="324" y="318"/>
                    </a:lnTo>
                    <a:lnTo>
                      <a:pt x="342" y="350"/>
                    </a:lnTo>
                    <a:lnTo>
                      <a:pt x="360" y="386"/>
                    </a:lnTo>
                    <a:lnTo>
                      <a:pt x="378" y="424"/>
                    </a:lnTo>
                    <a:lnTo>
                      <a:pt x="376" y="430"/>
                    </a:lnTo>
                    <a:lnTo>
                      <a:pt x="374" y="450"/>
                    </a:lnTo>
                    <a:lnTo>
                      <a:pt x="374" y="478"/>
                    </a:lnTo>
                    <a:lnTo>
                      <a:pt x="376" y="492"/>
                    </a:lnTo>
                    <a:lnTo>
                      <a:pt x="380" y="508"/>
                    </a:lnTo>
                    <a:lnTo>
                      <a:pt x="384" y="522"/>
                    </a:lnTo>
                    <a:lnTo>
                      <a:pt x="392" y="536"/>
                    </a:lnTo>
                    <a:lnTo>
                      <a:pt x="402" y="548"/>
                    </a:lnTo>
                    <a:lnTo>
                      <a:pt x="414" y="558"/>
                    </a:lnTo>
                    <a:lnTo>
                      <a:pt x="430" y="566"/>
                    </a:lnTo>
                    <a:lnTo>
                      <a:pt x="450" y="570"/>
                    </a:lnTo>
                    <a:lnTo>
                      <a:pt x="474" y="572"/>
                    </a:lnTo>
                    <a:lnTo>
                      <a:pt x="502" y="568"/>
                    </a:lnTo>
                    <a:lnTo>
                      <a:pt x="500" y="568"/>
                    </a:lnTo>
                    <a:lnTo>
                      <a:pt x="502" y="564"/>
                    </a:lnTo>
                    <a:lnTo>
                      <a:pt x="508" y="552"/>
                    </a:lnTo>
                    <a:lnTo>
                      <a:pt x="518" y="540"/>
                    </a:lnTo>
                    <a:lnTo>
                      <a:pt x="530" y="528"/>
                    </a:lnTo>
                    <a:lnTo>
                      <a:pt x="546" y="516"/>
                    </a:lnTo>
                    <a:lnTo>
                      <a:pt x="566" y="504"/>
                    </a:lnTo>
                    <a:lnTo>
                      <a:pt x="590" y="496"/>
                    </a:lnTo>
                    <a:lnTo>
                      <a:pt x="618" y="490"/>
                    </a:lnTo>
                    <a:lnTo>
                      <a:pt x="652" y="486"/>
                    </a:lnTo>
                    <a:lnTo>
                      <a:pt x="658" y="488"/>
                    </a:lnTo>
                    <a:lnTo>
                      <a:pt x="674" y="486"/>
                    </a:lnTo>
                    <a:lnTo>
                      <a:pt x="698" y="484"/>
                    </a:lnTo>
                    <a:lnTo>
                      <a:pt x="710" y="480"/>
                    </a:lnTo>
                    <a:lnTo>
                      <a:pt x="722" y="476"/>
                    </a:lnTo>
                    <a:lnTo>
                      <a:pt x="736" y="470"/>
                    </a:lnTo>
                    <a:lnTo>
                      <a:pt x="746" y="460"/>
                    </a:lnTo>
                    <a:lnTo>
                      <a:pt x="756" y="450"/>
                    </a:lnTo>
                    <a:lnTo>
                      <a:pt x="764" y="438"/>
                    </a:lnTo>
                    <a:lnTo>
                      <a:pt x="770" y="422"/>
                    </a:lnTo>
                    <a:lnTo>
                      <a:pt x="772" y="402"/>
                    </a:lnTo>
                    <a:lnTo>
                      <a:pt x="770" y="380"/>
                    </a:lnTo>
                    <a:lnTo>
                      <a:pt x="766" y="354"/>
                    </a:lnTo>
                    <a:lnTo>
                      <a:pt x="772" y="368"/>
                    </a:lnTo>
                    <a:lnTo>
                      <a:pt x="774" y="384"/>
                    </a:lnTo>
                    <a:lnTo>
                      <a:pt x="776" y="404"/>
                    </a:lnTo>
                    <a:lnTo>
                      <a:pt x="774" y="414"/>
                    </a:lnTo>
                    <a:lnTo>
                      <a:pt x="772" y="424"/>
                    </a:lnTo>
                    <a:lnTo>
                      <a:pt x="768" y="436"/>
                    </a:lnTo>
                    <a:lnTo>
                      <a:pt x="760" y="446"/>
                    </a:lnTo>
                    <a:lnTo>
                      <a:pt x="750" y="458"/>
                    </a:lnTo>
                    <a:lnTo>
                      <a:pt x="738" y="468"/>
                    </a:lnTo>
                    <a:lnTo>
                      <a:pt x="722" y="478"/>
                    </a:lnTo>
                    <a:lnTo>
                      <a:pt x="704" y="486"/>
                    </a:lnTo>
                    <a:lnTo>
                      <a:pt x="678" y="486"/>
                    </a:lnTo>
                    <a:lnTo>
                      <a:pt x="650" y="486"/>
                    </a:lnTo>
                    <a:lnTo>
                      <a:pt x="616" y="490"/>
                    </a:lnTo>
                    <a:lnTo>
                      <a:pt x="582" y="498"/>
                    </a:lnTo>
                    <a:lnTo>
                      <a:pt x="566" y="504"/>
                    </a:lnTo>
                    <a:lnTo>
                      <a:pt x="550" y="510"/>
                    </a:lnTo>
                    <a:lnTo>
                      <a:pt x="536" y="518"/>
                    </a:lnTo>
                    <a:lnTo>
                      <a:pt x="524" y="528"/>
                    </a:lnTo>
                    <a:lnTo>
                      <a:pt x="514" y="540"/>
                    </a:lnTo>
                    <a:lnTo>
                      <a:pt x="508" y="552"/>
                    </a:lnTo>
                    <a:lnTo>
                      <a:pt x="536" y="574"/>
                    </a:lnTo>
                    <a:lnTo>
                      <a:pt x="564" y="598"/>
                    </a:lnTo>
                    <a:lnTo>
                      <a:pt x="598" y="630"/>
                    </a:lnTo>
                    <a:lnTo>
                      <a:pt x="614" y="648"/>
                    </a:lnTo>
                    <a:lnTo>
                      <a:pt x="630" y="668"/>
                    </a:lnTo>
                    <a:lnTo>
                      <a:pt x="644" y="688"/>
                    </a:lnTo>
                    <a:lnTo>
                      <a:pt x="658" y="712"/>
                    </a:lnTo>
                    <a:lnTo>
                      <a:pt x="668" y="734"/>
                    </a:lnTo>
                    <a:lnTo>
                      <a:pt x="676" y="758"/>
                    </a:lnTo>
                    <a:lnTo>
                      <a:pt x="682" y="784"/>
                    </a:lnTo>
                    <a:lnTo>
                      <a:pt x="682" y="810"/>
                    </a:lnTo>
                    <a:lnTo>
                      <a:pt x="702" y="812"/>
                    </a:lnTo>
                    <a:lnTo>
                      <a:pt x="722" y="816"/>
                    </a:lnTo>
                    <a:lnTo>
                      <a:pt x="748" y="822"/>
                    </a:lnTo>
                    <a:lnTo>
                      <a:pt x="774" y="832"/>
                    </a:lnTo>
                    <a:lnTo>
                      <a:pt x="800" y="844"/>
                    </a:lnTo>
                    <a:lnTo>
                      <a:pt x="812" y="850"/>
                    </a:lnTo>
                    <a:lnTo>
                      <a:pt x="824" y="858"/>
                    </a:lnTo>
                    <a:lnTo>
                      <a:pt x="834" y="868"/>
                    </a:lnTo>
                    <a:lnTo>
                      <a:pt x="842" y="876"/>
                    </a:lnTo>
                    <a:lnTo>
                      <a:pt x="866" y="910"/>
                    </a:lnTo>
                    <a:lnTo>
                      <a:pt x="894" y="946"/>
                    </a:lnTo>
                    <a:lnTo>
                      <a:pt x="930" y="986"/>
                    </a:lnTo>
                    <a:lnTo>
                      <a:pt x="952" y="1006"/>
                    </a:lnTo>
                    <a:lnTo>
                      <a:pt x="974" y="1026"/>
                    </a:lnTo>
                    <a:lnTo>
                      <a:pt x="996" y="1044"/>
                    </a:lnTo>
                    <a:lnTo>
                      <a:pt x="1022" y="1062"/>
                    </a:lnTo>
                    <a:lnTo>
                      <a:pt x="1048" y="1076"/>
                    </a:lnTo>
                    <a:lnTo>
                      <a:pt x="1074" y="1088"/>
                    </a:lnTo>
                    <a:lnTo>
                      <a:pt x="1100" y="1096"/>
                    </a:lnTo>
                    <a:lnTo>
                      <a:pt x="1126" y="1100"/>
                    </a:lnTo>
                    <a:lnTo>
                      <a:pt x="1164" y="1098"/>
                    </a:lnTo>
                    <a:lnTo>
                      <a:pt x="1202" y="1096"/>
                    </a:lnTo>
                    <a:lnTo>
                      <a:pt x="1246" y="1098"/>
                    </a:lnTo>
                    <a:lnTo>
                      <a:pt x="1292" y="1102"/>
                    </a:lnTo>
                    <a:lnTo>
                      <a:pt x="1316" y="1104"/>
                    </a:lnTo>
                    <a:lnTo>
                      <a:pt x="1336" y="1110"/>
                    </a:lnTo>
                    <a:lnTo>
                      <a:pt x="1356" y="1116"/>
                    </a:lnTo>
                    <a:lnTo>
                      <a:pt x="1372" y="1122"/>
                    </a:lnTo>
                    <a:lnTo>
                      <a:pt x="1386" y="1132"/>
                    </a:lnTo>
                    <a:lnTo>
                      <a:pt x="1396" y="1142"/>
                    </a:lnTo>
                    <a:lnTo>
                      <a:pt x="1404" y="1158"/>
                    </a:lnTo>
                    <a:lnTo>
                      <a:pt x="1414" y="1176"/>
                    </a:lnTo>
                    <a:lnTo>
                      <a:pt x="1426" y="1198"/>
                    </a:lnTo>
                    <a:lnTo>
                      <a:pt x="1436" y="1224"/>
                    </a:lnTo>
                    <a:lnTo>
                      <a:pt x="1442" y="1252"/>
                    </a:lnTo>
                    <a:lnTo>
                      <a:pt x="1446" y="1266"/>
                    </a:lnTo>
                    <a:lnTo>
                      <a:pt x="1446" y="1280"/>
                    </a:lnTo>
                    <a:lnTo>
                      <a:pt x="1446" y="1292"/>
                    </a:lnTo>
                    <a:lnTo>
                      <a:pt x="1446" y="1306"/>
                    </a:lnTo>
                    <a:lnTo>
                      <a:pt x="1456" y="1308"/>
                    </a:lnTo>
                    <a:lnTo>
                      <a:pt x="1502" y="1324"/>
                    </a:lnTo>
                    <a:lnTo>
                      <a:pt x="1454" y="1306"/>
                    </a:lnTo>
                    <a:lnTo>
                      <a:pt x="1408" y="1334"/>
                    </a:lnTo>
                    <a:lnTo>
                      <a:pt x="1360" y="1362"/>
                    </a:lnTo>
                    <a:lnTo>
                      <a:pt x="1306" y="1398"/>
                    </a:lnTo>
                    <a:lnTo>
                      <a:pt x="1252" y="1438"/>
                    </a:lnTo>
                    <a:lnTo>
                      <a:pt x="1226" y="1458"/>
                    </a:lnTo>
                    <a:lnTo>
                      <a:pt x="1204" y="1478"/>
                    </a:lnTo>
                    <a:lnTo>
                      <a:pt x="1184" y="1496"/>
                    </a:lnTo>
                    <a:lnTo>
                      <a:pt x="1170" y="1514"/>
                    </a:lnTo>
                    <a:lnTo>
                      <a:pt x="1160" y="1530"/>
                    </a:lnTo>
                    <a:lnTo>
                      <a:pt x="1158" y="1536"/>
                    </a:lnTo>
                    <a:lnTo>
                      <a:pt x="1158" y="1544"/>
                    </a:lnTo>
                    <a:lnTo>
                      <a:pt x="1150" y="1538"/>
                    </a:lnTo>
                    <a:lnTo>
                      <a:pt x="1132" y="1520"/>
                    </a:lnTo>
                    <a:lnTo>
                      <a:pt x="1122" y="1508"/>
                    </a:lnTo>
                    <a:lnTo>
                      <a:pt x="1112" y="1492"/>
                    </a:lnTo>
                    <a:lnTo>
                      <a:pt x="1102" y="1476"/>
                    </a:lnTo>
                    <a:lnTo>
                      <a:pt x="1094" y="1458"/>
                    </a:lnTo>
                    <a:lnTo>
                      <a:pt x="1086" y="1438"/>
                    </a:lnTo>
                    <a:lnTo>
                      <a:pt x="1084" y="1416"/>
                    </a:lnTo>
                    <a:lnTo>
                      <a:pt x="1084" y="1394"/>
                    </a:lnTo>
                    <a:lnTo>
                      <a:pt x="1086" y="1382"/>
                    </a:lnTo>
                    <a:lnTo>
                      <a:pt x="1090" y="1370"/>
                    </a:lnTo>
                    <a:lnTo>
                      <a:pt x="1094" y="1360"/>
                    </a:lnTo>
                    <a:lnTo>
                      <a:pt x="1100" y="1346"/>
                    </a:lnTo>
                    <a:lnTo>
                      <a:pt x="1108" y="1334"/>
                    </a:lnTo>
                    <a:lnTo>
                      <a:pt x="1116" y="1322"/>
                    </a:lnTo>
                    <a:lnTo>
                      <a:pt x="1128" y="1310"/>
                    </a:lnTo>
                    <a:lnTo>
                      <a:pt x="1140" y="1298"/>
                    </a:lnTo>
                    <a:lnTo>
                      <a:pt x="1156" y="1286"/>
                    </a:lnTo>
                    <a:lnTo>
                      <a:pt x="1172" y="1274"/>
                    </a:lnTo>
                    <a:lnTo>
                      <a:pt x="1254" y="1216"/>
                    </a:lnTo>
                    <a:lnTo>
                      <a:pt x="1258" y="1214"/>
                    </a:lnTo>
                    <a:lnTo>
                      <a:pt x="1246" y="1220"/>
                    </a:lnTo>
                    <a:lnTo>
                      <a:pt x="1174" y="1264"/>
                    </a:lnTo>
                    <a:lnTo>
                      <a:pt x="1166" y="1272"/>
                    </a:lnTo>
                    <a:lnTo>
                      <a:pt x="1142" y="1290"/>
                    </a:lnTo>
                    <a:lnTo>
                      <a:pt x="1124" y="1302"/>
                    </a:lnTo>
                    <a:lnTo>
                      <a:pt x="1104" y="1312"/>
                    </a:lnTo>
                    <a:lnTo>
                      <a:pt x="1080" y="1322"/>
                    </a:lnTo>
                    <a:lnTo>
                      <a:pt x="1056" y="1330"/>
                    </a:lnTo>
                    <a:lnTo>
                      <a:pt x="1030" y="1334"/>
                    </a:lnTo>
                    <a:lnTo>
                      <a:pt x="1002" y="1336"/>
                    </a:lnTo>
                    <a:lnTo>
                      <a:pt x="988" y="1336"/>
                    </a:lnTo>
                    <a:lnTo>
                      <a:pt x="974" y="1334"/>
                    </a:lnTo>
                    <a:lnTo>
                      <a:pt x="958" y="1330"/>
                    </a:lnTo>
                    <a:lnTo>
                      <a:pt x="944" y="1326"/>
                    </a:lnTo>
                    <a:lnTo>
                      <a:pt x="930" y="1320"/>
                    </a:lnTo>
                    <a:lnTo>
                      <a:pt x="914" y="1310"/>
                    </a:lnTo>
                    <a:lnTo>
                      <a:pt x="900" y="1302"/>
                    </a:lnTo>
                    <a:lnTo>
                      <a:pt x="886" y="1290"/>
                    </a:lnTo>
                    <a:lnTo>
                      <a:pt x="872" y="1276"/>
                    </a:lnTo>
                    <a:lnTo>
                      <a:pt x="858" y="1260"/>
                    </a:lnTo>
                    <a:lnTo>
                      <a:pt x="844" y="1242"/>
                    </a:lnTo>
                    <a:lnTo>
                      <a:pt x="830" y="1222"/>
                    </a:lnTo>
                    <a:lnTo>
                      <a:pt x="840" y="1246"/>
                    </a:lnTo>
                    <a:lnTo>
                      <a:pt x="846" y="1272"/>
                    </a:lnTo>
                    <a:lnTo>
                      <a:pt x="852" y="1304"/>
                    </a:lnTo>
                    <a:lnTo>
                      <a:pt x="852" y="1318"/>
                    </a:lnTo>
                    <a:lnTo>
                      <a:pt x="852" y="1334"/>
                    </a:lnTo>
                    <a:lnTo>
                      <a:pt x="850" y="1348"/>
                    </a:lnTo>
                    <a:lnTo>
                      <a:pt x="846" y="1360"/>
                    </a:lnTo>
                    <a:lnTo>
                      <a:pt x="840" y="1370"/>
                    </a:lnTo>
                    <a:lnTo>
                      <a:pt x="830" y="1380"/>
                    </a:lnTo>
                    <a:lnTo>
                      <a:pt x="818" y="1384"/>
                    </a:lnTo>
                    <a:lnTo>
                      <a:pt x="802" y="1388"/>
                    </a:lnTo>
                    <a:lnTo>
                      <a:pt x="784" y="1384"/>
                    </a:lnTo>
                    <a:lnTo>
                      <a:pt x="762" y="1380"/>
                    </a:lnTo>
                    <a:lnTo>
                      <a:pt x="738" y="1374"/>
                    </a:lnTo>
                    <a:lnTo>
                      <a:pt x="708" y="1364"/>
                    </a:lnTo>
                    <a:lnTo>
                      <a:pt x="678" y="1348"/>
                    </a:lnTo>
                    <a:lnTo>
                      <a:pt x="662" y="1340"/>
                    </a:lnTo>
                    <a:lnTo>
                      <a:pt x="648" y="1330"/>
                    </a:lnTo>
                    <a:lnTo>
                      <a:pt x="634" y="1318"/>
                    </a:lnTo>
                    <a:lnTo>
                      <a:pt x="620" y="1304"/>
                    </a:lnTo>
                    <a:lnTo>
                      <a:pt x="606" y="1290"/>
                    </a:lnTo>
                    <a:lnTo>
                      <a:pt x="596" y="1274"/>
                    </a:lnTo>
                    <a:lnTo>
                      <a:pt x="584" y="1256"/>
                    </a:lnTo>
                    <a:lnTo>
                      <a:pt x="576" y="1236"/>
                    </a:lnTo>
                    <a:lnTo>
                      <a:pt x="570" y="1214"/>
                    </a:lnTo>
                    <a:lnTo>
                      <a:pt x="564" y="1192"/>
                    </a:lnTo>
                    <a:lnTo>
                      <a:pt x="562" y="1166"/>
                    </a:lnTo>
                    <a:lnTo>
                      <a:pt x="562" y="1138"/>
                    </a:lnTo>
                    <a:lnTo>
                      <a:pt x="566" y="1108"/>
                    </a:lnTo>
                    <a:lnTo>
                      <a:pt x="570" y="1076"/>
                    </a:lnTo>
                    <a:lnTo>
                      <a:pt x="580" y="1042"/>
                    </a:lnTo>
                    <a:lnTo>
                      <a:pt x="592" y="1006"/>
                    </a:lnTo>
                    <a:lnTo>
                      <a:pt x="608" y="966"/>
                    </a:lnTo>
                    <a:lnTo>
                      <a:pt x="628" y="924"/>
                    </a:lnTo>
                    <a:lnTo>
                      <a:pt x="652" y="880"/>
                    </a:lnTo>
                    <a:lnTo>
                      <a:pt x="680" y="834"/>
                    </a:lnTo>
                    <a:lnTo>
                      <a:pt x="670" y="850"/>
                    </a:lnTo>
                    <a:lnTo>
                      <a:pt x="646" y="892"/>
                    </a:lnTo>
                    <a:lnTo>
                      <a:pt x="632" y="922"/>
                    </a:lnTo>
                    <a:lnTo>
                      <a:pt x="616" y="954"/>
                    </a:lnTo>
                    <a:lnTo>
                      <a:pt x="600" y="992"/>
                    </a:lnTo>
                    <a:lnTo>
                      <a:pt x="586" y="1030"/>
                    </a:lnTo>
                    <a:lnTo>
                      <a:pt x="574" y="1070"/>
                    </a:lnTo>
                    <a:lnTo>
                      <a:pt x="566" y="1110"/>
                    </a:lnTo>
                    <a:lnTo>
                      <a:pt x="560" y="1152"/>
                    </a:lnTo>
                    <a:lnTo>
                      <a:pt x="560" y="1170"/>
                    </a:lnTo>
                    <a:lnTo>
                      <a:pt x="560" y="1190"/>
                    </a:lnTo>
                    <a:lnTo>
                      <a:pt x="562" y="1208"/>
                    </a:lnTo>
                    <a:lnTo>
                      <a:pt x="566" y="1226"/>
                    </a:lnTo>
                    <a:lnTo>
                      <a:pt x="572" y="1244"/>
                    </a:lnTo>
                    <a:lnTo>
                      <a:pt x="580" y="1260"/>
                    </a:lnTo>
                    <a:lnTo>
                      <a:pt x="588" y="1276"/>
                    </a:lnTo>
                    <a:lnTo>
                      <a:pt x="600" y="1290"/>
                    </a:lnTo>
                    <a:lnTo>
                      <a:pt x="614" y="1302"/>
                    </a:lnTo>
                    <a:lnTo>
                      <a:pt x="630" y="1314"/>
                    </a:lnTo>
                    <a:lnTo>
                      <a:pt x="634" y="1318"/>
                    </a:lnTo>
                    <a:lnTo>
                      <a:pt x="634" y="1316"/>
                    </a:lnTo>
                    <a:lnTo>
                      <a:pt x="624" y="1308"/>
                    </a:lnTo>
                    <a:lnTo>
                      <a:pt x="610" y="1294"/>
                    </a:lnTo>
                    <a:lnTo>
                      <a:pt x="600" y="1284"/>
                    </a:lnTo>
                    <a:lnTo>
                      <a:pt x="572" y="1274"/>
                    </a:lnTo>
                    <a:lnTo>
                      <a:pt x="544" y="1264"/>
                    </a:lnTo>
                    <a:lnTo>
                      <a:pt x="508" y="1254"/>
                    </a:lnTo>
                    <a:lnTo>
                      <a:pt x="470" y="1244"/>
                    </a:lnTo>
                    <a:lnTo>
                      <a:pt x="450" y="1242"/>
                    </a:lnTo>
                    <a:lnTo>
                      <a:pt x="432" y="1240"/>
                    </a:lnTo>
                    <a:lnTo>
                      <a:pt x="412" y="1238"/>
                    </a:lnTo>
                    <a:lnTo>
                      <a:pt x="396" y="1240"/>
                    </a:lnTo>
                    <a:lnTo>
                      <a:pt x="380" y="1244"/>
                    </a:lnTo>
                    <a:lnTo>
                      <a:pt x="366" y="1250"/>
                    </a:lnTo>
                    <a:lnTo>
                      <a:pt x="356" y="1238"/>
                    </a:lnTo>
                    <a:lnTo>
                      <a:pt x="332" y="1212"/>
                    </a:lnTo>
                    <a:lnTo>
                      <a:pt x="316" y="1198"/>
                    </a:lnTo>
                    <a:lnTo>
                      <a:pt x="300" y="1184"/>
                    </a:lnTo>
                    <a:lnTo>
                      <a:pt x="284" y="1176"/>
                    </a:lnTo>
                    <a:lnTo>
                      <a:pt x="276" y="1172"/>
                    </a:lnTo>
                    <a:lnTo>
                      <a:pt x="268" y="1170"/>
                    </a:lnTo>
                    <a:lnTo>
                      <a:pt x="234" y="1166"/>
                    </a:lnTo>
                    <a:lnTo>
                      <a:pt x="228" y="1164"/>
                    </a:lnTo>
                    <a:lnTo>
                      <a:pt x="236" y="1162"/>
                    </a:lnTo>
                    <a:lnTo>
                      <a:pt x="242" y="1162"/>
                    </a:lnTo>
                    <a:lnTo>
                      <a:pt x="258" y="1166"/>
                    </a:lnTo>
                    <a:lnTo>
                      <a:pt x="274" y="1172"/>
                    </a:lnTo>
                    <a:lnTo>
                      <a:pt x="294" y="1182"/>
                    </a:lnTo>
                    <a:lnTo>
                      <a:pt x="314" y="1194"/>
                    </a:lnTo>
                    <a:lnTo>
                      <a:pt x="334" y="1208"/>
                    </a:lnTo>
                    <a:lnTo>
                      <a:pt x="344" y="1218"/>
                    </a:lnTo>
                    <a:lnTo>
                      <a:pt x="352" y="1226"/>
                    </a:lnTo>
                    <a:lnTo>
                      <a:pt x="360" y="1238"/>
                    </a:lnTo>
                    <a:lnTo>
                      <a:pt x="366" y="1250"/>
                    </a:lnTo>
                    <a:lnTo>
                      <a:pt x="388" y="1246"/>
                    </a:lnTo>
                    <a:lnTo>
                      <a:pt x="410" y="1244"/>
                    </a:lnTo>
                    <a:lnTo>
                      <a:pt x="442" y="1244"/>
                    </a:lnTo>
                    <a:lnTo>
                      <a:pt x="478" y="1248"/>
                    </a:lnTo>
                    <a:lnTo>
                      <a:pt x="516" y="1254"/>
                    </a:lnTo>
                    <a:lnTo>
                      <a:pt x="536" y="1260"/>
                    </a:lnTo>
                    <a:lnTo>
                      <a:pt x="558" y="1266"/>
                    </a:lnTo>
                    <a:lnTo>
                      <a:pt x="578" y="1274"/>
                    </a:lnTo>
                    <a:lnTo>
                      <a:pt x="600" y="1284"/>
                    </a:lnTo>
                    <a:lnTo>
                      <a:pt x="722" y="1392"/>
                    </a:lnTo>
                    <a:lnTo>
                      <a:pt x="830" y="1488"/>
                    </a:lnTo>
                    <a:lnTo>
                      <a:pt x="928" y="1576"/>
                    </a:lnTo>
                    <a:lnTo>
                      <a:pt x="938" y="1588"/>
                    </a:lnTo>
                    <a:lnTo>
                      <a:pt x="962" y="1618"/>
                    </a:lnTo>
                    <a:lnTo>
                      <a:pt x="994" y="1666"/>
                    </a:lnTo>
                    <a:lnTo>
                      <a:pt x="1012" y="1696"/>
                    </a:lnTo>
                    <a:lnTo>
                      <a:pt x="1032" y="1730"/>
                    </a:lnTo>
                    <a:lnTo>
                      <a:pt x="1050" y="1764"/>
                    </a:lnTo>
                    <a:lnTo>
                      <a:pt x="1068" y="1802"/>
                    </a:lnTo>
                    <a:lnTo>
                      <a:pt x="1082" y="1844"/>
                    </a:lnTo>
                    <a:lnTo>
                      <a:pt x="1096" y="1886"/>
                    </a:lnTo>
                    <a:lnTo>
                      <a:pt x="1106" y="1928"/>
                    </a:lnTo>
                    <a:lnTo>
                      <a:pt x="1112" y="1972"/>
                    </a:lnTo>
                    <a:lnTo>
                      <a:pt x="1114" y="1994"/>
                    </a:lnTo>
                    <a:lnTo>
                      <a:pt x="1114" y="2018"/>
                    </a:lnTo>
                    <a:lnTo>
                      <a:pt x="1114" y="2040"/>
                    </a:lnTo>
                    <a:lnTo>
                      <a:pt x="1112" y="2062"/>
                    </a:lnTo>
                    <a:lnTo>
                      <a:pt x="1114" y="2040"/>
                    </a:lnTo>
                    <a:lnTo>
                      <a:pt x="1114" y="2016"/>
                    </a:lnTo>
                    <a:lnTo>
                      <a:pt x="1110" y="1982"/>
                    </a:lnTo>
                    <a:lnTo>
                      <a:pt x="1106" y="1940"/>
                    </a:lnTo>
                    <a:lnTo>
                      <a:pt x="1096" y="1890"/>
                    </a:lnTo>
                    <a:lnTo>
                      <a:pt x="1088" y="1864"/>
                    </a:lnTo>
                    <a:lnTo>
                      <a:pt x="1078" y="1836"/>
                    </a:lnTo>
                    <a:lnTo>
                      <a:pt x="1068" y="1808"/>
                    </a:lnTo>
                    <a:lnTo>
                      <a:pt x="1056" y="1776"/>
                    </a:lnTo>
                    <a:lnTo>
                      <a:pt x="1096" y="1788"/>
                    </a:lnTo>
                    <a:lnTo>
                      <a:pt x="1138" y="1798"/>
                    </a:lnTo>
                    <a:lnTo>
                      <a:pt x="1188" y="1804"/>
                    </a:lnTo>
                    <a:lnTo>
                      <a:pt x="1214" y="1806"/>
                    </a:lnTo>
                    <a:lnTo>
                      <a:pt x="1238" y="1806"/>
                    </a:lnTo>
                    <a:lnTo>
                      <a:pt x="1262" y="1804"/>
                    </a:lnTo>
                    <a:lnTo>
                      <a:pt x="1284" y="1800"/>
                    </a:lnTo>
                    <a:lnTo>
                      <a:pt x="1304" y="1792"/>
                    </a:lnTo>
                    <a:lnTo>
                      <a:pt x="1314" y="1788"/>
                    </a:lnTo>
                    <a:lnTo>
                      <a:pt x="1322" y="1780"/>
                    </a:lnTo>
                    <a:lnTo>
                      <a:pt x="1328" y="1774"/>
                    </a:lnTo>
                    <a:lnTo>
                      <a:pt x="1334" y="1766"/>
                    </a:lnTo>
                    <a:lnTo>
                      <a:pt x="1340" y="1756"/>
                    </a:lnTo>
                    <a:lnTo>
                      <a:pt x="1342" y="1746"/>
                    </a:lnTo>
                    <a:lnTo>
                      <a:pt x="1346" y="1752"/>
                    </a:lnTo>
                    <a:lnTo>
                      <a:pt x="1354" y="1768"/>
                    </a:lnTo>
                    <a:lnTo>
                      <a:pt x="1362" y="1778"/>
                    </a:lnTo>
                    <a:lnTo>
                      <a:pt x="1370" y="1786"/>
                    </a:lnTo>
                    <a:lnTo>
                      <a:pt x="1382" y="1796"/>
                    </a:lnTo>
                    <a:lnTo>
                      <a:pt x="1396" y="1804"/>
                    </a:lnTo>
                    <a:lnTo>
                      <a:pt x="1410" y="1810"/>
                    </a:lnTo>
                    <a:lnTo>
                      <a:pt x="1428" y="1816"/>
                    </a:lnTo>
                    <a:lnTo>
                      <a:pt x="1448" y="1816"/>
                    </a:lnTo>
                    <a:lnTo>
                      <a:pt x="1470" y="1814"/>
                    </a:lnTo>
                    <a:lnTo>
                      <a:pt x="1494" y="1808"/>
                    </a:lnTo>
                    <a:lnTo>
                      <a:pt x="1522" y="1796"/>
                    </a:lnTo>
                    <a:lnTo>
                      <a:pt x="1552" y="1780"/>
                    </a:lnTo>
                    <a:lnTo>
                      <a:pt x="1584" y="1758"/>
                    </a:lnTo>
                    <a:lnTo>
                      <a:pt x="1578" y="1762"/>
                    </a:lnTo>
                    <a:lnTo>
                      <a:pt x="1560" y="1776"/>
                    </a:lnTo>
                    <a:lnTo>
                      <a:pt x="1532" y="1792"/>
                    </a:lnTo>
                    <a:lnTo>
                      <a:pt x="1514" y="1800"/>
                    </a:lnTo>
                    <a:lnTo>
                      <a:pt x="1496" y="1806"/>
                    </a:lnTo>
                    <a:lnTo>
                      <a:pt x="1478" y="1810"/>
                    </a:lnTo>
                    <a:lnTo>
                      <a:pt x="1458" y="1814"/>
                    </a:lnTo>
                    <a:lnTo>
                      <a:pt x="1438" y="1814"/>
                    </a:lnTo>
                    <a:lnTo>
                      <a:pt x="1420" y="1812"/>
                    </a:lnTo>
                    <a:lnTo>
                      <a:pt x="1400" y="1806"/>
                    </a:lnTo>
                    <a:lnTo>
                      <a:pt x="1382" y="1794"/>
                    </a:lnTo>
                    <a:lnTo>
                      <a:pt x="1372" y="1786"/>
                    </a:lnTo>
                    <a:lnTo>
                      <a:pt x="1364" y="1778"/>
                    </a:lnTo>
                    <a:lnTo>
                      <a:pt x="1356" y="1768"/>
                    </a:lnTo>
                    <a:lnTo>
                      <a:pt x="1348" y="1756"/>
                    </a:lnTo>
                    <a:lnTo>
                      <a:pt x="1346" y="1766"/>
                    </a:lnTo>
                    <a:lnTo>
                      <a:pt x="1342" y="1788"/>
                    </a:lnTo>
                    <a:lnTo>
                      <a:pt x="1342" y="1802"/>
                    </a:lnTo>
                    <a:lnTo>
                      <a:pt x="1344" y="1818"/>
                    </a:lnTo>
                    <a:lnTo>
                      <a:pt x="1348" y="1834"/>
                    </a:lnTo>
                    <a:lnTo>
                      <a:pt x="1354" y="1850"/>
                    </a:lnTo>
                    <a:lnTo>
                      <a:pt x="1366" y="1864"/>
                    </a:lnTo>
                    <a:lnTo>
                      <a:pt x="1380" y="1878"/>
                    </a:lnTo>
                    <a:lnTo>
                      <a:pt x="1390" y="1884"/>
                    </a:lnTo>
                    <a:lnTo>
                      <a:pt x="1400" y="1890"/>
                    </a:lnTo>
                    <a:lnTo>
                      <a:pt x="1412" y="1894"/>
                    </a:lnTo>
                    <a:lnTo>
                      <a:pt x="1426" y="1898"/>
                    </a:lnTo>
                    <a:lnTo>
                      <a:pt x="1442" y="1900"/>
                    </a:lnTo>
                    <a:lnTo>
                      <a:pt x="1458" y="1902"/>
                    </a:lnTo>
                    <a:lnTo>
                      <a:pt x="1478" y="1904"/>
                    </a:lnTo>
                    <a:lnTo>
                      <a:pt x="1498" y="1904"/>
                    </a:lnTo>
                    <a:lnTo>
                      <a:pt x="1544" y="1898"/>
                    </a:lnTo>
                    <a:lnTo>
                      <a:pt x="1600" y="1888"/>
                    </a:lnTo>
                    <a:lnTo>
                      <a:pt x="1642" y="1884"/>
                    </a:lnTo>
                    <a:lnTo>
                      <a:pt x="1688" y="1882"/>
                    </a:lnTo>
                    <a:lnTo>
                      <a:pt x="1742" y="1882"/>
                    </a:lnTo>
                    <a:lnTo>
                      <a:pt x="1770" y="1884"/>
                    </a:lnTo>
                    <a:lnTo>
                      <a:pt x="1798" y="1886"/>
                    </a:lnTo>
                    <a:lnTo>
                      <a:pt x="1824" y="1892"/>
                    </a:lnTo>
                    <a:lnTo>
                      <a:pt x="1850" y="1898"/>
                    </a:lnTo>
                    <a:lnTo>
                      <a:pt x="1874" y="1908"/>
                    </a:lnTo>
                    <a:lnTo>
                      <a:pt x="1894" y="1920"/>
                    </a:lnTo>
                    <a:lnTo>
                      <a:pt x="1904" y="1926"/>
                    </a:lnTo>
                    <a:lnTo>
                      <a:pt x="1912" y="1934"/>
                    </a:lnTo>
                    <a:lnTo>
                      <a:pt x="1918" y="1942"/>
                    </a:lnTo>
                    <a:lnTo>
                      <a:pt x="1924" y="1952"/>
                    </a:lnTo>
                    <a:lnTo>
                      <a:pt x="1906" y="1978"/>
                    </a:lnTo>
                    <a:lnTo>
                      <a:pt x="1886" y="2002"/>
                    </a:lnTo>
                    <a:lnTo>
                      <a:pt x="1874" y="2014"/>
                    </a:lnTo>
                    <a:lnTo>
                      <a:pt x="1860" y="2024"/>
                    </a:lnTo>
                    <a:lnTo>
                      <a:pt x="1848" y="2032"/>
                    </a:lnTo>
                    <a:lnTo>
                      <a:pt x="1834" y="2038"/>
                    </a:lnTo>
                    <a:lnTo>
                      <a:pt x="1822" y="2040"/>
                    </a:lnTo>
                    <a:lnTo>
                      <a:pt x="1816" y="2040"/>
                    </a:lnTo>
                    <a:lnTo>
                      <a:pt x="1808" y="2038"/>
                    </a:lnTo>
                    <a:lnTo>
                      <a:pt x="1802" y="2036"/>
                    </a:lnTo>
                    <a:lnTo>
                      <a:pt x="1796" y="2032"/>
                    </a:lnTo>
                    <a:lnTo>
                      <a:pt x="1792" y="2026"/>
                    </a:lnTo>
                    <a:lnTo>
                      <a:pt x="1786" y="2020"/>
                    </a:lnTo>
                    <a:lnTo>
                      <a:pt x="1776" y="2000"/>
                    </a:lnTo>
                    <a:lnTo>
                      <a:pt x="1768" y="1974"/>
                    </a:lnTo>
                  </a:path>
                </a:pathLst>
              </a:custGeom>
              <a:noFill/>
              <a:ln w="19050">
                <a:solidFill>
                  <a:srgbClr val="01010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ea typeface="ＭＳ Ｐゴシック" pitchFamily="31" charset="-128"/>
                </a:endParaRPr>
              </a:p>
            </p:txBody>
          </p:sp>
          <p:grpSp>
            <p:nvGrpSpPr>
              <p:cNvPr id="4" name="Group 561"/>
              <p:cNvGrpSpPr>
                <a:grpSpLocks/>
              </p:cNvGrpSpPr>
              <p:nvPr/>
            </p:nvGrpSpPr>
            <p:grpSpPr bwMode="auto">
              <a:xfrm>
                <a:off x="955" y="981"/>
                <a:ext cx="4052" cy="2062"/>
                <a:chOff x="955" y="995"/>
                <a:chExt cx="4052" cy="2062"/>
              </a:xfrm>
            </p:grpSpPr>
            <p:sp>
              <p:nvSpPr>
                <p:cNvPr id="29704" name="Freeform 549"/>
                <p:cNvSpPr>
                  <a:spLocks/>
                </p:cNvSpPr>
                <p:nvPr/>
              </p:nvSpPr>
              <p:spPr bwMode="auto">
                <a:xfrm>
                  <a:off x="955" y="1371"/>
                  <a:ext cx="934" cy="1608"/>
                </a:xfrm>
                <a:custGeom>
                  <a:avLst/>
                  <a:gdLst>
                    <a:gd name="T0" fmla="*/ 318 w 934"/>
                    <a:gd name="T1" fmla="*/ 1592 h 1608"/>
                    <a:gd name="T2" fmla="*/ 286 w 934"/>
                    <a:gd name="T3" fmla="*/ 1574 h 1608"/>
                    <a:gd name="T4" fmla="*/ 220 w 934"/>
                    <a:gd name="T5" fmla="*/ 1590 h 1608"/>
                    <a:gd name="T6" fmla="*/ 204 w 934"/>
                    <a:gd name="T7" fmla="*/ 1596 h 1608"/>
                    <a:gd name="T8" fmla="*/ 278 w 934"/>
                    <a:gd name="T9" fmla="*/ 1574 h 1608"/>
                    <a:gd name="T10" fmla="*/ 234 w 934"/>
                    <a:gd name="T11" fmla="*/ 1536 h 1608"/>
                    <a:gd name="T12" fmla="*/ 204 w 934"/>
                    <a:gd name="T13" fmla="*/ 1496 h 1608"/>
                    <a:gd name="T14" fmla="*/ 180 w 934"/>
                    <a:gd name="T15" fmla="*/ 1428 h 1608"/>
                    <a:gd name="T16" fmla="*/ 172 w 934"/>
                    <a:gd name="T17" fmla="*/ 1408 h 1608"/>
                    <a:gd name="T18" fmla="*/ 162 w 934"/>
                    <a:gd name="T19" fmla="*/ 1406 h 1608"/>
                    <a:gd name="T20" fmla="*/ 136 w 934"/>
                    <a:gd name="T21" fmla="*/ 1444 h 1608"/>
                    <a:gd name="T22" fmla="*/ 132 w 934"/>
                    <a:gd name="T23" fmla="*/ 1446 h 1608"/>
                    <a:gd name="T24" fmla="*/ 154 w 934"/>
                    <a:gd name="T25" fmla="*/ 1410 h 1608"/>
                    <a:gd name="T26" fmla="*/ 166 w 934"/>
                    <a:gd name="T27" fmla="*/ 1398 h 1608"/>
                    <a:gd name="T28" fmla="*/ 172 w 934"/>
                    <a:gd name="T29" fmla="*/ 1408 h 1608"/>
                    <a:gd name="T30" fmla="*/ 170 w 934"/>
                    <a:gd name="T31" fmla="*/ 1372 h 1608"/>
                    <a:gd name="T32" fmla="*/ 182 w 934"/>
                    <a:gd name="T33" fmla="*/ 1318 h 1608"/>
                    <a:gd name="T34" fmla="*/ 214 w 934"/>
                    <a:gd name="T35" fmla="*/ 1262 h 1608"/>
                    <a:gd name="T36" fmla="*/ 310 w 934"/>
                    <a:gd name="T37" fmla="*/ 1158 h 1608"/>
                    <a:gd name="T38" fmla="*/ 422 w 934"/>
                    <a:gd name="T39" fmla="*/ 1068 h 1608"/>
                    <a:gd name="T40" fmla="*/ 556 w 934"/>
                    <a:gd name="T41" fmla="*/ 984 h 1608"/>
                    <a:gd name="T42" fmla="*/ 560 w 934"/>
                    <a:gd name="T43" fmla="*/ 958 h 1608"/>
                    <a:gd name="T44" fmla="*/ 586 w 934"/>
                    <a:gd name="T45" fmla="*/ 908 h 1608"/>
                    <a:gd name="T46" fmla="*/ 632 w 934"/>
                    <a:gd name="T47" fmla="*/ 860 h 1608"/>
                    <a:gd name="T48" fmla="*/ 684 w 934"/>
                    <a:gd name="T49" fmla="*/ 840 h 1608"/>
                    <a:gd name="T50" fmla="*/ 780 w 934"/>
                    <a:gd name="T51" fmla="*/ 804 h 1608"/>
                    <a:gd name="T52" fmla="*/ 850 w 934"/>
                    <a:gd name="T53" fmla="*/ 762 h 1608"/>
                    <a:gd name="T54" fmla="*/ 896 w 934"/>
                    <a:gd name="T55" fmla="*/ 714 h 1608"/>
                    <a:gd name="T56" fmla="*/ 922 w 934"/>
                    <a:gd name="T57" fmla="*/ 662 h 1608"/>
                    <a:gd name="T58" fmla="*/ 934 w 934"/>
                    <a:gd name="T59" fmla="*/ 610 h 1608"/>
                    <a:gd name="T60" fmla="*/ 926 w 934"/>
                    <a:gd name="T61" fmla="*/ 516 h 1608"/>
                    <a:gd name="T62" fmla="*/ 904 w 934"/>
                    <a:gd name="T63" fmla="*/ 454 h 1608"/>
                    <a:gd name="T64" fmla="*/ 902 w 934"/>
                    <a:gd name="T65" fmla="*/ 426 h 1608"/>
                    <a:gd name="T66" fmla="*/ 916 w 934"/>
                    <a:gd name="T67" fmla="*/ 380 h 1608"/>
                    <a:gd name="T68" fmla="*/ 912 w 934"/>
                    <a:gd name="T69" fmla="*/ 278 h 1608"/>
                    <a:gd name="T70" fmla="*/ 886 w 934"/>
                    <a:gd name="T71" fmla="*/ 174 h 1608"/>
                    <a:gd name="T72" fmla="*/ 842 w 934"/>
                    <a:gd name="T73" fmla="*/ 62 h 1608"/>
                    <a:gd name="T74" fmla="*/ 820 w 934"/>
                    <a:gd name="T75" fmla="*/ 16 h 1608"/>
                    <a:gd name="T76" fmla="*/ 752 w 934"/>
                    <a:gd name="T77" fmla="*/ 2 h 1608"/>
                    <a:gd name="T78" fmla="*/ 648 w 934"/>
                    <a:gd name="T79" fmla="*/ 2 h 1608"/>
                    <a:gd name="T80" fmla="*/ 566 w 934"/>
                    <a:gd name="T81" fmla="*/ 16 h 1608"/>
                    <a:gd name="T82" fmla="*/ 532 w 934"/>
                    <a:gd name="T83" fmla="*/ 28 h 1608"/>
                    <a:gd name="T84" fmla="*/ 482 w 934"/>
                    <a:gd name="T85" fmla="*/ 64 h 1608"/>
                    <a:gd name="T86" fmla="*/ 438 w 934"/>
                    <a:gd name="T87" fmla="*/ 118 h 1608"/>
                    <a:gd name="T88" fmla="*/ 360 w 934"/>
                    <a:gd name="T89" fmla="*/ 254 h 1608"/>
                    <a:gd name="T90" fmla="*/ 300 w 934"/>
                    <a:gd name="T91" fmla="*/ 402 h 1608"/>
                    <a:gd name="T92" fmla="*/ 252 w 934"/>
                    <a:gd name="T93" fmla="*/ 566 h 1608"/>
                    <a:gd name="T94" fmla="*/ 176 w 934"/>
                    <a:gd name="T95" fmla="*/ 598 h 1608"/>
                    <a:gd name="T96" fmla="*/ 90 w 934"/>
                    <a:gd name="T97" fmla="*/ 652 h 1608"/>
                    <a:gd name="T98" fmla="*/ 36 w 934"/>
                    <a:gd name="T99" fmla="*/ 710 h 1608"/>
                    <a:gd name="T100" fmla="*/ 8 w 934"/>
                    <a:gd name="T101" fmla="*/ 772 h 1608"/>
                    <a:gd name="T102" fmla="*/ 0 w 934"/>
                    <a:gd name="T103" fmla="*/ 834 h 1608"/>
                    <a:gd name="T104" fmla="*/ 6 w 934"/>
                    <a:gd name="T105" fmla="*/ 894 h 1608"/>
                    <a:gd name="T106" fmla="*/ 38 w 934"/>
                    <a:gd name="T107" fmla="*/ 978 h 1608"/>
                    <a:gd name="T108" fmla="*/ 80 w 934"/>
                    <a:gd name="T109" fmla="*/ 1048 h 1608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934"/>
                    <a:gd name="T166" fmla="*/ 0 h 1608"/>
                    <a:gd name="T167" fmla="*/ 934 w 934"/>
                    <a:gd name="T168" fmla="*/ 1608 h 1608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934" h="1608">
                      <a:moveTo>
                        <a:pt x="334" y="1598"/>
                      </a:moveTo>
                      <a:lnTo>
                        <a:pt x="334" y="1598"/>
                      </a:lnTo>
                      <a:lnTo>
                        <a:pt x="318" y="1592"/>
                      </a:lnTo>
                      <a:lnTo>
                        <a:pt x="302" y="1584"/>
                      </a:lnTo>
                      <a:lnTo>
                        <a:pt x="286" y="1574"/>
                      </a:lnTo>
                      <a:lnTo>
                        <a:pt x="274" y="1574"/>
                      </a:lnTo>
                      <a:lnTo>
                        <a:pt x="258" y="1578"/>
                      </a:lnTo>
                      <a:lnTo>
                        <a:pt x="220" y="1590"/>
                      </a:lnTo>
                      <a:lnTo>
                        <a:pt x="168" y="1608"/>
                      </a:lnTo>
                      <a:lnTo>
                        <a:pt x="204" y="1596"/>
                      </a:lnTo>
                      <a:lnTo>
                        <a:pt x="240" y="1586"/>
                      </a:lnTo>
                      <a:lnTo>
                        <a:pt x="278" y="1574"/>
                      </a:lnTo>
                      <a:lnTo>
                        <a:pt x="262" y="1562"/>
                      </a:lnTo>
                      <a:lnTo>
                        <a:pt x="248" y="1550"/>
                      </a:lnTo>
                      <a:lnTo>
                        <a:pt x="234" y="1536"/>
                      </a:lnTo>
                      <a:lnTo>
                        <a:pt x="222" y="1522"/>
                      </a:lnTo>
                      <a:lnTo>
                        <a:pt x="214" y="1510"/>
                      </a:lnTo>
                      <a:lnTo>
                        <a:pt x="204" y="1496"/>
                      </a:lnTo>
                      <a:lnTo>
                        <a:pt x="192" y="1470"/>
                      </a:lnTo>
                      <a:lnTo>
                        <a:pt x="184" y="1446"/>
                      </a:lnTo>
                      <a:lnTo>
                        <a:pt x="180" y="1428"/>
                      </a:lnTo>
                      <a:lnTo>
                        <a:pt x="176" y="1412"/>
                      </a:lnTo>
                      <a:lnTo>
                        <a:pt x="172" y="1408"/>
                      </a:lnTo>
                      <a:lnTo>
                        <a:pt x="170" y="1406"/>
                      </a:lnTo>
                      <a:lnTo>
                        <a:pt x="166" y="1406"/>
                      </a:lnTo>
                      <a:lnTo>
                        <a:pt x="162" y="1406"/>
                      </a:lnTo>
                      <a:lnTo>
                        <a:pt x="154" y="1412"/>
                      </a:lnTo>
                      <a:lnTo>
                        <a:pt x="146" y="1422"/>
                      </a:lnTo>
                      <a:lnTo>
                        <a:pt x="136" y="1444"/>
                      </a:lnTo>
                      <a:lnTo>
                        <a:pt x="132" y="1454"/>
                      </a:lnTo>
                      <a:lnTo>
                        <a:pt x="132" y="1446"/>
                      </a:lnTo>
                      <a:lnTo>
                        <a:pt x="136" y="1438"/>
                      </a:lnTo>
                      <a:lnTo>
                        <a:pt x="144" y="1422"/>
                      </a:lnTo>
                      <a:lnTo>
                        <a:pt x="154" y="1410"/>
                      </a:lnTo>
                      <a:lnTo>
                        <a:pt x="164" y="1398"/>
                      </a:lnTo>
                      <a:lnTo>
                        <a:pt x="166" y="1398"/>
                      </a:lnTo>
                      <a:lnTo>
                        <a:pt x="168" y="1398"/>
                      </a:lnTo>
                      <a:lnTo>
                        <a:pt x="170" y="1400"/>
                      </a:lnTo>
                      <a:lnTo>
                        <a:pt x="172" y="1408"/>
                      </a:lnTo>
                      <a:lnTo>
                        <a:pt x="170" y="1390"/>
                      </a:lnTo>
                      <a:lnTo>
                        <a:pt x="170" y="1372"/>
                      </a:lnTo>
                      <a:lnTo>
                        <a:pt x="172" y="1354"/>
                      </a:lnTo>
                      <a:lnTo>
                        <a:pt x="176" y="1336"/>
                      </a:lnTo>
                      <a:lnTo>
                        <a:pt x="182" y="1318"/>
                      </a:lnTo>
                      <a:lnTo>
                        <a:pt x="192" y="1298"/>
                      </a:lnTo>
                      <a:lnTo>
                        <a:pt x="202" y="1280"/>
                      </a:lnTo>
                      <a:lnTo>
                        <a:pt x="214" y="1262"/>
                      </a:lnTo>
                      <a:lnTo>
                        <a:pt x="242" y="1226"/>
                      </a:lnTo>
                      <a:lnTo>
                        <a:pt x="274" y="1192"/>
                      </a:lnTo>
                      <a:lnTo>
                        <a:pt x="310" y="1158"/>
                      </a:lnTo>
                      <a:lnTo>
                        <a:pt x="346" y="1126"/>
                      </a:lnTo>
                      <a:lnTo>
                        <a:pt x="384" y="1096"/>
                      </a:lnTo>
                      <a:lnTo>
                        <a:pt x="422" y="1068"/>
                      </a:lnTo>
                      <a:lnTo>
                        <a:pt x="488" y="1024"/>
                      </a:lnTo>
                      <a:lnTo>
                        <a:pt x="536" y="994"/>
                      </a:lnTo>
                      <a:lnTo>
                        <a:pt x="556" y="984"/>
                      </a:lnTo>
                      <a:lnTo>
                        <a:pt x="556" y="970"/>
                      </a:lnTo>
                      <a:lnTo>
                        <a:pt x="560" y="958"/>
                      </a:lnTo>
                      <a:lnTo>
                        <a:pt x="566" y="944"/>
                      </a:lnTo>
                      <a:lnTo>
                        <a:pt x="572" y="932"/>
                      </a:lnTo>
                      <a:lnTo>
                        <a:pt x="586" y="908"/>
                      </a:lnTo>
                      <a:lnTo>
                        <a:pt x="602" y="888"/>
                      </a:lnTo>
                      <a:lnTo>
                        <a:pt x="618" y="872"/>
                      </a:lnTo>
                      <a:lnTo>
                        <a:pt x="632" y="860"/>
                      </a:lnTo>
                      <a:lnTo>
                        <a:pt x="646" y="848"/>
                      </a:lnTo>
                      <a:lnTo>
                        <a:pt x="684" y="840"/>
                      </a:lnTo>
                      <a:lnTo>
                        <a:pt x="720" y="828"/>
                      </a:lnTo>
                      <a:lnTo>
                        <a:pt x="752" y="818"/>
                      </a:lnTo>
                      <a:lnTo>
                        <a:pt x="780" y="804"/>
                      </a:lnTo>
                      <a:lnTo>
                        <a:pt x="806" y="792"/>
                      </a:lnTo>
                      <a:lnTo>
                        <a:pt x="830" y="778"/>
                      </a:lnTo>
                      <a:lnTo>
                        <a:pt x="850" y="762"/>
                      </a:lnTo>
                      <a:lnTo>
                        <a:pt x="868" y="746"/>
                      </a:lnTo>
                      <a:lnTo>
                        <a:pt x="882" y="730"/>
                      </a:lnTo>
                      <a:lnTo>
                        <a:pt x="896" y="714"/>
                      </a:lnTo>
                      <a:lnTo>
                        <a:pt x="906" y="696"/>
                      </a:lnTo>
                      <a:lnTo>
                        <a:pt x="914" y="680"/>
                      </a:lnTo>
                      <a:lnTo>
                        <a:pt x="922" y="662"/>
                      </a:lnTo>
                      <a:lnTo>
                        <a:pt x="928" y="644"/>
                      </a:lnTo>
                      <a:lnTo>
                        <a:pt x="930" y="628"/>
                      </a:lnTo>
                      <a:lnTo>
                        <a:pt x="934" y="610"/>
                      </a:lnTo>
                      <a:lnTo>
                        <a:pt x="934" y="578"/>
                      </a:lnTo>
                      <a:lnTo>
                        <a:pt x="930" y="546"/>
                      </a:lnTo>
                      <a:lnTo>
                        <a:pt x="926" y="516"/>
                      </a:lnTo>
                      <a:lnTo>
                        <a:pt x="918" y="492"/>
                      </a:lnTo>
                      <a:lnTo>
                        <a:pt x="910" y="470"/>
                      </a:lnTo>
                      <a:lnTo>
                        <a:pt x="904" y="454"/>
                      </a:lnTo>
                      <a:lnTo>
                        <a:pt x="896" y="440"/>
                      </a:lnTo>
                      <a:lnTo>
                        <a:pt x="902" y="426"/>
                      </a:lnTo>
                      <a:lnTo>
                        <a:pt x="908" y="412"/>
                      </a:lnTo>
                      <a:lnTo>
                        <a:pt x="912" y="396"/>
                      </a:lnTo>
                      <a:lnTo>
                        <a:pt x="916" y="380"/>
                      </a:lnTo>
                      <a:lnTo>
                        <a:pt x="918" y="348"/>
                      </a:lnTo>
                      <a:lnTo>
                        <a:pt x="916" y="314"/>
                      </a:lnTo>
                      <a:lnTo>
                        <a:pt x="912" y="278"/>
                      </a:lnTo>
                      <a:lnTo>
                        <a:pt x="906" y="242"/>
                      </a:lnTo>
                      <a:lnTo>
                        <a:pt x="898" y="208"/>
                      </a:lnTo>
                      <a:lnTo>
                        <a:pt x="886" y="174"/>
                      </a:lnTo>
                      <a:lnTo>
                        <a:pt x="876" y="142"/>
                      </a:lnTo>
                      <a:lnTo>
                        <a:pt x="864" y="112"/>
                      </a:lnTo>
                      <a:lnTo>
                        <a:pt x="842" y="62"/>
                      </a:lnTo>
                      <a:lnTo>
                        <a:pt x="826" y="28"/>
                      </a:lnTo>
                      <a:lnTo>
                        <a:pt x="820" y="16"/>
                      </a:lnTo>
                      <a:lnTo>
                        <a:pt x="796" y="10"/>
                      </a:lnTo>
                      <a:lnTo>
                        <a:pt x="774" y="6"/>
                      </a:lnTo>
                      <a:lnTo>
                        <a:pt x="752" y="2"/>
                      </a:lnTo>
                      <a:lnTo>
                        <a:pt x="730" y="0"/>
                      </a:lnTo>
                      <a:lnTo>
                        <a:pt x="688" y="0"/>
                      </a:lnTo>
                      <a:lnTo>
                        <a:pt x="648" y="2"/>
                      </a:lnTo>
                      <a:lnTo>
                        <a:pt x="614" y="6"/>
                      </a:lnTo>
                      <a:lnTo>
                        <a:pt x="588" y="12"/>
                      </a:lnTo>
                      <a:lnTo>
                        <a:pt x="566" y="16"/>
                      </a:lnTo>
                      <a:lnTo>
                        <a:pt x="548" y="22"/>
                      </a:lnTo>
                      <a:lnTo>
                        <a:pt x="532" y="28"/>
                      </a:lnTo>
                      <a:lnTo>
                        <a:pt x="514" y="38"/>
                      </a:lnTo>
                      <a:lnTo>
                        <a:pt x="498" y="50"/>
                      </a:lnTo>
                      <a:lnTo>
                        <a:pt x="482" y="64"/>
                      </a:lnTo>
                      <a:lnTo>
                        <a:pt x="466" y="80"/>
                      </a:lnTo>
                      <a:lnTo>
                        <a:pt x="452" y="98"/>
                      </a:lnTo>
                      <a:lnTo>
                        <a:pt x="438" y="118"/>
                      </a:lnTo>
                      <a:lnTo>
                        <a:pt x="410" y="160"/>
                      </a:lnTo>
                      <a:lnTo>
                        <a:pt x="384" y="206"/>
                      </a:lnTo>
                      <a:lnTo>
                        <a:pt x="360" y="254"/>
                      </a:lnTo>
                      <a:lnTo>
                        <a:pt x="338" y="304"/>
                      </a:lnTo>
                      <a:lnTo>
                        <a:pt x="318" y="354"/>
                      </a:lnTo>
                      <a:lnTo>
                        <a:pt x="300" y="402"/>
                      </a:lnTo>
                      <a:lnTo>
                        <a:pt x="274" y="484"/>
                      </a:lnTo>
                      <a:lnTo>
                        <a:pt x="256" y="544"/>
                      </a:lnTo>
                      <a:lnTo>
                        <a:pt x="252" y="566"/>
                      </a:lnTo>
                      <a:lnTo>
                        <a:pt x="212" y="582"/>
                      </a:lnTo>
                      <a:lnTo>
                        <a:pt x="176" y="598"/>
                      </a:lnTo>
                      <a:lnTo>
                        <a:pt x="144" y="614"/>
                      </a:lnTo>
                      <a:lnTo>
                        <a:pt x="116" y="634"/>
                      </a:lnTo>
                      <a:lnTo>
                        <a:pt x="90" y="652"/>
                      </a:lnTo>
                      <a:lnTo>
                        <a:pt x="70" y="670"/>
                      </a:lnTo>
                      <a:lnTo>
                        <a:pt x="52" y="690"/>
                      </a:lnTo>
                      <a:lnTo>
                        <a:pt x="36" y="710"/>
                      </a:lnTo>
                      <a:lnTo>
                        <a:pt x="24" y="732"/>
                      </a:lnTo>
                      <a:lnTo>
                        <a:pt x="16" y="752"/>
                      </a:lnTo>
                      <a:lnTo>
                        <a:pt x="8" y="772"/>
                      </a:lnTo>
                      <a:lnTo>
                        <a:pt x="4" y="794"/>
                      </a:lnTo>
                      <a:lnTo>
                        <a:pt x="0" y="814"/>
                      </a:lnTo>
                      <a:lnTo>
                        <a:pt x="0" y="834"/>
                      </a:lnTo>
                      <a:lnTo>
                        <a:pt x="0" y="854"/>
                      </a:lnTo>
                      <a:lnTo>
                        <a:pt x="2" y="874"/>
                      </a:lnTo>
                      <a:lnTo>
                        <a:pt x="6" y="894"/>
                      </a:lnTo>
                      <a:lnTo>
                        <a:pt x="12" y="912"/>
                      </a:lnTo>
                      <a:lnTo>
                        <a:pt x="24" y="948"/>
                      </a:lnTo>
                      <a:lnTo>
                        <a:pt x="38" y="978"/>
                      </a:lnTo>
                      <a:lnTo>
                        <a:pt x="52" y="1006"/>
                      </a:lnTo>
                      <a:lnTo>
                        <a:pt x="68" y="1030"/>
                      </a:lnTo>
                      <a:lnTo>
                        <a:pt x="80" y="1048"/>
                      </a:lnTo>
                      <a:lnTo>
                        <a:pt x="90" y="1062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05" name="Freeform 550"/>
                <p:cNvSpPr>
                  <a:spLocks/>
                </p:cNvSpPr>
                <p:nvPr/>
              </p:nvSpPr>
              <p:spPr bwMode="auto">
                <a:xfrm>
                  <a:off x="1303" y="2291"/>
                  <a:ext cx="968" cy="510"/>
                </a:xfrm>
                <a:custGeom>
                  <a:avLst/>
                  <a:gdLst>
                    <a:gd name="T0" fmla="*/ 968 w 968"/>
                    <a:gd name="T1" fmla="*/ 18 h 510"/>
                    <a:gd name="T2" fmla="*/ 954 w 968"/>
                    <a:gd name="T3" fmla="*/ 90 h 510"/>
                    <a:gd name="T4" fmla="*/ 920 w 968"/>
                    <a:gd name="T5" fmla="*/ 164 h 510"/>
                    <a:gd name="T6" fmla="*/ 886 w 968"/>
                    <a:gd name="T7" fmla="*/ 206 h 510"/>
                    <a:gd name="T8" fmla="*/ 838 w 968"/>
                    <a:gd name="T9" fmla="*/ 238 h 510"/>
                    <a:gd name="T10" fmla="*/ 774 w 968"/>
                    <a:gd name="T11" fmla="*/ 256 h 510"/>
                    <a:gd name="T12" fmla="*/ 692 w 968"/>
                    <a:gd name="T13" fmla="*/ 256 h 510"/>
                    <a:gd name="T14" fmla="*/ 592 w 968"/>
                    <a:gd name="T15" fmla="*/ 228 h 510"/>
                    <a:gd name="T16" fmla="*/ 512 w 968"/>
                    <a:gd name="T17" fmla="*/ 196 h 510"/>
                    <a:gd name="T18" fmla="*/ 484 w 968"/>
                    <a:gd name="T19" fmla="*/ 232 h 510"/>
                    <a:gd name="T20" fmla="*/ 470 w 968"/>
                    <a:gd name="T21" fmla="*/ 280 h 510"/>
                    <a:gd name="T22" fmla="*/ 480 w 968"/>
                    <a:gd name="T23" fmla="*/ 326 h 510"/>
                    <a:gd name="T24" fmla="*/ 504 w 968"/>
                    <a:gd name="T25" fmla="*/ 356 h 510"/>
                    <a:gd name="T26" fmla="*/ 544 w 968"/>
                    <a:gd name="T27" fmla="*/ 384 h 510"/>
                    <a:gd name="T28" fmla="*/ 654 w 968"/>
                    <a:gd name="T29" fmla="*/ 430 h 510"/>
                    <a:gd name="T30" fmla="*/ 610 w 968"/>
                    <a:gd name="T31" fmla="*/ 418 h 510"/>
                    <a:gd name="T32" fmla="*/ 548 w 968"/>
                    <a:gd name="T33" fmla="*/ 390 h 510"/>
                    <a:gd name="T34" fmla="*/ 492 w 968"/>
                    <a:gd name="T35" fmla="*/ 346 h 510"/>
                    <a:gd name="T36" fmla="*/ 474 w 968"/>
                    <a:gd name="T37" fmla="*/ 316 h 510"/>
                    <a:gd name="T38" fmla="*/ 470 w 968"/>
                    <a:gd name="T39" fmla="*/ 282 h 510"/>
                    <a:gd name="T40" fmla="*/ 482 w 968"/>
                    <a:gd name="T41" fmla="*/ 242 h 510"/>
                    <a:gd name="T42" fmla="*/ 512 w 968"/>
                    <a:gd name="T43" fmla="*/ 196 h 510"/>
                    <a:gd name="T44" fmla="*/ 476 w 968"/>
                    <a:gd name="T45" fmla="*/ 190 h 510"/>
                    <a:gd name="T46" fmla="*/ 400 w 968"/>
                    <a:gd name="T47" fmla="*/ 194 h 510"/>
                    <a:gd name="T48" fmla="*/ 362 w 968"/>
                    <a:gd name="T49" fmla="*/ 208 h 510"/>
                    <a:gd name="T50" fmla="*/ 340 w 968"/>
                    <a:gd name="T51" fmla="*/ 228 h 510"/>
                    <a:gd name="T52" fmla="*/ 318 w 968"/>
                    <a:gd name="T53" fmla="*/ 276 h 510"/>
                    <a:gd name="T54" fmla="*/ 320 w 968"/>
                    <a:gd name="T55" fmla="*/ 312 h 510"/>
                    <a:gd name="T56" fmla="*/ 338 w 968"/>
                    <a:gd name="T57" fmla="*/ 352 h 510"/>
                    <a:gd name="T58" fmla="*/ 368 w 968"/>
                    <a:gd name="T59" fmla="*/ 390 h 510"/>
                    <a:gd name="T60" fmla="*/ 390 w 968"/>
                    <a:gd name="T61" fmla="*/ 442 h 510"/>
                    <a:gd name="T62" fmla="*/ 386 w 968"/>
                    <a:gd name="T63" fmla="*/ 462 h 510"/>
                    <a:gd name="T64" fmla="*/ 382 w 968"/>
                    <a:gd name="T65" fmla="*/ 458 h 510"/>
                    <a:gd name="T66" fmla="*/ 384 w 968"/>
                    <a:gd name="T67" fmla="*/ 422 h 510"/>
                    <a:gd name="T68" fmla="*/ 368 w 968"/>
                    <a:gd name="T69" fmla="*/ 390 h 510"/>
                    <a:gd name="T70" fmla="*/ 350 w 968"/>
                    <a:gd name="T71" fmla="*/ 374 h 510"/>
                    <a:gd name="T72" fmla="*/ 328 w 968"/>
                    <a:gd name="T73" fmla="*/ 342 h 510"/>
                    <a:gd name="T74" fmla="*/ 316 w 968"/>
                    <a:gd name="T75" fmla="*/ 280 h 510"/>
                    <a:gd name="T76" fmla="*/ 322 w 968"/>
                    <a:gd name="T77" fmla="*/ 254 h 510"/>
                    <a:gd name="T78" fmla="*/ 222 w 968"/>
                    <a:gd name="T79" fmla="*/ 322 h 510"/>
                    <a:gd name="T80" fmla="*/ 168 w 968"/>
                    <a:gd name="T81" fmla="*/ 372 h 510"/>
                    <a:gd name="T82" fmla="*/ 130 w 968"/>
                    <a:gd name="T83" fmla="*/ 428 h 510"/>
                    <a:gd name="T84" fmla="*/ 118 w 968"/>
                    <a:gd name="T85" fmla="*/ 468 h 510"/>
                    <a:gd name="T86" fmla="*/ 118 w 968"/>
                    <a:gd name="T87" fmla="*/ 510 h 510"/>
                    <a:gd name="T88" fmla="*/ 118 w 968"/>
                    <a:gd name="T89" fmla="*/ 448 h 510"/>
                    <a:gd name="T90" fmla="*/ 122 w 968"/>
                    <a:gd name="T91" fmla="*/ 434 h 510"/>
                    <a:gd name="T92" fmla="*/ 76 w 968"/>
                    <a:gd name="T93" fmla="*/ 442 h 510"/>
                    <a:gd name="T94" fmla="*/ 32 w 968"/>
                    <a:gd name="T95" fmla="*/ 438 h 510"/>
                    <a:gd name="T96" fmla="*/ 6 w 968"/>
                    <a:gd name="T97" fmla="*/ 422 h 510"/>
                    <a:gd name="T98" fmla="*/ 10 w 968"/>
                    <a:gd name="T99" fmla="*/ 422 h 510"/>
                    <a:gd name="T100" fmla="*/ 54 w 968"/>
                    <a:gd name="T101" fmla="*/ 442 h 510"/>
                    <a:gd name="T102" fmla="*/ 88 w 968"/>
                    <a:gd name="T103" fmla="*/ 442 h 510"/>
                    <a:gd name="T104" fmla="*/ 132 w 968"/>
                    <a:gd name="T105" fmla="*/ 424 h 510"/>
                    <a:gd name="T106" fmla="*/ 150 w 968"/>
                    <a:gd name="T107" fmla="*/ 396 h 510"/>
                    <a:gd name="T108" fmla="*/ 218 w 968"/>
                    <a:gd name="T109" fmla="*/ 326 h 510"/>
                    <a:gd name="T110" fmla="*/ 294 w 968"/>
                    <a:gd name="T111" fmla="*/ 270 h 510"/>
                    <a:gd name="T112" fmla="*/ 350 w 968"/>
                    <a:gd name="T113" fmla="*/ 212 h 510"/>
                    <a:gd name="T114" fmla="*/ 362 w 968"/>
                    <a:gd name="T115" fmla="*/ 206 h 510"/>
                    <a:gd name="T116" fmla="*/ 362 w 968"/>
                    <a:gd name="T117" fmla="*/ 198 h 510"/>
                    <a:gd name="T118" fmla="*/ 332 w 968"/>
                    <a:gd name="T119" fmla="*/ 188 h 510"/>
                    <a:gd name="T120" fmla="*/ 266 w 968"/>
                    <a:gd name="T121" fmla="*/ 158 h 510"/>
                    <a:gd name="T122" fmla="*/ 230 w 968"/>
                    <a:gd name="T123" fmla="*/ 126 h 510"/>
                    <a:gd name="T124" fmla="*/ 208 w 968"/>
                    <a:gd name="T125" fmla="*/ 82 h 510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968"/>
                    <a:gd name="T190" fmla="*/ 0 h 510"/>
                    <a:gd name="T191" fmla="*/ 968 w 968"/>
                    <a:gd name="T192" fmla="*/ 510 h 510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968" h="510">
                      <a:moveTo>
                        <a:pt x="968" y="0"/>
                      </a:moveTo>
                      <a:lnTo>
                        <a:pt x="968" y="0"/>
                      </a:lnTo>
                      <a:lnTo>
                        <a:pt x="968" y="18"/>
                      </a:lnTo>
                      <a:lnTo>
                        <a:pt x="966" y="36"/>
                      </a:lnTo>
                      <a:lnTo>
                        <a:pt x="960" y="62"/>
                      </a:lnTo>
                      <a:lnTo>
                        <a:pt x="954" y="90"/>
                      </a:lnTo>
                      <a:lnTo>
                        <a:pt x="944" y="120"/>
                      </a:lnTo>
                      <a:lnTo>
                        <a:pt x="928" y="150"/>
                      </a:lnTo>
                      <a:lnTo>
                        <a:pt x="920" y="164"/>
                      </a:lnTo>
                      <a:lnTo>
                        <a:pt x="910" y="180"/>
                      </a:lnTo>
                      <a:lnTo>
                        <a:pt x="898" y="194"/>
                      </a:lnTo>
                      <a:lnTo>
                        <a:pt x="886" y="206"/>
                      </a:lnTo>
                      <a:lnTo>
                        <a:pt x="870" y="218"/>
                      </a:lnTo>
                      <a:lnTo>
                        <a:pt x="854" y="230"/>
                      </a:lnTo>
                      <a:lnTo>
                        <a:pt x="838" y="238"/>
                      </a:lnTo>
                      <a:lnTo>
                        <a:pt x="818" y="246"/>
                      </a:lnTo>
                      <a:lnTo>
                        <a:pt x="798" y="252"/>
                      </a:lnTo>
                      <a:lnTo>
                        <a:pt x="774" y="256"/>
                      </a:lnTo>
                      <a:lnTo>
                        <a:pt x="750" y="258"/>
                      </a:lnTo>
                      <a:lnTo>
                        <a:pt x="722" y="258"/>
                      </a:lnTo>
                      <a:lnTo>
                        <a:pt x="692" y="256"/>
                      </a:lnTo>
                      <a:lnTo>
                        <a:pt x="662" y="250"/>
                      </a:lnTo>
                      <a:lnTo>
                        <a:pt x="628" y="240"/>
                      </a:lnTo>
                      <a:lnTo>
                        <a:pt x="592" y="228"/>
                      </a:lnTo>
                      <a:lnTo>
                        <a:pt x="554" y="214"/>
                      </a:lnTo>
                      <a:lnTo>
                        <a:pt x="512" y="196"/>
                      </a:lnTo>
                      <a:lnTo>
                        <a:pt x="506" y="202"/>
                      </a:lnTo>
                      <a:lnTo>
                        <a:pt x="492" y="220"/>
                      </a:lnTo>
                      <a:lnTo>
                        <a:pt x="484" y="232"/>
                      </a:lnTo>
                      <a:lnTo>
                        <a:pt x="478" y="246"/>
                      </a:lnTo>
                      <a:lnTo>
                        <a:pt x="472" y="262"/>
                      </a:lnTo>
                      <a:lnTo>
                        <a:pt x="470" y="280"/>
                      </a:lnTo>
                      <a:lnTo>
                        <a:pt x="470" y="298"/>
                      </a:lnTo>
                      <a:lnTo>
                        <a:pt x="476" y="316"/>
                      </a:lnTo>
                      <a:lnTo>
                        <a:pt x="480" y="326"/>
                      </a:lnTo>
                      <a:lnTo>
                        <a:pt x="486" y="336"/>
                      </a:lnTo>
                      <a:lnTo>
                        <a:pt x="494" y="346"/>
                      </a:lnTo>
                      <a:lnTo>
                        <a:pt x="504" y="356"/>
                      </a:lnTo>
                      <a:lnTo>
                        <a:pt x="514" y="366"/>
                      </a:lnTo>
                      <a:lnTo>
                        <a:pt x="528" y="376"/>
                      </a:lnTo>
                      <a:lnTo>
                        <a:pt x="544" y="384"/>
                      </a:lnTo>
                      <a:lnTo>
                        <a:pt x="560" y="394"/>
                      </a:lnTo>
                      <a:lnTo>
                        <a:pt x="602" y="412"/>
                      </a:lnTo>
                      <a:lnTo>
                        <a:pt x="654" y="430"/>
                      </a:lnTo>
                      <a:lnTo>
                        <a:pt x="642" y="426"/>
                      </a:lnTo>
                      <a:lnTo>
                        <a:pt x="610" y="418"/>
                      </a:lnTo>
                      <a:lnTo>
                        <a:pt x="590" y="410"/>
                      </a:lnTo>
                      <a:lnTo>
                        <a:pt x="570" y="402"/>
                      </a:lnTo>
                      <a:lnTo>
                        <a:pt x="548" y="390"/>
                      </a:lnTo>
                      <a:lnTo>
                        <a:pt x="526" y="378"/>
                      </a:lnTo>
                      <a:lnTo>
                        <a:pt x="508" y="364"/>
                      </a:lnTo>
                      <a:lnTo>
                        <a:pt x="492" y="346"/>
                      </a:lnTo>
                      <a:lnTo>
                        <a:pt x="484" y="336"/>
                      </a:lnTo>
                      <a:lnTo>
                        <a:pt x="478" y="326"/>
                      </a:lnTo>
                      <a:lnTo>
                        <a:pt x="474" y="316"/>
                      </a:lnTo>
                      <a:lnTo>
                        <a:pt x="472" y="306"/>
                      </a:lnTo>
                      <a:lnTo>
                        <a:pt x="470" y="294"/>
                      </a:lnTo>
                      <a:lnTo>
                        <a:pt x="470" y="282"/>
                      </a:lnTo>
                      <a:lnTo>
                        <a:pt x="472" y="268"/>
                      </a:lnTo>
                      <a:lnTo>
                        <a:pt x="476" y="256"/>
                      </a:lnTo>
                      <a:lnTo>
                        <a:pt x="482" y="242"/>
                      </a:lnTo>
                      <a:lnTo>
                        <a:pt x="490" y="226"/>
                      </a:lnTo>
                      <a:lnTo>
                        <a:pt x="500" y="212"/>
                      </a:lnTo>
                      <a:lnTo>
                        <a:pt x="512" y="196"/>
                      </a:lnTo>
                      <a:lnTo>
                        <a:pt x="496" y="192"/>
                      </a:lnTo>
                      <a:lnTo>
                        <a:pt x="476" y="190"/>
                      </a:lnTo>
                      <a:lnTo>
                        <a:pt x="452" y="188"/>
                      </a:lnTo>
                      <a:lnTo>
                        <a:pt x="426" y="190"/>
                      </a:lnTo>
                      <a:lnTo>
                        <a:pt x="400" y="194"/>
                      </a:lnTo>
                      <a:lnTo>
                        <a:pt x="386" y="198"/>
                      </a:lnTo>
                      <a:lnTo>
                        <a:pt x="374" y="202"/>
                      </a:lnTo>
                      <a:lnTo>
                        <a:pt x="362" y="208"/>
                      </a:lnTo>
                      <a:lnTo>
                        <a:pt x="350" y="216"/>
                      </a:lnTo>
                      <a:lnTo>
                        <a:pt x="340" y="228"/>
                      </a:lnTo>
                      <a:lnTo>
                        <a:pt x="332" y="240"/>
                      </a:lnTo>
                      <a:lnTo>
                        <a:pt x="324" y="256"/>
                      </a:lnTo>
                      <a:lnTo>
                        <a:pt x="318" y="276"/>
                      </a:lnTo>
                      <a:lnTo>
                        <a:pt x="316" y="288"/>
                      </a:lnTo>
                      <a:lnTo>
                        <a:pt x="318" y="300"/>
                      </a:lnTo>
                      <a:lnTo>
                        <a:pt x="320" y="312"/>
                      </a:lnTo>
                      <a:lnTo>
                        <a:pt x="322" y="324"/>
                      </a:lnTo>
                      <a:lnTo>
                        <a:pt x="330" y="338"/>
                      </a:lnTo>
                      <a:lnTo>
                        <a:pt x="338" y="352"/>
                      </a:lnTo>
                      <a:lnTo>
                        <a:pt x="356" y="374"/>
                      </a:lnTo>
                      <a:lnTo>
                        <a:pt x="368" y="390"/>
                      </a:lnTo>
                      <a:lnTo>
                        <a:pt x="378" y="408"/>
                      </a:lnTo>
                      <a:lnTo>
                        <a:pt x="386" y="426"/>
                      </a:lnTo>
                      <a:lnTo>
                        <a:pt x="390" y="442"/>
                      </a:lnTo>
                      <a:lnTo>
                        <a:pt x="390" y="450"/>
                      </a:lnTo>
                      <a:lnTo>
                        <a:pt x="388" y="456"/>
                      </a:lnTo>
                      <a:lnTo>
                        <a:pt x="386" y="462"/>
                      </a:lnTo>
                      <a:lnTo>
                        <a:pt x="380" y="468"/>
                      </a:lnTo>
                      <a:lnTo>
                        <a:pt x="382" y="458"/>
                      </a:lnTo>
                      <a:lnTo>
                        <a:pt x="384" y="450"/>
                      </a:lnTo>
                      <a:lnTo>
                        <a:pt x="386" y="436"/>
                      </a:lnTo>
                      <a:lnTo>
                        <a:pt x="384" y="422"/>
                      </a:lnTo>
                      <a:lnTo>
                        <a:pt x="378" y="406"/>
                      </a:lnTo>
                      <a:lnTo>
                        <a:pt x="374" y="398"/>
                      </a:lnTo>
                      <a:lnTo>
                        <a:pt x="368" y="390"/>
                      </a:lnTo>
                      <a:lnTo>
                        <a:pt x="360" y="382"/>
                      </a:lnTo>
                      <a:lnTo>
                        <a:pt x="350" y="374"/>
                      </a:lnTo>
                      <a:lnTo>
                        <a:pt x="342" y="366"/>
                      </a:lnTo>
                      <a:lnTo>
                        <a:pt x="336" y="356"/>
                      </a:lnTo>
                      <a:lnTo>
                        <a:pt x="328" y="342"/>
                      </a:lnTo>
                      <a:lnTo>
                        <a:pt x="322" y="324"/>
                      </a:lnTo>
                      <a:lnTo>
                        <a:pt x="318" y="304"/>
                      </a:lnTo>
                      <a:lnTo>
                        <a:pt x="316" y="280"/>
                      </a:lnTo>
                      <a:lnTo>
                        <a:pt x="318" y="268"/>
                      </a:lnTo>
                      <a:lnTo>
                        <a:pt x="322" y="254"/>
                      </a:lnTo>
                      <a:lnTo>
                        <a:pt x="290" y="274"/>
                      </a:lnTo>
                      <a:lnTo>
                        <a:pt x="260" y="294"/>
                      </a:lnTo>
                      <a:lnTo>
                        <a:pt x="222" y="322"/>
                      </a:lnTo>
                      <a:lnTo>
                        <a:pt x="204" y="338"/>
                      </a:lnTo>
                      <a:lnTo>
                        <a:pt x="186" y="354"/>
                      </a:lnTo>
                      <a:lnTo>
                        <a:pt x="168" y="372"/>
                      </a:lnTo>
                      <a:lnTo>
                        <a:pt x="154" y="390"/>
                      </a:lnTo>
                      <a:lnTo>
                        <a:pt x="140" y="408"/>
                      </a:lnTo>
                      <a:lnTo>
                        <a:pt x="130" y="428"/>
                      </a:lnTo>
                      <a:lnTo>
                        <a:pt x="122" y="448"/>
                      </a:lnTo>
                      <a:lnTo>
                        <a:pt x="118" y="468"/>
                      </a:lnTo>
                      <a:lnTo>
                        <a:pt x="118" y="474"/>
                      </a:lnTo>
                      <a:lnTo>
                        <a:pt x="118" y="488"/>
                      </a:lnTo>
                      <a:lnTo>
                        <a:pt x="118" y="510"/>
                      </a:lnTo>
                      <a:lnTo>
                        <a:pt x="116" y="474"/>
                      </a:lnTo>
                      <a:lnTo>
                        <a:pt x="118" y="448"/>
                      </a:lnTo>
                      <a:lnTo>
                        <a:pt x="120" y="440"/>
                      </a:lnTo>
                      <a:lnTo>
                        <a:pt x="122" y="434"/>
                      </a:lnTo>
                      <a:lnTo>
                        <a:pt x="112" y="436"/>
                      </a:lnTo>
                      <a:lnTo>
                        <a:pt x="96" y="440"/>
                      </a:lnTo>
                      <a:lnTo>
                        <a:pt x="76" y="442"/>
                      </a:lnTo>
                      <a:lnTo>
                        <a:pt x="52" y="442"/>
                      </a:lnTo>
                      <a:lnTo>
                        <a:pt x="42" y="442"/>
                      </a:lnTo>
                      <a:lnTo>
                        <a:pt x="32" y="438"/>
                      </a:lnTo>
                      <a:lnTo>
                        <a:pt x="22" y="436"/>
                      </a:lnTo>
                      <a:lnTo>
                        <a:pt x="14" y="430"/>
                      </a:lnTo>
                      <a:lnTo>
                        <a:pt x="6" y="422"/>
                      </a:lnTo>
                      <a:lnTo>
                        <a:pt x="0" y="414"/>
                      </a:lnTo>
                      <a:lnTo>
                        <a:pt x="10" y="422"/>
                      </a:lnTo>
                      <a:lnTo>
                        <a:pt x="20" y="430"/>
                      </a:lnTo>
                      <a:lnTo>
                        <a:pt x="36" y="438"/>
                      </a:lnTo>
                      <a:lnTo>
                        <a:pt x="54" y="442"/>
                      </a:lnTo>
                      <a:lnTo>
                        <a:pt x="64" y="444"/>
                      </a:lnTo>
                      <a:lnTo>
                        <a:pt x="76" y="442"/>
                      </a:lnTo>
                      <a:lnTo>
                        <a:pt x="88" y="442"/>
                      </a:lnTo>
                      <a:lnTo>
                        <a:pt x="102" y="438"/>
                      </a:lnTo>
                      <a:lnTo>
                        <a:pt x="116" y="432"/>
                      </a:lnTo>
                      <a:lnTo>
                        <a:pt x="132" y="424"/>
                      </a:lnTo>
                      <a:lnTo>
                        <a:pt x="140" y="410"/>
                      </a:lnTo>
                      <a:lnTo>
                        <a:pt x="150" y="396"/>
                      </a:lnTo>
                      <a:lnTo>
                        <a:pt x="168" y="376"/>
                      </a:lnTo>
                      <a:lnTo>
                        <a:pt x="190" y="352"/>
                      </a:lnTo>
                      <a:lnTo>
                        <a:pt x="218" y="326"/>
                      </a:lnTo>
                      <a:lnTo>
                        <a:pt x="252" y="298"/>
                      </a:lnTo>
                      <a:lnTo>
                        <a:pt x="294" y="270"/>
                      </a:lnTo>
                      <a:lnTo>
                        <a:pt x="314" y="252"/>
                      </a:lnTo>
                      <a:lnTo>
                        <a:pt x="332" y="232"/>
                      </a:lnTo>
                      <a:lnTo>
                        <a:pt x="350" y="212"/>
                      </a:lnTo>
                      <a:lnTo>
                        <a:pt x="356" y="208"/>
                      </a:lnTo>
                      <a:lnTo>
                        <a:pt x="362" y="206"/>
                      </a:lnTo>
                      <a:lnTo>
                        <a:pt x="366" y="204"/>
                      </a:lnTo>
                      <a:lnTo>
                        <a:pt x="366" y="202"/>
                      </a:lnTo>
                      <a:lnTo>
                        <a:pt x="362" y="198"/>
                      </a:lnTo>
                      <a:lnTo>
                        <a:pt x="356" y="196"/>
                      </a:lnTo>
                      <a:lnTo>
                        <a:pt x="332" y="188"/>
                      </a:lnTo>
                      <a:lnTo>
                        <a:pt x="308" y="180"/>
                      </a:lnTo>
                      <a:lnTo>
                        <a:pt x="280" y="166"/>
                      </a:lnTo>
                      <a:lnTo>
                        <a:pt x="266" y="158"/>
                      </a:lnTo>
                      <a:lnTo>
                        <a:pt x="254" y="148"/>
                      </a:lnTo>
                      <a:lnTo>
                        <a:pt x="240" y="138"/>
                      </a:lnTo>
                      <a:lnTo>
                        <a:pt x="230" y="126"/>
                      </a:lnTo>
                      <a:lnTo>
                        <a:pt x="220" y="112"/>
                      </a:lnTo>
                      <a:lnTo>
                        <a:pt x="212" y="98"/>
                      </a:lnTo>
                      <a:lnTo>
                        <a:pt x="208" y="82"/>
                      </a:lnTo>
                      <a:lnTo>
                        <a:pt x="208" y="64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06" name="Freeform 551"/>
                <p:cNvSpPr>
                  <a:spLocks/>
                </p:cNvSpPr>
                <p:nvPr/>
              </p:nvSpPr>
              <p:spPr bwMode="auto">
                <a:xfrm>
                  <a:off x="1775" y="1081"/>
                  <a:ext cx="972" cy="898"/>
                </a:xfrm>
                <a:custGeom>
                  <a:avLst/>
                  <a:gdLst>
                    <a:gd name="T0" fmla="*/ 598 w 972"/>
                    <a:gd name="T1" fmla="*/ 612 h 898"/>
                    <a:gd name="T2" fmla="*/ 566 w 972"/>
                    <a:gd name="T3" fmla="*/ 656 h 898"/>
                    <a:gd name="T4" fmla="*/ 560 w 972"/>
                    <a:gd name="T5" fmla="*/ 708 h 898"/>
                    <a:gd name="T6" fmla="*/ 570 w 972"/>
                    <a:gd name="T7" fmla="*/ 738 h 898"/>
                    <a:gd name="T8" fmla="*/ 594 w 972"/>
                    <a:gd name="T9" fmla="*/ 768 h 898"/>
                    <a:gd name="T10" fmla="*/ 636 w 972"/>
                    <a:gd name="T11" fmla="*/ 798 h 898"/>
                    <a:gd name="T12" fmla="*/ 696 w 972"/>
                    <a:gd name="T13" fmla="*/ 826 h 898"/>
                    <a:gd name="T14" fmla="*/ 772 w 972"/>
                    <a:gd name="T15" fmla="*/ 842 h 898"/>
                    <a:gd name="T16" fmla="*/ 856 w 972"/>
                    <a:gd name="T17" fmla="*/ 852 h 898"/>
                    <a:gd name="T18" fmla="*/ 902 w 972"/>
                    <a:gd name="T19" fmla="*/ 868 h 898"/>
                    <a:gd name="T20" fmla="*/ 936 w 972"/>
                    <a:gd name="T21" fmla="*/ 898 h 898"/>
                    <a:gd name="T22" fmla="*/ 928 w 972"/>
                    <a:gd name="T23" fmla="*/ 836 h 898"/>
                    <a:gd name="T24" fmla="*/ 932 w 972"/>
                    <a:gd name="T25" fmla="*/ 736 h 898"/>
                    <a:gd name="T26" fmla="*/ 950 w 972"/>
                    <a:gd name="T27" fmla="*/ 682 h 898"/>
                    <a:gd name="T28" fmla="*/ 972 w 972"/>
                    <a:gd name="T29" fmla="*/ 656 h 898"/>
                    <a:gd name="T30" fmla="*/ 930 w 972"/>
                    <a:gd name="T31" fmla="*/ 592 h 898"/>
                    <a:gd name="T32" fmla="*/ 914 w 972"/>
                    <a:gd name="T33" fmla="*/ 542 h 898"/>
                    <a:gd name="T34" fmla="*/ 910 w 972"/>
                    <a:gd name="T35" fmla="*/ 484 h 898"/>
                    <a:gd name="T36" fmla="*/ 920 w 972"/>
                    <a:gd name="T37" fmla="*/ 440 h 898"/>
                    <a:gd name="T38" fmla="*/ 846 w 972"/>
                    <a:gd name="T39" fmla="*/ 296 h 898"/>
                    <a:gd name="T40" fmla="*/ 788 w 972"/>
                    <a:gd name="T41" fmla="*/ 210 h 898"/>
                    <a:gd name="T42" fmla="*/ 716 w 972"/>
                    <a:gd name="T43" fmla="*/ 138 h 898"/>
                    <a:gd name="T44" fmla="*/ 664 w 972"/>
                    <a:gd name="T45" fmla="*/ 108 h 898"/>
                    <a:gd name="T46" fmla="*/ 580 w 972"/>
                    <a:gd name="T47" fmla="*/ 112 h 898"/>
                    <a:gd name="T48" fmla="*/ 508 w 972"/>
                    <a:gd name="T49" fmla="*/ 104 h 898"/>
                    <a:gd name="T50" fmla="*/ 448 w 972"/>
                    <a:gd name="T51" fmla="*/ 78 h 898"/>
                    <a:gd name="T52" fmla="*/ 428 w 972"/>
                    <a:gd name="T53" fmla="*/ 54 h 898"/>
                    <a:gd name="T54" fmla="*/ 420 w 972"/>
                    <a:gd name="T55" fmla="*/ 24 h 898"/>
                    <a:gd name="T56" fmla="*/ 420 w 972"/>
                    <a:gd name="T57" fmla="*/ 0 h 898"/>
                    <a:gd name="T58" fmla="*/ 420 w 972"/>
                    <a:gd name="T59" fmla="*/ 32 h 898"/>
                    <a:gd name="T60" fmla="*/ 440 w 972"/>
                    <a:gd name="T61" fmla="*/ 78 h 898"/>
                    <a:gd name="T62" fmla="*/ 456 w 972"/>
                    <a:gd name="T63" fmla="*/ 92 h 898"/>
                    <a:gd name="T64" fmla="*/ 312 w 972"/>
                    <a:gd name="T65" fmla="*/ 152 h 898"/>
                    <a:gd name="T66" fmla="*/ 204 w 972"/>
                    <a:gd name="T67" fmla="*/ 212 h 898"/>
                    <a:gd name="T68" fmla="*/ 146 w 972"/>
                    <a:gd name="T69" fmla="*/ 260 h 898"/>
                    <a:gd name="T70" fmla="*/ 122 w 972"/>
                    <a:gd name="T71" fmla="*/ 270 h 898"/>
                    <a:gd name="T72" fmla="*/ 76 w 972"/>
                    <a:gd name="T73" fmla="*/ 262 h 898"/>
                    <a:gd name="T74" fmla="*/ 42 w 972"/>
                    <a:gd name="T75" fmla="*/ 268 h 898"/>
                    <a:gd name="T76" fmla="*/ 10 w 972"/>
                    <a:gd name="T77" fmla="*/ 294 h 898"/>
                    <a:gd name="T78" fmla="*/ 10 w 972"/>
                    <a:gd name="T79" fmla="*/ 296 h 898"/>
                    <a:gd name="T80" fmla="*/ 56 w 972"/>
                    <a:gd name="T81" fmla="*/ 268 h 898"/>
                    <a:gd name="T82" fmla="*/ 92 w 972"/>
                    <a:gd name="T83" fmla="*/ 264 h 898"/>
                    <a:gd name="T84" fmla="*/ 136 w 972"/>
                    <a:gd name="T85" fmla="*/ 276 h 898"/>
                    <a:gd name="T86" fmla="*/ 142 w 972"/>
                    <a:gd name="T87" fmla="*/ 366 h 898"/>
                    <a:gd name="T88" fmla="*/ 164 w 972"/>
                    <a:gd name="T89" fmla="*/ 486 h 898"/>
                    <a:gd name="T90" fmla="*/ 196 w 972"/>
                    <a:gd name="T91" fmla="*/ 586 h 898"/>
                    <a:gd name="T92" fmla="*/ 250 w 972"/>
                    <a:gd name="T93" fmla="*/ 674 h 898"/>
                    <a:gd name="T94" fmla="*/ 280 w 972"/>
                    <a:gd name="T95" fmla="*/ 710 h 898"/>
                    <a:gd name="T96" fmla="*/ 334 w 972"/>
                    <a:gd name="T97" fmla="*/ 762 h 898"/>
                    <a:gd name="T98" fmla="*/ 406 w 972"/>
                    <a:gd name="T99" fmla="*/ 806 h 898"/>
                    <a:gd name="T100" fmla="*/ 462 w 972"/>
                    <a:gd name="T101" fmla="*/ 820 h 898"/>
                    <a:gd name="T102" fmla="*/ 506 w 972"/>
                    <a:gd name="T103" fmla="*/ 816 h 898"/>
                    <a:gd name="T104" fmla="*/ 550 w 972"/>
                    <a:gd name="T105" fmla="*/ 798 h 898"/>
                    <a:gd name="T106" fmla="*/ 578 w 972"/>
                    <a:gd name="T107" fmla="*/ 774 h 898"/>
                    <a:gd name="T108" fmla="*/ 490 w 972"/>
                    <a:gd name="T109" fmla="*/ 760 h 898"/>
                    <a:gd name="T110" fmla="*/ 438 w 972"/>
                    <a:gd name="T111" fmla="*/ 736 h 898"/>
                    <a:gd name="T112" fmla="*/ 394 w 972"/>
                    <a:gd name="T113" fmla="*/ 696 h 898"/>
                    <a:gd name="T114" fmla="*/ 376 w 972"/>
                    <a:gd name="T115" fmla="*/ 658 h 898"/>
                    <a:gd name="T116" fmla="*/ 346 w 972"/>
                    <a:gd name="T117" fmla="*/ 648 h 898"/>
                    <a:gd name="T118" fmla="*/ 328 w 972"/>
                    <a:gd name="T119" fmla="*/ 626 h 898"/>
                    <a:gd name="T120" fmla="*/ 320 w 972"/>
                    <a:gd name="T121" fmla="*/ 584 h 898"/>
                    <a:gd name="T122" fmla="*/ 332 w 972"/>
                    <a:gd name="T123" fmla="*/ 518 h 898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972"/>
                    <a:gd name="T187" fmla="*/ 0 h 898"/>
                    <a:gd name="T188" fmla="*/ 972 w 972"/>
                    <a:gd name="T189" fmla="*/ 898 h 898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972" h="898">
                      <a:moveTo>
                        <a:pt x="604" y="606"/>
                      </a:moveTo>
                      <a:lnTo>
                        <a:pt x="604" y="606"/>
                      </a:lnTo>
                      <a:lnTo>
                        <a:pt x="598" y="612"/>
                      </a:lnTo>
                      <a:lnTo>
                        <a:pt x="582" y="630"/>
                      </a:lnTo>
                      <a:lnTo>
                        <a:pt x="574" y="642"/>
                      </a:lnTo>
                      <a:lnTo>
                        <a:pt x="566" y="656"/>
                      </a:lnTo>
                      <a:lnTo>
                        <a:pt x="562" y="672"/>
                      </a:lnTo>
                      <a:lnTo>
                        <a:pt x="558" y="690"/>
                      </a:lnTo>
                      <a:lnTo>
                        <a:pt x="560" y="708"/>
                      </a:lnTo>
                      <a:lnTo>
                        <a:pt x="562" y="718"/>
                      </a:lnTo>
                      <a:lnTo>
                        <a:pt x="566" y="728"/>
                      </a:lnTo>
                      <a:lnTo>
                        <a:pt x="570" y="738"/>
                      </a:lnTo>
                      <a:lnTo>
                        <a:pt x="576" y="748"/>
                      </a:lnTo>
                      <a:lnTo>
                        <a:pt x="584" y="758"/>
                      </a:lnTo>
                      <a:lnTo>
                        <a:pt x="594" y="768"/>
                      </a:lnTo>
                      <a:lnTo>
                        <a:pt x="606" y="778"/>
                      </a:lnTo>
                      <a:lnTo>
                        <a:pt x="620" y="788"/>
                      </a:lnTo>
                      <a:lnTo>
                        <a:pt x="636" y="798"/>
                      </a:lnTo>
                      <a:lnTo>
                        <a:pt x="654" y="806"/>
                      </a:lnTo>
                      <a:lnTo>
                        <a:pt x="674" y="816"/>
                      </a:lnTo>
                      <a:lnTo>
                        <a:pt x="696" y="826"/>
                      </a:lnTo>
                      <a:lnTo>
                        <a:pt x="750" y="844"/>
                      </a:lnTo>
                      <a:lnTo>
                        <a:pt x="772" y="842"/>
                      </a:lnTo>
                      <a:lnTo>
                        <a:pt x="796" y="844"/>
                      </a:lnTo>
                      <a:lnTo>
                        <a:pt x="826" y="846"/>
                      </a:lnTo>
                      <a:lnTo>
                        <a:pt x="856" y="852"/>
                      </a:lnTo>
                      <a:lnTo>
                        <a:pt x="872" y="856"/>
                      </a:lnTo>
                      <a:lnTo>
                        <a:pt x="886" y="862"/>
                      </a:lnTo>
                      <a:lnTo>
                        <a:pt x="902" y="868"/>
                      </a:lnTo>
                      <a:lnTo>
                        <a:pt x="914" y="876"/>
                      </a:lnTo>
                      <a:lnTo>
                        <a:pt x="926" y="886"/>
                      </a:lnTo>
                      <a:lnTo>
                        <a:pt x="936" y="898"/>
                      </a:lnTo>
                      <a:lnTo>
                        <a:pt x="932" y="868"/>
                      </a:lnTo>
                      <a:lnTo>
                        <a:pt x="928" y="836"/>
                      </a:lnTo>
                      <a:lnTo>
                        <a:pt x="928" y="798"/>
                      </a:lnTo>
                      <a:lnTo>
                        <a:pt x="930" y="756"/>
                      </a:lnTo>
                      <a:lnTo>
                        <a:pt x="932" y="736"/>
                      </a:lnTo>
                      <a:lnTo>
                        <a:pt x="938" y="716"/>
                      </a:lnTo>
                      <a:lnTo>
                        <a:pt x="942" y="698"/>
                      </a:lnTo>
                      <a:lnTo>
                        <a:pt x="950" y="682"/>
                      </a:lnTo>
                      <a:lnTo>
                        <a:pt x="960" y="668"/>
                      </a:lnTo>
                      <a:lnTo>
                        <a:pt x="972" y="656"/>
                      </a:lnTo>
                      <a:lnTo>
                        <a:pt x="958" y="638"/>
                      </a:lnTo>
                      <a:lnTo>
                        <a:pt x="944" y="618"/>
                      </a:lnTo>
                      <a:lnTo>
                        <a:pt x="930" y="592"/>
                      </a:lnTo>
                      <a:lnTo>
                        <a:pt x="924" y="576"/>
                      </a:lnTo>
                      <a:lnTo>
                        <a:pt x="918" y="560"/>
                      </a:lnTo>
                      <a:lnTo>
                        <a:pt x="914" y="542"/>
                      </a:lnTo>
                      <a:lnTo>
                        <a:pt x="910" y="524"/>
                      </a:lnTo>
                      <a:lnTo>
                        <a:pt x="910" y="504"/>
                      </a:lnTo>
                      <a:lnTo>
                        <a:pt x="910" y="484"/>
                      </a:lnTo>
                      <a:lnTo>
                        <a:pt x="914" y="462"/>
                      </a:lnTo>
                      <a:lnTo>
                        <a:pt x="920" y="440"/>
                      </a:lnTo>
                      <a:lnTo>
                        <a:pt x="900" y="398"/>
                      </a:lnTo>
                      <a:lnTo>
                        <a:pt x="876" y="350"/>
                      </a:lnTo>
                      <a:lnTo>
                        <a:pt x="846" y="296"/>
                      </a:lnTo>
                      <a:lnTo>
                        <a:pt x="828" y="268"/>
                      </a:lnTo>
                      <a:lnTo>
                        <a:pt x="808" y="238"/>
                      </a:lnTo>
                      <a:lnTo>
                        <a:pt x="788" y="210"/>
                      </a:lnTo>
                      <a:lnTo>
                        <a:pt x="764" y="184"/>
                      </a:lnTo>
                      <a:lnTo>
                        <a:pt x="742" y="160"/>
                      </a:lnTo>
                      <a:lnTo>
                        <a:pt x="716" y="138"/>
                      </a:lnTo>
                      <a:lnTo>
                        <a:pt x="690" y="120"/>
                      </a:lnTo>
                      <a:lnTo>
                        <a:pt x="664" y="108"/>
                      </a:lnTo>
                      <a:lnTo>
                        <a:pt x="652" y="108"/>
                      </a:lnTo>
                      <a:lnTo>
                        <a:pt x="622" y="110"/>
                      </a:lnTo>
                      <a:lnTo>
                        <a:pt x="580" y="112"/>
                      </a:lnTo>
                      <a:lnTo>
                        <a:pt x="556" y="110"/>
                      </a:lnTo>
                      <a:lnTo>
                        <a:pt x="532" y="108"/>
                      </a:lnTo>
                      <a:lnTo>
                        <a:pt x="508" y="104"/>
                      </a:lnTo>
                      <a:lnTo>
                        <a:pt x="486" y="98"/>
                      </a:lnTo>
                      <a:lnTo>
                        <a:pt x="464" y="88"/>
                      </a:lnTo>
                      <a:lnTo>
                        <a:pt x="448" y="78"/>
                      </a:lnTo>
                      <a:lnTo>
                        <a:pt x="440" y="70"/>
                      </a:lnTo>
                      <a:lnTo>
                        <a:pt x="434" y="64"/>
                      </a:lnTo>
                      <a:lnTo>
                        <a:pt x="428" y="54"/>
                      </a:lnTo>
                      <a:lnTo>
                        <a:pt x="424" y="46"/>
                      </a:lnTo>
                      <a:lnTo>
                        <a:pt x="420" y="36"/>
                      </a:lnTo>
                      <a:lnTo>
                        <a:pt x="420" y="24"/>
                      </a:lnTo>
                      <a:lnTo>
                        <a:pt x="420" y="12"/>
                      </a:lnTo>
                      <a:lnTo>
                        <a:pt x="420" y="0"/>
                      </a:lnTo>
                      <a:lnTo>
                        <a:pt x="420" y="10"/>
                      </a:lnTo>
                      <a:lnTo>
                        <a:pt x="420" y="20"/>
                      </a:lnTo>
                      <a:lnTo>
                        <a:pt x="420" y="32"/>
                      </a:lnTo>
                      <a:lnTo>
                        <a:pt x="424" y="48"/>
                      </a:lnTo>
                      <a:lnTo>
                        <a:pt x="430" y="62"/>
                      </a:lnTo>
                      <a:lnTo>
                        <a:pt x="440" y="78"/>
                      </a:lnTo>
                      <a:lnTo>
                        <a:pt x="446" y="84"/>
                      </a:lnTo>
                      <a:lnTo>
                        <a:pt x="456" y="92"/>
                      </a:lnTo>
                      <a:lnTo>
                        <a:pt x="412" y="108"/>
                      </a:lnTo>
                      <a:lnTo>
                        <a:pt x="366" y="128"/>
                      </a:lnTo>
                      <a:lnTo>
                        <a:pt x="312" y="152"/>
                      </a:lnTo>
                      <a:lnTo>
                        <a:pt x="256" y="180"/>
                      </a:lnTo>
                      <a:lnTo>
                        <a:pt x="230" y="196"/>
                      </a:lnTo>
                      <a:lnTo>
                        <a:pt x="204" y="212"/>
                      </a:lnTo>
                      <a:lnTo>
                        <a:pt x="182" y="228"/>
                      </a:lnTo>
                      <a:lnTo>
                        <a:pt x="162" y="244"/>
                      </a:lnTo>
                      <a:lnTo>
                        <a:pt x="146" y="260"/>
                      </a:lnTo>
                      <a:lnTo>
                        <a:pt x="136" y="276"/>
                      </a:lnTo>
                      <a:lnTo>
                        <a:pt x="122" y="270"/>
                      </a:lnTo>
                      <a:lnTo>
                        <a:pt x="106" y="264"/>
                      </a:lnTo>
                      <a:lnTo>
                        <a:pt x="88" y="262"/>
                      </a:lnTo>
                      <a:lnTo>
                        <a:pt x="76" y="262"/>
                      </a:lnTo>
                      <a:lnTo>
                        <a:pt x="66" y="262"/>
                      </a:lnTo>
                      <a:lnTo>
                        <a:pt x="54" y="264"/>
                      </a:lnTo>
                      <a:lnTo>
                        <a:pt x="42" y="268"/>
                      </a:lnTo>
                      <a:lnTo>
                        <a:pt x="32" y="274"/>
                      </a:lnTo>
                      <a:lnTo>
                        <a:pt x="20" y="282"/>
                      </a:lnTo>
                      <a:lnTo>
                        <a:pt x="10" y="294"/>
                      </a:lnTo>
                      <a:lnTo>
                        <a:pt x="0" y="306"/>
                      </a:lnTo>
                      <a:lnTo>
                        <a:pt x="10" y="296"/>
                      </a:lnTo>
                      <a:lnTo>
                        <a:pt x="20" y="286"/>
                      </a:lnTo>
                      <a:lnTo>
                        <a:pt x="38" y="276"/>
                      </a:lnTo>
                      <a:lnTo>
                        <a:pt x="56" y="268"/>
                      </a:lnTo>
                      <a:lnTo>
                        <a:pt x="68" y="266"/>
                      </a:lnTo>
                      <a:lnTo>
                        <a:pt x="80" y="264"/>
                      </a:lnTo>
                      <a:lnTo>
                        <a:pt x="92" y="264"/>
                      </a:lnTo>
                      <a:lnTo>
                        <a:pt x="106" y="266"/>
                      </a:lnTo>
                      <a:lnTo>
                        <a:pt x="120" y="270"/>
                      </a:lnTo>
                      <a:lnTo>
                        <a:pt x="136" y="276"/>
                      </a:lnTo>
                      <a:lnTo>
                        <a:pt x="136" y="318"/>
                      </a:lnTo>
                      <a:lnTo>
                        <a:pt x="142" y="366"/>
                      </a:lnTo>
                      <a:lnTo>
                        <a:pt x="150" y="422"/>
                      </a:lnTo>
                      <a:lnTo>
                        <a:pt x="156" y="454"/>
                      </a:lnTo>
                      <a:lnTo>
                        <a:pt x="164" y="486"/>
                      </a:lnTo>
                      <a:lnTo>
                        <a:pt x="172" y="520"/>
                      </a:lnTo>
                      <a:lnTo>
                        <a:pt x="184" y="554"/>
                      </a:lnTo>
                      <a:lnTo>
                        <a:pt x="196" y="586"/>
                      </a:lnTo>
                      <a:lnTo>
                        <a:pt x="212" y="616"/>
                      </a:lnTo>
                      <a:lnTo>
                        <a:pt x="230" y="646"/>
                      </a:lnTo>
                      <a:lnTo>
                        <a:pt x="250" y="674"/>
                      </a:lnTo>
                      <a:lnTo>
                        <a:pt x="258" y="684"/>
                      </a:lnTo>
                      <a:lnTo>
                        <a:pt x="280" y="710"/>
                      </a:lnTo>
                      <a:lnTo>
                        <a:pt x="294" y="726"/>
                      </a:lnTo>
                      <a:lnTo>
                        <a:pt x="312" y="744"/>
                      </a:lnTo>
                      <a:lnTo>
                        <a:pt x="334" y="762"/>
                      </a:lnTo>
                      <a:lnTo>
                        <a:pt x="356" y="778"/>
                      </a:lnTo>
                      <a:lnTo>
                        <a:pt x="380" y="794"/>
                      </a:lnTo>
                      <a:lnTo>
                        <a:pt x="406" y="806"/>
                      </a:lnTo>
                      <a:lnTo>
                        <a:pt x="434" y="816"/>
                      </a:lnTo>
                      <a:lnTo>
                        <a:pt x="448" y="818"/>
                      </a:lnTo>
                      <a:lnTo>
                        <a:pt x="462" y="820"/>
                      </a:lnTo>
                      <a:lnTo>
                        <a:pt x="476" y="820"/>
                      </a:lnTo>
                      <a:lnTo>
                        <a:pt x="490" y="818"/>
                      </a:lnTo>
                      <a:lnTo>
                        <a:pt x="506" y="816"/>
                      </a:lnTo>
                      <a:lnTo>
                        <a:pt x="520" y="812"/>
                      </a:lnTo>
                      <a:lnTo>
                        <a:pt x="534" y="806"/>
                      </a:lnTo>
                      <a:lnTo>
                        <a:pt x="550" y="798"/>
                      </a:lnTo>
                      <a:lnTo>
                        <a:pt x="564" y="786"/>
                      </a:lnTo>
                      <a:lnTo>
                        <a:pt x="578" y="774"/>
                      </a:lnTo>
                      <a:lnTo>
                        <a:pt x="552" y="772"/>
                      </a:lnTo>
                      <a:lnTo>
                        <a:pt x="524" y="768"/>
                      </a:lnTo>
                      <a:lnTo>
                        <a:pt x="490" y="760"/>
                      </a:lnTo>
                      <a:lnTo>
                        <a:pt x="472" y="752"/>
                      </a:lnTo>
                      <a:lnTo>
                        <a:pt x="454" y="746"/>
                      </a:lnTo>
                      <a:lnTo>
                        <a:pt x="438" y="736"/>
                      </a:lnTo>
                      <a:lnTo>
                        <a:pt x="422" y="724"/>
                      </a:lnTo>
                      <a:lnTo>
                        <a:pt x="406" y="712"/>
                      </a:lnTo>
                      <a:lnTo>
                        <a:pt x="394" y="696"/>
                      </a:lnTo>
                      <a:lnTo>
                        <a:pt x="384" y="678"/>
                      </a:lnTo>
                      <a:lnTo>
                        <a:pt x="376" y="658"/>
                      </a:lnTo>
                      <a:lnTo>
                        <a:pt x="370" y="658"/>
                      </a:lnTo>
                      <a:lnTo>
                        <a:pt x="360" y="654"/>
                      </a:lnTo>
                      <a:lnTo>
                        <a:pt x="346" y="648"/>
                      </a:lnTo>
                      <a:lnTo>
                        <a:pt x="340" y="642"/>
                      </a:lnTo>
                      <a:lnTo>
                        <a:pt x="334" y="634"/>
                      </a:lnTo>
                      <a:lnTo>
                        <a:pt x="328" y="626"/>
                      </a:lnTo>
                      <a:lnTo>
                        <a:pt x="324" y="614"/>
                      </a:lnTo>
                      <a:lnTo>
                        <a:pt x="320" y="600"/>
                      </a:lnTo>
                      <a:lnTo>
                        <a:pt x="320" y="584"/>
                      </a:lnTo>
                      <a:lnTo>
                        <a:pt x="320" y="564"/>
                      </a:lnTo>
                      <a:lnTo>
                        <a:pt x="324" y="542"/>
                      </a:lnTo>
                      <a:lnTo>
                        <a:pt x="332" y="518"/>
                      </a:lnTo>
                      <a:lnTo>
                        <a:pt x="344" y="488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>
                    <a:ea typeface="ＭＳ Ｐゴシック" pitchFamily="31" charset="-128"/>
                  </a:endParaRPr>
                </a:p>
              </p:txBody>
            </p:sp>
            <p:sp>
              <p:nvSpPr>
                <p:cNvPr id="29707" name="Freeform 552"/>
                <p:cNvSpPr>
                  <a:spLocks/>
                </p:cNvSpPr>
                <p:nvPr/>
              </p:nvSpPr>
              <p:spPr bwMode="auto">
                <a:xfrm>
                  <a:off x="2483" y="995"/>
                  <a:ext cx="820" cy="1058"/>
                </a:xfrm>
                <a:custGeom>
                  <a:avLst/>
                  <a:gdLst>
                    <a:gd name="T0" fmla="*/ 228 w 820"/>
                    <a:gd name="T1" fmla="*/ 984 h 1058"/>
                    <a:gd name="T2" fmla="*/ 302 w 820"/>
                    <a:gd name="T3" fmla="*/ 984 h 1058"/>
                    <a:gd name="T4" fmla="*/ 396 w 820"/>
                    <a:gd name="T5" fmla="*/ 990 h 1058"/>
                    <a:gd name="T6" fmla="*/ 440 w 820"/>
                    <a:gd name="T7" fmla="*/ 996 h 1058"/>
                    <a:gd name="T8" fmla="*/ 478 w 820"/>
                    <a:gd name="T9" fmla="*/ 1008 h 1058"/>
                    <a:gd name="T10" fmla="*/ 504 w 820"/>
                    <a:gd name="T11" fmla="*/ 1026 h 1058"/>
                    <a:gd name="T12" fmla="*/ 504 w 820"/>
                    <a:gd name="T13" fmla="*/ 1028 h 1058"/>
                    <a:gd name="T14" fmla="*/ 516 w 820"/>
                    <a:gd name="T15" fmla="*/ 1040 h 1058"/>
                    <a:gd name="T16" fmla="*/ 530 w 820"/>
                    <a:gd name="T17" fmla="*/ 1046 h 1058"/>
                    <a:gd name="T18" fmla="*/ 550 w 820"/>
                    <a:gd name="T19" fmla="*/ 1048 h 1058"/>
                    <a:gd name="T20" fmla="*/ 580 w 820"/>
                    <a:gd name="T21" fmla="*/ 1042 h 1058"/>
                    <a:gd name="T22" fmla="*/ 620 w 820"/>
                    <a:gd name="T23" fmla="*/ 1028 h 1058"/>
                    <a:gd name="T24" fmla="*/ 670 w 820"/>
                    <a:gd name="T25" fmla="*/ 1004 h 1058"/>
                    <a:gd name="T26" fmla="*/ 676 w 820"/>
                    <a:gd name="T27" fmla="*/ 1014 h 1058"/>
                    <a:gd name="T28" fmla="*/ 704 w 820"/>
                    <a:gd name="T29" fmla="*/ 1042 h 1058"/>
                    <a:gd name="T30" fmla="*/ 730 w 820"/>
                    <a:gd name="T31" fmla="*/ 1056 h 1058"/>
                    <a:gd name="T32" fmla="*/ 750 w 820"/>
                    <a:gd name="T33" fmla="*/ 1058 h 1058"/>
                    <a:gd name="T34" fmla="*/ 764 w 820"/>
                    <a:gd name="T35" fmla="*/ 1052 h 1058"/>
                    <a:gd name="T36" fmla="*/ 778 w 820"/>
                    <a:gd name="T37" fmla="*/ 1038 h 1058"/>
                    <a:gd name="T38" fmla="*/ 790 w 820"/>
                    <a:gd name="T39" fmla="*/ 1016 h 1058"/>
                    <a:gd name="T40" fmla="*/ 804 w 820"/>
                    <a:gd name="T41" fmla="*/ 964 h 1058"/>
                    <a:gd name="T42" fmla="*/ 818 w 820"/>
                    <a:gd name="T43" fmla="*/ 854 h 1058"/>
                    <a:gd name="T44" fmla="*/ 820 w 820"/>
                    <a:gd name="T45" fmla="*/ 778 h 1058"/>
                    <a:gd name="T46" fmla="*/ 812 w 820"/>
                    <a:gd name="T47" fmla="*/ 738 h 1058"/>
                    <a:gd name="T48" fmla="*/ 800 w 820"/>
                    <a:gd name="T49" fmla="*/ 694 h 1058"/>
                    <a:gd name="T50" fmla="*/ 776 w 820"/>
                    <a:gd name="T51" fmla="*/ 644 h 1058"/>
                    <a:gd name="T52" fmla="*/ 740 w 820"/>
                    <a:gd name="T53" fmla="*/ 592 h 1058"/>
                    <a:gd name="T54" fmla="*/ 688 w 820"/>
                    <a:gd name="T55" fmla="*/ 542 h 1058"/>
                    <a:gd name="T56" fmla="*/ 654 w 820"/>
                    <a:gd name="T57" fmla="*/ 518 h 1058"/>
                    <a:gd name="T58" fmla="*/ 616 w 820"/>
                    <a:gd name="T59" fmla="*/ 500 h 1058"/>
                    <a:gd name="T60" fmla="*/ 572 w 820"/>
                    <a:gd name="T61" fmla="*/ 484 h 1058"/>
                    <a:gd name="T62" fmla="*/ 524 w 820"/>
                    <a:gd name="T63" fmla="*/ 472 h 1058"/>
                    <a:gd name="T64" fmla="*/ 524 w 820"/>
                    <a:gd name="T65" fmla="*/ 458 h 1058"/>
                    <a:gd name="T66" fmla="*/ 522 w 820"/>
                    <a:gd name="T67" fmla="*/ 424 h 1058"/>
                    <a:gd name="T68" fmla="*/ 512 w 820"/>
                    <a:gd name="T69" fmla="*/ 382 h 1058"/>
                    <a:gd name="T70" fmla="*/ 502 w 820"/>
                    <a:gd name="T71" fmla="*/ 362 h 1058"/>
                    <a:gd name="T72" fmla="*/ 488 w 820"/>
                    <a:gd name="T73" fmla="*/ 346 h 1058"/>
                    <a:gd name="T74" fmla="*/ 504 w 820"/>
                    <a:gd name="T75" fmla="*/ 330 h 1058"/>
                    <a:gd name="T76" fmla="*/ 542 w 820"/>
                    <a:gd name="T77" fmla="*/ 286 h 1058"/>
                    <a:gd name="T78" fmla="*/ 576 w 820"/>
                    <a:gd name="T79" fmla="*/ 230 h 1058"/>
                    <a:gd name="T80" fmla="*/ 586 w 820"/>
                    <a:gd name="T81" fmla="*/ 200 h 1058"/>
                    <a:gd name="T82" fmla="*/ 588 w 820"/>
                    <a:gd name="T83" fmla="*/ 172 h 1058"/>
                    <a:gd name="T84" fmla="*/ 584 w 820"/>
                    <a:gd name="T85" fmla="*/ 192 h 1058"/>
                    <a:gd name="T86" fmla="*/ 570 w 820"/>
                    <a:gd name="T87" fmla="*/ 238 h 1058"/>
                    <a:gd name="T88" fmla="*/ 550 w 820"/>
                    <a:gd name="T89" fmla="*/ 280 h 1058"/>
                    <a:gd name="T90" fmla="*/ 530 w 820"/>
                    <a:gd name="T91" fmla="*/ 310 h 1058"/>
                    <a:gd name="T92" fmla="*/ 504 w 820"/>
                    <a:gd name="T93" fmla="*/ 334 h 1058"/>
                    <a:gd name="T94" fmla="*/ 488 w 820"/>
                    <a:gd name="T95" fmla="*/ 346 h 1058"/>
                    <a:gd name="T96" fmla="*/ 464 w 820"/>
                    <a:gd name="T97" fmla="*/ 314 h 1058"/>
                    <a:gd name="T98" fmla="*/ 428 w 820"/>
                    <a:gd name="T99" fmla="*/ 278 h 1058"/>
                    <a:gd name="T100" fmla="*/ 392 w 820"/>
                    <a:gd name="T101" fmla="*/ 254 h 1058"/>
                    <a:gd name="T102" fmla="*/ 368 w 820"/>
                    <a:gd name="T103" fmla="*/ 246 h 1058"/>
                    <a:gd name="T104" fmla="*/ 356 w 820"/>
                    <a:gd name="T105" fmla="*/ 244 h 1058"/>
                    <a:gd name="T106" fmla="*/ 296 w 820"/>
                    <a:gd name="T107" fmla="*/ 166 h 1058"/>
                    <a:gd name="T108" fmla="*/ 234 w 820"/>
                    <a:gd name="T109" fmla="*/ 96 h 1058"/>
                    <a:gd name="T110" fmla="*/ 186 w 820"/>
                    <a:gd name="T111" fmla="*/ 54 h 1058"/>
                    <a:gd name="T112" fmla="*/ 134 w 820"/>
                    <a:gd name="T113" fmla="*/ 22 h 1058"/>
                    <a:gd name="T114" fmla="*/ 84 w 820"/>
                    <a:gd name="T115" fmla="*/ 2 h 1058"/>
                    <a:gd name="T116" fmla="*/ 58 w 820"/>
                    <a:gd name="T117" fmla="*/ 2 h 1058"/>
                    <a:gd name="T118" fmla="*/ 52 w 820"/>
                    <a:gd name="T119" fmla="*/ 0 h 1058"/>
                    <a:gd name="T120" fmla="*/ 36 w 820"/>
                    <a:gd name="T121" fmla="*/ 0 h 1058"/>
                    <a:gd name="T122" fmla="*/ 18 w 820"/>
                    <a:gd name="T123" fmla="*/ 6 h 1058"/>
                    <a:gd name="T124" fmla="*/ 0 w 820"/>
                    <a:gd name="T125" fmla="*/ 28 h 1058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820"/>
                    <a:gd name="T190" fmla="*/ 0 h 1058"/>
                    <a:gd name="T191" fmla="*/ 820 w 820"/>
                    <a:gd name="T192" fmla="*/ 1058 h 1058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820" h="1058">
                      <a:moveTo>
                        <a:pt x="228" y="984"/>
                      </a:moveTo>
                      <a:lnTo>
                        <a:pt x="228" y="984"/>
                      </a:lnTo>
                      <a:lnTo>
                        <a:pt x="264" y="984"/>
                      </a:lnTo>
                      <a:lnTo>
                        <a:pt x="302" y="984"/>
                      </a:lnTo>
                      <a:lnTo>
                        <a:pt x="348" y="984"/>
                      </a:lnTo>
                      <a:lnTo>
                        <a:pt x="396" y="990"/>
                      </a:lnTo>
                      <a:lnTo>
                        <a:pt x="418" y="992"/>
                      </a:lnTo>
                      <a:lnTo>
                        <a:pt x="440" y="996"/>
                      </a:lnTo>
                      <a:lnTo>
                        <a:pt x="460" y="1002"/>
                      </a:lnTo>
                      <a:lnTo>
                        <a:pt x="478" y="1008"/>
                      </a:lnTo>
                      <a:lnTo>
                        <a:pt x="492" y="1016"/>
                      </a:lnTo>
                      <a:lnTo>
                        <a:pt x="504" y="1026"/>
                      </a:lnTo>
                      <a:lnTo>
                        <a:pt x="504" y="1028"/>
                      </a:lnTo>
                      <a:lnTo>
                        <a:pt x="508" y="1034"/>
                      </a:lnTo>
                      <a:lnTo>
                        <a:pt x="516" y="1040"/>
                      </a:lnTo>
                      <a:lnTo>
                        <a:pt x="522" y="1044"/>
                      </a:lnTo>
                      <a:lnTo>
                        <a:pt x="530" y="1046"/>
                      </a:lnTo>
                      <a:lnTo>
                        <a:pt x="540" y="1048"/>
                      </a:lnTo>
                      <a:lnTo>
                        <a:pt x="550" y="1048"/>
                      </a:lnTo>
                      <a:lnTo>
                        <a:pt x="564" y="1046"/>
                      </a:lnTo>
                      <a:lnTo>
                        <a:pt x="580" y="1042"/>
                      </a:lnTo>
                      <a:lnTo>
                        <a:pt x="598" y="1036"/>
                      </a:lnTo>
                      <a:lnTo>
                        <a:pt x="620" y="1028"/>
                      </a:lnTo>
                      <a:lnTo>
                        <a:pt x="644" y="1018"/>
                      </a:lnTo>
                      <a:lnTo>
                        <a:pt x="670" y="1004"/>
                      </a:lnTo>
                      <a:lnTo>
                        <a:pt x="676" y="1014"/>
                      </a:lnTo>
                      <a:lnTo>
                        <a:pt x="694" y="1032"/>
                      </a:lnTo>
                      <a:lnTo>
                        <a:pt x="704" y="1042"/>
                      </a:lnTo>
                      <a:lnTo>
                        <a:pt x="716" y="1050"/>
                      </a:lnTo>
                      <a:lnTo>
                        <a:pt x="730" y="1056"/>
                      </a:lnTo>
                      <a:lnTo>
                        <a:pt x="744" y="1058"/>
                      </a:lnTo>
                      <a:lnTo>
                        <a:pt x="750" y="1058"/>
                      </a:lnTo>
                      <a:lnTo>
                        <a:pt x="758" y="1056"/>
                      </a:lnTo>
                      <a:lnTo>
                        <a:pt x="764" y="1052"/>
                      </a:lnTo>
                      <a:lnTo>
                        <a:pt x="772" y="1046"/>
                      </a:lnTo>
                      <a:lnTo>
                        <a:pt x="778" y="1038"/>
                      </a:lnTo>
                      <a:lnTo>
                        <a:pt x="784" y="1028"/>
                      </a:lnTo>
                      <a:lnTo>
                        <a:pt x="790" y="1016"/>
                      </a:lnTo>
                      <a:lnTo>
                        <a:pt x="794" y="1002"/>
                      </a:lnTo>
                      <a:lnTo>
                        <a:pt x="804" y="964"/>
                      </a:lnTo>
                      <a:lnTo>
                        <a:pt x="812" y="916"/>
                      </a:lnTo>
                      <a:lnTo>
                        <a:pt x="818" y="854"/>
                      </a:lnTo>
                      <a:lnTo>
                        <a:pt x="820" y="778"/>
                      </a:lnTo>
                      <a:lnTo>
                        <a:pt x="818" y="768"/>
                      </a:lnTo>
                      <a:lnTo>
                        <a:pt x="812" y="738"/>
                      </a:lnTo>
                      <a:lnTo>
                        <a:pt x="806" y="718"/>
                      </a:lnTo>
                      <a:lnTo>
                        <a:pt x="800" y="694"/>
                      </a:lnTo>
                      <a:lnTo>
                        <a:pt x="790" y="670"/>
                      </a:lnTo>
                      <a:lnTo>
                        <a:pt x="776" y="644"/>
                      </a:lnTo>
                      <a:lnTo>
                        <a:pt x="760" y="618"/>
                      </a:lnTo>
                      <a:lnTo>
                        <a:pt x="740" y="592"/>
                      </a:lnTo>
                      <a:lnTo>
                        <a:pt x="716" y="566"/>
                      </a:lnTo>
                      <a:lnTo>
                        <a:pt x="688" y="542"/>
                      </a:lnTo>
                      <a:lnTo>
                        <a:pt x="672" y="530"/>
                      </a:lnTo>
                      <a:lnTo>
                        <a:pt x="654" y="518"/>
                      </a:lnTo>
                      <a:lnTo>
                        <a:pt x="636" y="508"/>
                      </a:lnTo>
                      <a:lnTo>
                        <a:pt x="616" y="500"/>
                      </a:lnTo>
                      <a:lnTo>
                        <a:pt x="596" y="492"/>
                      </a:lnTo>
                      <a:lnTo>
                        <a:pt x="572" y="484"/>
                      </a:lnTo>
                      <a:lnTo>
                        <a:pt x="548" y="478"/>
                      </a:lnTo>
                      <a:lnTo>
                        <a:pt x="524" y="472"/>
                      </a:lnTo>
                      <a:lnTo>
                        <a:pt x="524" y="458"/>
                      </a:lnTo>
                      <a:lnTo>
                        <a:pt x="524" y="442"/>
                      </a:lnTo>
                      <a:lnTo>
                        <a:pt x="522" y="424"/>
                      </a:lnTo>
                      <a:lnTo>
                        <a:pt x="520" y="404"/>
                      </a:lnTo>
                      <a:lnTo>
                        <a:pt x="512" y="382"/>
                      </a:lnTo>
                      <a:lnTo>
                        <a:pt x="508" y="372"/>
                      </a:lnTo>
                      <a:lnTo>
                        <a:pt x="502" y="362"/>
                      </a:lnTo>
                      <a:lnTo>
                        <a:pt x="496" y="354"/>
                      </a:lnTo>
                      <a:lnTo>
                        <a:pt x="488" y="346"/>
                      </a:lnTo>
                      <a:lnTo>
                        <a:pt x="504" y="330"/>
                      </a:lnTo>
                      <a:lnTo>
                        <a:pt x="522" y="310"/>
                      </a:lnTo>
                      <a:lnTo>
                        <a:pt x="542" y="286"/>
                      </a:lnTo>
                      <a:lnTo>
                        <a:pt x="560" y="260"/>
                      </a:lnTo>
                      <a:lnTo>
                        <a:pt x="576" y="230"/>
                      </a:lnTo>
                      <a:lnTo>
                        <a:pt x="582" y="216"/>
                      </a:lnTo>
                      <a:lnTo>
                        <a:pt x="586" y="200"/>
                      </a:lnTo>
                      <a:lnTo>
                        <a:pt x="588" y="186"/>
                      </a:lnTo>
                      <a:lnTo>
                        <a:pt x="588" y="172"/>
                      </a:lnTo>
                      <a:lnTo>
                        <a:pt x="584" y="192"/>
                      </a:lnTo>
                      <a:lnTo>
                        <a:pt x="580" y="212"/>
                      </a:lnTo>
                      <a:lnTo>
                        <a:pt x="570" y="238"/>
                      </a:lnTo>
                      <a:lnTo>
                        <a:pt x="558" y="266"/>
                      </a:lnTo>
                      <a:lnTo>
                        <a:pt x="550" y="280"/>
                      </a:lnTo>
                      <a:lnTo>
                        <a:pt x="540" y="296"/>
                      </a:lnTo>
                      <a:lnTo>
                        <a:pt x="530" y="310"/>
                      </a:lnTo>
                      <a:lnTo>
                        <a:pt x="516" y="322"/>
                      </a:lnTo>
                      <a:lnTo>
                        <a:pt x="504" y="334"/>
                      </a:lnTo>
                      <a:lnTo>
                        <a:pt x="488" y="346"/>
                      </a:lnTo>
                      <a:lnTo>
                        <a:pt x="476" y="330"/>
                      </a:lnTo>
                      <a:lnTo>
                        <a:pt x="464" y="314"/>
                      </a:lnTo>
                      <a:lnTo>
                        <a:pt x="448" y="296"/>
                      </a:lnTo>
                      <a:lnTo>
                        <a:pt x="428" y="278"/>
                      </a:lnTo>
                      <a:lnTo>
                        <a:pt x="404" y="262"/>
                      </a:lnTo>
                      <a:lnTo>
                        <a:pt x="392" y="254"/>
                      </a:lnTo>
                      <a:lnTo>
                        <a:pt x="380" y="250"/>
                      </a:lnTo>
                      <a:lnTo>
                        <a:pt x="368" y="246"/>
                      </a:lnTo>
                      <a:lnTo>
                        <a:pt x="356" y="244"/>
                      </a:lnTo>
                      <a:lnTo>
                        <a:pt x="328" y="204"/>
                      </a:lnTo>
                      <a:lnTo>
                        <a:pt x="296" y="166"/>
                      </a:lnTo>
                      <a:lnTo>
                        <a:pt x="256" y="120"/>
                      </a:lnTo>
                      <a:lnTo>
                        <a:pt x="234" y="96"/>
                      </a:lnTo>
                      <a:lnTo>
                        <a:pt x="210" y="74"/>
                      </a:lnTo>
                      <a:lnTo>
                        <a:pt x="186" y="54"/>
                      </a:lnTo>
                      <a:lnTo>
                        <a:pt x="160" y="36"/>
                      </a:lnTo>
                      <a:lnTo>
                        <a:pt x="134" y="22"/>
                      </a:lnTo>
                      <a:lnTo>
                        <a:pt x="108" y="10"/>
                      </a:lnTo>
                      <a:lnTo>
                        <a:pt x="84" y="2"/>
                      </a:lnTo>
                      <a:lnTo>
                        <a:pt x="70" y="2"/>
                      </a:lnTo>
                      <a:lnTo>
                        <a:pt x="58" y="2"/>
                      </a:lnTo>
                      <a:lnTo>
                        <a:pt x="52" y="0"/>
                      </a:lnTo>
                      <a:lnTo>
                        <a:pt x="44" y="0"/>
                      </a:lnTo>
                      <a:lnTo>
                        <a:pt x="36" y="0"/>
                      </a:lnTo>
                      <a:lnTo>
                        <a:pt x="26" y="2"/>
                      </a:lnTo>
                      <a:lnTo>
                        <a:pt x="18" y="6"/>
                      </a:lnTo>
                      <a:lnTo>
                        <a:pt x="8" y="16"/>
                      </a:lnTo>
                      <a:lnTo>
                        <a:pt x="0" y="28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08" name="Freeform 553"/>
                <p:cNvSpPr>
                  <a:spLocks/>
                </p:cNvSpPr>
                <p:nvPr/>
              </p:nvSpPr>
              <p:spPr bwMode="auto">
                <a:xfrm>
                  <a:off x="1875" y="2011"/>
                  <a:ext cx="1288" cy="738"/>
                </a:xfrm>
                <a:custGeom>
                  <a:avLst/>
                  <a:gdLst>
                    <a:gd name="T0" fmla="*/ 0 w 1288"/>
                    <a:gd name="T1" fmla="*/ 30 h 738"/>
                    <a:gd name="T2" fmla="*/ 26 w 1288"/>
                    <a:gd name="T3" fmla="*/ 48 h 738"/>
                    <a:gd name="T4" fmla="*/ 66 w 1288"/>
                    <a:gd name="T5" fmla="*/ 54 h 738"/>
                    <a:gd name="T6" fmla="*/ 136 w 1288"/>
                    <a:gd name="T7" fmla="*/ 44 h 738"/>
                    <a:gd name="T8" fmla="*/ 238 w 1288"/>
                    <a:gd name="T9" fmla="*/ 10 h 738"/>
                    <a:gd name="T10" fmla="*/ 282 w 1288"/>
                    <a:gd name="T11" fmla="*/ 4 h 738"/>
                    <a:gd name="T12" fmla="*/ 380 w 1288"/>
                    <a:gd name="T13" fmla="*/ 2 h 738"/>
                    <a:gd name="T14" fmla="*/ 464 w 1288"/>
                    <a:gd name="T15" fmla="*/ 22 h 738"/>
                    <a:gd name="T16" fmla="*/ 516 w 1288"/>
                    <a:gd name="T17" fmla="*/ 52 h 738"/>
                    <a:gd name="T18" fmla="*/ 546 w 1288"/>
                    <a:gd name="T19" fmla="*/ 86 h 738"/>
                    <a:gd name="T20" fmla="*/ 570 w 1288"/>
                    <a:gd name="T21" fmla="*/ 132 h 738"/>
                    <a:gd name="T22" fmla="*/ 576 w 1288"/>
                    <a:gd name="T23" fmla="*/ 112 h 738"/>
                    <a:gd name="T24" fmla="*/ 596 w 1288"/>
                    <a:gd name="T25" fmla="*/ 90 h 738"/>
                    <a:gd name="T26" fmla="*/ 618 w 1288"/>
                    <a:gd name="T27" fmla="*/ 88 h 738"/>
                    <a:gd name="T28" fmla="*/ 638 w 1288"/>
                    <a:gd name="T29" fmla="*/ 98 h 738"/>
                    <a:gd name="T30" fmla="*/ 654 w 1288"/>
                    <a:gd name="T31" fmla="*/ 106 h 738"/>
                    <a:gd name="T32" fmla="*/ 620 w 1288"/>
                    <a:gd name="T33" fmla="*/ 90 h 738"/>
                    <a:gd name="T34" fmla="*/ 592 w 1288"/>
                    <a:gd name="T35" fmla="*/ 90 h 738"/>
                    <a:gd name="T36" fmla="*/ 572 w 1288"/>
                    <a:gd name="T37" fmla="*/ 112 h 738"/>
                    <a:gd name="T38" fmla="*/ 570 w 1288"/>
                    <a:gd name="T39" fmla="*/ 136 h 738"/>
                    <a:gd name="T40" fmla="*/ 586 w 1288"/>
                    <a:gd name="T41" fmla="*/ 200 h 738"/>
                    <a:gd name="T42" fmla="*/ 626 w 1288"/>
                    <a:gd name="T43" fmla="*/ 252 h 738"/>
                    <a:gd name="T44" fmla="*/ 660 w 1288"/>
                    <a:gd name="T45" fmla="*/ 272 h 738"/>
                    <a:gd name="T46" fmla="*/ 706 w 1288"/>
                    <a:gd name="T47" fmla="*/ 282 h 738"/>
                    <a:gd name="T48" fmla="*/ 764 w 1288"/>
                    <a:gd name="T49" fmla="*/ 278 h 738"/>
                    <a:gd name="T50" fmla="*/ 838 w 1288"/>
                    <a:gd name="T51" fmla="*/ 258 h 738"/>
                    <a:gd name="T52" fmla="*/ 894 w 1288"/>
                    <a:gd name="T53" fmla="*/ 236 h 738"/>
                    <a:gd name="T54" fmla="*/ 974 w 1288"/>
                    <a:gd name="T55" fmla="*/ 214 h 738"/>
                    <a:gd name="T56" fmla="*/ 1068 w 1288"/>
                    <a:gd name="T57" fmla="*/ 206 h 738"/>
                    <a:gd name="T58" fmla="*/ 1152 w 1288"/>
                    <a:gd name="T59" fmla="*/ 218 h 738"/>
                    <a:gd name="T60" fmla="*/ 1200 w 1288"/>
                    <a:gd name="T61" fmla="*/ 238 h 738"/>
                    <a:gd name="T62" fmla="*/ 1240 w 1288"/>
                    <a:gd name="T63" fmla="*/ 270 h 738"/>
                    <a:gd name="T64" fmla="*/ 1270 w 1288"/>
                    <a:gd name="T65" fmla="*/ 320 h 738"/>
                    <a:gd name="T66" fmla="*/ 1284 w 1288"/>
                    <a:gd name="T67" fmla="*/ 362 h 738"/>
                    <a:gd name="T68" fmla="*/ 1288 w 1288"/>
                    <a:gd name="T69" fmla="*/ 408 h 738"/>
                    <a:gd name="T70" fmla="*/ 1272 w 1288"/>
                    <a:gd name="T71" fmla="*/ 456 h 738"/>
                    <a:gd name="T72" fmla="*/ 1240 w 1288"/>
                    <a:gd name="T73" fmla="*/ 482 h 738"/>
                    <a:gd name="T74" fmla="*/ 1202 w 1288"/>
                    <a:gd name="T75" fmla="*/ 496 h 738"/>
                    <a:gd name="T76" fmla="*/ 1150 w 1288"/>
                    <a:gd name="T77" fmla="*/ 502 h 738"/>
                    <a:gd name="T78" fmla="*/ 1050 w 1288"/>
                    <a:gd name="T79" fmla="*/ 490 h 738"/>
                    <a:gd name="T80" fmla="*/ 980 w 1288"/>
                    <a:gd name="T81" fmla="*/ 466 h 738"/>
                    <a:gd name="T82" fmla="*/ 966 w 1288"/>
                    <a:gd name="T83" fmla="*/ 436 h 738"/>
                    <a:gd name="T84" fmla="*/ 968 w 1288"/>
                    <a:gd name="T85" fmla="*/ 400 h 738"/>
                    <a:gd name="T86" fmla="*/ 980 w 1288"/>
                    <a:gd name="T87" fmla="*/ 388 h 738"/>
                    <a:gd name="T88" fmla="*/ 980 w 1288"/>
                    <a:gd name="T89" fmla="*/ 386 h 738"/>
                    <a:gd name="T90" fmla="*/ 966 w 1288"/>
                    <a:gd name="T91" fmla="*/ 400 h 738"/>
                    <a:gd name="T92" fmla="*/ 964 w 1288"/>
                    <a:gd name="T93" fmla="*/ 422 h 738"/>
                    <a:gd name="T94" fmla="*/ 986 w 1288"/>
                    <a:gd name="T95" fmla="*/ 476 h 738"/>
                    <a:gd name="T96" fmla="*/ 912 w 1288"/>
                    <a:gd name="T97" fmla="*/ 506 h 738"/>
                    <a:gd name="T98" fmla="*/ 798 w 1288"/>
                    <a:gd name="T99" fmla="*/ 564 h 738"/>
                    <a:gd name="T100" fmla="*/ 740 w 1288"/>
                    <a:gd name="T101" fmla="*/ 606 h 738"/>
                    <a:gd name="T102" fmla="*/ 716 w 1288"/>
                    <a:gd name="T103" fmla="*/ 636 h 738"/>
                    <a:gd name="T104" fmla="*/ 610 w 1288"/>
                    <a:gd name="T105" fmla="*/ 666 h 738"/>
                    <a:gd name="T106" fmla="*/ 516 w 1288"/>
                    <a:gd name="T107" fmla="*/ 708 h 738"/>
                    <a:gd name="T108" fmla="*/ 484 w 1288"/>
                    <a:gd name="T109" fmla="*/ 738 h 738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1288"/>
                    <a:gd name="T166" fmla="*/ 0 h 738"/>
                    <a:gd name="T167" fmla="*/ 1288 w 1288"/>
                    <a:gd name="T168" fmla="*/ 738 h 738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1288" h="738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0" y="30"/>
                      </a:lnTo>
                      <a:lnTo>
                        <a:pt x="6" y="38"/>
                      </a:lnTo>
                      <a:lnTo>
                        <a:pt x="18" y="46"/>
                      </a:lnTo>
                      <a:lnTo>
                        <a:pt x="26" y="48"/>
                      </a:lnTo>
                      <a:lnTo>
                        <a:pt x="36" y="52"/>
                      </a:lnTo>
                      <a:lnTo>
                        <a:pt x="50" y="54"/>
                      </a:lnTo>
                      <a:lnTo>
                        <a:pt x="66" y="54"/>
                      </a:lnTo>
                      <a:lnTo>
                        <a:pt x="86" y="52"/>
                      </a:lnTo>
                      <a:lnTo>
                        <a:pt x="108" y="50"/>
                      </a:lnTo>
                      <a:lnTo>
                        <a:pt x="136" y="44"/>
                      </a:lnTo>
                      <a:lnTo>
                        <a:pt x="166" y="36"/>
                      </a:lnTo>
                      <a:lnTo>
                        <a:pt x="200" y="24"/>
                      </a:lnTo>
                      <a:lnTo>
                        <a:pt x="238" y="10"/>
                      </a:lnTo>
                      <a:lnTo>
                        <a:pt x="250" y="8"/>
                      </a:lnTo>
                      <a:lnTo>
                        <a:pt x="282" y="4"/>
                      </a:lnTo>
                      <a:lnTo>
                        <a:pt x="326" y="0"/>
                      </a:lnTo>
                      <a:lnTo>
                        <a:pt x="352" y="0"/>
                      </a:lnTo>
                      <a:lnTo>
                        <a:pt x="380" y="2"/>
                      </a:lnTo>
                      <a:lnTo>
                        <a:pt x="408" y="6"/>
                      </a:lnTo>
                      <a:lnTo>
                        <a:pt x="436" y="12"/>
                      </a:lnTo>
                      <a:lnTo>
                        <a:pt x="464" y="22"/>
                      </a:lnTo>
                      <a:lnTo>
                        <a:pt x="490" y="36"/>
                      </a:lnTo>
                      <a:lnTo>
                        <a:pt x="504" y="44"/>
                      </a:lnTo>
                      <a:lnTo>
                        <a:pt x="516" y="52"/>
                      </a:lnTo>
                      <a:lnTo>
                        <a:pt x="526" y="62"/>
                      </a:lnTo>
                      <a:lnTo>
                        <a:pt x="536" y="74"/>
                      </a:lnTo>
                      <a:lnTo>
                        <a:pt x="546" y="86"/>
                      </a:lnTo>
                      <a:lnTo>
                        <a:pt x="556" y="100"/>
                      </a:lnTo>
                      <a:lnTo>
                        <a:pt x="564" y="116"/>
                      </a:lnTo>
                      <a:lnTo>
                        <a:pt x="570" y="132"/>
                      </a:lnTo>
                      <a:lnTo>
                        <a:pt x="572" y="122"/>
                      </a:lnTo>
                      <a:lnTo>
                        <a:pt x="576" y="112"/>
                      </a:lnTo>
                      <a:lnTo>
                        <a:pt x="582" y="100"/>
                      </a:lnTo>
                      <a:lnTo>
                        <a:pt x="590" y="92"/>
                      </a:lnTo>
                      <a:lnTo>
                        <a:pt x="596" y="90"/>
                      </a:lnTo>
                      <a:lnTo>
                        <a:pt x="602" y="88"/>
                      </a:lnTo>
                      <a:lnTo>
                        <a:pt x="610" y="88"/>
                      </a:lnTo>
                      <a:lnTo>
                        <a:pt x="618" y="88"/>
                      </a:lnTo>
                      <a:lnTo>
                        <a:pt x="628" y="92"/>
                      </a:lnTo>
                      <a:lnTo>
                        <a:pt x="638" y="98"/>
                      </a:lnTo>
                      <a:lnTo>
                        <a:pt x="652" y="108"/>
                      </a:lnTo>
                      <a:lnTo>
                        <a:pt x="654" y="108"/>
                      </a:lnTo>
                      <a:lnTo>
                        <a:pt x="654" y="106"/>
                      </a:lnTo>
                      <a:lnTo>
                        <a:pt x="644" y="100"/>
                      </a:lnTo>
                      <a:lnTo>
                        <a:pt x="630" y="94"/>
                      </a:lnTo>
                      <a:lnTo>
                        <a:pt x="620" y="90"/>
                      </a:lnTo>
                      <a:lnTo>
                        <a:pt x="610" y="88"/>
                      </a:lnTo>
                      <a:lnTo>
                        <a:pt x="600" y="88"/>
                      </a:lnTo>
                      <a:lnTo>
                        <a:pt x="592" y="90"/>
                      </a:lnTo>
                      <a:lnTo>
                        <a:pt x="584" y="94"/>
                      </a:lnTo>
                      <a:lnTo>
                        <a:pt x="578" y="100"/>
                      </a:lnTo>
                      <a:lnTo>
                        <a:pt x="572" y="112"/>
                      </a:lnTo>
                      <a:lnTo>
                        <a:pt x="570" y="126"/>
                      </a:lnTo>
                      <a:lnTo>
                        <a:pt x="570" y="136"/>
                      </a:lnTo>
                      <a:lnTo>
                        <a:pt x="574" y="164"/>
                      </a:lnTo>
                      <a:lnTo>
                        <a:pt x="580" y="182"/>
                      </a:lnTo>
                      <a:lnTo>
                        <a:pt x="586" y="200"/>
                      </a:lnTo>
                      <a:lnTo>
                        <a:pt x="596" y="218"/>
                      </a:lnTo>
                      <a:lnTo>
                        <a:pt x="610" y="236"/>
                      </a:lnTo>
                      <a:lnTo>
                        <a:pt x="626" y="252"/>
                      </a:lnTo>
                      <a:lnTo>
                        <a:pt x="636" y="260"/>
                      </a:lnTo>
                      <a:lnTo>
                        <a:pt x="648" y="266"/>
                      </a:lnTo>
                      <a:lnTo>
                        <a:pt x="660" y="272"/>
                      </a:lnTo>
                      <a:lnTo>
                        <a:pt x="674" y="276"/>
                      </a:lnTo>
                      <a:lnTo>
                        <a:pt x="690" y="280"/>
                      </a:lnTo>
                      <a:lnTo>
                        <a:pt x="706" y="282"/>
                      </a:lnTo>
                      <a:lnTo>
                        <a:pt x="724" y="282"/>
                      </a:lnTo>
                      <a:lnTo>
                        <a:pt x="744" y="280"/>
                      </a:lnTo>
                      <a:lnTo>
                        <a:pt x="764" y="278"/>
                      </a:lnTo>
                      <a:lnTo>
                        <a:pt x="786" y="274"/>
                      </a:lnTo>
                      <a:lnTo>
                        <a:pt x="812" y="268"/>
                      </a:lnTo>
                      <a:lnTo>
                        <a:pt x="838" y="258"/>
                      </a:lnTo>
                      <a:lnTo>
                        <a:pt x="864" y="248"/>
                      </a:lnTo>
                      <a:lnTo>
                        <a:pt x="894" y="236"/>
                      </a:lnTo>
                      <a:lnTo>
                        <a:pt x="910" y="230"/>
                      </a:lnTo>
                      <a:lnTo>
                        <a:pt x="948" y="220"/>
                      </a:lnTo>
                      <a:lnTo>
                        <a:pt x="974" y="214"/>
                      </a:lnTo>
                      <a:lnTo>
                        <a:pt x="1004" y="210"/>
                      </a:lnTo>
                      <a:lnTo>
                        <a:pt x="1034" y="206"/>
                      </a:lnTo>
                      <a:lnTo>
                        <a:pt x="1068" y="206"/>
                      </a:lnTo>
                      <a:lnTo>
                        <a:pt x="1102" y="208"/>
                      </a:lnTo>
                      <a:lnTo>
                        <a:pt x="1136" y="212"/>
                      </a:lnTo>
                      <a:lnTo>
                        <a:pt x="1152" y="218"/>
                      </a:lnTo>
                      <a:lnTo>
                        <a:pt x="1168" y="222"/>
                      </a:lnTo>
                      <a:lnTo>
                        <a:pt x="1184" y="230"/>
                      </a:lnTo>
                      <a:lnTo>
                        <a:pt x="1200" y="238"/>
                      </a:lnTo>
                      <a:lnTo>
                        <a:pt x="1214" y="246"/>
                      </a:lnTo>
                      <a:lnTo>
                        <a:pt x="1226" y="258"/>
                      </a:lnTo>
                      <a:lnTo>
                        <a:pt x="1240" y="270"/>
                      </a:lnTo>
                      <a:lnTo>
                        <a:pt x="1250" y="284"/>
                      </a:lnTo>
                      <a:lnTo>
                        <a:pt x="1260" y="302"/>
                      </a:lnTo>
                      <a:lnTo>
                        <a:pt x="1270" y="320"/>
                      </a:lnTo>
                      <a:lnTo>
                        <a:pt x="1278" y="340"/>
                      </a:lnTo>
                      <a:lnTo>
                        <a:pt x="1284" y="362"/>
                      </a:lnTo>
                      <a:lnTo>
                        <a:pt x="1286" y="370"/>
                      </a:lnTo>
                      <a:lnTo>
                        <a:pt x="1288" y="392"/>
                      </a:lnTo>
                      <a:lnTo>
                        <a:pt x="1288" y="408"/>
                      </a:lnTo>
                      <a:lnTo>
                        <a:pt x="1286" y="424"/>
                      </a:lnTo>
                      <a:lnTo>
                        <a:pt x="1280" y="440"/>
                      </a:lnTo>
                      <a:lnTo>
                        <a:pt x="1272" y="456"/>
                      </a:lnTo>
                      <a:lnTo>
                        <a:pt x="1258" y="470"/>
                      </a:lnTo>
                      <a:lnTo>
                        <a:pt x="1250" y="476"/>
                      </a:lnTo>
                      <a:lnTo>
                        <a:pt x="1240" y="482"/>
                      </a:lnTo>
                      <a:lnTo>
                        <a:pt x="1230" y="488"/>
                      </a:lnTo>
                      <a:lnTo>
                        <a:pt x="1216" y="492"/>
                      </a:lnTo>
                      <a:lnTo>
                        <a:pt x="1202" y="496"/>
                      </a:lnTo>
                      <a:lnTo>
                        <a:pt x="1186" y="500"/>
                      </a:lnTo>
                      <a:lnTo>
                        <a:pt x="1168" y="500"/>
                      </a:lnTo>
                      <a:lnTo>
                        <a:pt x="1150" y="502"/>
                      </a:lnTo>
                      <a:lnTo>
                        <a:pt x="1128" y="500"/>
                      </a:lnTo>
                      <a:lnTo>
                        <a:pt x="1104" y="498"/>
                      </a:lnTo>
                      <a:lnTo>
                        <a:pt x="1050" y="490"/>
                      </a:lnTo>
                      <a:lnTo>
                        <a:pt x="986" y="476"/>
                      </a:lnTo>
                      <a:lnTo>
                        <a:pt x="980" y="466"/>
                      </a:lnTo>
                      <a:lnTo>
                        <a:pt x="970" y="446"/>
                      </a:lnTo>
                      <a:lnTo>
                        <a:pt x="966" y="436"/>
                      </a:lnTo>
                      <a:lnTo>
                        <a:pt x="964" y="422"/>
                      </a:lnTo>
                      <a:lnTo>
                        <a:pt x="964" y="412"/>
                      </a:lnTo>
                      <a:lnTo>
                        <a:pt x="968" y="400"/>
                      </a:lnTo>
                      <a:lnTo>
                        <a:pt x="970" y="396"/>
                      </a:lnTo>
                      <a:lnTo>
                        <a:pt x="976" y="390"/>
                      </a:lnTo>
                      <a:lnTo>
                        <a:pt x="980" y="388"/>
                      </a:lnTo>
                      <a:lnTo>
                        <a:pt x="988" y="384"/>
                      </a:lnTo>
                      <a:lnTo>
                        <a:pt x="980" y="386"/>
                      </a:lnTo>
                      <a:lnTo>
                        <a:pt x="974" y="388"/>
                      </a:lnTo>
                      <a:lnTo>
                        <a:pt x="968" y="396"/>
                      </a:lnTo>
                      <a:lnTo>
                        <a:pt x="966" y="400"/>
                      </a:lnTo>
                      <a:lnTo>
                        <a:pt x="964" y="406"/>
                      </a:lnTo>
                      <a:lnTo>
                        <a:pt x="964" y="414"/>
                      </a:lnTo>
                      <a:lnTo>
                        <a:pt x="964" y="422"/>
                      </a:lnTo>
                      <a:lnTo>
                        <a:pt x="966" y="434"/>
                      </a:lnTo>
                      <a:lnTo>
                        <a:pt x="972" y="446"/>
                      </a:lnTo>
                      <a:lnTo>
                        <a:pt x="986" y="476"/>
                      </a:lnTo>
                      <a:lnTo>
                        <a:pt x="950" y="490"/>
                      </a:lnTo>
                      <a:lnTo>
                        <a:pt x="912" y="506"/>
                      </a:lnTo>
                      <a:lnTo>
                        <a:pt x="866" y="526"/>
                      </a:lnTo>
                      <a:lnTo>
                        <a:pt x="820" y="550"/>
                      </a:lnTo>
                      <a:lnTo>
                        <a:pt x="798" y="564"/>
                      </a:lnTo>
                      <a:lnTo>
                        <a:pt x="776" y="578"/>
                      </a:lnTo>
                      <a:lnTo>
                        <a:pt x="756" y="592"/>
                      </a:lnTo>
                      <a:lnTo>
                        <a:pt x="740" y="606"/>
                      </a:lnTo>
                      <a:lnTo>
                        <a:pt x="726" y="620"/>
                      </a:lnTo>
                      <a:lnTo>
                        <a:pt x="716" y="636"/>
                      </a:lnTo>
                      <a:lnTo>
                        <a:pt x="684" y="644"/>
                      </a:lnTo>
                      <a:lnTo>
                        <a:pt x="650" y="654"/>
                      </a:lnTo>
                      <a:lnTo>
                        <a:pt x="610" y="666"/>
                      </a:lnTo>
                      <a:lnTo>
                        <a:pt x="570" y="682"/>
                      </a:lnTo>
                      <a:lnTo>
                        <a:pt x="532" y="700"/>
                      </a:lnTo>
                      <a:lnTo>
                        <a:pt x="516" y="708"/>
                      </a:lnTo>
                      <a:lnTo>
                        <a:pt x="502" y="718"/>
                      </a:lnTo>
                      <a:lnTo>
                        <a:pt x="490" y="728"/>
                      </a:lnTo>
                      <a:lnTo>
                        <a:pt x="484" y="738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09" name="Freeform 554"/>
                <p:cNvSpPr>
                  <a:spLocks/>
                </p:cNvSpPr>
                <p:nvPr/>
              </p:nvSpPr>
              <p:spPr bwMode="auto">
                <a:xfrm>
                  <a:off x="2743" y="2335"/>
                  <a:ext cx="1140" cy="722"/>
                </a:xfrm>
                <a:custGeom>
                  <a:avLst/>
                  <a:gdLst>
                    <a:gd name="T0" fmla="*/ 418 w 1140"/>
                    <a:gd name="T1" fmla="*/ 0 h 722"/>
                    <a:gd name="T2" fmla="*/ 550 w 1140"/>
                    <a:gd name="T3" fmla="*/ 12 h 722"/>
                    <a:gd name="T4" fmla="*/ 660 w 1140"/>
                    <a:gd name="T5" fmla="*/ 36 h 722"/>
                    <a:gd name="T6" fmla="*/ 764 w 1140"/>
                    <a:gd name="T7" fmla="*/ 82 h 722"/>
                    <a:gd name="T8" fmla="*/ 822 w 1140"/>
                    <a:gd name="T9" fmla="*/ 126 h 722"/>
                    <a:gd name="T10" fmla="*/ 842 w 1140"/>
                    <a:gd name="T11" fmla="*/ 154 h 722"/>
                    <a:gd name="T12" fmla="*/ 852 w 1140"/>
                    <a:gd name="T13" fmla="*/ 158 h 722"/>
                    <a:gd name="T14" fmla="*/ 866 w 1140"/>
                    <a:gd name="T15" fmla="*/ 162 h 722"/>
                    <a:gd name="T16" fmla="*/ 900 w 1140"/>
                    <a:gd name="T17" fmla="*/ 156 h 722"/>
                    <a:gd name="T18" fmla="*/ 936 w 1140"/>
                    <a:gd name="T19" fmla="*/ 120 h 722"/>
                    <a:gd name="T20" fmla="*/ 924 w 1140"/>
                    <a:gd name="T21" fmla="*/ 138 h 722"/>
                    <a:gd name="T22" fmla="*/ 896 w 1140"/>
                    <a:gd name="T23" fmla="*/ 162 h 722"/>
                    <a:gd name="T24" fmla="*/ 870 w 1140"/>
                    <a:gd name="T25" fmla="*/ 164 h 722"/>
                    <a:gd name="T26" fmla="*/ 852 w 1140"/>
                    <a:gd name="T27" fmla="*/ 158 h 722"/>
                    <a:gd name="T28" fmla="*/ 940 w 1140"/>
                    <a:gd name="T29" fmla="*/ 226 h 722"/>
                    <a:gd name="T30" fmla="*/ 1006 w 1140"/>
                    <a:gd name="T31" fmla="*/ 294 h 722"/>
                    <a:gd name="T32" fmla="*/ 1042 w 1140"/>
                    <a:gd name="T33" fmla="*/ 348 h 722"/>
                    <a:gd name="T34" fmla="*/ 1050 w 1140"/>
                    <a:gd name="T35" fmla="*/ 356 h 722"/>
                    <a:gd name="T36" fmla="*/ 1068 w 1140"/>
                    <a:gd name="T37" fmla="*/ 332 h 722"/>
                    <a:gd name="T38" fmla="*/ 1090 w 1140"/>
                    <a:gd name="T39" fmla="*/ 326 h 722"/>
                    <a:gd name="T40" fmla="*/ 1124 w 1140"/>
                    <a:gd name="T41" fmla="*/ 332 h 722"/>
                    <a:gd name="T42" fmla="*/ 1126 w 1140"/>
                    <a:gd name="T43" fmla="*/ 332 h 722"/>
                    <a:gd name="T44" fmla="*/ 1088 w 1140"/>
                    <a:gd name="T45" fmla="*/ 324 h 722"/>
                    <a:gd name="T46" fmla="*/ 1064 w 1140"/>
                    <a:gd name="T47" fmla="*/ 330 h 722"/>
                    <a:gd name="T48" fmla="*/ 1050 w 1140"/>
                    <a:gd name="T49" fmla="*/ 354 h 722"/>
                    <a:gd name="T50" fmla="*/ 1054 w 1140"/>
                    <a:gd name="T51" fmla="*/ 386 h 722"/>
                    <a:gd name="T52" fmla="*/ 1064 w 1140"/>
                    <a:gd name="T53" fmla="*/ 446 h 722"/>
                    <a:gd name="T54" fmla="*/ 1056 w 1140"/>
                    <a:gd name="T55" fmla="*/ 482 h 722"/>
                    <a:gd name="T56" fmla="*/ 1032 w 1140"/>
                    <a:gd name="T57" fmla="*/ 510 h 722"/>
                    <a:gd name="T58" fmla="*/ 1024 w 1140"/>
                    <a:gd name="T59" fmla="*/ 520 h 722"/>
                    <a:gd name="T60" fmla="*/ 1062 w 1140"/>
                    <a:gd name="T61" fmla="*/ 574 h 722"/>
                    <a:gd name="T62" fmla="*/ 1078 w 1140"/>
                    <a:gd name="T63" fmla="*/ 622 h 722"/>
                    <a:gd name="T64" fmla="*/ 1072 w 1140"/>
                    <a:gd name="T65" fmla="*/ 672 h 722"/>
                    <a:gd name="T66" fmla="*/ 1026 w 1140"/>
                    <a:gd name="T67" fmla="*/ 716 h 722"/>
                    <a:gd name="T68" fmla="*/ 998 w 1140"/>
                    <a:gd name="T69" fmla="*/ 722 h 722"/>
                    <a:gd name="T70" fmla="*/ 948 w 1140"/>
                    <a:gd name="T71" fmla="*/ 720 h 722"/>
                    <a:gd name="T72" fmla="*/ 880 w 1140"/>
                    <a:gd name="T73" fmla="*/ 704 h 722"/>
                    <a:gd name="T74" fmla="*/ 806 w 1140"/>
                    <a:gd name="T75" fmla="*/ 658 h 722"/>
                    <a:gd name="T76" fmla="*/ 732 w 1140"/>
                    <a:gd name="T77" fmla="*/ 570 h 722"/>
                    <a:gd name="T78" fmla="*/ 710 w 1140"/>
                    <a:gd name="T79" fmla="*/ 524 h 722"/>
                    <a:gd name="T80" fmla="*/ 658 w 1140"/>
                    <a:gd name="T81" fmla="*/ 458 h 722"/>
                    <a:gd name="T82" fmla="*/ 614 w 1140"/>
                    <a:gd name="T83" fmla="*/ 426 h 722"/>
                    <a:gd name="T84" fmla="*/ 580 w 1140"/>
                    <a:gd name="T85" fmla="*/ 414 h 722"/>
                    <a:gd name="T86" fmla="*/ 606 w 1140"/>
                    <a:gd name="T87" fmla="*/ 352 h 722"/>
                    <a:gd name="T88" fmla="*/ 612 w 1140"/>
                    <a:gd name="T89" fmla="*/ 310 h 722"/>
                    <a:gd name="T90" fmla="*/ 602 w 1140"/>
                    <a:gd name="T91" fmla="*/ 264 h 722"/>
                    <a:gd name="T92" fmla="*/ 584 w 1140"/>
                    <a:gd name="T93" fmla="*/ 234 h 722"/>
                    <a:gd name="T94" fmla="*/ 608 w 1140"/>
                    <a:gd name="T95" fmla="*/ 294 h 722"/>
                    <a:gd name="T96" fmla="*/ 610 w 1140"/>
                    <a:gd name="T97" fmla="*/ 336 h 722"/>
                    <a:gd name="T98" fmla="*/ 596 w 1140"/>
                    <a:gd name="T99" fmla="*/ 382 h 722"/>
                    <a:gd name="T100" fmla="*/ 572 w 1140"/>
                    <a:gd name="T101" fmla="*/ 414 h 722"/>
                    <a:gd name="T102" fmla="*/ 360 w 1140"/>
                    <a:gd name="T103" fmla="*/ 404 h 722"/>
                    <a:gd name="T104" fmla="*/ 226 w 1140"/>
                    <a:gd name="T105" fmla="*/ 410 h 722"/>
                    <a:gd name="T106" fmla="*/ 104 w 1140"/>
                    <a:gd name="T107" fmla="*/ 436 h 722"/>
                    <a:gd name="T108" fmla="*/ 40 w 1140"/>
                    <a:gd name="T109" fmla="*/ 466 h 722"/>
                    <a:gd name="T110" fmla="*/ 20 w 1140"/>
                    <a:gd name="T111" fmla="*/ 460 h 722"/>
                    <a:gd name="T112" fmla="*/ 2 w 1140"/>
                    <a:gd name="T113" fmla="*/ 440 h 722"/>
                    <a:gd name="T114" fmla="*/ 4 w 1140"/>
                    <a:gd name="T115" fmla="*/ 420 h 722"/>
                    <a:gd name="T116" fmla="*/ 16 w 1140"/>
                    <a:gd name="T117" fmla="*/ 402 h 722"/>
                    <a:gd name="T118" fmla="*/ 34 w 1140"/>
                    <a:gd name="T119" fmla="*/ 378 h 722"/>
                    <a:gd name="T120" fmla="*/ 64 w 1140"/>
                    <a:gd name="T121" fmla="*/ 362 h 72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140"/>
                    <a:gd name="T184" fmla="*/ 0 h 722"/>
                    <a:gd name="T185" fmla="*/ 1140 w 1140"/>
                    <a:gd name="T186" fmla="*/ 722 h 722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140" h="722">
                      <a:moveTo>
                        <a:pt x="404" y="0"/>
                      </a:moveTo>
                      <a:lnTo>
                        <a:pt x="404" y="0"/>
                      </a:lnTo>
                      <a:lnTo>
                        <a:pt x="418" y="0"/>
                      </a:lnTo>
                      <a:lnTo>
                        <a:pt x="458" y="2"/>
                      </a:lnTo>
                      <a:lnTo>
                        <a:pt x="516" y="8"/>
                      </a:lnTo>
                      <a:lnTo>
                        <a:pt x="550" y="12"/>
                      </a:lnTo>
                      <a:lnTo>
                        <a:pt x="586" y="18"/>
                      </a:lnTo>
                      <a:lnTo>
                        <a:pt x="622" y="26"/>
                      </a:lnTo>
                      <a:lnTo>
                        <a:pt x="660" y="36"/>
                      </a:lnTo>
                      <a:lnTo>
                        <a:pt x="696" y="50"/>
                      </a:lnTo>
                      <a:lnTo>
                        <a:pt x="732" y="64"/>
                      </a:lnTo>
                      <a:lnTo>
                        <a:pt x="764" y="82"/>
                      </a:lnTo>
                      <a:lnTo>
                        <a:pt x="794" y="102"/>
                      </a:lnTo>
                      <a:lnTo>
                        <a:pt x="808" y="114"/>
                      </a:lnTo>
                      <a:lnTo>
                        <a:pt x="822" y="126"/>
                      </a:lnTo>
                      <a:lnTo>
                        <a:pt x="832" y="140"/>
                      </a:lnTo>
                      <a:lnTo>
                        <a:pt x="842" y="154"/>
                      </a:lnTo>
                      <a:lnTo>
                        <a:pt x="848" y="156"/>
                      </a:lnTo>
                      <a:lnTo>
                        <a:pt x="852" y="158"/>
                      </a:lnTo>
                      <a:lnTo>
                        <a:pt x="858" y="160"/>
                      </a:lnTo>
                      <a:lnTo>
                        <a:pt x="866" y="162"/>
                      </a:lnTo>
                      <a:lnTo>
                        <a:pt x="876" y="162"/>
                      </a:lnTo>
                      <a:lnTo>
                        <a:pt x="888" y="160"/>
                      </a:lnTo>
                      <a:lnTo>
                        <a:pt x="900" y="156"/>
                      </a:lnTo>
                      <a:lnTo>
                        <a:pt x="912" y="148"/>
                      </a:lnTo>
                      <a:lnTo>
                        <a:pt x="924" y="136"/>
                      </a:lnTo>
                      <a:lnTo>
                        <a:pt x="936" y="120"/>
                      </a:lnTo>
                      <a:lnTo>
                        <a:pt x="930" y="130"/>
                      </a:lnTo>
                      <a:lnTo>
                        <a:pt x="924" y="138"/>
                      </a:lnTo>
                      <a:lnTo>
                        <a:pt x="914" y="150"/>
                      </a:lnTo>
                      <a:lnTo>
                        <a:pt x="902" y="158"/>
                      </a:lnTo>
                      <a:lnTo>
                        <a:pt x="896" y="162"/>
                      </a:lnTo>
                      <a:lnTo>
                        <a:pt x="888" y="164"/>
                      </a:lnTo>
                      <a:lnTo>
                        <a:pt x="880" y="164"/>
                      </a:lnTo>
                      <a:lnTo>
                        <a:pt x="870" y="164"/>
                      </a:lnTo>
                      <a:lnTo>
                        <a:pt x="862" y="162"/>
                      </a:lnTo>
                      <a:lnTo>
                        <a:pt x="852" y="158"/>
                      </a:lnTo>
                      <a:lnTo>
                        <a:pt x="878" y="178"/>
                      </a:lnTo>
                      <a:lnTo>
                        <a:pt x="906" y="200"/>
                      </a:lnTo>
                      <a:lnTo>
                        <a:pt x="940" y="226"/>
                      </a:lnTo>
                      <a:lnTo>
                        <a:pt x="974" y="258"/>
                      </a:lnTo>
                      <a:lnTo>
                        <a:pt x="992" y="276"/>
                      </a:lnTo>
                      <a:lnTo>
                        <a:pt x="1006" y="294"/>
                      </a:lnTo>
                      <a:lnTo>
                        <a:pt x="1020" y="312"/>
                      </a:lnTo>
                      <a:lnTo>
                        <a:pt x="1032" y="330"/>
                      </a:lnTo>
                      <a:lnTo>
                        <a:pt x="1042" y="348"/>
                      </a:lnTo>
                      <a:lnTo>
                        <a:pt x="1048" y="366"/>
                      </a:lnTo>
                      <a:lnTo>
                        <a:pt x="1050" y="356"/>
                      </a:lnTo>
                      <a:lnTo>
                        <a:pt x="1054" y="346"/>
                      </a:lnTo>
                      <a:lnTo>
                        <a:pt x="1062" y="336"/>
                      </a:lnTo>
                      <a:lnTo>
                        <a:pt x="1068" y="332"/>
                      </a:lnTo>
                      <a:lnTo>
                        <a:pt x="1074" y="330"/>
                      </a:lnTo>
                      <a:lnTo>
                        <a:pt x="1082" y="326"/>
                      </a:lnTo>
                      <a:lnTo>
                        <a:pt x="1090" y="326"/>
                      </a:lnTo>
                      <a:lnTo>
                        <a:pt x="1100" y="326"/>
                      </a:lnTo>
                      <a:lnTo>
                        <a:pt x="1112" y="328"/>
                      </a:lnTo>
                      <a:lnTo>
                        <a:pt x="1124" y="332"/>
                      </a:lnTo>
                      <a:lnTo>
                        <a:pt x="1140" y="338"/>
                      </a:lnTo>
                      <a:lnTo>
                        <a:pt x="1126" y="332"/>
                      </a:lnTo>
                      <a:lnTo>
                        <a:pt x="1112" y="328"/>
                      </a:lnTo>
                      <a:lnTo>
                        <a:pt x="1096" y="324"/>
                      </a:lnTo>
                      <a:lnTo>
                        <a:pt x="1088" y="324"/>
                      </a:lnTo>
                      <a:lnTo>
                        <a:pt x="1080" y="324"/>
                      </a:lnTo>
                      <a:lnTo>
                        <a:pt x="1072" y="326"/>
                      </a:lnTo>
                      <a:lnTo>
                        <a:pt x="1064" y="330"/>
                      </a:lnTo>
                      <a:lnTo>
                        <a:pt x="1058" y="336"/>
                      </a:lnTo>
                      <a:lnTo>
                        <a:pt x="1054" y="342"/>
                      </a:lnTo>
                      <a:lnTo>
                        <a:pt x="1050" y="354"/>
                      </a:lnTo>
                      <a:lnTo>
                        <a:pt x="1048" y="366"/>
                      </a:lnTo>
                      <a:lnTo>
                        <a:pt x="1054" y="386"/>
                      </a:lnTo>
                      <a:lnTo>
                        <a:pt x="1060" y="408"/>
                      </a:lnTo>
                      <a:lnTo>
                        <a:pt x="1064" y="432"/>
                      </a:lnTo>
                      <a:lnTo>
                        <a:pt x="1064" y="446"/>
                      </a:lnTo>
                      <a:lnTo>
                        <a:pt x="1064" y="458"/>
                      </a:lnTo>
                      <a:lnTo>
                        <a:pt x="1060" y="472"/>
                      </a:lnTo>
                      <a:lnTo>
                        <a:pt x="1056" y="482"/>
                      </a:lnTo>
                      <a:lnTo>
                        <a:pt x="1050" y="494"/>
                      </a:lnTo>
                      <a:lnTo>
                        <a:pt x="1042" y="502"/>
                      </a:lnTo>
                      <a:lnTo>
                        <a:pt x="1032" y="510"/>
                      </a:lnTo>
                      <a:lnTo>
                        <a:pt x="1018" y="514"/>
                      </a:lnTo>
                      <a:lnTo>
                        <a:pt x="1024" y="520"/>
                      </a:lnTo>
                      <a:lnTo>
                        <a:pt x="1038" y="536"/>
                      </a:lnTo>
                      <a:lnTo>
                        <a:pt x="1054" y="560"/>
                      </a:lnTo>
                      <a:lnTo>
                        <a:pt x="1062" y="574"/>
                      </a:lnTo>
                      <a:lnTo>
                        <a:pt x="1070" y="590"/>
                      </a:lnTo>
                      <a:lnTo>
                        <a:pt x="1074" y="606"/>
                      </a:lnTo>
                      <a:lnTo>
                        <a:pt x="1078" y="622"/>
                      </a:lnTo>
                      <a:lnTo>
                        <a:pt x="1080" y="640"/>
                      </a:lnTo>
                      <a:lnTo>
                        <a:pt x="1078" y="656"/>
                      </a:lnTo>
                      <a:lnTo>
                        <a:pt x="1072" y="672"/>
                      </a:lnTo>
                      <a:lnTo>
                        <a:pt x="1062" y="688"/>
                      </a:lnTo>
                      <a:lnTo>
                        <a:pt x="1046" y="702"/>
                      </a:lnTo>
                      <a:lnTo>
                        <a:pt x="1026" y="716"/>
                      </a:lnTo>
                      <a:lnTo>
                        <a:pt x="1018" y="718"/>
                      </a:lnTo>
                      <a:lnTo>
                        <a:pt x="998" y="722"/>
                      </a:lnTo>
                      <a:lnTo>
                        <a:pt x="982" y="722"/>
                      </a:lnTo>
                      <a:lnTo>
                        <a:pt x="966" y="722"/>
                      </a:lnTo>
                      <a:lnTo>
                        <a:pt x="948" y="720"/>
                      </a:lnTo>
                      <a:lnTo>
                        <a:pt x="926" y="718"/>
                      </a:lnTo>
                      <a:lnTo>
                        <a:pt x="904" y="712"/>
                      </a:lnTo>
                      <a:lnTo>
                        <a:pt x="880" y="704"/>
                      </a:lnTo>
                      <a:lnTo>
                        <a:pt x="856" y="692"/>
                      </a:lnTo>
                      <a:lnTo>
                        <a:pt x="832" y="676"/>
                      </a:lnTo>
                      <a:lnTo>
                        <a:pt x="806" y="658"/>
                      </a:lnTo>
                      <a:lnTo>
                        <a:pt x="782" y="634"/>
                      </a:lnTo>
                      <a:lnTo>
                        <a:pt x="756" y="604"/>
                      </a:lnTo>
                      <a:lnTo>
                        <a:pt x="732" y="570"/>
                      </a:lnTo>
                      <a:lnTo>
                        <a:pt x="722" y="548"/>
                      </a:lnTo>
                      <a:lnTo>
                        <a:pt x="710" y="524"/>
                      </a:lnTo>
                      <a:lnTo>
                        <a:pt x="692" y="498"/>
                      </a:lnTo>
                      <a:lnTo>
                        <a:pt x="670" y="470"/>
                      </a:lnTo>
                      <a:lnTo>
                        <a:pt x="658" y="458"/>
                      </a:lnTo>
                      <a:lnTo>
                        <a:pt x="644" y="446"/>
                      </a:lnTo>
                      <a:lnTo>
                        <a:pt x="630" y="434"/>
                      </a:lnTo>
                      <a:lnTo>
                        <a:pt x="614" y="426"/>
                      </a:lnTo>
                      <a:lnTo>
                        <a:pt x="598" y="418"/>
                      </a:lnTo>
                      <a:lnTo>
                        <a:pt x="580" y="414"/>
                      </a:lnTo>
                      <a:lnTo>
                        <a:pt x="590" y="396"/>
                      </a:lnTo>
                      <a:lnTo>
                        <a:pt x="598" y="378"/>
                      </a:lnTo>
                      <a:lnTo>
                        <a:pt x="606" y="352"/>
                      </a:lnTo>
                      <a:lnTo>
                        <a:pt x="610" y="340"/>
                      </a:lnTo>
                      <a:lnTo>
                        <a:pt x="612" y="324"/>
                      </a:lnTo>
                      <a:lnTo>
                        <a:pt x="612" y="310"/>
                      </a:lnTo>
                      <a:lnTo>
                        <a:pt x="612" y="294"/>
                      </a:lnTo>
                      <a:lnTo>
                        <a:pt x="608" y="278"/>
                      </a:lnTo>
                      <a:lnTo>
                        <a:pt x="602" y="264"/>
                      </a:lnTo>
                      <a:lnTo>
                        <a:pt x="594" y="248"/>
                      </a:lnTo>
                      <a:lnTo>
                        <a:pt x="584" y="234"/>
                      </a:lnTo>
                      <a:lnTo>
                        <a:pt x="594" y="250"/>
                      </a:lnTo>
                      <a:lnTo>
                        <a:pt x="602" y="270"/>
                      </a:lnTo>
                      <a:lnTo>
                        <a:pt x="608" y="294"/>
                      </a:lnTo>
                      <a:lnTo>
                        <a:pt x="610" y="306"/>
                      </a:lnTo>
                      <a:lnTo>
                        <a:pt x="610" y="322"/>
                      </a:lnTo>
                      <a:lnTo>
                        <a:pt x="610" y="336"/>
                      </a:lnTo>
                      <a:lnTo>
                        <a:pt x="608" y="352"/>
                      </a:lnTo>
                      <a:lnTo>
                        <a:pt x="602" y="368"/>
                      </a:lnTo>
                      <a:lnTo>
                        <a:pt x="596" y="382"/>
                      </a:lnTo>
                      <a:lnTo>
                        <a:pt x="586" y="398"/>
                      </a:lnTo>
                      <a:lnTo>
                        <a:pt x="572" y="414"/>
                      </a:lnTo>
                      <a:lnTo>
                        <a:pt x="510" y="408"/>
                      </a:lnTo>
                      <a:lnTo>
                        <a:pt x="442" y="404"/>
                      </a:lnTo>
                      <a:lnTo>
                        <a:pt x="360" y="404"/>
                      </a:lnTo>
                      <a:lnTo>
                        <a:pt x="316" y="404"/>
                      </a:lnTo>
                      <a:lnTo>
                        <a:pt x="272" y="406"/>
                      </a:lnTo>
                      <a:lnTo>
                        <a:pt x="226" y="410"/>
                      </a:lnTo>
                      <a:lnTo>
                        <a:pt x="184" y="416"/>
                      </a:lnTo>
                      <a:lnTo>
                        <a:pt x="142" y="424"/>
                      </a:lnTo>
                      <a:lnTo>
                        <a:pt x="104" y="436"/>
                      </a:lnTo>
                      <a:lnTo>
                        <a:pt x="70" y="450"/>
                      </a:lnTo>
                      <a:lnTo>
                        <a:pt x="54" y="458"/>
                      </a:lnTo>
                      <a:lnTo>
                        <a:pt x="40" y="466"/>
                      </a:lnTo>
                      <a:lnTo>
                        <a:pt x="30" y="464"/>
                      </a:lnTo>
                      <a:lnTo>
                        <a:pt x="20" y="460"/>
                      </a:lnTo>
                      <a:lnTo>
                        <a:pt x="12" y="454"/>
                      </a:lnTo>
                      <a:lnTo>
                        <a:pt x="4" y="444"/>
                      </a:lnTo>
                      <a:lnTo>
                        <a:pt x="2" y="440"/>
                      </a:lnTo>
                      <a:lnTo>
                        <a:pt x="0" y="434"/>
                      </a:lnTo>
                      <a:lnTo>
                        <a:pt x="2" y="428"/>
                      </a:lnTo>
                      <a:lnTo>
                        <a:pt x="4" y="420"/>
                      </a:lnTo>
                      <a:lnTo>
                        <a:pt x="8" y="412"/>
                      </a:lnTo>
                      <a:lnTo>
                        <a:pt x="16" y="402"/>
                      </a:lnTo>
                      <a:lnTo>
                        <a:pt x="18" y="398"/>
                      </a:lnTo>
                      <a:lnTo>
                        <a:pt x="28" y="386"/>
                      </a:lnTo>
                      <a:lnTo>
                        <a:pt x="34" y="378"/>
                      </a:lnTo>
                      <a:lnTo>
                        <a:pt x="42" y="372"/>
                      </a:lnTo>
                      <a:lnTo>
                        <a:pt x="52" y="366"/>
                      </a:lnTo>
                      <a:lnTo>
                        <a:pt x="64" y="362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10" name="Freeform 556"/>
                <p:cNvSpPr>
                  <a:spLocks/>
                </p:cNvSpPr>
                <p:nvPr/>
              </p:nvSpPr>
              <p:spPr bwMode="auto">
                <a:xfrm>
                  <a:off x="4159" y="2713"/>
                  <a:ext cx="482" cy="294"/>
                </a:xfrm>
                <a:custGeom>
                  <a:avLst/>
                  <a:gdLst>
                    <a:gd name="T0" fmla="*/ 0 w 482"/>
                    <a:gd name="T1" fmla="*/ 46 h 294"/>
                    <a:gd name="T2" fmla="*/ 58 w 482"/>
                    <a:gd name="T3" fmla="*/ 62 h 294"/>
                    <a:gd name="T4" fmla="*/ 106 w 482"/>
                    <a:gd name="T5" fmla="*/ 66 h 294"/>
                    <a:gd name="T6" fmla="*/ 138 w 482"/>
                    <a:gd name="T7" fmla="*/ 62 h 294"/>
                    <a:gd name="T8" fmla="*/ 162 w 482"/>
                    <a:gd name="T9" fmla="*/ 46 h 294"/>
                    <a:gd name="T10" fmla="*/ 174 w 482"/>
                    <a:gd name="T11" fmla="*/ 20 h 294"/>
                    <a:gd name="T12" fmla="*/ 174 w 482"/>
                    <a:gd name="T13" fmla="*/ 0 h 294"/>
                    <a:gd name="T14" fmla="*/ 174 w 482"/>
                    <a:gd name="T15" fmla="*/ 48 h 294"/>
                    <a:gd name="T16" fmla="*/ 178 w 482"/>
                    <a:gd name="T17" fmla="*/ 90 h 294"/>
                    <a:gd name="T18" fmla="*/ 190 w 482"/>
                    <a:gd name="T19" fmla="*/ 128 h 294"/>
                    <a:gd name="T20" fmla="*/ 186 w 482"/>
                    <a:gd name="T21" fmla="*/ 128 h 294"/>
                    <a:gd name="T22" fmla="*/ 180 w 482"/>
                    <a:gd name="T23" fmla="*/ 136 h 294"/>
                    <a:gd name="T24" fmla="*/ 176 w 482"/>
                    <a:gd name="T25" fmla="*/ 152 h 294"/>
                    <a:gd name="T26" fmla="*/ 182 w 482"/>
                    <a:gd name="T27" fmla="*/ 182 h 294"/>
                    <a:gd name="T28" fmla="*/ 178 w 482"/>
                    <a:gd name="T29" fmla="*/ 170 h 294"/>
                    <a:gd name="T30" fmla="*/ 174 w 482"/>
                    <a:gd name="T31" fmla="*/ 148 h 294"/>
                    <a:gd name="T32" fmla="*/ 178 w 482"/>
                    <a:gd name="T33" fmla="*/ 134 h 294"/>
                    <a:gd name="T34" fmla="*/ 184 w 482"/>
                    <a:gd name="T35" fmla="*/ 130 h 294"/>
                    <a:gd name="T36" fmla="*/ 198 w 482"/>
                    <a:gd name="T37" fmla="*/ 134 h 294"/>
                    <a:gd name="T38" fmla="*/ 208 w 482"/>
                    <a:gd name="T39" fmla="*/ 138 h 294"/>
                    <a:gd name="T40" fmla="*/ 254 w 482"/>
                    <a:gd name="T41" fmla="*/ 154 h 294"/>
                    <a:gd name="T42" fmla="*/ 308 w 482"/>
                    <a:gd name="T43" fmla="*/ 162 h 294"/>
                    <a:gd name="T44" fmla="*/ 352 w 482"/>
                    <a:gd name="T45" fmla="*/ 162 h 294"/>
                    <a:gd name="T46" fmla="*/ 400 w 482"/>
                    <a:gd name="T47" fmla="*/ 156 h 294"/>
                    <a:gd name="T48" fmla="*/ 454 w 482"/>
                    <a:gd name="T49" fmla="*/ 142 h 294"/>
                    <a:gd name="T50" fmla="*/ 482 w 482"/>
                    <a:gd name="T51" fmla="*/ 132 h 294"/>
                    <a:gd name="T52" fmla="*/ 476 w 482"/>
                    <a:gd name="T53" fmla="*/ 148 h 294"/>
                    <a:gd name="T54" fmla="*/ 474 w 482"/>
                    <a:gd name="T55" fmla="*/ 164 h 294"/>
                    <a:gd name="T56" fmla="*/ 482 w 482"/>
                    <a:gd name="T57" fmla="*/ 182 h 294"/>
                    <a:gd name="T58" fmla="*/ 474 w 482"/>
                    <a:gd name="T59" fmla="*/ 194 h 294"/>
                    <a:gd name="T60" fmla="*/ 458 w 482"/>
                    <a:gd name="T61" fmla="*/ 222 h 294"/>
                    <a:gd name="T62" fmla="*/ 446 w 482"/>
                    <a:gd name="T63" fmla="*/ 258 h 294"/>
                    <a:gd name="T64" fmla="*/ 446 w 482"/>
                    <a:gd name="T65" fmla="*/ 286 h 29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82"/>
                    <a:gd name="T100" fmla="*/ 0 h 294"/>
                    <a:gd name="T101" fmla="*/ 482 w 482"/>
                    <a:gd name="T102" fmla="*/ 294 h 294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82" h="294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28" y="54"/>
                      </a:lnTo>
                      <a:lnTo>
                        <a:pt x="58" y="62"/>
                      </a:lnTo>
                      <a:lnTo>
                        <a:pt x="90" y="66"/>
                      </a:lnTo>
                      <a:lnTo>
                        <a:pt x="106" y="66"/>
                      </a:lnTo>
                      <a:lnTo>
                        <a:pt x="124" y="66"/>
                      </a:lnTo>
                      <a:lnTo>
                        <a:pt x="138" y="62"/>
                      </a:lnTo>
                      <a:lnTo>
                        <a:pt x="150" y="56"/>
                      </a:lnTo>
                      <a:lnTo>
                        <a:pt x="162" y="46"/>
                      </a:lnTo>
                      <a:lnTo>
                        <a:pt x="170" y="36"/>
                      </a:lnTo>
                      <a:lnTo>
                        <a:pt x="174" y="20"/>
                      </a:lnTo>
                      <a:lnTo>
                        <a:pt x="174" y="0"/>
                      </a:lnTo>
                      <a:lnTo>
                        <a:pt x="174" y="14"/>
                      </a:lnTo>
                      <a:lnTo>
                        <a:pt x="174" y="48"/>
                      </a:lnTo>
                      <a:lnTo>
                        <a:pt x="174" y="68"/>
                      </a:lnTo>
                      <a:lnTo>
                        <a:pt x="178" y="90"/>
                      </a:lnTo>
                      <a:lnTo>
                        <a:pt x="182" y="110"/>
                      </a:lnTo>
                      <a:lnTo>
                        <a:pt x="190" y="128"/>
                      </a:lnTo>
                      <a:lnTo>
                        <a:pt x="186" y="128"/>
                      </a:lnTo>
                      <a:lnTo>
                        <a:pt x="184" y="132"/>
                      </a:lnTo>
                      <a:lnTo>
                        <a:pt x="180" y="136"/>
                      </a:lnTo>
                      <a:lnTo>
                        <a:pt x="178" y="142"/>
                      </a:lnTo>
                      <a:lnTo>
                        <a:pt x="176" y="152"/>
                      </a:lnTo>
                      <a:lnTo>
                        <a:pt x="178" y="164"/>
                      </a:lnTo>
                      <a:lnTo>
                        <a:pt x="182" y="182"/>
                      </a:lnTo>
                      <a:lnTo>
                        <a:pt x="178" y="170"/>
                      </a:lnTo>
                      <a:lnTo>
                        <a:pt x="176" y="160"/>
                      </a:lnTo>
                      <a:lnTo>
                        <a:pt x="174" y="148"/>
                      </a:lnTo>
                      <a:lnTo>
                        <a:pt x="176" y="138"/>
                      </a:lnTo>
                      <a:lnTo>
                        <a:pt x="178" y="134"/>
                      </a:lnTo>
                      <a:lnTo>
                        <a:pt x="180" y="132"/>
                      </a:lnTo>
                      <a:lnTo>
                        <a:pt x="184" y="130"/>
                      </a:lnTo>
                      <a:lnTo>
                        <a:pt x="190" y="130"/>
                      </a:lnTo>
                      <a:lnTo>
                        <a:pt x="198" y="134"/>
                      </a:lnTo>
                      <a:lnTo>
                        <a:pt x="208" y="138"/>
                      </a:lnTo>
                      <a:lnTo>
                        <a:pt x="230" y="146"/>
                      </a:lnTo>
                      <a:lnTo>
                        <a:pt x="254" y="154"/>
                      </a:lnTo>
                      <a:lnTo>
                        <a:pt x="288" y="160"/>
                      </a:lnTo>
                      <a:lnTo>
                        <a:pt x="308" y="162"/>
                      </a:lnTo>
                      <a:lnTo>
                        <a:pt x="330" y="162"/>
                      </a:lnTo>
                      <a:lnTo>
                        <a:pt x="352" y="162"/>
                      </a:lnTo>
                      <a:lnTo>
                        <a:pt x="376" y="160"/>
                      </a:lnTo>
                      <a:lnTo>
                        <a:pt x="400" y="156"/>
                      </a:lnTo>
                      <a:lnTo>
                        <a:pt x="428" y="150"/>
                      </a:lnTo>
                      <a:lnTo>
                        <a:pt x="454" y="142"/>
                      </a:lnTo>
                      <a:lnTo>
                        <a:pt x="482" y="132"/>
                      </a:lnTo>
                      <a:lnTo>
                        <a:pt x="480" y="136"/>
                      </a:lnTo>
                      <a:lnTo>
                        <a:pt x="476" y="148"/>
                      </a:lnTo>
                      <a:lnTo>
                        <a:pt x="474" y="156"/>
                      </a:lnTo>
                      <a:lnTo>
                        <a:pt x="474" y="164"/>
                      </a:lnTo>
                      <a:lnTo>
                        <a:pt x="478" y="172"/>
                      </a:lnTo>
                      <a:lnTo>
                        <a:pt x="482" y="182"/>
                      </a:lnTo>
                      <a:lnTo>
                        <a:pt x="474" y="194"/>
                      </a:lnTo>
                      <a:lnTo>
                        <a:pt x="466" y="206"/>
                      </a:lnTo>
                      <a:lnTo>
                        <a:pt x="458" y="222"/>
                      </a:lnTo>
                      <a:lnTo>
                        <a:pt x="452" y="240"/>
                      </a:lnTo>
                      <a:lnTo>
                        <a:pt x="446" y="258"/>
                      </a:lnTo>
                      <a:lnTo>
                        <a:pt x="446" y="278"/>
                      </a:lnTo>
                      <a:lnTo>
                        <a:pt x="446" y="286"/>
                      </a:lnTo>
                      <a:lnTo>
                        <a:pt x="450" y="294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11" name="Freeform 557"/>
                <p:cNvSpPr>
                  <a:spLocks/>
                </p:cNvSpPr>
                <p:nvPr/>
              </p:nvSpPr>
              <p:spPr bwMode="auto">
                <a:xfrm>
                  <a:off x="3765" y="1239"/>
                  <a:ext cx="1024" cy="814"/>
                </a:xfrm>
                <a:custGeom>
                  <a:avLst/>
                  <a:gdLst>
                    <a:gd name="T0" fmla="*/ 270 w 1024"/>
                    <a:gd name="T1" fmla="*/ 46 h 814"/>
                    <a:gd name="T2" fmla="*/ 230 w 1024"/>
                    <a:gd name="T3" fmla="*/ 6 h 814"/>
                    <a:gd name="T4" fmla="*/ 176 w 1024"/>
                    <a:gd name="T5" fmla="*/ 8 h 814"/>
                    <a:gd name="T6" fmla="*/ 142 w 1024"/>
                    <a:gd name="T7" fmla="*/ 30 h 814"/>
                    <a:gd name="T8" fmla="*/ 126 w 1024"/>
                    <a:gd name="T9" fmla="*/ 72 h 814"/>
                    <a:gd name="T10" fmla="*/ 136 w 1024"/>
                    <a:gd name="T11" fmla="*/ 132 h 814"/>
                    <a:gd name="T12" fmla="*/ 150 w 1024"/>
                    <a:gd name="T13" fmla="*/ 174 h 814"/>
                    <a:gd name="T14" fmla="*/ 150 w 1024"/>
                    <a:gd name="T15" fmla="*/ 234 h 814"/>
                    <a:gd name="T16" fmla="*/ 116 w 1024"/>
                    <a:gd name="T17" fmla="*/ 278 h 814"/>
                    <a:gd name="T18" fmla="*/ 56 w 1024"/>
                    <a:gd name="T19" fmla="*/ 290 h 814"/>
                    <a:gd name="T20" fmla="*/ 10 w 1024"/>
                    <a:gd name="T21" fmla="*/ 326 h 814"/>
                    <a:gd name="T22" fmla="*/ 0 w 1024"/>
                    <a:gd name="T23" fmla="*/ 358 h 814"/>
                    <a:gd name="T24" fmla="*/ 20 w 1024"/>
                    <a:gd name="T25" fmla="*/ 384 h 814"/>
                    <a:gd name="T26" fmla="*/ 164 w 1024"/>
                    <a:gd name="T27" fmla="*/ 428 h 814"/>
                    <a:gd name="T28" fmla="*/ 272 w 1024"/>
                    <a:gd name="T29" fmla="*/ 426 h 814"/>
                    <a:gd name="T30" fmla="*/ 406 w 1024"/>
                    <a:gd name="T31" fmla="*/ 412 h 814"/>
                    <a:gd name="T32" fmla="*/ 532 w 1024"/>
                    <a:gd name="T33" fmla="*/ 436 h 814"/>
                    <a:gd name="T34" fmla="*/ 600 w 1024"/>
                    <a:gd name="T35" fmla="*/ 482 h 814"/>
                    <a:gd name="T36" fmla="*/ 542 w 1024"/>
                    <a:gd name="T37" fmla="*/ 416 h 814"/>
                    <a:gd name="T38" fmla="*/ 486 w 1024"/>
                    <a:gd name="T39" fmla="*/ 338 h 814"/>
                    <a:gd name="T40" fmla="*/ 470 w 1024"/>
                    <a:gd name="T41" fmla="*/ 318 h 814"/>
                    <a:gd name="T42" fmla="*/ 430 w 1024"/>
                    <a:gd name="T43" fmla="*/ 282 h 814"/>
                    <a:gd name="T44" fmla="*/ 432 w 1024"/>
                    <a:gd name="T45" fmla="*/ 246 h 814"/>
                    <a:gd name="T46" fmla="*/ 440 w 1024"/>
                    <a:gd name="T47" fmla="*/ 230 h 814"/>
                    <a:gd name="T48" fmla="*/ 422 w 1024"/>
                    <a:gd name="T49" fmla="*/ 256 h 814"/>
                    <a:gd name="T50" fmla="*/ 438 w 1024"/>
                    <a:gd name="T51" fmla="*/ 292 h 814"/>
                    <a:gd name="T52" fmla="*/ 486 w 1024"/>
                    <a:gd name="T53" fmla="*/ 326 h 814"/>
                    <a:gd name="T54" fmla="*/ 480 w 1024"/>
                    <a:gd name="T55" fmla="*/ 334 h 814"/>
                    <a:gd name="T56" fmla="*/ 568 w 1024"/>
                    <a:gd name="T57" fmla="*/ 450 h 814"/>
                    <a:gd name="T58" fmla="*/ 650 w 1024"/>
                    <a:gd name="T59" fmla="*/ 524 h 814"/>
                    <a:gd name="T60" fmla="*/ 698 w 1024"/>
                    <a:gd name="T61" fmla="*/ 552 h 814"/>
                    <a:gd name="T62" fmla="*/ 744 w 1024"/>
                    <a:gd name="T63" fmla="*/ 612 h 814"/>
                    <a:gd name="T64" fmla="*/ 754 w 1024"/>
                    <a:gd name="T65" fmla="*/ 686 h 814"/>
                    <a:gd name="T66" fmla="*/ 762 w 1024"/>
                    <a:gd name="T67" fmla="*/ 706 h 814"/>
                    <a:gd name="T68" fmla="*/ 804 w 1024"/>
                    <a:gd name="T69" fmla="*/ 678 h 814"/>
                    <a:gd name="T70" fmla="*/ 838 w 1024"/>
                    <a:gd name="T71" fmla="*/ 614 h 814"/>
                    <a:gd name="T72" fmla="*/ 852 w 1024"/>
                    <a:gd name="T73" fmla="*/ 528 h 814"/>
                    <a:gd name="T74" fmla="*/ 734 w 1024"/>
                    <a:gd name="T75" fmla="*/ 496 h 814"/>
                    <a:gd name="T76" fmla="*/ 668 w 1024"/>
                    <a:gd name="T77" fmla="*/ 458 h 814"/>
                    <a:gd name="T78" fmla="*/ 680 w 1024"/>
                    <a:gd name="T79" fmla="*/ 466 h 814"/>
                    <a:gd name="T80" fmla="*/ 798 w 1024"/>
                    <a:gd name="T81" fmla="*/ 516 h 814"/>
                    <a:gd name="T82" fmla="*/ 864 w 1024"/>
                    <a:gd name="T83" fmla="*/ 510 h 814"/>
                    <a:gd name="T84" fmla="*/ 864 w 1024"/>
                    <a:gd name="T85" fmla="*/ 460 h 814"/>
                    <a:gd name="T86" fmla="*/ 858 w 1024"/>
                    <a:gd name="T87" fmla="*/ 452 h 814"/>
                    <a:gd name="T88" fmla="*/ 860 w 1024"/>
                    <a:gd name="T89" fmla="*/ 518 h 814"/>
                    <a:gd name="T90" fmla="*/ 850 w 1024"/>
                    <a:gd name="T91" fmla="*/ 550 h 814"/>
                    <a:gd name="T92" fmla="*/ 824 w 1024"/>
                    <a:gd name="T93" fmla="*/ 652 h 814"/>
                    <a:gd name="T94" fmla="*/ 792 w 1024"/>
                    <a:gd name="T95" fmla="*/ 690 h 814"/>
                    <a:gd name="T96" fmla="*/ 898 w 1024"/>
                    <a:gd name="T97" fmla="*/ 666 h 814"/>
                    <a:gd name="T98" fmla="*/ 992 w 1024"/>
                    <a:gd name="T99" fmla="*/ 666 h 814"/>
                    <a:gd name="T100" fmla="*/ 1024 w 1024"/>
                    <a:gd name="T101" fmla="*/ 688 h 814"/>
                    <a:gd name="T102" fmla="*/ 1006 w 1024"/>
                    <a:gd name="T103" fmla="*/ 670 h 814"/>
                    <a:gd name="T104" fmla="*/ 896 w 1024"/>
                    <a:gd name="T105" fmla="*/ 666 h 814"/>
                    <a:gd name="T106" fmla="*/ 836 w 1024"/>
                    <a:gd name="T107" fmla="*/ 684 h 814"/>
                    <a:gd name="T108" fmla="*/ 840 w 1024"/>
                    <a:gd name="T109" fmla="*/ 730 h 814"/>
                    <a:gd name="T110" fmla="*/ 876 w 1024"/>
                    <a:gd name="T111" fmla="*/ 814 h 814"/>
                    <a:gd name="T112" fmla="*/ 862 w 1024"/>
                    <a:gd name="T113" fmla="*/ 794 h 814"/>
                    <a:gd name="T114" fmla="*/ 836 w 1024"/>
                    <a:gd name="T115" fmla="*/ 684 h 814"/>
                    <a:gd name="T116" fmla="*/ 770 w 1024"/>
                    <a:gd name="T117" fmla="*/ 700 h 814"/>
                    <a:gd name="T118" fmla="*/ 688 w 1024"/>
                    <a:gd name="T119" fmla="*/ 746 h 81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024"/>
                    <a:gd name="T181" fmla="*/ 0 h 814"/>
                    <a:gd name="T182" fmla="*/ 1024 w 1024"/>
                    <a:gd name="T183" fmla="*/ 814 h 81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024" h="814">
                      <a:moveTo>
                        <a:pt x="284" y="82"/>
                      </a:moveTo>
                      <a:lnTo>
                        <a:pt x="284" y="82"/>
                      </a:lnTo>
                      <a:lnTo>
                        <a:pt x="278" y="64"/>
                      </a:lnTo>
                      <a:lnTo>
                        <a:pt x="270" y="46"/>
                      </a:lnTo>
                      <a:lnTo>
                        <a:pt x="258" y="28"/>
                      </a:lnTo>
                      <a:lnTo>
                        <a:pt x="250" y="18"/>
                      </a:lnTo>
                      <a:lnTo>
                        <a:pt x="240" y="12"/>
                      </a:lnTo>
                      <a:lnTo>
                        <a:pt x="230" y="6"/>
                      </a:lnTo>
                      <a:lnTo>
                        <a:pt x="220" y="2"/>
                      </a:lnTo>
                      <a:lnTo>
                        <a:pt x="206" y="0"/>
                      </a:lnTo>
                      <a:lnTo>
                        <a:pt x="192" y="2"/>
                      </a:lnTo>
                      <a:lnTo>
                        <a:pt x="176" y="8"/>
                      </a:lnTo>
                      <a:lnTo>
                        <a:pt x="160" y="16"/>
                      </a:lnTo>
                      <a:lnTo>
                        <a:pt x="150" y="22"/>
                      </a:lnTo>
                      <a:lnTo>
                        <a:pt x="142" y="30"/>
                      </a:lnTo>
                      <a:lnTo>
                        <a:pt x="132" y="42"/>
                      </a:lnTo>
                      <a:lnTo>
                        <a:pt x="130" y="50"/>
                      </a:lnTo>
                      <a:lnTo>
                        <a:pt x="126" y="60"/>
                      </a:lnTo>
                      <a:lnTo>
                        <a:pt x="126" y="72"/>
                      </a:lnTo>
                      <a:lnTo>
                        <a:pt x="126" y="84"/>
                      </a:lnTo>
                      <a:lnTo>
                        <a:pt x="126" y="98"/>
                      </a:lnTo>
                      <a:lnTo>
                        <a:pt x="130" y="114"/>
                      </a:lnTo>
                      <a:lnTo>
                        <a:pt x="136" y="132"/>
                      </a:lnTo>
                      <a:lnTo>
                        <a:pt x="144" y="152"/>
                      </a:lnTo>
                      <a:lnTo>
                        <a:pt x="146" y="158"/>
                      </a:lnTo>
                      <a:lnTo>
                        <a:pt x="150" y="174"/>
                      </a:lnTo>
                      <a:lnTo>
                        <a:pt x="154" y="196"/>
                      </a:lnTo>
                      <a:lnTo>
                        <a:pt x="154" y="208"/>
                      </a:lnTo>
                      <a:lnTo>
                        <a:pt x="152" y="220"/>
                      </a:lnTo>
                      <a:lnTo>
                        <a:pt x="150" y="234"/>
                      </a:lnTo>
                      <a:lnTo>
                        <a:pt x="146" y="246"/>
                      </a:lnTo>
                      <a:lnTo>
                        <a:pt x="138" y="258"/>
                      </a:lnTo>
                      <a:lnTo>
                        <a:pt x="130" y="268"/>
                      </a:lnTo>
                      <a:lnTo>
                        <a:pt x="116" y="278"/>
                      </a:lnTo>
                      <a:lnTo>
                        <a:pt x="100" y="284"/>
                      </a:lnTo>
                      <a:lnTo>
                        <a:pt x="80" y="288"/>
                      </a:lnTo>
                      <a:lnTo>
                        <a:pt x="56" y="290"/>
                      </a:lnTo>
                      <a:lnTo>
                        <a:pt x="48" y="296"/>
                      </a:lnTo>
                      <a:lnTo>
                        <a:pt x="30" y="308"/>
                      </a:lnTo>
                      <a:lnTo>
                        <a:pt x="20" y="316"/>
                      </a:lnTo>
                      <a:lnTo>
                        <a:pt x="10" y="326"/>
                      </a:lnTo>
                      <a:lnTo>
                        <a:pt x="4" y="336"/>
                      </a:lnTo>
                      <a:lnTo>
                        <a:pt x="0" y="346"/>
                      </a:lnTo>
                      <a:lnTo>
                        <a:pt x="0" y="352"/>
                      </a:lnTo>
                      <a:lnTo>
                        <a:pt x="0" y="358"/>
                      </a:lnTo>
                      <a:lnTo>
                        <a:pt x="2" y="364"/>
                      </a:lnTo>
                      <a:lnTo>
                        <a:pt x="6" y="370"/>
                      </a:lnTo>
                      <a:lnTo>
                        <a:pt x="12" y="376"/>
                      </a:lnTo>
                      <a:lnTo>
                        <a:pt x="20" y="384"/>
                      </a:lnTo>
                      <a:lnTo>
                        <a:pt x="42" y="396"/>
                      </a:lnTo>
                      <a:lnTo>
                        <a:pt x="72" y="406"/>
                      </a:lnTo>
                      <a:lnTo>
                        <a:pt x="112" y="418"/>
                      </a:lnTo>
                      <a:lnTo>
                        <a:pt x="164" y="428"/>
                      </a:lnTo>
                      <a:lnTo>
                        <a:pt x="228" y="438"/>
                      </a:lnTo>
                      <a:lnTo>
                        <a:pt x="240" y="434"/>
                      </a:lnTo>
                      <a:lnTo>
                        <a:pt x="272" y="426"/>
                      </a:lnTo>
                      <a:lnTo>
                        <a:pt x="318" y="418"/>
                      </a:lnTo>
                      <a:lnTo>
                        <a:pt x="346" y="414"/>
                      </a:lnTo>
                      <a:lnTo>
                        <a:pt x="374" y="412"/>
                      </a:lnTo>
                      <a:lnTo>
                        <a:pt x="406" y="412"/>
                      </a:lnTo>
                      <a:lnTo>
                        <a:pt x="438" y="414"/>
                      </a:lnTo>
                      <a:lnTo>
                        <a:pt x="468" y="418"/>
                      </a:lnTo>
                      <a:lnTo>
                        <a:pt x="500" y="426"/>
                      </a:lnTo>
                      <a:lnTo>
                        <a:pt x="532" y="436"/>
                      </a:lnTo>
                      <a:lnTo>
                        <a:pt x="560" y="452"/>
                      </a:lnTo>
                      <a:lnTo>
                        <a:pt x="574" y="460"/>
                      </a:lnTo>
                      <a:lnTo>
                        <a:pt x="588" y="470"/>
                      </a:lnTo>
                      <a:lnTo>
                        <a:pt x="600" y="482"/>
                      </a:lnTo>
                      <a:lnTo>
                        <a:pt x="612" y="494"/>
                      </a:lnTo>
                      <a:lnTo>
                        <a:pt x="590" y="470"/>
                      </a:lnTo>
                      <a:lnTo>
                        <a:pt x="542" y="416"/>
                      </a:lnTo>
                      <a:lnTo>
                        <a:pt x="516" y="388"/>
                      </a:lnTo>
                      <a:lnTo>
                        <a:pt x="496" y="360"/>
                      </a:lnTo>
                      <a:lnTo>
                        <a:pt x="490" y="348"/>
                      </a:lnTo>
                      <a:lnTo>
                        <a:pt x="486" y="338"/>
                      </a:lnTo>
                      <a:lnTo>
                        <a:pt x="484" y="330"/>
                      </a:lnTo>
                      <a:lnTo>
                        <a:pt x="486" y="326"/>
                      </a:lnTo>
                      <a:lnTo>
                        <a:pt x="470" y="318"/>
                      </a:lnTo>
                      <a:lnTo>
                        <a:pt x="456" y="310"/>
                      </a:lnTo>
                      <a:lnTo>
                        <a:pt x="442" y="298"/>
                      </a:lnTo>
                      <a:lnTo>
                        <a:pt x="436" y="290"/>
                      </a:lnTo>
                      <a:lnTo>
                        <a:pt x="430" y="282"/>
                      </a:lnTo>
                      <a:lnTo>
                        <a:pt x="428" y="274"/>
                      </a:lnTo>
                      <a:lnTo>
                        <a:pt x="426" y="266"/>
                      </a:lnTo>
                      <a:lnTo>
                        <a:pt x="428" y="256"/>
                      </a:lnTo>
                      <a:lnTo>
                        <a:pt x="432" y="246"/>
                      </a:lnTo>
                      <a:lnTo>
                        <a:pt x="440" y="234"/>
                      </a:lnTo>
                      <a:lnTo>
                        <a:pt x="452" y="224"/>
                      </a:lnTo>
                      <a:lnTo>
                        <a:pt x="440" y="230"/>
                      </a:lnTo>
                      <a:lnTo>
                        <a:pt x="430" y="238"/>
                      </a:lnTo>
                      <a:lnTo>
                        <a:pt x="426" y="244"/>
                      </a:lnTo>
                      <a:lnTo>
                        <a:pt x="424" y="250"/>
                      </a:lnTo>
                      <a:lnTo>
                        <a:pt x="422" y="256"/>
                      </a:lnTo>
                      <a:lnTo>
                        <a:pt x="422" y="264"/>
                      </a:lnTo>
                      <a:lnTo>
                        <a:pt x="424" y="272"/>
                      </a:lnTo>
                      <a:lnTo>
                        <a:pt x="430" y="282"/>
                      </a:lnTo>
                      <a:lnTo>
                        <a:pt x="438" y="292"/>
                      </a:lnTo>
                      <a:lnTo>
                        <a:pt x="450" y="302"/>
                      </a:lnTo>
                      <a:lnTo>
                        <a:pt x="466" y="314"/>
                      </a:lnTo>
                      <a:lnTo>
                        <a:pt x="486" y="326"/>
                      </a:lnTo>
                      <a:lnTo>
                        <a:pt x="480" y="324"/>
                      </a:lnTo>
                      <a:lnTo>
                        <a:pt x="478" y="324"/>
                      </a:lnTo>
                      <a:lnTo>
                        <a:pt x="478" y="326"/>
                      </a:lnTo>
                      <a:lnTo>
                        <a:pt x="480" y="334"/>
                      </a:lnTo>
                      <a:lnTo>
                        <a:pt x="486" y="344"/>
                      </a:lnTo>
                      <a:lnTo>
                        <a:pt x="506" y="374"/>
                      </a:lnTo>
                      <a:lnTo>
                        <a:pt x="534" y="412"/>
                      </a:lnTo>
                      <a:lnTo>
                        <a:pt x="568" y="450"/>
                      </a:lnTo>
                      <a:lnTo>
                        <a:pt x="604" y="486"/>
                      </a:lnTo>
                      <a:lnTo>
                        <a:pt x="620" y="502"/>
                      </a:lnTo>
                      <a:lnTo>
                        <a:pt x="636" y="514"/>
                      </a:lnTo>
                      <a:lnTo>
                        <a:pt x="650" y="524"/>
                      </a:lnTo>
                      <a:lnTo>
                        <a:pt x="662" y="528"/>
                      </a:lnTo>
                      <a:lnTo>
                        <a:pt x="680" y="540"/>
                      </a:lnTo>
                      <a:lnTo>
                        <a:pt x="698" y="552"/>
                      </a:lnTo>
                      <a:lnTo>
                        <a:pt x="718" y="572"/>
                      </a:lnTo>
                      <a:lnTo>
                        <a:pt x="728" y="584"/>
                      </a:lnTo>
                      <a:lnTo>
                        <a:pt x="736" y="596"/>
                      </a:lnTo>
                      <a:lnTo>
                        <a:pt x="744" y="612"/>
                      </a:lnTo>
                      <a:lnTo>
                        <a:pt x="750" y="628"/>
                      </a:lnTo>
                      <a:lnTo>
                        <a:pt x="754" y="646"/>
                      </a:lnTo>
                      <a:lnTo>
                        <a:pt x="754" y="666"/>
                      </a:lnTo>
                      <a:lnTo>
                        <a:pt x="754" y="686"/>
                      </a:lnTo>
                      <a:lnTo>
                        <a:pt x="748" y="710"/>
                      </a:lnTo>
                      <a:lnTo>
                        <a:pt x="752" y="708"/>
                      </a:lnTo>
                      <a:lnTo>
                        <a:pt x="762" y="706"/>
                      </a:lnTo>
                      <a:lnTo>
                        <a:pt x="778" y="700"/>
                      </a:lnTo>
                      <a:lnTo>
                        <a:pt x="786" y="694"/>
                      </a:lnTo>
                      <a:lnTo>
                        <a:pt x="794" y="688"/>
                      </a:lnTo>
                      <a:lnTo>
                        <a:pt x="804" y="678"/>
                      </a:lnTo>
                      <a:lnTo>
                        <a:pt x="812" y="666"/>
                      </a:lnTo>
                      <a:lnTo>
                        <a:pt x="822" y="652"/>
                      </a:lnTo>
                      <a:lnTo>
                        <a:pt x="830" y="634"/>
                      </a:lnTo>
                      <a:lnTo>
                        <a:pt x="838" y="614"/>
                      </a:lnTo>
                      <a:lnTo>
                        <a:pt x="844" y="588"/>
                      </a:lnTo>
                      <a:lnTo>
                        <a:pt x="848" y="560"/>
                      </a:lnTo>
                      <a:lnTo>
                        <a:pt x="852" y="528"/>
                      </a:lnTo>
                      <a:lnTo>
                        <a:pt x="826" y="524"/>
                      </a:lnTo>
                      <a:lnTo>
                        <a:pt x="798" y="516"/>
                      </a:lnTo>
                      <a:lnTo>
                        <a:pt x="766" y="508"/>
                      </a:lnTo>
                      <a:lnTo>
                        <a:pt x="734" y="496"/>
                      </a:lnTo>
                      <a:lnTo>
                        <a:pt x="702" y="482"/>
                      </a:lnTo>
                      <a:lnTo>
                        <a:pt x="690" y="474"/>
                      </a:lnTo>
                      <a:lnTo>
                        <a:pt x="678" y="466"/>
                      </a:lnTo>
                      <a:lnTo>
                        <a:pt x="668" y="458"/>
                      </a:lnTo>
                      <a:lnTo>
                        <a:pt x="662" y="448"/>
                      </a:lnTo>
                      <a:lnTo>
                        <a:pt x="670" y="456"/>
                      </a:lnTo>
                      <a:lnTo>
                        <a:pt x="680" y="466"/>
                      </a:lnTo>
                      <a:lnTo>
                        <a:pt x="698" y="476"/>
                      </a:lnTo>
                      <a:lnTo>
                        <a:pt x="722" y="490"/>
                      </a:lnTo>
                      <a:lnTo>
                        <a:pt x="756" y="504"/>
                      </a:lnTo>
                      <a:lnTo>
                        <a:pt x="798" y="516"/>
                      </a:lnTo>
                      <a:lnTo>
                        <a:pt x="852" y="528"/>
                      </a:lnTo>
                      <a:lnTo>
                        <a:pt x="864" y="510"/>
                      </a:lnTo>
                      <a:lnTo>
                        <a:pt x="866" y="504"/>
                      </a:lnTo>
                      <a:lnTo>
                        <a:pt x="868" y="496"/>
                      </a:lnTo>
                      <a:lnTo>
                        <a:pt x="868" y="480"/>
                      </a:lnTo>
                      <a:lnTo>
                        <a:pt x="864" y="460"/>
                      </a:lnTo>
                      <a:lnTo>
                        <a:pt x="860" y="452"/>
                      </a:lnTo>
                      <a:lnTo>
                        <a:pt x="854" y="442"/>
                      </a:lnTo>
                      <a:lnTo>
                        <a:pt x="858" y="452"/>
                      </a:lnTo>
                      <a:lnTo>
                        <a:pt x="864" y="476"/>
                      </a:lnTo>
                      <a:lnTo>
                        <a:pt x="866" y="490"/>
                      </a:lnTo>
                      <a:lnTo>
                        <a:pt x="864" y="506"/>
                      </a:lnTo>
                      <a:lnTo>
                        <a:pt x="860" y="518"/>
                      </a:lnTo>
                      <a:lnTo>
                        <a:pt x="856" y="524"/>
                      </a:lnTo>
                      <a:lnTo>
                        <a:pt x="852" y="528"/>
                      </a:lnTo>
                      <a:lnTo>
                        <a:pt x="850" y="550"/>
                      </a:lnTo>
                      <a:lnTo>
                        <a:pt x="848" y="572"/>
                      </a:lnTo>
                      <a:lnTo>
                        <a:pt x="842" y="598"/>
                      </a:lnTo>
                      <a:lnTo>
                        <a:pt x="834" y="626"/>
                      </a:lnTo>
                      <a:lnTo>
                        <a:pt x="824" y="652"/>
                      </a:lnTo>
                      <a:lnTo>
                        <a:pt x="818" y="664"/>
                      </a:lnTo>
                      <a:lnTo>
                        <a:pt x="810" y="674"/>
                      </a:lnTo>
                      <a:lnTo>
                        <a:pt x="802" y="684"/>
                      </a:lnTo>
                      <a:lnTo>
                        <a:pt x="792" y="690"/>
                      </a:lnTo>
                      <a:lnTo>
                        <a:pt x="824" y="680"/>
                      </a:lnTo>
                      <a:lnTo>
                        <a:pt x="858" y="674"/>
                      </a:lnTo>
                      <a:lnTo>
                        <a:pt x="898" y="666"/>
                      </a:lnTo>
                      <a:lnTo>
                        <a:pt x="938" y="662"/>
                      </a:lnTo>
                      <a:lnTo>
                        <a:pt x="958" y="662"/>
                      </a:lnTo>
                      <a:lnTo>
                        <a:pt x="976" y="662"/>
                      </a:lnTo>
                      <a:lnTo>
                        <a:pt x="992" y="666"/>
                      </a:lnTo>
                      <a:lnTo>
                        <a:pt x="1006" y="670"/>
                      </a:lnTo>
                      <a:lnTo>
                        <a:pt x="1018" y="678"/>
                      </a:lnTo>
                      <a:lnTo>
                        <a:pt x="1022" y="682"/>
                      </a:lnTo>
                      <a:lnTo>
                        <a:pt x="1024" y="688"/>
                      </a:lnTo>
                      <a:lnTo>
                        <a:pt x="1022" y="680"/>
                      </a:lnTo>
                      <a:lnTo>
                        <a:pt x="1016" y="676"/>
                      </a:lnTo>
                      <a:lnTo>
                        <a:pt x="1006" y="670"/>
                      </a:lnTo>
                      <a:lnTo>
                        <a:pt x="990" y="664"/>
                      </a:lnTo>
                      <a:lnTo>
                        <a:pt x="966" y="662"/>
                      </a:lnTo>
                      <a:lnTo>
                        <a:pt x="936" y="662"/>
                      </a:lnTo>
                      <a:lnTo>
                        <a:pt x="896" y="666"/>
                      </a:lnTo>
                      <a:lnTo>
                        <a:pt x="858" y="674"/>
                      </a:lnTo>
                      <a:lnTo>
                        <a:pt x="846" y="676"/>
                      </a:lnTo>
                      <a:lnTo>
                        <a:pt x="836" y="684"/>
                      </a:lnTo>
                      <a:lnTo>
                        <a:pt x="836" y="696"/>
                      </a:lnTo>
                      <a:lnTo>
                        <a:pt x="838" y="712"/>
                      </a:lnTo>
                      <a:lnTo>
                        <a:pt x="840" y="730"/>
                      </a:lnTo>
                      <a:lnTo>
                        <a:pt x="844" y="752"/>
                      </a:lnTo>
                      <a:lnTo>
                        <a:pt x="852" y="774"/>
                      </a:lnTo>
                      <a:lnTo>
                        <a:pt x="862" y="794"/>
                      </a:lnTo>
                      <a:lnTo>
                        <a:pt x="876" y="814"/>
                      </a:lnTo>
                      <a:lnTo>
                        <a:pt x="872" y="810"/>
                      </a:lnTo>
                      <a:lnTo>
                        <a:pt x="868" y="804"/>
                      </a:lnTo>
                      <a:lnTo>
                        <a:pt x="862" y="794"/>
                      </a:lnTo>
                      <a:lnTo>
                        <a:pt x="856" y="778"/>
                      </a:lnTo>
                      <a:lnTo>
                        <a:pt x="850" y="754"/>
                      </a:lnTo>
                      <a:lnTo>
                        <a:pt x="842" y="724"/>
                      </a:lnTo>
                      <a:lnTo>
                        <a:pt x="836" y="684"/>
                      </a:lnTo>
                      <a:lnTo>
                        <a:pt x="816" y="688"/>
                      </a:lnTo>
                      <a:lnTo>
                        <a:pt x="796" y="692"/>
                      </a:lnTo>
                      <a:lnTo>
                        <a:pt x="770" y="700"/>
                      </a:lnTo>
                      <a:lnTo>
                        <a:pt x="742" y="712"/>
                      </a:lnTo>
                      <a:lnTo>
                        <a:pt x="714" y="726"/>
                      </a:lnTo>
                      <a:lnTo>
                        <a:pt x="700" y="736"/>
                      </a:lnTo>
                      <a:lnTo>
                        <a:pt x="688" y="746"/>
                      </a:lnTo>
                      <a:lnTo>
                        <a:pt x="676" y="756"/>
                      </a:lnTo>
                      <a:lnTo>
                        <a:pt x="664" y="770"/>
                      </a:lnTo>
                      <a:lnTo>
                        <a:pt x="624" y="804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  <p:sp>
              <p:nvSpPr>
                <p:cNvPr id="29712" name="Freeform 558"/>
                <p:cNvSpPr>
                  <a:spLocks/>
                </p:cNvSpPr>
                <p:nvPr/>
              </p:nvSpPr>
              <p:spPr bwMode="auto">
                <a:xfrm>
                  <a:off x="4491" y="2071"/>
                  <a:ext cx="516" cy="588"/>
                </a:xfrm>
                <a:custGeom>
                  <a:avLst/>
                  <a:gdLst>
                    <a:gd name="T0" fmla="*/ 228 w 516"/>
                    <a:gd name="T1" fmla="*/ 132 h 588"/>
                    <a:gd name="T2" fmla="*/ 230 w 516"/>
                    <a:gd name="T3" fmla="*/ 102 h 588"/>
                    <a:gd name="T4" fmla="*/ 240 w 516"/>
                    <a:gd name="T5" fmla="*/ 56 h 588"/>
                    <a:gd name="T6" fmla="*/ 254 w 516"/>
                    <a:gd name="T7" fmla="*/ 26 h 588"/>
                    <a:gd name="T8" fmla="*/ 276 w 516"/>
                    <a:gd name="T9" fmla="*/ 6 h 588"/>
                    <a:gd name="T10" fmla="*/ 290 w 516"/>
                    <a:gd name="T11" fmla="*/ 2 h 588"/>
                    <a:gd name="T12" fmla="*/ 308 w 516"/>
                    <a:gd name="T13" fmla="*/ 0 h 588"/>
                    <a:gd name="T14" fmla="*/ 328 w 516"/>
                    <a:gd name="T15" fmla="*/ 4 h 588"/>
                    <a:gd name="T16" fmla="*/ 378 w 516"/>
                    <a:gd name="T17" fmla="*/ 32 h 588"/>
                    <a:gd name="T18" fmla="*/ 396 w 516"/>
                    <a:gd name="T19" fmla="*/ 46 h 588"/>
                    <a:gd name="T20" fmla="*/ 456 w 516"/>
                    <a:gd name="T21" fmla="*/ 102 h 588"/>
                    <a:gd name="T22" fmla="*/ 450 w 516"/>
                    <a:gd name="T23" fmla="*/ 96 h 588"/>
                    <a:gd name="T24" fmla="*/ 412 w 516"/>
                    <a:gd name="T25" fmla="*/ 60 h 588"/>
                    <a:gd name="T26" fmla="*/ 378 w 516"/>
                    <a:gd name="T27" fmla="*/ 32 h 588"/>
                    <a:gd name="T28" fmla="*/ 414 w 516"/>
                    <a:gd name="T29" fmla="*/ 142 h 588"/>
                    <a:gd name="T30" fmla="*/ 438 w 516"/>
                    <a:gd name="T31" fmla="*/ 228 h 588"/>
                    <a:gd name="T32" fmla="*/ 446 w 516"/>
                    <a:gd name="T33" fmla="*/ 280 h 588"/>
                    <a:gd name="T34" fmla="*/ 446 w 516"/>
                    <a:gd name="T35" fmla="*/ 292 h 588"/>
                    <a:gd name="T36" fmla="*/ 458 w 516"/>
                    <a:gd name="T37" fmla="*/ 320 h 588"/>
                    <a:gd name="T38" fmla="*/ 472 w 516"/>
                    <a:gd name="T39" fmla="*/ 360 h 588"/>
                    <a:gd name="T40" fmla="*/ 476 w 516"/>
                    <a:gd name="T41" fmla="*/ 412 h 588"/>
                    <a:gd name="T42" fmla="*/ 472 w 516"/>
                    <a:gd name="T43" fmla="*/ 438 h 588"/>
                    <a:gd name="T44" fmla="*/ 484 w 516"/>
                    <a:gd name="T45" fmla="*/ 456 h 588"/>
                    <a:gd name="T46" fmla="*/ 504 w 516"/>
                    <a:gd name="T47" fmla="*/ 496 h 588"/>
                    <a:gd name="T48" fmla="*/ 514 w 516"/>
                    <a:gd name="T49" fmla="*/ 534 h 588"/>
                    <a:gd name="T50" fmla="*/ 516 w 516"/>
                    <a:gd name="T51" fmla="*/ 558 h 588"/>
                    <a:gd name="T52" fmla="*/ 512 w 516"/>
                    <a:gd name="T53" fmla="*/ 580 h 588"/>
                    <a:gd name="T54" fmla="*/ 506 w 516"/>
                    <a:gd name="T55" fmla="*/ 588 h 588"/>
                    <a:gd name="T56" fmla="*/ 514 w 516"/>
                    <a:gd name="T57" fmla="*/ 562 h 588"/>
                    <a:gd name="T58" fmla="*/ 514 w 516"/>
                    <a:gd name="T59" fmla="*/ 522 h 588"/>
                    <a:gd name="T60" fmla="*/ 506 w 516"/>
                    <a:gd name="T61" fmla="*/ 498 h 588"/>
                    <a:gd name="T62" fmla="*/ 492 w 516"/>
                    <a:gd name="T63" fmla="*/ 470 h 588"/>
                    <a:gd name="T64" fmla="*/ 468 w 516"/>
                    <a:gd name="T65" fmla="*/ 442 h 588"/>
                    <a:gd name="T66" fmla="*/ 466 w 516"/>
                    <a:gd name="T67" fmla="*/ 454 h 588"/>
                    <a:gd name="T68" fmla="*/ 452 w 516"/>
                    <a:gd name="T69" fmla="*/ 498 h 588"/>
                    <a:gd name="T70" fmla="*/ 434 w 516"/>
                    <a:gd name="T71" fmla="*/ 532 h 588"/>
                    <a:gd name="T72" fmla="*/ 422 w 516"/>
                    <a:gd name="T73" fmla="*/ 546 h 588"/>
                    <a:gd name="T74" fmla="*/ 450 w 516"/>
                    <a:gd name="T75" fmla="*/ 498 h 588"/>
                    <a:gd name="T76" fmla="*/ 468 w 516"/>
                    <a:gd name="T77" fmla="*/ 446 h 588"/>
                    <a:gd name="T78" fmla="*/ 474 w 516"/>
                    <a:gd name="T79" fmla="*/ 406 h 588"/>
                    <a:gd name="T80" fmla="*/ 472 w 516"/>
                    <a:gd name="T81" fmla="*/ 362 h 588"/>
                    <a:gd name="T82" fmla="*/ 462 w 516"/>
                    <a:gd name="T83" fmla="*/ 320 h 588"/>
                    <a:gd name="T84" fmla="*/ 450 w 516"/>
                    <a:gd name="T85" fmla="*/ 300 h 588"/>
                    <a:gd name="T86" fmla="*/ 434 w 516"/>
                    <a:gd name="T87" fmla="*/ 312 h 588"/>
                    <a:gd name="T88" fmla="*/ 406 w 516"/>
                    <a:gd name="T89" fmla="*/ 320 h 588"/>
                    <a:gd name="T90" fmla="*/ 388 w 516"/>
                    <a:gd name="T91" fmla="*/ 318 h 588"/>
                    <a:gd name="T92" fmla="*/ 368 w 516"/>
                    <a:gd name="T93" fmla="*/ 310 h 588"/>
                    <a:gd name="T94" fmla="*/ 344 w 516"/>
                    <a:gd name="T95" fmla="*/ 294 h 588"/>
                    <a:gd name="T96" fmla="*/ 336 w 516"/>
                    <a:gd name="T97" fmla="*/ 288 h 588"/>
                    <a:gd name="T98" fmla="*/ 312 w 516"/>
                    <a:gd name="T99" fmla="*/ 284 h 588"/>
                    <a:gd name="T100" fmla="*/ 294 w 516"/>
                    <a:gd name="T101" fmla="*/ 288 h 588"/>
                    <a:gd name="T102" fmla="*/ 276 w 516"/>
                    <a:gd name="T103" fmla="*/ 298 h 588"/>
                    <a:gd name="T104" fmla="*/ 254 w 516"/>
                    <a:gd name="T105" fmla="*/ 316 h 588"/>
                    <a:gd name="T106" fmla="*/ 228 w 516"/>
                    <a:gd name="T107" fmla="*/ 346 h 588"/>
                    <a:gd name="T108" fmla="*/ 224 w 516"/>
                    <a:gd name="T109" fmla="*/ 354 h 588"/>
                    <a:gd name="T110" fmla="*/ 192 w 516"/>
                    <a:gd name="T111" fmla="*/ 402 h 588"/>
                    <a:gd name="T112" fmla="*/ 164 w 516"/>
                    <a:gd name="T113" fmla="*/ 430 h 588"/>
                    <a:gd name="T114" fmla="*/ 130 w 516"/>
                    <a:gd name="T115" fmla="*/ 454 h 588"/>
                    <a:gd name="T116" fmla="*/ 92 w 516"/>
                    <a:gd name="T117" fmla="*/ 466 h 588"/>
                    <a:gd name="T118" fmla="*/ 60 w 516"/>
                    <a:gd name="T119" fmla="*/ 468 h 588"/>
                    <a:gd name="T120" fmla="*/ 36 w 516"/>
                    <a:gd name="T121" fmla="*/ 462 h 588"/>
                    <a:gd name="T122" fmla="*/ 12 w 516"/>
                    <a:gd name="T123" fmla="*/ 450 h 588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516"/>
                    <a:gd name="T187" fmla="*/ 0 h 588"/>
                    <a:gd name="T188" fmla="*/ 516 w 516"/>
                    <a:gd name="T189" fmla="*/ 588 h 588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516" h="588">
                      <a:moveTo>
                        <a:pt x="228" y="132"/>
                      </a:moveTo>
                      <a:lnTo>
                        <a:pt x="228" y="132"/>
                      </a:lnTo>
                      <a:lnTo>
                        <a:pt x="228" y="124"/>
                      </a:lnTo>
                      <a:lnTo>
                        <a:pt x="230" y="102"/>
                      </a:lnTo>
                      <a:lnTo>
                        <a:pt x="236" y="72"/>
                      </a:lnTo>
                      <a:lnTo>
                        <a:pt x="240" y="56"/>
                      </a:lnTo>
                      <a:lnTo>
                        <a:pt x="246" y="40"/>
                      </a:lnTo>
                      <a:lnTo>
                        <a:pt x="254" y="26"/>
                      </a:lnTo>
                      <a:lnTo>
                        <a:pt x="264" y="16"/>
                      </a:lnTo>
                      <a:lnTo>
                        <a:pt x="276" y="6"/>
                      </a:lnTo>
                      <a:lnTo>
                        <a:pt x="282" y="4"/>
                      </a:lnTo>
                      <a:lnTo>
                        <a:pt x="290" y="2"/>
                      </a:lnTo>
                      <a:lnTo>
                        <a:pt x="298" y="0"/>
                      </a:lnTo>
                      <a:lnTo>
                        <a:pt x="308" y="0"/>
                      </a:lnTo>
                      <a:lnTo>
                        <a:pt x="318" y="2"/>
                      </a:lnTo>
                      <a:lnTo>
                        <a:pt x="328" y="4"/>
                      </a:lnTo>
                      <a:lnTo>
                        <a:pt x="352" y="16"/>
                      </a:lnTo>
                      <a:lnTo>
                        <a:pt x="378" y="32"/>
                      </a:lnTo>
                      <a:lnTo>
                        <a:pt x="396" y="46"/>
                      </a:lnTo>
                      <a:lnTo>
                        <a:pt x="414" y="62"/>
                      </a:lnTo>
                      <a:lnTo>
                        <a:pt x="456" y="102"/>
                      </a:lnTo>
                      <a:lnTo>
                        <a:pt x="450" y="96"/>
                      </a:lnTo>
                      <a:lnTo>
                        <a:pt x="436" y="82"/>
                      </a:lnTo>
                      <a:lnTo>
                        <a:pt x="412" y="60"/>
                      </a:lnTo>
                      <a:lnTo>
                        <a:pt x="378" y="32"/>
                      </a:lnTo>
                      <a:lnTo>
                        <a:pt x="390" y="66"/>
                      </a:lnTo>
                      <a:lnTo>
                        <a:pt x="414" y="142"/>
                      </a:lnTo>
                      <a:lnTo>
                        <a:pt x="428" y="186"/>
                      </a:lnTo>
                      <a:lnTo>
                        <a:pt x="438" y="228"/>
                      </a:lnTo>
                      <a:lnTo>
                        <a:pt x="444" y="266"/>
                      </a:lnTo>
                      <a:lnTo>
                        <a:pt x="446" y="280"/>
                      </a:lnTo>
                      <a:lnTo>
                        <a:pt x="446" y="292"/>
                      </a:lnTo>
                      <a:lnTo>
                        <a:pt x="452" y="304"/>
                      </a:lnTo>
                      <a:lnTo>
                        <a:pt x="458" y="320"/>
                      </a:lnTo>
                      <a:lnTo>
                        <a:pt x="466" y="338"/>
                      </a:lnTo>
                      <a:lnTo>
                        <a:pt x="472" y="360"/>
                      </a:lnTo>
                      <a:lnTo>
                        <a:pt x="476" y="386"/>
                      </a:lnTo>
                      <a:lnTo>
                        <a:pt x="476" y="412"/>
                      </a:lnTo>
                      <a:lnTo>
                        <a:pt x="476" y="424"/>
                      </a:lnTo>
                      <a:lnTo>
                        <a:pt x="472" y="438"/>
                      </a:lnTo>
                      <a:lnTo>
                        <a:pt x="484" y="456"/>
                      </a:lnTo>
                      <a:lnTo>
                        <a:pt x="494" y="474"/>
                      </a:lnTo>
                      <a:lnTo>
                        <a:pt x="504" y="496"/>
                      </a:lnTo>
                      <a:lnTo>
                        <a:pt x="512" y="520"/>
                      </a:lnTo>
                      <a:lnTo>
                        <a:pt x="514" y="534"/>
                      </a:lnTo>
                      <a:lnTo>
                        <a:pt x="516" y="546"/>
                      </a:lnTo>
                      <a:lnTo>
                        <a:pt x="516" y="558"/>
                      </a:lnTo>
                      <a:lnTo>
                        <a:pt x="514" y="568"/>
                      </a:lnTo>
                      <a:lnTo>
                        <a:pt x="512" y="580"/>
                      </a:lnTo>
                      <a:lnTo>
                        <a:pt x="506" y="588"/>
                      </a:lnTo>
                      <a:lnTo>
                        <a:pt x="510" y="576"/>
                      </a:lnTo>
                      <a:lnTo>
                        <a:pt x="514" y="562"/>
                      </a:lnTo>
                      <a:lnTo>
                        <a:pt x="516" y="544"/>
                      </a:lnTo>
                      <a:lnTo>
                        <a:pt x="514" y="522"/>
                      </a:lnTo>
                      <a:lnTo>
                        <a:pt x="510" y="510"/>
                      </a:lnTo>
                      <a:lnTo>
                        <a:pt x="506" y="498"/>
                      </a:lnTo>
                      <a:lnTo>
                        <a:pt x="500" y="484"/>
                      </a:lnTo>
                      <a:lnTo>
                        <a:pt x="492" y="470"/>
                      </a:lnTo>
                      <a:lnTo>
                        <a:pt x="480" y="456"/>
                      </a:lnTo>
                      <a:lnTo>
                        <a:pt x="468" y="442"/>
                      </a:lnTo>
                      <a:lnTo>
                        <a:pt x="466" y="454"/>
                      </a:lnTo>
                      <a:lnTo>
                        <a:pt x="458" y="482"/>
                      </a:lnTo>
                      <a:lnTo>
                        <a:pt x="452" y="498"/>
                      </a:lnTo>
                      <a:lnTo>
                        <a:pt x="444" y="516"/>
                      </a:lnTo>
                      <a:lnTo>
                        <a:pt x="434" y="532"/>
                      </a:lnTo>
                      <a:lnTo>
                        <a:pt x="422" y="546"/>
                      </a:lnTo>
                      <a:lnTo>
                        <a:pt x="436" y="524"/>
                      </a:lnTo>
                      <a:lnTo>
                        <a:pt x="450" y="498"/>
                      </a:lnTo>
                      <a:lnTo>
                        <a:pt x="462" y="464"/>
                      </a:lnTo>
                      <a:lnTo>
                        <a:pt x="468" y="446"/>
                      </a:lnTo>
                      <a:lnTo>
                        <a:pt x="472" y="426"/>
                      </a:lnTo>
                      <a:lnTo>
                        <a:pt x="474" y="406"/>
                      </a:lnTo>
                      <a:lnTo>
                        <a:pt x="474" y="384"/>
                      </a:lnTo>
                      <a:lnTo>
                        <a:pt x="472" y="362"/>
                      </a:lnTo>
                      <a:lnTo>
                        <a:pt x="468" y="342"/>
                      </a:lnTo>
                      <a:lnTo>
                        <a:pt x="462" y="320"/>
                      </a:lnTo>
                      <a:lnTo>
                        <a:pt x="450" y="300"/>
                      </a:lnTo>
                      <a:lnTo>
                        <a:pt x="444" y="306"/>
                      </a:lnTo>
                      <a:lnTo>
                        <a:pt x="434" y="312"/>
                      </a:lnTo>
                      <a:lnTo>
                        <a:pt x="422" y="318"/>
                      </a:lnTo>
                      <a:lnTo>
                        <a:pt x="406" y="320"/>
                      </a:lnTo>
                      <a:lnTo>
                        <a:pt x="398" y="320"/>
                      </a:lnTo>
                      <a:lnTo>
                        <a:pt x="388" y="318"/>
                      </a:lnTo>
                      <a:lnTo>
                        <a:pt x="378" y="314"/>
                      </a:lnTo>
                      <a:lnTo>
                        <a:pt x="368" y="310"/>
                      </a:lnTo>
                      <a:lnTo>
                        <a:pt x="356" y="304"/>
                      </a:lnTo>
                      <a:lnTo>
                        <a:pt x="344" y="294"/>
                      </a:lnTo>
                      <a:lnTo>
                        <a:pt x="336" y="288"/>
                      </a:lnTo>
                      <a:lnTo>
                        <a:pt x="326" y="286"/>
                      </a:lnTo>
                      <a:lnTo>
                        <a:pt x="312" y="284"/>
                      </a:lnTo>
                      <a:lnTo>
                        <a:pt x="304" y="286"/>
                      </a:lnTo>
                      <a:lnTo>
                        <a:pt x="294" y="288"/>
                      </a:lnTo>
                      <a:lnTo>
                        <a:pt x="286" y="292"/>
                      </a:lnTo>
                      <a:lnTo>
                        <a:pt x="276" y="298"/>
                      </a:lnTo>
                      <a:lnTo>
                        <a:pt x="264" y="306"/>
                      </a:lnTo>
                      <a:lnTo>
                        <a:pt x="254" y="316"/>
                      </a:lnTo>
                      <a:lnTo>
                        <a:pt x="242" y="330"/>
                      </a:lnTo>
                      <a:lnTo>
                        <a:pt x="228" y="346"/>
                      </a:lnTo>
                      <a:lnTo>
                        <a:pt x="224" y="354"/>
                      </a:lnTo>
                      <a:lnTo>
                        <a:pt x="212" y="374"/>
                      </a:lnTo>
                      <a:lnTo>
                        <a:pt x="192" y="402"/>
                      </a:lnTo>
                      <a:lnTo>
                        <a:pt x="178" y="416"/>
                      </a:lnTo>
                      <a:lnTo>
                        <a:pt x="164" y="430"/>
                      </a:lnTo>
                      <a:lnTo>
                        <a:pt x="148" y="442"/>
                      </a:lnTo>
                      <a:lnTo>
                        <a:pt x="130" y="454"/>
                      </a:lnTo>
                      <a:lnTo>
                        <a:pt x="112" y="462"/>
                      </a:lnTo>
                      <a:lnTo>
                        <a:pt x="92" y="466"/>
                      </a:lnTo>
                      <a:lnTo>
                        <a:pt x="70" y="468"/>
                      </a:lnTo>
                      <a:lnTo>
                        <a:pt x="60" y="468"/>
                      </a:lnTo>
                      <a:lnTo>
                        <a:pt x="48" y="464"/>
                      </a:lnTo>
                      <a:lnTo>
                        <a:pt x="36" y="462"/>
                      </a:lnTo>
                      <a:lnTo>
                        <a:pt x="24" y="456"/>
                      </a:lnTo>
                      <a:lnTo>
                        <a:pt x="12" y="450"/>
                      </a:lnTo>
                      <a:lnTo>
                        <a:pt x="0" y="442"/>
                      </a:lnTo>
                    </a:path>
                  </a:pathLst>
                </a:custGeom>
                <a:noFill/>
                <a:ln w="19050">
                  <a:solidFill>
                    <a:srgbClr val="01010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ea typeface="ＭＳ Ｐゴシック" pitchFamily="31" charset="-128"/>
                  </a:endParaRPr>
                </a:p>
              </p:txBody>
            </p:sp>
          </p:grpSp>
        </p:grpSp>
      </p:grpSp>
      <p:graphicFrame>
        <p:nvGraphicFramePr>
          <p:cNvPr id="18" name="Diagram 17"/>
          <p:cNvGraphicFramePr/>
          <p:nvPr/>
        </p:nvGraphicFramePr>
        <p:xfrm>
          <a:off x="914400" y="304800"/>
          <a:ext cx="7467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9" name="Rounded Rectangle 18"/>
          <p:cNvSpPr/>
          <p:nvPr/>
        </p:nvSpPr>
        <p:spPr>
          <a:xfrm>
            <a:off x="1295400" y="6019800"/>
            <a:ext cx="6553200" cy="685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2">
                    <a:lumMod val="50000"/>
                  </a:schemeClr>
                </a:solidFill>
              </a:rPr>
              <a:t>OTAK SKIZOFRENIA</a:t>
            </a:r>
            <a:endParaRPr lang="id-ID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429000" y="76200"/>
            <a:ext cx="4876800" cy="601980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ounded Rectangle 20"/>
          <p:cNvSpPr/>
          <p:nvPr/>
        </p:nvSpPr>
        <p:spPr>
          <a:xfrm>
            <a:off x="6019800" y="152400"/>
            <a:ext cx="2438400" cy="6019800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t.counseling.org/wp-content/uploads/2012/03/Prefrontal_cortex-300x185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67790"/>
            <a:ext cx="5638800" cy="41186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1428690"/>
            <a:ext cx="3430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Perilaku kognitif kompleks</a:t>
            </a:r>
            <a:endParaRPr lang="id-ID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38800" y="2624444"/>
            <a:ext cx="2763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Ekspresi kepribadian</a:t>
            </a:r>
            <a:endParaRPr lang="id-ID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3790890"/>
            <a:ext cx="3135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Pengambilan keputusan</a:t>
            </a:r>
            <a:endParaRPr lang="id-ID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4933890"/>
            <a:ext cx="1978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/>
              <a:t>Perilaku sosial</a:t>
            </a:r>
            <a:endParaRPr lang="id-ID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828800" y="1600200"/>
            <a:ext cx="381000" cy="4038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6424246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3370330"/>
            <a:ext cx="2747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b="1" dirty="0" smtClean="0"/>
              <a:t>Faktor Psikologis</a:t>
            </a:r>
            <a:endParaRPr lang="id-ID" sz="24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990600" y="1295400"/>
            <a:ext cx="2210477" cy="4652665"/>
            <a:chOff x="1524000" y="1295400"/>
            <a:chExt cx="2210477" cy="4652665"/>
          </a:xfrm>
        </p:grpSpPr>
        <p:sp>
          <p:nvSpPr>
            <p:cNvPr id="6" name="TextBox 5"/>
            <p:cNvSpPr txBox="1"/>
            <p:nvPr/>
          </p:nvSpPr>
          <p:spPr>
            <a:xfrm>
              <a:off x="1630204" y="5486400"/>
              <a:ext cx="1904304" cy="4616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d-ID" sz="2400" b="1" dirty="0" smtClean="0"/>
                <a:t>Teori Sosial</a:t>
              </a:r>
              <a:endParaRPr lang="id-ID" sz="2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24000" y="1295400"/>
              <a:ext cx="2210477" cy="46166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id-ID" sz="2400" b="1" dirty="0" smtClean="0"/>
                <a:t>Teori Biologis</a:t>
              </a:r>
              <a:endParaRPr lang="id-ID" sz="2400" b="1" dirty="0"/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lowchart: Alternate Process 10"/>
          <p:cNvSpPr/>
          <p:nvPr/>
        </p:nvSpPr>
        <p:spPr>
          <a:xfrm>
            <a:off x="6934200" y="1905000"/>
            <a:ext cx="1905000" cy="838200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>
                <a:solidFill>
                  <a:schemeClr val="accent1"/>
                </a:solidFill>
              </a:rPr>
              <a:t>Fungsi &amp; </a:t>
            </a:r>
          </a:p>
          <a:p>
            <a:pPr algn="ctr"/>
            <a:r>
              <a:rPr lang="id-ID" b="1" dirty="0" smtClean="0">
                <a:solidFill>
                  <a:schemeClr val="accent1"/>
                </a:solidFill>
              </a:rPr>
              <a:t>struktur otak</a:t>
            </a:r>
            <a:endParaRPr lang="id-ID" b="1" dirty="0">
              <a:solidFill>
                <a:schemeClr val="accent1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6934200" y="4343400"/>
            <a:ext cx="1905000" cy="838200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>
                <a:solidFill>
                  <a:schemeClr val="accent1"/>
                </a:solidFill>
              </a:rPr>
              <a:t>Faktor sosial</a:t>
            </a:r>
            <a:endParaRPr lang="id-ID" b="1" dirty="0">
              <a:solidFill>
                <a:schemeClr val="accent1"/>
              </a:solidFill>
            </a:endParaRPr>
          </a:p>
        </p:txBody>
      </p:sp>
      <p:cxnSp>
        <p:nvCxnSpPr>
          <p:cNvPr id="17" name="Straight Connector 16"/>
          <p:cNvCxnSpPr>
            <a:stCxn id="11" idx="1"/>
          </p:cNvCxnSpPr>
          <p:nvPr/>
        </p:nvCxnSpPr>
        <p:spPr>
          <a:xfrm rot="10800000" flipV="1">
            <a:off x="6324600" y="2324100"/>
            <a:ext cx="609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2" idx="1"/>
          </p:cNvCxnSpPr>
          <p:nvPr/>
        </p:nvCxnSpPr>
        <p:spPr>
          <a:xfrm rot="10800000">
            <a:off x="6248400" y="4724400"/>
            <a:ext cx="6858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dirty="0" smtClean="0"/>
              <a:t>Kognisi dalam diagnosis skizofrenia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338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Awalnya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penurunan intelektual yang menyertai gejala skizofrenia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</a:t>
            </a:r>
            <a:r>
              <a:rPr lang="id-ID" sz="2400" i="1" dirty="0" smtClean="0"/>
              <a:t>demensia praecox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Fungsi kognitif dapat terganggu mulai dari derajat sedang sampai berat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Hyman &amp; Fenton, th 2003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gangguan kognitif pada skizofrenia saat ini dilihat sebagai target treatment psikofarmakologi yang potensial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DSM-IV-TR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disfungsi kognitif dalam deskripsi penyakit skizofrenia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Rata-rata gangguan kognitif pada skizofrenia dalam domain kognitif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mencapai 2 standar deviasi dibawah rata-rata kontrol (Keefe et al. 2011a).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Hampir 98% pasien skizofrenia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tes kognitif yang lebih buruk (Keefe et al. 2005)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Kemampuan neurokognitif tidak secara kuat dihubungkan dengan tingkat keparahan gejala psikotik </a:t>
            </a:r>
            <a:r>
              <a:rPr lang="id-ID" sz="1800" dirty="0" smtClean="0"/>
              <a:t>(Addington et al. 1991; Keefe and Harvey 2008; Bilder et al. 1985)</a:t>
            </a:r>
            <a:endParaRPr lang="id-ID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2" descr="http://diabeteshealth.com/media/images/article_images/19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213" y="304800"/>
            <a:ext cx="8255587" cy="6172962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3100754" y="4185138"/>
            <a:ext cx="3048000" cy="2139462"/>
          </a:xfrm>
          <a:prstGeom prst="ellipse">
            <a:avLst/>
          </a:prstGeom>
          <a:noFill/>
          <a:ln w="76200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Profil defisit fungsi kognitif</a:t>
            </a:r>
            <a:endParaRPr kumimoji="0" lang="id-ID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33794" name="Picture 2" descr="http://www.learningrx.com/common/images/cognitive-enhancem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99"/>
            <a:ext cx="9144000" cy="5406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id-ID" sz="4000" dirty="0" smtClean="0"/>
              <a:t>Fungsi eksekutif</a:t>
            </a:r>
            <a:endParaRPr lang="id-ID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Fungsi eksekutif mengacu pada satu set keterampilan mental yang dikoordinasikan di lobus frontal otak. Fungsi eksekutif bekerja bersama untuk membantu seseorang mencapai tujuan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Mencakup kemampuan untuk:</a:t>
            </a:r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Mengatur waktu dan atensi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Mengganti fokus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Mengorganisasi dan membuat rencana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Mengingat sesuatu secara detil </a:t>
            </a:r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Menjaga pembicaraan atau perilaku yang tidak pantas</a:t>
            </a:r>
            <a:endParaRPr lang="en-US" sz="2000" dirty="0" smtClean="0"/>
          </a:p>
          <a:p>
            <a:pPr lvl="1">
              <a:lnSpc>
                <a:spcPct val="150000"/>
              </a:lnSpc>
            </a:pPr>
            <a:r>
              <a:rPr lang="id-ID" sz="2000" dirty="0" smtClean="0"/>
              <a:t>Mengintegrasikan pengalaman masa lalu dengan aksi terkini</a:t>
            </a:r>
            <a:endParaRPr lang="id-ID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066800"/>
          <a:ext cx="8229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800" dirty="0" smtClean="0"/>
              <a:t>Skizofrenia         gangguan mental yang ditandai oleh masalah dalam proses berfikir dan respon emosional yang lemah. </a:t>
            </a:r>
          </a:p>
          <a:p>
            <a:pPr>
              <a:lnSpc>
                <a:spcPct val="150000"/>
              </a:lnSpc>
            </a:pPr>
            <a:endParaRPr lang="id-ID" sz="2800" dirty="0" smtClean="0"/>
          </a:p>
          <a:p>
            <a:pPr>
              <a:lnSpc>
                <a:spcPct val="150000"/>
              </a:lnSpc>
            </a:pPr>
            <a:r>
              <a:rPr lang="id-ID" sz="2800" dirty="0" smtClean="0"/>
              <a:t>Merupakan disintegrasi progresif dari personaliti individu dan hubungannya, antara seseorang dan dunia pada umumnya</a:t>
            </a:r>
            <a:endParaRPr lang="id-ID" sz="2800" dirty="0"/>
          </a:p>
        </p:txBody>
      </p:sp>
      <p:pic>
        <p:nvPicPr>
          <p:cNvPr id="4" name="Picture 3" descr="ar_a_bl1s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289465"/>
            <a:ext cx="800100" cy="3400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4937"/>
            <a:ext cx="8229600" cy="3700463"/>
          </a:xfrm>
        </p:spPr>
        <p:txBody>
          <a:bodyPr/>
          <a:lstStyle/>
          <a:p>
            <a:r>
              <a:rPr lang="id-ID" sz="2800" dirty="0" smtClean="0"/>
              <a:t>Sebagai pusat koordinasi</a:t>
            </a:r>
          </a:p>
          <a:p>
            <a:r>
              <a:rPr lang="id-ID" sz="2800" dirty="0" smtClean="0"/>
              <a:t>Masalah fungsi eksekutif:</a:t>
            </a:r>
          </a:p>
          <a:p>
            <a:pPr lvl="1"/>
            <a:r>
              <a:rPr lang="id-ID" dirty="0" smtClean="0"/>
              <a:t>Depression </a:t>
            </a:r>
          </a:p>
          <a:p>
            <a:pPr lvl="1"/>
            <a:r>
              <a:rPr lang="id-ID" dirty="0" smtClean="0"/>
              <a:t>ADHD</a:t>
            </a:r>
          </a:p>
          <a:p>
            <a:pPr lvl="1"/>
            <a:r>
              <a:rPr lang="id-ID" dirty="0" smtClean="0"/>
              <a:t>Learning disabilities</a:t>
            </a:r>
          </a:p>
          <a:p>
            <a:pPr lvl="1"/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id-ID" sz="2000" dirty="0" smtClean="0"/>
              <a:t>Formulasi yang terbaru dari disfungsi kognitif dibagi menjadi multipel domain: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172200"/>
            <a:ext cx="8075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 smtClean="0"/>
              <a:t>Levi L, Ballon JS, KantrowitzJT. Investigational treatment for cognitive impairment in schizophrenia. </a:t>
            </a:r>
          </a:p>
          <a:p>
            <a:r>
              <a:rPr lang="id-ID" sz="1400" dirty="0" smtClean="0"/>
              <a:t>Current Psychiatry.2013;12.9</a:t>
            </a:r>
            <a:endParaRPr lang="id-ID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500" t="24667" r="25781" b="26000"/>
          <a:stretch>
            <a:fillRect/>
          </a:stretch>
        </p:blipFill>
        <p:spPr bwMode="auto">
          <a:xfrm>
            <a:off x="378941" y="1524000"/>
            <a:ext cx="846025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Verbal Learning and Memory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029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id-ID" sz="2400" dirty="0" smtClean="0"/>
              <a:t>Fungsi memori: </a:t>
            </a:r>
          </a:p>
          <a:p>
            <a:pPr marL="717550">
              <a:lnSpc>
                <a:spcPct val="150000"/>
              </a:lnSpc>
            </a:pPr>
            <a:r>
              <a:rPr lang="id-ID" sz="2400" dirty="0" smtClean="0"/>
              <a:t>Mempelajari informasi baru</a:t>
            </a:r>
          </a:p>
          <a:p>
            <a:pPr marL="717550">
              <a:lnSpc>
                <a:spcPct val="150000"/>
              </a:lnSpc>
            </a:pPr>
            <a:r>
              <a:rPr lang="id-ID" sz="2400" dirty="0" smtClean="0"/>
              <a:t>Mempertahankan informasi yang baru dipelajari dari waktu ke waktu</a:t>
            </a:r>
          </a:p>
          <a:p>
            <a:pPr marL="717550">
              <a:lnSpc>
                <a:spcPct val="150000"/>
              </a:lnSpc>
            </a:pPr>
            <a:r>
              <a:rPr lang="id-ID" sz="2400" dirty="0" smtClean="0"/>
              <a:t>Mengenali materi yang disampaikan sebelumnya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Defisit yang lebih besar dalam belajar daripada mempertahankan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Aleman et al., 1999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Banyak bukti empiris yang menunjukkan gangguan memori verbal yang parah dalam skizofrenia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Visual Learning and Memory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id-ID" sz="2400" dirty="0" smtClean="0"/>
              <a:t>Tidak mudah dinyatakan seperti informasi verbal </a:t>
            </a:r>
          </a:p>
          <a:p>
            <a:r>
              <a:rPr lang="id-ID" sz="2400" dirty="0" smtClean="0"/>
              <a:t>Tes sensitif untuk melihat defisit </a:t>
            </a:r>
            <a:r>
              <a:rPr lang="id-ID" sz="2400" dirty="0" smtClean="0">
                <a:sym typeface="Wingdings" pitchFamily="2" charset="2"/>
              </a:rPr>
              <a:t> sedikit</a:t>
            </a:r>
            <a:r>
              <a:rPr lang="id-ID" sz="2400" dirty="0" smtClean="0"/>
              <a:t> </a:t>
            </a:r>
          </a:p>
          <a:p>
            <a:r>
              <a:rPr lang="id-ID" sz="2400" dirty="0" smtClean="0"/>
              <a:t>Heinrichs &amp; Zakzanis 1998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Kegagalan area fungsi kognitif ini tidak separah defisit memori verbal</a:t>
            </a:r>
          </a:p>
          <a:p>
            <a:r>
              <a:rPr lang="id-ID" sz="2400" dirty="0" smtClean="0"/>
              <a:t>Berkorelasi sederhana dengan: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Status pekerjaan (Gold et al. 2003)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Masa kerja (Gold et al. 2002)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Keberhasilan rehabilitasi psikososial (Mueser et al. 1991)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Fungsi sosial (Dickerson et al. 1999)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Kualitas peringkat hidup (Buchanan et al. 1994)</a:t>
            </a:r>
          </a:p>
          <a:p>
            <a:pPr marL="717550">
              <a:buFont typeface="Wingdings" pitchFamily="2" charset="2"/>
              <a:buChar char="q"/>
            </a:pPr>
            <a:r>
              <a:rPr lang="id-ID" sz="2400" dirty="0" smtClean="0"/>
              <a:t>Kapasitas fungsional yang kuat (Twamley et al. 2003)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Reasoning and Problem Solving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Uji </a:t>
            </a:r>
            <a:r>
              <a:rPr lang="id-ID" sz="2400" i="1" dirty="0" smtClean="0"/>
              <a:t>Wisconsin Card Sorting </a:t>
            </a:r>
            <a:r>
              <a:rPr lang="id-ID" sz="2400" dirty="0" smtClean="0"/>
              <a:t>(WCST)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tes penalaran dan pemecahan masalah yang paling sering digunakan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Hipotesis hipoaktivasi lobus frontal pada skizofrenia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Kinerja yang sangat buruk pada WCST dan berkurangnya aktivitas dari korteks prefrontal dorsolateral selama kinerja tes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Tidak mengukur fungsi eksekutif secara murni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Gangguan fungsi eksekutif </a:t>
            </a:r>
            <a:r>
              <a:rPr lang="id-ID" sz="2400" dirty="0" smtClean="0">
                <a:sym typeface="Wingdings" pitchFamily="2" charset="2"/>
              </a:rPr>
              <a:t> pasien skizofrenia </a:t>
            </a:r>
            <a:r>
              <a:rPr lang="id-ID" sz="2400" dirty="0" smtClean="0"/>
              <a:t>sulit beradaptasi dengan perubahan dunia di sekitar mereka yang cepat</a:t>
            </a:r>
          </a:p>
          <a:p>
            <a:pPr>
              <a:lnSpc>
                <a:spcPct val="150000"/>
              </a:lnSpc>
            </a:pP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Speed of Processing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Relatif tidak spesifik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Berkorelasi dengan berbagai gambaran klinis seperti: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Kehidupan sehari-hari (Evans et al. 2003)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Masa kerja (Gold et al. 2002)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Status kemandirian hidup (Brekke et al. 1997)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Dickinson dkk. 2007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defisit paling parah pada tugas coding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Working Memory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Komponen inti dari penurunan kognitif pada skizofrenia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Berhubungan dengan keluaran fungsional berupa status pekerjaan dan masa kerja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Aktivitas neuroanatomical menjelaskan bahwa sirkuit saraf yang mencakup regio korteks prefrontal memediasi aspek fungsi memori kerja </a:t>
            </a:r>
            <a:r>
              <a:rPr lang="id-ID" sz="2400" dirty="0" smtClean="0">
                <a:sym typeface="Wingdings" pitchFamily="2" charset="2"/>
              </a:rPr>
              <a:t> terganggu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pPr algn="l"/>
            <a:r>
              <a:rPr lang="id-ID" sz="3200" b="1" i="1" u="sng" dirty="0" smtClean="0"/>
              <a:t>Social Cognition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Rekognisi afek wajah &amp; persepsi tanda sosial adalah dua area umum dalam persepsi sosial yang dapat menurun pada skizofrenia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Addington dan Addington 2000, Penn et al 1997; Pinkham et.al 2011; Edwards et.al, 2001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menunjukkan bahwa individu dengan skizofrenia memiliki defisit stabil pada tes persepsi afek wajah dan bahwa persepsi emosi negatif dan ketakutan mungkin secara khusus terganggu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2800" dirty="0" smtClean="0"/>
              <a:t>Tabel untuk menilai fungsi kognitif pada skizofrenia</a:t>
            </a:r>
            <a:endParaRPr lang="id-ID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0938" t="15333" r="8094" b="7333"/>
          <a:stretch>
            <a:fillRect/>
          </a:stretch>
        </p:blipFill>
        <p:spPr bwMode="auto">
          <a:xfrm>
            <a:off x="304800" y="1295400"/>
            <a:ext cx="8534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038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Terapi untuk skizofrenia yang available seperti  antipsikotik efektif terutama pada gejala positif (halusinasi, delusi).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Walaupun begitu, terdapat peningkatan yang jelas bahwa defisit fungsi kognitif dihubungkan dengan skizofrenia.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172200"/>
            <a:ext cx="8558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Levi L, Ballon JS, KantrowitzJT. Investigational treatment for cognitive impairment </a:t>
            </a:r>
          </a:p>
          <a:p>
            <a:r>
              <a:rPr lang="id-ID" dirty="0" smtClean="0"/>
              <a:t>in schizophrenia. Current Psychiatry.2013;12.9</a:t>
            </a:r>
            <a:endParaRPr lang="id-ID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id-ID" sz="3600" b="1" dirty="0" smtClean="0"/>
              <a:t>Terapi untuk gangguan kognitif pada skizofrenia</a:t>
            </a:r>
            <a:endParaRPr lang="id-ID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news.vanderbilt.edu/files/socially-awkward-585x2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24400"/>
            <a:ext cx="9144000" cy="21336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1% dari populasi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skizofrenia semasa hidupnya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Umumnya muncul pada usia 18-30 tahun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Meninggal 12-15 tahun lebih cepat dibanding rata-rata usia populasi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Tidak hanya berefek pada kesehatan mental, namun juga fungsi kognitif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disabilitas dalam fungsi okupasi, sosial, dan ekonomi pada pasien skizofrenia</a:t>
            </a:r>
            <a:endParaRPr lang="id-ID" sz="2400" dirty="0"/>
          </a:p>
        </p:txBody>
      </p:sp>
      <p:pic>
        <p:nvPicPr>
          <p:cNvPr id="2052" name="Picture 4" descr="https://encrypted-tbn3.gstatic.com/images?q=tbn:ANd9GcQ30ZpPmqjPXeN0IspDS-TyAwYJjiEjHX6uOuKfo-ypv53XKZx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800600"/>
            <a:ext cx="2705100" cy="1981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639762"/>
          </a:xfrm>
        </p:spPr>
        <p:txBody>
          <a:bodyPr/>
          <a:lstStyle/>
          <a:p>
            <a:r>
              <a:rPr lang="id-ID" dirty="0" smtClean="0"/>
              <a:t>Efek antipsikotik pada kognitif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8229600" cy="395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dirty="0" smtClean="0"/>
              <a:t>Masih kontroversi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Efek minimal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Swartz, Davis, Rosenheck et al. 2003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menyarankan penggunaan treatment antipsikotik generasi kedua dibanding generasi pertama</a:t>
            </a:r>
          </a:p>
          <a:p>
            <a:pPr>
              <a:lnSpc>
                <a:spcPct val="150000"/>
              </a:lnSpc>
            </a:pPr>
            <a:r>
              <a:rPr lang="id-ID" dirty="0" smtClean="0"/>
              <a:t>CATIE (817 pasien) </a:t>
            </a:r>
            <a:r>
              <a:rPr lang="id-ID" dirty="0" smtClean="0">
                <a:sym typeface="Wingdings" pitchFamily="2" charset="2"/>
              </a:rPr>
              <a:t> tidak ada perbedaan antara antipsikotik generasi pertama dan kedua.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Studi Uni Eropa Pertama Episode Skizofrenia Trial (EUFEST) </a:t>
            </a:r>
            <a:r>
              <a:rPr lang="id-ID" sz="2400" dirty="0" smtClean="0">
                <a:sym typeface="Wingdings" pitchFamily="2" charset="2"/>
              </a:rPr>
              <a:t> paling relevan </a:t>
            </a:r>
            <a:r>
              <a:rPr lang="id-ID" sz="2400" dirty="0" smtClean="0"/>
              <a:t> dimana dilakukan perbandingan antara haloperidol (1–4 mg/hari), amisulpride (200–800 mg/hari), olanzapine (5–20 mg/hari), quetiapine (200–750 mg/hari), atau ziprasidone (40–160 mg/hari) </a:t>
            </a:r>
            <a:r>
              <a:rPr lang="id-ID" sz="2400" dirty="0" smtClean="0">
                <a:sym typeface="Wingdings" pitchFamily="2" charset="2"/>
              </a:rPr>
              <a:t> hasil mirip</a:t>
            </a:r>
            <a:endParaRPr lang="id-ID" sz="2400" dirty="0" smtClean="0"/>
          </a:p>
          <a:p>
            <a:pPr>
              <a:lnSpc>
                <a:spcPct val="150000"/>
              </a:lnSpc>
            </a:pP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3200" b="1" dirty="0" smtClean="0">
                <a:solidFill>
                  <a:schemeClr val="tx1"/>
                </a:solidFill>
              </a:rPr>
              <a:t>Reseptor asetilkolin</a:t>
            </a:r>
            <a:endParaRPr lang="id-ID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43401"/>
          </a:xfrm>
        </p:spPr>
        <p:txBody>
          <a:bodyPr/>
          <a:lstStyle/>
          <a:p>
            <a:r>
              <a:rPr lang="id-ID" sz="2400" dirty="0" smtClean="0"/>
              <a:t>Skizofrenia </a:t>
            </a:r>
            <a:r>
              <a:rPr lang="id-ID" sz="2400" dirty="0" smtClean="0">
                <a:sym typeface="Wingdings" pitchFamily="2" charset="2"/>
              </a:rPr>
              <a:t> defisit pada kedua reseptor, nikotinik dan muskarinik</a:t>
            </a:r>
          </a:p>
          <a:p>
            <a:r>
              <a:rPr lang="id-ID" sz="2400" dirty="0" smtClean="0"/>
              <a:t>Peran alpha-7 reseptor nicotinic acetylcholine (</a:t>
            </a:r>
            <a:r>
              <a:rPr lang="el-GR" sz="2400" dirty="0" smtClean="0"/>
              <a:t>α7 </a:t>
            </a:r>
            <a:r>
              <a:rPr lang="id-ID" sz="2400" dirty="0" smtClean="0"/>
              <a:t>nAChR)</a:t>
            </a:r>
          </a:p>
          <a:p>
            <a:pPr>
              <a:spcBef>
                <a:spcPts val="1200"/>
              </a:spcBef>
              <a:buNone/>
            </a:pPr>
            <a:r>
              <a:rPr lang="id-ID" sz="2400" b="1" dirty="0" smtClean="0"/>
              <a:t>EVP-6124 </a:t>
            </a:r>
          </a:p>
          <a:p>
            <a:r>
              <a:rPr lang="id-ID" sz="2400" dirty="0" smtClean="0"/>
              <a:t>Belum ada data yang resmi di publikasikan, namun pada </a:t>
            </a:r>
            <a:r>
              <a:rPr lang="en-US" sz="2400" dirty="0" err="1" smtClean="0"/>
              <a:t>abstra</a:t>
            </a:r>
            <a:r>
              <a:rPr lang="id-ID" sz="2400" dirty="0" smtClean="0"/>
              <a:t>k</a:t>
            </a:r>
            <a:r>
              <a:rPr lang="en-US" sz="2400" dirty="0" smtClean="0"/>
              <a:t> </a:t>
            </a:r>
            <a:r>
              <a:rPr lang="id-ID" sz="2400" dirty="0" smtClean="0"/>
              <a:t>yang dipresentasikan pada ‘</a:t>
            </a:r>
            <a:r>
              <a:rPr lang="en-US" sz="2400" dirty="0" smtClean="0"/>
              <a:t>the 51st Annual Meeting of the American College of</a:t>
            </a:r>
            <a:r>
              <a:rPr lang="id-ID" sz="2400" dirty="0" smtClean="0"/>
              <a:t> </a:t>
            </a:r>
            <a:r>
              <a:rPr lang="en-US" sz="2400" dirty="0" err="1" smtClean="0"/>
              <a:t>Neuropsychopharmacology</a:t>
            </a:r>
            <a:r>
              <a:rPr lang="id-ID" sz="2400" dirty="0" smtClean="0"/>
              <a:t>, 2011 </a:t>
            </a:r>
            <a:r>
              <a:rPr lang="id-ID" sz="2400" dirty="0" smtClean="0">
                <a:sym typeface="Wingdings" pitchFamily="2" charset="2"/>
              </a:rPr>
              <a:t> diteliti 319 pasien skizofrenia secara acak menggunakan </a:t>
            </a:r>
            <a:r>
              <a:rPr lang="id-ID" sz="2400" b="1" dirty="0" smtClean="0">
                <a:sym typeface="Wingdings" pitchFamily="2" charset="2"/>
              </a:rPr>
              <a:t>EVP-6124</a:t>
            </a:r>
            <a:r>
              <a:rPr lang="id-ID" sz="2400" dirty="0" smtClean="0">
                <a:sym typeface="Wingdings" pitchFamily="2" charset="2"/>
              </a:rPr>
              <a:t> (0,3 mg/d atau 1mg/d [n = 213]) atau plasebo (n = 106) + 4 minggu antipsikotik non-clozapine 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37"/>
            <a:ext cx="8229600" cy="41576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Hasil </a:t>
            </a:r>
            <a:r>
              <a:rPr lang="id-ID" sz="2400" dirty="0" smtClean="0">
                <a:sym typeface="Wingdings" pitchFamily="2" charset="2"/>
              </a:rPr>
              <a:t> perbaikan kognitif, fungsi klinis dan gejala negatif</a:t>
            </a:r>
            <a:r>
              <a:rPr lang="id-ID" sz="2400" dirty="0" smtClean="0"/>
              <a:t> ringan, namun signifikan </a:t>
            </a:r>
            <a:r>
              <a:rPr lang="id-ID" sz="2400" dirty="0" smtClean="0">
                <a:sym typeface="Wingdings" pitchFamily="2" charset="2"/>
              </a:rPr>
              <a:t> tampak pada dosis 1mg</a:t>
            </a:r>
          </a:p>
          <a:p>
            <a:pPr>
              <a:lnSpc>
                <a:spcPct val="150000"/>
              </a:lnSpc>
            </a:pPr>
            <a:r>
              <a:rPr lang="id-ID" sz="2400" dirty="0" smtClean="0">
                <a:sym typeface="Wingdings" pitchFamily="2" charset="2"/>
              </a:rPr>
              <a:t>Sediaan lain: </a:t>
            </a:r>
            <a:r>
              <a:rPr lang="id-ID" sz="2400" b="1" dirty="0" smtClean="0"/>
              <a:t>TC-5619 </a:t>
            </a:r>
            <a:r>
              <a:rPr lang="id-ID" sz="2400" dirty="0" smtClean="0"/>
              <a:t>dan </a:t>
            </a:r>
            <a:r>
              <a:rPr lang="id-ID" sz="2400" b="1" dirty="0" smtClean="0"/>
              <a:t>GSK1034702 </a:t>
            </a:r>
            <a:r>
              <a:rPr lang="id-ID" sz="2400" dirty="0" smtClean="0">
                <a:sym typeface="Wingdings" pitchFamily="2" charset="2"/>
              </a:rPr>
              <a:t> masih diteliti</a:t>
            </a:r>
          </a:p>
          <a:p>
            <a:pPr>
              <a:lnSpc>
                <a:spcPct val="150000"/>
              </a:lnSpc>
            </a:pPr>
            <a:r>
              <a:rPr lang="id-ID" sz="2400" b="1" dirty="0" smtClean="0"/>
              <a:t>Xanomeline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en-US" sz="2400" i="1" dirty="0" smtClean="0"/>
              <a:t>small pilot study</a:t>
            </a:r>
            <a:r>
              <a:rPr lang="en-US" sz="2400" dirty="0" smtClean="0"/>
              <a:t> </a:t>
            </a:r>
            <a:r>
              <a:rPr lang="id-ID" sz="2400" dirty="0" smtClean="0"/>
              <a:t>pada</a:t>
            </a:r>
            <a:r>
              <a:rPr lang="en-US" sz="2400" dirty="0" smtClean="0"/>
              <a:t> 20 </a:t>
            </a:r>
            <a:r>
              <a:rPr lang="id-ID" sz="2400" dirty="0" smtClean="0"/>
              <a:t>pasien skizofrenia </a:t>
            </a:r>
            <a:r>
              <a:rPr lang="id-ID" sz="2400" dirty="0" smtClean="0">
                <a:sym typeface="Wingdings" pitchFamily="2" charset="2"/>
              </a:rPr>
              <a:t> menunjukkan peningkatan signifikan pada </a:t>
            </a:r>
            <a:r>
              <a:rPr lang="en-US" sz="2400" i="1" dirty="0" smtClean="0"/>
              <a:t>verbal learning, short-term memory</a:t>
            </a:r>
            <a:r>
              <a:rPr lang="en-US" sz="2400" dirty="0" smtClean="0"/>
              <a:t>, </a:t>
            </a:r>
            <a:r>
              <a:rPr lang="id-ID" sz="2400" dirty="0" smtClean="0"/>
              <a:t>dan gejala keseluruhan. 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2800" b="1" dirty="0" smtClean="0">
                <a:solidFill>
                  <a:schemeClr val="tx1"/>
                </a:solidFill>
              </a:rPr>
              <a:t>Reseptor dopamin</a:t>
            </a:r>
            <a:endParaRPr lang="id-ID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48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Seluruh antipsikotik </a:t>
            </a:r>
            <a:r>
              <a:rPr lang="id-ID" sz="2400" dirty="0" smtClean="0">
                <a:sym typeface="Wingdings" pitchFamily="2" charset="2"/>
              </a:rPr>
              <a:t> memblok reseptor dopamin tipe-2 (D2)</a:t>
            </a:r>
            <a:endParaRPr lang="id-ID" sz="2400" dirty="0" smtClean="0"/>
          </a:p>
          <a:p>
            <a:pPr>
              <a:lnSpc>
                <a:spcPct val="150000"/>
              </a:lnSpc>
            </a:pPr>
            <a:r>
              <a:rPr lang="id-ID" sz="2400" dirty="0" smtClean="0"/>
              <a:t>Sebaliknya, peran dopamin tipe-1 (D1) reseptor dalam kognisi disarankan oleh penelitian yang menunjukkan penurunan fungsi reseptor glutamat D1 dan N-methyld-aspartat (NMDA) di korteks prefrontal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Perbaikan pada </a:t>
            </a:r>
            <a:r>
              <a:rPr lang="id-ID" sz="2400" i="1" dirty="0" smtClean="0"/>
              <a:t>working memory</a:t>
            </a:r>
            <a:endParaRPr lang="id-ID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2800" b="1" dirty="0" smtClean="0">
                <a:solidFill>
                  <a:schemeClr val="tx1"/>
                </a:solidFill>
              </a:rPr>
              <a:t>Reseptor glutamatnergik</a:t>
            </a:r>
            <a:endParaRPr lang="id-ID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191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800" dirty="0" smtClean="0"/>
              <a:t>Reseptor </a:t>
            </a:r>
            <a:r>
              <a:rPr lang="en-US" sz="2800" dirty="0" smtClean="0"/>
              <a:t>NMDA </a:t>
            </a:r>
            <a:endParaRPr lang="id-ID" sz="2800" dirty="0" smtClean="0"/>
          </a:p>
          <a:p>
            <a:pPr lvl="1">
              <a:lnSpc>
                <a:spcPct val="150000"/>
              </a:lnSpc>
            </a:pPr>
            <a:r>
              <a:rPr lang="id-ID" sz="2400" dirty="0" smtClean="0"/>
              <a:t>Pada korteks</a:t>
            </a:r>
            <a:r>
              <a:rPr lang="en-US" sz="2400" dirty="0" smtClean="0"/>
              <a:t> prefrontal </a:t>
            </a:r>
            <a:r>
              <a:rPr lang="id-ID" sz="2400" dirty="0" smtClean="0"/>
              <a:t>berkontribusi untuk </a:t>
            </a:r>
            <a:r>
              <a:rPr lang="en-US" sz="2400" i="1" dirty="0" smtClean="0"/>
              <a:t>executive processing </a:t>
            </a:r>
            <a:endParaRPr lang="id-ID" sz="2400" i="1" dirty="0" smtClean="0"/>
          </a:p>
          <a:p>
            <a:pPr lvl="1">
              <a:lnSpc>
                <a:spcPct val="150000"/>
              </a:lnSpc>
            </a:pPr>
            <a:r>
              <a:rPr lang="id-ID" sz="2400" dirty="0" smtClean="0"/>
              <a:t>Pada hipokampus dilibatkan pada proses </a:t>
            </a:r>
            <a:r>
              <a:rPr lang="en-US" sz="2400" i="1" dirty="0" smtClean="0"/>
              <a:t>learning and memory acquisition</a:t>
            </a:r>
            <a:endParaRPr lang="id-ID" sz="2400" dirty="0" smtClean="0"/>
          </a:p>
          <a:p>
            <a:pPr lvl="1">
              <a:lnSpc>
                <a:spcPct val="150000"/>
              </a:lnSpc>
            </a:pPr>
            <a:r>
              <a:rPr lang="id-ID" sz="2400" dirty="0" smtClean="0"/>
              <a:t>Pada korteks visual dan auditorik sangat fundamental untuk memori sensorik visual dan auditorik</a:t>
            </a:r>
            <a:r>
              <a:rPr lang="en-US" sz="2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id-ID" sz="2800" dirty="0" smtClean="0"/>
              <a:t>Defisit pada reseptor ini </a:t>
            </a:r>
            <a:r>
              <a:rPr lang="id-ID" sz="2800" dirty="0" smtClean="0">
                <a:sym typeface="Wingdings" pitchFamily="2" charset="2"/>
              </a:rPr>
              <a:t> defisit kognitif pada skizofrenia</a:t>
            </a: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2800" b="1" dirty="0" smtClean="0">
                <a:solidFill>
                  <a:schemeClr val="tx1"/>
                </a:solidFill>
              </a:rPr>
              <a:t>Stimulasi otak</a:t>
            </a:r>
            <a:endParaRPr lang="id-ID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137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Merupakan terapi non farmakologi </a:t>
            </a:r>
            <a:r>
              <a:rPr lang="id-ID" sz="2400" dirty="0" smtClean="0">
                <a:sym typeface="Wingdings" pitchFamily="2" charset="2"/>
              </a:rPr>
              <a:t> r</a:t>
            </a:r>
            <a:r>
              <a:rPr lang="id-ID" sz="2400" dirty="0" smtClean="0"/>
              <a:t>epetitive Transcranial Magnetic Stimulation (rTMS) &amp; transcranial Direct Current Stimulation (tDCS)</a:t>
            </a:r>
            <a:r>
              <a:rPr lang="id-ID" sz="2400" dirty="0" smtClean="0">
                <a:sym typeface="Wingdings" pitchFamily="2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id-ID" sz="2400" dirty="0" smtClean="0">
                <a:sym typeface="Wingdings" pitchFamily="2" charset="2"/>
              </a:rPr>
              <a:t>Meningkatkan fungsi kognitif pada skizofrenia</a:t>
            </a:r>
          </a:p>
          <a:p>
            <a:pPr>
              <a:lnSpc>
                <a:spcPct val="150000"/>
              </a:lnSpc>
            </a:pPr>
            <a:r>
              <a:rPr lang="id-ID" sz="2400" dirty="0" smtClean="0">
                <a:sym typeface="Wingdings" pitchFamily="2" charset="2"/>
              </a:rPr>
              <a:t>Bermanfaat untuk terapi halusinasi auditorik resisten</a:t>
            </a:r>
          </a:p>
          <a:p>
            <a:pPr>
              <a:lnSpc>
                <a:spcPct val="150000"/>
              </a:lnSpc>
            </a:pPr>
            <a:endParaRPr lang="id-ID" sz="24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Stimulasi pada korteks prefrontal </a:t>
            </a:r>
            <a:r>
              <a:rPr lang="en-US" sz="2400" dirty="0" err="1" smtClean="0"/>
              <a:t>dorsolateral</a:t>
            </a:r>
            <a:r>
              <a:rPr lang="en-US" sz="2400" dirty="0" smtClean="0"/>
              <a:t> </a:t>
            </a:r>
            <a:r>
              <a:rPr lang="id-ID" sz="2400" dirty="0" smtClean="0"/>
              <a:t>kiri </a:t>
            </a:r>
            <a:r>
              <a:rPr lang="id-ID" sz="2400" dirty="0" smtClean="0">
                <a:sym typeface="Wingdings" pitchFamily="2" charset="2"/>
              </a:rPr>
              <a:t> peningkatan pada </a:t>
            </a:r>
            <a:r>
              <a:rPr lang="en-US" sz="2400" i="1" dirty="0" smtClean="0"/>
              <a:t>verbal learning and </a:t>
            </a:r>
            <a:r>
              <a:rPr lang="en-US" sz="2400" i="1" dirty="0" err="1" smtClean="0"/>
              <a:t>visuomotor</a:t>
            </a:r>
            <a:r>
              <a:rPr lang="en-US" sz="2400" i="1" dirty="0" smtClean="0"/>
              <a:t> tracking</a:t>
            </a:r>
            <a:r>
              <a:rPr lang="en-US" sz="2400" dirty="0" smtClean="0"/>
              <a:t> </a:t>
            </a:r>
            <a:endParaRPr lang="id-ID" sz="2400" dirty="0" smtClean="0"/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Stimula</a:t>
            </a:r>
            <a:r>
              <a:rPr lang="id-ID" sz="2400" dirty="0" smtClean="0"/>
              <a:t>si pada korteks prefrontal bilateral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id-ID" sz="2400" dirty="0" smtClean="0"/>
              <a:t>peningkatan </a:t>
            </a:r>
            <a:r>
              <a:rPr lang="en-US" sz="2400" i="1" dirty="0" smtClean="0"/>
              <a:t>visual memory, executive function, spatial working memory, and attention.</a:t>
            </a:r>
            <a:r>
              <a:rPr lang="en-US" sz="2400" dirty="0" smtClean="0"/>
              <a:t> 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2800" b="1" dirty="0" smtClean="0">
                <a:solidFill>
                  <a:schemeClr val="tx1"/>
                </a:solidFill>
              </a:rPr>
              <a:t>Remediasi kognitif sebagai Platform untuk farmakologis Studi</a:t>
            </a:r>
            <a:endParaRPr lang="id-ID" sz="2800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700463"/>
          </a:xfrm>
        </p:spPr>
        <p:txBody>
          <a:bodyPr/>
          <a:lstStyle/>
          <a:p>
            <a:pPr lvl="0">
              <a:lnSpc>
                <a:spcPct val="150000"/>
              </a:lnSpc>
              <a:defRPr/>
            </a:pPr>
            <a:r>
              <a:rPr lang="id-ID" sz="2400" dirty="0" smtClean="0"/>
              <a:t>Dasarnya adalah </a:t>
            </a:r>
            <a:r>
              <a:rPr lang="id-ID" sz="2400" dirty="0" smtClean="0">
                <a:sym typeface="Wingdings" pitchFamily="2" charset="2"/>
              </a:rPr>
              <a:t> plastisitas otak, dan latihan secara berulang-ulang dapat meningkatkan fungsi kognitif</a:t>
            </a:r>
          </a:p>
          <a:p>
            <a:pPr lvl="0">
              <a:lnSpc>
                <a:spcPct val="150000"/>
              </a:lnSpc>
              <a:defRPr/>
            </a:pPr>
            <a:r>
              <a:rPr lang="id-ID" sz="2400" dirty="0" smtClean="0"/>
              <a:t>Mengadopsi program komputerisasi dan latihan yang untuk meningkatkan fungsi psikososial dengan menargetkan struktur otak yang terlibat dalam fungsi kognitif, seperti </a:t>
            </a:r>
            <a:r>
              <a:rPr lang="en-US" sz="2400" i="1" dirty="0" smtClean="0"/>
              <a:t>attention, working memory,</a:t>
            </a:r>
            <a:r>
              <a:rPr lang="id-ID" sz="2400" i="1" dirty="0" smtClean="0"/>
              <a:t> </a:t>
            </a:r>
            <a:r>
              <a:rPr lang="en-US" sz="2400" i="1" dirty="0" smtClean="0"/>
              <a:t>executive functioning, planning, and cognitive flexibility </a:t>
            </a:r>
            <a:endParaRPr lang="id-ID" sz="2400" i="1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800" dirty="0" smtClean="0"/>
              <a:t>McGurk dkk. 2007 </a:t>
            </a:r>
            <a:r>
              <a:rPr lang="id-ID" sz="2800" dirty="0" smtClean="0">
                <a:sym typeface="Wingdings" pitchFamily="2" charset="2"/>
              </a:rPr>
              <a:t> </a:t>
            </a:r>
            <a:r>
              <a:rPr lang="id-ID" sz="2800" dirty="0" smtClean="0"/>
              <a:t>remediasi kognitif menghasilkan efek perbaikan sedang dalam performa kognitif &amp; bila dikombinasikan dengan rehabilitasi kejiwaan, akan meningkatkan keluaran fungsional</a:t>
            </a:r>
          </a:p>
          <a:p>
            <a:pPr>
              <a:lnSpc>
                <a:spcPct val="150000"/>
              </a:lnSpc>
            </a:pPr>
            <a:r>
              <a:rPr lang="id-ID" sz="2800" dirty="0" smtClean="0"/>
              <a:t>Digunakan untuk melengkapi farmakoterapi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3537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Defisit kognitif merepresentasikan gambaran inti dari penyakit dan merupakan penyebab disabilitas jangka panjang.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Defisit biasanya muncul pada fase prodromal </a:t>
            </a:r>
            <a:r>
              <a:rPr lang="id-ID" sz="2400" dirty="0" smtClean="0">
                <a:sym typeface="Wingdings" pitchFamily="2" charset="2"/>
              </a:rPr>
              <a:t> dapat menjadi tanda awal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Kesimpulan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700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id-ID" sz="2400" dirty="0" smtClean="0"/>
              <a:t>Selain gejala positif dan negatif, fungsi kognitif dapat terganggu sedang sampai berat pada pasien dengan skizofrenia. </a:t>
            </a:r>
          </a:p>
          <a:p>
            <a:pPr lvl="0">
              <a:lnSpc>
                <a:spcPct val="150000"/>
              </a:lnSpc>
            </a:pPr>
            <a:r>
              <a:rPr lang="id-ID" sz="2400" dirty="0" smtClean="0"/>
              <a:t>Profil defisit kognitif mencakup banyak aspek yang paling penting dari kognisi manusia seperti atensi, memori, penalaran, dan kecepatan pengolahan, yang dapat diketahui melalui pemeriksaan pada multiple domain. 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4937"/>
            <a:ext cx="8229600" cy="3700463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id-ID" sz="2400" dirty="0" smtClean="0"/>
              <a:t>Antipsikotik yang umum dijumpai dan digunakan, memiliki efek minimal untuk perbaikan fungsi kognitif. Berbagai treatment saat ini masih dalam penelitian untuk tatalaksana yang paling baik untuk perbaikan fungsi kognitif.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id-ID" b="1" dirty="0" smtClean="0"/>
              <a:t>Terima kasih</a:t>
            </a:r>
            <a:endParaRPr lang="id-ID" b="1" dirty="0"/>
          </a:p>
        </p:txBody>
      </p:sp>
      <p:pic>
        <p:nvPicPr>
          <p:cNvPr id="4" name="Content Placeholder 3" descr="b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5760" y="2231230"/>
            <a:ext cx="2249240" cy="27217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34818" name="Picture 2" descr="http://www.rit.edu/research/media/article_thumbs/62_5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981200"/>
            <a:ext cx="7593673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1390" t="24710" r="47587" b="19691"/>
          <a:stretch>
            <a:fillRect/>
          </a:stretch>
        </p:blipFill>
        <p:spPr bwMode="auto">
          <a:xfrm>
            <a:off x="381000" y="228600"/>
            <a:ext cx="8297332" cy="549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5943600"/>
            <a:ext cx="914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lvl="0"/>
            <a:r>
              <a:rPr lang="id-ID" sz="1600" dirty="0" smtClean="0"/>
              <a:t>Bora E, Murat Yu, Pantelis C. Cognitive Impairment in Schizophrenia and Affective Psychoses: Implications for DSM-V Criteria and Beyond. </a:t>
            </a:r>
            <a:r>
              <a:rPr lang="it-IT" sz="1600" dirty="0" smtClean="0"/>
              <a:t>Schizophrenia Bulletin</a:t>
            </a:r>
            <a:r>
              <a:rPr lang="id-ID" sz="1600" dirty="0" smtClean="0"/>
              <a:t>. 2010;3</a:t>
            </a:r>
            <a:r>
              <a:rPr lang="it-IT" sz="1600" dirty="0" smtClean="0"/>
              <a:t>6</a:t>
            </a:r>
            <a:r>
              <a:rPr lang="id-ID" sz="1600" dirty="0" smtClean="0"/>
              <a:t>(1).</a:t>
            </a:r>
            <a:r>
              <a:rPr lang="it-IT" sz="1600" dirty="0" smtClean="0"/>
              <a:t>p.36–42</a:t>
            </a:r>
            <a:r>
              <a:rPr lang="id-ID" sz="1600" dirty="0" smtClean="0"/>
              <a:t>.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Patofisiologi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4937"/>
            <a:ext cx="8229600" cy="3700463"/>
          </a:xfrm>
        </p:spPr>
        <p:txBody>
          <a:bodyPr/>
          <a:lstStyle/>
          <a:p>
            <a:r>
              <a:rPr lang="en-US" dirty="0" smtClean="0"/>
              <a:t>Dopamine</a:t>
            </a:r>
            <a:r>
              <a:rPr lang="id-ID" dirty="0" smtClean="0"/>
              <a:t> </a:t>
            </a:r>
            <a:r>
              <a:rPr lang="en-US" dirty="0" smtClean="0"/>
              <a:t>agonists </a:t>
            </a:r>
            <a:r>
              <a:rPr lang="en-US" dirty="0" smtClean="0"/>
              <a:t>such as </a:t>
            </a:r>
            <a:r>
              <a:rPr lang="en-US" dirty="0" smtClean="0"/>
              <a:t>L</a:t>
            </a:r>
            <a:r>
              <a:rPr lang="id-ID" dirty="0" smtClean="0"/>
              <a:t>-</a:t>
            </a:r>
            <a:r>
              <a:rPr lang="en-US" dirty="0" err="1" smtClean="0"/>
              <a:t>dopa</a:t>
            </a:r>
            <a:r>
              <a:rPr lang="id-ID" dirty="0" smtClean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amphetamine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cause </a:t>
            </a:r>
            <a:r>
              <a:rPr lang="fr-FR" dirty="0" err="1" smtClean="0"/>
              <a:t>psychosis</a:t>
            </a:r>
            <a:r>
              <a:rPr lang="fr-FR" dirty="0" smtClean="0"/>
              <a:t> (</a:t>
            </a:r>
            <a:r>
              <a:rPr lang="fr-FR" dirty="0" err="1" smtClean="0"/>
              <a:t>Angrist</a:t>
            </a:r>
            <a:r>
              <a:rPr lang="fr-FR" dirty="0" smtClean="0"/>
              <a:t> et al. 1973</a:t>
            </a:r>
            <a:r>
              <a:rPr lang="fr-FR" dirty="0" smtClean="0"/>
              <a:t>)</a:t>
            </a:r>
            <a:endParaRPr lang="id-ID" dirty="0" smtClean="0"/>
          </a:p>
          <a:p>
            <a:r>
              <a:rPr lang="en-US" dirty="0" smtClean="0"/>
              <a:t>All</a:t>
            </a:r>
            <a:r>
              <a:rPr lang="id-ID" dirty="0" smtClean="0"/>
              <a:t> </a:t>
            </a:r>
            <a:r>
              <a:rPr lang="en-US" dirty="0" smtClean="0"/>
              <a:t>antipsychotic </a:t>
            </a:r>
            <a:r>
              <a:rPr lang="en-US" dirty="0" smtClean="0"/>
              <a:t>medications effective in treating positive </a:t>
            </a:r>
            <a:r>
              <a:rPr lang="en-US" dirty="0" smtClean="0"/>
              <a:t>symptoms</a:t>
            </a:r>
            <a:r>
              <a:rPr lang="id-ID" dirty="0" smtClean="0"/>
              <a:t> </a:t>
            </a:r>
            <a:r>
              <a:rPr lang="en-US" dirty="0" smtClean="0"/>
              <a:t>block </a:t>
            </a:r>
            <a:r>
              <a:rPr lang="en-US" dirty="0" smtClean="0"/>
              <a:t>neurotransmission at the dopamine D2 receptors</a:t>
            </a:r>
            <a:r>
              <a:rPr lang="en-US" dirty="0" smtClean="0"/>
              <a:t>.</a:t>
            </a:r>
            <a:endParaRPr lang="id-ID" dirty="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34000"/>
          </a:xfrm>
        </p:spPr>
        <p:txBody>
          <a:bodyPr/>
          <a:lstStyle/>
          <a:p>
            <a:r>
              <a:rPr lang="id-ID" sz="2600" dirty="0" smtClean="0"/>
              <a:t>Negative symptoms </a:t>
            </a:r>
            <a:r>
              <a:rPr lang="id-ID" sz="2600" dirty="0" smtClean="0"/>
              <a:t>in </a:t>
            </a:r>
            <a:r>
              <a:rPr lang="id-ID" sz="2600" dirty="0" smtClean="0"/>
              <a:t>schizophrenia </a:t>
            </a:r>
            <a:r>
              <a:rPr lang="en-US" sz="2600" dirty="0" smtClean="0"/>
              <a:t>may </a:t>
            </a:r>
            <a:r>
              <a:rPr lang="en-US" sz="2600" dirty="0" smtClean="0"/>
              <a:t>actually be related to </a:t>
            </a:r>
            <a:r>
              <a:rPr lang="en-US" sz="2600" i="1" dirty="0" err="1" smtClean="0"/>
              <a:t>hypodopaminergic</a:t>
            </a:r>
            <a:r>
              <a:rPr lang="en-US" sz="2600" i="1" dirty="0" smtClean="0"/>
              <a:t> </a:t>
            </a:r>
            <a:r>
              <a:rPr lang="en-US" sz="2600" i="1" dirty="0" smtClean="0"/>
              <a:t>activity, particularly in the </a:t>
            </a:r>
            <a:r>
              <a:rPr lang="en-US" sz="2600" i="1" dirty="0" smtClean="0"/>
              <a:t>frontal</a:t>
            </a:r>
            <a:r>
              <a:rPr lang="id-ID" sz="2600" i="1" dirty="0" smtClean="0"/>
              <a:t> </a:t>
            </a:r>
            <a:r>
              <a:rPr lang="en-US" sz="2600" dirty="0" smtClean="0"/>
              <a:t>regions </a:t>
            </a:r>
            <a:r>
              <a:rPr lang="en-US" sz="2600" dirty="0" smtClean="0"/>
              <a:t>(Berman and Weinberger 1990). </a:t>
            </a:r>
            <a:endParaRPr lang="id-ID" sz="2600" dirty="0" smtClean="0"/>
          </a:p>
          <a:p>
            <a:r>
              <a:rPr lang="en-US" sz="2600" dirty="0" smtClean="0"/>
              <a:t>Some </a:t>
            </a:r>
            <a:r>
              <a:rPr lang="en-US" sz="2600" dirty="0" smtClean="0"/>
              <a:t>investigators have </a:t>
            </a:r>
            <a:r>
              <a:rPr lang="en-US" sz="2600" dirty="0" smtClean="0"/>
              <a:t>found</a:t>
            </a:r>
            <a:r>
              <a:rPr lang="id-ID" sz="2600" dirty="0" smtClean="0"/>
              <a:t> </a:t>
            </a:r>
            <a:r>
              <a:rPr lang="en-US" sz="2600" dirty="0" smtClean="0"/>
              <a:t>lower </a:t>
            </a:r>
            <a:r>
              <a:rPr lang="en-US" sz="2600" dirty="0" smtClean="0"/>
              <a:t>concentrations of cerebrospinal fluid (CSF) </a:t>
            </a:r>
            <a:r>
              <a:rPr lang="en-US" sz="2600" dirty="0" err="1" smtClean="0"/>
              <a:t>homovanillic</a:t>
            </a:r>
            <a:r>
              <a:rPr lang="en-US" sz="2600" dirty="0" smtClean="0"/>
              <a:t> acid (HVA</a:t>
            </a:r>
            <a:r>
              <a:rPr lang="en-US" sz="2600" dirty="0" smtClean="0"/>
              <a:t>)</a:t>
            </a:r>
            <a:r>
              <a:rPr lang="id-ID" sz="2600" dirty="0" smtClean="0"/>
              <a:t> </a:t>
            </a:r>
            <a:r>
              <a:rPr lang="en-US" sz="2600" dirty="0" smtClean="0"/>
              <a:t>(</a:t>
            </a:r>
            <a:r>
              <a:rPr lang="en-US" sz="2600" dirty="0" smtClean="0"/>
              <a:t>presumably a measure of central </a:t>
            </a:r>
            <a:r>
              <a:rPr lang="en-US" sz="2600" dirty="0" err="1" smtClean="0"/>
              <a:t>dopaminergic</a:t>
            </a:r>
            <a:r>
              <a:rPr lang="en-US" sz="2600" dirty="0" smtClean="0"/>
              <a:t> activity) in association </a:t>
            </a:r>
            <a:r>
              <a:rPr lang="en-US" sz="2600" dirty="0" smtClean="0"/>
              <a:t>with</a:t>
            </a:r>
            <a:r>
              <a:rPr lang="id-ID" sz="2600" dirty="0" smtClean="0"/>
              <a:t> </a:t>
            </a:r>
            <a:r>
              <a:rPr lang="en-US" sz="2600" dirty="0" smtClean="0"/>
              <a:t>greater </a:t>
            </a:r>
            <a:r>
              <a:rPr lang="en-US" sz="2600" dirty="0" smtClean="0"/>
              <a:t>severity of negative symptoms in persons with schizophrenia (</a:t>
            </a:r>
            <a:r>
              <a:rPr lang="en-US" sz="2600" dirty="0" smtClean="0"/>
              <a:t>Bowers</a:t>
            </a:r>
            <a:r>
              <a:rPr lang="id-ID" sz="2600" dirty="0" smtClean="0"/>
              <a:t> </a:t>
            </a:r>
            <a:r>
              <a:rPr lang="en-US" sz="2600" dirty="0" smtClean="0"/>
              <a:t>1974</a:t>
            </a:r>
            <a:r>
              <a:rPr lang="en-US" sz="2600" dirty="0" smtClean="0"/>
              <a:t>; Lindstrom 1985; </a:t>
            </a:r>
            <a:r>
              <a:rPr lang="en-US" sz="2600" dirty="0" err="1" smtClean="0"/>
              <a:t>Pickar</a:t>
            </a:r>
            <a:r>
              <a:rPr lang="en-US" sz="2600" dirty="0" smtClean="0"/>
              <a:t> et al. 1990). </a:t>
            </a:r>
            <a:endParaRPr lang="id-ID" sz="2600" dirty="0" smtClean="0"/>
          </a:p>
          <a:p>
            <a:r>
              <a:rPr lang="en-US" sz="2600" dirty="0" smtClean="0"/>
              <a:t>These </a:t>
            </a:r>
            <a:r>
              <a:rPr lang="en-US" sz="2600" dirty="0" smtClean="0"/>
              <a:t>findings could be </a:t>
            </a:r>
            <a:r>
              <a:rPr lang="en-US" sz="2600" dirty="0" smtClean="0"/>
              <a:t>compatible</a:t>
            </a:r>
            <a:r>
              <a:rPr lang="id-ID" sz="2600" dirty="0" smtClean="0"/>
              <a:t> </a:t>
            </a:r>
            <a:r>
              <a:rPr lang="en-US" sz="2600" dirty="0" smtClean="0"/>
              <a:t>with </a:t>
            </a:r>
            <a:r>
              <a:rPr lang="en-US" sz="2600" dirty="0" smtClean="0"/>
              <a:t>a deficit of cortical dopamine activity in negative schizophrenia.</a:t>
            </a:r>
            <a:endParaRPr lang="id-ID" sz="26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9137"/>
            <a:ext cx="8229600" cy="3700463"/>
          </a:xfrm>
        </p:spPr>
        <p:txBody>
          <a:bodyPr/>
          <a:lstStyle/>
          <a:p>
            <a:r>
              <a:rPr lang="en-US" sz="2800" dirty="0" smtClean="0"/>
              <a:t>Weinberger and associates (1988</a:t>
            </a:r>
            <a:r>
              <a:rPr lang="en-US" sz="2800" dirty="0" smtClean="0"/>
              <a:t>)</a:t>
            </a:r>
            <a:r>
              <a:rPr lang="id-ID" sz="2800" dirty="0" smtClean="0"/>
              <a:t> </a:t>
            </a:r>
            <a:r>
              <a:rPr lang="id-ID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 </a:t>
            </a:r>
            <a:r>
              <a:rPr lang="en-US" sz="2800" dirty="0" smtClean="0"/>
              <a:t>have suggested that </a:t>
            </a:r>
            <a:r>
              <a:rPr lang="en-US" sz="2800" dirty="0" smtClean="0"/>
              <a:t>deficient</a:t>
            </a:r>
            <a:r>
              <a:rPr lang="id-ID" sz="2800" dirty="0" smtClean="0"/>
              <a:t> </a:t>
            </a:r>
            <a:r>
              <a:rPr lang="en-US" sz="2800" dirty="0" err="1" smtClean="0"/>
              <a:t>mesocortical</a:t>
            </a:r>
            <a:r>
              <a:rPr lang="en-US" sz="2800" dirty="0" smtClean="0"/>
              <a:t> </a:t>
            </a:r>
            <a:r>
              <a:rPr lang="en-US" sz="2800" dirty="0" smtClean="0"/>
              <a:t>dopamine activity may contribute to the </a:t>
            </a:r>
            <a:r>
              <a:rPr lang="en-US" sz="2800" dirty="0" err="1" smtClean="0"/>
              <a:t>hypofrontality</a:t>
            </a:r>
            <a:r>
              <a:rPr lang="id-ID" sz="2800" dirty="0" smtClean="0"/>
              <a:t> </a:t>
            </a:r>
            <a:r>
              <a:rPr lang="en-US" sz="2800" dirty="0" smtClean="0"/>
              <a:t>observed </a:t>
            </a:r>
            <a:r>
              <a:rPr lang="en-US" sz="2800" dirty="0" smtClean="0"/>
              <a:t>in many patients with schizophrenia, particularly those with </a:t>
            </a:r>
            <a:r>
              <a:rPr lang="en-US" sz="2800" dirty="0" smtClean="0"/>
              <a:t>severe</a:t>
            </a:r>
            <a:r>
              <a:rPr lang="id-ID" sz="2800" dirty="0" smtClean="0"/>
              <a:t> negative symptoms.</a:t>
            </a:r>
          </a:p>
          <a:p>
            <a:r>
              <a:rPr lang="en-US" sz="2800" dirty="0" smtClean="0"/>
              <a:t>Found</a:t>
            </a:r>
            <a:r>
              <a:rPr lang="id-ID" sz="2800" dirty="0" smtClean="0"/>
              <a:t> </a:t>
            </a:r>
            <a:r>
              <a:rPr lang="en-US" sz="2800" dirty="0" smtClean="0"/>
              <a:t>a </a:t>
            </a:r>
            <a:r>
              <a:rPr lang="en-US" sz="2800" dirty="0" smtClean="0"/>
              <a:t>positive correlation between CSF HVA </a:t>
            </a:r>
            <a:r>
              <a:rPr lang="en-US" sz="2800" dirty="0" smtClean="0"/>
              <a:t>concentrations</a:t>
            </a:r>
            <a:r>
              <a:rPr lang="id-ID" sz="2800" dirty="0" smtClean="0"/>
              <a:t> </a:t>
            </a:r>
            <a:r>
              <a:rPr lang="en-US" sz="2800" dirty="0" smtClean="0"/>
              <a:t>and </a:t>
            </a:r>
            <a:r>
              <a:rPr lang="en-US" sz="2800" dirty="0" smtClean="0"/>
              <a:t>prefrontal regional cerebral blood flow (</a:t>
            </a:r>
            <a:r>
              <a:rPr lang="en-US" sz="2800" dirty="0" err="1" smtClean="0"/>
              <a:t>rCBF</a:t>
            </a:r>
            <a:r>
              <a:rPr lang="en-US" sz="2800" dirty="0" smtClean="0"/>
              <a:t>) in patients </a:t>
            </a:r>
            <a:r>
              <a:rPr lang="en-US" sz="2800" dirty="0" smtClean="0"/>
              <a:t>with</a:t>
            </a:r>
            <a:r>
              <a:rPr lang="id-ID" sz="2800" dirty="0" smtClean="0"/>
              <a:t> </a:t>
            </a:r>
            <a:r>
              <a:rPr lang="en-US" sz="2800" dirty="0" smtClean="0"/>
              <a:t>schizophrenia </a:t>
            </a:r>
            <a:r>
              <a:rPr lang="en-US" sz="2800" dirty="0" smtClean="0"/>
              <a:t>during frontal cognitive activation with the Wisconsin </a:t>
            </a:r>
            <a:r>
              <a:rPr lang="en-US" sz="2800" dirty="0" smtClean="0"/>
              <a:t>Card</a:t>
            </a:r>
            <a:r>
              <a:rPr lang="id-ID" sz="2800" dirty="0" smtClean="0"/>
              <a:t> </a:t>
            </a:r>
            <a:r>
              <a:rPr lang="en-US" sz="2800" dirty="0" smtClean="0"/>
              <a:t>Sorting </a:t>
            </a:r>
            <a:r>
              <a:rPr lang="en-US" sz="2800" dirty="0" smtClean="0"/>
              <a:t>Test (WCST; Heaton 1981)</a:t>
            </a:r>
            <a:endParaRPr lang="id-ID" sz="28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z="2800" dirty="0" smtClean="0"/>
              <a:t>Various studies </a:t>
            </a:r>
            <a:r>
              <a:rPr lang="id-ID" sz="2800" dirty="0" smtClean="0"/>
              <a:t>have </a:t>
            </a:r>
            <a:r>
              <a:rPr lang="en-US" sz="2800" dirty="0" smtClean="0"/>
              <a:t>demonstrated </a:t>
            </a:r>
            <a:r>
              <a:rPr lang="en-US" sz="2800" dirty="0" smtClean="0"/>
              <a:t>that there are complex feedback circuits between the </a:t>
            </a:r>
            <a:r>
              <a:rPr lang="en-US" sz="2800" dirty="0" smtClean="0"/>
              <a:t>prefrontal</a:t>
            </a:r>
            <a:r>
              <a:rPr lang="id-ID" sz="2800" dirty="0" smtClean="0"/>
              <a:t> </a:t>
            </a:r>
            <a:r>
              <a:rPr lang="en-US" sz="2800" dirty="0" smtClean="0"/>
              <a:t>cortical </a:t>
            </a:r>
            <a:r>
              <a:rPr lang="en-US" sz="2800" dirty="0" smtClean="0"/>
              <a:t>and </a:t>
            </a:r>
            <a:r>
              <a:rPr lang="en-US" sz="2800" dirty="0" err="1" smtClean="0"/>
              <a:t>subcortical</a:t>
            </a:r>
            <a:r>
              <a:rPr lang="en-US" sz="2800" dirty="0" smtClean="0"/>
              <a:t> dopamine systems. </a:t>
            </a:r>
            <a:endParaRPr lang="id-ID" sz="2800" dirty="0" smtClean="0"/>
          </a:p>
          <a:p>
            <a:r>
              <a:rPr lang="en-US" sz="2800" dirty="0" smtClean="0"/>
              <a:t>Animal </a:t>
            </a:r>
            <a:r>
              <a:rPr lang="en-US" sz="2800" dirty="0" smtClean="0"/>
              <a:t>studies have found that </a:t>
            </a:r>
            <a:r>
              <a:rPr lang="en-US" sz="2800" dirty="0" smtClean="0"/>
              <a:t>a</a:t>
            </a:r>
            <a:r>
              <a:rPr lang="id-ID" sz="2800" dirty="0" smtClean="0"/>
              <a:t> </a:t>
            </a:r>
            <a:r>
              <a:rPr lang="en-US" sz="2800" dirty="0" smtClean="0"/>
              <a:t>disruption </a:t>
            </a:r>
            <a:r>
              <a:rPr lang="en-US" sz="2800" dirty="0" smtClean="0"/>
              <a:t>of the dopamine system in the prefrontal cortex blocks </a:t>
            </a:r>
            <a:r>
              <a:rPr lang="en-US" sz="2800" dirty="0" smtClean="0"/>
              <a:t>feedback</a:t>
            </a:r>
            <a:r>
              <a:rPr lang="id-ID" sz="2800" dirty="0" smtClean="0"/>
              <a:t> </a:t>
            </a:r>
            <a:r>
              <a:rPr lang="en-US" sz="2800" dirty="0" smtClean="0"/>
              <a:t>inhibition </a:t>
            </a:r>
            <a:r>
              <a:rPr lang="en-US" sz="2800" dirty="0" smtClean="0"/>
              <a:t>of the </a:t>
            </a:r>
            <a:r>
              <a:rPr lang="en-US" sz="2800" dirty="0" err="1" smtClean="0"/>
              <a:t>subcortical</a:t>
            </a:r>
            <a:r>
              <a:rPr lang="en-US" sz="2800" dirty="0" smtClean="0"/>
              <a:t> dopamine system, resulting in a functional </a:t>
            </a:r>
            <a:r>
              <a:rPr lang="en-US" sz="2800" dirty="0" smtClean="0"/>
              <a:t>hyperactivity</a:t>
            </a:r>
            <a:r>
              <a:rPr lang="id-ID" sz="2800" dirty="0" smtClean="0"/>
              <a:t> </a:t>
            </a:r>
            <a:r>
              <a:rPr lang="en-US" sz="2800" dirty="0" smtClean="0"/>
              <a:t>of </a:t>
            </a:r>
            <a:r>
              <a:rPr lang="en-US" sz="2800" dirty="0" smtClean="0"/>
              <a:t>basal ganglia and limbic dopamine (</a:t>
            </a:r>
            <a:r>
              <a:rPr lang="en-US" sz="2800" dirty="0" err="1" smtClean="0"/>
              <a:t>Pycock</a:t>
            </a:r>
            <a:r>
              <a:rPr lang="en-US" sz="2800" dirty="0" smtClean="0"/>
              <a:t> et al. 1980).</a:t>
            </a:r>
            <a:endParaRPr lang="id-ID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Skizofrenia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4537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800" dirty="0" smtClean="0"/>
              <a:t>Merupakan salah satu terminologi yang digunakan untuk mendeskripsikan gangguan psikiatrik mayor dimana terjadi perubahan persepsi, cara berfikir, afek dan perilaku individu</a:t>
            </a: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2800" b="1" dirty="0" smtClean="0"/>
              <a:t>Kriteria diagnosis skizofrenia (DSM-IV-TR)</a:t>
            </a:r>
            <a:endParaRPr lang="id-ID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9586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id-ID" sz="2400" dirty="0" smtClean="0"/>
              <a:t>Dua (atau lebih) dari yang berikut ini, masing-masing ditemukan pada bagian waktu yang bermakna selama periode 1 bulan (atau kurang jika berhasil diobati):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id-ID" sz="2000" dirty="0" smtClean="0"/>
              <a:t>Waham 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id-ID" sz="2000" dirty="0" smtClean="0"/>
              <a:t>Halusinasi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id-ID" sz="2000" dirty="0" smtClean="0"/>
              <a:t>Bicara kacau (mis, sering menyimpang atau inkoheren)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id-ID" sz="2000" dirty="0" smtClean="0"/>
              <a:t>Perilaku kacau atau katatonik yang nyata</a:t>
            </a:r>
          </a:p>
          <a:p>
            <a:pPr marL="914400" lvl="1" indent="-457200">
              <a:spcBef>
                <a:spcPts val="600"/>
              </a:spcBef>
              <a:buFont typeface="+mj-lt"/>
              <a:buAutoNum type="arabicPeriod"/>
            </a:pPr>
            <a:r>
              <a:rPr lang="id-ID" sz="2000" dirty="0" smtClean="0"/>
              <a:t>Gejala negatif, yaitu pendataran afek, alogia, avolisi</a:t>
            </a:r>
          </a:p>
          <a:p>
            <a:pPr marL="352425" lvl="1" indent="-23813">
              <a:spcBef>
                <a:spcPts val="600"/>
              </a:spcBef>
              <a:buNone/>
            </a:pPr>
            <a:r>
              <a:rPr lang="id-ID" sz="2400" dirty="0" smtClean="0"/>
              <a:t>	</a:t>
            </a:r>
          </a:p>
          <a:p>
            <a:pPr marL="352425" lvl="1" indent="-23813">
              <a:spcBef>
                <a:spcPts val="600"/>
              </a:spcBef>
              <a:buNone/>
            </a:pPr>
            <a:r>
              <a:rPr lang="id-ID" sz="2400" dirty="0" smtClean="0"/>
              <a:t>Dibutuhkan hanya satu kriteria A jika waham bizarre atau halusinasi terdiri dari suara yang terus menerus mengomentari perilaku atau pikiran seseorang, atau dua atau lebih suara yang berbincang satu dengan lainnya. </a:t>
            </a:r>
            <a:endParaRPr lang="id-ID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sz="3200" dirty="0" smtClean="0"/>
              <a:t>Perjalanan klinis skizofrenia</a:t>
            </a:r>
            <a:endParaRPr lang="id-ID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04937"/>
            <a:ext cx="8229600" cy="44624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Fase Premorbid (sebelum sakit) </a:t>
            </a:r>
            <a:r>
              <a:rPr lang="id-ID" sz="2400" dirty="0" smtClean="0">
                <a:sym typeface="Wingdings" pitchFamily="2" charset="2"/>
              </a:rPr>
              <a:t> skizoid, skizotipal, paranoid dan ambang 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>
                <a:sym typeface="Wingdings" pitchFamily="2" charset="2"/>
              </a:rPr>
              <a:t>Fase Prodromal  gejala awal penyakit (anxietas, depresi, keluhan somatik, perubahan perilaku, minat yang tak lazim)  deteksi dini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Fase Aktif </a:t>
            </a:r>
            <a:r>
              <a:rPr lang="id-ID" sz="2400" dirty="0" smtClean="0">
                <a:sym typeface="Wingdings" pitchFamily="2" charset="2"/>
              </a:rPr>
              <a:t> gangguan jiwa nyata (kekacauan alam pikir, perasaan dan perilaku)</a:t>
            </a:r>
            <a:endParaRPr lang="id-ID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/>
              <a:t>Fare Residual (sisa) </a:t>
            </a:r>
            <a:r>
              <a:rPr lang="id-ID" sz="2400" dirty="0" smtClean="0">
                <a:sym typeface="Wingdings" pitchFamily="2" charset="2"/>
              </a:rPr>
              <a:t> penumpulan atau pendataran emosi</a:t>
            </a:r>
          </a:p>
          <a:p>
            <a:pPr marL="514350" indent="-514350">
              <a:buNone/>
            </a:pPr>
            <a:endParaRPr lang="id-ID" sz="2400" dirty="0" smtClean="0">
              <a:sym typeface="Wingdings" pitchFamily="2" charset="2"/>
            </a:endParaRPr>
          </a:p>
          <a:p>
            <a:pPr marL="514350" indent="-514350" algn="ctr">
              <a:buNone/>
            </a:pPr>
            <a:r>
              <a:rPr lang="id-ID" sz="2400" u="sng" dirty="0" smtClean="0">
                <a:sym typeface="Wingdings" pitchFamily="2" charset="2"/>
              </a:rPr>
              <a:t>Perjalanan klasik  Fase remisi dan eksaserbasi</a:t>
            </a:r>
            <a:endParaRPr lang="id-ID" sz="2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375217" y="6260068"/>
            <a:ext cx="254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Kirkpatrick &amp; Tek, 2005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Mortalitas </a:t>
            </a:r>
            <a:endParaRPr lang="id-ID" dirty="0"/>
          </a:p>
        </p:txBody>
      </p:sp>
      <p:sp>
        <p:nvSpPr>
          <p:cNvPr id="4" name="Flowchart: Preparation 3"/>
          <p:cNvSpPr/>
          <p:nvPr/>
        </p:nvSpPr>
        <p:spPr>
          <a:xfrm>
            <a:off x="990600" y="2971800"/>
            <a:ext cx="3124200" cy="1600200"/>
          </a:xfrm>
          <a:prstGeom prst="flowChartPreparation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SKIZOFRENIA</a:t>
            </a:r>
          </a:p>
          <a:p>
            <a:pPr algn="ctr"/>
            <a:r>
              <a:rPr lang="id-ID" sz="28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50%</a:t>
            </a:r>
            <a:endParaRPr lang="id-ID" sz="2800" b="1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Flowchart: Preparation 4"/>
          <p:cNvSpPr/>
          <p:nvPr/>
        </p:nvSpPr>
        <p:spPr>
          <a:xfrm>
            <a:off x="5105400" y="2971800"/>
            <a:ext cx="3352800" cy="1600200"/>
          </a:xfrm>
          <a:prstGeom prst="flowChartPreparation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0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POPULASI </a:t>
            </a:r>
          </a:p>
          <a:p>
            <a:pPr algn="ctr"/>
            <a:r>
              <a:rPr lang="id-ID" sz="2000" b="1" dirty="0" smtClean="0">
                <a:solidFill>
                  <a:srgbClr val="FFFF00"/>
                </a:solidFill>
                <a:latin typeface="Aharoni" pitchFamily="2" charset="-79"/>
                <a:cs typeface="Aharoni" pitchFamily="2" charset="-79"/>
              </a:rPr>
              <a:t>UMUM</a:t>
            </a:r>
            <a:endParaRPr lang="id-ID" sz="2000" b="1" dirty="0">
              <a:solidFill>
                <a:srgbClr val="FFFF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4191000" y="2942492"/>
            <a:ext cx="609600" cy="1676400"/>
          </a:xfrm>
          <a:prstGeom prst="chevron">
            <a:avLst>
              <a:gd name="adj" fmla="val 69231"/>
            </a:avLst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5334000"/>
            <a:ext cx="67818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600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10%</a:t>
            </a:r>
            <a:r>
              <a:rPr lang="id-ID" sz="2800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 kematian akibat suicide</a:t>
            </a:r>
            <a:endParaRPr lang="id-ID" sz="2800" dirty="0">
              <a:solidFill>
                <a:schemeClr val="accent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Insidensi dan Prevalensi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7004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d-ID" sz="2400" dirty="0" smtClean="0"/>
              <a:t>Insiden </a:t>
            </a:r>
            <a:r>
              <a:rPr lang="id-ID" sz="2400" dirty="0" smtClean="0">
                <a:sym typeface="Wingdings" pitchFamily="2" charset="2"/>
              </a:rPr>
              <a:t> </a:t>
            </a:r>
            <a:r>
              <a:rPr lang="id-ID" sz="2400" dirty="0" smtClean="0"/>
              <a:t>0.11 per 1000 populasi 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Pria = wanita, usia rata-rata onset sekitar 5 tahun lebih tinggi pada wanita</a:t>
            </a:r>
          </a:p>
          <a:p>
            <a:pPr>
              <a:lnSpc>
                <a:spcPct val="150000"/>
              </a:lnSpc>
            </a:pPr>
            <a:r>
              <a:rPr lang="id-ID" sz="2400" dirty="0" smtClean="0"/>
              <a:t>Prevalensi seumur hidup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0.4-1.4 % </a:t>
            </a:r>
          </a:p>
          <a:p>
            <a:pPr>
              <a:lnSpc>
                <a:spcPct val="150000"/>
              </a:lnSpc>
              <a:buNone/>
            </a:pPr>
            <a:r>
              <a:rPr lang="id-ID" sz="2400" dirty="0" smtClean="0"/>
              <a:t>	(Cannon &amp; Jones, 1996)</a:t>
            </a:r>
          </a:p>
          <a:p>
            <a:pPr>
              <a:lnSpc>
                <a:spcPct val="150000"/>
              </a:lnSpc>
            </a:pPr>
            <a:r>
              <a:rPr lang="id-ID" sz="2400" i="1" dirty="0" smtClean="0"/>
              <a:t>National Survey of Psychiatric Morbidity</a:t>
            </a:r>
            <a:r>
              <a:rPr lang="id-ID" sz="2400" dirty="0" smtClean="0"/>
              <a:t> di United Kingdom, th 2000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prevalensi populasi penyakit psikotik probable </a:t>
            </a:r>
            <a:r>
              <a:rPr lang="id-ID" sz="2400" dirty="0" smtClean="0">
                <a:sym typeface="Wingdings" pitchFamily="2" charset="2"/>
              </a:rPr>
              <a:t></a:t>
            </a:r>
            <a:r>
              <a:rPr lang="id-ID" sz="2400" dirty="0" smtClean="0"/>
              <a:t> 5 per 1000 (usia 16-74 tahun)</a:t>
            </a:r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0">
  <a:themeElements>
    <a:clrScheme name="">
      <a:dk1>
        <a:srgbClr val="4C4C4C"/>
      </a:dk1>
      <a:lt1>
        <a:srgbClr val="CCCCCC"/>
      </a:lt1>
      <a:dk2>
        <a:srgbClr val="FF0080"/>
      </a:dk2>
      <a:lt2>
        <a:srgbClr val="666666"/>
      </a:lt2>
      <a:accent1>
        <a:srgbClr val="333333"/>
      </a:accent1>
      <a:accent2>
        <a:srgbClr val="66CCFF"/>
      </a:accent2>
      <a:accent3>
        <a:srgbClr val="E2E2E2"/>
      </a:accent3>
      <a:accent4>
        <a:srgbClr val="404040"/>
      </a:accent4>
      <a:accent5>
        <a:srgbClr val="ADADAD"/>
      </a:accent5>
      <a:accent6>
        <a:srgbClr val="5CB9E7"/>
      </a:accent6>
      <a:hlink>
        <a:srgbClr val="FF0080"/>
      </a:hlink>
      <a:folHlink>
        <a:srgbClr val="666666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3366FF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E2F4FF"/>
        </a:accent5>
        <a:accent6>
          <a:srgbClr val="2D2D8A"/>
        </a:accent6>
        <a:hlink>
          <a:srgbClr val="000066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Theme10</Template>
  <TotalTime>1458</TotalTime>
  <Words>1906</Words>
  <Application>Microsoft Office PowerPoint</Application>
  <PresentationFormat>On-screen Show (4:3)</PresentationFormat>
  <Paragraphs>195</Paragraphs>
  <Slides>48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Theme10</vt:lpstr>
      <vt:lpstr>GANGGUAN KOGNITIF PADA SKIZOFRENIA</vt:lpstr>
      <vt:lpstr>Slide 2</vt:lpstr>
      <vt:lpstr>Slide 3</vt:lpstr>
      <vt:lpstr>Slide 4</vt:lpstr>
      <vt:lpstr>Skizofrenia </vt:lpstr>
      <vt:lpstr>Kriteria diagnosis skizofrenia (DSM-IV-TR)</vt:lpstr>
      <vt:lpstr>Perjalanan klinis skizofrenia</vt:lpstr>
      <vt:lpstr>Mortalitas </vt:lpstr>
      <vt:lpstr>Insidensi dan Prevalensi</vt:lpstr>
      <vt:lpstr>Etiologi </vt:lpstr>
      <vt:lpstr>Slide 11</vt:lpstr>
      <vt:lpstr>Slide 12</vt:lpstr>
      <vt:lpstr>Slide 13</vt:lpstr>
      <vt:lpstr>Kognisi dalam diagnosis skizofrenia</vt:lpstr>
      <vt:lpstr>Slide 15</vt:lpstr>
      <vt:lpstr>Slide 16</vt:lpstr>
      <vt:lpstr>Slide 17</vt:lpstr>
      <vt:lpstr>Fungsi eksekutif</vt:lpstr>
      <vt:lpstr>Slide 19</vt:lpstr>
      <vt:lpstr>Slide 20</vt:lpstr>
      <vt:lpstr>Slide 21</vt:lpstr>
      <vt:lpstr>Verbal Learning and Memory</vt:lpstr>
      <vt:lpstr>Visual Learning and Memory</vt:lpstr>
      <vt:lpstr>Reasoning and Problem Solving</vt:lpstr>
      <vt:lpstr>Speed of Processing</vt:lpstr>
      <vt:lpstr>Working Memory</vt:lpstr>
      <vt:lpstr>Social Cognition</vt:lpstr>
      <vt:lpstr>Tabel untuk menilai fungsi kognitif pada skizofrenia</vt:lpstr>
      <vt:lpstr>Terapi untuk gangguan kognitif pada skizofrenia</vt:lpstr>
      <vt:lpstr>Slide 30</vt:lpstr>
      <vt:lpstr>Slide 31</vt:lpstr>
      <vt:lpstr>Reseptor asetilkolin</vt:lpstr>
      <vt:lpstr>Slide 33</vt:lpstr>
      <vt:lpstr>Reseptor dopamin</vt:lpstr>
      <vt:lpstr>Reseptor glutamatnergik</vt:lpstr>
      <vt:lpstr>Stimulasi otak</vt:lpstr>
      <vt:lpstr>Slide 37</vt:lpstr>
      <vt:lpstr>Remediasi kognitif sebagai Platform untuk farmakologis Studi</vt:lpstr>
      <vt:lpstr>Slide 39</vt:lpstr>
      <vt:lpstr>Kesimpulan </vt:lpstr>
      <vt:lpstr>Slide 41</vt:lpstr>
      <vt:lpstr>Terima kasih</vt:lpstr>
      <vt:lpstr>Slide 43</vt:lpstr>
      <vt:lpstr>Slide 44</vt:lpstr>
      <vt:lpstr>Patofisiologi </vt:lpstr>
      <vt:lpstr>Slide 46</vt:lpstr>
      <vt:lpstr>Slide 47</vt:lpstr>
      <vt:lpstr>Slide 48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KOGNITIF PADA SKIZOFRENIA</dc:title>
  <dc:creator>HP</dc:creator>
  <cp:lastModifiedBy>HP</cp:lastModifiedBy>
  <cp:revision>31</cp:revision>
  <dcterms:created xsi:type="dcterms:W3CDTF">2006-08-16T00:00:00Z</dcterms:created>
  <dcterms:modified xsi:type="dcterms:W3CDTF">2013-12-17T15:29:57Z</dcterms:modified>
</cp:coreProperties>
</file>