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70" r:id="rId8"/>
    <p:sldId id="269" r:id="rId9"/>
    <p:sldId id="27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2" r:id="rId18"/>
    <p:sldId id="275" r:id="rId19"/>
    <p:sldId id="276" r:id="rId20"/>
    <p:sldId id="273" r:id="rId21"/>
    <p:sldId id="274" r:id="rId22"/>
    <p:sldId id="279" r:id="rId23"/>
    <p:sldId id="286" r:id="rId24"/>
    <p:sldId id="280" r:id="rId25"/>
    <p:sldId id="281" r:id="rId26"/>
    <p:sldId id="282" r:id="rId27"/>
    <p:sldId id="283" r:id="rId28"/>
    <p:sldId id="285" r:id="rId29"/>
    <p:sldId id="28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5A2C3-F69C-42FA-BC80-E67B39B7C41F}" type="datetimeFigureOut">
              <a:rPr lang="en-US" smtClean="0"/>
              <a:pPr/>
              <a:t>8/7/2014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FB3AB-CDA8-4BC7-8A2B-A5600ACA0F9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Internet </a:t>
            </a:r>
            <a:r>
              <a:rPr lang="en-GB" dirty="0" smtClean="0"/>
              <a:t>(Gaming) &amp;</a:t>
            </a:r>
            <a:br>
              <a:rPr lang="en-GB" dirty="0" smtClean="0"/>
            </a:br>
            <a:r>
              <a:rPr lang="en-GB" dirty="0" smtClean="0"/>
              <a:t>Gambling </a:t>
            </a:r>
            <a:r>
              <a:rPr lang="en-GB" dirty="0" smtClean="0"/>
              <a:t>Disorder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Prevalence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general population, the past year prevalence is at 0.2 - 0.3% and lifetime prevalence at 0.4 - 1.0%</a:t>
            </a:r>
          </a:p>
          <a:p>
            <a:r>
              <a:rPr lang="en-GB" dirty="0" smtClean="0"/>
              <a:t>Lifetime prevalence for male is about 0.6% and female at 0.2%</a:t>
            </a:r>
          </a:p>
          <a:p>
            <a:r>
              <a:rPr lang="en-GB" dirty="0" smtClean="0"/>
              <a:t>African American 0.9%, Whites 0.4%, Hispanic 0.3%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and Course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Onset during adolescence or young (may be middle or older) adulthood</a:t>
            </a:r>
          </a:p>
          <a:p>
            <a:r>
              <a:rPr lang="en-GB" dirty="0" smtClean="0"/>
              <a:t>Develops over years, females more rapid</a:t>
            </a:r>
          </a:p>
          <a:p>
            <a:r>
              <a:rPr lang="en-GB" dirty="0" smtClean="0"/>
              <a:t>Increase in frequency and amount</a:t>
            </a:r>
          </a:p>
          <a:p>
            <a:r>
              <a:rPr lang="en-GB" dirty="0" smtClean="0"/>
              <a:t>Involve many forms, report one or two</a:t>
            </a:r>
          </a:p>
          <a:p>
            <a:r>
              <a:rPr lang="en-GB" dirty="0" smtClean="0"/>
              <a:t>Severity: not always on money spent or frequency of gambling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and Course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Patterns may be regular or episodic, persistent or remit, increased during stress, depression, substance use, abstinence</a:t>
            </a:r>
          </a:p>
          <a:p>
            <a:r>
              <a:rPr lang="en-GB" dirty="0" smtClean="0"/>
              <a:t>Individuals underestimate vulnerability to develop gambling disorder or to return to</a:t>
            </a:r>
          </a:p>
          <a:p>
            <a:r>
              <a:rPr lang="en-GB" dirty="0" smtClean="0"/>
              <a:t>Early expression: more common among males, begin with family members or friends, associated with impulsivity and substance abuse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Aggregate with antisocial PD, depressive or bipolar disorders, other substance use particularly alcohol</a:t>
            </a:r>
          </a:p>
          <a:p>
            <a:r>
              <a:rPr lang="en-GB" dirty="0" smtClean="0"/>
              <a:t>Aggregate in family (</a:t>
            </a:r>
            <a:r>
              <a:rPr lang="en-GB" dirty="0" err="1" smtClean="0"/>
              <a:t>env</a:t>
            </a:r>
            <a:r>
              <a:rPr lang="en-GB" dirty="0" smtClean="0"/>
              <a:t>/gen), mono twins more frequent, first-degree relatives of alcohol use disorder</a:t>
            </a:r>
          </a:p>
          <a:p>
            <a:r>
              <a:rPr lang="en-GB" dirty="0" smtClean="0"/>
              <a:t>May resolve over time, though the past is a predictor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Consequences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Psychosocial, health, mental health</a:t>
            </a:r>
          </a:p>
          <a:p>
            <a:r>
              <a:rPr lang="en-GB" dirty="0" smtClean="0"/>
              <a:t>Jeopardize relationships by lying or asking money</a:t>
            </a:r>
          </a:p>
          <a:p>
            <a:r>
              <a:rPr lang="en-GB" dirty="0" smtClean="0"/>
              <a:t>Absenteeism or poor performance by gambling (preoccupation) during work</a:t>
            </a:r>
          </a:p>
          <a:p>
            <a:r>
              <a:rPr lang="en-GB" dirty="0" smtClean="0"/>
              <a:t>Poorer general health, more frequently visit medical services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Differential Diagnosis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Nondisordered</a:t>
            </a:r>
            <a:r>
              <a:rPr lang="en-GB" dirty="0" smtClean="0"/>
              <a:t> gambling</a:t>
            </a:r>
          </a:p>
          <a:p>
            <a:r>
              <a:rPr lang="en-GB" dirty="0" smtClean="0"/>
              <a:t>Manic episode</a:t>
            </a:r>
          </a:p>
          <a:p>
            <a:r>
              <a:rPr lang="en-GB" dirty="0" smtClean="0"/>
              <a:t>Personality disorders</a:t>
            </a:r>
          </a:p>
          <a:p>
            <a:r>
              <a:rPr lang="en-GB" dirty="0" smtClean="0"/>
              <a:t>On </a:t>
            </a:r>
            <a:r>
              <a:rPr lang="en-GB" dirty="0" err="1" smtClean="0"/>
              <a:t>dopaminergic</a:t>
            </a:r>
            <a:r>
              <a:rPr lang="en-GB" dirty="0" smtClean="0"/>
              <a:t> medications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Comorbidity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Tachycardia, angina</a:t>
            </a:r>
          </a:p>
          <a:p>
            <a:r>
              <a:rPr lang="en-GB" dirty="0" smtClean="0"/>
              <a:t>Substance use disorders</a:t>
            </a:r>
          </a:p>
          <a:p>
            <a:r>
              <a:rPr lang="en-GB" dirty="0" smtClean="0"/>
              <a:t>Depressive and anxiety disorders</a:t>
            </a:r>
          </a:p>
          <a:p>
            <a:r>
              <a:rPr lang="en-GB" dirty="0" smtClean="0"/>
              <a:t>Personality disorders</a:t>
            </a:r>
          </a:p>
          <a:p>
            <a:r>
              <a:rPr lang="en-GB" dirty="0" smtClean="0"/>
              <a:t>Prior especially to </a:t>
            </a:r>
            <a:r>
              <a:rPr lang="en-GB" dirty="0" err="1" smtClean="0"/>
              <a:t>anx</a:t>
            </a:r>
            <a:r>
              <a:rPr lang="en-GB" dirty="0" smtClean="0"/>
              <a:t> and </a:t>
            </a:r>
            <a:r>
              <a:rPr lang="en-GB" dirty="0" err="1" smtClean="0"/>
              <a:t>subst</a:t>
            </a:r>
            <a:r>
              <a:rPr lang="en-GB" dirty="0" smtClean="0"/>
              <a:t> use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Internet Gaming Disorder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Diagnostic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Pattern of excessive and prolonged internet gaming that results in a cluster of cognitive and behavioural symptoms</a:t>
            </a:r>
          </a:p>
          <a:p>
            <a:r>
              <a:rPr lang="en-GB" dirty="0" smtClean="0"/>
              <a:t>Continue to engage despite neglect of other activities, typically 8-10 hours a day and at least 30 hours per week</a:t>
            </a:r>
          </a:p>
          <a:p>
            <a:r>
              <a:rPr lang="en-GB" dirty="0" smtClean="0"/>
              <a:t>Agitated and angry when prevented</a:t>
            </a:r>
          </a:p>
          <a:p>
            <a:r>
              <a:rPr lang="en-GB" dirty="0" smtClean="0"/>
              <a:t>Long periods without food or sleep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Diagnostic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Negligence of normal obligations, attempts to redirect are resisted, but money is not at risk</a:t>
            </a:r>
          </a:p>
          <a:p>
            <a:r>
              <a:rPr lang="en-GB" dirty="0" smtClean="0"/>
              <a:t>Essential feature: persistent and recurrent participation in computer gaming, typically group games, for many hours; team aspect appear to be a key motivation</a:t>
            </a:r>
          </a:p>
          <a:p>
            <a:r>
              <a:rPr lang="en-GB" dirty="0" smtClean="0"/>
              <a:t>Major reasons: avoiding boredom rather than communicating or searching for information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relatively brand new (concept of) diagnosis</a:t>
            </a:r>
          </a:p>
          <a:p>
            <a:r>
              <a:rPr lang="en-GB" dirty="0" smtClean="0"/>
              <a:t>Gambling disorder, pathological gambling</a:t>
            </a:r>
          </a:p>
          <a:p>
            <a:r>
              <a:rPr lang="en-GB" dirty="0" smtClean="0"/>
              <a:t>Internet addiction, internet gaming disorder, internet use disorder, gaming addiction, problematic internet use</a:t>
            </a:r>
            <a:endParaRPr lang="en-GB" dirty="0"/>
          </a:p>
          <a:p>
            <a:r>
              <a:rPr lang="en-GB" dirty="0" smtClean="0"/>
              <a:t>Tend to become (more) problematic in some area and culture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Diagnostic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Compulsive playing of internet games</a:t>
            </a:r>
          </a:p>
          <a:p>
            <a:r>
              <a:rPr lang="en-GB" dirty="0" smtClean="0"/>
              <a:t>Chinese government: addiction</a:t>
            </a:r>
          </a:p>
          <a:p>
            <a:r>
              <a:rPr lang="en-GB" dirty="0" smtClean="0"/>
              <a:t>Journals from mostly Asian countries; description of criteria is adapted from study in China</a:t>
            </a:r>
          </a:p>
          <a:p>
            <a:r>
              <a:rPr lang="en-GB" dirty="0" smtClean="0"/>
              <a:t>Behavioural similarities to gambling disorder and to substance use disorder: aspects of tolerance, withdrawal, unsuccessful attempts to cut/quit, impairment in normal functioning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Diagnostic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Lack of standard definition leads to unknown prevalence data, missing understanding of the natural histories of cases, with or without treatment</a:t>
            </a:r>
          </a:p>
          <a:p>
            <a:r>
              <a:rPr lang="en-GB" dirty="0" smtClean="0"/>
              <a:t>Prevalence rate is seemingly high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875649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of the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Neuroimaging</a:t>
            </a:r>
            <a:r>
              <a:rPr lang="en-GB" dirty="0" smtClean="0"/>
              <a:t>: similar neurobiological mechanisms to substance addiction and behavioural addiction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Prevalence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Still unclear</a:t>
            </a:r>
          </a:p>
          <a:p>
            <a:r>
              <a:rPr lang="en-GB" dirty="0" smtClean="0"/>
              <a:t>Seems to be highest in Asian countries, in male adolescence 12-20 years of age</a:t>
            </a:r>
          </a:p>
          <a:p>
            <a:r>
              <a:rPr lang="en-GB" dirty="0" smtClean="0"/>
              <a:t>Point prevalence in adolescents (15-19 </a:t>
            </a:r>
            <a:r>
              <a:rPr lang="en-GB" dirty="0" err="1" smtClean="0"/>
              <a:t>yo</a:t>
            </a:r>
            <a:r>
              <a:rPr lang="en-GB" dirty="0" smtClean="0"/>
              <a:t>) in one Asian study using a threshold of five criteria was 8.4% for males and 4.5% for females</a:t>
            </a:r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Environmental: Computer availability with internet connection sufficient for access to the types of games</a:t>
            </a:r>
          </a:p>
          <a:p>
            <a:r>
              <a:rPr lang="en-GB" dirty="0" smtClean="0"/>
              <a:t>Genetic and Physiological: Adolescent males seem to be at greatest risk, speculation of Asian environmental and/or genetic background as risk</a:t>
            </a:r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Consequences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School failure, job loss, marriage disruptions</a:t>
            </a:r>
          </a:p>
          <a:p>
            <a:r>
              <a:rPr lang="en-GB" dirty="0" smtClean="0"/>
              <a:t>Crowd out normal social, scholastic, and family activities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Differential Diagnosis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Gambling online </a:t>
            </a:r>
            <a:r>
              <a:rPr lang="en-GB" dirty="0" smtClean="0">
                <a:sym typeface="Wingdings" pitchFamily="2" charset="2"/>
              </a:rPr>
              <a:t> Gambling disorder</a:t>
            </a:r>
          </a:p>
          <a:p>
            <a:r>
              <a:rPr lang="en-GB" dirty="0" smtClean="0">
                <a:sym typeface="Wingdings" pitchFamily="2" charset="2"/>
              </a:rPr>
              <a:t>Excessive use of internet not involving playing of online games</a:t>
            </a:r>
          </a:p>
          <a:p>
            <a:r>
              <a:rPr lang="en-GB" dirty="0" smtClean="0">
                <a:sym typeface="Wingdings" pitchFamily="2" charset="2"/>
              </a:rPr>
              <a:t>Other excessive uses of the internet would need to follow similar guidelines</a:t>
            </a: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Comorbidity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Health may be neglected due to compulsive gaming</a:t>
            </a:r>
          </a:p>
          <a:p>
            <a:r>
              <a:rPr lang="en-GB" dirty="0" smtClean="0"/>
              <a:t>May be associated with MDD, ADHD, and OCD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3105835"/>
            <a:ext cx="8839200" cy="1015663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 E R I M A   K A S I H</a:t>
            </a:r>
            <a:endParaRPr lang="en-GB" sz="6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Gambling Disorder /</a:t>
            </a:r>
            <a:br>
              <a:rPr lang="en-GB" dirty="0" smtClean="0"/>
            </a:br>
            <a:r>
              <a:rPr lang="en-GB" dirty="0" smtClean="0"/>
              <a:t>Pathological Gambling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Diagnostic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only non-substance-related disorder</a:t>
            </a:r>
          </a:p>
          <a:p>
            <a:r>
              <a:rPr lang="en-GB" dirty="0" smtClean="0"/>
              <a:t>Gambling involves risking something of value in the hopes of obtaining something of a greater value</a:t>
            </a:r>
          </a:p>
          <a:p>
            <a:r>
              <a:rPr lang="en-GB" dirty="0" smtClean="0"/>
              <a:t>Essential feature include persistent and recurrent maladaptive gambling behaviour that disrupts personal, family, and/or vocational pursuits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Diagnostic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Pattern of “chasing losses”, with larger bets and risks; a frequent and often long term one</a:t>
            </a:r>
          </a:p>
          <a:p>
            <a:r>
              <a:rPr lang="en-GB" dirty="0" smtClean="0"/>
              <a:t>Lie to family members, therapists, or others</a:t>
            </a:r>
          </a:p>
          <a:p>
            <a:r>
              <a:rPr lang="en-GB" dirty="0" smtClean="0"/>
              <a:t>“Bailout” behaviour, asking for help with a desperate financial situation caused by</a:t>
            </a:r>
          </a:p>
          <a:p>
            <a:r>
              <a:rPr lang="en-GB" dirty="0" smtClean="0"/>
              <a:t>Distortions of thinking</a:t>
            </a:r>
          </a:p>
          <a:p>
            <a:r>
              <a:rPr lang="en-GB" dirty="0" smtClean="0"/>
              <a:t>Money as problem and solution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Diagnostic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individuals are impulsive, competitive, energetic, restless, and easily bored</a:t>
            </a:r>
          </a:p>
          <a:p>
            <a:r>
              <a:rPr lang="en-GB" dirty="0" smtClean="0"/>
              <a:t>May be overly concerned with the approval of others and generous upon winning</a:t>
            </a:r>
          </a:p>
          <a:p>
            <a:r>
              <a:rPr lang="en-GB" dirty="0" smtClean="0"/>
              <a:t>Others are depressed and lonely, and may gamble when feeling helpless, guilty, or depressed</a:t>
            </a:r>
          </a:p>
          <a:p>
            <a:r>
              <a:rPr lang="en-GB" dirty="0" smtClean="0"/>
              <a:t>Suicidal ideation on half, 17% attempted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Diagnostic Criteria</a:t>
            </a:r>
            <a:br>
              <a:rPr lang="en-GB" dirty="0" smtClean="0"/>
            </a:br>
            <a:r>
              <a:rPr lang="en-GB" dirty="0" smtClean="0"/>
              <a:t>DSM 5 Gambling Disorder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888" y="1520996"/>
            <a:ext cx="8158224" cy="533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Diagnostic Criteria</a:t>
            </a:r>
            <a:br>
              <a:rPr lang="en-GB" dirty="0" smtClean="0"/>
            </a:br>
            <a:r>
              <a:rPr lang="en-GB" dirty="0" smtClean="0"/>
              <a:t>DSM 5 Gambling Disorder</a:t>
            </a:r>
            <a:endParaRPr lang="en-GB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0244" y="1600200"/>
            <a:ext cx="856351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Diagnostic Criteria</a:t>
            </a:r>
            <a:br>
              <a:rPr lang="en-GB" dirty="0" smtClean="0"/>
            </a:br>
            <a:r>
              <a:rPr lang="en-GB" dirty="0" smtClean="0"/>
              <a:t>ICD 10 F63.0 Pathological Gambling</a:t>
            </a:r>
            <a:endParaRPr lang="en-GB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1047" y="1706562"/>
            <a:ext cx="8681906" cy="4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837</Words>
  <Application>Microsoft Office PowerPoint</Application>
  <PresentationFormat>On-screen Show (4:3)</PresentationFormat>
  <Paragraphs>98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Internet (Gaming) &amp; Gambling Disorder</vt:lpstr>
      <vt:lpstr>Introduction</vt:lpstr>
      <vt:lpstr>Gambling Disorder / Pathological Gambling</vt:lpstr>
      <vt:lpstr>Diagnostic Features</vt:lpstr>
      <vt:lpstr>Diagnostic Features</vt:lpstr>
      <vt:lpstr>Diagnostic Features</vt:lpstr>
      <vt:lpstr>Diagnostic Criteria DSM 5 Gambling Disorder</vt:lpstr>
      <vt:lpstr>Diagnostic Criteria DSM 5 Gambling Disorder</vt:lpstr>
      <vt:lpstr>Diagnostic Criteria ICD 10 F63.0 Pathological Gambling</vt:lpstr>
      <vt:lpstr>Prevalence</vt:lpstr>
      <vt:lpstr>Development and Course</vt:lpstr>
      <vt:lpstr>Development and Course</vt:lpstr>
      <vt:lpstr>Factors</vt:lpstr>
      <vt:lpstr>Consequences</vt:lpstr>
      <vt:lpstr>Differential Diagnosis</vt:lpstr>
      <vt:lpstr>Comorbidity</vt:lpstr>
      <vt:lpstr>Internet Gaming Disorder</vt:lpstr>
      <vt:lpstr>Diagnostic Features</vt:lpstr>
      <vt:lpstr>Diagnostic Features</vt:lpstr>
      <vt:lpstr>Diagnostic Features</vt:lpstr>
      <vt:lpstr>Diagnostic Features</vt:lpstr>
      <vt:lpstr>Slide 22</vt:lpstr>
      <vt:lpstr>Some of the Studies</vt:lpstr>
      <vt:lpstr>Prevalence</vt:lpstr>
      <vt:lpstr>Factors</vt:lpstr>
      <vt:lpstr>Consequences</vt:lpstr>
      <vt:lpstr>Differential Diagnosis</vt:lpstr>
      <vt:lpstr>Comorbidity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and Gambling Addiction</dc:title>
  <dc:creator>LORDz</dc:creator>
  <cp:lastModifiedBy>LORDz</cp:lastModifiedBy>
  <cp:revision>22</cp:revision>
  <dcterms:created xsi:type="dcterms:W3CDTF">2014-08-05T01:39:44Z</dcterms:created>
  <dcterms:modified xsi:type="dcterms:W3CDTF">2014-08-07T00:44:13Z</dcterms:modified>
</cp:coreProperties>
</file>