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3" r:id="rId6"/>
    <p:sldId id="261" r:id="rId7"/>
    <p:sldId id="279" r:id="rId8"/>
    <p:sldId id="280" r:id="rId9"/>
    <p:sldId id="291" r:id="rId10"/>
    <p:sldId id="281" r:id="rId11"/>
    <p:sldId id="282" r:id="rId12"/>
    <p:sldId id="286" r:id="rId13"/>
    <p:sldId id="287" r:id="rId14"/>
    <p:sldId id="289" r:id="rId15"/>
    <p:sldId id="290" r:id="rId16"/>
    <p:sldId id="294" r:id="rId17"/>
    <p:sldId id="283" r:id="rId18"/>
    <p:sldId id="285" r:id="rId19"/>
    <p:sldId id="284" r:id="rId20"/>
    <p:sldId id="292" r:id="rId21"/>
    <p:sldId id="293" r:id="rId22"/>
    <p:sldId id="260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133811" y="-1"/>
            <a:ext cx="4800389" cy="360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3718-1726-43BC-A139-67FCBBFD15C7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BF63-4AEB-4852-80F9-3534F70A1C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3718-1726-43BC-A139-67FCBBFD15C7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BF63-4AEB-4852-80F9-3534F70A1C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3718-1726-43BC-A139-67FCBBFD15C7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BF63-4AEB-4852-80F9-3534F70A1C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4952" y="5696264"/>
            <a:ext cx="1549048" cy="1161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3718-1726-43BC-A139-67FCBBFD15C7}" type="datetimeFigureOut">
              <a:rPr lang="en-US" smtClean="0"/>
              <a:pPr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BF63-4AEB-4852-80F9-3534F70A1C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3718-1726-43BC-A139-67FCBBFD15C7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BF63-4AEB-4852-80F9-3534F70A1C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3718-1726-43BC-A139-67FCBBFD15C7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BF63-4AEB-4852-80F9-3534F70A1C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3718-1726-43BC-A139-67FCBBFD15C7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BF63-4AEB-4852-80F9-3534F70A1C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3718-1726-43BC-A139-67FCBBFD15C7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BF63-4AEB-4852-80F9-3534F70A1C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3718-1726-43BC-A139-67FCBBFD15C7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BF63-4AEB-4852-80F9-3534F70A1C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3718-1726-43BC-A139-67FCBBFD15C7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BF63-4AEB-4852-80F9-3534F70A1C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3718-1726-43BC-A139-67FCBBFD15C7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BF63-4AEB-4852-80F9-3534F70A1C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13718-1726-43BC-A139-67FCBBFD15C7}" type="datetimeFigureOut">
              <a:rPr lang="en-US" smtClean="0"/>
              <a:pPr/>
              <a:t>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BF63-4AEB-4852-80F9-3534F70A1C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73425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 </a:t>
            </a:r>
            <a:r>
              <a:rPr lang="en-US" dirty="0" smtClean="0"/>
              <a:t>to</a:t>
            </a:r>
            <a:br>
              <a:rPr lang="en-US" dirty="0" smtClean="0"/>
            </a:br>
            <a:r>
              <a:rPr lang="en-US" dirty="0" smtClean="0"/>
              <a:t>Dissociative </a:t>
            </a:r>
            <a:r>
              <a:rPr lang="en-US" dirty="0" smtClean="0"/>
              <a:t>Disorder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29200"/>
            <a:ext cx="6400800" cy="1752600"/>
          </a:xfrm>
        </p:spPr>
        <p:txBody>
          <a:bodyPr/>
          <a:lstStyle/>
          <a:p>
            <a:r>
              <a:rPr lang="en-US" dirty="0" err="1" smtClean="0"/>
              <a:t>Diyaz</a:t>
            </a:r>
            <a:r>
              <a:rPr lang="en-US" dirty="0" smtClean="0"/>
              <a:t> </a:t>
            </a:r>
            <a:r>
              <a:rPr lang="en-US" dirty="0" err="1" smtClean="0"/>
              <a:t>Syauki</a:t>
            </a:r>
            <a:r>
              <a:rPr lang="en-US" dirty="0" smtClean="0"/>
              <a:t> </a:t>
            </a:r>
            <a:r>
              <a:rPr lang="en-US" dirty="0" err="1" smtClean="0"/>
              <a:t>Ikhsan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Neurobiology of Dissociation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Vs. Alters: Bilateral brain activity changes in the hippocampus, right </a:t>
            </a:r>
            <a:r>
              <a:rPr lang="en-GB" dirty="0" err="1" smtClean="0"/>
              <a:t>parahippocampal</a:t>
            </a:r>
            <a:r>
              <a:rPr lang="en-GB" dirty="0" smtClean="0"/>
              <a:t> and medial regions</a:t>
            </a:r>
          </a:p>
          <a:p>
            <a:r>
              <a:rPr lang="en-GB" dirty="0" smtClean="0"/>
              <a:t>Vs. Control: </a:t>
            </a:r>
            <a:r>
              <a:rPr lang="en-GB" dirty="0" err="1" smtClean="0"/>
              <a:t>Orbitofrontal</a:t>
            </a:r>
            <a:r>
              <a:rPr lang="en-GB" dirty="0" smtClean="0"/>
              <a:t> region </a:t>
            </a:r>
            <a:r>
              <a:rPr lang="en-GB" dirty="0" err="1" smtClean="0"/>
              <a:t>hypoactivity</a:t>
            </a:r>
            <a:r>
              <a:rPr lang="en-GB" dirty="0" smtClean="0"/>
              <a:t> and left lateral temporal hyperactivity</a:t>
            </a:r>
          </a:p>
          <a:p>
            <a:r>
              <a:rPr lang="en-US" dirty="0" smtClean="0"/>
              <a:t>EEG α-wave </a:t>
            </a:r>
            <a:r>
              <a:rPr lang="en-US" dirty="0" smtClean="0"/>
              <a:t>coherence in six brain </a:t>
            </a:r>
            <a:r>
              <a:rPr lang="en-US" dirty="0" smtClean="0"/>
              <a:t>regions difference among alters, no difference within control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Neurobiology of Dissociation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Smaller </a:t>
            </a:r>
            <a:r>
              <a:rPr lang="en-GB" dirty="0" err="1" smtClean="0"/>
              <a:t>hippocampal</a:t>
            </a:r>
            <a:r>
              <a:rPr lang="en-GB" dirty="0" smtClean="0"/>
              <a:t> volume in several stress-related psychiatric disorder</a:t>
            </a:r>
          </a:p>
          <a:p>
            <a:r>
              <a:rPr lang="en-GB" dirty="0" smtClean="0"/>
              <a:t>Smaller </a:t>
            </a:r>
            <a:r>
              <a:rPr lang="en-GB" dirty="0" err="1" smtClean="0"/>
              <a:t>hippocampal</a:t>
            </a:r>
            <a:r>
              <a:rPr lang="en-GB" dirty="0" smtClean="0"/>
              <a:t> and </a:t>
            </a:r>
            <a:r>
              <a:rPr lang="en-GB" dirty="0" err="1" smtClean="0"/>
              <a:t>amygdalar</a:t>
            </a:r>
            <a:r>
              <a:rPr lang="en-GB" dirty="0" smtClean="0"/>
              <a:t> volume in Dissociative Identity Disorder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Neurobiology of Amnesia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fMRI</a:t>
            </a:r>
            <a:r>
              <a:rPr lang="en-GB" dirty="0" smtClean="0"/>
              <a:t> on suppression: bilateral prefrontal cortex, </a:t>
            </a:r>
            <a:r>
              <a:rPr lang="en-GB" dirty="0" err="1" smtClean="0"/>
              <a:t>paralimbic</a:t>
            </a:r>
            <a:r>
              <a:rPr lang="en-GB" dirty="0" smtClean="0"/>
              <a:t>, </a:t>
            </a:r>
            <a:r>
              <a:rPr lang="en-GB" dirty="0" err="1" smtClean="0"/>
              <a:t>subcortical</a:t>
            </a:r>
            <a:r>
              <a:rPr lang="en-GB" dirty="0" smtClean="0"/>
              <a:t>, and parietal integration areas</a:t>
            </a:r>
          </a:p>
          <a:p>
            <a:r>
              <a:rPr lang="en-GB" dirty="0" smtClean="0"/>
              <a:t>Suppression reduced activation bilaterally in </a:t>
            </a:r>
            <a:r>
              <a:rPr lang="en-GB" dirty="0" err="1" smtClean="0"/>
              <a:t>hippocampal</a:t>
            </a:r>
            <a:r>
              <a:rPr lang="en-GB" dirty="0" smtClean="0"/>
              <a:t> areas</a:t>
            </a:r>
          </a:p>
          <a:p>
            <a:r>
              <a:rPr lang="en-US" dirty="0" smtClean="0"/>
              <a:t>Activation </a:t>
            </a:r>
            <a:r>
              <a:rPr lang="en-US" dirty="0" smtClean="0"/>
              <a:t>of a broad neural network was involved in memory </a:t>
            </a:r>
            <a:r>
              <a:rPr lang="en-US" dirty="0" smtClean="0"/>
              <a:t>suppression </a:t>
            </a:r>
            <a:r>
              <a:rPr lang="en-US" sz="1800" dirty="0" smtClean="0"/>
              <a:t>(interrelation of the </a:t>
            </a:r>
            <a:r>
              <a:rPr lang="en-GB" sz="1800" dirty="0" err="1" smtClean="0"/>
              <a:t>dorsolateral</a:t>
            </a:r>
            <a:r>
              <a:rPr lang="en-GB" sz="1800" dirty="0" smtClean="0"/>
              <a:t> </a:t>
            </a:r>
            <a:r>
              <a:rPr lang="en-GB" sz="1800" dirty="0" smtClean="0"/>
              <a:t>prefrontal cortex, hippocampus, anterior </a:t>
            </a:r>
            <a:r>
              <a:rPr lang="en-GB" sz="1800" dirty="0" err="1" smtClean="0"/>
              <a:t>cingulate</a:t>
            </a:r>
            <a:r>
              <a:rPr lang="en-GB" sz="1800" dirty="0" smtClean="0"/>
              <a:t> cortex, medial-temporal lobe, dorsal </a:t>
            </a:r>
            <a:r>
              <a:rPr lang="en-GB" sz="1800" dirty="0" err="1" smtClean="0"/>
              <a:t>premotor</a:t>
            </a:r>
            <a:r>
              <a:rPr lang="en-GB" sz="1800" dirty="0" smtClean="0"/>
              <a:t> cortex, </a:t>
            </a:r>
            <a:r>
              <a:rPr lang="en-GB" sz="1800" dirty="0" err="1" smtClean="0"/>
              <a:t>presupplementary</a:t>
            </a:r>
            <a:r>
              <a:rPr lang="en-GB" sz="1800" dirty="0" smtClean="0"/>
              <a:t> motor area, and </a:t>
            </a:r>
            <a:r>
              <a:rPr lang="en-GB" sz="1800" dirty="0" err="1" smtClean="0"/>
              <a:t>intraparietal</a:t>
            </a:r>
            <a:r>
              <a:rPr lang="en-GB" sz="1800" dirty="0" smtClean="0"/>
              <a:t> </a:t>
            </a:r>
            <a:r>
              <a:rPr lang="en-GB" sz="1800" dirty="0" smtClean="0"/>
              <a:t>area)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Neurobiology of Amnesia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Unusual metabolic and activation patterns using PET scanning and SPECT</a:t>
            </a:r>
          </a:p>
          <a:p>
            <a:r>
              <a:rPr lang="en-US" dirty="0" smtClean="0"/>
              <a:t>Reversal </a:t>
            </a:r>
            <a:r>
              <a:rPr lang="en-US" dirty="0" smtClean="0"/>
              <a:t>of the usual patterns of right and left hemisphere activation during autobiographical and semantic recall, respectively, with similarities to some individuals with traumatic brain damage and related memory </a:t>
            </a:r>
            <a:r>
              <a:rPr lang="en-US" dirty="0" smtClean="0"/>
              <a:t>deficits</a:t>
            </a:r>
          </a:p>
          <a:p>
            <a:r>
              <a:rPr lang="en-US" dirty="0" smtClean="0"/>
              <a:t>Disruptions </a:t>
            </a:r>
            <a:r>
              <a:rPr lang="en-US" dirty="0" smtClean="0"/>
              <a:t>or functional disconnections between major neural networks may be etiological in dissociative amnesia syndromes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Neurobiology of Depersonalization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NMDA, 5-HT</a:t>
            </a:r>
            <a:r>
              <a:rPr lang="en-GB" baseline="-25000" dirty="0" smtClean="0"/>
              <a:t>2A</a:t>
            </a:r>
            <a:r>
              <a:rPr lang="en-GB" dirty="0" smtClean="0"/>
              <a:t>/5-HT</a:t>
            </a:r>
            <a:r>
              <a:rPr lang="en-GB" baseline="-25000" dirty="0" smtClean="0"/>
              <a:t>2C</a:t>
            </a:r>
            <a:r>
              <a:rPr lang="en-GB" dirty="0" smtClean="0"/>
              <a:t>, endogenous </a:t>
            </a:r>
            <a:r>
              <a:rPr lang="en-GB" dirty="0" err="1" smtClean="0"/>
              <a:t>opioid</a:t>
            </a:r>
            <a:r>
              <a:rPr lang="en-GB" dirty="0" smtClean="0"/>
              <a:t> system </a:t>
            </a:r>
            <a:r>
              <a:rPr lang="en-GB" dirty="0" err="1" smtClean="0"/>
              <a:t>dysregulation</a:t>
            </a:r>
            <a:endParaRPr lang="en-GB" dirty="0" smtClean="0"/>
          </a:p>
          <a:p>
            <a:r>
              <a:rPr lang="en-GB" dirty="0" smtClean="0"/>
              <a:t>Autonomic blunting</a:t>
            </a:r>
          </a:p>
          <a:p>
            <a:r>
              <a:rPr lang="en-GB" dirty="0" smtClean="0"/>
              <a:t>HPA axis </a:t>
            </a:r>
            <a:r>
              <a:rPr lang="en-GB" dirty="0" err="1" smtClean="0"/>
              <a:t>dysregulation</a:t>
            </a:r>
            <a:r>
              <a:rPr lang="en-GB" dirty="0" smtClean="0"/>
              <a:t> with baseline increased tone and blunted </a:t>
            </a:r>
            <a:r>
              <a:rPr lang="en-US" dirty="0" smtClean="0"/>
              <a:t>reactivity to </a:t>
            </a:r>
            <a:r>
              <a:rPr lang="en-US" dirty="0" smtClean="0"/>
              <a:t>stress</a:t>
            </a:r>
          </a:p>
          <a:p>
            <a:r>
              <a:rPr lang="en-US" dirty="0" smtClean="0"/>
              <a:t>Frontal </a:t>
            </a:r>
            <a:r>
              <a:rPr lang="en-US" dirty="0" smtClean="0"/>
              <a:t>inhibition of limbic structures, which may mediate </a:t>
            </a:r>
            <a:r>
              <a:rPr lang="en-US" dirty="0" err="1" smtClean="0"/>
              <a:t>hypoemotionality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Neurobiology of Depersonalization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Disruptions in sensory cortex associative functioning, which may mediate the perceptual disturbances (</a:t>
            </a:r>
            <a:r>
              <a:rPr lang="en-US" dirty="0" err="1" smtClean="0"/>
              <a:t>somatosensory</a:t>
            </a:r>
            <a:r>
              <a:rPr lang="en-US" dirty="0" smtClean="0"/>
              <a:t>, visual, auditory) and sense of “unfamiliarity” characteristic of depersonalization disorder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 descr="brand n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0118" y="0"/>
            <a:ext cx="5561076" cy="62484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47800" y="5934670"/>
            <a:ext cx="62034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Dissociative Disorder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Heritability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Little is known</a:t>
            </a:r>
          </a:p>
          <a:p>
            <a:r>
              <a:rPr lang="en-GB" dirty="0" smtClean="0"/>
              <a:t>Complicated to interpret</a:t>
            </a:r>
          </a:p>
          <a:p>
            <a:r>
              <a:rPr lang="en-GB" dirty="0" smtClean="0"/>
              <a:t>Contradictive (0% vs. 48% heritability in twin studies)</a:t>
            </a:r>
          </a:p>
          <a:p>
            <a:r>
              <a:rPr lang="en-GB" dirty="0" smtClean="0"/>
              <a:t>59% </a:t>
            </a:r>
            <a:r>
              <a:rPr lang="en-GB" dirty="0" err="1" smtClean="0"/>
              <a:t>nonpathological</a:t>
            </a:r>
            <a:r>
              <a:rPr lang="en-GB" dirty="0" smtClean="0"/>
              <a:t> dissociation</a:t>
            </a:r>
          </a:p>
          <a:p>
            <a:r>
              <a:rPr lang="en-GB" dirty="0" smtClean="0"/>
              <a:t>Association of polymorphism in the FKBP5 gene with </a:t>
            </a:r>
            <a:r>
              <a:rPr lang="en-GB" dirty="0" err="1" smtClean="0"/>
              <a:t>peritraumatic</a:t>
            </a:r>
            <a:r>
              <a:rPr lang="en-GB" dirty="0" smtClean="0"/>
              <a:t> dissociation in injured children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Epidemiology</a:t>
            </a:r>
            <a:endParaRPr lang="en-GB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457200" y="1295400"/>
          <a:ext cx="8229600" cy="5161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Diagnosis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Ross (1997)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Johnson et al (2006)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Sar</a:t>
                      </a:r>
                      <a:r>
                        <a:rPr lang="en-GB" dirty="0" smtClean="0"/>
                        <a:t> et</a:t>
                      </a:r>
                      <a:r>
                        <a:rPr lang="en-GB" baseline="0" dirty="0" smtClean="0"/>
                        <a:t> al (2007)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Diss. Amnesia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7.3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Diss. Fugue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Diss. Identity Dis.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Depers</a:t>
                      </a:r>
                      <a:r>
                        <a:rPr lang="en-GB" dirty="0" smtClean="0"/>
                        <a:t>.</a:t>
                      </a:r>
                      <a:r>
                        <a:rPr lang="en-GB" baseline="0" dirty="0" smtClean="0"/>
                        <a:t> Dis.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Diss. NOS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8.3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Dereal</a:t>
                      </a:r>
                      <a:r>
                        <a:rPr lang="en-GB" dirty="0" smtClean="0"/>
                        <a:t>. w/o </a:t>
                      </a:r>
                      <a:r>
                        <a:rPr lang="en-GB" dirty="0" err="1" smtClean="0"/>
                        <a:t>depers</a:t>
                      </a:r>
                      <a:r>
                        <a:rPr lang="en-GB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Diss. Trance</a:t>
                      </a:r>
                      <a:r>
                        <a:rPr lang="en-GB" baseline="0" dirty="0" smtClean="0"/>
                        <a:t> Dis.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All Diss. Dis.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18.3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Diss.</a:t>
                      </a:r>
                      <a:r>
                        <a:rPr lang="en-GB" baseline="0" dirty="0" smtClean="0"/>
                        <a:t> NOS w/ multi person states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4.1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Diss. NOS w/ indirect cues for</a:t>
                      </a:r>
                      <a:r>
                        <a:rPr lang="en-GB" baseline="0" dirty="0" smtClean="0"/>
                        <a:t> person states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2.4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Theories of Aetiology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Taxon</a:t>
            </a:r>
            <a:r>
              <a:rPr lang="en-GB" dirty="0" smtClean="0"/>
              <a:t> model of pathological dissociation</a:t>
            </a:r>
          </a:p>
          <a:p>
            <a:pPr lvl="1"/>
            <a:r>
              <a:rPr lang="en-GB" dirty="0" smtClean="0"/>
              <a:t>Continuum vs. different organization</a:t>
            </a:r>
          </a:p>
          <a:p>
            <a:r>
              <a:rPr lang="en-GB" dirty="0" smtClean="0"/>
              <a:t>Dissociation as a response to trauma</a:t>
            </a:r>
          </a:p>
          <a:p>
            <a:pPr lvl="1"/>
            <a:r>
              <a:rPr lang="en-GB" dirty="0" smtClean="0"/>
              <a:t>Causal relationship in between</a:t>
            </a:r>
          </a:p>
          <a:p>
            <a:pPr lvl="1"/>
            <a:r>
              <a:rPr lang="en-GB" dirty="0" smtClean="0"/>
              <a:t>Betrayal trauma: </a:t>
            </a:r>
            <a:r>
              <a:rPr lang="en-US" dirty="0" smtClean="0"/>
              <a:t>intensity </a:t>
            </a:r>
            <a:r>
              <a:rPr lang="en-US" dirty="0" smtClean="0"/>
              <a:t>of trauma and </a:t>
            </a:r>
            <a:r>
              <a:rPr lang="en-US" dirty="0" smtClean="0"/>
              <a:t>the </a:t>
            </a:r>
            <a:r>
              <a:rPr lang="en-US" dirty="0" smtClean="0"/>
              <a:t>extent that a negative event represents a betrayal by a trusted, needed </a:t>
            </a:r>
            <a:r>
              <a:rPr lang="en-US" dirty="0" smtClean="0"/>
              <a:t>other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Dissociative Disorder in DSM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Characterized by a </a:t>
            </a:r>
            <a:r>
              <a:rPr lang="en-US" b="1" dirty="0" smtClean="0"/>
              <a:t>disruption</a:t>
            </a:r>
            <a:r>
              <a:rPr lang="en-US" dirty="0" smtClean="0"/>
              <a:t> of and/or </a:t>
            </a:r>
            <a:r>
              <a:rPr lang="en-US" b="1" dirty="0" smtClean="0"/>
              <a:t>discontinuity</a:t>
            </a:r>
            <a:r>
              <a:rPr lang="en-US" dirty="0" smtClean="0"/>
              <a:t> in the normal </a:t>
            </a:r>
            <a:r>
              <a:rPr lang="en-US" b="1" dirty="0" smtClean="0"/>
              <a:t>integration</a:t>
            </a:r>
            <a:r>
              <a:rPr lang="en-US" dirty="0" smtClean="0"/>
              <a:t> of consciousness, memory, identity, emotion, perception, body representation, motor control, and behavior</a:t>
            </a:r>
          </a:p>
          <a:p>
            <a:r>
              <a:rPr lang="en-US" dirty="0" smtClean="0"/>
              <a:t>Can potentially disrupt every area of psychological functioning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Theories of Aetiology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Dissociation and extreme </a:t>
            </a:r>
            <a:r>
              <a:rPr lang="en-GB" dirty="0" err="1" smtClean="0"/>
              <a:t>intrapsychic</a:t>
            </a:r>
            <a:r>
              <a:rPr lang="en-GB" dirty="0" smtClean="0"/>
              <a:t> conflict</a:t>
            </a:r>
          </a:p>
          <a:p>
            <a:pPr lvl="1"/>
            <a:r>
              <a:rPr lang="en-GB" dirty="0" smtClean="0"/>
              <a:t>Psychosocial environment in acute cases are rather massively </a:t>
            </a:r>
            <a:r>
              <a:rPr lang="en-GB" dirty="0" err="1" smtClean="0"/>
              <a:t>conflictual</a:t>
            </a:r>
            <a:endParaRPr lang="en-GB" dirty="0" smtClean="0"/>
          </a:p>
          <a:p>
            <a:r>
              <a:rPr lang="en-GB" dirty="0" smtClean="0"/>
              <a:t>Discrete </a:t>
            </a:r>
            <a:r>
              <a:rPr lang="en-GB" dirty="0" smtClean="0"/>
              <a:t>behavioural states </a:t>
            </a:r>
            <a:r>
              <a:rPr lang="en-GB" dirty="0" smtClean="0"/>
              <a:t>model</a:t>
            </a:r>
          </a:p>
          <a:p>
            <a:pPr lvl="1"/>
            <a:r>
              <a:rPr lang="en-GB" dirty="0" smtClean="0"/>
              <a:t>Belong to a group of certain conditions</a:t>
            </a:r>
            <a:endParaRPr lang="en-GB" dirty="0" smtClean="0"/>
          </a:p>
          <a:p>
            <a:r>
              <a:rPr lang="en-GB" dirty="0" smtClean="0"/>
              <a:t>Iatrogenic </a:t>
            </a:r>
            <a:r>
              <a:rPr lang="en-GB" dirty="0" smtClean="0"/>
              <a:t>and </a:t>
            </a:r>
            <a:r>
              <a:rPr lang="en-GB" dirty="0" err="1" smtClean="0"/>
              <a:t>Sociocognitive</a:t>
            </a:r>
            <a:r>
              <a:rPr lang="en-GB" dirty="0" smtClean="0"/>
              <a:t> models of dissociative disorders</a:t>
            </a:r>
          </a:p>
          <a:p>
            <a:pPr lvl="1"/>
            <a:r>
              <a:rPr lang="en-GB" dirty="0" smtClean="0"/>
              <a:t>Not an authentic psychiatric disorder, rather a product of suggestion that led them believe so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Theories of Aetiology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Developmental model of dissociation</a:t>
            </a:r>
          </a:p>
          <a:p>
            <a:pPr lvl="1"/>
            <a:r>
              <a:rPr lang="en-GB" dirty="0" smtClean="0"/>
              <a:t>Imaginary companionship</a:t>
            </a:r>
          </a:p>
          <a:p>
            <a:pPr lvl="1"/>
            <a:r>
              <a:rPr lang="en-GB" dirty="0" smtClean="0"/>
              <a:t>Type D attachment: </a:t>
            </a:r>
            <a:r>
              <a:rPr lang="en-US" dirty="0" smtClean="0"/>
              <a:t>child exhibiting disorganized and conflicting movement patterns when the primary caregiver returns to the room after a period of enforced separation during the strange situation, a standardized procedure for assessing attachment in preverbal </a:t>
            </a:r>
            <a:r>
              <a:rPr lang="en-US" dirty="0" smtClean="0"/>
              <a:t>children</a:t>
            </a:r>
          </a:p>
          <a:p>
            <a:pPr lvl="1"/>
            <a:r>
              <a:rPr lang="en-US" dirty="0" smtClean="0"/>
              <a:t>Hypnotic model: usage of hypnotic capacity as a defense against trauma experiences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What’s In It....?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Dissociative Amnesia (I&amp;D)</a:t>
            </a:r>
          </a:p>
          <a:p>
            <a:r>
              <a:rPr lang="en-GB" dirty="0" smtClean="0"/>
              <a:t>Dissociative Fugue (I&amp;D*)</a:t>
            </a:r>
          </a:p>
          <a:p>
            <a:r>
              <a:rPr lang="en-GB" dirty="0" smtClean="0"/>
              <a:t>Dissociative Stupor (I)</a:t>
            </a:r>
          </a:p>
          <a:p>
            <a:r>
              <a:rPr lang="en-GB" dirty="0" smtClean="0"/>
              <a:t>Trance and Possession Disorders (I)</a:t>
            </a:r>
          </a:p>
          <a:p>
            <a:r>
              <a:rPr lang="en-GB" dirty="0" smtClean="0"/>
              <a:t>Dissociative Motor Disorders (I&amp;D*)</a:t>
            </a:r>
          </a:p>
          <a:p>
            <a:r>
              <a:rPr lang="en-GB" dirty="0" smtClean="0"/>
              <a:t>Dissociative Convulsions (I&amp;D*)</a:t>
            </a:r>
          </a:p>
          <a:p>
            <a:r>
              <a:rPr lang="en-GB" dirty="0" smtClean="0"/>
              <a:t>Dissociative Anaesthesia and Sensory Loss (I&amp;D*)</a:t>
            </a:r>
          </a:p>
          <a:p>
            <a:r>
              <a:rPr lang="en-GB" dirty="0" err="1" smtClean="0"/>
              <a:t>Ganser’s</a:t>
            </a:r>
            <a:r>
              <a:rPr lang="en-GB" dirty="0" smtClean="0"/>
              <a:t> Syndrome (I&amp;D)</a:t>
            </a:r>
          </a:p>
          <a:p>
            <a:r>
              <a:rPr lang="en-GB" dirty="0" smtClean="0"/>
              <a:t>Multiple (Dissociative) Personality Disorder (I&amp;D)</a:t>
            </a:r>
          </a:p>
          <a:p>
            <a:r>
              <a:rPr lang="en-GB" dirty="0" smtClean="0"/>
              <a:t>Depersonalization/</a:t>
            </a:r>
            <a:r>
              <a:rPr lang="en-GB" dirty="0" err="1" smtClean="0"/>
              <a:t>Derealization</a:t>
            </a:r>
            <a:r>
              <a:rPr lang="en-GB" dirty="0" smtClean="0"/>
              <a:t> Disorder (I*&amp;D)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ssociative-Identity-Disorder-DI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300" y="1524000"/>
            <a:ext cx="7391400" cy="3810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245077" y="5029200"/>
            <a:ext cx="589892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Want to know more..?</a:t>
            </a:r>
            <a:endParaRPr lang="en-US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762000"/>
            <a:ext cx="600356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…Session Ending…</a:t>
            </a:r>
            <a:endParaRPr lang="en-US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Dissociative Disorder in ICD 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Common theme is partial or complete </a:t>
            </a:r>
            <a:r>
              <a:rPr lang="en-US" b="1" dirty="0" smtClean="0"/>
              <a:t>loss</a:t>
            </a:r>
            <a:r>
              <a:rPr lang="en-US" dirty="0" smtClean="0"/>
              <a:t> of the normal </a:t>
            </a:r>
            <a:r>
              <a:rPr lang="en-US" b="1" dirty="0" smtClean="0"/>
              <a:t>integration</a:t>
            </a:r>
            <a:r>
              <a:rPr lang="en-US" dirty="0" smtClean="0"/>
              <a:t> between memories of the past, awareness of identity, immediate sensations, and control of bodily movements</a:t>
            </a:r>
          </a:p>
          <a:p>
            <a:r>
              <a:rPr lang="en-US" dirty="0" smtClean="0"/>
              <a:t>Considerable degree of conscious control over memories and sensations that can be selected for immediate attention, and the movements that are to be carried out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Dissociation, a </a:t>
            </a:r>
            <a:r>
              <a:rPr lang="en-US" dirty="0" err="1" smtClean="0"/>
              <a:t>Defence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At “Mental Inhibitions Level” (II)</a:t>
            </a:r>
          </a:p>
          <a:p>
            <a:pPr>
              <a:buNone/>
            </a:pPr>
            <a:r>
              <a:rPr lang="en-US" dirty="0" smtClean="0"/>
              <a:t>Emotional Conflict and Stressors</a:t>
            </a:r>
          </a:p>
          <a:p>
            <a:r>
              <a:rPr lang="en-US" dirty="0" smtClean="0"/>
              <a:t>Promiscuous, hostile, or irresponsible </a:t>
            </a:r>
            <a:r>
              <a:rPr lang="en-US" dirty="0" err="1" smtClean="0"/>
              <a:t>behaviour</a:t>
            </a:r>
            <a:r>
              <a:rPr lang="en-US" dirty="0" smtClean="0"/>
              <a:t>, painful events</a:t>
            </a:r>
          </a:p>
          <a:p>
            <a:pPr>
              <a:buNone/>
            </a:pPr>
            <a:r>
              <a:rPr lang="en-US" dirty="0" smtClean="0"/>
              <a:t>Process</a:t>
            </a:r>
          </a:p>
          <a:p>
            <a:r>
              <a:rPr lang="en-US" dirty="0" smtClean="0"/>
              <a:t>Temporary alteration of consciousness, memory, perception, and identity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the </a:t>
            </a:r>
            <a:r>
              <a:rPr lang="en-GB" dirty="0" smtClean="0"/>
              <a:t>Interest..?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GB" dirty="0" smtClean="0"/>
              <a:t>Controversies!!</a:t>
            </a:r>
            <a:endParaRPr lang="en-GB" dirty="0" smtClean="0"/>
          </a:p>
          <a:p>
            <a:r>
              <a:rPr lang="en-GB" dirty="0" smtClean="0"/>
              <a:t>Relation to Conversion</a:t>
            </a:r>
            <a:br>
              <a:rPr lang="en-GB" dirty="0" smtClean="0"/>
            </a:br>
            <a:r>
              <a:rPr lang="en-GB" dirty="0" smtClean="0"/>
              <a:t>same underlying mechanisms?</a:t>
            </a:r>
          </a:p>
          <a:p>
            <a:r>
              <a:rPr lang="en-GB" dirty="0" smtClean="0"/>
              <a:t>Nature of the Mind and Body</a:t>
            </a:r>
            <a:endParaRPr lang="en-GB" dirty="0" smtClean="0"/>
          </a:p>
          <a:p>
            <a:r>
              <a:rPr lang="en-GB" dirty="0" smtClean="0"/>
              <a:t>Hysteria</a:t>
            </a:r>
          </a:p>
          <a:p>
            <a:r>
              <a:rPr lang="en-GB" dirty="0" smtClean="0"/>
              <a:t>Media Coverage</a:t>
            </a:r>
          </a:p>
          <a:p>
            <a:r>
              <a:rPr lang="en-GB" dirty="0" smtClean="0"/>
              <a:t>History</a:t>
            </a:r>
          </a:p>
          <a:p>
            <a:r>
              <a:rPr lang="en-GB" dirty="0" smtClean="0"/>
              <a:t>Within psychology and psychiatry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Phenomenology and Debate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Memory, volition, consciousness dysfunction</a:t>
            </a:r>
          </a:p>
          <a:p>
            <a:pPr lvl="1"/>
            <a:r>
              <a:rPr lang="en-GB" dirty="0" smtClean="0"/>
              <a:t>Responsibility of behaviour</a:t>
            </a:r>
          </a:p>
          <a:p>
            <a:pPr lvl="1"/>
            <a:r>
              <a:rPr lang="en-GB" dirty="0" smtClean="0"/>
              <a:t>Nature of the mind</a:t>
            </a:r>
          </a:p>
          <a:p>
            <a:pPr lvl="1"/>
            <a:r>
              <a:rPr lang="en-GB" dirty="0" smtClean="0"/>
              <a:t>Reliability of traumatic memory</a:t>
            </a:r>
            <a:endParaRPr lang="en-GB" dirty="0" smtClean="0"/>
          </a:p>
          <a:p>
            <a:r>
              <a:rPr lang="en-GB" dirty="0" smtClean="0"/>
              <a:t>History of psychogenic </a:t>
            </a:r>
            <a:r>
              <a:rPr lang="en-GB" dirty="0" smtClean="0"/>
              <a:t>trauma</a:t>
            </a:r>
          </a:p>
          <a:p>
            <a:pPr lvl="1"/>
            <a:r>
              <a:rPr lang="en-GB" dirty="0" smtClean="0"/>
              <a:t>Intergeneration trauma</a:t>
            </a:r>
          </a:p>
          <a:p>
            <a:pPr lvl="1"/>
            <a:r>
              <a:rPr lang="en-GB" dirty="0" smtClean="0"/>
              <a:t>Crossed historically taboo subjects</a:t>
            </a:r>
          </a:p>
          <a:p>
            <a:pPr lvl="1"/>
            <a:r>
              <a:rPr lang="en-GB" dirty="0" smtClean="0"/>
              <a:t>The meaning of violence</a:t>
            </a:r>
          </a:p>
          <a:p>
            <a:pPr lvl="1"/>
            <a:r>
              <a:rPr lang="en-GB" dirty="0" smtClean="0"/>
              <a:t>Religious, relationship and value within family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Phenomenology and Debate </a:t>
            </a:r>
            <a:r>
              <a:rPr lang="en-GB" dirty="0" smtClean="0"/>
              <a:t>Issues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Altered state of consciousness</a:t>
            </a:r>
          </a:p>
          <a:p>
            <a:pPr lvl="1"/>
            <a:r>
              <a:rPr lang="en-GB" dirty="0" smtClean="0"/>
              <a:t>Hypnosis and suggestibility</a:t>
            </a:r>
          </a:p>
          <a:p>
            <a:r>
              <a:rPr lang="en-GB" dirty="0" smtClean="0"/>
              <a:t>Relation </a:t>
            </a:r>
            <a:r>
              <a:rPr lang="en-GB" dirty="0" smtClean="0"/>
              <a:t>to </a:t>
            </a:r>
            <a:r>
              <a:rPr lang="en-GB" dirty="0" smtClean="0"/>
              <a:t>trauma</a:t>
            </a:r>
          </a:p>
          <a:p>
            <a:pPr lvl="1"/>
            <a:r>
              <a:rPr lang="en-GB" dirty="0" smtClean="0"/>
              <a:t>Relationship is established by research</a:t>
            </a:r>
          </a:p>
          <a:p>
            <a:pPr lvl="1"/>
            <a:r>
              <a:rPr lang="en-GB" dirty="0" smtClean="0"/>
              <a:t>Amnesia for trauma does not occur, as in CSA</a:t>
            </a:r>
          </a:p>
          <a:p>
            <a:pPr lvl="1"/>
            <a:r>
              <a:rPr lang="en-GB" dirty="0" smtClean="0"/>
              <a:t>Validity questioned</a:t>
            </a:r>
            <a:endParaRPr lang="en-GB" dirty="0" smtClean="0"/>
          </a:p>
          <a:p>
            <a:r>
              <a:rPr lang="en-GB" dirty="0" smtClean="0"/>
              <a:t>Courtroom chaos</a:t>
            </a:r>
          </a:p>
          <a:p>
            <a:pPr lvl="1"/>
            <a:r>
              <a:rPr lang="en-GB" dirty="0" smtClean="0"/>
              <a:t>Repressed and recovered </a:t>
            </a:r>
            <a:r>
              <a:rPr lang="en-GB" dirty="0" smtClean="0"/>
              <a:t>memory</a:t>
            </a:r>
          </a:p>
          <a:p>
            <a:pPr lvl="1"/>
            <a:r>
              <a:rPr lang="en-GB" dirty="0" smtClean="0"/>
              <a:t>Issue of sue, whose the victim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Scientific Investigation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Prince in 1908 measure galvanic skin resistance across alter personality states</a:t>
            </a:r>
          </a:p>
          <a:p>
            <a:r>
              <a:rPr lang="en-US" dirty="0" smtClean="0"/>
              <a:t>Correlation </a:t>
            </a:r>
            <a:r>
              <a:rPr lang="en-US" dirty="0" smtClean="0"/>
              <a:t>of scale scores with </a:t>
            </a:r>
            <a:r>
              <a:rPr lang="en-US" dirty="0" smtClean="0"/>
              <a:t>various physiological data, biological approach</a:t>
            </a:r>
          </a:p>
          <a:p>
            <a:r>
              <a:rPr lang="en-GB" dirty="0" smtClean="0"/>
              <a:t>Pharmacologically induced dissociative experiences</a:t>
            </a:r>
          </a:p>
          <a:p>
            <a:r>
              <a:rPr lang="en-GB" dirty="0" smtClean="0"/>
              <a:t>Implicit and explicit memories of alter personalities</a:t>
            </a:r>
          </a:p>
          <a:p>
            <a:r>
              <a:rPr lang="en-GB" dirty="0" smtClean="0"/>
              <a:t>Compartmentalization vs. Detachment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Compartmentalization VS Detachment</a:t>
            </a:r>
            <a:endParaRPr lang="en-GB" dirty="0"/>
          </a:p>
        </p:txBody>
      </p:sp>
      <p:pic>
        <p:nvPicPr>
          <p:cNvPr id="9" name="Content Placeholder 8" descr="p17i689cf91u4v75r1jt3s98oqb0_75593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516981"/>
            <a:ext cx="4038600" cy="2692400"/>
          </a:xfrm>
        </p:spPr>
      </p:pic>
      <p:pic>
        <p:nvPicPr>
          <p:cNvPr id="8" name="Content Placeholder 7" descr="a0014906738_1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843881"/>
            <a:ext cx="4038600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1353</TotalTime>
  <Words>907</Words>
  <Application>Microsoft Office PowerPoint</Application>
  <PresentationFormat>On-screen Show (4:3)</PresentationFormat>
  <Paragraphs>146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Introduction to Dissociative Disorder</vt:lpstr>
      <vt:lpstr>Dissociative Disorder in DSM 5</vt:lpstr>
      <vt:lpstr>Dissociative Disorder in ICD 10</vt:lpstr>
      <vt:lpstr>Dissociation, a Defence</vt:lpstr>
      <vt:lpstr>Why the Interest..?</vt:lpstr>
      <vt:lpstr>Phenomenology and Debate Issues</vt:lpstr>
      <vt:lpstr>Phenomenology and Debate Issues</vt:lpstr>
      <vt:lpstr>Scientific Investigation</vt:lpstr>
      <vt:lpstr>Compartmentalization VS Detachment</vt:lpstr>
      <vt:lpstr>Neurobiology of Dissociation</vt:lpstr>
      <vt:lpstr>Neurobiology of Dissociation</vt:lpstr>
      <vt:lpstr>Neurobiology of Amnesia</vt:lpstr>
      <vt:lpstr>Neurobiology of Amnesia</vt:lpstr>
      <vt:lpstr>Neurobiology of Depersonalization</vt:lpstr>
      <vt:lpstr>Neurobiology of Depersonalization</vt:lpstr>
      <vt:lpstr>Slide 16</vt:lpstr>
      <vt:lpstr>Heritability</vt:lpstr>
      <vt:lpstr>Epidemiology</vt:lpstr>
      <vt:lpstr>Theories of Aetiology</vt:lpstr>
      <vt:lpstr>Theories of Aetiology</vt:lpstr>
      <vt:lpstr>Theories of Aetiology</vt:lpstr>
      <vt:lpstr>What’s In It....?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Dissociative Disorder Overview, Etiology, Epidemiology</dc:title>
  <dc:creator>LORDz</dc:creator>
  <cp:lastModifiedBy>LORDz</cp:lastModifiedBy>
  <cp:revision>37</cp:revision>
  <dcterms:created xsi:type="dcterms:W3CDTF">2014-01-16T03:12:33Z</dcterms:created>
  <dcterms:modified xsi:type="dcterms:W3CDTF">2014-02-17T07:12:45Z</dcterms:modified>
</cp:coreProperties>
</file>