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60" r:id="rId5"/>
    <p:sldId id="258" r:id="rId6"/>
    <p:sldId id="280" r:id="rId7"/>
    <p:sldId id="272" r:id="rId8"/>
    <p:sldId id="274" r:id="rId9"/>
    <p:sldId id="279" r:id="rId10"/>
    <p:sldId id="281" r:id="rId11"/>
    <p:sldId id="289" r:id="rId12"/>
    <p:sldId id="290" r:id="rId13"/>
    <p:sldId id="282" r:id="rId14"/>
    <p:sldId id="287" r:id="rId15"/>
    <p:sldId id="283" r:id="rId16"/>
    <p:sldId id="275" r:id="rId17"/>
    <p:sldId id="276" r:id="rId18"/>
    <p:sldId id="277" r:id="rId19"/>
    <p:sldId id="278" r:id="rId20"/>
    <p:sldId id="288" r:id="rId21"/>
    <p:sldId id="284" r:id="rId22"/>
    <p:sldId id="285" r:id="rId23"/>
    <p:sldId id="271" r:id="rId24"/>
    <p:sldId id="261" r:id="rId25"/>
    <p:sldId id="259" r:id="rId26"/>
    <p:sldId id="26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92D05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2D05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D876C-05EE-48BC-9D8A-F148736B0B84}" type="datetimeFigureOut">
              <a:rPr lang="en-US" smtClean="0"/>
              <a:t>2/23/2015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A1DC-D604-4572-A667-E3DFEFFE00C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92D050"/>
                </a:solidFill>
              </a:defRPr>
            </a:lvl1pPr>
          </a:lstStyle>
          <a:p>
            <a:fld id="{93AD876C-05EE-48BC-9D8A-F148736B0B84}" type="datetimeFigureOut">
              <a:rPr lang="en-US" smtClean="0"/>
              <a:pPr/>
              <a:t>2/23/2015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92D050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92D050"/>
                </a:solidFill>
              </a:defRPr>
            </a:lvl1pPr>
          </a:lstStyle>
          <a:p>
            <a:fld id="{FCB8A1DC-D604-4572-A667-E3DFEFFE00C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2D05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92D05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92D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92D05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92D05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92D05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s\LORDz\Pictures\ASUS_T00F\Aba\P_20140729_093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95800"/>
            <a:ext cx="7772400" cy="1470025"/>
          </a:xfrm>
        </p:spPr>
        <p:txBody>
          <a:bodyPr/>
          <a:lstStyle/>
          <a:p>
            <a:r>
              <a:rPr lang="en-GB" dirty="0" err="1" smtClean="0"/>
              <a:t>Malpraktik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Malpraktik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Pelanggaran</a:t>
            </a:r>
            <a:r>
              <a:rPr lang="en-GB" dirty="0" smtClean="0"/>
              <a:t> </a:t>
            </a:r>
            <a:r>
              <a:rPr lang="en-GB" dirty="0" err="1" smtClean="0"/>
              <a:t>kontrak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“</a:t>
            </a:r>
            <a:r>
              <a:rPr lang="en-GB" dirty="0" err="1" smtClean="0"/>
              <a:t>Janji</a:t>
            </a:r>
            <a:r>
              <a:rPr lang="en-GB" dirty="0" smtClean="0"/>
              <a:t> yang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terpenuhi</a:t>
            </a:r>
            <a:r>
              <a:rPr lang="en-GB" dirty="0" smtClean="0"/>
              <a:t>”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hindari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janji</a:t>
            </a:r>
            <a:endParaRPr lang="en-GB" dirty="0" smtClean="0"/>
          </a:p>
          <a:p>
            <a:r>
              <a:rPr lang="en-GB" dirty="0" err="1" smtClean="0"/>
              <a:t>Tindakan</a:t>
            </a:r>
            <a:r>
              <a:rPr lang="en-GB" dirty="0" smtClean="0"/>
              <a:t> </a:t>
            </a:r>
            <a:r>
              <a:rPr lang="en-GB" dirty="0" err="1" smtClean="0"/>
              <a:t>sengaja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menyebabkan</a:t>
            </a:r>
            <a:r>
              <a:rPr lang="en-GB" dirty="0" smtClean="0"/>
              <a:t> </a:t>
            </a:r>
            <a:r>
              <a:rPr lang="en-GB" dirty="0" err="1" smtClean="0"/>
              <a:t>kesakitan</a:t>
            </a:r>
            <a:endParaRPr lang="en-GB" dirty="0" smtClean="0"/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medis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Mengakibatkan</a:t>
            </a:r>
            <a:r>
              <a:rPr lang="en-GB" dirty="0" smtClean="0"/>
              <a:t> </a:t>
            </a:r>
            <a:r>
              <a:rPr lang="en-GB" dirty="0" err="1" smtClean="0"/>
              <a:t>kerugian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kecerobohan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Kategori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Kesalahan</a:t>
            </a:r>
            <a:r>
              <a:rPr lang="en-GB" dirty="0" smtClean="0"/>
              <a:t> </a:t>
            </a:r>
            <a:r>
              <a:rPr lang="en-GB" dirty="0" err="1" smtClean="0"/>
              <a:t>mendiagnosis</a:t>
            </a:r>
            <a:r>
              <a:rPr lang="en-GB" dirty="0" smtClean="0"/>
              <a:t> </a:t>
            </a:r>
            <a:r>
              <a:rPr lang="en-GB" dirty="0" err="1" smtClean="0"/>
              <a:t>gangguan</a:t>
            </a:r>
            <a:r>
              <a:rPr lang="en-GB" dirty="0" smtClean="0"/>
              <a:t> </a:t>
            </a:r>
            <a:r>
              <a:rPr lang="en-GB" dirty="0" err="1" smtClean="0"/>
              <a:t>jiwa</a:t>
            </a:r>
            <a:endParaRPr lang="en-GB" dirty="0" smtClean="0"/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menggunakan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r>
              <a:rPr lang="en-GB" dirty="0" smtClean="0"/>
              <a:t> </a:t>
            </a:r>
            <a:r>
              <a:rPr lang="en-GB" dirty="0" err="1" smtClean="0"/>
              <a:t>somatik</a:t>
            </a:r>
            <a:endParaRPr lang="en-GB" dirty="0" smtClean="0"/>
          </a:p>
          <a:p>
            <a:pPr lvl="1"/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mengawasi</a:t>
            </a:r>
            <a:r>
              <a:rPr lang="en-GB" dirty="0" smtClean="0"/>
              <a:t> </a:t>
            </a:r>
            <a:r>
              <a:rPr lang="en-GB" dirty="0" err="1" smtClean="0"/>
              <a:t>farmakoterapi</a:t>
            </a:r>
            <a:endParaRPr lang="en-GB" dirty="0" smtClean="0"/>
          </a:p>
          <a:p>
            <a:pPr lvl="1"/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memberi</a:t>
            </a:r>
            <a:r>
              <a:rPr lang="en-GB" dirty="0" smtClean="0"/>
              <a:t> </a:t>
            </a:r>
            <a:r>
              <a:rPr lang="en-GB" dirty="0" err="1" smtClean="0"/>
              <a:t>intervensi</a:t>
            </a:r>
            <a:r>
              <a:rPr lang="en-GB" dirty="0" smtClean="0"/>
              <a:t> </a:t>
            </a:r>
            <a:r>
              <a:rPr lang="en-GB" dirty="0" err="1" smtClean="0"/>
              <a:t>fisik</a:t>
            </a:r>
            <a:r>
              <a:rPr lang="en-GB" dirty="0" smtClean="0"/>
              <a:t> (ECT, </a:t>
            </a:r>
            <a:r>
              <a:rPr lang="en-GB" dirty="0" err="1" smtClean="0"/>
              <a:t>dll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memberikan</a:t>
            </a:r>
            <a:r>
              <a:rPr lang="en-GB" dirty="0" smtClean="0"/>
              <a:t> </a:t>
            </a:r>
            <a:r>
              <a:rPr lang="en-GB" dirty="0" err="1" smtClean="0"/>
              <a:t>psikoterapi</a:t>
            </a:r>
            <a:endParaRPr lang="en-GB" dirty="0" smtClean="0"/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mencegah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mencederai</a:t>
            </a:r>
            <a:r>
              <a:rPr lang="en-GB" dirty="0" smtClean="0"/>
              <a:t> </a:t>
            </a:r>
            <a:r>
              <a:rPr lang="en-GB" dirty="0" err="1" smtClean="0"/>
              <a:t>diri</a:t>
            </a:r>
            <a:endParaRPr lang="en-GB" dirty="0" smtClean="0"/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mencegah</a:t>
            </a:r>
            <a:r>
              <a:rPr lang="en-GB" dirty="0" smtClean="0"/>
              <a:t> </a:t>
            </a:r>
            <a:r>
              <a:rPr lang="en-GB" dirty="0" err="1" smtClean="0"/>
              <a:t>perilaku</a:t>
            </a:r>
            <a:r>
              <a:rPr lang="en-GB" dirty="0" smtClean="0"/>
              <a:t> </a:t>
            </a:r>
            <a:r>
              <a:rPr lang="en-GB" dirty="0" err="1" smtClean="0"/>
              <a:t>mencederai</a:t>
            </a:r>
            <a:r>
              <a:rPr lang="en-GB" dirty="0" smtClean="0"/>
              <a:t> </a:t>
            </a:r>
            <a:r>
              <a:rPr lang="en-GB" dirty="0" err="1" smtClean="0"/>
              <a:t>orang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Kategori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Aktivitas</a:t>
            </a:r>
            <a:r>
              <a:rPr lang="en-GB" dirty="0" smtClean="0"/>
              <a:t> </a:t>
            </a:r>
            <a:r>
              <a:rPr lang="en-GB" dirty="0" err="1" smtClean="0"/>
              <a:t>seksual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pelanggaran</a:t>
            </a:r>
            <a:r>
              <a:rPr lang="en-GB" dirty="0" smtClean="0"/>
              <a:t> </a:t>
            </a:r>
            <a:r>
              <a:rPr lang="en-GB" dirty="0" err="1" smtClean="0"/>
              <a:t>batasan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 smtClean="0"/>
              <a:t>supervisi</a:t>
            </a:r>
            <a:endParaRPr lang="en-GB" dirty="0" smtClean="0"/>
          </a:p>
          <a:p>
            <a:r>
              <a:rPr lang="en-GB" dirty="0" err="1" smtClean="0"/>
              <a:t>Tatalaksana</a:t>
            </a:r>
            <a:r>
              <a:rPr lang="en-GB" dirty="0" smtClean="0"/>
              <a:t> </a:t>
            </a:r>
            <a:r>
              <a:rPr lang="en-GB" dirty="0" err="1" smtClean="0"/>
              <a:t>bersama</a:t>
            </a:r>
            <a:r>
              <a:rPr lang="en-GB" dirty="0" smtClean="0"/>
              <a:t> yang </a:t>
            </a:r>
            <a:r>
              <a:rPr lang="en-GB" dirty="0" err="1" smtClean="0"/>
              <a:t>lalai</a:t>
            </a:r>
            <a:endParaRPr lang="en-GB" dirty="0" smtClean="0"/>
          </a:p>
          <a:p>
            <a:r>
              <a:rPr lang="en-GB" dirty="0" err="1" smtClean="0"/>
              <a:t>Pengabaian</a:t>
            </a:r>
            <a:endParaRPr lang="en-GB" dirty="0" smtClean="0"/>
          </a:p>
          <a:p>
            <a:r>
              <a:rPr lang="en-GB" dirty="0" err="1" smtClean="0"/>
              <a:t>Pelanggaran</a:t>
            </a:r>
            <a:r>
              <a:rPr lang="en-GB" dirty="0" smtClean="0"/>
              <a:t> </a:t>
            </a:r>
            <a:r>
              <a:rPr lang="en-GB" dirty="0" err="1" smtClean="0"/>
              <a:t>kerahasiaan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Medis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4D: </a:t>
            </a:r>
            <a:r>
              <a:rPr lang="en-GB" i="1" dirty="0" smtClean="0"/>
              <a:t>duty, deviation, damage, direct causation</a:t>
            </a:r>
          </a:p>
          <a:p>
            <a:r>
              <a:rPr lang="en-GB" dirty="0" smtClean="0"/>
              <a:t>Duty: </a:t>
            </a:r>
            <a:r>
              <a:rPr lang="en-GB" dirty="0" err="1" smtClean="0"/>
              <a:t>dokter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kewajiban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endParaRPr lang="en-GB" dirty="0" smtClean="0"/>
          </a:p>
          <a:p>
            <a:r>
              <a:rPr lang="en-GB" dirty="0" smtClean="0"/>
              <a:t>Deviation: </a:t>
            </a:r>
            <a:r>
              <a:rPr lang="en-GB" dirty="0" err="1" smtClean="0"/>
              <a:t>pelayanan</a:t>
            </a:r>
            <a:r>
              <a:rPr lang="en-GB" dirty="0" smtClean="0"/>
              <a:t> yang </a:t>
            </a:r>
            <a:r>
              <a:rPr lang="en-GB" dirty="0" err="1" smtClean="0"/>
              <a:t>diberi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sesuai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baku</a:t>
            </a:r>
            <a:r>
              <a:rPr lang="en-GB" dirty="0" smtClean="0"/>
              <a:t> yang </a:t>
            </a:r>
            <a:r>
              <a:rPr lang="en-GB" dirty="0" err="1" smtClean="0"/>
              <a:t>ditetapkan</a:t>
            </a:r>
            <a:endParaRPr lang="en-GB" dirty="0" smtClean="0"/>
          </a:p>
          <a:p>
            <a:r>
              <a:rPr lang="en-GB" dirty="0" smtClean="0"/>
              <a:t>Damage: </a:t>
            </a:r>
            <a:r>
              <a:rPr lang="en-GB" dirty="0" err="1" smtClean="0"/>
              <a:t>terjadi</a:t>
            </a:r>
            <a:r>
              <a:rPr lang="en-GB" dirty="0" smtClean="0"/>
              <a:t> </a:t>
            </a:r>
            <a:r>
              <a:rPr lang="en-GB" dirty="0" err="1" smtClean="0"/>
              <a:t>cedera</a:t>
            </a:r>
            <a:r>
              <a:rPr lang="en-GB" dirty="0"/>
              <a:t> </a:t>
            </a:r>
            <a:r>
              <a:rPr lang="en-GB" dirty="0" smtClean="0"/>
              <a:t>(</a:t>
            </a:r>
            <a:r>
              <a:rPr lang="en-GB" dirty="0" err="1" smtClean="0"/>
              <a:t>ketidaknyamanan</a:t>
            </a:r>
            <a:r>
              <a:rPr lang="en-GB" dirty="0" smtClean="0"/>
              <a:t>)</a:t>
            </a:r>
          </a:p>
          <a:p>
            <a:r>
              <a:rPr lang="en-GB" dirty="0" smtClean="0"/>
              <a:t>Direct: </a:t>
            </a:r>
            <a:r>
              <a:rPr lang="en-GB" dirty="0" err="1" smtClean="0"/>
              <a:t>terdapat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</a:t>
            </a:r>
            <a:r>
              <a:rPr lang="en-GB" dirty="0" err="1" smtClean="0"/>
              <a:t>sebab-akibat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antaranya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3632" y="1447800"/>
            <a:ext cx="522036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Damage and Direct Causation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pPr marL="514350" indent="-514350">
              <a:buAutoNum type="arabicParenBoth"/>
            </a:pPr>
            <a:r>
              <a:rPr lang="en-US" i="1" dirty="0" smtClean="0"/>
              <a:t>but </a:t>
            </a:r>
            <a:r>
              <a:rPr lang="en-US" i="1" dirty="0"/>
              <a:t>for the negligent conduct, the harm would not have </a:t>
            </a:r>
            <a:r>
              <a:rPr lang="en-US" i="1" dirty="0" smtClean="0"/>
              <a:t>occurred</a:t>
            </a:r>
            <a:endParaRPr lang="en-US" i="1" dirty="0"/>
          </a:p>
          <a:p>
            <a:pPr marL="514350" indent="-514350">
              <a:buAutoNum type="arabicParenBoth"/>
            </a:pPr>
            <a:r>
              <a:rPr lang="en-US" i="1" dirty="0" smtClean="0"/>
              <a:t>the </a:t>
            </a:r>
            <a:r>
              <a:rPr lang="en-US" i="1" dirty="0"/>
              <a:t>harm was also a foreseeable consequence of </a:t>
            </a:r>
            <a:r>
              <a:rPr lang="en-US" i="1" dirty="0" smtClean="0"/>
              <a:t>the </a:t>
            </a:r>
            <a:r>
              <a:rPr lang="en-GB" i="1" dirty="0" smtClean="0"/>
              <a:t>negligent conduct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Area </a:t>
            </a:r>
            <a:r>
              <a:rPr lang="en-GB" dirty="0" err="1" smtClean="0"/>
              <a:t>Kerentanan</a:t>
            </a:r>
            <a:r>
              <a:rPr lang="en-GB" dirty="0" smtClean="0"/>
              <a:t> </a:t>
            </a:r>
            <a:r>
              <a:rPr lang="en-GB" dirty="0" err="1" smtClean="0"/>
              <a:t>Psikiatri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(2004)</a:t>
            </a:r>
            <a:endParaRPr lang="en-GB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6388" y="1905000"/>
            <a:ext cx="8371224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Baku </a:t>
            </a:r>
            <a:r>
              <a:rPr lang="en-GB" dirty="0" err="1" smtClean="0"/>
              <a:t>Pelayanan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Merupakan</a:t>
            </a:r>
            <a:r>
              <a:rPr lang="en-GB" dirty="0" smtClean="0"/>
              <a:t> </a:t>
            </a:r>
            <a:r>
              <a:rPr lang="en-GB" dirty="0" err="1" smtClean="0"/>
              <a:t>tolok</a:t>
            </a:r>
            <a:r>
              <a:rPr lang="en-GB" dirty="0" smtClean="0"/>
              <a:t> </a:t>
            </a:r>
            <a:r>
              <a:rPr lang="en-GB" dirty="0" err="1" smtClean="0"/>
              <a:t>ukur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endParaRPr lang="en-GB" dirty="0" smtClean="0"/>
          </a:p>
          <a:p>
            <a:r>
              <a:rPr lang="en-GB" dirty="0" err="1" smtClean="0"/>
              <a:t>Sumber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diambil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kesaksian</a:t>
            </a:r>
            <a:r>
              <a:rPr lang="en-GB" dirty="0" smtClean="0"/>
              <a:t> </a:t>
            </a:r>
            <a:r>
              <a:rPr lang="en-GB" dirty="0" err="1" smtClean="0"/>
              <a:t>ahli</a:t>
            </a:r>
            <a:r>
              <a:rPr lang="en-GB" dirty="0" smtClean="0"/>
              <a:t>, </a:t>
            </a:r>
            <a:r>
              <a:rPr lang="en-GB" dirty="0" err="1" smtClean="0"/>
              <a:t>hukum</a:t>
            </a:r>
            <a:r>
              <a:rPr lang="en-GB" dirty="0" smtClean="0"/>
              <a:t> </a:t>
            </a:r>
            <a:r>
              <a:rPr lang="en-GB" dirty="0" err="1" smtClean="0"/>
              <a:t>secara</a:t>
            </a:r>
            <a:r>
              <a:rPr lang="en-GB" dirty="0" smtClean="0"/>
              <a:t> </a:t>
            </a:r>
            <a:r>
              <a:rPr lang="en-GB" dirty="0" err="1" smtClean="0"/>
              <a:t>umum</a:t>
            </a:r>
            <a:r>
              <a:rPr lang="en-GB" dirty="0" smtClean="0"/>
              <a:t>, </a:t>
            </a:r>
            <a:r>
              <a:rPr lang="en-GB" dirty="0" err="1" smtClean="0"/>
              <a:t>statuta</a:t>
            </a:r>
            <a:r>
              <a:rPr lang="en-GB" dirty="0" smtClean="0"/>
              <a:t> </a:t>
            </a:r>
            <a:r>
              <a:rPr lang="en-GB" dirty="0" err="1" smtClean="0"/>
              <a:t>negara</a:t>
            </a:r>
            <a:r>
              <a:rPr lang="en-GB" dirty="0" smtClean="0"/>
              <a:t> </a:t>
            </a:r>
            <a:r>
              <a:rPr lang="en-GB" dirty="0" err="1" smtClean="0"/>
              <a:t>bagian</a:t>
            </a:r>
            <a:r>
              <a:rPr lang="en-GB" dirty="0" smtClean="0"/>
              <a:t>, </a:t>
            </a:r>
            <a:r>
              <a:rPr lang="en-GB" dirty="0" err="1" smtClean="0"/>
              <a:t>regulasi</a:t>
            </a:r>
            <a:r>
              <a:rPr lang="en-GB" dirty="0" smtClean="0"/>
              <a:t> </a:t>
            </a:r>
            <a:r>
              <a:rPr lang="en-GB" dirty="0" err="1" smtClean="0"/>
              <a:t>administratif</a:t>
            </a:r>
            <a:endParaRPr lang="en-GB" dirty="0" smtClean="0"/>
          </a:p>
          <a:p>
            <a:r>
              <a:rPr lang="en-GB" dirty="0" err="1" smtClean="0">
                <a:sym typeface="Wingdings" pitchFamily="2" charset="2"/>
              </a:rPr>
              <a:t>Bagaimana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psikiater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pada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umumnya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praktik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pada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keadaan</a:t>
            </a:r>
            <a:r>
              <a:rPr lang="en-GB" dirty="0" smtClean="0">
                <a:sym typeface="Wingdings" pitchFamily="2" charset="2"/>
              </a:rPr>
              <a:t> yang </a:t>
            </a:r>
            <a:r>
              <a:rPr lang="en-GB" dirty="0" err="1" smtClean="0">
                <a:sym typeface="Wingdings" pitchFamily="2" charset="2"/>
              </a:rPr>
              <a:t>sama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smtClean="0"/>
              <a:t>“Reasonable physician” </a:t>
            </a:r>
            <a:r>
              <a:rPr lang="en-GB" dirty="0" smtClean="0">
                <a:sym typeface="Wingdings" pitchFamily="2" charset="2"/>
              </a:rPr>
              <a:t> “reasonable patient”</a:t>
            </a:r>
          </a:p>
          <a:p>
            <a:r>
              <a:rPr lang="en-GB" dirty="0" err="1" smtClean="0">
                <a:sym typeface="Wingdings" pitchFamily="2" charset="2"/>
              </a:rPr>
              <a:t>Bedakan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dengan</a:t>
            </a:r>
            <a:r>
              <a:rPr lang="en-GB" dirty="0" smtClean="0">
                <a:sym typeface="Wingdings" pitchFamily="2" charset="2"/>
              </a:rPr>
              <a:t> “</a:t>
            </a:r>
            <a:r>
              <a:rPr lang="en-GB" dirty="0" err="1" smtClean="0">
                <a:sym typeface="Wingdings" pitchFamily="2" charset="2"/>
              </a:rPr>
              <a:t>Kualitas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Pelayanan</a:t>
            </a:r>
            <a:r>
              <a:rPr lang="en-GB" dirty="0" smtClean="0">
                <a:sym typeface="Wingdings" pitchFamily="2" charset="2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Dari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Klinisi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err="1" smtClean="0"/>
              <a:t>Perawatan</a:t>
            </a:r>
            <a:r>
              <a:rPr lang="en-GB" dirty="0" smtClean="0"/>
              <a:t> </a:t>
            </a:r>
            <a:r>
              <a:rPr lang="en-GB" dirty="0" err="1" smtClean="0"/>
              <a:t>bersama</a:t>
            </a:r>
            <a:endParaRPr lang="en-GB" dirty="0" smtClean="0"/>
          </a:p>
          <a:p>
            <a:r>
              <a:rPr lang="en-GB" dirty="0" err="1" smtClean="0"/>
              <a:t>Psikoterapi</a:t>
            </a:r>
            <a:r>
              <a:rPr lang="en-GB" dirty="0" smtClean="0"/>
              <a:t> + </a:t>
            </a:r>
            <a:r>
              <a:rPr lang="en-GB" dirty="0" err="1" smtClean="0"/>
              <a:t>Farmakoterapi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dua</a:t>
            </a:r>
            <a:r>
              <a:rPr lang="en-GB" dirty="0" smtClean="0"/>
              <a:t> </a:t>
            </a:r>
            <a:r>
              <a:rPr lang="en-GB" dirty="0" err="1" smtClean="0"/>
              <a:t>ahli</a:t>
            </a:r>
            <a:r>
              <a:rPr lang="en-GB" dirty="0" smtClean="0"/>
              <a:t> </a:t>
            </a:r>
            <a:r>
              <a:rPr lang="en-GB" dirty="0" err="1" smtClean="0"/>
              <a:t>berbeda</a:t>
            </a:r>
            <a:endParaRPr lang="en-GB" dirty="0" smtClean="0"/>
          </a:p>
          <a:p>
            <a:r>
              <a:rPr lang="en-GB" dirty="0" err="1" smtClean="0"/>
              <a:t>Tanggung</a:t>
            </a:r>
            <a:r>
              <a:rPr lang="en-GB" dirty="0" smtClean="0"/>
              <a:t> </a:t>
            </a:r>
            <a:r>
              <a:rPr lang="en-GB" dirty="0" err="1" smtClean="0"/>
              <a:t>jawab</a:t>
            </a:r>
            <a:r>
              <a:rPr lang="en-GB" dirty="0" smtClean="0"/>
              <a:t> </a:t>
            </a:r>
            <a:r>
              <a:rPr lang="en-GB" dirty="0" err="1" smtClean="0"/>
              <a:t>diemban</a:t>
            </a:r>
            <a:r>
              <a:rPr lang="en-GB" dirty="0" smtClean="0"/>
              <a:t> </a:t>
            </a:r>
            <a:r>
              <a:rPr lang="en-GB" dirty="0" err="1" smtClean="0"/>
              <a:t>berdasarkan</a:t>
            </a:r>
            <a:r>
              <a:rPr lang="en-GB" dirty="0" smtClean="0"/>
              <a:t> </a:t>
            </a:r>
            <a:r>
              <a:rPr lang="en-GB" dirty="0" err="1" smtClean="0"/>
              <a:t>pengetahuan</a:t>
            </a:r>
            <a:r>
              <a:rPr lang="en-GB" dirty="0" smtClean="0"/>
              <a:t> yang </a:t>
            </a:r>
            <a:r>
              <a:rPr lang="en-GB" dirty="0" err="1" smtClean="0"/>
              <a:t>dimiliki</a:t>
            </a:r>
            <a:endParaRPr lang="en-GB" dirty="0"/>
          </a:p>
          <a:p>
            <a:pPr>
              <a:buNone/>
            </a:pPr>
            <a:r>
              <a:rPr lang="en-GB" dirty="0" err="1" smtClean="0"/>
              <a:t>Supervisi</a:t>
            </a:r>
            <a:endParaRPr lang="en-GB" dirty="0" smtClean="0"/>
          </a:p>
          <a:p>
            <a:r>
              <a:rPr lang="en-GB" dirty="0" err="1" smtClean="0"/>
              <a:t>Supervisi</a:t>
            </a:r>
            <a:r>
              <a:rPr lang="en-GB" dirty="0" smtClean="0"/>
              <a:t> </a:t>
            </a:r>
            <a:r>
              <a:rPr lang="en-GB" dirty="0" err="1" smtClean="0"/>
              <a:t>sesekali</a:t>
            </a:r>
            <a:r>
              <a:rPr lang="en-GB" dirty="0" smtClean="0"/>
              <a:t> </a:t>
            </a:r>
            <a:r>
              <a:rPr lang="en-GB" dirty="0" err="1" smtClean="0"/>
              <a:t>kurang</a:t>
            </a:r>
            <a:r>
              <a:rPr lang="en-GB" dirty="0" smtClean="0"/>
              <a:t> </a:t>
            </a:r>
            <a:r>
              <a:rPr lang="en-GB" dirty="0" err="1" smtClean="0"/>
              <a:t>rentan</a:t>
            </a:r>
            <a:endParaRPr lang="en-GB" dirty="0" smtClean="0"/>
          </a:p>
          <a:p>
            <a:r>
              <a:rPr lang="en-GB" dirty="0" err="1" smtClean="0"/>
              <a:t>Supervisi</a:t>
            </a:r>
            <a:r>
              <a:rPr lang="en-GB" dirty="0" smtClean="0"/>
              <a:t> </a:t>
            </a:r>
            <a:r>
              <a:rPr lang="en-GB" dirty="0" err="1" smtClean="0"/>
              <a:t>wajib</a:t>
            </a:r>
            <a:r>
              <a:rPr lang="en-GB" dirty="0" smtClean="0"/>
              <a:t> </a:t>
            </a:r>
            <a:r>
              <a:rPr lang="en-GB" dirty="0" err="1" smtClean="0"/>
              <a:t>rentan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tanggung</a:t>
            </a:r>
            <a:r>
              <a:rPr lang="en-GB" dirty="0" smtClean="0"/>
              <a:t> </a:t>
            </a:r>
            <a:r>
              <a:rPr lang="en-GB" dirty="0" err="1" smtClean="0"/>
              <a:t>jawab</a:t>
            </a:r>
            <a:r>
              <a:rPr lang="en-GB" dirty="0" smtClean="0"/>
              <a:t> </a:t>
            </a:r>
            <a:r>
              <a:rPr lang="en-GB" dirty="0" err="1" smtClean="0"/>
              <a:t>atas</a:t>
            </a:r>
            <a:r>
              <a:rPr lang="en-GB" dirty="0" smtClean="0"/>
              <a:t> </a:t>
            </a:r>
            <a:r>
              <a:rPr lang="en-GB" dirty="0" err="1" smtClean="0"/>
              <a:t>kejadian</a:t>
            </a:r>
            <a:r>
              <a:rPr lang="en-GB" dirty="0" smtClean="0"/>
              <a:t> yang </a:t>
            </a:r>
            <a:r>
              <a:rPr lang="en-GB" dirty="0" err="1" smtClean="0"/>
              <a:t>disupervisi</a:t>
            </a:r>
            <a:r>
              <a:rPr lang="en-GB" dirty="0" smtClean="0"/>
              <a:t>, </a:t>
            </a:r>
            <a:r>
              <a:rPr lang="en-GB" dirty="0" err="1" smtClean="0"/>
              <a:t>administratif</a:t>
            </a:r>
            <a:r>
              <a:rPr lang="en-GB" dirty="0" smtClean="0"/>
              <a:t>, </a:t>
            </a:r>
            <a:r>
              <a:rPr lang="en-GB" dirty="0" err="1" smtClean="0"/>
              <a:t>penjamin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Dari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Klinisi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i="1" dirty="0" err="1" smtClean="0"/>
              <a:t>Respondeat</a:t>
            </a:r>
            <a:r>
              <a:rPr lang="en-GB" i="1" dirty="0" smtClean="0"/>
              <a:t> Superior</a:t>
            </a:r>
            <a:endParaRPr lang="en-GB" dirty="0" smtClean="0"/>
          </a:p>
          <a:p>
            <a:r>
              <a:rPr lang="en-GB" dirty="0" err="1" smtClean="0"/>
              <a:t>Tanggung</a:t>
            </a:r>
            <a:r>
              <a:rPr lang="en-GB" dirty="0" smtClean="0"/>
              <a:t> </a:t>
            </a:r>
            <a:r>
              <a:rPr lang="en-GB" dirty="0" err="1" smtClean="0"/>
              <a:t>jawab</a:t>
            </a:r>
            <a:r>
              <a:rPr lang="en-GB" dirty="0" smtClean="0"/>
              <a:t> </a:t>
            </a:r>
            <a:r>
              <a:rPr lang="en-GB" dirty="0" err="1" smtClean="0"/>
              <a:t>atasan</a:t>
            </a:r>
            <a:endParaRPr lang="en-GB" dirty="0" smtClean="0"/>
          </a:p>
          <a:p>
            <a:r>
              <a:rPr lang="en-GB" dirty="0" err="1" smtClean="0"/>
              <a:t>Pegawai</a:t>
            </a:r>
            <a:r>
              <a:rPr lang="en-GB" dirty="0" smtClean="0"/>
              <a:t> </a:t>
            </a:r>
            <a:r>
              <a:rPr lang="en-GB" dirty="0" err="1" smtClean="0"/>
              <a:t>memiliki</a:t>
            </a:r>
            <a:r>
              <a:rPr lang="en-GB" dirty="0" smtClean="0"/>
              <a:t> </a:t>
            </a:r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sedikit</a:t>
            </a:r>
            <a:r>
              <a:rPr lang="en-GB" dirty="0" smtClean="0"/>
              <a:t> </a:t>
            </a:r>
            <a:r>
              <a:rPr lang="en-GB" dirty="0" err="1" smtClean="0"/>
              <a:t>dukungan</a:t>
            </a:r>
            <a:r>
              <a:rPr lang="en-GB" dirty="0" smtClean="0"/>
              <a:t> </a:t>
            </a:r>
            <a:r>
              <a:rPr lang="en-GB" dirty="0" err="1" smtClean="0"/>
              <a:t>finansial</a:t>
            </a:r>
            <a:r>
              <a:rPr lang="en-GB" dirty="0" smtClean="0"/>
              <a:t> </a:t>
            </a:r>
            <a:r>
              <a:rPr lang="en-GB" dirty="0" err="1" smtClean="0"/>
              <a:t>dibanding</a:t>
            </a:r>
            <a:r>
              <a:rPr lang="en-GB" dirty="0" smtClean="0"/>
              <a:t> </a:t>
            </a:r>
            <a:r>
              <a:rPr lang="en-GB" dirty="0" err="1" smtClean="0"/>
              <a:t>atasan</a:t>
            </a:r>
            <a:endParaRPr lang="en-GB" dirty="0" smtClean="0"/>
          </a:p>
          <a:p>
            <a:r>
              <a:rPr lang="en-GB" dirty="0" err="1" smtClean="0"/>
              <a:t>Syarat</a:t>
            </a:r>
            <a:r>
              <a:rPr lang="en-GB" dirty="0" smtClean="0"/>
              <a:t>: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kewenangan</a:t>
            </a:r>
            <a:r>
              <a:rPr lang="en-GB" dirty="0" smtClean="0"/>
              <a:t> </a:t>
            </a:r>
            <a:r>
              <a:rPr lang="en-GB" dirty="0" err="1" smtClean="0"/>
              <a:t>akan</a:t>
            </a:r>
            <a:r>
              <a:rPr lang="en-GB" dirty="0" smtClean="0"/>
              <a:t> </a:t>
            </a:r>
            <a:r>
              <a:rPr lang="en-GB" dirty="0" err="1" smtClean="0"/>
              <a:t>kendali</a:t>
            </a:r>
            <a:r>
              <a:rPr lang="en-GB" dirty="0" smtClean="0"/>
              <a:t>; </a:t>
            </a:r>
            <a:r>
              <a:rPr lang="en-GB" dirty="0" err="1" smtClean="0"/>
              <a:t>tindakan</a:t>
            </a:r>
            <a:r>
              <a:rPr lang="en-GB" dirty="0" smtClean="0"/>
              <a:t> </a:t>
            </a:r>
            <a:r>
              <a:rPr lang="en-GB" dirty="0" err="1" smtClean="0"/>
              <a:t>pegawai</a:t>
            </a:r>
            <a:r>
              <a:rPr lang="en-GB" dirty="0" smtClean="0"/>
              <a:t> </a:t>
            </a:r>
            <a:r>
              <a:rPr lang="en-GB" dirty="0" err="1" smtClean="0"/>
              <a:t>berakibat</a:t>
            </a:r>
            <a:r>
              <a:rPr lang="en-GB" dirty="0" smtClean="0"/>
              <a:t> </a:t>
            </a:r>
            <a:r>
              <a:rPr lang="en-GB" dirty="0" err="1" smtClean="0"/>
              <a:t>langsung</a:t>
            </a:r>
            <a:r>
              <a:rPr lang="en-GB" dirty="0" smtClean="0"/>
              <a:t>; </a:t>
            </a:r>
            <a:r>
              <a:rPr lang="en-GB" dirty="0" err="1" smtClean="0"/>
              <a:t>tindakan</a:t>
            </a:r>
            <a:r>
              <a:rPr lang="en-GB" dirty="0" smtClean="0"/>
              <a:t> </a:t>
            </a:r>
            <a:r>
              <a:rPr lang="en-GB" dirty="0" err="1" smtClean="0"/>
              <a:t>pegawai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bawah</a:t>
            </a:r>
            <a:r>
              <a:rPr lang="en-GB" dirty="0" smtClean="0"/>
              <a:t> </a:t>
            </a:r>
            <a:r>
              <a:rPr lang="en-GB" dirty="0" err="1" smtClean="0"/>
              <a:t>aturan</a:t>
            </a:r>
            <a:r>
              <a:rPr lang="en-GB" dirty="0" smtClean="0"/>
              <a:t> </a:t>
            </a:r>
            <a:r>
              <a:rPr lang="en-GB" dirty="0" err="1" smtClean="0"/>
              <a:t>kepegawaiannya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Telaah</a:t>
            </a:r>
            <a:r>
              <a:rPr lang="en-GB" dirty="0" smtClean="0"/>
              <a:t> </a:t>
            </a:r>
            <a:r>
              <a:rPr lang="en-GB" dirty="0" err="1" smtClean="0"/>
              <a:t>Sejawat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i="1" dirty="0" smtClean="0"/>
              <a:t>Peer Review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Dilakukan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sejawat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: </a:t>
            </a:r>
            <a:r>
              <a:rPr lang="en-GB" dirty="0" err="1" smtClean="0"/>
              <a:t>rumah</a:t>
            </a:r>
            <a:r>
              <a:rPr lang="en-GB" dirty="0" smtClean="0"/>
              <a:t> </a:t>
            </a:r>
            <a:r>
              <a:rPr lang="en-GB" dirty="0" err="1" smtClean="0"/>
              <a:t>sakit</a:t>
            </a:r>
            <a:r>
              <a:rPr lang="en-GB" dirty="0" smtClean="0"/>
              <a:t>, </a:t>
            </a:r>
            <a:r>
              <a:rPr lang="en-GB" dirty="0" err="1" smtClean="0"/>
              <a:t>klinik</a:t>
            </a:r>
            <a:r>
              <a:rPr lang="en-GB" dirty="0" smtClean="0"/>
              <a:t>, </a:t>
            </a:r>
            <a:r>
              <a:rPr lang="en-GB" i="1" dirty="0" smtClean="0"/>
              <a:t>practice associations</a:t>
            </a:r>
            <a:r>
              <a:rPr lang="en-GB" dirty="0" smtClean="0"/>
              <a:t>, </a:t>
            </a:r>
            <a:r>
              <a:rPr lang="en-GB" dirty="0" err="1" smtClean="0"/>
              <a:t>komunitas</a:t>
            </a:r>
            <a:r>
              <a:rPr lang="en-GB" dirty="0" smtClean="0"/>
              <a:t> </a:t>
            </a:r>
            <a:r>
              <a:rPr lang="en-GB" dirty="0" err="1" smtClean="0"/>
              <a:t>ahli</a:t>
            </a:r>
            <a:r>
              <a:rPr lang="en-GB" dirty="0" smtClean="0"/>
              <a:t>, program </a:t>
            </a:r>
            <a:r>
              <a:rPr lang="en-GB" dirty="0" err="1" smtClean="0"/>
              <a:t>latihan</a:t>
            </a:r>
            <a:r>
              <a:rPr lang="en-GB" dirty="0" smtClean="0"/>
              <a:t>, </a:t>
            </a:r>
            <a:r>
              <a:rPr lang="en-GB" dirty="0" err="1" smtClean="0"/>
              <a:t>sekolah</a:t>
            </a:r>
            <a:r>
              <a:rPr lang="en-GB" dirty="0" smtClean="0"/>
              <a:t> </a:t>
            </a:r>
            <a:r>
              <a:rPr lang="en-GB" dirty="0" err="1" smtClean="0"/>
              <a:t>kedokteran</a:t>
            </a:r>
            <a:r>
              <a:rPr lang="en-GB" dirty="0" smtClean="0"/>
              <a:t>, </a:t>
            </a:r>
            <a:r>
              <a:rPr lang="en-GB" dirty="0" err="1" smtClean="0"/>
              <a:t>organisasi</a:t>
            </a:r>
            <a:r>
              <a:rPr lang="en-GB" dirty="0" smtClean="0"/>
              <a:t> </a:t>
            </a:r>
            <a:r>
              <a:rPr lang="en-GB" dirty="0" err="1" smtClean="0"/>
              <a:t>pemeliharaan</a:t>
            </a:r>
            <a:r>
              <a:rPr lang="en-GB" dirty="0" smtClean="0"/>
              <a:t> </a:t>
            </a:r>
            <a:r>
              <a:rPr lang="en-GB" dirty="0" err="1" smtClean="0"/>
              <a:t>kesehatan</a:t>
            </a:r>
            <a:r>
              <a:rPr lang="en-GB" dirty="0" smtClean="0"/>
              <a:t>,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semua</a:t>
            </a:r>
            <a:r>
              <a:rPr lang="en-GB" dirty="0" smtClean="0"/>
              <a:t> </a:t>
            </a:r>
            <a:r>
              <a:rPr lang="en-GB" i="1" dirty="0" smtClean="0"/>
              <a:t>third-party </a:t>
            </a:r>
            <a:r>
              <a:rPr lang="en-GB" i="1" dirty="0" err="1" smtClean="0"/>
              <a:t>payors</a:t>
            </a:r>
            <a:endParaRPr lang="en-GB" i="1" dirty="0" smtClean="0"/>
          </a:p>
          <a:p>
            <a:r>
              <a:rPr lang="en-GB" dirty="0" err="1" smtClean="0"/>
              <a:t>Koridor</a:t>
            </a:r>
            <a:r>
              <a:rPr lang="en-GB" dirty="0" smtClean="0"/>
              <a:t>: </a:t>
            </a:r>
            <a:r>
              <a:rPr lang="en-GB" dirty="0" err="1" smtClean="0"/>
              <a:t>sebagai</a:t>
            </a:r>
            <a:r>
              <a:rPr lang="en-GB" dirty="0" smtClean="0"/>
              <a:t> </a:t>
            </a:r>
            <a:r>
              <a:rPr lang="en-GB" dirty="0" err="1" smtClean="0"/>
              <a:t>salah</a:t>
            </a:r>
            <a:r>
              <a:rPr lang="en-GB" dirty="0" smtClean="0"/>
              <a:t> </a:t>
            </a:r>
            <a:r>
              <a:rPr lang="en-GB" dirty="0" err="1" smtClean="0"/>
              <a:t>satu</a:t>
            </a:r>
            <a:r>
              <a:rPr lang="en-GB" dirty="0" smtClean="0"/>
              <a:t> </a:t>
            </a:r>
            <a:r>
              <a:rPr lang="en-GB" dirty="0" err="1" smtClean="0"/>
              <a:t>layanan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pusat</a:t>
            </a:r>
            <a:r>
              <a:rPr lang="en-GB" dirty="0" smtClean="0"/>
              <a:t> </a:t>
            </a:r>
            <a:r>
              <a:rPr lang="en-GB" dirty="0" err="1" smtClean="0"/>
              <a:t>kesehatan</a:t>
            </a:r>
            <a:r>
              <a:rPr lang="en-GB" dirty="0" smtClean="0"/>
              <a:t>;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cukup</a:t>
            </a:r>
            <a:r>
              <a:rPr lang="en-GB" dirty="0" smtClean="0"/>
              <a:t> </a:t>
            </a:r>
            <a:r>
              <a:rPr lang="en-GB" dirty="0" err="1" smtClean="0"/>
              <a:t>usaha</a:t>
            </a:r>
            <a:r>
              <a:rPr lang="en-GB" dirty="0" smtClean="0"/>
              <a:t> </a:t>
            </a:r>
            <a:r>
              <a:rPr lang="en-GB" dirty="0" err="1" smtClean="0"/>
              <a:t>pengambilan</a:t>
            </a:r>
            <a:r>
              <a:rPr lang="en-GB" dirty="0" smtClean="0"/>
              <a:t> data; </a:t>
            </a:r>
            <a:r>
              <a:rPr lang="en-GB" dirty="0" err="1" smtClean="0"/>
              <a:t>diawasi</a:t>
            </a:r>
            <a:r>
              <a:rPr lang="en-GB" dirty="0" smtClean="0"/>
              <a:t> </a:t>
            </a:r>
            <a:r>
              <a:rPr lang="en-GB" dirty="0" err="1" smtClean="0"/>
              <a:t>selama</a:t>
            </a:r>
            <a:r>
              <a:rPr lang="en-GB" dirty="0" smtClean="0"/>
              <a:t> </a:t>
            </a:r>
            <a:r>
              <a:rPr lang="en-GB" dirty="0" err="1" smtClean="0"/>
              <a:t>prosesnya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Tort </a:t>
            </a:r>
            <a:r>
              <a:rPr lang="en-GB" dirty="0" smtClean="0"/>
              <a:t>= </a:t>
            </a:r>
            <a:r>
              <a:rPr lang="en-GB" i="1" dirty="0" smtClean="0"/>
              <a:t>civil wrong</a:t>
            </a:r>
            <a:r>
              <a:rPr lang="en-GB" dirty="0" smtClean="0"/>
              <a:t>; </a:t>
            </a:r>
            <a:r>
              <a:rPr lang="en-GB" dirty="0" err="1" smtClean="0"/>
              <a:t>pelanggaran</a:t>
            </a:r>
            <a:r>
              <a:rPr lang="en-GB" dirty="0" smtClean="0"/>
              <a:t> </a:t>
            </a:r>
            <a:r>
              <a:rPr lang="en-GB" dirty="0" err="1" smtClean="0"/>
              <a:t>sipil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i="1" dirty="0" smtClean="0"/>
              <a:t>non-criminal or non-contract-related wrong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Akibat</a:t>
            </a:r>
            <a:r>
              <a:rPr lang="en-GB" dirty="0" smtClean="0"/>
              <a:t> </a:t>
            </a:r>
            <a:r>
              <a:rPr lang="en-GB" dirty="0" err="1" smtClean="0"/>
              <a:t>kelalaian</a:t>
            </a:r>
            <a:r>
              <a:rPr lang="en-GB" dirty="0" smtClean="0"/>
              <a:t> </a:t>
            </a:r>
            <a:r>
              <a:rPr lang="en-GB" dirty="0" err="1" smtClean="0"/>
              <a:t>seorang</a:t>
            </a:r>
            <a:r>
              <a:rPr lang="en-GB" dirty="0" smtClean="0"/>
              <a:t> </a:t>
            </a:r>
            <a:r>
              <a:rPr lang="en-GB" dirty="0" err="1" smtClean="0"/>
              <a:t>dokter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i="1" dirty="0" smtClean="0"/>
              <a:t>negligence </a:t>
            </a:r>
            <a:r>
              <a:rPr lang="en-GB" i="1" dirty="0" smtClean="0">
                <a:latin typeface="Times New Roman"/>
                <a:cs typeface="Times New Roman"/>
              </a:rPr>
              <a:t>≈ </a:t>
            </a:r>
            <a:r>
              <a:rPr lang="en-GB" i="1" dirty="0" smtClean="0"/>
              <a:t>unreasonably risky conduct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Melakukan</a:t>
            </a:r>
            <a:r>
              <a:rPr lang="en-GB" dirty="0" smtClean="0"/>
              <a:t> yang </a:t>
            </a:r>
            <a:r>
              <a:rPr lang="en-GB" dirty="0" err="1" smtClean="0"/>
              <a:t>seharusnya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melakukan</a:t>
            </a:r>
            <a:r>
              <a:rPr lang="en-GB" dirty="0" smtClean="0"/>
              <a:t> yang </a:t>
            </a:r>
            <a:r>
              <a:rPr lang="en-GB" dirty="0" err="1" smtClean="0"/>
              <a:t>seharusnya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Burden of Proof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Dibebankan</a:t>
            </a:r>
            <a:r>
              <a:rPr lang="en-GB" dirty="0" smtClean="0"/>
              <a:t> </a:t>
            </a:r>
            <a:r>
              <a:rPr lang="en-GB" dirty="0" err="1" smtClean="0"/>
              <a:t>kepada</a:t>
            </a:r>
            <a:r>
              <a:rPr lang="en-GB" dirty="0" smtClean="0"/>
              <a:t> </a:t>
            </a:r>
            <a:r>
              <a:rPr lang="en-GB" dirty="0" err="1" smtClean="0"/>
              <a:t>penuntut</a:t>
            </a:r>
            <a:endParaRPr lang="en-GB" dirty="0" smtClean="0"/>
          </a:p>
          <a:p>
            <a:r>
              <a:rPr lang="en-GB" i="1" dirty="0" smtClean="0"/>
              <a:t>Burden of persuasion</a:t>
            </a:r>
            <a:br>
              <a:rPr lang="en-GB" i="1" dirty="0" smtClean="0"/>
            </a:br>
            <a:r>
              <a:rPr lang="en-US" i="1" dirty="0"/>
              <a:t>obligation to convince the court that the doctor </a:t>
            </a:r>
            <a:r>
              <a:rPr lang="en-US" i="1" dirty="0" smtClean="0"/>
              <a:t>committed malpractice</a:t>
            </a:r>
          </a:p>
          <a:p>
            <a:r>
              <a:rPr lang="en-GB" i="1" dirty="0" smtClean="0"/>
              <a:t>Burden of production</a:t>
            </a:r>
            <a:br>
              <a:rPr lang="en-GB" i="1" dirty="0" smtClean="0"/>
            </a:br>
            <a:r>
              <a:rPr lang="en-US" i="1" dirty="0" smtClean="0"/>
              <a:t>obligation to deliver the sort of evidence that would support that conclusion</a:t>
            </a:r>
            <a:endParaRPr lang="en-GB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Pembelaan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Tuntutan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r>
              <a:rPr lang="en-GB" dirty="0" smtClean="0"/>
              <a:t> </a:t>
            </a:r>
            <a:r>
              <a:rPr lang="en-GB" dirty="0" err="1" smtClean="0"/>
              <a:t>belum</a:t>
            </a:r>
            <a:r>
              <a:rPr lang="en-GB" dirty="0" smtClean="0"/>
              <a:t> </a:t>
            </a:r>
            <a:r>
              <a:rPr lang="en-GB" dirty="0" err="1" smtClean="0"/>
              <a:t>tentu</a:t>
            </a:r>
            <a:r>
              <a:rPr lang="en-GB" dirty="0" smtClean="0"/>
              <a:t> </a:t>
            </a:r>
            <a:r>
              <a:rPr lang="en-GB" dirty="0" err="1" smtClean="0"/>
              <a:t>berujung</a:t>
            </a:r>
            <a:r>
              <a:rPr lang="en-GB" dirty="0" smtClean="0"/>
              <a:t> </a:t>
            </a:r>
            <a:r>
              <a:rPr lang="en-GB" dirty="0" err="1" smtClean="0"/>
              <a:t>dakwaan</a:t>
            </a:r>
            <a:endParaRPr lang="en-GB" dirty="0" smtClean="0"/>
          </a:p>
          <a:p>
            <a:r>
              <a:rPr lang="en-GB" dirty="0" err="1" smtClean="0"/>
              <a:t>Pembelaan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meniadakan</a:t>
            </a:r>
            <a:r>
              <a:rPr lang="en-GB" dirty="0" smtClean="0"/>
              <a:t> </a:t>
            </a:r>
            <a:r>
              <a:rPr lang="en-GB" dirty="0" err="1" smtClean="0"/>
              <a:t>unsur</a:t>
            </a:r>
            <a:r>
              <a:rPr lang="en-GB" dirty="0" smtClean="0"/>
              <a:t> </a:t>
            </a:r>
            <a:r>
              <a:rPr lang="en-GB" dirty="0" err="1" smtClean="0"/>
              <a:t>penting</a:t>
            </a:r>
            <a:endParaRPr lang="en-GB" dirty="0" smtClean="0"/>
          </a:p>
          <a:p>
            <a:r>
              <a:rPr lang="en-GB" dirty="0" err="1" smtClean="0"/>
              <a:t>Waktu</a:t>
            </a:r>
            <a:r>
              <a:rPr lang="en-GB" dirty="0" smtClean="0"/>
              <a:t> yang </a:t>
            </a:r>
            <a:r>
              <a:rPr lang="en-GB" dirty="0" err="1" smtClean="0"/>
              <a:t>terlampaui</a:t>
            </a:r>
            <a:r>
              <a:rPr lang="en-GB" dirty="0" smtClean="0"/>
              <a:t> </a:t>
            </a:r>
            <a:r>
              <a:rPr lang="en-GB" dirty="0" err="1" smtClean="0"/>
              <a:t>setelah</a:t>
            </a:r>
            <a:r>
              <a:rPr lang="en-GB" dirty="0" smtClean="0"/>
              <a:t> </a:t>
            </a:r>
            <a:r>
              <a:rPr lang="en-GB" dirty="0" err="1" smtClean="0"/>
              <a:t>kejadian</a:t>
            </a:r>
            <a:endParaRPr lang="en-GB" dirty="0" smtClean="0"/>
          </a:p>
          <a:p>
            <a:r>
              <a:rPr lang="en-GB" dirty="0" err="1" smtClean="0"/>
              <a:t>Bukti</a:t>
            </a:r>
            <a:r>
              <a:rPr lang="en-GB" dirty="0" smtClean="0"/>
              <a:t> </a:t>
            </a:r>
            <a:r>
              <a:rPr lang="en-GB" dirty="0" err="1" smtClean="0"/>
              <a:t>keterlibatan</a:t>
            </a:r>
            <a:r>
              <a:rPr lang="en-GB" dirty="0" smtClean="0"/>
              <a:t> </a:t>
            </a:r>
            <a:r>
              <a:rPr lang="en-GB" dirty="0" err="1" smtClean="0"/>
              <a:t>pendapat</a:t>
            </a:r>
            <a:r>
              <a:rPr lang="en-GB" dirty="0" smtClean="0"/>
              <a:t> </a:t>
            </a:r>
            <a:r>
              <a:rPr lang="en-GB" dirty="0" err="1" smtClean="0"/>
              <a:t>ahli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Defensive Psychiatry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Melakukan</a:t>
            </a:r>
            <a:r>
              <a:rPr lang="en-GB" dirty="0" smtClean="0"/>
              <a:t> (</a:t>
            </a:r>
            <a:r>
              <a:rPr lang="en-GB" dirty="0" err="1" smtClean="0"/>
              <a:t>positif</a:t>
            </a:r>
            <a:r>
              <a:rPr lang="en-GB" dirty="0" smtClean="0"/>
              <a:t>)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menghilangkan</a:t>
            </a:r>
            <a:r>
              <a:rPr lang="en-GB" dirty="0" smtClean="0"/>
              <a:t> (</a:t>
            </a:r>
            <a:r>
              <a:rPr lang="en-GB" dirty="0" err="1" smtClean="0"/>
              <a:t>negatif</a:t>
            </a:r>
            <a:r>
              <a:rPr lang="en-GB" dirty="0" smtClean="0"/>
              <a:t>) </a:t>
            </a:r>
            <a:r>
              <a:rPr lang="en-GB" dirty="0" err="1" smtClean="0"/>
              <a:t>tindakan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tujuan</a:t>
            </a:r>
            <a:r>
              <a:rPr lang="en-GB" dirty="0" smtClean="0"/>
              <a:t> </a:t>
            </a:r>
            <a:r>
              <a:rPr lang="en-GB" dirty="0" err="1" smtClean="0"/>
              <a:t>untuk</a:t>
            </a:r>
            <a:r>
              <a:rPr lang="en-GB" dirty="0" smtClean="0"/>
              <a:t> </a:t>
            </a:r>
            <a:r>
              <a:rPr lang="en-GB" dirty="0" err="1" smtClean="0"/>
              <a:t>menghindari</a:t>
            </a:r>
            <a:r>
              <a:rPr lang="en-GB" dirty="0" smtClean="0"/>
              <a:t> </a:t>
            </a:r>
            <a:r>
              <a:rPr lang="en-GB" dirty="0" err="1" smtClean="0"/>
              <a:t>tuntutan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selalu</a:t>
            </a:r>
            <a:r>
              <a:rPr lang="en-GB" dirty="0" smtClean="0"/>
              <a:t> </a:t>
            </a:r>
            <a:r>
              <a:rPr lang="en-GB" dirty="0" err="1" smtClean="0"/>
              <a:t>menghindarkan</a:t>
            </a:r>
            <a:r>
              <a:rPr lang="en-GB" dirty="0" smtClean="0"/>
              <a:t> </a:t>
            </a:r>
            <a:r>
              <a:rPr lang="en-GB" dirty="0" err="1" smtClean="0"/>
              <a:t>dari</a:t>
            </a:r>
            <a:r>
              <a:rPr lang="en-GB" dirty="0" smtClean="0"/>
              <a:t> </a:t>
            </a:r>
            <a:r>
              <a:rPr lang="en-GB" dirty="0" err="1" smtClean="0"/>
              <a:t>tuntutan</a:t>
            </a:r>
            <a:endParaRPr lang="en-GB" dirty="0" smtClean="0"/>
          </a:p>
          <a:p>
            <a:r>
              <a:rPr lang="en-GB" dirty="0" err="1" smtClean="0"/>
              <a:t>Lebih</a:t>
            </a:r>
            <a:r>
              <a:rPr lang="en-GB" dirty="0" smtClean="0"/>
              <a:t> </a:t>
            </a:r>
            <a:r>
              <a:rPr lang="en-GB" dirty="0" err="1" smtClean="0"/>
              <a:t>mungkin</a:t>
            </a:r>
            <a:r>
              <a:rPr lang="en-GB" dirty="0" smtClean="0"/>
              <a:t> </a:t>
            </a:r>
            <a:r>
              <a:rPr lang="en-GB" dirty="0" err="1" smtClean="0"/>
              <a:t>menghasilkan</a:t>
            </a:r>
            <a:r>
              <a:rPr lang="en-GB" dirty="0" smtClean="0"/>
              <a:t> </a:t>
            </a:r>
            <a:r>
              <a:rPr lang="en-GB" dirty="0" err="1" smtClean="0"/>
              <a:t>tatalaksana</a:t>
            </a:r>
            <a:r>
              <a:rPr lang="en-GB" dirty="0" smtClean="0"/>
              <a:t> yang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bawah</a:t>
            </a:r>
            <a:r>
              <a:rPr lang="en-GB" dirty="0" smtClean="0"/>
              <a:t> </a:t>
            </a:r>
            <a:r>
              <a:rPr lang="en-GB" dirty="0" err="1" smtClean="0"/>
              <a:t>baku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Users\LORDz\Pictures\ASUS_T00F\Aba\P_20140729_105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495925"/>
            <a:ext cx="7772400" cy="1362075"/>
          </a:xfrm>
        </p:spPr>
        <p:txBody>
          <a:bodyPr/>
          <a:lstStyle/>
          <a:p>
            <a:r>
              <a:rPr lang="en-GB" cap="none" dirty="0" smtClean="0"/>
              <a:t>UU No 29 </a:t>
            </a:r>
            <a:r>
              <a:rPr lang="en-GB" cap="none" dirty="0" err="1" smtClean="0"/>
              <a:t>Tahun</a:t>
            </a:r>
            <a:r>
              <a:rPr lang="en-GB" cap="none" dirty="0" smtClean="0"/>
              <a:t> 2009</a:t>
            </a:r>
            <a:endParaRPr lang="en-GB" cap="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4114800"/>
            <a:ext cx="7772400" cy="1500187"/>
          </a:xfrm>
        </p:spPr>
        <p:txBody>
          <a:bodyPr/>
          <a:lstStyle/>
          <a:p>
            <a:r>
              <a:rPr lang="en-GB" dirty="0" err="1" smtClean="0"/>
              <a:t>Malpraktik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err="1" smtClean="0"/>
              <a:t>Pasal</a:t>
            </a:r>
            <a:r>
              <a:rPr lang="en-GB" dirty="0" smtClean="0"/>
              <a:t> 1: “</a:t>
            </a:r>
            <a:r>
              <a:rPr lang="en-GB" dirty="0" err="1" smtClean="0"/>
              <a:t>Praktik</a:t>
            </a:r>
            <a:r>
              <a:rPr lang="en-GB" dirty="0" smtClean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rangkaian</a:t>
            </a:r>
            <a:r>
              <a:rPr lang="en-GB" dirty="0"/>
              <a:t> </a:t>
            </a:r>
            <a:r>
              <a:rPr lang="en-GB" dirty="0" err="1"/>
              <a:t>kegiatan</a:t>
            </a:r>
            <a:r>
              <a:rPr lang="en-GB" dirty="0"/>
              <a:t> yang </a:t>
            </a:r>
            <a:r>
              <a:rPr lang="en-GB" dirty="0" err="1"/>
              <a:t>dilakukan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melaksanakan</a:t>
            </a:r>
            <a:r>
              <a:rPr lang="en-GB" dirty="0"/>
              <a:t> </a:t>
            </a:r>
            <a:r>
              <a:rPr lang="en-GB" dirty="0" err="1"/>
              <a:t>upaya</a:t>
            </a:r>
            <a:r>
              <a:rPr lang="en-GB" dirty="0"/>
              <a:t> </a:t>
            </a:r>
            <a:r>
              <a:rPr lang="en-GB" dirty="0" err="1" smtClean="0"/>
              <a:t>kesehatan</a:t>
            </a:r>
            <a:r>
              <a:rPr lang="en-GB" dirty="0" smtClean="0"/>
              <a:t>”</a:t>
            </a:r>
            <a:endParaRPr lang="en-GB" dirty="0"/>
          </a:p>
          <a:p>
            <a:pPr>
              <a:buNone/>
            </a:pPr>
            <a:r>
              <a:rPr lang="en-GB" dirty="0" err="1" smtClean="0"/>
              <a:t>Pasal</a:t>
            </a:r>
            <a:r>
              <a:rPr lang="en-GB" dirty="0" smtClean="0"/>
              <a:t> 2: “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dilaksanakan</a:t>
            </a:r>
            <a:r>
              <a:rPr lang="en-GB" dirty="0"/>
              <a:t> </a:t>
            </a:r>
            <a:r>
              <a:rPr lang="en-GB" dirty="0" err="1"/>
              <a:t>berasaskan</a:t>
            </a:r>
            <a:r>
              <a:rPr lang="en-GB" dirty="0"/>
              <a:t> </a:t>
            </a:r>
            <a:r>
              <a:rPr lang="en-GB" dirty="0" err="1"/>
              <a:t>Pancasila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didasarkan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nilai</a:t>
            </a:r>
            <a:r>
              <a:rPr lang="en-GB" dirty="0"/>
              <a:t> </a:t>
            </a:r>
            <a:r>
              <a:rPr lang="en-GB" dirty="0" err="1"/>
              <a:t>ilmiah</a:t>
            </a:r>
            <a:r>
              <a:rPr lang="en-GB" dirty="0"/>
              <a:t>, </a:t>
            </a:r>
            <a:r>
              <a:rPr lang="en-GB" dirty="0" err="1"/>
              <a:t>manfaat</a:t>
            </a:r>
            <a:r>
              <a:rPr lang="en-GB" dirty="0"/>
              <a:t>, </a:t>
            </a:r>
            <a:r>
              <a:rPr lang="en-GB" dirty="0" err="1"/>
              <a:t>keadilan</a:t>
            </a:r>
            <a:r>
              <a:rPr lang="en-GB" dirty="0"/>
              <a:t>, </a:t>
            </a:r>
            <a:r>
              <a:rPr lang="en-GB" dirty="0" err="1"/>
              <a:t>kemanusiaan</a:t>
            </a:r>
            <a:r>
              <a:rPr lang="en-GB" dirty="0"/>
              <a:t>, </a:t>
            </a:r>
            <a:r>
              <a:rPr lang="en-GB" dirty="0" err="1"/>
              <a:t>keseimbangan</a:t>
            </a:r>
            <a:r>
              <a:rPr lang="en-GB" dirty="0"/>
              <a:t>, </a:t>
            </a:r>
            <a:r>
              <a:rPr lang="en-GB" dirty="0" err="1"/>
              <a:t>serta</a:t>
            </a:r>
            <a:r>
              <a:rPr lang="en-GB" dirty="0"/>
              <a:t> </a:t>
            </a:r>
            <a:r>
              <a:rPr lang="en-GB" dirty="0" err="1"/>
              <a:t>perlindungan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keselamatan</a:t>
            </a:r>
            <a:r>
              <a:rPr lang="en-GB" dirty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”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(1): “</a:t>
            </a:r>
            <a:r>
              <a:rPr lang="en-GB" dirty="0" err="1" smtClean="0"/>
              <a:t>Dokter</a:t>
            </a:r>
            <a:r>
              <a:rPr lang="en-GB" dirty="0" smtClean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menyelenggarakan</a:t>
            </a:r>
            <a:r>
              <a:rPr lang="en-GB" dirty="0"/>
              <a:t> 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wajib</a:t>
            </a:r>
            <a:r>
              <a:rPr lang="en-GB" dirty="0"/>
              <a:t> </a:t>
            </a:r>
            <a:r>
              <a:rPr lang="en-GB" dirty="0" err="1"/>
              <a:t>mengikuti</a:t>
            </a:r>
            <a:r>
              <a:rPr lang="en-GB" dirty="0"/>
              <a:t> </a:t>
            </a:r>
            <a:r>
              <a:rPr lang="en-GB" dirty="0" err="1"/>
              <a:t>standar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 smtClean="0"/>
              <a:t>gigi</a:t>
            </a:r>
            <a:r>
              <a:rPr lang="en-GB" dirty="0" smtClean="0"/>
              <a:t>”</a:t>
            </a:r>
            <a:endParaRPr lang="en-GB" dirty="0"/>
          </a:p>
          <a:p>
            <a:pPr>
              <a:buNone/>
            </a:pPr>
            <a:r>
              <a:rPr lang="en-GB" dirty="0" smtClean="0"/>
              <a:t>(2): “</a:t>
            </a:r>
            <a:r>
              <a:rPr lang="en-GB" dirty="0" err="1" smtClean="0"/>
              <a:t>Standar</a:t>
            </a:r>
            <a:r>
              <a:rPr lang="en-GB" dirty="0" smtClean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dibedakan</a:t>
            </a:r>
            <a:r>
              <a:rPr lang="en-GB" dirty="0"/>
              <a:t> </a:t>
            </a:r>
            <a:r>
              <a:rPr lang="en-GB" dirty="0" err="1"/>
              <a:t>menurut</a:t>
            </a:r>
            <a:r>
              <a:rPr lang="en-GB" dirty="0"/>
              <a:t> </a:t>
            </a:r>
            <a:r>
              <a:rPr lang="en-GB" dirty="0" err="1"/>
              <a:t>jenis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strata </a:t>
            </a:r>
            <a:r>
              <a:rPr lang="en-GB" dirty="0" err="1"/>
              <a:t>sarana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 smtClean="0"/>
              <a:t>kesehatan</a:t>
            </a:r>
            <a:r>
              <a:rPr lang="en-GB" dirty="0" smtClean="0"/>
              <a:t>”</a:t>
            </a:r>
          </a:p>
          <a:p>
            <a:pPr>
              <a:buNone/>
            </a:pPr>
            <a:r>
              <a:rPr lang="en-GB" dirty="0" smtClean="0"/>
              <a:t>(3): “</a:t>
            </a:r>
            <a:r>
              <a:rPr lang="en-GB" dirty="0" err="1" smtClean="0"/>
              <a:t>Standar</a:t>
            </a:r>
            <a:r>
              <a:rPr lang="en-GB" dirty="0" smtClean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(2) </a:t>
            </a:r>
            <a:r>
              <a:rPr lang="en-GB" dirty="0" err="1"/>
              <a:t>diatur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Peraturan</a:t>
            </a:r>
            <a:r>
              <a:rPr lang="en-GB" dirty="0"/>
              <a:t> </a:t>
            </a:r>
            <a:r>
              <a:rPr lang="en-GB" dirty="0" err="1" smtClean="0"/>
              <a:t>Menteri</a:t>
            </a:r>
            <a:r>
              <a:rPr lang="en-GB" dirty="0" smtClean="0"/>
              <a:t>”</a:t>
            </a:r>
            <a:endParaRPr lang="en-GB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1)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yang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dilakukan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harus</a:t>
            </a:r>
            <a:r>
              <a:rPr lang="en-GB" dirty="0"/>
              <a:t> </a:t>
            </a:r>
            <a:r>
              <a:rPr lang="en-GB" dirty="0" err="1"/>
              <a:t>mendapat</a:t>
            </a:r>
            <a:r>
              <a:rPr lang="en-GB" dirty="0"/>
              <a:t> </a:t>
            </a:r>
            <a:r>
              <a:rPr lang="en-GB" dirty="0" err="1"/>
              <a:t>persetujuan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(2) </a:t>
            </a:r>
            <a:r>
              <a:rPr lang="en-GB" dirty="0" err="1"/>
              <a:t>Persetujuan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diberikan</a:t>
            </a:r>
            <a:r>
              <a:rPr lang="en-GB" dirty="0"/>
              <a:t> </a:t>
            </a:r>
            <a:r>
              <a:rPr lang="en-GB" dirty="0" err="1"/>
              <a:t>setelah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mendapat</a:t>
            </a:r>
            <a:r>
              <a:rPr lang="en-GB" dirty="0"/>
              <a:t> </a:t>
            </a:r>
            <a:r>
              <a:rPr lang="en-GB" dirty="0" err="1"/>
              <a:t>penjelasan</a:t>
            </a:r>
            <a:r>
              <a:rPr lang="en-GB" dirty="0"/>
              <a:t>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lengkap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sv-SE" dirty="0"/>
              <a:t>(3) Penjelasan sebagaimana dimaksud pada ayat (2) sekurang-kurangnya mencakup : 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GB" dirty="0" smtClean="0"/>
              <a:t>diagnosis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tata</a:t>
            </a:r>
            <a:r>
              <a:rPr lang="en-GB" dirty="0"/>
              <a:t> </a:t>
            </a:r>
            <a:r>
              <a:rPr lang="en-GB" dirty="0" err="1"/>
              <a:t>cara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; </a:t>
            </a:r>
          </a:p>
          <a:p>
            <a:pPr marL="971550" lvl="1" indent="-514350">
              <a:buFont typeface="+mj-lt"/>
              <a:buAutoNum type="alphaLcPeriod"/>
            </a:pPr>
            <a:r>
              <a:rPr lang="fi-FI" dirty="0" smtClean="0"/>
              <a:t>tujuan </a:t>
            </a:r>
            <a:r>
              <a:rPr lang="fi-FI" dirty="0"/>
              <a:t>tindakan medis yang dilakukan; </a:t>
            </a:r>
          </a:p>
          <a:p>
            <a:pPr marL="971550" lvl="1" indent="-514350">
              <a:buFont typeface="+mj-lt"/>
              <a:buAutoNum type="alphaLcPeriod"/>
            </a:pPr>
            <a:r>
              <a:rPr lang="da-DK" dirty="0" smtClean="0"/>
              <a:t>alternatif </a:t>
            </a:r>
            <a:r>
              <a:rPr lang="da-DK" dirty="0"/>
              <a:t>tindakan lain dan risikonya; </a:t>
            </a:r>
          </a:p>
          <a:p>
            <a:pPr marL="971550" lvl="1" indent="-514350">
              <a:buFont typeface="+mj-lt"/>
              <a:buAutoNum type="alphaLcPeriod"/>
            </a:pPr>
            <a:r>
              <a:rPr lang="nb-NO" dirty="0" smtClean="0"/>
              <a:t>risiko </a:t>
            </a:r>
            <a:r>
              <a:rPr lang="nb-NO" dirty="0"/>
              <a:t>dan komplikasi yang mungkin terjadi; dan 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GB" dirty="0" smtClean="0"/>
              <a:t>prognosis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 yang </a:t>
            </a:r>
            <a:r>
              <a:rPr lang="en-GB" dirty="0" err="1"/>
              <a:t>dilakukan</a:t>
            </a:r>
            <a:r>
              <a:rPr lang="en-GB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4) </a:t>
            </a:r>
            <a:r>
              <a:rPr lang="en-GB" dirty="0" err="1"/>
              <a:t>Persetujuan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(2)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diberikan</a:t>
            </a:r>
            <a:r>
              <a:rPr lang="en-GB" dirty="0"/>
              <a:t> </a:t>
            </a:r>
            <a:r>
              <a:rPr lang="en-GB" dirty="0" err="1"/>
              <a:t>baik</a:t>
            </a:r>
            <a:r>
              <a:rPr lang="en-GB" dirty="0"/>
              <a:t>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tertulis</a:t>
            </a:r>
            <a:r>
              <a:rPr lang="en-GB" dirty="0"/>
              <a:t> </a:t>
            </a:r>
            <a:r>
              <a:rPr lang="en-GB" dirty="0" err="1"/>
              <a:t>maupun</a:t>
            </a:r>
            <a:r>
              <a:rPr lang="en-GB" dirty="0"/>
              <a:t> </a:t>
            </a:r>
            <a:r>
              <a:rPr lang="en-GB" dirty="0" err="1"/>
              <a:t>lisan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(5)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yang </a:t>
            </a:r>
            <a:r>
              <a:rPr lang="en-GB" dirty="0" err="1"/>
              <a:t>mengandung</a:t>
            </a:r>
            <a:r>
              <a:rPr lang="en-GB" dirty="0"/>
              <a:t> </a:t>
            </a:r>
            <a:r>
              <a:rPr lang="en-GB" dirty="0" err="1"/>
              <a:t>risiko</a:t>
            </a:r>
            <a:r>
              <a:rPr lang="en-GB" dirty="0"/>
              <a:t> </a:t>
            </a:r>
            <a:r>
              <a:rPr lang="en-GB" dirty="0" err="1"/>
              <a:t>tinggi</a:t>
            </a:r>
            <a:r>
              <a:rPr lang="en-GB" dirty="0"/>
              <a:t> </a:t>
            </a:r>
            <a:r>
              <a:rPr lang="en-GB" dirty="0" err="1"/>
              <a:t>harus</a:t>
            </a:r>
            <a:r>
              <a:rPr lang="en-GB" dirty="0"/>
              <a:t> </a:t>
            </a:r>
            <a:r>
              <a:rPr lang="en-GB" dirty="0" err="1"/>
              <a:t>diberikan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persetujuan</a:t>
            </a:r>
            <a:r>
              <a:rPr lang="en-GB" dirty="0"/>
              <a:t> </a:t>
            </a:r>
            <a:r>
              <a:rPr lang="en-GB" dirty="0" err="1"/>
              <a:t>tertulis</a:t>
            </a:r>
            <a:r>
              <a:rPr lang="en-GB" dirty="0"/>
              <a:t> yang </a:t>
            </a:r>
            <a:r>
              <a:rPr lang="en-GB" dirty="0" err="1"/>
              <a:t>ditandatangani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yang </a:t>
            </a:r>
            <a:r>
              <a:rPr lang="en-GB" dirty="0" err="1"/>
              <a:t>berhak</a:t>
            </a:r>
            <a:r>
              <a:rPr lang="en-GB" dirty="0"/>
              <a:t> </a:t>
            </a:r>
            <a:r>
              <a:rPr lang="en-GB" dirty="0" err="1"/>
              <a:t>memberikan</a:t>
            </a:r>
            <a:r>
              <a:rPr lang="en-GB" dirty="0"/>
              <a:t> </a:t>
            </a:r>
            <a:r>
              <a:rPr lang="en-GB" dirty="0" err="1"/>
              <a:t>persetujuan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(6) </a:t>
            </a:r>
            <a:r>
              <a:rPr lang="en-GB" dirty="0" err="1"/>
              <a:t>Ketentuan</a:t>
            </a:r>
            <a:r>
              <a:rPr lang="en-GB" dirty="0"/>
              <a:t> </a:t>
            </a:r>
            <a:r>
              <a:rPr lang="en-GB" dirty="0" err="1"/>
              <a:t>mengenai</a:t>
            </a:r>
            <a:r>
              <a:rPr lang="en-GB" dirty="0"/>
              <a:t> </a:t>
            </a:r>
            <a:r>
              <a:rPr lang="en-GB" dirty="0" err="1"/>
              <a:t>tata</a:t>
            </a:r>
            <a:r>
              <a:rPr lang="en-GB" dirty="0"/>
              <a:t> </a:t>
            </a:r>
            <a:r>
              <a:rPr lang="en-GB" dirty="0" err="1"/>
              <a:t>cara</a:t>
            </a:r>
            <a:r>
              <a:rPr lang="en-GB" dirty="0"/>
              <a:t> </a:t>
            </a:r>
            <a:r>
              <a:rPr lang="en-GB" dirty="0" err="1"/>
              <a:t>persetujuan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(1), </a:t>
            </a:r>
            <a:r>
              <a:rPr lang="en-GB" dirty="0" err="1"/>
              <a:t>ayat</a:t>
            </a:r>
            <a:r>
              <a:rPr lang="en-GB" dirty="0"/>
              <a:t> (2), </a:t>
            </a:r>
            <a:r>
              <a:rPr lang="en-GB" dirty="0" err="1"/>
              <a:t>ayat</a:t>
            </a:r>
            <a:r>
              <a:rPr lang="en-GB" dirty="0"/>
              <a:t> (3), </a:t>
            </a:r>
            <a:r>
              <a:rPr lang="en-GB" dirty="0" err="1"/>
              <a:t>ayat</a:t>
            </a:r>
            <a:r>
              <a:rPr lang="en-GB" dirty="0"/>
              <a:t> (4),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(5) </a:t>
            </a:r>
            <a:r>
              <a:rPr lang="en-GB" dirty="0" err="1"/>
              <a:t>diatur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Peraturan</a:t>
            </a:r>
            <a:r>
              <a:rPr lang="en-GB" dirty="0"/>
              <a:t> </a:t>
            </a:r>
            <a:r>
              <a:rPr lang="en-GB" dirty="0" err="1"/>
              <a:t>Menteri</a:t>
            </a:r>
            <a:r>
              <a:rPr lang="en-GB" dirty="0"/>
              <a:t>.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1)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menjalankan</a:t>
            </a:r>
            <a:r>
              <a:rPr lang="en-GB" dirty="0"/>
              <a:t> 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wajib</a:t>
            </a:r>
            <a:r>
              <a:rPr lang="en-GB" dirty="0"/>
              <a:t> </a:t>
            </a:r>
            <a:r>
              <a:rPr lang="en-GB" dirty="0" err="1"/>
              <a:t>membuat</a:t>
            </a:r>
            <a:r>
              <a:rPr lang="en-GB" dirty="0"/>
              <a:t>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(2)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harus</a:t>
            </a:r>
            <a:r>
              <a:rPr lang="en-GB" dirty="0"/>
              <a:t> </a:t>
            </a:r>
            <a:r>
              <a:rPr lang="en-GB" dirty="0" err="1"/>
              <a:t>segera</a:t>
            </a:r>
            <a:r>
              <a:rPr lang="en-GB" dirty="0"/>
              <a:t> </a:t>
            </a:r>
            <a:r>
              <a:rPr lang="en-GB" dirty="0" err="1"/>
              <a:t>dilengkapi</a:t>
            </a:r>
            <a:r>
              <a:rPr lang="en-GB" dirty="0"/>
              <a:t> </a:t>
            </a:r>
            <a:r>
              <a:rPr lang="en-GB" dirty="0" err="1"/>
              <a:t>setelah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selesai</a:t>
            </a:r>
            <a:r>
              <a:rPr lang="en-GB" dirty="0"/>
              <a:t> </a:t>
            </a:r>
            <a:r>
              <a:rPr lang="en-GB" dirty="0" err="1"/>
              <a:t>menerima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kesehatan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(3)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catatan</a:t>
            </a:r>
            <a:r>
              <a:rPr lang="en-GB" dirty="0"/>
              <a:t>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harus</a:t>
            </a:r>
            <a:r>
              <a:rPr lang="en-GB" dirty="0"/>
              <a:t> </a:t>
            </a:r>
            <a:r>
              <a:rPr lang="en-GB" dirty="0" err="1"/>
              <a:t>dibubuhi</a:t>
            </a:r>
            <a:r>
              <a:rPr lang="en-GB" dirty="0"/>
              <a:t> </a:t>
            </a:r>
            <a:r>
              <a:rPr lang="en-GB" dirty="0" err="1"/>
              <a:t>nama</a:t>
            </a:r>
            <a:r>
              <a:rPr lang="en-GB" dirty="0"/>
              <a:t>, </a:t>
            </a:r>
            <a:r>
              <a:rPr lang="en-GB" dirty="0" err="1"/>
              <a:t>waktu</a:t>
            </a:r>
            <a:r>
              <a:rPr lang="en-GB" dirty="0"/>
              <a:t>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tanda</a:t>
            </a:r>
            <a:r>
              <a:rPr lang="en-GB" dirty="0"/>
              <a:t> </a:t>
            </a:r>
            <a:r>
              <a:rPr lang="en-GB" dirty="0" err="1"/>
              <a:t>tangan</a:t>
            </a:r>
            <a:r>
              <a:rPr lang="en-GB" dirty="0"/>
              <a:t> </a:t>
            </a:r>
            <a:r>
              <a:rPr lang="en-GB" dirty="0" err="1"/>
              <a:t>petugas</a:t>
            </a:r>
            <a:r>
              <a:rPr lang="en-GB" dirty="0"/>
              <a:t> yang </a:t>
            </a:r>
            <a:r>
              <a:rPr lang="en-GB" dirty="0" err="1"/>
              <a:t>memberikan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tindakan</a:t>
            </a:r>
            <a:r>
              <a:rPr lang="en-GB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1) </a:t>
            </a:r>
            <a:r>
              <a:rPr lang="en-GB" dirty="0" err="1"/>
              <a:t>Dokumen</a:t>
            </a:r>
            <a:r>
              <a:rPr lang="en-GB" dirty="0"/>
              <a:t>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Pasal</a:t>
            </a:r>
            <a:r>
              <a:rPr lang="en-GB" dirty="0"/>
              <a:t> 46 </a:t>
            </a:r>
            <a:r>
              <a:rPr lang="en-GB" dirty="0" err="1"/>
              <a:t>merupakan</a:t>
            </a:r>
            <a:r>
              <a:rPr lang="en-GB" dirty="0"/>
              <a:t> </a:t>
            </a:r>
            <a:r>
              <a:rPr lang="en-GB" dirty="0" err="1"/>
              <a:t>milik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,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,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sarana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kesehatan</a:t>
            </a:r>
            <a:r>
              <a:rPr lang="en-GB" dirty="0"/>
              <a:t>, </a:t>
            </a:r>
            <a:r>
              <a:rPr lang="en-GB" dirty="0" err="1"/>
              <a:t>sedangkan</a:t>
            </a:r>
            <a:r>
              <a:rPr lang="en-GB" dirty="0"/>
              <a:t> </a:t>
            </a:r>
            <a:r>
              <a:rPr lang="en-GB" dirty="0" err="1"/>
              <a:t>isi</a:t>
            </a:r>
            <a:r>
              <a:rPr lang="en-GB" dirty="0"/>
              <a:t>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merupakan</a:t>
            </a:r>
            <a:r>
              <a:rPr lang="en-GB" dirty="0"/>
              <a:t> </a:t>
            </a:r>
            <a:r>
              <a:rPr lang="en-GB" dirty="0" err="1"/>
              <a:t>milik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(2)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harus</a:t>
            </a:r>
            <a:r>
              <a:rPr lang="en-GB" dirty="0"/>
              <a:t> </a:t>
            </a:r>
            <a:r>
              <a:rPr lang="en-GB" dirty="0" err="1"/>
              <a:t>disimpan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dijaga</a:t>
            </a:r>
            <a:r>
              <a:rPr lang="en-GB" dirty="0"/>
              <a:t> </a:t>
            </a:r>
            <a:r>
              <a:rPr lang="en-GB" dirty="0" err="1"/>
              <a:t>kerahasiaannya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pimpinan</a:t>
            </a:r>
            <a:r>
              <a:rPr lang="en-GB" dirty="0"/>
              <a:t> </a:t>
            </a:r>
            <a:r>
              <a:rPr lang="en-GB" dirty="0" err="1"/>
              <a:t>sarana</a:t>
            </a:r>
            <a:r>
              <a:rPr lang="en-GB" dirty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kesehatan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(3) </a:t>
            </a:r>
            <a:r>
              <a:rPr lang="en-GB" dirty="0" err="1"/>
              <a:t>Ketentuan</a:t>
            </a:r>
            <a:r>
              <a:rPr lang="en-GB" dirty="0"/>
              <a:t> </a:t>
            </a:r>
            <a:r>
              <a:rPr lang="en-GB" dirty="0" err="1"/>
              <a:t>mengenai</a:t>
            </a:r>
            <a:r>
              <a:rPr lang="en-GB" dirty="0"/>
              <a:t> </a:t>
            </a:r>
            <a:r>
              <a:rPr lang="en-GB" dirty="0" err="1"/>
              <a:t>rekam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(2) </a:t>
            </a:r>
            <a:r>
              <a:rPr lang="en-GB" dirty="0" err="1"/>
              <a:t>diatur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Peraturan</a:t>
            </a:r>
            <a:r>
              <a:rPr lang="en-GB" dirty="0"/>
              <a:t> </a:t>
            </a:r>
            <a:r>
              <a:rPr lang="en-GB" dirty="0" err="1"/>
              <a:t>Menteri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Definisi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Malpractice: Any </a:t>
            </a:r>
            <a:r>
              <a:rPr lang="en-US" dirty="0"/>
              <a:t>professional misconduct or unreasonable lack of skill </a:t>
            </a:r>
            <a:r>
              <a:rPr lang="en-US" dirty="0" smtClean="0"/>
              <a:t>in </a:t>
            </a:r>
            <a:r>
              <a:rPr lang="en-GB" dirty="0" smtClean="0"/>
              <a:t>professional </a:t>
            </a:r>
            <a:r>
              <a:rPr lang="en-GB" dirty="0"/>
              <a:t>or fiduciary </a:t>
            </a:r>
            <a:r>
              <a:rPr lang="en-GB" dirty="0" smtClean="0"/>
              <a:t>duties</a:t>
            </a:r>
          </a:p>
          <a:p>
            <a:pPr>
              <a:buNone/>
            </a:pPr>
            <a:r>
              <a:rPr lang="en-GB" dirty="0" smtClean="0"/>
              <a:t>Mala (</a:t>
            </a:r>
            <a:r>
              <a:rPr lang="en-GB" dirty="0" err="1" smtClean="0"/>
              <a:t>bencana</a:t>
            </a:r>
            <a:r>
              <a:rPr lang="en-GB" dirty="0" smtClean="0"/>
              <a:t>, </a:t>
            </a:r>
            <a:r>
              <a:rPr lang="en-GB" dirty="0" err="1" smtClean="0"/>
              <a:t>celaka</a:t>
            </a:r>
            <a:r>
              <a:rPr lang="en-GB" dirty="0" smtClean="0"/>
              <a:t>, </a:t>
            </a:r>
            <a:r>
              <a:rPr lang="en-GB" dirty="0" err="1" smtClean="0"/>
              <a:t>sengsara</a:t>
            </a:r>
            <a:r>
              <a:rPr lang="en-GB" dirty="0" smtClean="0"/>
              <a:t>) +</a:t>
            </a:r>
            <a:br>
              <a:rPr lang="en-GB" dirty="0" smtClean="0"/>
            </a:br>
            <a:r>
              <a:rPr lang="en-GB" dirty="0" err="1" smtClean="0"/>
              <a:t>Praktik</a:t>
            </a:r>
            <a:r>
              <a:rPr lang="en-GB" dirty="0" smtClean="0"/>
              <a:t> (</a:t>
            </a:r>
            <a:r>
              <a:rPr lang="en-GB" dirty="0" err="1" smtClean="0"/>
              <a:t>pelaksanaan</a:t>
            </a:r>
            <a:r>
              <a:rPr lang="en-GB" dirty="0" smtClean="0"/>
              <a:t> </a:t>
            </a:r>
            <a:r>
              <a:rPr lang="en-GB" dirty="0" err="1" smtClean="0"/>
              <a:t>pekerjaan</a:t>
            </a:r>
            <a:r>
              <a:rPr lang="en-GB" dirty="0" smtClean="0"/>
              <a:t>) </a:t>
            </a:r>
            <a:r>
              <a:rPr lang="en-GB" dirty="0" smtClean="0">
                <a:sym typeface="Wingdings" pitchFamily="2" charset="2"/>
              </a:rPr>
              <a:t></a:t>
            </a:r>
            <a:br>
              <a:rPr lang="en-GB" dirty="0" smtClean="0">
                <a:sym typeface="Wingdings" pitchFamily="2" charset="2"/>
              </a:rPr>
            </a:br>
            <a:r>
              <a:rPr lang="en-GB" dirty="0" err="1" smtClean="0">
                <a:sym typeface="Wingdings" pitchFamily="2" charset="2"/>
              </a:rPr>
              <a:t>Celaka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akibat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pelaksanaan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pekerjaan</a:t>
            </a:r>
            <a:r>
              <a:rPr lang="en-GB" dirty="0" smtClean="0">
                <a:sym typeface="Wingdings" pitchFamily="2" charset="2"/>
              </a:rPr>
              <a:t> (</a:t>
            </a:r>
            <a:r>
              <a:rPr lang="en-GB" dirty="0" err="1" smtClean="0">
                <a:sym typeface="Wingdings" pitchFamily="2" charset="2"/>
              </a:rPr>
              <a:t>dokter</a:t>
            </a:r>
            <a:r>
              <a:rPr lang="en-GB" dirty="0" smtClean="0">
                <a:sym typeface="Wingdings" pitchFamily="2" charset="2"/>
              </a:rPr>
              <a:t>)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1)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melaksanakan</a:t>
            </a:r>
            <a:r>
              <a:rPr lang="en-GB" dirty="0"/>
              <a:t> 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wajib</a:t>
            </a:r>
            <a:r>
              <a:rPr lang="en-GB" dirty="0"/>
              <a:t> </a:t>
            </a:r>
            <a:r>
              <a:rPr lang="en-GB" dirty="0" err="1"/>
              <a:t>menyimpan</a:t>
            </a:r>
            <a:r>
              <a:rPr lang="en-GB" dirty="0"/>
              <a:t> </a:t>
            </a:r>
            <a:r>
              <a:rPr lang="en-GB" dirty="0" err="1"/>
              <a:t>rahasia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(2) </a:t>
            </a:r>
            <a:r>
              <a:rPr lang="en-GB" dirty="0" err="1"/>
              <a:t>Rahasia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dibuka</a:t>
            </a:r>
            <a:r>
              <a:rPr lang="en-GB" dirty="0"/>
              <a:t> </a:t>
            </a:r>
            <a:r>
              <a:rPr lang="en-GB" dirty="0" err="1"/>
              <a:t>hanya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kepentingan</a:t>
            </a:r>
            <a:r>
              <a:rPr lang="en-GB" dirty="0"/>
              <a:t> </a:t>
            </a:r>
            <a:r>
              <a:rPr lang="en-GB" dirty="0" err="1"/>
              <a:t>kesehatan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, </a:t>
            </a:r>
            <a:r>
              <a:rPr lang="en-GB" dirty="0" err="1"/>
              <a:t>memenuhi</a:t>
            </a:r>
            <a:r>
              <a:rPr lang="en-GB" dirty="0"/>
              <a:t> </a:t>
            </a:r>
            <a:r>
              <a:rPr lang="en-GB" dirty="0" err="1"/>
              <a:t>permintaan</a:t>
            </a:r>
            <a:r>
              <a:rPr lang="en-GB" dirty="0"/>
              <a:t> </a:t>
            </a:r>
            <a:r>
              <a:rPr lang="en-GB" dirty="0" err="1"/>
              <a:t>aparatur</a:t>
            </a:r>
            <a:r>
              <a:rPr lang="en-GB" dirty="0"/>
              <a:t> </a:t>
            </a:r>
            <a:r>
              <a:rPr lang="en-GB" dirty="0" err="1"/>
              <a:t>penegak</a:t>
            </a:r>
            <a:r>
              <a:rPr lang="en-GB" dirty="0"/>
              <a:t> </a:t>
            </a:r>
            <a:r>
              <a:rPr lang="en-GB" dirty="0" err="1"/>
              <a:t>hukum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rangka</a:t>
            </a:r>
            <a:r>
              <a:rPr lang="en-GB" dirty="0"/>
              <a:t> </a:t>
            </a:r>
            <a:r>
              <a:rPr lang="en-GB" dirty="0" err="1"/>
              <a:t>penegakan</a:t>
            </a:r>
            <a:r>
              <a:rPr lang="en-GB" dirty="0"/>
              <a:t> </a:t>
            </a:r>
            <a:r>
              <a:rPr lang="en-GB" dirty="0" err="1"/>
              <a:t>hukum</a:t>
            </a:r>
            <a:r>
              <a:rPr lang="en-GB" dirty="0"/>
              <a:t>, </a:t>
            </a:r>
            <a:r>
              <a:rPr lang="en-GB" dirty="0" err="1"/>
              <a:t>permintaan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sendiri</a:t>
            </a:r>
            <a:r>
              <a:rPr lang="en-GB" dirty="0"/>
              <a:t>,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berdasarkan</a:t>
            </a:r>
            <a:r>
              <a:rPr lang="en-GB" dirty="0"/>
              <a:t> </a:t>
            </a:r>
            <a:r>
              <a:rPr lang="en-GB" dirty="0" err="1"/>
              <a:t>ketentuan</a:t>
            </a:r>
            <a:r>
              <a:rPr lang="en-GB" dirty="0"/>
              <a:t> </a:t>
            </a:r>
            <a:r>
              <a:rPr lang="en-GB" dirty="0" err="1"/>
              <a:t>perundang-undangan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(3) </a:t>
            </a:r>
            <a:r>
              <a:rPr lang="en-GB" dirty="0" err="1"/>
              <a:t>Ketentuan</a:t>
            </a:r>
            <a:r>
              <a:rPr lang="en-GB" dirty="0"/>
              <a:t>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lanjut</a:t>
            </a:r>
            <a:r>
              <a:rPr lang="en-GB" dirty="0"/>
              <a:t> </a:t>
            </a:r>
            <a:r>
              <a:rPr lang="en-GB" dirty="0" err="1"/>
              <a:t>mengenai</a:t>
            </a:r>
            <a:r>
              <a:rPr lang="en-GB" dirty="0"/>
              <a:t> </a:t>
            </a:r>
            <a:r>
              <a:rPr lang="en-GB" dirty="0" err="1"/>
              <a:t>rahasia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diatur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Peraturan</a:t>
            </a:r>
            <a:r>
              <a:rPr lang="en-GB" dirty="0"/>
              <a:t> </a:t>
            </a:r>
            <a:r>
              <a:rPr lang="en-GB" dirty="0" err="1"/>
              <a:t>Menteri</a:t>
            </a:r>
            <a:r>
              <a:rPr lang="en-GB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49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dirty="0" smtClean="0"/>
              <a:t>(</a:t>
            </a:r>
            <a:r>
              <a:rPr lang="en-GB" dirty="0"/>
              <a:t>1) </a:t>
            </a:r>
            <a:r>
              <a:rPr lang="en-GB" dirty="0" err="1"/>
              <a:t>Setiap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melaksanakan</a:t>
            </a:r>
            <a:r>
              <a:rPr lang="en-GB" dirty="0"/>
              <a:t> 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wajib</a:t>
            </a:r>
            <a:r>
              <a:rPr lang="en-GB" dirty="0"/>
              <a:t> </a:t>
            </a:r>
            <a:r>
              <a:rPr lang="en-GB" dirty="0" err="1"/>
              <a:t>menyelenggarakan</a:t>
            </a:r>
            <a:r>
              <a:rPr lang="en-GB" dirty="0"/>
              <a:t> </a:t>
            </a:r>
            <a:r>
              <a:rPr lang="en-GB" dirty="0" err="1"/>
              <a:t>kendali</a:t>
            </a:r>
            <a:r>
              <a:rPr lang="en-GB" dirty="0"/>
              <a:t> </a:t>
            </a:r>
            <a:r>
              <a:rPr lang="en-GB" dirty="0" err="1"/>
              <a:t>mutu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kendali</a:t>
            </a:r>
            <a:r>
              <a:rPr lang="en-GB" dirty="0"/>
              <a:t> </a:t>
            </a:r>
            <a:r>
              <a:rPr lang="en-GB" dirty="0" err="1"/>
              <a:t>biaya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(2)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rangka</a:t>
            </a:r>
            <a:r>
              <a:rPr lang="en-GB" dirty="0"/>
              <a:t> </a:t>
            </a:r>
            <a:r>
              <a:rPr lang="en-GB" dirty="0" err="1"/>
              <a:t>pelaksanaan</a:t>
            </a:r>
            <a:r>
              <a:rPr lang="en-GB" dirty="0"/>
              <a:t> </a:t>
            </a:r>
            <a:r>
              <a:rPr lang="en-GB" dirty="0" err="1"/>
              <a:t>kegiatan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diselenggarakan</a:t>
            </a:r>
            <a:r>
              <a:rPr lang="en-GB" dirty="0"/>
              <a:t> audit </a:t>
            </a:r>
            <a:r>
              <a:rPr lang="en-GB" dirty="0" err="1"/>
              <a:t>medis</a:t>
            </a:r>
            <a:r>
              <a:rPr lang="en-GB" dirty="0"/>
              <a:t>. </a:t>
            </a:r>
          </a:p>
          <a:p>
            <a:pPr>
              <a:buNone/>
            </a:pPr>
            <a:r>
              <a:rPr lang="en-GB" dirty="0"/>
              <a:t>(3) </a:t>
            </a:r>
            <a:r>
              <a:rPr lang="en-GB" dirty="0" err="1"/>
              <a:t>Pembinaan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pengawasan</a:t>
            </a:r>
            <a:r>
              <a:rPr lang="en-GB" dirty="0"/>
              <a:t> </a:t>
            </a:r>
            <a:r>
              <a:rPr lang="en-GB" dirty="0" err="1"/>
              <a:t>ketentuan</a:t>
            </a:r>
            <a:r>
              <a:rPr lang="en-GB" dirty="0"/>
              <a:t> </a:t>
            </a:r>
            <a:r>
              <a:rPr lang="en-GB" dirty="0" err="1"/>
              <a:t>sebagaimana</a:t>
            </a:r>
            <a:r>
              <a:rPr lang="en-GB" dirty="0"/>
              <a:t> </a:t>
            </a:r>
            <a:r>
              <a:rPr lang="en-GB" dirty="0" err="1"/>
              <a:t>dimaksud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(1)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ayat</a:t>
            </a:r>
            <a:r>
              <a:rPr lang="en-GB" dirty="0"/>
              <a:t> (2) </a:t>
            </a:r>
            <a:r>
              <a:rPr lang="en-GB" dirty="0" err="1"/>
              <a:t>dilaksanakan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profesi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50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dirty="0" err="1" smtClean="0"/>
              <a:t>Dokter</a:t>
            </a:r>
            <a:r>
              <a:rPr lang="en-GB" dirty="0" smtClean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dokter</a:t>
            </a:r>
            <a:r>
              <a:rPr lang="en-GB" dirty="0"/>
              <a:t> </a:t>
            </a:r>
            <a:r>
              <a:rPr lang="en-GB" dirty="0" err="1"/>
              <a:t>gigi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melaksanakan</a:t>
            </a:r>
            <a:r>
              <a:rPr lang="en-GB" dirty="0"/>
              <a:t> </a:t>
            </a:r>
            <a:r>
              <a:rPr lang="en-GB" dirty="0" err="1"/>
              <a:t>praktik</a:t>
            </a:r>
            <a:r>
              <a:rPr lang="en-GB" dirty="0"/>
              <a:t> </a:t>
            </a:r>
            <a:r>
              <a:rPr lang="en-GB" dirty="0" err="1"/>
              <a:t>kedokteran</a:t>
            </a:r>
            <a:r>
              <a:rPr lang="en-GB" dirty="0"/>
              <a:t> </a:t>
            </a:r>
            <a:r>
              <a:rPr lang="en-GB" dirty="0" err="1"/>
              <a:t>mempunyai</a:t>
            </a:r>
            <a:r>
              <a:rPr lang="en-GB" dirty="0"/>
              <a:t> </a:t>
            </a:r>
            <a:r>
              <a:rPr lang="en-GB" dirty="0" err="1"/>
              <a:t>hak</a:t>
            </a:r>
            <a:r>
              <a:rPr lang="en-GB" dirty="0"/>
              <a:t> : 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 err="1" smtClean="0"/>
              <a:t>memperoleh</a:t>
            </a:r>
            <a:r>
              <a:rPr lang="en-GB" dirty="0" smtClean="0"/>
              <a:t> </a:t>
            </a:r>
            <a:r>
              <a:rPr lang="en-GB" dirty="0" err="1"/>
              <a:t>perlindungan</a:t>
            </a:r>
            <a:r>
              <a:rPr lang="en-GB" dirty="0"/>
              <a:t> </a:t>
            </a:r>
            <a:r>
              <a:rPr lang="en-GB" dirty="0" err="1"/>
              <a:t>hukum</a:t>
            </a:r>
            <a:r>
              <a:rPr lang="en-GB" dirty="0"/>
              <a:t> </a:t>
            </a:r>
            <a:r>
              <a:rPr lang="en-GB" dirty="0" err="1"/>
              <a:t>sepanjang</a:t>
            </a:r>
            <a:r>
              <a:rPr lang="en-GB" dirty="0"/>
              <a:t> </a:t>
            </a:r>
            <a:r>
              <a:rPr lang="en-GB" dirty="0" err="1"/>
              <a:t>melaksanakan</a:t>
            </a:r>
            <a:r>
              <a:rPr lang="en-GB" dirty="0"/>
              <a:t> </a:t>
            </a:r>
            <a:r>
              <a:rPr lang="en-GB" dirty="0" err="1"/>
              <a:t>tugas</a:t>
            </a:r>
            <a:r>
              <a:rPr lang="en-GB" dirty="0"/>
              <a:t> </a:t>
            </a:r>
            <a:r>
              <a:rPr lang="en-GB" dirty="0" err="1"/>
              <a:t>sesuai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standar</a:t>
            </a:r>
            <a:r>
              <a:rPr lang="en-GB" dirty="0"/>
              <a:t> </a:t>
            </a:r>
            <a:r>
              <a:rPr lang="en-GB" dirty="0" err="1"/>
              <a:t>profesi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standar</a:t>
            </a:r>
            <a:r>
              <a:rPr lang="en-GB" dirty="0"/>
              <a:t> </a:t>
            </a:r>
            <a:r>
              <a:rPr lang="en-GB" dirty="0" err="1"/>
              <a:t>prosedur</a:t>
            </a:r>
            <a:r>
              <a:rPr lang="en-GB" dirty="0"/>
              <a:t> </a:t>
            </a:r>
            <a:r>
              <a:rPr lang="en-GB" dirty="0" err="1"/>
              <a:t>operasional</a:t>
            </a:r>
            <a:r>
              <a:rPr lang="en-GB" dirty="0"/>
              <a:t>; 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 err="1" smtClean="0"/>
              <a:t>memberikan</a:t>
            </a:r>
            <a:r>
              <a:rPr lang="en-GB" dirty="0" smtClean="0"/>
              <a:t> </a:t>
            </a:r>
            <a:r>
              <a:rPr lang="en-GB" dirty="0" err="1"/>
              <a:t>pelayanan</a:t>
            </a:r>
            <a:r>
              <a:rPr lang="en-GB" dirty="0"/>
              <a:t> </a:t>
            </a:r>
            <a:r>
              <a:rPr lang="en-GB" dirty="0" err="1"/>
              <a:t>medis</a:t>
            </a:r>
            <a:r>
              <a:rPr lang="en-GB" dirty="0"/>
              <a:t> </a:t>
            </a:r>
            <a:r>
              <a:rPr lang="en-GB" dirty="0" err="1"/>
              <a:t>menurut</a:t>
            </a:r>
            <a:r>
              <a:rPr lang="en-GB" dirty="0"/>
              <a:t> </a:t>
            </a:r>
            <a:r>
              <a:rPr lang="en-GB" dirty="0" err="1"/>
              <a:t>standar</a:t>
            </a:r>
            <a:r>
              <a:rPr lang="en-GB" dirty="0"/>
              <a:t> </a:t>
            </a:r>
            <a:r>
              <a:rPr lang="en-GB" dirty="0" err="1"/>
              <a:t>profesi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standar</a:t>
            </a:r>
            <a:r>
              <a:rPr lang="en-GB" dirty="0"/>
              <a:t> </a:t>
            </a:r>
            <a:r>
              <a:rPr lang="en-GB" dirty="0" err="1"/>
              <a:t>prosedur</a:t>
            </a:r>
            <a:r>
              <a:rPr lang="en-GB" dirty="0"/>
              <a:t> </a:t>
            </a:r>
            <a:r>
              <a:rPr lang="en-GB" dirty="0" err="1"/>
              <a:t>operasional</a:t>
            </a:r>
            <a:r>
              <a:rPr lang="en-GB" dirty="0" smtClean="0"/>
              <a:t>;</a:t>
            </a:r>
            <a:endParaRPr lang="en-GB" dirty="0"/>
          </a:p>
          <a:p>
            <a:pPr marL="514350" indent="-514350">
              <a:buFont typeface="+mj-lt"/>
              <a:buAutoNum type="alphaLcPeriod"/>
            </a:pPr>
            <a:r>
              <a:rPr lang="en-GB" dirty="0" err="1" smtClean="0"/>
              <a:t>memperoleh</a:t>
            </a:r>
            <a:r>
              <a:rPr lang="en-GB" dirty="0" smtClean="0"/>
              <a:t> </a:t>
            </a:r>
            <a:r>
              <a:rPr lang="en-GB" dirty="0" err="1"/>
              <a:t>informasi</a:t>
            </a:r>
            <a:r>
              <a:rPr lang="en-GB" dirty="0"/>
              <a:t> yang </a:t>
            </a:r>
            <a:r>
              <a:rPr lang="en-GB" dirty="0" err="1"/>
              <a:t>lengkap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jujur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pasien</a:t>
            </a:r>
            <a:r>
              <a:rPr lang="en-GB" dirty="0"/>
              <a:t> </a:t>
            </a:r>
            <a:r>
              <a:rPr lang="en-GB" dirty="0" err="1"/>
              <a:t>atau</a:t>
            </a:r>
            <a:r>
              <a:rPr lang="en-GB" dirty="0"/>
              <a:t> </a:t>
            </a:r>
            <a:r>
              <a:rPr lang="en-GB" dirty="0" err="1"/>
              <a:t>keluarganya</a:t>
            </a:r>
            <a:r>
              <a:rPr lang="en-GB" dirty="0"/>
              <a:t>; </a:t>
            </a:r>
            <a:r>
              <a:rPr lang="en-GB" dirty="0" err="1"/>
              <a:t>dan</a:t>
            </a:r>
            <a:r>
              <a:rPr lang="en-GB" dirty="0"/>
              <a:t> </a:t>
            </a:r>
          </a:p>
          <a:p>
            <a:pPr marL="514350" indent="-514350">
              <a:buFont typeface="+mj-lt"/>
              <a:buAutoNum type="alphaLcPeriod"/>
            </a:pPr>
            <a:r>
              <a:rPr lang="en-GB" dirty="0" err="1" smtClean="0"/>
              <a:t>menerima</a:t>
            </a:r>
            <a:r>
              <a:rPr lang="en-GB" dirty="0" smtClean="0"/>
              <a:t> </a:t>
            </a:r>
            <a:r>
              <a:rPr lang="en-GB" dirty="0" err="1"/>
              <a:t>imbalan</a:t>
            </a:r>
            <a:r>
              <a:rPr lang="en-GB" dirty="0"/>
              <a:t> </a:t>
            </a:r>
            <a:r>
              <a:rPr lang="en-GB" dirty="0" err="1"/>
              <a:t>jasa</a:t>
            </a:r>
            <a:r>
              <a:rPr lang="en-GB" dirty="0"/>
              <a:t>. 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Pasal</a:t>
            </a:r>
            <a:r>
              <a:rPr lang="en-GB" dirty="0" smtClean="0"/>
              <a:t> 51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err="1" smtClean="0"/>
              <a:t>Dokter</a:t>
            </a:r>
            <a:r>
              <a:rPr lang="en-GB" sz="2000" dirty="0" smtClean="0"/>
              <a:t> </a:t>
            </a:r>
            <a:r>
              <a:rPr lang="en-GB" sz="2000" dirty="0" err="1"/>
              <a:t>atau</a:t>
            </a:r>
            <a:r>
              <a:rPr lang="en-GB" sz="2000" dirty="0"/>
              <a:t> </a:t>
            </a:r>
            <a:r>
              <a:rPr lang="en-GB" sz="2000" dirty="0" err="1"/>
              <a:t>dokter</a:t>
            </a:r>
            <a:r>
              <a:rPr lang="en-GB" sz="2000" dirty="0"/>
              <a:t> </a:t>
            </a:r>
            <a:r>
              <a:rPr lang="en-GB" sz="2000" dirty="0" err="1"/>
              <a:t>gigi</a:t>
            </a:r>
            <a:r>
              <a:rPr lang="en-GB" sz="2000" dirty="0"/>
              <a:t> </a:t>
            </a:r>
            <a:r>
              <a:rPr lang="en-GB" sz="2000" dirty="0" err="1"/>
              <a:t>dalam</a:t>
            </a:r>
            <a:r>
              <a:rPr lang="en-GB" sz="2000" dirty="0"/>
              <a:t> </a:t>
            </a:r>
            <a:r>
              <a:rPr lang="en-GB" sz="2000" dirty="0" err="1"/>
              <a:t>melaksanakan</a:t>
            </a:r>
            <a:r>
              <a:rPr lang="en-GB" sz="2000" dirty="0"/>
              <a:t> </a:t>
            </a:r>
            <a:r>
              <a:rPr lang="en-GB" sz="2000" dirty="0" err="1"/>
              <a:t>praktik</a:t>
            </a:r>
            <a:r>
              <a:rPr lang="en-GB" sz="2000" dirty="0"/>
              <a:t> </a:t>
            </a:r>
            <a:r>
              <a:rPr lang="en-GB" sz="2000" dirty="0" err="1"/>
              <a:t>kedokteran</a:t>
            </a:r>
            <a:r>
              <a:rPr lang="en-GB" sz="2000" dirty="0"/>
              <a:t> </a:t>
            </a:r>
            <a:r>
              <a:rPr lang="en-GB" sz="2000" dirty="0" err="1"/>
              <a:t>mempunyai</a:t>
            </a:r>
            <a:r>
              <a:rPr lang="en-GB" sz="2000" dirty="0"/>
              <a:t> </a:t>
            </a:r>
            <a:r>
              <a:rPr lang="en-GB" sz="2000" dirty="0" err="1"/>
              <a:t>kewajiban</a:t>
            </a:r>
            <a:r>
              <a:rPr lang="en-GB" sz="2000" dirty="0"/>
              <a:t> : </a:t>
            </a:r>
          </a:p>
          <a:p>
            <a:pPr marL="339725" lvl="1" indent="-280988">
              <a:buFont typeface="+mj-lt"/>
              <a:buAutoNum type="alphaLcPeriod"/>
            </a:pPr>
            <a:r>
              <a:rPr lang="en-GB" sz="2000" dirty="0" err="1" smtClean="0"/>
              <a:t>memberikan</a:t>
            </a:r>
            <a:r>
              <a:rPr lang="en-GB" sz="2000" dirty="0" smtClean="0"/>
              <a:t> </a:t>
            </a:r>
            <a:r>
              <a:rPr lang="en-GB" sz="2000" dirty="0" err="1"/>
              <a:t>pelayanan</a:t>
            </a:r>
            <a:r>
              <a:rPr lang="en-GB" sz="2000" dirty="0"/>
              <a:t> </a:t>
            </a:r>
            <a:r>
              <a:rPr lang="en-GB" sz="2000" dirty="0" err="1"/>
              <a:t>medis</a:t>
            </a:r>
            <a:r>
              <a:rPr lang="en-GB" sz="2000" dirty="0"/>
              <a:t> </a:t>
            </a:r>
            <a:r>
              <a:rPr lang="en-GB" sz="2000" dirty="0" err="1"/>
              <a:t>sesuai</a:t>
            </a:r>
            <a:r>
              <a:rPr lang="en-GB" sz="2000" dirty="0"/>
              <a:t> </a:t>
            </a:r>
            <a:r>
              <a:rPr lang="en-GB" sz="2000" dirty="0" err="1"/>
              <a:t>dengan</a:t>
            </a:r>
            <a:r>
              <a:rPr lang="en-GB" sz="2000" dirty="0"/>
              <a:t> </a:t>
            </a:r>
            <a:r>
              <a:rPr lang="en-GB" sz="2000" dirty="0" err="1"/>
              <a:t>standar</a:t>
            </a:r>
            <a:r>
              <a:rPr lang="en-GB" sz="2000" dirty="0"/>
              <a:t> </a:t>
            </a:r>
            <a:r>
              <a:rPr lang="en-GB" sz="2000" dirty="0" err="1"/>
              <a:t>profesi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standar</a:t>
            </a:r>
            <a:r>
              <a:rPr lang="en-GB" sz="2000" dirty="0"/>
              <a:t> </a:t>
            </a:r>
            <a:r>
              <a:rPr lang="en-GB" sz="2000" dirty="0" err="1"/>
              <a:t>prosedur</a:t>
            </a:r>
            <a:r>
              <a:rPr lang="en-GB" sz="2000" dirty="0"/>
              <a:t> </a:t>
            </a:r>
            <a:r>
              <a:rPr lang="en-GB" sz="2000" dirty="0" err="1"/>
              <a:t>operasional</a:t>
            </a:r>
            <a:r>
              <a:rPr lang="en-GB" sz="2000" dirty="0"/>
              <a:t> </a:t>
            </a:r>
            <a:r>
              <a:rPr lang="en-GB" sz="2000" dirty="0" err="1"/>
              <a:t>serta</a:t>
            </a:r>
            <a:r>
              <a:rPr lang="en-GB" sz="2000" dirty="0"/>
              <a:t> </a:t>
            </a:r>
            <a:r>
              <a:rPr lang="en-GB" sz="2000" dirty="0" err="1"/>
              <a:t>kebutuhan</a:t>
            </a:r>
            <a:r>
              <a:rPr lang="en-GB" sz="2000" dirty="0"/>
              <a:t> </a:t>
            </a:r>
            <a:r>
              <a:rPr lang="en-GB" sz="2000" dirty="0" err="1"/>
              <a:t>medis</a:t>
            </a:r>
            <a:r>
              <a:rPr lang="en-GB" sz="2000" dirty="0"/>
              <a:t> </a:t>
            </a:r>
            <a:r>
              <a:rPr lang="en-GB" sz="2000" dirty="0" err="1"/>
              <a:t>pasien</a:t>
            </a:r>
            <a:r>
              <a:rPr lang="en-GB" sz="2000" dirty="0"/>
              <a:t>; </a:t>
            </a:r>
          </a:p>
          <a:p>
            <a:pPr marL="339725" lvl="1" indent="-280988">
              <a:buFont typeface="+mj-lt"/>
              <a:buAutoNum type="alphaLcPeriod"/>
            </a:pPr>
            <a:r>
              <a:rPr lang="en-GB" sz="2000" dirty="0" err="1" smtClean="0"/>
              <a:t>merujuk</a:t>
            </a:r>
            <a:r>
              <a:rPr lang="en-GB" sz="2000" dirty="0" smtClean="0"/>
              <a:t> </a:t>
            </a:r>
            <a:r>
              <a:rPr lang="en-GB" sz="2000" dirty="0" err="1"/>
              <a:t>pasien</a:t>
            </a:r>
            <a:r>
              <a:rPr lang="en-GB" sz="2000" dirty="0"/>
              <a:t> </a:t>
            </a:r>
            <a:r>
              <a:rPr lang="en-GB" sz="2000" dirty="0" err="1"/>
              <a:t>ke</a:t>
            </a:r>
            <a:r>
              <a:rPr lang="en-GB" sz="2000" dirty="0"/>
              <a:t> </a:t>
            </a:r>
            <a:r>
              <a:rPr lang="en-GB" sz="2000" dirty="0" err="1"/>
              <a:t>dokter</a:t>
            </a:r>
            <a:r>
              <a:rPr lang="en-GB" sz="2000" dirty="0"/>
              <a:t> </a:t>
            </a:r>
            <a:r>
              <a:rPr lang="en-GB" sz="2000" dirty="0" err="1"/>
              <a:t>atau</a:t>
            </a:r>
            <a:r>
              <a:rPr lang="en-GB" sz="2000" dirty="0"/>
              <a:t> </a:t>
            </a:r>
            <a:r>
              <a:rPr lang="en-GB" sz="2000" dirty="0" err="1"/>
              <a:t>dokter</a:t>
            </a:r>
            <a:r>
              <a:rPr lang="en-GB" sz="2000" dirty="0"/>
              <a:t> </a:t>
            </a:r>
            <a:r>
              <a:rPr lang="en-GB" sz="2000" dirty="0" err="1"/>
              <a:t>gigi</a:t>
            </a:r>
            <a:r>
              <a:rPr lang="en-GB" sz="2000" dirty="0"/>
              <a:t> lain yang </a:t>
            </a:r>
            <a:r>
              <a:rPr lang="en-GB" sz="2000" dirty="0" err="1"/>
              <a:t>mempunyai</a:t>
            </a:r>
            <a:r>
              <a:rPr lang="en-GB" sz="2000" dirty="0"/>
              <a:t> </a:t>
            </a:r>
            <a:r>
              <a:rPr lang="en-GB" sz="2000" dirty="0" err="1"/>
              <a:t>keahlian</a:t>
            </a:r>
            <a:r>
              <a:rPr lang="en-GB" sz="2000" dirty="0"/>
              <a:t> </a:t>
            </a:r>
            <a:r>
              <a:rPr lang="en-GB" sz="2000" dirty="0" err="1"/>
              <a:t>atau</a:t>
            </a:r>
            <a:r>
              <a:rPr lang="en-GB" sz="2000" dirty="0"/>
              <a:t> </a:t>
            </a:r>
            <a:r>
              <a:rPr lang="en-GB" sz="2000" dirty="0" err="1"/>
              <a:t>kemampuan</a:t>
            </a:r>
            <a:r>
              <a:rPr lang="en-GB" sz="2000" dirty="0"/>
              <a:t> yang </a:t>
            </a:r>
            <a:r>
              <a:rPr lang="en-GB" sz="2000" dirty="0" err="1"/>
              <a:t>lebih</a:t>
            </a:r>
            <a:r>
              <a:rPr lang="en-GB" sz="2000" dirty="0"/>
              <a:t> </a:t>
            </a:r>
            <a:r>
              <a:rPr lang="en-GB" sz="2000" dirty="0" err="1"/>
              <a:t>baik</a:t>
            </a:r>
            <a:r>
              <a:rPr lang="en-GB" sz="2000" dirty="0"/>
              <a:t>, </a:t>
            </a:r>
            <a:r>
              <a:rPr lang="en-GB" sz="2000" dirty="0" err="1"/>
              <a:t>apabila</a:t>
            </a:r>
            <a:r>
              <a:rPr lang="en-GB" sz="2000" dirty="0"/>
              <a:t> </a:t>
            </a:r>
            <a:r>
              <a:rPr lang="en-GB" sz="2000" dirty="0" err="1"/>
              <a:t>tidak</a:t>
            </a:r>
            <a:r>
              <a:rPr lang="en-GB" sz="2000" dirty="0"/>
              <a:t> </a:t>
            </a:r>
            <a:r>
              <a:rPr lang="en-GB" sz="2000" dirty="0" err="1"/>
              <a:t>mampu</a:t>
            </a:r>
            <a:r>
              <a:rPr lang="en-GB" sz="2000" dirty="0"/>
              <a:t> </a:t>
            </a:r>
            <a:r>
              <a:rPr lang="en-GB" sz="2000" dirty="0" err="1"/>
              <a:t>melakukan</a:t>
            </a:r>
            <a:r>
              <a:rPr lang="en-GB" sz="2000" dirty="0"/>
              <a:t> </a:t>
            </a:r>
            <a:r>
              <a:rPr lang="en-GB" sz="2000" dirty="0" err="1"/>
              <a:t>suatu</a:t>
            </a:r>
            <a:r>
              <a:rPr lang="en-GB" sz="2000" dirty="0"/>
              <a:t> </a:t>
            </a:r>
            <a:r>
              <a:rPr lang="en-GB" sz="2000" dirty="0" err="1"/>
              <a:t>pemeriksaan</a:t>
            </a:r>
            <a:r>
              <a:rPr lang="en-GB" sz="2000" dirty="0"/>
              <a:t> </a:t>
            </a:r>
            <a:r>
              <a:rPr lang="en-GB" sz="2000" dirty="0" err="1"/>
              <a:t>atau</a:t>
            </a:r>
            <a:r>
              <a:rPr lang="en-GB" sz="2000" dirty="0"/>
              <a:t> </a:t>
            </a:r>
            <a:r>
              <a:rPr lang="en-GB" sz="2000" dirty="0" err="1"/>
              <a:t>pengobatan</a:t>
            </a:r>
            <a:r>
              <a:rPr lang="en-GB" sz="2000" dirty="0"/>
              <a:t>; </a:t>
            </a:r>
          </a:p>
          <a:p>
            <a:pPr marL="339725" lvl="1" indent="-280988">
              <a:buFont typeface="+mj-lt"/>
              <a:buAutoNum type="alphaLcPeriod"/>
            </a:pPr>
            <a:r>
              <a:rPr lang="en-GB" sz="2000" dirty="0" err="1" smtClean="0"/>
              <a:t>merahasiakan</a:t>
            </a:r>
            <a:r>
              <a:rPr lang="en-GB" sz="2000" dirty="0" smtClean="0"/>
              <a:t> </a:t>
            </a:r>
            <a:r>
              <a:rPr lang="en-GB" sz="2000" dirty="0" err="1"/>
              <a:t>segala</a:t>
            </a:r>
            <a:r>
              <a:rPr lang="en-GB" sz="2000" dirty="0"/>
              <a:t> </a:t>
            </a:r>
            <a:r>
              <a:rPr lang="en-GB" sz="2000" dirty="0" err="1"/>
              <a:t>sesuatu</a:t>
            </a:r>
            <a:r>
              <a:rPr lang="en-GB" sz="2000" dirty="0"/>
              <a:t> yang </a:t>
            </a:r>
            <a:r>
              <a:rPr lang="en-GB" sz="2000" dirty="0" err="1"/>
              <a:t>diketahuinya</a:t>
            </a:r>
            <a:r>
              <a:rPr lang="en-GB" sz="2000" dirty="0"/>
              <a:t> </a:t>
            </a:r>
            <a:r>
              <a:rPr lang="en-GB" sz="2000" dirty="0" err="1"/>
              <a:t>tentang</a:t>
            </a:r>
            <a:r>
              <a:rPr lang="en-GB" sz="2000" dirty="0"/>
              <a:t> </a:t>
            </a:r>
            <a:r>
              <a:rPr lang="en-GB" sz="2000" dirty="0" err="1"/>
              <a:t>pasien</a:t>
            </a:r>
            <a:r>
              <a:rPr lang="en-GB" sz="2000" dirty="0"/>
              <a:t>, </a:t>
            </a:r>
            <a:r>
              <a:rPr lang="en-GB" sz="2000" dirty="0" err="1"/>
              <a:t>bahkan</a:t>
            </a:r>
            <a:r>
              <a:rPr lang="en-GB" sz="2000" dirty="0"/>
              <a:t> </a:t>
            </a:r>
            <a:r>
              <a:rPr lang="en-GB" sz="2000" dirty="0" err="1"/>
              <a:t>juga</a:t>
            </a:r>
            <a:r>
              <a:rPr lang="en-GB" sz="2000" dirty="0"/>
              <a:t> </a:t>
            </a:r>
            <a:r>
              <a:rPr lang="en-GB" sz="2000" dirty="0" err="1"/>
              <a:t>setelah</a:t>
            </a:r>
            <a:r>
              <a:rPr lang="en-GB" sz="2000" dirty="0"/>
              <a:t> </a:t>
            </a:r>
            <a:r>
              <a:rPr lang="en-GB" sz="2000" dirty="0" err="1"/>
              <a:t>pasien</a:t>
            </a:r>
            <a:r>
              <a:rPr lang="en-GB" sz="2000" dirty="0"/>
              <a:t> </a:t>
            </a:r>
            <a:r>
              <a:rPr lang="en-GB" sz="2000" dirty="0" err="1"/>
              <a:t>itu</a:t>
            </a:r>
            <a:r>
              <a:rPr lang="en-GB" sz="2000" dirty="0"/>
              <a:t> </a:t>
            </a:r>
            <a:r>
              <a:rPr lang="en-GB" sz="2000" dirty="0" err="1"/>
              <a:t>meninggal</a:t>
            </a:r>
            <a:r>
              <a:rPr lang="en-GB" sz="2000" dirty="0"/>
              <a:t> </a:t>
            </a:r>
            <a:r>
              <a:rPr lang="en-GB" sz="2000" dirty="0" err="1"/>
              <a:t>dunia</a:t>
            </a:r>
            <a:r>
              <a:rPr lang="en-GB" sz="2000" dirty="0"/>
              <a:t>; </a:t>
            </a:r>
          </a:p>
          <a:p>
            <a:pPr marL="339725" lvl="1" indent="-280988">
              <a:buFont typeface="+mj-lt"/>
              <a:buAutoNum type="alphaLcPeriod"/>
            </a:pPr>
            <a:r>
              <a:rPr lang="sv-SE" sz="2000" dirty="0" smtClean="0"/>
              <a:t>melakukan </a:t>
            </a:r>
            <a:r>
              <a:rPr lang="sv-SE" sz="2000" dirty="0"/>
              <a:t>pertolongan darurat atas dasar perikemanusiaan, kecuali bila ia yakin ada orang lain yang bertugas dan mampu melakukannya; dan </a:t>
            </a:r>
          </a:p>
          <a:p>
            <a:pPr marL="339725" lvl="1" indent="-280988">
              <a:buFont typeface="+mj-lt"/>
              <a:buAutoNum type="alphaLcPeriod"/>
            </a:pPr>
            <a:r>
              <a:rPr lang="sv-SE" sz="2000" dirty="0" smtClean="0"/>
              <a:t>menambah </a:t>
            </a:r>
            <a:r>
              <a:rPr lang="sv-SE" sz="2000" dirty="0"/>
              <a:t>ilmu pengetahuan dan mengikuti perkembangan ilmu kedokteran atau kedokteran gigi</a:t>
            </a:r>
            <a:r>
              <a:rPr lang="sv-SE" sz="2000" dirty="0" smtClean="0"/>
              <a:t>.</a:t>
            </a:r>
            <a:endParaRPr lang="sv-S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47625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5715000" y="533400"/>
            <a:ext cx="971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 smtClean="0">
                <a:solidFill>
                  <a:srgbClr val="92D050"/>
                </a:solidFill>
              </a:rPr>
              <a:t>Terima</a:t>
            </a:r>
            <a:r>
              <a:rPr lang="en-GB" sz="1200" dirty="0" smtClean="0">
                <a:solidFill>
                  <a:srgbClr val="92D050"/>
                </a:solidFill>
              </a:rPr>
              <a:t> </a:t>
            </a:r>
            <a:r>
              <a:rPr lang="en-GB" sz="1200" dirty="0" err="1" smtClean="0">
                <a:solidFill>
                  <a:srgbClr val="92D050"/>
                </a:solidFill>
              </a:rPr>
              <a:t>Kasih</a:t>
            </a:r>
            <a:endParaRPr lang="en-GB" sz="12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err="1"/>
              <a:t>Penegakan</a:t>
            </a:r>
            <a:r>
              <a:rPr lang="en-GB" sz="2400" dirty="0"/>
              <a:t> </a:t>
            </a:r>
            <a:r>
              <a:rPr lang="en-GB" sz="2400" dirty="0" err="1"/>
              <a:t>Hukum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Perlindungan</a:t>
            </a:r>
            <a:r>
              <a:rPr lang="en-GB" sz="2400" dirty="0"/>
              <a:t> </a:t>
            </a:r>
            <a:r>
              <a:rPr lang="en-GB" sz="2400" dirty="0" err="1"/>
              <a:t>Hukum</a:t>
            </a:r>
            <a:r>
              <a:rPr lang="en-GB" sz="2400" dirty="0"/>
              <a:t> </a:t>
            </a:r>
            <a:r>
              <a:rPr lang="en-GB" sz="2400" dirty="0" err="1"/>
              <a:t>Bagi</a:t>
            </a:r>
            <a:r>
              <a:rPr lang="en-GB" sz="2400" dirty="0"/>
              <a:t> </a:t>
            </a:r>
            <a:r>
              <a:rPr lang="en-GB" sz="2400" dirty="0" err="1"/>
              <a:t>Dokter</a:t>
            </a:r>
            <a:r>
              <a:rPr lang="en-GB" sz="2400" dirty="0"/>
              <a:t> yang </a:t>
            </a:r>
            <a:r>
              <a:rPr lang="en-GB" sz="2400" dirty="0" err="1"/>
              <a:t>Diduga</a:t>
            </a:r>
            <a:r>
              <a:rPr lang="en-GB" sz="2400" dirty="0"/>
              <a:t> </a:t>
            </a:r>
            <a:r>
              <a:rPr lang="en-GB" sz="2400" dirty="0" err="1"/>
              <a:t>Melakukan</a:t>
            </a:r>
            <a:r>
              <a:rPr lang="en-GB" sz="2400" dirty="0"/>
              <a:t> </a:t>
            </a:r>
            <a:r>
              <a:rPr lang="en-GB" sz="2400" dirty="0" err="1"/>
              <a:t>Medikal</a:t>
            </a:r>
            <a:r>
              <a:rPr lang="en-GB" sz="2400" dirty="0"/>
              <a:t> </a:t>
            </a:r>
            <a:r>
              <a:rPr lang="en-GB" sz="2400" dirty="0" err="1" smtClean="0"/>
              <a:t>Malpraktek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b="1" dirty="0" smtClean="0"/>
              <a:t>Dr</a:t>
            </a:r>
            <a:r>
              <a:rPr lang="en-GB" sz="2400" b="1" dirty="0"/>
              <a:t>. H. </a:t>
            </a:r>
            <a:r>
              <a:rPr lang="en-GB" sz="2400" b="1" dirty="0" err="1"/>
              <a:t>Syahrul</a:t>
            </a:r>
            <a:r>
              <a:rPr lang="en-GB" sz="2400" b="1" dirty="0"/>
              <a:t> </a:t>
            </a:r>
            <a:r>
              <a:rPr lang="en-GB" sz="2400" b="1" dirty="0" err="1"/>
              <a:t>Machmud</a:t>
            </a:r>
            <a:r>
              <a:rPr lang="en-GB" sz="2400" b="1" dirty="0"/>
              <a:t>, S.H., M.H.</a:t>
            </a:r>
            <a:r>
              <a:rPr lang="en-GB" sz="24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i="1" dirty="0" err="1" smtClean="0"/>
              <a:t>Malpraktek</a:t>
            </a:r>
            <a:r>
              <a:rPr lang="en-GB" i="1" dirty="0" smtClean="0"/>
              <a:t> </a:t>
            </a:r>
            <a:r>
              <a:rPr lang="en-GB" i="1" dirty="0" err="1"/>
              <a:t>adalah</a:t>
            </a:r>
            <a:r>
              <a:rPr lang="en-GB" i="1" dirty="0"/>
              <a:t>, </a:t>
            </a:r>
            <a:r>
              <a:rPr lang="en-GB" i="1" dirty="0" err="1"/>
              <a:t>setiap</a:t>
            </a:r>
            <a:r>
              <a:rPr lang="en-GB" i="1" dirty="0"/>
              <a:t> </a:t>
            </a:r>
            <a:r>
              <a:rPr lang="en-GB" i="1" dirty="0" err="1"/>
              <a:t>sikap</a:t>
            </a:r>
            <a:r>
              <a:rPr lang="en-GB" i="1" dirty="0"/>
              <a:t> </a:t>
            </a:r>
            <a:r>
              <a:rPr lang="en-GB" i="1" dirty="0" err="1"/>
              <a:t>tindak</a:t>
            </a:r>
            <a:r>
              <a:rPr lang="en-GB" i="1" dirty="0"/>
              <a:t> yang </a:t>
            </a:r>
            <a:r>
              <a:rPr lang="en-GB" i="1" dirty="0" err="1"/>
              <a:t>salah</a:t>
            </a:r>
            <a:r>
              <a:rPr lang="en-GB" i="1" dirty="0"/>
              <a:t>, </a:t>
            </a:r>
            <a:r>
              <a:rPr lang="en-GB" i="1" dirty="0" err="1"/>
              <a:t>kekurangan</a:t>
            </a:r>
            <a:r>
              <a:rPr lang="en-GB" i="1" dirty="0"/>
              <a:t> </a:t>
            </a:r>
            <a:r>
              <a:rPr lang="en-GB" i="1" dirty="0" err="1"/>
              <a:t>keterampilan</a:t>
            </a:r>
            <a:r>
              <a:rPr lang="en-GB" i="1" dirty="0"/>
              <a:t> </a:t>
            </a:r>
            <a:r>
              <a:rPr lang="en-GB" i="1" dirty="0" err="1"/>
              <a:t>dalam</a:t>
            </a:r>
            <a:r>
              <a:rPr lang="en-GB" i="1" dirty="0"/>
              <a:t> </a:t>
            </a:r>
            <a:r>
              <a:rPr lang="en-GB" i="1" dirty="0" err="1"/>
              <a:t>ukuran</a:t>
            </a:r>
            <a:r>
              <a:rPr lang="en-GB" i="1" dirty="0"/>
              <a:t> </a:t>
            </a:r>
            <a:r>
              <a:rPr lang="en-GB" i="1" dirty="0" err="1"/>
              <a:t>tingkat</a:t>
            </a:r>
            <a:r>
              <a:rPr lang="en-GB" i="1" dirty="0"/>
              <a:t> yang </a:t>
            </a:r>
            <a:r>
              <a:rPr lang="en-GB" i="1" dirty="0" err="1"/>
              <a:t>tidak</a:t>
            </a:r>
            <a:r>
              <a:rPr lang="en-GB" i="1" dirty="0"/>
              <a:t> </a:t>
            </a:r>
            <a:r>
              <a:rPr lang="en-GB" i="1" dirty="0" err="1"/>
              <a:t>wajar</a:t>
            </a:r>
            <a:r>
              <a:rPr lang="en-GB" i="1" dirty="0"/>
              <a:t>. </a:t>
            </a:r>
            <a:r>
              <a:rPr lang="en-GB" i="1" dirty="0" err="1"/>
              <a:t>Istilah</a:t>
            </a:r>
            <a:r>
              <a:rPr lang="en-GB" i="1" dirty="0"/>
              <a:t> </a:t>
            </a:r>
            <a:r>
              <a:rPr lang="en-GB" i="1" dirty="0" err="1"/>
              <a:t>ini</a:t>
            </a:r>
            <a:r>
              <a:rPr lang="en-GB" i="1" dirty="0"/>
              <a:t> </a:t>
            </a:r>
            <a:r>
              <a:rPr lang="en-GB" i="1" dirty="0" err="1"/>
              <a:t>umumnya</a:t>
            </a:r>
            <a:r>
              <a:rPr lang="en-GB" i="1" dirty="0"/>
              <a:t> </a:t>
            </a:r>
            <a:r>
              <a:rPr lang="en-GB" i="1" dirty="0" err="1"/>
              <a:t>dipergunakan</a:t>
            </a:r>
            <a:r>
              <a:rPr lang="en-GB" i="1" dirty="0"/>
              <a:t> </a:t>
            </a:r>
            <a:r>
              <a:rPr lang="en-GB" i="1" dirty="0" err="1"/>
              <a:t>terhadap</a:t>
            </a:r>
            <a:r>
              <a:rPr lang="en-GB" i="1" dirty="0"/>
              <a:t> </a:t>
            </a:r>
            <a:r>
              <a:rPr lang="en-GB" i="1" dirty="0" err="1"/>
              <a:t>sikap</a:t>
            </a:r>
            <a:r>
              <a:rPr lang="en-GB" i="1" dirty="0"/>
              <a:t> </a:t>
            </a:r>
            <a:r>
              <a:rPr lang="en-GB" i="1" dirty="0" err="1"/>
              <a:t>tindak</a:t>
            </a:r>
            <a:r>
              <a:rPr lang="en-GB" i="1" dirty="0"/>
              <a:t> </a:t>
            </a:r>
            <a:r>
              <a:rPr lang="en-GB" i="1" dirty="0" err="1"/>
              <a:t>dari</a:t>
            </a:r>
            <a:r>
              <a:rPr lang="en-GB" i="1" dirty="0"/>
              <a:t> </a:t>
            </a:r>
            <a:r>
              <a:rPr lang="en-GB" i="1" dirty="0" err="1"/>
              <a:t>para</a:t>
            </a:r>
            <a:r>
              <a:rPr lang="en-GB" i="1" dirty="0"/>
              <a:t> </a:t>
            </a:r>
            <a:r>
              <a:rPr lang="en-GB" i="1" dirty="0" err="1"/>
              <a:t>dokter</a:t>
            </a:r>
            <a:r>
              <a:rPr lang="en-GB" i="1" dirty="0"/>
              <a:t>, </a:t>
            </a:r>
            <a:r>
              <a:rPr lang="en-GB" i="1" dirty="0" err="1"/>
              <a:t>pengacara</a:t>
            </a:r>
            <a:r>
              <a:rPr lang="en-GB" i="1" dirty="0"/>
              <a:t> </a:t>
            </a:r>
            <a:r>
              <a:rPr lang="en-GB" i="1" dirty="0" err="1"/>
              <a:t>dan</a:t>
            </a:r>
            <a:r>
              <a:rPr lang="en-GB" i="1" dirty="0"/>
              <a:t> </a:t>
            </a:r>
            <a:r>
              <a:rPr lang="en-GB" i="1" dirty="0" err="1"/>
              <a:t>akuntan</a:t>
            </a:r>
            <a:r>
              <a:rPr lang="en-GB" i="1" dirty="0"/>
              <a:t>. </a:t>
            </a:r>
            <a:r>
              <a:rPr lang="en-GB" i="1" u="sng" dirty="0" err="1"/>
              <a:t>Kegagalan</a:t>
            </a:r>
            <a:r>
              <a:rPr lang="en-GB" i="1" u="sng" dirty="0"/>
              <a:t> </a:t>
            </a:r>
            <a:r>
              <a:rPr lang="en-GB" i="1" u="sng" dirty="0" err="1"/>
              <a:t>untuk</a:t>
            </a:r>
            <a:r>
              <a:rPr lang="en-GB" i="1" u="sng" dirty="0"/>
              <a:t> </a:t>
            </a:r>
            <a:r>
              <a:rPr lang="en-GB" i="1" u="sng" dirty="0" err="1"/>
              <a:t>memberikan</a:t>
            </a:r>
            <a:r>
              <a:rPr lang="en-GB" i="1" u="sng" dirty="0"/>
              <a:t> </a:t>
            </a:r>
            <a:r>
              <a:rPr lang="en-GB" i="1" u="sng" dirty="0" err="1"/>
              <a:t>pelayanan</a:t>
            </a:r>
            <a:r>
              <a:rPr lang="en-GB" i="1" u="sng" dirty="0"/>
              <a:t> </a:t>
            </a:r>
            <a:r>
              <a:rPr lang="en-GB" i="1" u="sng" dirty="0" err="1"/>
              <a:t>profesional</a:t>
            </a:r>
            <a:r>
              <a:rPr lang="en-GB" i="1" u="sng" dirty="0"/>
              <a:t> </a:t>
            </a:r>
            <a:r>
              <a:rPr lang="en-GB" i="1" u="sng" dirty="0" err="1"/>
              <a:t>dan</a:t>
            </a:r>
            <a:r>
              <a:rPr lang="en-GB" i="1" u="sng" dirty="0"/>
              <a:t> </a:t>
            </a:r>
            <a:r>
              <a:rPr lang="en-GB" i="1" u="sng" dirty="0" err="1"/>
              <a:t>melakukan</a:t>
            </a:r>
            <a:r>
              <a:rPr lang="en-GB" i="1" u="sng" dirty="0"/>
              <a:t> </a:t>
            </a:r>
            <a:r>
              <a:rPr lang="en-GB" i="1" u="sng" dirty="0" err="1"/>
              <a:t>pada</a:t>
            </a:r>
            <a:r>
              <a:rPr lang="en-GB" i="1" u="sng" dirty="0"/>
              <a:t> </a:t>
            </a:r>
            <a:r>
              <a:rPr lang="en-GB" i="1" u="sng" dirty="0" err="1"/>
              <a:t>ukuran</a:t>
            </a:r>
            <a:r>
              <a:rPr lang="en-GB" i="1" u="sng" dirty="0"/>
              <a:t> </a:t>
            </a:r>
            <a:r>
              <a:rPr lang="en-GB" i="1" u="sng" dirty="0" err="1"/>
              <a:t>tingkat</a:t>
            </a:r>
            <a:r>
              <a:rPr lang="en-GB" i="1" u="sng" dirty="0"/>
              <a:t> </a:t>
            </a:r>
            <a:r>
              <a:rPr lang="en-GB" i="1" u="sng" dirty="0" err="1"/>
              <a:t>keterampilan</a:t>
            </a:r>
            <a:r>
              <a:rPr lang="en-GB" i="1" u="sng" dirty="0"/>
              <a:t> </a:t>
            </a:r>
            <a:r>
              <a:rPr lang="en-GB" i="1" u="sng" dirty="0" err="1"/>
              <a:t>dan</a:t>
            </a:r>
            <a:r>
              <a:rPr lang="en-GB" i="1" u="sng" dirty="0"/>
              <a:t> </a:t>
            </a:r>
            <a:r>
              <a:rPr lang="en-GB" i="1" u="sng" dirty="0" err="1"/>
              <a:t>kepandaian</a:t>
            </a:r>
            <a:r>
              <a:rPr lang="en-GB" i="1" u="sng" dirty="0"/>
              <a:t> yang </a:t>
            </a:r>
            <a:r>
              <a:rPr lang="en-GB" i="1" u="sng" dirty="0" err="1"/>
              <a:t>wajar</a:t>
            </a:r>
            <a:r>
              <a:rPr lang="en-GB" i="1" u="sng" dirty="0"/>
              <a:t> </a:t>
            </a:r>
            <a:r>
              <a:rPr lang="en-GB" i="1" u="sng" dirty="0" err="1"/>
              <a:t>di</a:t>
            </a:r>
            <a:r>
              <a:rPr lang="en-GB" i="1" u="sng" dirty="0"/>
              <a:t> </a:t>
            </a:r>
            <a:r>
              <a:rPr lang="en-GB" i="1" u="sng" dirty="0" err="1"/>
              <a:t>dalam</a:t>
            </a:r>
            <a:r>
              <a:rPr lang="en-GB" i="1" u="sng" dirty="0"/>
              <a:t> </a:t>
            </a:r>
            <a:r>
              <a:rPr lang="en-GB" i="1" u="sng" dirty="0" err="1"/>
              <a:t>masyarakatnya</a:t>
            </a:r>
            <a:r>
              <a:rPr lang="en-GB" i="1" u="sng" dirty="0"/>
              <a:t> </a:t>
            </a:r>
            <a:r>
              <a:rPr lang="en-GB" i="1" u="sng" dirty="0" err="1"/>
              <a:t>oleh</a:t>
            </a:r>
            <a:r>
              <a:rPr lang="en-GB" i="1" u="sng" dirty="0"/>
              <a:t> </a:t>
            </a:r>
            <a:r>
              <a:rPr lang="en-GB" i="1" u="sng" dirty="0" err="1"/>
              <a:t>teman</a:t>
            </a:r>
            <a:r>
              <a:rPr lang="en-GB" i="1" u="sng" dirty="0"/>
              <a:t> </a:t>
            </a:r>
            <a:r>
              <a:rPr lang="en-GB" i="1" u="sng" dirty="0" err="1"/>
              <a:t>sejawat</a:t>
            </a:r>
            <a:r>
              <a:rPr lang="en-GB" i="1" u="sng" dirty="0"/>
              <a:t> rata-rata </a:t>
            </a:r>
            <a:r>
              <a:rPr lang="en-GB" i="1" u="sng" dirty="0" err="1"/>
              <a:t>dari</a:t>
            </a:r>
            <a:r>
              <a:rPr lang="en-GB" i="1" u="sng" dirty="0"/>
              <a:t> </a:t>
            </a:r>
            <a:r>
              <a:rPr lang="en-GB" i="1" u="sng" dirty="0" err="1"/>
              <a:t>profesi</a:t>
            </a:r>
            <a:r>
              <a:rPr lang="en-GB" i="1" u="sng" dirty="0"/>
              <a:t> </a:t>
            </a:r>
            <a:r>
              <a:rPr lang="en-GB" i="1" u="sng" dirty="0" err="1"/>
              <a:t>itu</a:t>
            </a:r>
            <a:r>
              <a:rPr lang="en-GB" i="1" u="sng" dirty="0"/>
              <a:t>, </a:t>
            </a:r>
            <a:r>
              <a:rPr lang="en-GB" i="1" u="sng" dirty="0" err="1"/>
              <a:t>sehingga</a:t>
            </a:r>
            <a:r>
              <a:rPr lang="en-GB" i="1" u="sng" dirty="0"/>
              <a:t> </a:t>
            </a:r>
            <a:r>
              <a:rPr lang="en-GB" i="1" u="sng" dirty="0" err="1"/>
              <a:t>mengakibatkan</a:t>
            </a:r>
            <a:r>
              <a:rPr lang="en-GB" i="1" u="sng" dirty="0"/>
              <a:t> </a:t>
            </a:r>
            <a:r>
              <a:rPr lang="en-GB" i="1" u="sng" dirty="0" err="1"/>
              <a:t>luka</a:t>
            </a:r>
            <a:r>
              <a:rPr lang="en-GB" i="1" u="sng" dirty="0"/>
              <a:t>, </a:t>
            </a:r>
            <a:r>
              <a:rPr lang="en-GB" i="1" u="sng" dirty="0" err="1"/>
              <a:t>kehilangan</a:t>
            </a:r>
            <a:r>
              <a:rPr lang="en-GB" i="1" u="sng" dirty="0"/>
              <a:t> </a:t>
            </a:r>
            <a:r>
              <a:rPr lang="en-GB" i="1" u="sng" dirty="0" err="1"/>
              <a:t>atau</a:t>
            </a:r>
            <a:r>
              <a:rPr lang="en-GB" i="1" u="sng" dirty="0"/>
              <a:t> </a:t>
            </a:r>
            <a:r>
              <a:rPr lang="en-GB" i="1" u="sng" dirty="0" err="1"/>
              <a:t>kerugian</a:t>
            </a:r>
            <a:r>
              <a:rPr lang="en-GB" i="1" u="sng" dirty="0"/>
              <a:t> </a:t>
            </a:r>
            <a:r>
              <a:rPr lang="en-GB" i="1" u="sng" dirty="0" err="1"/>
              <a:t>pada</a:t>
            </a:r>
            <a:r>
              <a:rPr lang="en-GB" i="1" u="sng" dirty="0"/>
              <a:t> </a:t>
            </a:r>
            <a:r>
              <a:rPr lang="en-GB" i="1" u="sng" dirty="0" err="1"/>
              <a:t>penerima</a:t>
            </a:r>
            <a:r>
              <a:rPr lang="en-GB" i="1" u="sng" dirty="0"/>
              <a:t> </a:t>
            </a:r>
            <a:r>
              <a:rPr lang="en-GB" i="1" u="sng" dirty="0" err="1"/>
              <a:t>pelayanan</a:t>
            </a:r>
            <a:r>
              <a:rPr lang="en-GB" i="1" u="sng" dirty="0"/>
              <a:t> </a:t>
            </a:r>
            <a:r>
              <a:rPr lang="en-GB" i="1" u="sng" dirty="0" err="1"/>
              <a:t>tersebut</a:t>
            </a:r>
            <a:r>
              <a:rPr lang="en-GB" i="1" u="sng" dirty="0"/>
              <a:t> yang </a:t>
            </a:r>
            <a:r>
              <a:rPr lang="en-GB" i="1" u="sng" dirty="0" err="1"/>
              <a:t>cenderung</a:t>
            </a:r>
            <a:r>
              <a:rPr lang="en-GB" i="1" u="sng" dirty="0"/>
              <a:t> </a:t>
            </a:r>
            <a:r>
              <a:rPr lang="en-GB" i="1" u="sng" dirty="0" err="1"/>
              <a:t>menaruh</a:t>
            </a:r>
            <a:r>
              <a:rPr lang="en-GB" i="1" u="sng" dirty="0"/>
              <a:t> </a:t>
            </a:r>
            <a:r>
              <a:rPr lang="en-GB" i="1" u="sng" dirty="0" err="1"/>
              <a:t>kepercayaan</a:t>
            </a:r>
            <a:r>
              <a:rPr lang="en-GB" i="1" u="sng" dirty="0"/>
              <a:t> </a:t>
            </a:r>
            <a:r>
              <a:rPr lang="en-GB" i="1" u="sng" dirty="0" err="1"/>
              <a:t>terhadap</a:t>
            </a:r>
            <a:r>
              <a:rPr lang="en-GB" i="1" u="sng" dirty="0"/>
              <a:t> </a:t>
            </a:r>
            <a:r>
              <a:rPr lang="en-GB" i="1" u="sng" dirty="0" err="1"/>
              <a:t>mereka</a:t>
            </a:r>
            <a:r>
              <a:rPr lang="en-GB" i="1" u="sng" dirty="0"/>
              <a:t> </a:t>
            </a:r>
            <a:r>
              <a:rPr lang="en-GB" i="1" u="sng" dirty="0" err="1"/>
              <a:t>itu</a:t>
            </a:r>
            <a:r>
              <a:rPr lang="en-GB" i="1" dirty="0"/>
              <a:t>. </a:t>
            </a:r>
            <a:r>
              <a:rPr lang="en-GB" i="1" dirty="0" err="1"/>
              <a:t>Termasuk</a:t>
            </a:r>
            <a:r>
              <a:rPr lang="en-GB" i="1" dirty="0"/>
              <a:t> </a:t>
            </a:r>
            <a:r>
              <a:rPr lang="en-GB" i="1" dirty="0" err="1"/>
              <a:t>di</a:t>
            </a:r>
            <a:r>
              <a:rPr lang="en-GB" i="1" dirty="0"/>
              <a:t> </a:t>
            </a:r>
            <a:r>
              <a:rPr lang="en-GB" i="1" dirty="0" err="1"/>
              <a:t>dalamnya</a:t>
            </a:r>
            <a:r>
              <a:rPr lang="en-GB" i="1" dirty="0"/>
              <a:t> </a:t>
            </a:r>
            <a:r>
              <a:rPr lang="en-GB" i="1" dirty="0" err="1"/>
              <a:t>setiap</a:t>
            </a:r>
            <a:r>
              <a:rPr lang="en-GB" i="1" dirty="0"/>
              <a:t> </a:t>
            </a:r>
            <a:r>
              <a:rPr lang="en-GB" i="1" dirty="0" err="1"/>
              <a:t>sikap</a:t>
            </a:r>
            <a:r>
              <a:rPr lang="en-GB" i="1" dirty="0"/>
              <a:t> </a:t>
            </a:r>
            <a:r>
              <a:rPr lang="en-GB" i="1" dirty="0" err="1"/>
              <a:t>tindak</a:t>
            </a:r>
            <a:r>
              <a:rPr lang="en-GB" i="1" dirty="0"/>
              <a:t> </a:t>
            </a:r>
            <a:r>
              <a:rPr lang="en-GB" i="1" dirty="0" err="1"/>
              <a:t>profesional</a:t>
            </a:r>
            <a:r>
              <a:rPr lang="en-GB" i="1" dirty="0"/>
              <a:t> yang </a:t>
            </a:r>
            <a:r>
              <a:rPr lang="en-GB" i="1" dirty="0" err="1"/>
              <a:t>salah</a:t>
            </a:r>
            <a:r>
              <a:rPr lang="en-GB" i="1" dirty="0"/>
              <a:t>, </a:t>
            </a:r>
            <a:r>
              <a:rPr lang="en-GB" i="1" dirty="0" err="1"/>
              <a:t>kekurangan</a:t>
            </a:r>
            <a:r>
              <a:rPr lang="en-GB" i="1" dirty="0"/>
              <a:t> </a:t>
            </a:r>
            <a:r>
              <a:rPr lang="en-GB" i="1" dirty="0" err="1"/>
              <a:t>keterampilan</a:t>
            </a:r>
            <a:r>
              <a:rPr lang="en-GB" i="1" dirty="0"/>
              <a:t> yang </a:t>
            </a:r>
            <a:r>
              <a:rPr lang="en-GB" i="1" dirty="0" err="1"/>
              <a:t>tidak</a:t>
            </a:r>
            <a:r>
              <a:rPr lang="en-GB" i="1" dirty="0"/>
              <a:t> </a:t>
            </a:r>
            <a:r>
              <a:rPr lang="en-GB" i="1" dirty="0" err="1"/>
              <a:t>wajar</a:t>
            </a:r>
            <a:r>
              <a:rPr lang="en-GB" i="1" dirty="0"/>
              <a:t> </a:t>
            </a:r>
            <a:r>
              <a:rPr lang="en-GB" i="1" dirty="0" err="1"/>
              <a:t>atau</a:t>
            </a:r>
            <a:r>
              <a:rPr lang="en-GB" i="1" dirty="0"/>
              <a:t> </a:t>
            </a:r>
            <a:r>
              <a:rPr lang="en-GB" i="1" dirty="0" err="1"/>
              <a:t>kurang</a:t>
            </a:r>
            <a:r>
              <a:rPr lang="en-GB" i="1" dirty="0"/>
              <a:t> </a:t>
            </a:r>
            <a:r>
              <a:rPr lang="en-GB" i="1" dirty="0" err="1"/>
              <a:t>kehati-hatian</a:t>
            </a:r>
            <a:r>
              <a:rPr lang="en-GB" i="1" dirty="0"/>
              <a:t> </a:t>
            </a:r>
            <a:r>
              <a:rPr lang="en-GB" i="1" dirty="0" err="1"/>
              <a:t>atau</a:t>
            </a:r>
            <a:r>
              <a:rPr lang="en-GB" i="1" dirty="0"/>
              <a:t> </a:t>
            </a:r>
            <a:r>
              <a:rPr lang="en-GB" i="1" dirty="0" err="1"/>
              <a:t>kewajiban</a:t>
            </a:r>
            <a:r>
              <a:rPr lang="en-GB" i="1" dirty="0"/>
              <a:t> </a:t>
            </a:r>
            <a:r>
              <a:rPr lang="en-GB" i="1" dirty="0" err="1"/>
              <a:t>hukum</a:t>
            </a:r>
            <a:r>
              <a:rPr lang="en-GB" i="1" dirty="0"/>
              <a:t>, </a:t>
            </a:r>
            <a:r>
              <a:rPr lang="en-GB" i="1" dirty="0" err="1"/>
              <a:t>praktek</a:t>
            </a:r>
            <a:r>
              <a:rPr lang="en-GB" i="1" dirty="0"/>
              <a:t> </a:t>
            </a:r>
            <a:r>
              <a:rPr lang="en-GB" i="1" dirty="0" err="1"/>
              <a:t>buruk</a:t>
            </a:r>
            <a:r>
              <a:rPr lang="en-GB" i="1" dirty="0"/>
              <a:t> </a:t>
            </a:r>
            <a:r>
              <a:rPr lang="en-GB" i="1" dirty="0" err="1"/>
              <a:t>atau</a:t>
            </a:r>
            <a:r>
              <a:rPr lang="en-GB" i="1" dirty="0"/>
              <a:t> </a:t>
            </a:r>
            <a:r>
              <a:rPr lang="en-GB" i="1" dirty="0" err="1"/>
              <a:t>ilegal</a:t>
            </a:r>
            <a:r>
              <a:rPr lang="en-GB" i="1" dirty="0"/>
              <a:t> </a:t>
            </a:r>
            <a:r>
              <a:rPr lang="en-GB" i="1" dirty="0" err="1"/>
              <a:t>atau</a:t>
            </a:r>
            <a:r>
              <a:rPr lang="en-GB" i="1" dirty="0"/>
              <a:t> </a:t>
            </a:r>
            <a:r>
              <a:rPr lang="en-GB" i="1" dirty="0" err="1"/>
              <a:t>sikap</a:t>
            </a:r>
            <a:r>
              <a:rPr lang="en-GB" i="1" dirty="0"/>
              <a:t> </a:t>
            </a:r>
            <a:r>
              <a:rPr lang="en-GB" i="1" dirty="0" smtClean="0"/>
              <a:t>immoral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terjadi</a:t>
            </a:r>
            <a:r>
              <a:rPr lang="en-GB" dirty="0" smtClean="0"/>
              <a:t> </a:t>
            </a:r>
            <a:r>
              <a:rPr lang="en-GB" dirty="0" err="1" smtClean="0"/>
              <a:t>perburukan</a:t>
            </a:r>
            <a:r>
              <a:rPr lang="en-GB" dirty="0" smtClean="0"/>
              <a:t> </a:t>
            </a:r>
            <a:r>
              <a:rPr lang="en-GB" dirty="0" err="1" smtClean="0"/>
              <a:t>keadaan</a:t>
            </a:r>
            <a:endParaRPr lang="en-GB" dirty="0" smtClean="0"/>
          </a:p>
          <a:p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ada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(</a:t>
            </a:r>
            <a:r>
              <a:rPr lang="en-GB" dirty="0" err="1" smtClean="0"/>
              <a:t>kontrak</a:t>
            </a:r>
            <a:r>
              <a:rPr lang="en-GB" dirty="0" smtClean="0"/>
              <a:t>) </a:t>
            </a:r>
            <a:r>
              <a:rPr lang="en-GB" dirty="0" err="1" smtClean="0"/>
              <a:t>dokter-pasien</a:t>
            </a:r>
            <a:endParaRPr lang="en-GB" dirty="0" smtClean="0"/>
          </a:p>
          <a:p>
            <a:r>
              <a:rPr lang="en-GB" dirty="0" err="1" smtClean="0"/>
              <a:t>Memburuk</a:t>
            </a:r>
            <a:r>
              <a:rPr lang="en-GB" dirty="0" smtClean="0"/>
              <a:t> </a:t>
            </a:r>
            <a:r>
              <a:rPr lang="en-GB" dirty="0" err="1" smtClean="0"/>
              <a:t>bukan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 smtClean="0"/>
              <a:t> </a:t>
            </a:r>
            <a:r>
              <a:rPr lang="en-GB" dirty="0" err="1" smtClean="0"/>
              <a:t>kelalaian</a:t>
            </a:r>
            <a:endParaRPr lang="en-GB" dirty="0" smtClean="0"/>
          </a:p>
          <a:p>
            <a:r>
              <a:rPr lang="en-GB" dirty="0" err="1" smtClean="0"/>
              <a:t>Sesuai</a:t>
            </a:r>
            <a:r>
              <a:rPr lang="en-GB" dirty="0" smtClean="0"/>
              <a:t> </a:t>
            </a:r>
            <a:r>
              <a:rPr lang="en-GB" dirty="0" err="1" smtClean="0"/>
              <a:t>dengan</a:t>
            </a:r>
            <a:r>
              <a:rPr lang="en-GB" dirty="0" smtClean="0"/>
              <a:t> </a:t>
            </a:r>
            <a:r>
              <a:rPr lang="en-GB" dirty="0" err="1" smtClean="0"/>
              <a:t>baku</a:t>
            </a:r>
            <a:r>
              <a:rPr lang="en-GB" dirty="0" smtClean="0"/>
              <a:t> yang </a:t>
            </a:r>
            <a:r>
              <a:rPr lang="en-GB" dirty="0" err="1" smtClean="0"/>
              <a:t>berlaku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Malpraktik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Psikiater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1975: 1 </a:t>
            </a:r>
            <a:r>
              <a:rPr lang="en-GB" dirty="0" err="1" smtClean="0"/>
              <a:t>dari</a:t>
            </a:r>
            <a:r>
              <a:rPr lang="en-GB" dirty="0" smtClean="0"/>
              <a:t> 45 (2.2%)</a:t>
            </a:r>
          </a:p>
          <a:p>
            <a:r>
              <a:rPr lang="en-GB" dirty="0" smtClean="0"/>
              <a:t>1980: 1 </a:t>
            </a:r>
            <a:r>
              <a:rPr lang="en-GB" dirty="0" err="1" smtClean="0"/>
              <a:t>dari</a:t>
            </a:r>
            <a:r>
              <a:rPr lang="en-GB" dirty="0" smtClean="0"/>
              <a:t> 25 (4%)</a:t>
            </a:r>
          </a:p>
          <a:p>
            <a:r>
              <a:rPr lang="en-GB" dirty="0" smtClean="0"/>
              <a:t>1995: 1 </a:t>
            </a:r>
            <a:r>
              <a:rPr lang="en-GB" dirty="0" err="1" smtClean="0"/>
              <a:t>dari</a:t>
            </a:r>
            <a:r>
              <a:rPr lang="en-GB" dirty="0" smtClean="0"/>
              <a:t> 12</a:t>
            </a:r>
          </a:p>
          <a:p>
            <a:r>
              <a:rPr lang="en-GB" dirty="0" smtClean="0"/>
              <a:t>Di </a:t>
            </a:r>
            <a:r>
              <a:rPr lang="en-GB" dirty="0" err="1" smtClean="0"/>
              <a:t>beberapa</a:t>
            </a:r>
            <a:r>
              <a:rPr lang="en-GB" dirty="0" smtClean="0"/>
              <a:t> </a:t>
            </a:r>
            <a:r>
              <a:rPr lang="en-GB" dirty="0" err="1" smtClean="0"/>
              <a:t>negara</a:t>
            </a:r>
            <a:r>
              <a:rPr lang="en-GB" dirty="0" smtClean="0"/>
              <a:t> </a:t>
            </a:r>
            <a:r>
              <a:rPr lang="en-GB" dirty="0" err="1" smtClean="0"/>
              <a:t>bagian</a:t>
            </a:r>
            <a:r>
              <a:rPr lang="en-GB" dirty="0" smtClean="0"/>
              <a:t>: 1 </a:t>
            </a:r>
            <a:r>
              <a:rPr lang="en-GB" dirty="0" err="1" smtClean="0"/>
              <a:t>dari</a:t>
            </a:r>
            <a:r>
              <a:rPr lang="en-GB" dirty="0" smtClean="0"/>
              <a:t>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Tuntutan</a:t>
            </a:r>
            <a:r>
              <a:rPr lang="en-GB" dirty="0" smtClean="0"/>
              <a:t> </a:t>
            </a:r>
            <a:r>
              <a:rPr lang="en-GB" dirty="0" err="1" smtClean="0"/>
              <a:t>Ke</a:t>
            </a:r>
            <a:r>
              <a:rPr lang="en-GB" dirty="0" smtClean="0"/>
              <a:t> </a:t>
            </a:r>
            <a:r>
              <a:rPr lang="en-GB" dirty="0" err="1" smtClean="0"/>
              <a:t>Anggota</a:t>
            </a:r>
            <a:r>
              <a:rPr lang="en-GB" dirty="0" smtClean="0"/>
              <a:t> APA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Incorrect treatment: 36 percent</a:t>
            </a:r>
          </a:p>
          <a:p>
            <a:r>
              <a:rPr lang="en-US" dirty="0" smtClean="0"/>
              <a:t>Attempted or completed suicide: 17 percent</a:t>
            </a:r>
          </a:p>
          <a:p>
            <a:r>
              <a:rPr lang="en-US" dirty="0" smtClean="0"/>
              <a:t>Medication error or drug reaction: 14 percent</a:t>
            </a:r>
          </a:p>
          <a:p>
            <a:r>
              <a:rPr lang="en-US" dirty="0" smtClean="0"/>
              <a:t>Incorrect diagnosis: 8 percent</a:t>
            </a:r>
          </a:p>
          <a:p>
            <a:r>
              <a:rPr lang="en-US" dirty="0" smtClean="0"/>
              <a:t>Unnecessary commitment: 4 percent</a:t>
            </a:r>
          </a:p>
          <a:p>
            <a:r>
              <a:rPr lang="en-US" dirty="0" smtClean="0"/>
              <a:t>Improper supervision: 4 percent</a:t>
            </a:r>
          </a:p>
          <a:p>
            <a:r>
              <a:rPr lang="en-US" dirty="0" smtClean="0"/>
              <a:t>Breach of confidentiality: 3 percent</a:t>
            </a:r>
          </a:p>
          <a:p>
            <a:r>
              <a:rPr lang="en-US" dirty="0" smtClean="0"/>
              <a:t>Undue familiarity: 3 percent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Malpraktik</a:t>
            </a:r>
            <a:r>
              <a:rPr lang="en-GB" dirty="0" smtClean="0"/>
              <a:t> </a:t>
            </a:r>
            <a:r>
              <a:rPr lang="en-GB" dirty="0" err="1" smtClean="0"/>
              <a:t>dan</a:t>
            </a:r>
            <a:r>
              <a:rPr lang="en-GB" dirty="0" smtClean="0"/>
              <a:t> </a:t>
            </a:r>
            <a:r>
              <a:rPr lang="en-GB" dirty="0" err="1" smtClean="0"/>
              <a:t>Tuntutan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Sebagian</a:t>
            </a:r>
            <a:r>
              <a:rPr lang="en-GB" dirty="0" smtClean="0"/>
              <a:t> </a:t>
            </a:r>
            <a:r>
              <a:rPr lang="en-GB" dirty="0" err="1" smtClean="0"/>
              <a:t>besar</a:t>
            </a:r>
            <a:r>
              <a:rPr lang="en-GB" dirty="0" smtClean="0"/>
              <a:t> </a:t>
            </a:r>
            <a:r>
              <a:rPr lang="en-GB" dirty="0" err="1" smtClean="0"/>
              <a:t>malpraktik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diajukan</a:t>
            </a:r>
            <a:r>
              <a:rPr lang="en-GB" dirty="0" smtClean="0"/>
              <a:t> </a:t>
            </a:r>
            <a:r>
              <a:rPr lang="en-GB" dirty="0" err="1" smtClean="0"/>
              <a:t>tuntutan</a:t>
            </a:r>
            <a:r>
              <a:rPr lang="en-GB" dirty="0" smtClean="0"/>
              <a:t> </a:t>
            </a:r>
            <a:r>
              <a:rPr lang="en-GB" dirty="0" err="1" smtClean="0"/>
              <a:t>karena</a:t>
            </a:r>
            <a:r>
              <a:rPr lang="en-GB" dirty="0"/>
              <a:t> </a:t>
            </a:r>
            <a:r>
              <a:rPr lang="en-GB" dirty="0" err="1" smtClean="0"/>
              <a:t>diikhlaskan</a:t>
            </a:r>
            <a:r>
              <a:rPr lang="en-GB" dirty="0" smtClean="0"/>
              <a:t> </a:t>
            </a:r>
            <a:r>
              <a:rPr lang="en-GB" dirty="0" err="1" smtClean="0"/>
              <a:t>atau</a:t>
            </a:r>
            <a:r>
              <a:rPr lang="en-GB" dirty="0" smtClean="0"/>
              <a:t> </a:t>
            </a:r>
            <a:r>
              <a:rPr lang="en-GB" dirty="0" err="1" smtClean="0"/>
              <a:t>tidak</a:t>
            </a:r>
            <a:r>
              <a:rPr lang="en-GB" dirty="0" smtClean="0"/>
              <a:t> </a:t>
            </a:r>
            <a:r>
              <a:rPr lang="en-GB" dirty="0" err="1" smtClean="0"/>
              <a:t>disadari</a:t>
            </a:r>
            <a:endParaRPr lang="en-GB" dirty="0" smtClean="0"/>
          </a:p>
          <a:p>
            <a:r>
              <a:rPr lang="en-GB" dirty="0" err="1" smtClean="0"/>
              <a:t>Luaran</a:t>
            </a:r>
            <a:r>
              <a:rPr lang="en-GB" dirty="0" smtClean="0"/>
              <a:t> yang </a:t>
            </a:r>
            <a:r>
              <a:rPr lang="en-GB" dirty="0" err="1" smtClean="0"/>
              <a:t>buruk</a:t>
            </a:r>
            <a:r>
              <a:rPr lang="en-GB" dirty="0" smtClean="0"/>
              <a:t> + </a:t>
            </a:r>
            <a:r>
              <a:rPr lang="en-GB" dirty="0" err="1" smtClean="0"/>
              <a:t>hubungan</a:t>
            </a:r>
            <a:r>
              <a:rPr lang="en-GB" dirty="0" smtClean="0"/>
              <a:t> yang </a:t>
            </a:r>
            <a:r>
              <a:rPr lang="en-GB" dirty="0" err="1" smtClean="0"/>
              <a:t>jelek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tuntutan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malpraktik</a:t>
            </a:r>
            <a:endParaRPr lang="en-GB" dirty="0" smtClean="0">
              <a:sym typeface="Wingdings" pitchFamily="2" charset="2"/>
            </a:endParaRPr>
          </a:p>
          <a:p>
            <a:r>
              <a:rPr lang="en-GB" dirty="0" err="1" smtClean="0"/>
              <a:t>Keterusterangan</a:t>
            </a:r>
            <a:r>
              <a:rPr lang="en-GB" dirty="0" smtClean="0"/>
              <a:t> </a:t>
            </a:r>
            <a:r>
              <a:rPr lang="en-GB" dirty="0" err="1" smtClean="0"/>
              <a:t>dapat</a:t>
            </a:r>
            <a:r>
              <a:rPr lang="en-GB" dirty="0" smtClean="0"/>
              <a:t> </a:t>
            </a:r>
            <a:r>
              <a:rPr lang="en-GB" dirty="0" err="1" smtClean="0"/>
              <a:t>membina</a:t>
            </a:r>
            <a:r>
              <a:rPr lang="en-GB" dirty="0" smtClean="0"/>
              <a:t> </a:t>
            </a:r>
            <a:r>
              <a:rPr lang="en-GB" dirty="0" err="1" smtClean="0"/>
              <a:t>hubungan</a:t>
            </a:r>
            <a:r>
              <a:rPr lang="en-GB" dirty="0" smtClean="0"/>
              <a:t> yang </a:t>
            </a:r>
            <a:r>
              <a:rPr lang="en-GB" dirty="0" err="1" smtClean="0"/>
              <a:t>baik</a:t>
            </a:r>
            <a:r>
              <a:rPr lang="en-GB" dirty="0" smtClean="0"/>
              <a:t> </a:t>
            </a:r>
            <a:r>
              <a:rPr lang="en-GB" dirty="0" smtClean="0">
                <a:sym typeface="Wingdings" pitchFamily="2" charset="2"/>
              </a:rPr>
              <a:t> </a:t>
            </a:r>
            <a:r>
              <a:rPr lang="en-GB" dirty="0" err="1" smtClean="0">
                <a:sym typeface="Wingdings" pitchFamily="2" charset="2"/>
              </a:rPr>
              <a:t>tuntutan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lebih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err="1" smtClean="0">
                <a:sym typeface="Wingdings" pitchFamily="2" charset="2"/>
              </a:rPr>
              <a:t>jarang</a:t>
            </a:r>
            <a:endParaRPr lang="en-GB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0" y="1130300"/>
            <a:ext cx="55880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Keadaan</a:t>
            </a:r>
            <a:r>
              <a:rPr lang="en-GB" dirty="0" smtClean="0"/>
              <a:t> </a:t>
            </a:r>
            <a:r>
              <a:rPr lang="en-GB" dirty="0" err="1" smtClean="0"/>
              <a:t>Rentan</a:t>
            </a:r>
            <a:r>
              <a:rPr lang="en-GB" dirty="0" smtClean="0"/>
              <a:t> </a:t>
            </a:r>
            <a:r>
              <a:rPr lang="en-GB" dirty="0" err="1" smtClean="0"/>
              <a:t>Tuntutan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banyak</a:t>
            </a:r>
            <a:r>
              <a:rPr lang="en-GB" dirty="0" smtClean="0"/>
              <a:t> </a:t>
            </a:r>
            <a:r>
              <a:rPr lang="en-GB" dirty="0" err="1" smtClean="0"/>
              <a:t>pasien</a:t>
            </a:r>
            <a:r>
              <a:rPr lang="en-GB" dirty="0" smtClean="0"/>
              <a:t> 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 smtClean="0"/>
              <a:t>terlalu</a:t>
            </a:r>
            <a:r>
              <a:rPr lang="en-GB" dirty="0" smtClean="0"/>
              <a:t> </a:t>
            </a:r>
            <a:r>
              <a:rPr lang="en-GB" dirty="0" err="1" smtClean="0"/>
              <a:t>sedikit</a:t>
            </a:r>
            <a:r>
              <a:rPr lang="en-GB" dirty="0" smtClean="0"/>
              <a:t> </a:t>
            </a:r>
            <a:r>
              <a:rPr lang="en-GB" dirty="0" err="1" smtClean="0"/>
              <a:t>waktu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(APA: &gt;25 </a:t>
            </a:r>
            <a:r>
              <a:rPr lang="en-GB" dirty="0" err="1" smtClean="0"/>
              <a:t>pasien</a:t>
            </a:r>
            <a:r>
              <a:rPr lang="en-GB" dirty="0" smtClean="0"/>
              <a:t>/</a:t>
            </a:r>
            <a:r>
              <a:rPr lang="en-GB" dirty="0" err="1" smtClean="0"/>
              <a:t>hari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Supervisi</a:t>
            </a:r>
            <a:r>
              <a:rPr lang="en-GB" dirty="0" smtClean="0"/>
              <a:t> </a:t>
            </a:r>
            <a:r>
              <a:rPr lang="en-GB" dirty="0" err="1" smtClean="0"/>
              <a:t>oleh</a:t>
            </a:r>
            <a:r>
              <a:rPr lang="en-GB" dirty="0" smtClean="0"/>
              <a:t> </a:t>
            </a:r>
            <a:r>
              <a:rPr lang="en-GB" dirty="0" err="1" smtClean="0"/>
              <a:t>ahli</a:t>
            </a:r>
            <a:r>
              <a:rPr lang="en-GB" dirty="0" smtClean="0"/>
              <a:t> lain</a:t>
            </a:r>
          </a:p>
          <a:p>
            <a:r>
              <a:rPr lang="en-GB" dirty="0" err="1" smtClean="0"/>
              <a:t>Praktik</a:t>
            </a:r>
            <a:r>
              <a:rPr lang="en-GB" dirty="0" smtClean="0"/>
              <a:t> </a:t>
            </a:r>
            <a:r>
              <a:rPr lang="en-GB" dirty="0" err="1" smtClean="0"/>
              <a:t>di</a:t>
            </a:r>
            <a:r>
              <a:rPr lang="en-GB" dirty="0" smtClean="0"/>
              <a:t> </a:t>
            </a:r>
            <a:r>
              <a:rPr lang="en-GB" dirty="0" err="1" smtClean="0"/>
              <a:t>luar</a:t>
            </a:r>
            <a:r>
              <a:rPr lang="en-GB" dirty="0" smtClean="0"/>
              <a:t> area </a:t>
            </a:r>
            <a:r>
              <a:rPr lang="en-GB" dirty="0" err="1" smtClean="0"/>
              <a:t>kompetensi</a:t>
            </a:r>
            <a:r>
              <a:rPr lang="en-GB" dirty="0" smtClean="0"/>
              <a:t> (</a:t>
            </a:r>
            <a:r>
              <a:rPr lang="en-GB" dirty="0" err="1" smtClean="0"/>
              <a:t>utama</a:t>
            </a:r>
            <a:r>
              <a:rPr lang="en-GB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1341</Words>
  <Application>Microsoft Office PowerPoint</Application>
  <PresentationFormat>On-screen Show (4:3)</PresentationFormat>
  <Paragraphs>152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Malpraktik</vt:lpstr>
      <vt:lpstr>Definisi</vt:lpstr>
      <vt:lpstr>Definisi</vt:lpstr>
      <vt:lpstr>Penegakan Hukum dan Perlindungan Hukum Bagi Dokter yang Diduga Melakukan Medikal Malpraktek (Dr. H. Syahrul Machmud, S.H., M.H.)</vt:lpstr>
      <vt:lpstr>Bukan Malpraktik</vt:lpstr>
      <vt:lpstr>Malpraktik dan Psikiater</vt:lpstr>
      <vt:lpstr>Tuntutan Ke Anggota APA</vt:lpstr>
      <vt:lpstr>Malpraktik dan Tuntutan</vt:lpstr>
      <vt:lpstr>Keadaan Rentan Tuntutan</vt:lpstr>
      <vt:lpstr>Malpraktik</vt:lpstr>
      <vt:lpstr>Kategori Malpraktik</vt:lpstr>
      <vt:lpstr>Kategori Malpraktik</vt:lpstr>
      <vt:lpstr>Kelalaian Medis</vt:lpstr>
      <vt:lpstr>Damage and Direct Causation</vt:lpstr>
      <vt:lpstr>Area Kerentanan Psikiatri (2004)</vt:lpstr>
      <vt:lpstr>Baku Pelayanan</vt:lpstr>
      <vt:lpstr>Keadaan Dengan Lebih Dari Satu Klinisi</vt:lpstr>
      <vt:lpstr>Keadaan Dengan Lebih Dari Satu Klinisi</vt:lpstr>
      <vt:lpstr>Telaah Sejawat (Peer Review)</vt:lpstr>
      <vt:lpstr>Burden of Proof</vt:lpstr>
      <vt:lpstr>Pembelaan</vt:lpstr>
      <vt:lpstr>Defensive Psychiatry</vt:lpstr>
      <vt:lpstr>UU No 29 Tahun 2009</vt:lpstr>
      <vt:lpstr>Slide 24</vt:lpstr>
      <vt:lpstr>Pasal 44</vt:lpstr>
      <vt:lpstr>Pasal 45</vt:lpstr>
      <vt:lpstr>Pasal 45</vt:lpstr>
      <vt:lpstr>Pasal 46</vt:lpstr>
      <vt:lpstr>Pasal 47</vt:lpstr>
      <vt:lpstr>Pasal 48</vt:lpstr>
      <vt:lpstr>Pasal 49</vt:lpstr>
      <vt:lpstr>Pasal 50</vt:lpstr>
      <vt:lpstr>Pasal 51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LORDz</dc:creator>
  <cp:lastModifiedBy>LORDz</cp:lastModifiedBy>
  <cp:revision>16</cp:revision>
  <dcterms:created xsi:type="dcterms:W3CDTF">2015-02-23T12:45:34Z</dcterms:created>
  <dcterms:modified xsi:type="dcterms:W3CDTF">2015-02-24T02:09:29Z</dcterms:modified>
</cp:coreProperties>
</file>