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20"/>
  </p:notesMasterIdLst>
  <p:sldIdLst>
    <p:sldId id="256" r:id="rId2"/>
    <p:sldId id="257" r:id="rId3"/>
    <p:sldId id="258" r:id="rId4"/>
    <p:sldId id="263" r:id="rId5"/>
    <p:sldId id="262" r:id="rId6"/>
    <p:sldId id="261" r:id="rId7"/>
    <p:sldId id="264" r:id="rId8"/>
    <p:sldId id="265" r:id="rId9"/>
    <p:sldId id="266" r:id="rId10"/>
    <p:sldId id="267" r:id="rId11"/>
    <p:sldId id="268" r:id="rId12"/>
    <p:sldId id="272" r:id="rId13"/>
    <p:sldId id="269" r:id="rId14"/>
    <p:sldId id="270" r:id="rId15"/>
    <p:sldId id="271" r:id="rId16"/>
    <p:sldId id="273" r:id="rId17"/>
    <p:sldId id="259" r:id="rId18"/>
    <p:sldId id="26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99"/>
    <a:srgbClr val="FF7C80"/>
    <a:srgbClr val="DF5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8456" autoAdjust="0"/>
  </p:normalViewPr>
  <p:slideViewPr>
    <p:cSldViewPr snapToGrid="0">
      <p:cViewPr varScale="1">
        <p:scale>
          <a:sx n="58" d="100"/>
          <a:sy n="58" d="100"/>
        </p:scale>
        <p:origin x="12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39D362-7E81-480C-90B6-66F9D89CBEC5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D3C2AC-3B9D-4A80-A740-95197271D8B6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Equilibrium</a:t>
          </a:r>
          <a:endParaRPr lang="en-US" sz="2000" dirty="0">
            <a:solidFill>
              <a:schemeClr val="bg1"/>
            </a:solidFill>
          </a:endParaRPr>
        </a:p>
      </dgm:t>
    </dgm:pt>
    <dgm:pt modelId="{33722689-D15F-44C3-8DC5-96A01E027958}" type="parTrans" cxnId="{B6CB162B-63B4-44D5-A749-1490AFDDC09E}">
      <dgm:prSet/>
      <dgm:spPr/>
      <dgm:t>
        <a:bodyPr/>
        <a:lstStyle/>
        <a:p>
          <a:endParaRPr lang="en-US"/>
        </a:p>
      </dgm:t>
    </dgm:pt>
    <dgm:pt modelId="{FB938BCD-3E8C-435B-AD73-46E9C3B78B55}" type="sibTrans" cxnId="{B6CB162B-63B4-44D5-A749-1490AFDDC09E}">
      <dgm:prSet/>
      <dgm:spPr/>
      <dgm:t>
        <a:bodyPr/>
        <a:lstStyle/>
        <a:p>
          <a:endParaRPr lang="en-US"/>
        </a:p>
      </dgm:t>
    </dgm:pt>
    <dgm:pt modelId="{36D025EC-2661-4220-A318-8F3804E7BF84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/>
              </a:solidFill>
            </a:rPr>
            <a:t>Disequilibrium</a:t>
          </a:r>
          <a:endParaRPr lang="en-US" sz="1600" dirty="0">
            <a:solidFill>
              <a:schemeClr val="bg1"/>
            </a:solidFill>
          </a:endParaRPr>
        </a:p>
      </dgm:t>
    </dgm:pt>
    <dgm:pt modelId="{A7A4FCA5-C95F-4B11-990E-BA48F5B7182A}" type="parTrans" cxnId="{AD581AC3-0A68-448B-A04A-52E43F8ABCAD}">
      <dgm:prSet/>
      <dgm:spPr/>
      <dgm:t>
        <a:bodyPr/>
        <a:lstStyle/>
        <a:p>
          <a:endParaRPr lang="en-US"/>
        </a:p>
      </dgm:t>
    </dgm:pt>
    <dgm:pt modelId="{B2F747BE-8F72-4D8C-A02D-7476B1FFC323}" type="sibTrans" cxnId="{AD581AC3-0A68-448B-A04A-52E43F8ABCAD}">
      <dgm:prSet/>
      <dgm:spPr/>
      <dgm:t>
        <a:bodyPr/>
        <a:lstStyle/>
        <a:p>
          <a:endParaRPr lang="en-US"/>
        </a:p>
      </dgm:t>
    </dgm:pt>
    <dgm:pt modelId="{46B41B9A-8D7C-4970-92D6-4D133EF1BD2C}">
      <dgm:prSet phldrT="[Text]" custT="1"/>
      <dgm:spPr>
        <a:ln>
          <a:solidFill>
            <a:srgbClr val="FF7C80"/>
          </a:solidFill>
        </a:ln>
      </dgm:spPr>
      <dgm:t>
        <a:bodyPr/>
        <a:lstStyle/>
        <a:p>
          <a:r>
            <a:rPr lang="en-US" sz="1500" dirty="0" smtClean="0">
              <a:solidFill>
                <a:schemeClr val="bg1"/>
              </a:solidFill>
            </a:rPr>
            <a:t>Development of Awareness</a:t>
          </a:r>
          <a:endParaRPr lang="en-US" sz="1500" dirty="0">
            <a:solidFill>
              <a:schemeClr val="bg1"/>
            </a:solidFill>
          </a:endParaRPr>
        </a:p>
      </dgm:t>
    </dgm:pt>
    <dgm:pt modelId="{926906D4-4B6B-4527-8E5A-6FAEC9553D5E}" type="parTrans" cxnId="{29C070F9-72B7-46AD-95EB-CD7A177274BD}">
      <dgm:prSet/>
      <dgm:spPr/>
      <dgm:t>
        <a:bodyPr/>
        <a:lstStyle/>
        <a:p>
          <a:endParaRPr lang="en-US"/>
        </a:p>
      </dgm:t>
    </dgm:pt>
    <dgm:pt modelId="{C4E47E79-6124-4EEE-9AEB-336EAD96980A}" type="sibTrans" cxnId="{29C070F9-72B7-46AD-95EB-CD7A177274BD}">
      <dgm:prSet/>
      <dgm:spPr/>
      <dgm:t>
        <a:bodyPr/>
        <a:lstStyle/>
        <a:p>
          <a:endParaRPr lang="en-US"/>
        </a:p>
      </dgm:t>
    </dgm:pt>
    <dgm:pt modelId="{10D5038D-7DF0-428B-AAB1-88F9F1A5CE4E}">
      <dgm:prSet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Taking Action</a:t>
          </a:r>
          <a:endParaRPr lang="en-US" sz="2000" dirty="0">
            <a:solidFill>
              <a:schemeClr val="bg1"/>
            </a:solidFill>
          </a:endParaRPr>
        </a:p>
      </dgm:t>
    </dgm:pt>
    <dgm:pt modelId="{FEFFA5ED-54D6-45DD-908A-92CBB9B0ED33}" type="parTrans" cxnId="{8337583E-394B-4381-A5DC-167B89DA87B8}">
      <dgm:prSet/>
      <dgm:spPr/>
      <dgm:t>
        <a:bodyPr/>
        <a:lstStyle/>
        <a:p>
          <a:endParaRPr lang="en-US"/>
        </a:p>
      </dgm:t>
    </dgm:pt>
    <dgm:pt modelId="{6071274B-9FD0-4430-A7A3-1CE91E8885CC}" type="sibTrans" cxnId="{8337583E-394B-4381-A5DC-167B89DA87B8}">
      <dgm:prSet/>
      <dgm:spPr/>
      <dgm:t>
        <a:bodyPr/>
        <a:lstStyle/>
        <a:p>
          <a:endParaRPr lang="en-US"/>
        </a:p>
      </dgm:t>
    </dgm:pt>
    <dgm:pt modelId="{48961DEC-F190-4BAE-89FC-F434A803CCCF}">
      <dgm:prSet custT="1"/>
      <dgm:spPr/>
      <dgm:t>
        <a:bodyPr/>
        <a:lstStyle/>
        <a:p>
          <a:r>
            <a:rPr lang="en-US" sz="2000" dirty="0" smtClean="0">
              <a:solidFill>
                <a:schemeClr val="bg1"/>
              </a:solidFill>
            </a:rPr>
            <a:t>Equilibrium</a:t>
          </a:r>
          <a:endParaRPr lang="en-US" sz="2000" dirty="0">
            <a:solidFill>
              <a:schemeClr val="bg1"/>
            </a:solidFill>
          </a:endParaRPr>
        </a:p>
      </dgm:t>
    </dgm:pt>
    <dgm:pt modelId="{928F5D81-AD6F-4370-B2BE-0C840609EA27}" type="parTrans" cxnId="{CF0214A0-1181-48C4-B766-091C3BEE194F}">
      <dgm:prSet/>
      <dgm:spPr/>
      <dgm:t>
        <a:bodyPr/>
        <a:lstStyle/>
        <a:p>
          <a:endParaRPr lang="en-US"/>
        </a:p>
      </dgm:t>
    </dgm:pt>
    <dgm:pt modelId="{54BD0650-4D5B-4101-95AE-A6AEEF14F1D4}" type="sibTrans" cxnId="{CF0214A0-1181-48C4-B766-091C3BEE194F}">
      <dgm:prSet/>
      <dgm:spPr/>
      <dgm:t>
        <a:bodyPr/>
        <a:lstStyle/>
        <a:p>
          <a:endParaRPr lang="en-US"/>
        </a:p>
      </dgm:t>
    </dgm:pt>
    <dgm:pt modelId="{25417C63-90A3-4BF1-8AE6-A4CF3DC36236}" type="pres">
      <dgm:prSet presAssocID="{2539D362-7E81-480C-90B6-66F9D89CBEC5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36C9CD61-013A-48A4-A1D7-D9D67058EB25}" type="pres">
      <dgm:prSet presAssocID="{48961DEC-F190-4BAE-89FC-F434A803CCCF}" presName="Accent5" presStyleCnt="0"/>
      <dgm:spPr/>
    </dgm:pt>
    <dgm:pt modelId="{5E38436C-ADEB-4BD2-BC95-2AB6A2836280}" type="pres">
      <dgm:prSet presAssocID="{48961DEC-F190-4BAE-89FC-F434A803CCCF}" presName="Accent" presStyleLbl="node1" presStyleIdx="0" presStyleCnt="5"/>
      <dgm:spPr>
        <a:solidFill>
          <a:srgbClr val="00FF99"/>
        </a:solidFill>
      </dgm:spPr>
    </dgm:pt>
    <dgm:pt modelId="{0D1EA7C5-0EBC-47D8-A74F-13F3E406C656}" type="pres">
      <dgm:prSet presAssocID="{48961DEC-F190-4BAE-89FC-F434A803CCCF}" presName="ParentBackground5" presStyleCnt="0"/>
      <dgm:spPr/>
    </dgm:pt>
    <dgm:pt modelId="{0609CD7A-7CE0-4BDF-9B41-88FFD5949F5C}" type="pres">
      <dgm:prSet presAssocID="{48961DEC-F190-4BAE-89FC-F434A803CCCF}" presName="ParentBackground" presStyleLbl="fgAcc1" presStyleIdx="0" presStyleCnt="5"/>
      <dgm:spPr/>
    </dgm:pt>
    <dgm:pt modelId="{EE33E277-F8A9-4A13-A6B0-2CF06511FF06}" type="pres">
      <dgm:prSet presAssocID="{48961DEC-F190-4BAE-89FC-F434A803CCCF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619AA5B-14ED-4359-8BA8-011BDE6A57D4}" type="pres">
      <dgm:prSet presAssocID="{10D5038D-7DF0-428B-AAB1-88F9F1A5CE4E}" presName="Accent4" presStyleCnt="0"/>
      <dgm:spPr/>
    </dgm:pt>
    <dgm:pt modelId="{59AD67E5-D8D0-444D-A7C9-365045798615}" type="pres">
      <dgm:prSet presAssocID="{10D5038D-7DF0-428B-AAB1-88F9F1A5CE4E}" presName="Accent" presStyleLbl="node1" presStyleIdx="1" presStyleCnt="5"/>
      <dgm:spPr>
        <a:solidFill>
          <a:srgbClr val="FFFF00"/>
        </a:solidFill>
      </dgm:spPr>
    </dgm:pt>
    <dgm:pt modelId="{6439963F-3C65-4AFD-BBA9-157C9BED8A5B}" type="pres">
      <dgm:prSet presAssocID="{10D5038D-7DF0-428B-AAB1-88F9F1A5CE4E}" presName="ParentBackground4" presStyleCnt="0"/>
      <dgm:spPr/>
    </dgm:pt>
    <dgm:pt modelId="{E766F554-6E18-4262-9611-ED208FF43FE3}" type="pres">
      <dgm:prSet presAssocID="{10D5038D-7DF0-428B-AAB1-88F9F1A5CE4E}" presName="ParentBackground" presStyleLbl="fgAcc1" presStyleIdx="1" presStyleCnt="5"/>
      <dgm:spPr/>
    </dgm:pt>
    <dgm:pt modelId="{CD80B54C-5B43-40F4-8F81-967DC7BA60BA}" type="pres">
      <dgm:prSet presAssocID="{10D5038D-7DF0-428B-AAB1-88F9F1A5CE4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0E355A0-676A-48E5-9BFE-144FA94242AF}" type="pres">
      <dgm:prSet presAssocID="{46B41B9A-8D7C-4970-92D6-4D133EF1BD2C}" presName="Accent3" presStyleCnt="0"/>
      <dgm:spPr/>
    </dgm:pt>
    <dgm:pt modelId="{E2BBF518-86DA-4A96-8ED5-36BE6AABEDED}" type="pres">
      <dgm:prSet presAssocID="{46B41B9A-8D7C-4970-92D6-4D133EF1BD2C}" presName="Accent" presStyleLbl="node1" presStyleIdx="2" presStyleCnt="5"/>
      <dgm:spPr>
        <a:solidFill>
          <a:srgbClr val="FF7C80"/>
        </a:solidFill>
      </dgm:spPr>
    </dgm:pt>
    <dgm:pt modelId="{006040C5-5011-45D4-88CA-24E30F77DB84}" type="pres">
      <dgm:prSet presAssocID="{46B41B9A-8D7C-4970-92D6-4D133EF1BD2C}" presName="ParentBackground3" presStyleCnt="0"/>
      <dgm:spPr/>
    </dgm:pt>
    <dgm:pt modelId="{A8829B58-BA78-41D0-BCCF-39768F72E1B1}" type="pres">
      <dgm:prSet presAssocID="{46B41B9A-8D7C-4970-92D6-4D133EF1BD2C}" presName="ParentBackground" presStyleLbl="fgAcc1" presStyleIdx="2" presStyleCnt="5"/>
      <dgm:spPr/>
      <dgm:t>
        <a:bodyPr/>
        <a:lstStyle/>
        <a:p>
          <a:endParaRPr lang="en-US"/>
        </a:p>
      </dgm:t>
    </dgm:pt>
    <dgm:pt modelId="{220C906C-7EAC-429C-A330-7918779F7B46}" type="pres">
      <dgm:prSet presAssocID="{46B41B9A-8D7C-4970-92D6-4D133EF1BD2C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709413-3D85-4FC8-A931-BC7E4F4C016C}" type="pres">
      <dgm:prSet presAssocID="{36D025EC-2661-4220-A318-8F3804E7BF84}" presName="Accent2" presStyleCnt="0"/>
      <dgm:spPr/>
    </dgm:pt>
    <dgm:pt modelId="{168D84AC-352B-4DF4-BF5A-BC2E35698514}" type="pres">
      <dgm:prSet presAssocID="{36D025EC-2661-4220-A318-8F3804E7BF84}" presName="Accent" presStyleLbl="node1" presStyleIdx="3" presStyleCnt="5"/>
      <dgm:spPr>
        <a:solidFill>
          <a:srgbClr val="DF5BD6"/>
        </a:solidFill>
      </dgm:spPr>
    </dgm:pt>
    <dgm:pt modelId="{123B5A2E-A646-4111-8C5B-B6BAF64E1472}" type="pres">
      <dgm:prSet presAssocID="{36D025EC-2661-4220-A318-8F3804E7BF84}" presName="ParentBackground2" presStyleCnt="0"/>
      <dgm:spPr/>
    </dgm:pt>
    <dgm:pt modelId="{11231061-4C5E-42B4-8368-6E50B4714174}" type="pres">
      <dgm:prSet presAssocID="{36D025EC-2661-4220-A318-8F3804E7BF84}" presName="ParentBackground" presStyleLbl="fgAcc1" presStyleIdx="3" presStyleCnt="5"/>
      <dgm:spPr/>
      <dgm:t>
        <a:bodyPr/>
        <a:lstStyle/>
        <a:p>
          <a:endParaRPr lang="en-US"/>
        </a:p>
      </dgm:t>
    </dgm:pt>
    <dgm:pt modelId="{70A3CCEC-0C36-4CE2-B7B8-655BE3F09449}" type="pres">
      <dgm:prSet presAssocID="{36D025EC-2661-4220-A318-8F3804E7BF84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A82E62-BF55-4227-A711-BE5A88699D3E}" type="pres">
      <dgm:prSet presAssocID="{C5D3C2AC-3B9D-4A80-A740-95197271D8B6}" presName="Accent1" presStyleCnt="0"/>
      <dgm:spPr/>
    </dgm:pt>
    <dgm:pt modelId="{F194743F-FD6A-4943-91BE-C02359E3924B}" type="pres">
      <dgm:prSet presAssocID="{C5D3C2AC-3B9D-4A80-A740-95197271D8B6}" presName="Accent" presStyleLbl="node1" presStyleIdx="4" presStyleCnt="5"/>
      <dgm:spPr>
        <a:solidFill>
          <a:srgbClr val="7030A0"/>
        </a:solidFill>
      </dgm:spPr>
    </dgm:pt>
    <dgm:pt modelId="{F2E933D9-8881-4BC2-8D0E-E2F65C861FF9}" type="pres">
      <dgm:prSet presAssocID="{C5D3C2AC-3B9D-4A80-A740-95197271D8B6}" presName="ParentBackground1" presStyleCnt="0"/>
      <dgm:spPr/>
    </dgm:pt>
    <dgm:pt modelId="{9C35E423-5C0D-4179-9997-AADF854D5BC2}" type="pres">
      <dgm:prSet presAssocID="{C5D3C2AC-3B9D-4A80-A740-95197271D8B6}" presName="ParentBackground" presStyleLbl="fgAcc1" presStyleIdx="4" presStyleCnt="5"/>
      <dgm:spPr/>
    </dgm:pt>
    <dgm:pt modelId="{A2AAA116-6540-4DAA-8928-D731CF3223FE}" type="pres">
      <dgm:prSet presAssocID="{C5D3C2AC-3B9D-4A80-A740-95197271D8B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8337583E-394B-4381-A5DC-167B89DA87B8}" srcId="{2539D362-7E81-480C-90B6-66F9D89CBEC5}" destId="{10D5038D-7DF0-428B-AAB1-88F9F1A5CE4E}" srcOrd="3" destOrd="0" parTransId="{FEFFA5ED-54D6-45DD-908A-92CBB9B0ED33}" sibTransId="{6071274B-9FD0-4430-A7A3-1CE91E8885CC}"/>
    <dgm:cxn modelId="{DFE9D984-B062-4272-9E24-CE7D4B5619A0}" type="presOf" srcId="{36D025EC-2661-4220-A318-8F3804E7BF84}" destId="{70A3CCEC-0C36-4CE2-B7B8-655BE3F09449}" srcOrd="1" destOrd="0" presId="urn:microsoft.com/office/officeart/2011/layout/CircleProcess"/>
    <dgm:cxn modelId="{3BBEA61E-4A63-4D94-8F2F-87AF8334877E}" type="presOf" srcId="{2539D362-7E81-480C-90B6-66F9D89CBEC5}" destId="{25417C63-90A3-4BF1-8AE6-A4CF3DC36236}" srcOrd="0" destOrd="0" presId="urn:microsoft.com/office/officeart/2011/layout/CircleProcess"/>
    <dgm:cxn modelId="{7DA84C14-02AE-44E6-9FD7-F9ACF406A09E}" type="presOf" srcId="{48961DEC-F190-4BAE-89FC-F434A803CCCF}" destId="{EE33E277-F8A9-4A13-A6B0-2CF06511FF06}" srcOrd="1" destOrd="0" presId="urn:microsoft.com/office/officeart/2011/layout/CircleProcess"/>
    <dgm:cxn modelId="{145F414A-61F3-4EC3-8FA9-ABF6A54CC76A}" type="presOf" srcId="{C5D3C2AC-3B9D-4A80-A740-95197271D8B6}" destId="{A2AAA116-6540-4DAA-8928-D731CF3223FE}" srcOrd="1" destOrd="0" presId="urn:microsoft.com/office/officeart/2011/layout/CircleProcess"/>
    <dgm:cxn modelId="{29C070F9-72B7-46AD-95EB-CD7A177274BD}" srcId="{2539D362-7E81-480C-90B6-66F9D89CBEC5}" destId="{46B41B9A-8D7C-4970-92D6-4D133EF1BD2C}" srcOrd="2" destOrd="0" parTransId="{926906D4-4B6B-4527-8E5A-6FAEC9553D5E}" sibTransId="{C4E47E79-6124-4EEE-9AEB-336EAD96980A}"/>
    <dgm:cxn modelId="{AD581AC3-0A68-448B-A04A-52E43F8ABCAD}" srcId="{2539D362-7E81-480C-90B6-66F9D89CBEC5}" destId="{36D025EC-2661-4220-A318-8F3804E7BF84}" srcOrd="1" destOrd="0" parTransId="{A7A4FCA5-C95F-4B11-990E-BA48F5B7182A}" sibTransId="{B2F747BE-8F72-4D8C-A02D-7476B1FFC323}"/>
    <dgm:cxn modelId="{B6CB162B-63B4-44D5-A749-1490AFDDC09E}" srcId="{2539D362-7E81-480C-90B6-66F9D89CBEC5}" destId="{C5D3C2AC-3B9D-4A80-A740-95197271D8B6}" srcOrd="0" destOrd="0" parTransId="{33722689-D15F-44C3-8DC5-96A01E027958}" sibTransId="{FB938BCD-3E8C-435B-AD73-46E9C3B78B55}"/>
    <dgm:cxn modelId="{CF0214A0-1181-48C4-B766-091C3BEE194F}" srcId="{2539D362-7E81-480C-90B6-66F9D89CBEC5}" destId="{48961DEC-F190-4BAE-89FC-F434A803CCCF}" srcOrd="4" destOrd="0" parTransId="{928F5D81-AD6F-4370-B2BE-0C840609EA27}" sibTransId="{54BD0650-4D5B-4101-95AE-A6AEEF14F1D4}"/>
    <dgm:cxn modelId="{784180DF-EBDD-40D5-8EDE-69AB83C12E7E}" type="presOf" srcId="{46B41B9A-8D7C-4970-92D6-4D133EF1BD2C}" destId="{A8829B58-BA78-41D0-BCCF-39768F72E1B1}" srcOrd="0" destOrd="0" presId="urn:microsoft.com/office/officeart/2011/layout/CircleProcess"/>
    <dgm:cxn modelId="{5919D0A4-9084-4844-9A21-E63AF80CDAD2}" type="presOf" srcId="{46B41B9A-8D7C-4970-92D6-4D133EF1BD2C}" destId="{220C906C-7EAC-429C-A330-7918779F7B46}" srcOrd="1" destOrd="0" presId="urn:microsoft.com/office/officeart/2011/layout/CircleProcess"/>
    <dgm:cxn modelId="{1F65AE37-F237-491C-B613-EA8DF41475B7}" type="presOf" srcId="{48961DEC-F190-4BAE-89FC-F434A803CCCF}" destId="{0609CD7A-7CE0-4BDF-9B41-88FFD5949F5C}" srcOrd="0" destOrd="0" presId="urn:microsoft.com/office/officeart/2011/layout/CircleProcess"/>
    <dgm:cxn modelId="{C9BD459C-F778-4A63-8B24-5D17F45C0A68}" type="presOf" srcId="{10D5038D-7DF0-428B-AAB1-88F9F1A5CE4E}" destId="{CD80B54C-5B43-40F4-8F81-967DC7BA60BA}" srcOrd="1" destOrd="0" presId="urn:microsoft.com/office/officeart/2011/layout/CircleProcess"/>
    <dgm:cxn modelId="{FBF6E4B3-6FFF-477F-9065-37225221F1E0}" type="presOf" srcId="{C5D3C2AC-3B9D-4A80-A740-95197271D8B6}" destId="{9C35E423-5C0D-4179-9997-AADF854D5BC2}" srcOrd="0" destOrd="0" presId="urn:microsoft.com/office/officeart/2011/layout/CircleProcess"/>
    <dgm:cxn modelId="{13A4F058-9F23-4638-AAC1-443F30A0E17C}" type="presOf" srcId="{36D025EC-2661-4220-A318-8F3804E7BF84}" destId="{11231061-4C5E-42B4-8368-6E50B4714174}" srcOrd="0" destOrd="0" presId="urn:microsoft.com/office/officeart/2011/layout/CircleProcess"/>
    <dgm:cxn modelId="{3AA6F940-638A-429A-8808-12C629613006}" type="presOf" srcId="{10D5038D-7DF0-428B-AAB1-88F9F1A5CE4E}" destId="{E766F554-6E18-4262-9611-ED208FF43FE3}" srcOrd="0" destOrd="0" presId="urn:microsoft.com/office/officeart/2011/layout/CircleProcess"/>
    <dgm:cxn modelId="{5F189406-3BD4-45F9-A6D7-A90151E4F9C4}" type="presParOf" srcId="{25417C63-90A3-4BF1-8AE6-A4CF3DC36236}" destId="{36C9CD61-013A-48A4-A1D7-D9D67058EB25}" srcOrd="0" destOrd="0" presId="urn:microsoft.com/office/officeart/2011/layout/CircleProcess"/>
    <dgm:cxn modelId="{D1A92952-CC12-4444-8342-30EAADD36956}" type="presParOf" srcId="{36C9CD61-013A-48A4-A1D7-D9D67058EB25}" destId="{5E38436C-ADEB-4BD2-BC95-2AB6A2836280}" srcOrd="0" destOrd="0" presId="urn:microsoft.com/office/officeart/2011/layout/CircleProcess"/>
    <dgm:cxn modelId="{F2445ADD-7D77-4EB6-A125-C3DA5D89CA8D}" type="presParOf" srcId="{25417C63-90A3-4BF1-8AE6-A4CF3DC36236}" destId="{0D1EA7C5-0EBC-47D8-A74F-13F3E406C656}" srcOrd="1" destOrd="0" presId="urn:microsoft.com/office/officeart/2011/layout/CircleProcess"/>
    <dgm:cxn modelId="{268746BD-6975-4CB6-A2E4-FA319F880599}" type="presParOf" srcId="{0D1EA7C5-0EBC-47D8-A74F-13F3E406C656}" destId="{0609CD7A-7CE0-4BDF-9B41-88FFD5949F5C}" srcOrd="0" destOrd="0" presId="urn:microsoft.com/office/officeart/2011/layout/CircleProcess"/>
    <dgm:cxn modelId="{DE4C9724-51F5-446A-91B3-DED8A8BE23C1}" type="presParOf" srcId="{25417C63-90A3-4BF1-8AE6-A4CF3DC36236}" destId="{EE33E277-F8A9-4A13-A6B0-2CF06511FF06}" srcOrd="2" destOrd="0" presId="urn:microsoft.com/office/officeart/2011/layout/CircleProcess"/>
    <dgm:cxn modelId="{C16313CA-AD84-4555-889A-3CE80656D279}" type="presParOf" srcId="{25417C63-90A3-4BF1-8AE6-A4CF3DC36236}" destId="{4619AA5B-14ED-4359-8BA8-011BDE6A57D4}" srcOrd="3" destOrd="0" presId="urn:microsoft.com/office/officeart/2011/layout/CircleProcess"/>
    <dgm:cxn modelId="{6614D949-E4FD-4E53-8EB2-81BA5217388E}" type="presParOf" srcId="{4619AA5B-14ED-4359-8BA8-011BDE6A57D4}" destId="{59AD67E5-D8D0-444D-A7C9-365045798615}" srcOrd="0" destOrd="0" presId="urn:microsoft.com/office/officeart/2011/layout/CircleProcess"/>
    <dgm:cxn modelId="{CB9E9AEA-B8E0-4FCC-8877-E336BA2C159F}" type="presParOf" srcId="{25417C63-90A3-4BF1-8AE6-A4CF3DC36236}" destId="{6439963F-3C65-4AFD-BBA9-157C9BED8A5B}" srcOrd="4" destOrd="0" presId="urn:microsoft.com/office/officeart/2011/layout/CircleProcess"/>
    <dgm:cxn modelId="{CB7E36FB-3ACE-4BE2-9976-CB34DBCB1D14}" type="presParOf" srcId="{6439963F-3C65-4AFD-BBA9-157C9BED8A5B}" destId="{E766F554-6E18-4262-9611-ED208FF43FE3}" srcOrd="0" destOrd="0" presId="urn:microsoft.com/office/officeart/2011/layout/CircleProcess"/>
    <dgm:cxn modelId="{8615B222-12DC-45AC-807B-84DC8655AB89}" type="presParOf" srcId="{25417C63-90A3-4BF1-8AE6-A4CF3DC36236}" destId="{CD80B54C-5B43-40F4-8F81-967DC7BA60BA}" srcOrd="5" destOrd="0" presId="urn:microsoft.com/office/officeart/2011/layout/CircleProcess"/>
    <dgm:cxn modelId="{E6DD0D0A-2E04-4F66-86DF-DC376C684F2B}" type="presParOf" srcId="{25417C63-90A3-4BF1-8AE6-A4CF3DC36236}" destId="{80E355A0-676A-48E5-9BFE-144FA94242AF}" srcOrd="6" destOrd="0" presId="urn:microsoft.com/office/officeart/2011/layout/CircleProcess"/>
    <dgm:cxn modelId="{42BA8251-AC04-46BE-8EDE-5C0E5B1D0013}" type="presParOf" srcId="{80E355A0-676A-48E5-9BFE-144FA94242AF}" destId="{E2BBF518-86DA-4A96-8ED5-36BE6AABEDED}" srcOrd="0" destOrd="0" presId="urn:microsoft.com/office/officeart/2011/layout/CircleProcess"/>
    <dgm:cxn modelId="{42D41FE1-8D1D-4293-9F00-2512464BB92E}" type="presParOf" srcId="{25417C63-90A3-4BF1-8AE6-A4CF3DC36236}" destId="{006040C5-5011-45D4-88CA-24E30F77DB84}" srcOrd="7" destOrd="0" presId="urn:microsoft.com/office/officeart/2011/layout/CircleProcess"/>
    <dgm:cxn modelId="{ECE31CF7-C124-4160-A374-F2D60768B917}" type="presParOf" srcId="{006040C5-5011-45D4-88CA-24E30F77DB84}" destId="{A8829B58-BA78-41D0-BCCF-39768F72E1B1}" srcOrd="0" destOrd="0" presId="urn:microsoft.com/office/officeart/2011/layout/CircleProcess"/>
    <dgm:cxn modelId="{BE3AC237-FE0A-49A3-81AB-171205E5F86B}" type="presParOf" srcId="{25417C63-90A3-4BF1-8AE6-A4CF3DC36236}" destId="{220C906C-7EAC-429C-A330-7918779F7B46}" srcOrd="8" destOrd="0" presId="urn:microsoft.com/office/officeart/2011/layout/CircleProcess"/>
    <dgm:cxn modelId="{8324E9CC-7EF1-4F88-BC7E-E4CA6F9418E6}" type="presParOf" srcId="{25417C63-90A3-4BF1-8AE6-A4CF3DC36236}" destId="{DC709413-3D85-4FC8-A931-BC7E4F4C016C}" srcOrd="9" destOrd="0" presId="urn:microsoft.com/office/officeart/2011/layout/CircleProcess"/>
    <dgm:cxn modelId="{DDF7FE67-EFB9-4B54-A8EF-D8EB39872D03}" type="presParOf" srcId="{DC709413-3D85-4FC8-A931-BC7E4F4C016C}" destId="{168D84AC-352B-4DF4-BF5A-BC2E35698514}" srcOrd="0" destOrd="0" presId="urn:microsoft.com/office/officeart/2011/layout/CircleProcess"/>
    <dgm:cxn modelId="{91A2D3EA-E6C4-4243-BD1E-EE1A4CBFD748}" type="presParOf" srcId="{25417C63-90A3-4BF1-8AE6-A4CF3DC36236}" destId="{123B5A2E-A646-4111-8C5B-B6BAF64E1472}" srcOrd="10" destOrd="0" presId="urn:microsoft.com/office/officeart/2011/layout/CircleProcess"/>
    <dgm:cxn modelId="{9FADCA24-4AB3-47EB-8911-24173FB1B770}" type="presParOf" srcId="{123B5A2E-A646-4111-8C5B-B6BAF64E1472}" destId="{11231061-4C5E-42B4-8368-6E50B4714174}" srcOrd="0" destOrd="0" presId="urn:microsoft.com/office/officeart/2011/layout/CircleProcess"/>
    <dgm:cxn modelId="{2AB9D01B-D287-44B9-ABFE-0E546308D76E}" type="presParOf" srcId="{25417C63-90A3-4BF1-8AE6-A4CF3DC36236}" destId="{70A3CCEC-0C36-4CE2-B7B8-655BE3F09449}" srcOrd="11" destOrd="0" presId="urn:microsoft.com/office/officeart/2011/layout/CircleProcess"/>
    <dgm:cxn modelId="{82AEE12C-2A92-4DFB-A315-100083AC1754}" type="presParOf" srcId="{25417C63-90A3-4BF1-8AE6-A4CF3DC36236}" destId="{BDA82E62-BF55-4227-A711-BE5A88699D3E}" srcOrd="12" destOrd="0" presId="urn:microsoft.com/office/officeart/2011/layout/CircleProcess"/>
    <dgm:cxn modelId="{67EDFA84-B9D7-4691-BB51-522E29B7868C}" type="presParOf" srcId="{BDA82E62-BF55-4227-A711-BE5A88699D3E}" destId="{F194743F-FD6A-4943-91BE-C02359E3924B}" srcOrd="0" destOrd="0" presId="urn:microsoft.com/office/officeart/2011/layout/CircleProcess"/>
    <dgm:cxn modelId="{6EC98604-557F-4CED-87EA-520FC2AE1603}" type="presParOf" srcId="{25417C63-90A3-4BF1-8AE6-A4CF3DC36236}" destId="{F2E933D9-8881-4BC2-8D0E-E2F65C861FF9}" srcOrd="13" destOrd="0" presId="urn:microsoft.com/office/officeart/2011/layout/CircleProcess"/>
    <dgm:cxn modelId="{98EAA809-6277-4CBF-9063-21629F1839DC}" type="presParOf" srcId="{F2E933D9-8881-4BC2-8D0E-E2F65C861FF9}" destId="{9C35E423-5C0D-4179-9997-AADF854D5BC2}" srcOrd="0" destOrd="0" presId="urn:microsoft.com/office/officeart/2011/layout/CircleProcess"/>
    <dgm:cxn modelId="{40FBA88F-EDD1-465C-B4BF-37C25007A10B}" type="presParOf" srcId="{25417C63-90A3-4BF1-8AE6-A4CF3DC36236}" destId="{A2AAA116-6540-4DAA-8928-D731CF3223FE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9C97F7-5214-46B4-B847-BE43743DB251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AA077044-DBCD-453A-9A93-60D03D022855}">
      <dgm:prSet phldrT="[Text]" custT="1"/>
      <dgm:spPr/>
      <dgm:t>
        <a:bodyPr/>
        <a:lstStyle/>
        <a:p>
          <a:r>
            <a:rPr lang="en-US" sz="2400" dirty="0" smtClean="0">
              <a:latin typeface="+mn-lt"/>
            </a:rPr>
            <a:t>Therapist ≠ detached from field</a:t>
          </a:r>
          <a:endParaRPr lang="en-US" sz="2400" dirty="0">
            <a:latin typeface="+mn-lt"/>
          </a:endParaRPr>
        </a:p>
      </dgm:t>
    </dgm:pt>
    <dgm:pt modelId="{116E5834-ADAB-469C-80E2-7520F357086E}" type="parTrans" cxnId="{891A33BB-EC6E-47D7-9F37-5824B5FEFD04}">
      <dgm:prSet/>
      <dgm:spPr/>
      <dgm:t>
        <a:bodyPr/>
        <a:lstStyle/>
        <a:p>
          <a:endParaRPr lang="en-US"/>
        </a:p>
      </dgm:t>
    </dgm:pt>
    <dgm:pt modelId="{0241F878-11ED-4079-885C-D5B65D4068B4}" type="sibTrans" cxnId="{891A33BB-EC6E-47D7-9F37-5824B5FEFD04}">
      <dgm:prSet/>
      <dgm:spPr/>
      <dgm:t>
        <a:bodyPr/>
        <a:lstStyle/>
        <a:p>
          <a:endParaRPr lang="en-US"/>
        </a:p>
      </dgm:t>
    </dgm:pt>
    <dgm:pt modelId="{98F881E7-A26B-46E0-B45B-ED4596BCADD8}">
      <dgm:prSet phldrT="[Text]" custT="1"/>
      <dgm:spPr/>
      <dgm:t>
        <a:bodyPr/>
        <a:lstStyle/>
        <a:p>
          <a:r>
            <a:rPr lang="en-US" sz="2400" dirty="0" smtClean="0"/>
            <a:t>Client &amp; therapist explore field together</a:t>
          </a:r>
          <a:endParaRPr lang="en-US" sz="2400" dirty="0"/>
        </a:p>
      </dgm:t>
    </dgm:pt>
    <dgm:pt modelId="{ED90D244-F9A0-474A-BA47-BCDF9BBBC062}" type="parTrans" cxnId="{3281265B-C94A-4A48-B557-00BBF2514C0B}">
      <dgm:prSet/>
      <dgm:spPr/>
      <dgm:t>
        <a:bodyPr/>
        <a:lstStyle/>
        <a:p>
          <a:endParaRPr lang="en-US"/>
        </a:p>
      </dgm:t>
    </dgm:pt>
    <dgm:pt modelId="{71EEC773-20F6-4DCE-9882-09A5EC92B018}" type="sibTrans" cxnId="{3281265B-C94A-4A48-B557-00BBF2514C0B}">
      <dgm:prSet/>
      <dgm:spPr/>
      <dgm:t>
        <a:bodyPr/>
        <a:lstStyle/>
        <a:p>
          <a:endParaRPr lang="en-US"/>
        </a:p>
      </dgm:t>
    </dgm:pt>
    <dgm:pt modelId="{76697AE6-AFF7-4D42-A6C0-4FFD5823F06F}">
      <dgm:prSet phldrT="[Text]" custT="1"/>
      <dgm:spPr/>
      <dgm:t>
        <a:bodyPr/>
        <a:lstStyle/>
        <a:p>
          <a:r>
            <a:rPr lang="en-US" sz="2400" dirty="0" smtClean="0"/>
            <a:t>Immediate present, </a:t>
          </a:r>
        </a:p>
        <a:p>
          <a:r>
            <a:rPr lang="en-US" sz="2400" dirty="0" smtClean="0"/>
            <a:t>here-and-now</a:t>
          </a:r>
          <a:endParaRPr lang="en-US" sz="2400" dirty="0"/>
        </a:p>
      </dgm:t>
    </dgm:pt>
    <dgm:pt modelId="{78DB515E-A40B-4C92-B620-098EBF8EE7C7}" type="parTrans" cxnId="{DD794FD7-11AE-4FF6-8B56-F924765272C6}">
      <dgm:prSet/>
      <dgm:spPr/>
      <dgm:t>
        <a:bodyPr/>
        <a:lstStyle/>
        <a:p>
          <a:endParaRPr lang="en-US"/>
        </a:p>
      </dgm:t>
    </dgm:pt>
    <dgm:pt modelId="{26445835-83D1-4D1C-8B6B-3743BC62C4D1}" type="sibTrans" cxnId="{DD794FD7-11AE-4FF6-8B56-F924765272C6}">
      <dgm:prSet/>
      <dgm:spPr/>
      <dgm:t>
        <a:bodyPr/>
        <a:lstStyle/>
        <a:p>
          <a:endParaRPr lang="en-US"/>
        </a:p>
      </dgm:t>
    </dgm:pt>
    <dgm:pt modelId="{0C874C84-D81C-421F-A67A-243920CBD142}" type="pres">
      <dgm:prSet presAssocID="{0F9C97F7-5214-46B4-B847-BE43743DB251}" presName="Name0" presStyleCnt="0">
        <dgm:presLayoutVars>
          <dgm:dir/>
          <dgm:resizeHandles val="exact"/>
        </dgm:presLayoutVars>
      </dgm:prSet>
      <dgm:spPr/>
    </dgm:pt>
    <dgm:pt modelId="{2AA74307-ABE6-405D-AA74-071A9D497693}" type="pres">
      <dgm:prSet presAssocID="{AA077044-DBCD-453A-9A93-60D03D02285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ED2E1-6FA5-4059-894D-07102EDA0C23}" type="pres">
      <dgm:prSet presAssocID="{0241F878-11ED-4079-885C-D5B65D4068B4}" presName="sibTrans" presStyleLbl="sibTrans2D1" presStyleIdx="0" presStyleCnt="2"/>
      <dgm:spPr/>
    </dgm:pt>
    <dgm:pt modelId="{6C57CDC9-C52B-4AC3-B660-747DAFF8873B}" type="pres">
      <dgm:prSet presAssocID="{0241F878-11ED-4079-885C-D5B65D4068B4}" presName="connectorText" presStyleLbl="sibTrans2D1" presStyleIdx="0" presStyleCnt="2"/>
      <dgm:spPr/>
    </dgm:pt>
    <dgm:pt modelId="{56F5230D-AB5C-4840-A2E6-EA0E7D4B0DA0}" type="pres">
      <dgm:prSet presAssocID="{98F881E7-A26B-46E0-B45B-ED4596BCADD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396CE5-18C7-4629-A113-5DE545F75555}" type="pres">
      <dgm:prSet presAssocID="{71EEC773-20F6-4DCE-9882-09A5EC92B018}" presName="sibTrans" presStyleLbl="sibTrans2D1" presStyleIdx="1" presStyleCnt="2"/>
      <dgm:spPr/>
    </dgm:pt>
    <dgm:pt modelId="{85AF1AD5-0CA8-4449-ACE3-C8C66D136F3D}" type="pres">
      <dgm:prSet presAssocID="{71EEC773-20F6-4DCE-9882-09A5EC92B018}" presName="connectorText" presStyleLbl="sibTrans2D1" presStyleIdx="1" presStyleCnt="2"/>
      <dgm:spPr/>
    </dgm:pt>
    <dgm:pt modelId="{F996E81B-335B-444C-8024-EB7A84B65905}" type="pres">
      <dgm:prSet presAssocID="{76697AE6-AFF7-4D42-A6C0-4FFD5823F06F}" presName="node" presStyleLbl="node1" presStyleIdx="2" presStyleCnt="3">
        <dgm:presLayoutVars>
          <dgm:bulletEnabled val="1"/>
        </dgm:presLayoutVars>
      </dgm:prSet>
      <dgm:spPr/>
    </dgm:pt>
  </dgm:ptLst>
  <dgm:cxnLst>
    <dgm:cxn modelId="{FD1EE505-236D-4E0F-8051-CF1FE66613DD}" type="presOf" srcId="{0241F878-11ED-4079-885C-D5B65D4068B4}" destId="{1B9ED2E1-6FA5-4059-894D-07102EDA0C23}" srcOrd="0" destOrd="0" presId="urn:microsoft.com/office/officeart/2005/8/layout/process1"/>
    <dgm:cxn modelId="{3281265B-C94A-4A48-B557-00BBF2514C0B}" srcId="{0F9C97F7-5214-46B4-B847-BE43743DB251}" destId="{98F881E7-A26B-46E0-B45B-ED4596BCADD8}" srcOrd="1" destOrd="0" parTransId="{ED90D244-F9A0-474A-BA47-BCDF9BBBC062}" sibTransId="{71EEC773-20F6-4DCE-9882-09A5EC92B018}"/>
    <dgm:cxn modelId="{761B8052-A8DE-4A4A-B9B0-145A078A0BFE}" type="presOf" srcId="{0F9C97F7-5214-46B4-B847-BE43743DB251}" destId="{0C874C84-D81C-421F-A67A-243920CBD142}" srcOrd="0" destOrd="0" presId="urn:microsoft.com/office/officeart/2005/8/layout/process1"/>
    <dgm:cxn modelId="{DD794FD7-11AE-4FF6-8B56-F924765272C6}" srcId="{0F9C97F7-5214-46B4-B847-BE43743DB251}" destId="{76697AE6-AFF7-4D42-A6C0-4FFD5823F06F}" srcOrd="2" destOrd="0" parTransId="{78DB515E-A40B-4C92-B620-098EBF8EE7C7}" sibTransId="{26445835-83D1-4D1C-8B6B-3743BC62C4D1}"/>
    <dgm:cxn modelId="{BF269467-A996-465D-ADC0-E1581BBB0E50}" type="presOf" srcId="{AA077044-DBCD-453A-9A93-60D03D022855}" destId="{2AA74307-ABE6-405D-AA74-071A9D497693}" srcOrd="0" destOrd="0" presId="urn:microsoft.com/office/officeart/2005/8/layout/process1"/>
    <dgm:cxn modelId="{891A33BB-EC6E-47D7-9F37-5824B5FEFD04}" srcId="{0F9C97F7-5214-46B4-B847-BE43743DB251}" destId="{AA077044-DBCD-453A-9A93-60D03D022855}" srcOrd="0" destOrd="0" parTransId="{116E5834-ADAB-469C-80E2-7520F357086E}" sibTransId="{0241F878-11ED-4079-885C-D5B65D4068B4}"/>
    <dgm:cxn modelId="{4EB780ED-82CA-4463-82D0-C753F9F58E05}" type="presOf" srcId="{71EEC773-20F6-4DCE-9882-09A5EC92B018}" destId="{44396CE5-18C7-4629-A113-5DE545F75555}" srcOrd="0" destOrd="0" presId="urn:microsoft.com/office/officeart/2005/8/layout/process1"/>
    <dgm:cxn modelId="{646F89C0-1F06-4634-8A85-1473C1BC6312}" type="presOf" srcId="{98F881E7-A26B-46E0-B45B-ED4596BCADD8}" destId="{56F5230D-AB5C-4840-A2E6-EA0E7D4B0DA0}" srcOrd="0" destOrd="0" presId="urn:microsoft.com/office/officeart/2005/8/layout/process1"/>
    <dgm:cxn modelId="{8E5119F1-A14D-413E-BC4F-E99E615125BB}" type="presOf" srcId="{71EEC773-20F6-4DCE-9882-09A5EC92B018}" destId="{85AF1AD5-0CA8-4449-ACE3-C8C66D136F3D}" srcOrd="1" destOrd="0" presId="urn:microsoft.com/office/officeart/2005/8/layout/process1"/>
    <dgm:cxn modelId="{8FAA5B28-BE1E-45D4-8607-30E24436B221}" type="presOf" srcId="{76697AE6-AFF7-4D42-A6C0-4FFD5823F06F}" destId="{F996E81B-335B-444C-8024-EB7A84B65905}" srcOrd="0" destOrd="0" presId="urn:microsoft.com/office/officeart/2005/8/layout/process1"/>
    <dgm:cxn modelId="{ADC0621E-8A9A-42D8-BCCE-9ADFB5966588}" type="presOf" srcId="{0241F878-11ED-4079-885C-D5B65D4068B4}" destId="{6C57CDC9-C52B-4AC3-B660-747DAFF8873B}" srcOrd="1" destOrd="0" presId="urn:microsoft.com/office/officeart/2005/8/layout/process1"/>
    <dgm:cxn modelId="{67182A47-2BAD-4845-8FC0-7EC6D74A0F37}" type="presParOf" srcId="{0C874C84-D81C-421F-A67A-243920CBD142}" destId="{2AA74307-ABE6-405D-AA74-071A9D497693}" srcOrd="0" destOrd="0" presId="urn:microsoft.com/office/officeart/2005/8/layout/process1"/>
    <dgm:cxn modelId="{F0B05267-DAC8-406B-86E6-7E2DC46833EB}" type="presParOf" srcId="{0C874C84-D81C-421F-A67A-243920CBD142}" destId="{1B9ED2E1-6FA5-4059-894D-07102EDA0C23}" srcOrd="1" destOrd="0" presId="urn:microsoft.com/office/officeart/2005/8/layout/process1"/>
    <dgm:cxn modelId="{71AF9D5C-5A2A-4DDC-B48F-5BF6537C3D47}" type="presParOf" srcId="{1B9ED2E1-6FA5-4059-894D-07102EDA0C23}" destId="{6C57CDC9-C52B-4AC3-B660-747DAFF8873B}" srcOrd="0" destOrd="0" presId="urn:microsoft.com/office/officeart/2005/8/layout/process1"/>
    <dgm:cxn modelId="{7A0690F8-6AD3-4959-B949-6863C0512EEC}" type="presParOf" srcId="{0C874C84-D81C-421F-A67A-243920CBD142}" destId="{56F5230D-AB5C-4840-A2E6-EA0E7D4B0DA0}" srcOrd="2" destOrd="0" presId="urn:microsoft.com/office/officeart/2005/8/layout/process1"/>
    <dgm:cxn modelId="{8182B55A-96F7-4009-A85E-01FA7F24A567}" type="presParOf" srcId="{0C874C84-D81C-421F-A67A-243920CBD142}" destId="{44396CE5-18C7-4629-A113-5DE545F75555}" srcOrd="3" destOrd="0" presId="urn:microsoft.com/office/officeart/2005/8/layout/process1"/>
    <dgm:cxn modelId="{661DB84E-F2D8-406A-93C6-0448E2636B88}" type="presParOf" srcId="{44396CE5-18C7-4629-A113-5DE545F75555}" destId="{85AF1AD5-0CA8-4449-ACE3-C8C66D136F3D}" srcOrd="0" destOrd="0" presId="urn:microsoft.com/office/officeart/2005/8/layout/process1"/>
    <dgm:cxn modelId="{A5E33966-62CE-45D6-AE39-D6A45FA8CE79}" type="presParOf" srcId="{0C874C84-D81C-421F-A67A-243920CBD142}" destId="{F996E81B-335B-444C-8024-EB7A84B6590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38436C-ADEB-4BD2-BC95-2AB6A2836280}">
      <dsp:nvSpPr>
        <dsp:cNvPr id="0" name=""/>
        <dsp:cNvSpPr/>
      </dsp:nvSpPr>
      <dsp:spPr>
        <a:xfrm>
          <a:off x="9233282" y="790325"/>
          <a:ext cx="2093598" cy="2093940"/>
        </a:xfrm>
        <a:prstGeom prst="ellips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09CD7A-7CE0-4BDF-9B41-88FFD5949F5C}">
      <dsp:nvSpPr>
        <dsp:cNvPr id="0" name=""/>
        <dsp:cNvSpPr/>
      </dsp:nvSpPr>
      <dsp:spPr>
        <a:xfrm>
          <a:off x="9302363" y="860136"/>
          <a:ext cx="1954322" cy="19543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Equilibrium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9582030" y="1139377"/>
        <a:ext cx="1396103" cy="1395838"/>
      </dsp:txXfrm>
    </dsp:sp>
    <dsp:sp modelId="{59AD67E5-D8D0-444D-A7C9-365045798615}">
      <dsp:nvSpPr>
        <dsp:cNvPr id="0" name=""/>
        <dsp:cNvSpPr/>
      </dsp:nvSpPr>
      <dsp:spPr>
        <a:xfrm rot="2700000">
          <a:off x="7068496" y="790434"/>
          <a:ext cx="2093356" cy="2093356"/>
        </a:xfrm>
        <a:prstGeom prst="teardrop">
          <a:avLst>
            <a:gd name="adj" fmla="val 10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66F554-6E18-4262-9611-ED208FF43FE3}">
      <dsp:nvSpPr>
        <dsp:cNvPr id="0" name=""/>
        <dsp:cNvSpPr/>
      </dsp:nvSpPr>
      <dsp:spPr>
        <a:xfrm>
          <a:off x="7139684" y="860136"/>
          <a:ext cx="1954322" cy="19543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Taking Action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7418236" y="1139377"/>
        <a:ext cx="1396103" cy="1395838"/>
      </dsp:txXfrm>
    </dsp:sp>
    <dsp:sp modelId="{E2BBF518-86DA-4A96-8ED5-36BE6AABEDED}">
      <dsp:nvSpPr>
        <dsp:cNvPr id="0" name=""/>
        <dsp:cNvSpPr/>
      </dsp:nvSpPr>
      <dsp:spPr>
        <a:xfrm rot="2700000">
          <a:off x="4905817" y="790434"/>
          <a:ext cx="2093356" cy="2093356"/>
        </a:xfrm>
        <a:prstGeom prst="teardrop">
          <a:avLst>
            <a:gd name="adj" fmla="val 100000"/>
          </a:avLst>
        </a:prstGeom>
        <a:solidFill>
          <a:srgbClr val="FF7C8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829B58-BA78-41D0-BCCF-39768F72E1B1}">
      <dsp:nvSpPr>
        <dsp:cNvPr id="0" name=""/>
        <dsp:cNvSpPr/>
      </dsp:nvSpPr>
      <dsp:spPr>
        <a:xfrm>
          <a:off x="4975891" y="860136"/>
          <a:ext cx="1954322" cy="19543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F7C8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chemeClr val="bg1"/>
              </a:solidFill>
            </a:rPr>
            <a:t>Development of Awareness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5254443" y="1139377"/>
        <a:ext cx="1396103" cy="1395838"/>
      </dsp:txXfrm>
    </dsp:sp>
    <dsp:sp modelId="{168D84AC-352B-4DF4-BF5A-BC2E35698514}">
      <dsp:nvSpPr>
        <dsp:cNvPr id="0" name=""/>
        <dsp:cNvSpPr/>
      </dsp:nvSpPr>
      <dsp:spPr>
        <a:xfrm rot="2700000">
          <a:off x="2742023" y="790434"/>
          <a:ext cx="2093356" cy="2093356"/>
        </a:xfrm>
        <a:prstGeom prst="teardrop">
          <a:avLst>
            <a:gd name="adj" fmla="val 100000"/>
          </a:avLst>
        </a:prstGeom>
        <a:solidFill>
          <a:srgbClr val="DF5B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231061-4C5E-42B4-8368-6E50B4714174}">
      <dsp:nvSpPr>
        <dsp:cNvPr id="0" name=""/>
        <dsp:cNvSpPr/>
      </dsp:nvSpPr>
      <dsp:spPr>
        <a:xfrm>
          <a:off x="2812097" y="860136"/>
          <a:ext cx="1954322" cy="19543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</a:rPr>
            <a:t>Disequilibrium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3091764" y="1139377"/>
        <a:ext cx="1396103" cy="1395838"/>
      </dsp:txXfrm>
    </dsp:sp>
    <dsp:sp modelId="{F194743F-FD6A-4943-91BE-C02359E3924B}">
      <dsp:nvSpPr>
        <dsp:cNvPr id="0" name=""/>
        <dsp:cNvSpPr/>
      </dsp:nvSpPr>
      <dsp:spPr>
        <a:xfrm rot="2700000">
          <a:off x="578230" y="790434"/>
          <a:ext cx="2093356" cy="2093356"/>
        </a:xfrm>
        <a:prstGeom prst="teardrop">
          <a:avLst>
            <a:gd name="adj" fmla="val 100000"/>
          </a:avLst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35E423-5C0D-4179-9997-AADF854D5BC2}">
      <dsp:nvSpPr>
        <dsp:cNvPr id="0" name=""/>
        <dsp:cNvSpPr/>
      </dsp:nvSpPr>
      <dsp:spPr>
        <a:xfrm>
          <a:off x="648304" y="860136"/>
          <a:ext cx="1954322" cy="195432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Equilibrium</a:t>
          </a:r>
          <a:endParaRPr lang="en-US" sz="2000" kern="1200" dirty="0">
            <a:solidFill>
              <a:schemeClr val="bg1"/>
            </a:solidFill>
          </a:endParaRPr>
        </a:p>
      </dsp:txBody>
      <dsp:txXfrm>
        <a:off x="927970" y="1139377"/>
        <a:ext cx="1396103" cy="13958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74307-ABE6-405D-AA74-071A9D497693}">
      <dsp:nvSpPr>
        <dsp:cNvPr id="0" name=""/>
        <dsp:cNvSpPr/>
      </dsp:nvSpPr>
      <dsp:spPr>
        <a:xfrm>
          <a:off x="9629" y="0"/>
          <a:ext cx="2878135" cy="149628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n-lt"/>
            </a:rPr>
            <a:t>Therapist ≠ detached from field</a:t>
          </a:r>
          <a:endParaRPr lang="en-US" sz="2400" kern="1200" dirty="0">
            <a:latin typeface="+mn-lt"/>
          </a:endParaRPr>
        </a:p>
      </dsp:txBody>
      <dsp:txXfrm>
        <a:off x="53454" y="43825"/>
        <a:ext cx="2790485" cy="1408639"/>
      </dsp:txXfrm>
    </dsp:sp>
    <dsp:sp modelId="{1B9ED2E1-6FA5-4059-894D-07102EDA0C23}">
      <dsp:nvSpPr>
        <dsp:cNvPr id="0" name=""/>
        <dsp:cNvSpPr/>
      </dsp:nvSpPr>
      <dsp:spPr>
        <a:xfrm>
          <a:off x="3175578" y="391256"/>
          <a:ext cx="610164" cy="713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>
        <a:off x="3175578" y="534011"/>
        <a:ext cx="427115" cy="428267"/>
      </dsp:txXfrm>
    </dsp:sp>
    <dsp:sp modelId="{56F5230D-AB5C-4840-A2E6-EA0E7D4B0DA0}">
      <dsp:nvSpPr>
        <dsp:cNvPr id="0" name=""/>
        <dsp:cNvSpPr/>
      </dsp:nvSpPr>
      <dsp:spPr>
        <a:xfrm>
          <a:off x="4039018" y="0"/>
          <a:ext cx="2878135" cy="1496289"/>
        </a:xfrm>
        <a:prstGeom prst="roundRect">
          <a:avLst>
            <a:gd name="adj" fmla="val 10000"/>
          </a:avLst>
        </a:prstGeom>
        <a:solidFill>
          <a:schemeClr val="accent2">
            <a:hueOff val="-723100"/>
            <a:satOff val="-4962"/>
            <a:lumOff val="254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Client &amp; therapist explore field together</a:t>
          </a:r>
          <a:endParaRPr lang="en-US" sz="2400" kern="1200" dirty="0"/>
        </a:p>
      </dsp:txBody>
      <dsp:txXfrm>
        <a:off x="4082843" y="43825"/>
        <a:ext cx="2790485" cy="1408639"/>
      </dsp:txXfrm>
    </dsp:sp>
    <dsp:sp modelId="{44396CE5-18C7-4629-A113-5DE545F75555}">
      <dsp:nvSpPr>
        <dsp:cNvPr id="0" name=""/>
        <dsp:cNvSpPr/>
      </dsp:nvSpPr>
      <dsp:spPr>
        <a:xfrm>
          <a:off x="7204967" y="391256"/>
          <a:ext cx="610164" cy="7137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446200"/>
            <a:satOff val="-9924"/>
            <a:lumOff val="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>
        <a:off x="7204967" y="534011"/>
        <a:ext cx="427115" cy="428267"/>
      </dsp:txXfrm>
    </dsp:sp>
    <dsp:sp modelId="{F996E81B-335B-444C-8024-EB7A84B65905}">
      <dsp:nvSpPr>
        <dsp:cNvPr id="0" name=""/>
        <dsp:cNvSpPr/>
      </dsp:nvSpPr>
      <dsp:spPr>
        <a:xfrm>
          <a:off x="8068408" y="0"/>
          <a:ext cx="2878135" cy="1496289"/>
        </a:xfrm>
        <a:prstGeom prst="roundRect">
          <a:avLst>
            <a:gd name="adj" fmla="val 10000"/>
          </a:avLst>
        </a:prstGeom>
        <a:solidFill>
          <a:schemeClr val="accent2">
            <a:hueOff val="-1446200"/>
            <a:satOff val="-9924"/>
            <a:lumOff val="509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Immediate present,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here-and-now</a:t>
          </a:r>
          <a:endParaRPr lang="en-US" sz="2400" kern="1200" dirty="0"/>
        </a:p>
      </dsp:txBody>
      <dsp:txXfrm>
        <a:off x="8112233" y="43825"/>
        <a:ext cx="2790485" cy="1408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25DC0-C9A1-43E7-9033-3F6F62FB4957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5BFCE-ED9E-42C5-A256-DD718C63D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3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Fenichel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confidence, Reich  brazenness, Horney  human involvement</a:t>
            </a:r>
          </a:p>
          <a:p>
            <a:pPr marL="171450" indent="-171450">
              <a:buFontTx/>
              <a:buChar char="-"/>
            </a:pPr>
            <a:r>
              <a:rPr lang="en-US" dirty="0" smtClean="0">
                <a:sym typeface="Wingdings" panose="05000000000000000000" pitchFamily="2" charset="2"/>
              </a:rPr>
              <a:t>Kurt Goldstein  self actualization  placing the total organism of the individual</a:t>
            </a:r>
            <a:r>
              <a:rPr lang="en-US" baseline="0" dirty="0" smtClean="0">
                <a:sym typeface="Wingdings" panose="05000000000000000000" pitchFamily="2" charset="2"/>
              </a:rPr>
              <a:t> in the foreground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5BFCE-ED9E-42C5-A256-DD718C63D7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29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Fenichel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confidence, Reich  brazenness, Horney  human involvement</a:t>
            </a:r>
          </a:p>
          <a:p>
            <a:pPr marL="171450" indent="-171450">
              <a:buFontTx/>
              <a:buChar char="-"/>
            </a:pPr>
            <a:r>
              <a:rPr lang="en-US" dirty="0" smtClean="0">
                <a:sym typeface="Wingdings" panose="05000000000000000000" pitchFamily="2" charset="2"/>
              </a:rPr>
              <a:t>Kurt Goldstein  self actualization  placing the total organism of the individual</a:t>
            </a:r>
            <a:r>
              <a:rPr lang="en-US" baseline="0" dirty="0" smtClean="0">
                <a:sym typeface="Wingdings" panose="05000000000000000000" pitchFamily="2" charset="2"/>
              </a:rPr>
              <a:t> in the foreground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5BFCE-ED9E-42C5-A256-DD718C63D7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57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Get</a:t>
            </a:r>
            <a:r>
              <a:rPr lang="en-US" baseline="0" dirty="0" smtClean="0"/>
              <a:t> in touch with our current sensory experience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Lihatlah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huruf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tulisan</a:t>
            </a:r>
            <a:r>
              <a:rPr lang="en-US" baseline="0" dirty="0" smtClean="0"/>
              <a:t> di slide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seperti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pengalaman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pertama</a:t>
            </a:r>
            <a:r>
              <a:rPr lang="en-US" baseline="0" dirty="0" smtClean="0"/>
              <a:t> kali </a:t>
            </a:r>
            <a:r>
              <a:rPr lang="en-US" baseline="0" dirty="0" err="1" smtClean="0"/>
              <a:t>melihat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huruf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gambar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Rasakan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ekspresi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wajah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anda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bagaimana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rasanya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Tegang</a:t>
            </a:r>
            <a:r>
              <a:rPr lang="en-US" baseline="0" dirty="0" smtClean="0"/>
              <a:t>?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Sekarang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seluruh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tubuh</a:t>
            </a:r>
            <a:r>
              <a:rPr lang="en-US" baseline="0" dirty="0" smtClean="0"/>
              <a:t> kalian, </a:t>
            </a:r>
            <a:r>
              <a:rPr lang="en-US" baseline="0" dirty="0" err="1" smtClean="0"/>
              <a:t>dimana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letak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ketegangan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anda</a:t>
            </a:r>
            <a:r>
              <a:rPr lang="en-US" baseline="0" dirty="0" smtClean="0"/>
              <a:t>? </a:t>
            </a:r>
            <a:r>
              <a:rPr lang="en-US" baseline="0" dirty="0" err="1" smtClean="0"/>
              <a:t>Bagian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mana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terasa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relaxed?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Sekarang</a:t>
            </a:r>
            <a:r>
              <a:rPr lang="en-US" baseline="0" dirty="0" smtClean="0"/>
              <a:t> Tarik </a:t>
            </a:r>
            <a:r>
              <a:rPr lang="en-US" baseline="0" dirty="0" err="1" smtClean="0"/>
              <a:t>nafas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buang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Sekarang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rasakan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postur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duduk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anda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Apakah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posisi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diinginkan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Kini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pikirkan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postur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belajar</a:t>
            </a:r>
            <a:r>
              <a:rPr lang="en-US" baseline="0" dirty="0" smtClean="0"/>
              <a:t> yang paling </a:t>
            </a:r>
            <a:r>
              <a:rPr lang="en-US" baseline="0" dirty="0" err="1" smtClean="0"/>
              <a:t>nyaman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ambil</a:t>
            </a:r>
            <a:r>
              <a:rPr lang="en-US" baseline="0" dirty="0" smtClean="0"/>
              <a:t> posture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5BFCE-ED9E-42C5-A256-DD718C63D7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527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Equilibrium : all is</a:t>
            </a:r>
            <a:r>
              <a:rPr lang="en-US" baseline="0" dirty="0" smtClean="0"/>
              <a:t> well in the organism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Disequilibrium : due to emergence of need, sensation, or desire from the background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Develop awareness of need, sensation, desire </a:t>
            </a:r>
            <a:r>
              <a:rPr lang="en-US" baseline="0" dirty="0" smtClean="0">
                <a:sym typeface="Wingdings" panose="05000000000000000000" pitchFamily="2" charset="2"/>
              </a:rPr>
              <a:t> taking it from the background to the figure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 panose="05000000000000000000" pitchFamily="2" charset="2"/>
              </a:rPr>
              <a:t>Taking actions to deal with disequilibrium  finish the business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 panose="05000000000000000000" pitchFamily="2" charset="2"/>
              </a:rPr>
              <a:t>All is well again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5BFCE-ED9E-42C5-A256-DD718C63D7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43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Field</a:t>
            </a:r>
            <a:r>
              <a:rPr lang="en-US" baseline="0" dirty="0" smtClean="0"/>
              <a:t> exploration </a:t>
            </a:r>
            <a:r>
              <a:rPr lang="en-US" baseline="0" dirty="0" smtClean="0">
                <a:sym typeface="Wingdings" panose="05000000000000000000" pitchFamily="2" charset="2"/>
              </a:rPr>
              <a:t> all fields have patterns and inter-relationships that repeat and that are interdependent  functioning whole  then dissect each part and how they work together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5BFCE-ED9E-42C5-A256-DD718C63D7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20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AED8E5B-0D98-4FE1-9B26-D1041E3A89F9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59CD-DA3A-463F-AFEF-A68838A6859B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925-E007-46C2-84AB-35EE10DCAD39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2DCB-466C-4061-8D51-D3254DD77FA1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642357F-39F6-401C-9FF8-3072724998F3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B09B-D413-414E-B13F-B1984CD8FF65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F992-55E7-4B2D-A6F1-8C9243CBFE1B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8110-BAA6-4256-A2E5-BB66A47D2616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3892-3343-4E4E-B81B-70A099359AD2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F85-D33A-46AF-9088-5A7400C1018E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EB3A624-F501-46A9-B8CA-4949E24E27C8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C4D3C1-679D-44D8-8A9C-D402CE4EF569}" type="datetimeFigureOut">
              <a:rPr lang="en-US" dirty="0"/>
              <a:t>9/9/2014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1566337"/>
          </a:xfrm>
        </p:spPr>
        <p:txBody>
          <a:bodyPr/>
          <a:lstStyle/>
          <a:p>
            <a:r>
              <a:rPr lang="en-US" b="1" dirty="0" smtClean="0"/>
              <a:t>Gestalt therapy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056846"/>
            <a:ext cx="9070848" cy="1082418"/>
          </a:xfrm>
        </p:spPr>
        <p:txBody>
          <a:bodyPr>
            <a:noAutofit/>
          </a:bodyPr>
          <a:lstStyle/>
          <a:p>
            <a:r>
              <a:rPr lang="en-US" sz="2200" dirty="0" smtClean="0"/>
              <a:t>Presented by </a:t>
            </a:r>
            <a:r>
              <a:rPr lang="en-US" sz="2200" dirty="0" err="1" smtClean="0"/>
              <a:t>Rizky</a:t>
            </a:r>
            <a:r>
              <a:rPr lang="en-US" sz="2200" dirty="0" smtClean="0"/>
              <a:t> </a:t>
            </a:r>
            <a:r>
              <a:rPr lang="en-US" sz="2200" dirty="0" err="1" smtClean="0"/>
              <a:t>Aniza</a:t>
            </a:r>
            <a:r>
              <a:rPr lang="en-US" sz="2200" dirty="0" smtClean="0"/>
              <a:t> </a:t>
            </a:r>
            <a:r>
              <a:rPr lang="en-US" sz="2200" dirty="0" err="1" smtClean="0"/>
              <a:t>Winanda</a:t>
            </a:r>
            <a:endParaRPr lang="en-US" sz="2200" dirty="0" smtClean="0"/>
          </a:p>
          <a:p>
            <a:endParaRPr lang="en-US" sz="2200" dirty="0"/>
          </a:p>
          <a:p>
            <a:r>
              <a:rPr lang="en-US" sz="2200" dirty="0" err="1" smtClean="0"/>
              <a:t>Sourceperson</a:t>
            </a:r>
            <a:r>
              <a:rPr lang="en-US" sz="2200" dirty="0" smtClean="0"/>
              <a:t>: dr. AAAA </a:t>
            </a:r>
            <a:r>
              <a:rPr lang="en-US" sz="2200" dirty="0" err="1" smtClean="0"/>
              <a:t>Kusumawardhani</a:t>
            </a:r>
            <a:r>
              <a:rPr lang="en-US" sz="2200" dirty="0" smtClean="0"/>
              <a:t>, </a:t>
            </a:r>
            <a:r>
              <a:rPr lang="en-US" sz="2200" dirty="0" err="1" smtClean="0"/>
              <a:t>SpKJ</a:t>
            </a:r>
            <a:r>
              <a:rPr lang="en-US" sz="2200" dirty="0" smtClean="0"/>
              <a:t>(K)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33034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26216"/>
            <a:ext cx="10058400" cy="9201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800" b="1" dirty="0" smtClean="0"/>
              <a:t>Theoretical Principles : </a:t>
            </a:r>
            <a:br>
              <a:rPr lang="en-US" sz="3800" b="1" dirty="0" smtClean="0"/>
            </a:br>
            <a:r>
              <a:rPr lang="en-US" sz="3800" b="1" dirty="0" smtClean="0"/>
              <a:t>Field Theory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596043"/>
            <a:ext cx="10823170" cy="4538749"/>
          </a:xfrm>
        </p:spPr>
        <p:txBody>
          <a:bodyPr>
            <a:normAutofit/>
          </a:bodyPr>
          <a:lstStyle/>
          <a:p>
            <a:pPr algn="just"/>
            <a:r>
              <a:rPr lang="en-US" sz="2300" dirty="0" smtClean="0"/>
              <a:t>Emphasis on individuals and the environment being together </a:t>
            </a:r>
            <a:r>
              <a:rPr lang="en-US" sz="2300" b="1" dirty="0" smtClean="0"/>
              <a:t>within</a:t>
            </a:r>
            <a:r>
              <a:rPr lang="en-US" sz="2300" dirty="0" smtClean="0"/>
              <a:t> a field of constant interaction </a:t>
            </a:r>
            <a:r>
              <a:rPr lang="en-US" sz="2300" dirty="0" smtClean="0">
                <a:sym typeface="Wingdings" panose="05000000000000000000" pitchFamily="2" charset="2"/>
              </a:rPr>
              <a:t> holistic concept</a:t>
            </a:r>
          </a:p>
          <a:p>
            <a:pPr algn="just"/>
            <a:r>
              <a:rPr lang="en-US" sz="2300" dirty="0" err="1" smtClean="0">
                <a:sym typeface="Wingdings" panose="05000000000000000000" pitchFamily="2" charset="2"/>
              </a:rPr>
              <a:t>Yontef</a:t>
            </a:r>
            <a:r>
              <a:rPr lang="en-US" sz="2300" dirty="0" smtClean="0">
                <a:sym typeface="Wingdings" panose="05000000000000000000" pitchFamily="2" charset="2"/>
              </a:rPr>
              <a:t>, 2010: All events are a function of the relationship of multiple interacting forces. Interacting forces form a field that affects the whole and the whole affects all parts of the field. </a:t>
            </a:r>
          </a:p>
          <a:p>
            <a:pPr algn="just"/>
            <a:r>
              <a:rPr lang="en-US" sz="2300" dirty="0">
                <a:sym typeface="Wingdings" panose="05000000000000000000" pitchFamily="2" charset="2"/>
              </a:rPr>
              <a:t> </a:t>
            </a:r>
            <a:r>
              <a:rPr lang="en-US" sz="2300" dirty="0" smtClean="0">
                <a:sym typeface="Wingdings" panose="05000000000000000000" pitchFamily="2" charset="2"/>
              </a:rPr>
              <a:t>Therapist’s role  attend to what’s happening within the whole field, the point of contact or boundary between the person &amp; the environment  stimulates awareness in clients &amp; therapists  self-regulation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99191128"/>
              </p:ext>
            </p:extLst>
          </p:nvPr>
        </p:nvGraphicFramePr>
        <p:xfrm>
          <a:off x="581891" y="4788131"/>
          <a:ext cx="10956173" cy="1496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1028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201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800" b="1" dirty="0" smtClean="0"/>
              <a:t>Theoretical Principles : </a:t>
            </a:r>
            <a:br>
              <a:rPr lang="en-US" sz="3800" b="1" dirty="0" smtClean="0"/>
            </a:br>
            <a:r>
              <a:rPr lang="en-US" sz="3800" b="1" dirty="0" smtClean="0"/>
              <a:t>Figure-Formation Process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778923"/>
            <a:ext cx="10823170" cy="4538749"/>
          </a:xfrm>
        </p:spPr>
        <p:txBody>
          <a:bodyPr>
            <a:noAutofit/>
          </a:bodyPr>
          <a:lstStyle/>
          <a:p>
            <a:pPr algn="just"/>
            <a:r>
              <a:rPr lang="en-US" sz="2200" dirty="0"/>
              <a:t> </a:t>
            </a:r>
            <a:r>
              <a:rPr lang="en-US" sz="2200" dirty="0" smtClean="0"/>
              <a:t>We constantly </a:t>
            </a:r>
            <a:r>
              <a:rPr lang="en-US" sz="2200" b="1" dirty="0" smtClean="0"/>
              <a:t>shift </a:t>
            </a:r>
            <a:r>
              <a:rPr lang="en-US" sz="2200" dirty="0" smtClean="0"/>
              <a:t>or cognitive or perceptual focus</a:t>
            </a:r>
          </a:p>
          <a:p>
            <a:pPr algn="just"/>
            <a:r>
              <a:rPr lang="en-US" sz="2200" dirty="0" smtClean="0"/>
              <a:t> Example </a:t>
            </a:r>
          </a:p>
          <a:p>
            <a:pPr lvl="1" algn="just"/>
            <a:r>
              <a:rPr lang="en-US" sz="2200" dirty="0" smtClean="0"/>
              <a:t>Driving on a Sunday morning, no traffic, going faster than usual </a:t>
            </a:r>
            <a:r>
              <a:rPr lang="en-US" sz="2200" dirty="0" smtClean="0">
                <a:sym typeface="Wingdings" panose="05000000000000000000" pitchFamily="2" charset="2"/>
              </a:rPr>
              <a:t> equilibrium</a:t>
            </a:r>
            <a:endParaRPr lang="en-US" sz="2200" dirty="0" smtClean="0"/>
          </a:p>
          <a:p>
            <a:pPr lvl="1" algn="just"/>
            <a:r>
              <a:rPr lang="en-US" sz="2200" dirty="0" smtClean="0"/>
              <a:t>Phone beeps </a:t>
            </a:r>
            <a:r>
              <a:rPr lang="en-US" sz="2200" dirty="0" smtClean="0">
                <a:sym typeface="Wingdings" panose="05000000000000000000" pitchFamily="2" charset="2"/>
              </a:rPr>
              <a:t>new text message  awareness of social need  disequilibrium</a:t>
            </a:r>
          </a:p>
          <a:p>
            <a:pPr lvl="1" algn="just"/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Take action  check phone message, steer with one hand, shift eyes back &amp; forth  focus shift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Background thought : “wait, this isn’t safe”  another thought </a:t>
            </a:r>
            <a:r>
              <a:rPr lang="en-US" sz="2200" b="1" dirty="0" smtClean="0">
                <a:sym typeface="Wingdings" panose="05000000000000000000" pitchFamily="2" charset="2"/>
              </a:rPr>
              <a:t>comes into </a:t>
            </a:r>
            <a:r>
              <a:rPr lang="en-US" sz="2200" dirty="0" smtClean="0">
                <a:sym typeface="Wingdings" panose="05000000000000000000" pitchFamily="2" charset="2"/>
              </a:rPr>
              <a:t>figure (the news footage of a car crash due to texting and driving)</a:t>
            </a:r>
          </a:p>
          <a:p>
            <a:pPr lvl="1" algn="just"/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Figure-formation bring on anxiety  brake and slow down until speed is safe  equilibrium</a:t>
            </a:r>
          </a:p>
        </p:txBody>
      </p:sp>
    </p:spTree>
    <p:extLst>
      <p:ext uri="{BB962C8B-B14F-4D97-AF65-F5344CB8AC3E}">
        <p14:creationId xmlns:p14="http://schemas.microsoft.com/office/powerpoint/2010/main" val="1526143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201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800" b="1" dirty="0" smtClean="0"/>
              <a:t>Theoretical Principles : </a:t>
            </a:r>
            <a:br>
              <a:rPr lang="en-US" sz="3800" b="1" dirty="0" smtClean="0"/>
            </a:br>
            <a:r>
              <a:rPr lang="en-US" sz="3800" b="1" dirty="0" smtClean="0"/>
              <a:t>Figure-Formation Process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778923"/>
            <a:ext cx="10823170" cy="4538749"/>
          </a:xfrm>
        </p:spPr>
        <p:txBody>
          <a:bodyPr>
            <a:noAutofit/>
          </a:bodyPr>
          <a:lstStyle/>
          <a:p>
            <a:pPr algn="just"/>
            <a:r>
              <a:rPr lang="en-US" sz="3000" dirty="0" smtClean="0">
                <a:sym typeface="Wingdings" panose="05000000000000000000" pitchFamily="2" charset="2"/>
              </a:rPr>
              <a:t>Gestalt perspective : shifting focus to become more aware of the background in order to evaluate whether there’s something</a:t>
            </a:r>
            <a:r>
              <a:rPr lang="en-US" sz="3000" dirty="0">
                <a:sym typeface="Wingdings" panose="05000000000000000000" pitchFamily="2" charset="2"/>
              </a:rPr>
              <a:t> </a:t>
            </a:r>
            <a:r>
              <a:rPr lang="en-US" sz="3000" dirty="0" smtClean="0">
                <a:sym typeface="Wingdings" panose="05000000000000000000" pitchFamily="2" charset="2"/>
              </a:rPr>
              <a:t>meaningful or useful that needs our attention</a:t>
            </a:r>
          </a:p>
          <a:p>
            <a:pPr algn="just"/>
            <a:endParaRPr lang="en-US" sz="3000" dirty="0" smtClean="0">
              <a:sym typeface="Wingdings" panose="05000000000000000000" pitchFamily="2" charset="2"/>
            </a:endParaRPr>
          </a:p>
          <a:p>
            <a:pPr algn="just"/>
            <a:r>
              <a:rPr lang="en-US" sz="3000" dirty="0" smtClean="0">
                <a:sym typeface="Wingdings" panose="05000000000000000000" pitchFamily="2" charset="2"/>
              </a:rPr>
              <a:t>Essence: Shift focus and then shift it again to embrace here and now awareness  stimulate personal development</a:t>
            </a:r>
          </a:p>
        </p:txBody>
      </p:sp>
    </p:spTree>
    <p:extLst>
      <p:ext uri="{BB962C8B-B14F-4D97-AF65-F5344CB8AC3E}">
        <p14:creationId xmlns:p14="http://schemas.microsoft.com/office/powerpoint/2010/main" val="624087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42843"/>
            <a:ext cx="10058400" cy="637566"/>
          </a:xfrm>
        </p:spPr>
        <p:txBody>
          <a:bodyPr>
            <a:normAutofit/>
          </a:bodyPr>
          <a:lstStyle/>
          <a:p>
            <a:pPr algn="ctr"/>
            <a:r>
              <a:rPr lang="en-US" sz="3800" b="1" dirty="0" smtClean="0"/>
              <a:t>I and Thou, Here and Now, What and How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346662"/>
            <a:ext cx="10823170" cy="4971010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 I and Thou : therapist-client relationship</a:t>
            </a:r>
          </a:p>
          <a:p>
            <a:pPr lvl="1" algn="just"/>
            <a:r>
              <a:rPr lang="en-US" sz="2000" dirty="0"/>
              <a:t> </a:t>
            </a:r>
            <a:r>
              <a:rPr lang="en-US" sz="2000" dirty="0" smtClean="0"/>
              <a:t>Authentic contact between two collaborative experts working to develop and refine client self-awareness</a:t>
            </a:r>
          </a:p>
          <a:p>
            <a:pPr lvl="1" algn="just"/>
            <a:r>
              <a:rPr lang="en-US" sz="2000" dirty="0"/>
              <a:t> </a:t>
            </a:r>
            <a:r>
              <a:rPr lang="en-US" sz="2000" dirty="0" smtClean="0"/>
              <a:t>Therapist is expert at change process, client is expert on their experiences</a:t>
            </a:r>
          </a:p>
          <a:p>
            <a:pPr algn="just"/>
            <a:r>
              <a:rPr lang="en-US" sz="2000" dirty="0"/>
              <a:t> </a:t>
            </a:r>
            <a:r>
              <a:rPr lang="en-US" sz="2000" dirty="0" smtClean="0"/>
              <a:t>Here and Now : immediacy or being present in the here &amp; now</a:t>
            </a:r>
          </a:p>
          <a:p>
            <a:pPr lvl="1" algn="just"/>
            <a:r>
              <a:rPr lang="en-US" sz="2000" dirty="0"/>
              <a:t> </a:t>
            </a:r>
            <a:r>
              <a:rPr lang="en-US" sz="2000" dirty="0" smtClean="0"/>
              <a:t>Past, present, future </a:t>
            </a:r>
            <a:r>
              <a:rPr lang="en-US" sz="2000" dirty="0" smtClean="0">
                <a:sym typeface="Wingdings" panose="05000000000000000000" pitchFamily="2" charset="2"/>
              </a:rPr>
              <a:t> can be brought into the NOW</a:t>
            </a:r>
          </a:p>
          <a:p>
            <a:pPr lvl="1" algn="just"/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Opposite of Then &amp; There  the past (unchangeable) can only be accessed from the Now</a:t>
            </a:r>
          </a:p>
          <a:p>
            <a:pPr lvl="1" algn="just"/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Challenges psychoanalytic focus on the past  hinder development by remaining infantile</a:t>
            </a:r>
            <a:endParaRPr lang="en-US" sz="2000" dirty="0" smtClean="0"/>
          </a:p>
          <a:p>
            <a:pPr algn="just"/>
            <a:r>
              <a:rPr lang="en-US" sz="2000" dirty="0"/>
              <a:t> </a:t>
            </a:r>
            <a:r>
              <a:rPr lang="en-US" sz="2000" dirty="0" smtClean="0"/>
              <a:t>What and How : Emphasis on process over content, what’s happening, how it’s happening</a:t>
            </a:r>
          </a:p>
          <a:p>
            <a:pPr lvl="1" algn="just"/>
            <a:r>
              <a:rPr lang="en-US" sz="2000" dirty="0"/>
              <a:t> </a:t>
            </a:r>
            <a:r>
              <a:rPr lang="en-US" sz="2000" dirty="0" smtClean="0"/>
              <a:t>Process over content </a:t>
            </a:r>
            <a:r>
              <a:rPr lang="en-US" sz="2000" dirty="0" smtClean="0">
                <a:sym typeface="Wingdings" panose="05000000000000000000" pitchFamily="2" charset="2"/>
              </a:rPr>
              <a:t> avoid “why”  promotes intellectualization</a:t>
            </a:r>
          </a:p>
          <a:p>
            <a:pPr lvl="1" algn="just"/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What &amp; How to describe experiences</a:t>
            </a:r>
            <a:endParaRPr lang="en-US" sz="2000" dirty="0" smtClean="0"/>
          </a:p>
          <a:p>
            <a:pPr marL="0" indent="0" algn="just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21734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20199"/>
          </a:xfrm>
        </p:spPr>
        <p:txBody>
          <a:bodyPr>
            <a:normAutofit/>
          </a:bodyPr>
          <a:lstStyle/>
          <a:p>
            <a:pPr algn="ctr"/>
            <a:r>
              <a:rPr lang="en-US" sz="3800" b="1" dirty="0" smtClean="0"/>
              <a:t>Contact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415" y="1562793"/>
            <a:ext cx="10823170" cy="4538749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 Contact = perceptual, using senses </a:t>
            </a:r>
          </a:p>
          <a:p>
            <a:pPr lvl="1" algn="just"/>
            <a:r>
              <a:rPr lang="en-US" sz="2400" dirty="0" smtClean="0"/>
              <a:t>Imagine you’re on a nature walk, fields of green, smell the wildflowers, see the vibrant colors of grass &amp; leaves, listen to the waters of the river rush, feels the rough bark on a tree, sense every movement.</a:t>
            </a:r>
          </a:p>
          <a:p>
            <a:pPr algn="just"/>
            <a:r>
              <a:rPr lang="en-US" sz="2400" dirty="0"/>
              <a:t> </a:t>
            </a:r>
            <a:r>
              <a:rPr lang="en-US" sz="2400" dirty="0" smtClean="0"/>
              <a:t>Now imagine a person passes by, you smell their scent (perfume, cologne, body odor) </a:t>
            </a:r>
            <a:r>
              <a:rPr lang="en-US" sz="2400" dirty="0" smtClean="0">
                <a:sym typeface="Wingdings" panose="05000000000000000000" pitchFamily="2" charset="2"/>
              </a:rPr>
              <a:t> contact between two human boundaries</a:t>
            </a:r>
          </a:p>
          <a:p>
            <a:pPr algn="just"/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Depending on our mental representation of that odor, we take action  approach or withdraw, prolong or shorten boundary contact</a:t>
            </a:r>
          </a:p>
          <a:p>
            <a:pPr algn="just"/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Function of boundaries  to connect &amp; separate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Boundary disturbances  psychopathology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02683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20199"/>
          </a:xfrm>
        </p:spPr>
        <p:txBody>
          <a:bodyPr>
            <a:normAutofit/>
          </a:bodyPr>
          <a:lstStyle/>
          <a:p>
            <a:pPr algn="ctr"/>
            <a:r>
              <a:rPr lang="en-US" sz="3800" b="1" dirty="0" smtClean="0"/>
              <a:t>Theory of Psychopathology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778923"/>
            <a:ext cx="10823170" cy="4538749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Healthy functioning (in Gestalt) : contact, full awareness, full sensory functioning, and spontaneity</a:t>
            </a:r>
          </a:p>
          <a:p>
            <a:pPr algn="just"/>
            <a:r>
              <a:rPr lang="en-US" sz="2200" dirty="0" smtClean="0"/>
              <a:t>Psychopathology </a:t>
            </a:r>
            <a:r>
              <a:rPr lang="en-US" sz="2200" dirty="0" smtClean="0">
                <a:sym typeface="Wingdings" panose="05000000000000000000" pitchFamily="2" charset="2"/>
              </a:rPr>
              <a:t> when natural processes of contact, excitement, self-regulation, and new learning are disturbed</a:t>
            </a:r>
          </a:p>
          <a:p>
            <a:pPr algn="just"/>
            <a:r>
              <a:rPr lang="en-US" sz="2200" dirty="0">
                <a:sym typeface="Wingdings" panose="05000000000000000000" pitchFamily="2" charset="2"/>
              </a:rPr>
              <a:t>Psychopathology : individual’s creative adjustment in a difficult situation (</a:t>
            </a:r>
            <a:r>
              <a:rPr lang="en-US" sz="2200" dirty="0" err="1">
                <a:sym typeface="Wingdings" panose="05000000000000000000" pitchFamily="2" charset="2"/>
              </a:rPr>
              <a:t>Lobb</a:t>
            </a:r>
            <a:r>
              <a:rPr lang="en-US" sz="2200" dirty="0">
                <a:sym typeface="Wingdings" panose="05000000000000000000" pitchFamily="2" charset="2"/>
              </a:rPr>
              <a:t> &amp; Lichtenberg, 2005</a:t>
            </a:r>
            <a:r>
              <a:rPr lang="en-US" sz="2200" dirty="0" smtClean="0">
                <a:sym typeface="Wingdings" panose="05000000000000000000" pitchFamily="2" charset="2"/>
              </a:rPr>
              <a:t>)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Learning = byproduct of contact, repeatedly resisting or interrupting contact creates psychopathology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Task </a:t>
            </a:r>
            <a:r>
              <a:rPr lang="en-US" sz="2200" dirty="0">
                <a:sym typeface="Wingdings" panose="05000000000000000000" pitchFamily="2" charset="2"/>
              </a:rPr>
              <a:t>: individual must face contact  bring into figure (awareness)  experience the contact  use maximal self-awareness  digest what is needed and discard the rest</a:t>
            </a:r>
          </a:p>
          <a:p>
            <a:pPr algn="just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49277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73731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Boundary Disturbances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019" y="1562793"/>
            <a:ext cx="10889672" cy="4721629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2400" dirty="0" smtClean="0"/>
              <a:t>Introjection : uncritical acceptance of other’s beliefs and standards, not much thinking involved </a:t>
            </a:r>
            <a:r>
              <a:rPr lang="en-US" sz="2400" dirty="0" smtClean="0">
                <a:sym typeface="Wingdings" panose="05000000000000000000" pitchFamily="2" charset="2"/>
              </a:rPr>
              <a:t> reflect on consequences</a:t>
            </a:r>
            <a:endParaRPr lang="en-US" sz="24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 smtClean="0"/>
              <a:t>Projection : placing emotions or traits unto others, often negative emotion that make us uncomfortable or we would like to disown but can identify with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 smtClean="0"/>
              <a:t>Retroflection :</a:t>
            </a:r>
          </a:p>
          <a:p>
            <a:pPr marL="731520" lvl="1" indent="-457200" algn="just">
              <a:buFont typeface="+mj-lt"/>
              <a:buAutoNum type="alphaLcParenR"/>
            </a:pPr>
            <a:r>
              <a:rPr lang="en-US" sz="2200" dirty="0" smtClean="0"/>
              <a:t>Doing to ourselves what we would like to do to others</a:t>
            </a:r>
          </a:p>
          <a:p>
            <a:pPr marL="731520" lvl="1" indent="-457200" algn="just">
              <a:buFont typeface="+mj-lt"/>
              <a:buAutoNum type="alphaLcParenR"/>
            </a:pPr>
            <a:r>
              <a:rPr lang="en-US" sz="2200" dirty="0" smtClean="0"/>
              <a:t>Doing to ourselves what we would like someone else to do to or for us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 smtClean="0"/>
              <a:t>Deflection : distraction designed to diffuse or avoid contact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2400" dirty="0" smtClean="0"/>
              <a:t>Confluence : merging of boundaries, excessively over-accommodating behavior in order to gain approval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533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000" dirty="0" smtClean="0"/>
              <a:t>“Lose your mind and come to your senses.”</a:t>
            </a:r>
            <a:br>
              <a:rPr lang="en-US" sz="5000" dirty="0" smtClean="0"/>
            </a:br>
            <a:r>
              <a:rPr lang="en-US" sz="5000" dirty="0" smtClean="0"/>
              <a:t>- Fritz </a:t>
            </a:r>
            <a:r>
              <a:rPr lang="en-US" sz="5000" dirty="0" err="1" smtClean="0"/>
              <a:t>perls</a:t>
            </a:r>
            <a:r>
              <a:rPr lang="en-US" sz="5000" dirty="0" smtClean="0"/>
              <a:t>, 1969</a:t>
            </a:r>
            <a:endParaRPr lang="en-US" sz="5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Thank You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82088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The Practice of Gestalt Therapy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5728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69680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06828"/>
            <a:ext cx="10058400" cy="4829578"/>
          </a:xfrm>
        </p:spPr>
        <p:txBody>
          <a:bodyPr>
            <a:normAutofit/>
          </a:bodyPr>
          <a:lstStyle/>
          <a:p>
            <a:r>
              <a:rPr lang="en-US" sz="1900" dirty="0" smtClean="0"/>
              <a:t>Fritz </a:t>
            </a:r>
            <a:r>
              <a:rPr lang="en-US" sz="1900" dirty="0" err="1" smtClean="0"/>
              <a:t>Perls</a:t>
            </a:r>
            <a:r>
              <a:rPr lang="en-US" sz="1900" dirty="0" smtClean="0"/>
              <a:t> &amp; Laura Posner </a:t>
            </a:r>
            <a:r>
              <a:rPr lang="en-US" sz="1900" dirty="0" err="1" smtClean="0"/>
              <a:t>Perls</a:t>
            </a:r>
            <a:endParaRPr lang="en-US" sz="1900" dirty="0" smtClean="0"/>
          </a:p>
          <a:p>
            <a:r>
              <a:rPr lang="en-US" sz="1900" dirty="0" smtClean="0"/>
              <a:t>Introduction : Gestalt Therapy</a:t>
            </a:r>
          </a:p>
          <a:p>
            <a:r>
              <a:rPr lang="en-US" sz="1900" dirty="0" smtClean="0"/>
              <a:t>Theoretical Principles</a:t>
            </a:r>
          </a:p>
          <a:p>
            <a:pPr lvl="1"/>
            <a:r>
              <a:rPr lang="en-US" sz="1900" dirty="0" smtClean="0"/>
              <a:t>Self-Actualization and Self-Regulation</a:t>
            </a:r>
          </a:p>
          <a:p>
            <a:pPr lvl="1"/>
            <a:r>
              <a:rPr lang="en-US" sz="1900" dirty="0" smtClean="0"/>
              <a:t>The Gestalt</a:t>
            </a:r>
          </a:p>
          <a:p>
            <a:pPr lvl="1"/>
            <a:r>
              <a:rPr lang="en-US" sz="1900" dirty="0" smtClean="0"/>
              <a:t>Phenomenology</a:t>
            </a:r>
          </a:p>
          <a:p>
            <a:pPr lvl="1"/>
            <a:r>
              <a:rPr lang="en-US" sz="1900" dirty="0" smtClean="0"/>
              <a:t>Field Theory</a:t>
            </a:r>
          </a:p>
          <a:p>
            <a:pPr lvl="1"/>
            <a:r>
              <a:rPr lang="en-US" sz="1900" dirty="0" smtClean="0"/>
              <a:t>Figure-Formation Process</a:t>
            </a:r>
          </a:p>
          <a:p>
            <a:r>
              <a:rPr lang="en-US" sz="1900" dirty="0" smtClean="0"/>
              <a:t>I and Thou, Here and Now, What and How</a:t>
            </a:r>
          </a:p>
          <a:p>
            <a:r>
              <a:rPr lang="en-US" sz="1900" dirty="0" smtClean="0"/>
              <a:t>Contact</a:t>
            </a:r>
          </a:p>
          <a:p>
            <a:r>
              <a:rPr lang="en-US" sz="1900" dirty="0" smtClean="0"/>
              <a:t>Theory of Psychopathology</a:t>
            </a:r>
          </a:p>
          <a:p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548929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56677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The </a:t>
            </a:r>
            <a:r>
              <a:rPr lang="en-US" b="1" dirty="0" err="1" smtClean="0"/>
              <a:t>Perls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195" y="1519084"/>
            <a:ext cx="11120282" cy="4940710"/>
          </a:xfrm>
        </p:spPr>
        <p:txBody>
          <a:bodyPr>
            <a:noAutofit/>
          </a:bodyPr>
          <a:lstStyle/>
          <a:p>
            <a:pPr algn="just"/>
            <a:r>
              <a:rPr lang="en-US" sz="2400" dirty="0" err="1" smtClean="0"/>
              <a:t>Friedrish</a:t>
            </a:r>
            <a:r>
              <a:rPr lang="en-US" sz="2400" dirty="0" smtClean="0"/>
              <a:t> S. </a:t>
            </a:r>
            <a:r>
              <a:rPr lang="en-US" sz="2400" dirty="0" err="1" smtClean="0"/>
              <a:t>Perls</a:t>
            </a:r>
            <a:r>
              <a:rPr lang="en-US" sz="2400" dirty="0" smtClean="0"/>
              <a:t> : Jewish, low-middle class family in Berlin</a:t>
            </a:r>
          </a:p>
          <a:p>
            <a:pPr lvl="1" algn="just"/>
            <a:r>
              <a:rPr lang="en-US" sz="2400" dirty="0" smtClean="0"/>
              <a:t>Difficult boy </a:t>
            </a:r>
            <a:r>
              <a:rPr lang="en-US" sz="2400" dirty="0" smtClean="0">
                <a:sym typeface="Wingdings" panose="05000000000000000000" pitchFamily="2" charset="2"/>
              </a:rPr>
              <a:t> constantly flunked school, pranked at work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At 14, he did well in school  eventually became a doctor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1920s  moved to Vienna to study psychoanalysis with Otto </a:t>
            </a:r>
            <a:r>
              <a:rPr lang="en-US" sz="2400" dirty="0" err="1" smtClean="0">
                <a:sym typeface="Wingdings" panose="05000000000000000000" pitchFamily="2" charset="2"/>
              </a:rPr>
              <a:t>Fenichel</a:t>
            </a:r>
            <a:r>
              <a:rPr lang="en-US" sz="2400" dirty="0" smtClean="0">
                <a:sym typeface="Wingdings" panose="05000000000000000000" pitchFamily="2" charset="2"/>
              </a:rPr>
              <a:t>, Wilhelm Reich, Karen Horney, for 7 years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Studied Gestalt psychology at the Goldstein Institute for Brain-Damaged Soldiers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Lore “Laura” Posner  Wealthy family in Pforzheim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Bright &amp; ambitious, multi-talented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Attended law school, doctorate in Gestalt psychology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Married in 1929, fled the Nazis to South Africa</a:t>
            </a:r>
          </a:p>
        </p:txBody>
      </p:sp>
    </p:spTree>
    <p:extLst>
      <p:ext uri="{BB962C8B-B14F-4D97-AF65-F5344CB8AC3E}">
        <p14:creationId xmlns:p14="http://schemas.microsoft.com/office/powerpoint/2010/main" val="3948508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56677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The </a:t>
            </a:r>
            <a:r>
              <a:rPr lang="en-US" b="1" dirty="0" err="1" smtClean="0"/>
              <a:t>Perls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195" y="1519084"/>
            <a:ext cx="11120282" cy="4940710"/>
          </a:xfrm>
        </p:spPr>
        <p:txBody>
          <a:bodyPr>
            <a:noAutofit/>
          </a:bodyPr>
          <a:lstStyle/>
          <a:p>
            <a:pPr algn="just"/>
            <a:r>
              <a:rPr lang="en-US" sz="3200" dirty="0" smtClean="0"/>
              <a:t>After meeting Freud, Fritz began to embrace existentialism</a:t>
            </a:r>
          </a:p>
          <a:p>
            <a:pPr algn="just"/>
            <a:r>
              <a:rPr lang="en-US" sz="3200" dirty="0" smtClean="0"/>
              <a:t>Together with Laura </a:t>
            </a:r>
            <a:r>
              <a:rPr lang="en-US" sz="3200" dirty="0" smtClean="0">
                <a:sym typeface="Wingdings" panose="05000000000000000000" pitchFamily="2" charset="2"/>
              </a:rPr>
              <a:t> Ego, hunger, and aggression (1945)</a:t>
            </a:r>
          </a:p>
          <a:p>
            <a:pPr lvl="1" algn="just"/>
            <a:r>
              <a:rPr lang="en-US" sz="3200" dirty="0" smtClean="0">
                <a:sym typeface="Wingdings" panose="05000000000000000000" pitchFamily="2" charset="2"/>
              </a:rPr>
              <a:t>Based on observing their children’s eating &amp; chewing behaviors  assimilating ideas</a:t>
            </a:r>
          </a:p>
          <a:p>
            <a:pPr lvl="1" algn="just"/>
            <a:r>
              <a:rPr lang="en-US" sz="3200" b="1" dirty="0" smtClean="0">
                <a:sym typeface="Wingdings" panose="05000000000000000000" pitchFamily="2" charset="2"/>
              </a:rPr>
              <a:t>Mental metabolism </a:t>
            </a:r>
            <a:r>
              <a:rPr lang="en-US" sz="3200" dirty="0" smtClean="0">
                <a:sym typeface="Wingdings" panose="05000000000000000000" pitchFamily="2" charset="2"/>
              </a:rPr>
              <a:t>: when people are exposed to ideas (eat), mentally chew to digest the ideas</a:t>
            </a:r>
          </a:p>
          <a:p>
            <a:pPr lvl="1" algn="just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3172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Before we begin intellectualizing…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35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904" y="509591"/>
            <a:ext cx="10058400" cy="787195"/>
          </a:xfrm>
        </p:spPr>
        <p:txBody>
          <a:bodyPr/>
          <a:lstStyle/>
          <a:p>
            <a:pPr algn="ctr"/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18" y="1413164"/>
            <a:ext cx="10823171" cy="4821382"/>
          </a:xfrm>
        </p:spPr>
        <p:txBody>
          <a:bodyPr>
            <a:noAutofit/>
          </a:bodyPr>
          <a:lstStyle/>
          <a:p>
            <a:pPr algn="just"/>
            <a:r>
              <a:rPr lang="en-US" sz="2200" dirty="0" smtClean="0"/>
              <a:t>Not a time to talk about one’s experiences </a:t>
            </a:r>
            <a:r>
              <a:rPr lang="en-US" sz="2200" dirty="0" smtClean="0">
                <a:sym typeface="Wingdings" panose="05000000000000000000" pitchFamily="2" charset="2"/>
              </a:rPr>
              <a:t> embrace and confront the experience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Goal : self-awareness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Bible  Gestalt Therapy: Excitement and Growth of the Human Personality (1951)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Influence of fascism on Gestalt Therapy  anti-establishment &amp; anti-authoritarian stance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Person-centered theory  actualization potential of individuals</a:t>
            </a:r>
            <a:endParaRPr lang="en-US" sz="2200" dirty="0">
              <a:sym typeface="Wingdings" panose="05000000000000000000" pitchFamily="2" charset="2"/>
            </a:endParaRP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Roots: psychoanalysis, developmental psychology, Gestalt psychology, field theory, existential philosophy, body awareness</a:t>
            </a:r>
            <a:endParaRPr lang="en-US" sz="2200" dirty="0">
              <a:sym typeface="Wingdings" panose="05000000000000000000" pitchFamily="2" charset="2"/>
            </a:endParaRP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Developments : relational Gestalt therapy &amp; emotion-focused therapy</a:t>
            </a:r>
          </a:p>
        </p:txBody>
      </p:sp>
    </p:spTree>
    <p:extLst>
      <p:ext uri="{BB962C8B-B14F-4D97-AF65-F5344CB8AC3E}">
        <p14:creationId xmlns:p14="http://schemas.microsoft.com/office/powerpoint/2010/main" val="2574159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201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800" b="1" dirty="0" smtClean="0"/>
              <a:t>Theoretical Principles : </a:t>
            </a:r>
            <a:br>
              <a:rPr lang="en-US" sz="3800" b="1" dirty="0" smtClean="0"/>
            </a:br>
            <a:r>
              <a:rPr lang="en-US" sz="3800" b="1" dirty="0" smtClean="0"/>
              <a:t>Self-Actualization &amp; Self-Regulation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778923"/>
            <a:ext cx="10823170" cy="4538749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Emphasis on physical awareness and the body</a:t>
            </a:r>
          </a:p>
          <a:p>
            <a:pPr algn="just"/>
            <a:r>
              <a:rPr lang="en-US" sz="2000" dirty="0" smtClean="0"/>
              <a:t>Self-regulation </a:t>
            </a:r>
            <a:r>
              <a:rPr lang="en-US" sz="2000" b="1" dirty="0" smtClean="0"/>
              <a:t>depends</a:t>
            </a:r>
            <a:r>
              <a:rPr lang="en-US" sz="2000" dirty="0" smtClean="0"/>
              <a:t> on self awareness</a:t>
            </a:r>
          </a:p>
          <a:p>
            <a:pPr algn="just"/>
            <a:r>
              <a:rPr lang="en-US" sz="2000" dirty="0" smtClean="0"/>
              <a:t>Therapist’s role </a:t>
            </a:r>
            <a:r>
              <a:rPr lang="en-US" sz="2000" dirty="0" smtClean="0">
                <a:sym typeface="Wingdings" panose="05000000000000000000" pitchFamily="2" charset="2"/>
              </a:rPr>
              <a:t> help clients become aware of their needs, sensations, and desires</a:t>
            </a:r>
            <a:endParaRPr lang="en-US" sz="2000" dirty="0" smtClean="0"/>
          </a:p>
          <a:p>
            <a:pPr algn="just"/>
            <a:endParaRPr lang="en-US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4939064"/>
              </p:ext>
            </p:extLst>
          </p:nvPr>
        </p:nvGraphicFramePr>
        <p:xfrm>
          <a:off x="249381" y="2643447"/>
          <a:ext cx="11471563" cy="3674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0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201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800" b="1" dirty="0" smtClean="0"/>
              <a:t>Theoretical Principles : </a:t>
            </a:r>
            <a:br>
              <a:rPr lang="en-US" sz="3800" b="1" dirty="0" smtClean="0"/>
            </a:br>
            <a:r>
              <a:rPr lang="en-US" sz="3800" b="1" dirty="0" smtClean="0"/>
              <a:t>The Gestalt (Holism)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778923"/>
            <a:ext cx="10823170" cy="4538749"/>
          </a:xfrm>
        </p:spPr>
        <p:txBody>
          <a:bodyPr>
            <a:normAutofit/>
          </a:bodyPr>
          <a:lstStyle/>
          <a:p>
            <a:pPr algn="just"/>
            <a:r>
              <a:rPr lang="en-US" sz="2500" dirty="0" smtClean="0"/>
              <a:t> Gestalt = unified whole, complete form</a:t>
            </a:r>
          </a:p>
          <a:p>
            <a:pPr algn="just"/>
            <a:r>
              <a:rPr lang="en-US" sz="2500" dirty="0"/>
              <a:t> </a:t>
            </a:r>
            <a:r>
              <a:rPr lang="en-US" sz="2500" dirty="0" smtClean="0"/>
              <a:t>The whole is greater than the sum of its parts</a:t>
            </a:r>
          </a:p>
          <a:p>
            <a:pPr algn="just"/>
            <a:r>
              <a:rPr lang="en-US" sz="2500" dirty="0"/>
              <a:t> </a:t>
            </a:r>
            <a:r>
              <a:rPr lang="en-US" sz="2500" dirty="0" smtClean="0"/>
              <a:t>Individual components can </a:t>
            </a:r>
            <a:r>
              <a:rPr lang="en-US" sz="2500" b="1" dirty="0" smtClean="0"/>
              <a:t>combine</a:t>
            </a:r>
            <a:r>
              <a:rPr lang="en-US" sz="2500" dirty="0" smtClean="0"/>
              <a:t> to form new, unique, and unpredictable qualities</a:t>
            </a:r>
          </a:p>
          <a:p>
            <a:pPr lvl="1" algn="just"/>
            <a:r>
              <a:rPr lang="en-US" sz="2500" dirty="0" smtClean="0"/>
              <a:t> Ex : isolated neurons </a:t>
            </a:r>
            <a:r>
              <a:rPr lang="en-US" sz="2500" dirty="0" smtClean="0">
                <a:sym typeface="Wingdings" panose="05000000000000000000" pitchFamily="2" charset="2"/>
              </a:rPr>
              <a:t> but where does desire originate</a:t>
            </a:r>
          </a:p>
          <a:p>
            <a:pPr lvl="1" algn="just"/>
            <a:endParaRPr lang="en-US" sz="2500" dirty="0" smtClean="0">
              <a:sym typeface="Wingdings" panose="05000000000000000000" pitchFamily="2" charset="2"/>
            </a:endParaRPr>
          </a:p>
          <a:p>
            <a:pPr algn="just"/>
            <a:r>
              <a:rPr lang="en-US" sz="2500" dirty="0">
                <a:sym typeface="Wingdings" panose="05000000000000000000" pitchFamily="2" charset="2"/>
              </a:rPr>
              <a:t> </a:t>
            </a:r>
            <a:r>
              <a:rPr lang="en-US" sz="2500" dirty="0" smtClean="0">
                <a:sym typeface="Wingdings" panose="05000000000000000000" pitchFamily="2" charset="2"/>
              </a:rPr>
              <a:t>Mind-body = inseparable whole  physical-mental-emotional theory</a:t>
            </a:r>
          </a:p>
          <a:p>
            <a:pPr algn="just"/>
            <a:r>
              <a:rPr lang="en-US" sz="2500" dirty="0" smtClean="0">
                <a:sym typeface="Wingdings" panose="05000000000000000000" pitchFamily="2" charset="2"/>
              </a:rPr>
              <a:t> Motor movements (posture, positions, gestures) represent emotional and cognitive events within a person</a:t>
            </a: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850362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9201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800" b="1" dirty="0" smtClean="0"/>
              <a:t>Theoretical Principles : </a:t>
            </a:r>
            <a:br>
              <a:rPr lang="en-US" sz="3800" b="1" dirty="0" smtClean="0"/>
            </a:br>
            <a:r>
              <a:rPr lang="en-US" sz="3800" b="1" dirty="0" smtClean="0"/>
              <a:t>Phenomenology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778923"/>
            <a:ext cx="10823170" cy="4538749"/>
          </a:xfrm>
        </p:spPr>
        <p:txBody>
          <a:bodyPr>
            <a:normAutofit/>
          </a:bodyPr>
          <a:lstStyle/>
          <a:p>
            <a:pPr algn="just"/>
            <a:r>
              <a:rPr lang="en-US" sz="2600" dirty="0" smtClean="0"/>
              <a:t>Direct experiencing in therapy</a:t>
            </a:r>
          </a:p>
          <a:p>
            <a:pPr algn="just"/>
            <a:r>
              <a:rPr lang="en-US" sz="2600" dirty="0" smtClean="0"/>
              <a:t>Facilitate growth</a:t>
            </a:r>
          </a:p>
          <a:p>
            <a:pPr algn="just"/>
            <a:endParaRPr lang="en-US" sz="2600" dirty="0"/>
          </a:p>
          <a:p>
            <a:pPr algn="just"/>
            <a:r>
              <a:rPr lang="en-US" sz="2600" dirty="0" smtClean="0"/>
              <a:t>Not just talking about the experiences </a:t>
            </a:r>
            <a:r>
              <a:rPr lang="en-US" sz="2600" dirty="0" smtClean="0">
                <a:sym typeface="Wingdings" panose="05000000000000000000" pitchFamily="2" charset="2"/>
              </a:rPr>
              <a:t> feeling every sensation of the experience</a:t>
            </a:r>
          </a:p>
          <a:p>
            <a:pPr lvl="1" algn="just"/>
            <a:r>
              <a:rPr lang="en-US" sz="2600" dirty="0" smtClean="0">
                <a:sym typeface="Wingdings" panose="05000000000000000000" pitchFamily="2" charset="2"/>
              </a:rPr>
              <a:t>Talk about falling in love vs. describing the butterflies in the stomach, light-headedness, muscle strain from smiling, fast heartbeats.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787157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136</TotalTime>
  <Words>1409</Words>
  <Application>Microsoft Office PowerPoint</Application>
  <PresentationFormat>Widescreen</PresentationFormat>
  <Paragraphs>139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Wingdings</vt:lpstr>
      <vt:lpstr>Savon</vt:lpstr>
      <vt:lpstr>Gestalt therapy</vt:lpstr>
      <vt:lpstr>Outline</vt:lpstr>
      <vt:lpstr>The Perls</vt:lpstr>
      <vt:lpstr>The Perls</vt:lpstr>
      <vt:lpstr>Before we begin intellectualizing…</vt:lpstr>
      <vt:lpstr>Introduction</vt:lpstr>
      <vt:lpstr>Theoretical Principles :  Self-Actualization &amp; Self-Regulation</vt:lpstr>
      <vt:lpstr>Theoretical Principles :  The Gestalt (Holism)</vt:lpstr>
      <vt:lpstr>Theoretical Principles :  Phenomenology</vt:lpstr>
      <vt:lpstr>Theoretical Principles :  Field Theory</vt:lpstr>
      <vt:lpstr>Theoretical Principles :  Figure-Formation Process</vt:lpstr>
      <vt:lpstr>Theoretical Principles :  Figure-Formation Process</vt:lpstr>
      <vt:lpstr>I and Thou, Here and Now, What and How</vt:lpstr>
      <vt:lpstr>Contact</vt:lpstr>
      <vt:lpstr>Theory of Psychopathology</vt:lpstr>
      <vt:lpstr>Boundary Disturbances</vt:lpstr>
      <vt:lpstr>“Lose your mind and come to your senses.” - Fritz perls, 1969</vt:lpstr>
      <vt:lpstr>Next week…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Gestalt therapy</dc:title>
  <dc:creator>Rizky Aniza Winanda</dc:creator>
  <cp:lastModifiedBy>Rizky Aniza Winanda</cp:lastModifiedBy>
  <cp:revision>17</cp:revision>
  <dcterms:created xsi:type="dcterms:W3CDTF">2014-09-08T23:40:23Z</dcterms:created>
  <dcterms:modified xsi:type="dcterms:W3CDTF">2014-09-09T01:56:27Z</dcterms:modified>
</cp:coreProperties>
</file>