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9" r:id="rId3"/>
    <p:sldId id="257" r:id="rId4"/>
    <p:sldId id="258" r:id="rId5"/>
    <p:sldId id="261" r:id="rId6"/>
    <p:sldId id="260"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33" d="100"/>
          <a:sy n="33" d="100"/>
        </p:scale>
        <p:origin x="-126" y="-30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1E47F4C3-3EC5-493F-BFE7-B1708584F098}" type="datetimeFigureOut">
              <a:rPr lang="id-ID" smtClean="0"/>
              <a:t>15/03/2014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E6946B57-CB46-4098-BBEC-8EBE2A6D7749}" type="slidenum">
              <a:rPr lang="id-ID" smtClean="0"/>
              <a:t>‹#›</a:t>
            </a:fld>
            <a:endParaRPr lang="id-ID"/>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E47F4C3-3EC5-493F-BFE7-B1708584F098}" type="datetimeFigureOut">
              <a:rPr lang="id-ID" smtClean="0"/>
              <a:t>15/03/2014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E6946B57-CB46-4098-BBEC-8EBE2A6D7749}" type="slidenum">
              <a:rPr lang="id-ID" smtClean="0"/>
              <a:t>‹#›</a:t>
            </a:fld>
            <a:endParaRPr lang="id-I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E47F4C3-3EC5-493F-BFE7-B1708584F098}" type="datetimeFigureOut">
              <a:rPr lang="id-ID" smtClean="0"/>
              <a:t>15/03/2014</a:t>
            </a:fld>
            <a:endParaRPr lang="id-ID"/>
          </a:p>
        </p:txBody>
      </p:sp>
      <p:sp>
        <p:nvSpPr>
          <p:cNvPr id="5" name="Footer Placeholder 4"/>
          <p:cNvSpPr>
            <a:spLocks noGrp="1"/>
          </p:cNvSpPr>
          <p:nvPr>
            <p:ph type="ftr" sz="quarter" idx="11"/>
          </p:nvPr>
        </p:nvSpPr>
        <p:spPr>
          <a:xfrm>
            <a:off x="2640597" y="6377459"/>
            <a:ext cx="3836404" cy="365125"/>
          </a:xfrm>
        </p:spPr>
        <p:txBody>
          <a:bodyPr/>
          <a:lstStyle/>
          <a:p>
            <a:endParaRPr lang="id-ID"/>
          </a:p>
        </p:txBody>
      </p:sp>
      <p:sp>
        <p:nvSpPr>
          <p:cNvPr id="6" name="Slide Number Placeholder 5"/>
          <p:cNvSpPr>
            <a:spLocks noGrp="1"/>
          </p:cNvSpPr>
          <p:nvPr>
            <p:ph type="sldNum" sz="quarter" idx="12"/>
          </p:nvPr>
        </p:nvSpPr>
        <p:spPr/>
        <p:txBody>
          <a:bodyPr/>
          <a:lstStyle/>
          <a:p>
            <a:fld id="{E6946B57-CB46-4098-BBEC-8EBE2A6D7749}" type="slidenum">
              <a:rPr lang="id-ID" smtClean="0"/>
              <a:t>‹#›</a:t>
            </a:fld>
            <a:endParaRPr lang="id-I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E47F4C3-3EC5-493F-BFE7-B1708584F098}" type="datetimeFigureOut">
              <a:rPr lang="id-ID" smtClean="0"/>
              <a:t>15/03/2014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E6946B57-CB46-4098-BBEC-8EBE2A6D7749}" type="slidenum">
              <a:rPr lang="id-ID" smtClean="0"/>
              <a:t>‹#›</a:t>
            </a:fld>
            <a:endParaRPr lang="id-I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E47F4C3-3EC5-493F-BFE7-B1708584F098}" type="datetimeFigureOut">
              <a:rPr lang="id-ID" smtClean="0"/>
              <a:t>15/03/2014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E6946B57-CB46-4098-BBEC-8EBE2A6D7749}" type="slidenum">
              <a:rPr lang="id-ID" smtClean="0"/>
              <a:t>‹#›</a:t>
            </a:fld>
            <a:endParaRPr lang="id-ID"/>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E47F4C3-3EC5-493F-BFE7-B1708584F098}" type="datetimeFigureOut">
              <a:rPr lang="id-ID" smtClean="0"/>
              <a:t>15/03/2014</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E6946B57-CB46-4098-BBEC-8EBE2A6D7749}" type="slidenum">
              <a:rPr lang="id-ID" smtClean="0"/>
              <a:t>‹#›</a:t>
            </a:fld>
            <a:endParaRPr lang="id-I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E47F4C3-3EC5-493F-BFE7-B1708584F098}" type="datetimeFigureOut">
              <a:rPr lang="id-ID" smtClean="0"/>
              <a:t>15/03/2014</a:t>
            </a:fld>
            <a:endParaRPr lang="id-ID"/>
          </a:p>
        </p:txBody>
      </p:sp>
      <p:sp>
        <p:nvSpPr>
          <p:cNvPr id="8" name="Footer Placeholder 7"/>
          <p:cNvSpPr>
            <a:spLocks noGrp="1"/>
          </p:cNvSpPr>
          <p:nvPr>
            <p:ph type="ftr" sz="quarter" idx="11"/>
          </p:nvPr>
        </p:nvSpPr>
        <p:spPr/>
        <p:txBody>
          <a:bodyPr/>
          <a:lstStyle/>
          <a:p>
            <a:endParaRPr lang="id-ID"/>
          </a:p>
        </p:txBody>
      </p:sp>
      <p:sp>
        <p:nvSpPr>
          <p:cNvPr id="9" name="Slide Number Placeholder 8"/>
          <p:cNvSpPr>
            <a:spLocks noGrp="1"/>
          </p:cNvSpPr>
          <p:nvPr>
            <p:ph type="sldNum" sz="quarter" idx="12"/>
          </p:nvPr>
        </p:nvSpPr>
        <p:spPr/>
        <p:txBody>
          <a:bodyPr/>
          <a:lstStyle/>
          <a:p>
            <a:fld id="{E6946B57-CB46-4098-BBEC-8EBE2A6D7749}" type="slidenum">
              <a:rPr lang="id-ID" smtClean="0"/>
              <a:t>‹#›</a:t>
            </a:fld>
            <a:endParaRPr lang="id-I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E47F4C3-3EC5-493F-BFE7-B1708584F098}" type="datetimeFigureOut">
              <a:rPr lang="id-ID" smtClean="0"/>
              <a:t>15/03/2014</a:t>
            </a:fld>
            <a:endParaRPr lang="id-ID"/>
          </a:p>
        </p:txBody>
      </p:sp>
      <p:sp>
        <p:nvSpPr>
          <p:cNvPr id="4" name="Footer Placeholder 3"/>
          <p:cNvSpPr>
            <a:spLocks noGrp="1"/>
          </p:cNvSpPr>
          <p:nvPr>
            <p:ph type="ftr" sz="quarter" idx="11"/>
          </p:nvPr>
        </p:nvSpPr>
        <p:spPr/>
        <p:txBody>
          <a:bodyPr/>
          <a:lstStyle/>
          <a:p>
            <a:endParaRPr lang="id-ID"/>
          </a:p>
        </p:txBody>
      </p:sp>
      <p:sp>
        <p:nvSpPr>
          <p:cNvPr id="5" name="Slide Number Placeholder 4"/>
          <p:cNvSpPr>
            <a:spLocks noGrp="1"/>
          </p:cNvSpPr>
          <p:nvPr>
            <p:ph type="sldNum" sz="quarter" idx="12"/>
          </p:nvPr>
        </p:nvSpPr>
        <p:spPr/>
        <p:txBody>
          <a:bodyPr/>
          <a:lstStyle/>
          <a:p>
            <a:fld id="{E6946B57-CB46-4098-BBEC-8EBE2A6D7749}" type="slidenum">
              <a:rPr lang="id-ID" smtClean="0"/>
              <a:t>‹#›</a:t>
            </a:fld>
            <a:endParaRPr lang="id-I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47F4C3-3EC5-493F-BFE7-B1708584F098}" type="datetimeFigureOut">
              <a:rPr lang="id-ID" smtClean="0"/>
              <a:t>15/03/2014</a:t>
            </a:fld>
            <a:endParaRPr lang="id-ID"/>
          </a:p>
        </p:txBody>
      </p:sp>
      <p:sp>
        <p:nvSpPr>
          <p:cNvPr id="3" name="Footer Placeholder 2"/>
          <p:cNvSpPr>
            <a:spLocks noGrp="1"/>
          </p:cNvSpPr>
          <p:nvPr>
            <p:ph type="ftr" sz="quarter" idx="11"/>
          </p:nvPr>
        </p:nvSpPr>
        <p:spPr/>
        <p:txBody>
          <a:bodyPr/>
          <a:lstStyle/>
          <a:p>
            <a:endParaRPr lang="id-ID"/>
          </a:p>
        </p:txBody>
      </p:sp>
      <p:sp>
        <p:nvSpPr>
          <p:cNvPr id="4" name="Slide Number Placeholder 3"/>
          <p:cNvSpPr>
            <a:spLocks noGrp="1"/>
          </p:cNvSpPr>
          <p:nvPr>
            <p:ph type="sldNum" sz="quarter" idx="12"/>
          </p:nvPr>
        </p:nvSpPr>
        <p:spPr/>
        <p:txBody>
          <a:bodyPr/>
          <a:lstStyle/>
          <a:p>
            <a:fld id="{E6946B57-CB46-4098-BBEC-8EBE2A6D7749}" type="slidenum">
              <a:rPr lang="id-ID" smtClean="0"/>
              <a:t>‹#›</a:t>
            </a:fld>
            <a:endParaRPr lang="id-I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E47F4C3-3EC5-493F-BFE7-B1708584F098}" type="datetimeFigureOut">
              <a:rPr lang="id-ID" smtClean="0"/>
              <a:t>15/03/2014</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E6946B57-CB46-4098-BBEC-8EBE2A6D7749}" type="slidenum">
              <a:rPr lang="id-ID" smtClean="0"/>
              <a:t>‹#›</a:t>
            </a:fld>
            <a:endParaRPr lang="id-ID"/>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1E47F4C3-3EC5-493F-BFE7-B1708584F098}" type="datetimeFigureOut">
              <a:rPr lang="id-ID" smtClean="0"/>
              <a:t>15/03/2014</a:t>
            </a:fld>
            <a:endParaRPr lang="id-ID"/>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id-ID"/>
          </a:p>
        </p:txBody>
      </p:sp>
      <p:sp>
        <p:nvSpPr>
          <p:cNvPr id="7" name="Slide Number Placeholder 6"/>
          <p:cNvSpPr>
            <a:spLocks noGrp="1"/>
          </p:cNvSpPr>
          <p:nvPr>
            <p:ph type="sldNum" sz="quarter" idx="12"/>
          </p:nvPr>
        </p:nvSpPr>
        <p:spPr>
          <a:xfrm>
            <a:off x="8339328" y="1170432"/>
            <a:ext cx="733864" cy="201168"/>
          </a:xfrm>
        </p:spPr>
        <p:txBody>
          <a:bodyPr/>
          <a:lstStyle/>
          <a:p>
            <a:fld id="{E6946B57-CB46-4098-BBEC-8EBE2A6D7749}" type="slidenum">
              <a:rPr lang="id-ID" smtClean="0"/>
              <a:t>‹#›</a:t>
            </a:fld>
            <a:endParaRPr lang="id-ID"/>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1E47F4C3-3EC5-493F-BFE7-B1708584F098}" type="datetimeFigureOut">
              <a:rPr lang="id-ID" smtClean="0"/>
              <a:t>15/03/2014</a:t>
            </a:fld>
            <a:endParaRPr lang="id-ID"/>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id-ID"/>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E6946B57-CB46-4098-BBEC-8EBE2A6D7749}" type="slidenum">
              <a:rPr lang="id-ID" smtClean="0"/>
              <a:t>‹#›</a:t>
            </a:fld>
            <a:endParaRPr lang="id-ID"/>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id-ID" sz="4800" dirty="0" smtClean="0"/>
              <a:t>EXPOSURE THERAPIES</a:t>
            </a:r>
            <a:endParaRPr lang="id-ID" sz="4800" dirty="0"/>
          </a:p>
        </p:txBody>
      </p:sp>
      <p:sp>
        <p:nvSpPr>
          <p:cNvPr id="3" name="Subtitle 2"/>
          <p:cNvSpPr>
            <a:spLocks noGrp="1"/>
          </p:cNvSpPr>
          <p:nvPr>
            <p:ph type="subTitle" idx="1"/>
          </p:nvPr>
        </p:nvSpPr>
        <p:spPr/>
        <p:txBody>
          <a:bodyPr/>
          <a:lstStyle/>
          <a:p>
            <a:endParaRPr lang="id-ID"/>
          </a:p>
        </p:txBody>
      </p:sp>
    </p:spTree>
    <p:extLst>
      <p:ext uri="{BB962C8B-B14F-4D97-AF65-F5344CB8AC3E}">
        <p14:creationId xmlns:p14="http://schemas.microsoft.com/office/powerpoint/2010/main" val="11261132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Langkah merancang hirarki</a:t>
            </a:r>
            <a:endParaRPr lang="id-ID" dirty="0"/>
          </a:p>
        </p:txBody>
      </p:sp>
      <p:sp>
        <p:nvSpPr>
          <p:cNvPr id="3" name="Content Placeholder 2"/>
          <p:cNvSpPr>
            <a:spLocks noGrp="1"/>
          </p:cNvSpPr>
          <p:nvPr>
            <p:ph idx="1"/>
          </p:nvPr>
        </p:nvSpPr>
        <p:spPr/>
        <p:txBody>
          <a:bodyPr>
            <a:normAutofit/>
          </a:bodyPr>
          <a:lstStyle/>
          <a:p>
            <a:pPr marL="633222" indent="-514350">
              <a:buFont typeface="+mj-lt"/>
              <a:buAutoNum type="arabicPeriod"/>
            </a:pPr>
            <a:r>
              <a:rPr lang="id-ID" dirty="0" smtClean="0"/>
              <a:t>Melakukan pengkajian menyeluruh untuk menentukan semua aspek yang relevan dari rasa takut,</a:t>
            </a:r>
          </a:p>
          <a:p>
            <a:pPr marL="633222" indent="-514350">
              <a:buFont typeface="+mj-lt"/>
              <a:buAutoNum type="arabicPeriod"/>
            </a:pPr>
            <a:r>
              <a:rPr lang="id-ID" dirty="0" smtClean="0"/>
              <a:t>Menjelaskan tugas kepada pasien menggunakan konsep tangga, </a:t>
            </a:r>
          </a:p>
          <a:p>
            <a:pPr marL="633222" indent="-514350">
              <a:buFont typeface="+mj-lt"/>
              <a:buAutoNum type="arabicPeriod"/>
            </a:pPr>
            <a:r>
              <a:rPr lang="id-ID" dirty="0" smtClean="0"/>
              <a:t>Membuat daftar </a:t>
            </a:r>
            <a:r>
              <a:rPr lang="id-ID" dirty="0"/>
              <a:t>item yang berpotensi secara </a:t>
            </a:r>
            <a:r>
              <a:rPr lang="id-ID" dirty="0" smtClean="0"/>
              <a:t>hirarkis</a:t>
            </a:r>
          </a:p>
          <a:p>
            <a:pPr marL="633222" indent="-514350">
              <a:buFont typeface="+mj-lt"/>
              <a:buAutoNum type="arabicPeriod"/>
            </a:pPr>
            <a:r>
              <a:rPr lang="id-ID" dirty="0" smtClean="0"/>
              <a:t>Menilai setiap item menggunakan suatu skala numerik penilaian takut atau SUDS.</a:t>
            </a:r>
            <a:endParaRPr lang="id-ID" dirty="0"/>
          </a:p>
        </p:txBody>
      </p:sp>
    </p:spTree>
    <p:extLst>
      <p:ext uri="{BB962C8B-B14F-4D97-AF65-F5344CB8AC3E}">
        <p14:creationId xmlns:p14="http://schemas.microsoft.com/office/powerpoint/2010/main" val="11031260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idx="1"/>
          </p:nvPr>
        </p:nvSpPr>
        <p:spPr/>
        <p:txBody>
          <a:bodyPr/>
          <a:lstStyle/>
          <a:p>
            <a:pPr marL="118872" indent="0">
              <a:buNone/>
            </a:pPr>
            <a:r>
              <a:rPr lang="id-ID" dirty="0" smtClean="0"/>
              <a:t>Secara umum hirarki terbagi menjadi 2 kategori :</a:t>
            </a:r>
          </a:p>
          <a:p>
            <a:pPr marL="584200" indent="-514350">
              <a:buFont typeface="+mj-lt"/>
              <a:buAutoNum type="arabicPeriod"/>
              <a:defRPr/>
            </a:pPr>
            <a:r>
              <a:rPr lang="id-ID" dirty="0"/>
              <a:t>Spatial Hierarchies </a:t>
            </a:r>
            <a:r>
              <a:rPr lang="id-ID" dirty="0">
                <a:sym typeface="Wingdings" pitchFamily="2" charset="2"/>
              </a:rPr>
              <a:t> physical dimensions</a:t>
            </a:r>
          </a:p>
          <a:p>
            <a:pPr marL="584200" indent="-514350">
              <a:buFont typeface="+mj-lt"/>
              <a:buAutoNum type="arabicPeriod"/>
              <a:defRPr/>
            </a:pPr>
            <a:r>
              <a:rPr lang="id-ID" dirty="0">
                <a:sym typeface="Wingdings" pitchFamily="2" charset="2"/>
              </a:rPr>
              <a:t>Temporal Hierarchies  time dimensions</a:t>
            </a:r>
          </a:p>
          <a:p>
            <a:endParaRPr lang="id-ID" dirty="0"/>
          </a:p>
        </p:txBody>
      </p:sp>
    </p:spTree>
    <p:extLst>
      <p:ext uri="{BB962C8B-B14F-4D97-AF65-F5344CB8AC3E}">
        <p14:creationId xmlns:p14="http://schemas.microsoft.com/office/powerpoint/2010/main" val="7164633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897288"/>
          </a:xfrm>
        </p:spPr>
        <p:txBody>
          <a:bodyPr/>
          <a:lstStyle/>
          <a:p>
            <a:r>
              <a:rPr lang="id-ID" dirty="0" smtClean="0"/>
              <a:t>Contoh </a:t>
            </a:r>
            <a:r>
              <a:rPr lang="id-ID" dirty="0"/>
              <a:t>Spatial Hierarchies</a:t>
            </a:r>
            <a:r>
              <a:rPr lang="id-ID" dirty="0" smtClean="0"/>
              <a:t> </a:t>
            </a:r>
            <a:endParaRPr lang="id-ID" dirty="0"/>
          </a:p>
        </p:txBody>
      </p:sp>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0" y="1556792"/>
            <a:ext cx="9144001" cy="5301208"/>
          </a:xfrm>
        </p:spPr>
      </p:pic>
    </p:spTree>
    <p:extLst>
      <p:ext uri="{BB962C8B-B14F-4D97-AF65-F5344CB8AC3E}">
        <p14:creationId xmlns:p14="http://schemas.microsoft.com/office/powerpoint/2010/main" val="22224213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pic>
        <p:nvPicPr>
          <p:cNvPr id="4" name="Content Placeholder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0" y="1556792"/>
            <a:ext cx="9144000" cy="5301208"/>
          </a:xfrm>
        </p:spPr>
      </p:pic>
    </p:spTree>
    <p:extLst>
      <p:ext uri="{BB962C8B-B14F-4D97-AF65-F5344CB8AC3E}">
        <p14:creationId xmlns:p14="http://schemas.microsoft.com/office/powerpoint/2010/main" val="37477374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Contoh </a:t>
            </a:r>
            <a:r>
              <a:rPr lang="id-ID" dirty="0">
                <a:sym typeface="Wingdings" pitchFamily="2" charset="2"/>
              </a:rPr>
              <a:t>Temporal Hierarchies</a:t>
            </a:r>
            <a:r>
              <a:rPr lang="id-ID" dirty="0" smtClean="0"/>
              <a:t> </a:t>
            </a:r>
            <a:endParaRPr lang="id-ID" dirty="0"/>
          </a:p>
        </p:txBody>
      </p:sp>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79512" y="1556792"/>
            <a:ext cx="8964488" cy="5301208"/>
          </a:xfrm>
        </p:spPr>
      </p:pic>
    </p:spTree>
    <p:extLst>
      <p:ext uri="{BB962C8B-B14F-4D97-AF65-F5344CB8AC3E}">
        <p14:creationId xmlns:p14="http://schemas.microsoft.com/office/powerpoint/2010/main" val="39287964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pic>
        <p:nvPicPr>
          <p:cNvPr id="4" name="Content Placeholder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1556792"/>
            <a:ext cx="9144000" cy="5301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751581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Terapi relaksasi</a:t>
            </a:r>
            <a:endParaRPr lang="id-ID" dirty="0"/>
          </a:p>
        </p:txBody>
      </p:sp>
      <p:sp>
        <p:nvSpPr>
          <p:cNvPr id="3" name="Content Placeholder 2"/>
          <p:cNvSpPr>
            <a:spLocks noGrp="1"/>
          </p:cNvSpPr>
          <p:nvPr>
            <p:ph idx="1"/>
          </p:nvPr>
        </p:nvSpPr>
        <p:spPr>
          <a:xfrm>
            <a:off x="0" y="1484785"/>
            <a:ext cx="9144000" cy="5373216"/>
          </a:xfrm>
        </p:spPr>
        <p:txBody>
          <a:bodyPr>
            <a:normAutofit fontScale="77500" lnSpcReduction="20000"/>
          </a:bodyPr>
          <a:lstStyle/>
          <a:p>
            <a:pPr marL="633222" indent="-514350">
              <a:buFont typeface="+mj-lt"/>
              <a:buAutoNum type="arabicPeriod"/>
            </a:pPr>
            <a:r>
              <a:rPr lang="id-ID" dirty="0" smtClean="0"/>
              <a:t>Pasien mencapai </a:t>
            </a:r>
            <a:r>
              <a:rPr lang="id-ID" dirty="0"/>
              <a:t>keadaan rileks. Item terendah pada hirarki ketakutan disajikan pertama, biasanya selama sekitar 15 detik (misalnya, "Kamu berdiri di bandara, menunggu teman Anda untuk tiba pada penerbangan berikutnya. Kali ini, Anda tidak akan melakukan perjalanan sendiri . "). Jika pasien mengalami kecemasan, ia diminta untuk berhenti membayangkan dan hanya bersantai. Setelah waktu singkat, pasien </a:t>
            </a:r>
            <a:r>
              <a:rPr lang="id-ID" dirty="0" smtClean="0"/>
              <a:t>diminta lagi untuk </a:t>
            </a:r>
            <a:r>
              <a:rPr lang="id-ID" dirty="0"/>
              <a:t>membayangkan adegan. </a:t>
            </a:r>
            <a:endParaRPr lang="id-ID" dirty="0" smtClean="0"/>
          </a:p>
          <a:p>
            <a:pPr marL="633222" indent="-514350">
              <a:buFont typeface="+mj-lt"/>
              <a:buAutoNum type="arabicPeriod"/>
            </a:pPr>
            <a:r>
              <a:rPr lang="id-ID" dirty="0" smtClean="0"/>
              <a:t>Ketika </a:t>
            </a:r>
            <a:r>
              <a:rPr lang="id-ID" dirty="0"/>
              <a:t>pasien melaporkan bahwa </a:t>
            </a:r>
            <a:r>
              <a:rPr lang="id-ID" dirty="0" smtClean="0"/>
              <a:t> imajinasi tadi tidak </a:t>
            </a:r>
            <a:r>
              <a:rPr lang="id-ID" dirty="0"/>
              <a:t>lagi memunculkan respon cemas, </a:t>
            </a:r>
            <a:r>
              <a:rPr lang="id-ID" dirty="0" smtClean="0"/>
              <a:t>terapis menyajikan item </a:t>
            </a:r>
            <a:r>
              <a:rPr lang="id-ID" dirty="0"/>
              <a:t>berikutnya pada hirarki, mengulangi pasangan relaksasi dengan </a:t>
            </a:r>
            <a:r>
              <a:rPr lang="id-ID" dirty="0" smtClean="0"/>
              <a:t> imajinasi yg menghasilkan kecemasan. </a:t>
            </a:r>
          </a:p>
          <a:p>
            <a:pPr marL="633222" indent="-514350">
              <a:buFont typeface="+mj-lt"/>
              <a:buAutoNum type="arabicPeriod"/>
            </a:pPr>
            <a:r>
              <a:rPr lang="id-ID" dirty="0" smtClean="0"/>
              <a:t>Biasanya</a:t>
            </a:r>
            <a:r>
              <a:rPr lang="id-ID" dirty="0"/>
              <a:t>, tidak lebih dari </a:t>
            </a:r>
            <a:r>
              <a:rPr lang="id-ID" dirty="0" smtClean="0"/>
              <a:t>3 </a:t>
            </a:r>
            <a:r>
              <a:rPr lang="id-ID" dirty="0"/>
              <a:t>langkah hirarki tercakup dalam satu sesi. Selama sesi</a:t>
            </a:r>
            <a:r>
              <a:rPr lang="id-ID" dirty="0" smtClean="0"/>
              <a:t>, </a:t>
            </a:r>
            <a:r>
              <a:rPr lang="id-ID" dirty="0"/>
              <a:t>siklus diulang sampai pasien mampu membayangkan item di bagian atas hirarki (sebelumnya diidentifikasi sebagai </a:t>
            </a:r>
            <a:r>
              <a:rPr lang="id-ID" dirty="0" smtClean="0"/>
              <a:t>aspek-paling-memprovokasi kecemasan) </a:t>
            </a:r>
            <a:r>
              <a:rPr lang="id-ID" dirty="0"/>
              <a:t>tanpa melaporkan gejala kecemasan. </a:t>
            </a:r>
            <a:endParaRPr lang="id-ID" dirty="0"/>
          </a:p>
        </p:txBody>
      </p:sp>
    </p:spTree>
    <p:extLst>
      <p:ext uri="{BB962C8B-B14F-4D97-AF65-F5344CB8AC3E}">
        <p14:creationId xmlns:p14="http://schemas.microsoft.com/office/powerpoint/2010/main" val="5445526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69850" indent="0">
              <a:defRPr/>
            </a:pPr>
            <a:r>
              <a:rPr lang="id-ID" i="1" dirty="0"/>
              <a:t>In vivo desensitization</a:t>
            </a:r>
          </a:p>
        </p:txBody>
      </p:sp>
      <p:sp>
        <p:nvSpPr>
          <p:cNvPr id="3" name="Content Placeholder 2"/>
          <p:cNvSpPr>
            <a:spLocks noGrp="1"/>
          </p:cNvSpPr>
          <p:nvPr>
            <p:ph idx="1"/>
          </p:nvPr>
        </p:nvSpPr>
        <p:spPr>
          <a:xfrm>
            <a:off x="457200" y="1775191"/>
            <a:ext cx="8229600" cy="5082809"/>
          </a:xfrm>
        </p:spPr>
        <p:txBody>
          <a:bodyPr>
            <a:normAutofit fontScale="85000" lnSpcReduction="10000"/>
          </a:bodyPr>
          <a:lstStyle/>
          <a:p>
            <a:r>
              <a:rPr lang="id-ID" dirty="0" smtClean="0"/>
              <a:t>Didasarkan </a:t>
            </a:r>
            <a:r>
              <a:rPr lang="id-ID" dirty="0"/>
              <a:t>pada prinsip yang sama seperti </a:t>
            </a:r>
            <a:r>
              <a:rPr lang="id-ID" altLang="id-ID" i="1" dirty="0">
                <a:sym typeface="Wingdings" pitchFamily="2" charset="2"/>
              </a:rPr>
              <a:t>systematic desensitization </a:t>
            </a:r>
            <a:r>
              <a:rPr lang="id-ID" altLang="id-ID" i="1" dirty="0" smtClean="0">
                <a:sym typeface="Wingdings" pitchFamily="2" charset="2"/>
              </a:rPr>
              <a:t>   </a:t>
            </a:r>
            <a:r>
              <a:rPr lang="id-ID" dirty="0" smtClean="0"/>
              <a:t>juga </a:t>
            </a:r>
            <a:r>
              <a:rPr lang="id-ID" dirty="0"/>
              <a:t>merupakan </a:t>
            </a:r>
            <a:r>
              <a:rPr lang="id-ID" dirty="0" smtClean="0"/>
              <a:t>terapi counterconditioning</a:t>
            </a:r>
          </a:p>
          <a:p>
            <a:r>
              <a:rPr lang="id-ID" dirty="0" smtClean="0"/>
              <a:t>Perbedaannya : PDMR </a:t>
            </a:r>
            <a:r>
              <a:rPr lang="id-ID" dirty="0"/>
              <a:t>tidak </a:t>
            </a:r>
            <a:r>
              <a:rPr lang="id-ID" dirty="0" smtClean="0"/>
              <a:t>digunakan secara khusus dalam hubungan </a:t>
            </a:r>
            <a:r>
              <a:rPr lang="id-ID" dirty="0"/>
              <a:t>dengan penyajian stimulus karena relaksasi otot </a:t>
            </a:r>
            <a:r>
              <a:rPr lang="id-ID" dirty="0" smtClean="0"/>
              <a:t>maksimal tidak </a:t>
            </a:r>
            <a:r>
              <a:rPr lang="id-ID" dirty="0"/>
              <a:t>mungkin </a:t>
            </a:r>
            <a:r>
              <a:rPr lang="id-ID" dirty="0" smtClean="0"/>
              <a:t>terjadi saat pasien </a:t>
            </a:r>
            <a:r>
              <a:rPr lang="id-ID" dirty="0"/>
              <a:t>menggunakan </a:t>
            </a:r>
            <a:r>
              <a:rPr lang="id-ID" dirty="0" smtClean="0"/>
              <a:t>otot-ototnya dalam </a:t>
            </a:r>
            <a:r>
              <a:rPr lang="id-ID" dirty="0"/>
              <a:t>situasi kehidupan nyata, dan rangsangan disajikan sepenuhnya dalam "kehidupan nyata." </a:t>
            </a:r>
            <a:endParaRPr lang="id-ID" dirty="0" smtClean="0"/>
          </a:p>
          <a:p>
            <a:r>
              <a:rPr lang="id-ID" dirty="0" smtClean="0"/>
              <a:t>Langkah-langkah </a:t>
            </a:r>
            <a:r>
              <a:rPr lang="id-ID" dirty="0"/>
              <a:t>hirarkis </a:t>
            </a:r>
            <a:r>
              <a:rPr lang="id-ID" dirty="0" smtClean="0"/>
              <a:t> pada kehidupan </a:t>
            </a:r>
            <a:r>
              <a:rPr lang="id-ID" dirty="0"/>
              <a:t>nyata </a:t>
            </a:r>
            <a:r>
              <a:rPr lang="id-ID" dirty="0" smtClean="0"/>
              <a:t>dibuat </a:t>
            </a:r>
            <a:r>
              <a:rPr lang="id-ID" dirty="0"/>
              <a:t>dengan menggunakan alasan yang sama seperti untuk konstruksi </a:t>
            </a:r>
            <a:r>
              <a:rPr lang="id-ID" dirty="0" smtClean="0"/>
              <a:t>adegan imajinasi dalam </a:t>
            </a:r>
            <a:r>
              <a:rPr lang="id-ID" altLang="id-ID" i="1" dirty="0">
                <a:sym typeface="Wingdings" pitchFamily="2" charset="2"/>
              </a:rPr>
              <a:t>systematic </a:t>
            </a:r>
            <a:r>
              <a:rPr lang="id-ID" altLang="id-ID" i="1" dirty="0" smtClean="0">
                <a:sym typeface="Wingdings" pitchFamily="2" charset="2"/>
              </a:rPr>
              <a:t>desensitization</a:t>
            </a:r>
            <a:r>
              <a:rPr lang="id-ID" dirty="0" smtClean="0"/>
              <a:t>.</a:t>
            </a:r>
            <a:endParaRPr lang="id-ID" dirty="0"/>
          </a:p>
        </p:txBody>
      </p:sp>
    </p:spTree>
    <p:extLst>
      <p:ext uri="{BB962C8B-B14F-4D97-AF65-F5344CB8AC3E}">
        <p14:creationId xmlns:p14="http://schemas.microsoft.com/office/powerpoint/2010/main" val="12265812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dirty="0"/>
          </a:p>
        </p:txBody>
      </p:sp>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1412776"/>
            <a:ext cx="9144000" cy="5445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235435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25"/>
            <a:ext cx="8229600" cy="1252728"/>
          </a:xfrm>
        </p:spPr>
        <p:txBody>
          <a:bodyPr>
            <a:normAutofit fontScale="90000"/>
          </a:bodyPr>
          <a:lstStyle/>
          <a:p>
            <a:r>
              <a:rPr lang="id-ID" dirty="0" smtClean="0"/>
              <a:t>Keunggulan </a:t>
            </a:r>
            <a:r>
              <a:rPr lang="id-ID" i="1" dirty="0"/>
              <a:t>In vivo desensitization</a:t>
            </a:r>
            <a:endParaRPr lang="id-ID" dirty="0"/>
          </a:p>
        </p:txBody>
      </p:sp>
      <p:sp>
        <p:nvSpPr>
          <p:cNvPr id="3" name="Content Placeholder 2"/>
          <p:cNvSpPr>
            <a:spLocks noGrp="1"/>
          </p:cNvSpPr>
          <p:nvPr>
            <p:ph idx="1"/>
          </p:nvPr>
        </p:nvSpPr>
        <p:spPr>
          <a:xfrm>
            <a:off x="457200" y="1775191"/>
            <a:ext cx="8229600" cy="5082809"/>
          </a:xfrm>
        </p:spPr>
        <p:txBody>
          <a:bodyPr>
            <a:normAutofit/>
          </a:bodyPr>
          <a:lstStyle/>
          <a:p>
            <a:r>
              <a:rPr lang="id-ID" dirty="0" smtClean="0">
                <a:sym typeface="Wingdings" panose="05000000000000000000" pitchFamily="2" charset="2"/>
              </a:rPr>
              <a:t>Mengurangi kebutuhan menggunakan imajinasi </a:t>
            </a:r>
            <a:r>
              <a:rPr lang="id-ID" dirty="0" smtClean="0"/>
              <a:t>untuk </a:t>
            </a:r>
            <a:r>
              <a:rPr lang="id-ID" dirty="0"/>
              <a:t>menghasilkan rasa </a:t>
            </a:r>
            <a:r>
              <a:rPr lang="id-ID" dirty="0" smtClean="0"/>
              <a:t>takut</a:t>
            </a:r>
          </a:p>
          <a:p>
            <a:r>
              <a:rPr lang="id-ID" dirty="0" smtClean="0"/>
              <a:t>Situasi </a:t>
            </a:r>
            <a:r>
              <a:rPr lang="id-ID" dirty="0"/>
              <a:t>yang </a:t>
            </a:r>
            <a:r>
              <a:rPr lang="id-ID" dirty="0" smtClean="0"/>
              <a:t>sebenarnya </a:t>
            </a:r>
            <a:r>
              <a:rPr lang="id-ID" dirty="0"/>
              <a:t>memungkinkan hasil yang lebih cepat </a:t>
            </a:r>
            <a:endParaRPr lang="id-ID" dirty="0" smtClean="0"/>
          </a:p>
          <a:p>
            <a:r>
              <a:rPr lang="id-ID" dirty="0" smtClean="0"/>
              <a:t>Meningkatkan </a:t>
            </a:r>
            <a:r>
              <a:rPr lang="id-ID" dirty="0"/>
              <a:t>kepatuhan pasien karena relevansi </a:t>
            </a:r>
            <a:r>
              <a:rPr lang="id-ID" dirty="0" smtClean="0"/>
              <a:t>terapi dengan keluhan yg disajikan </a:t>
            </a:r>
            <a:r>
              <a:rPr lang="id-ID" dirty="0"/>
              <a:t>pasien lebih jelas terlihat. </a:t>
            </a:r>
            <a:endParaRPr lang="id-ID" dirty="0" smtClean="0"/>
          </a:p>
          <a:p>
            <a:pPr marL="118872" indent="0">
              <a:buNone/>
            </a:pPr>
            <a:endParaRPr lang="id-ID" dirty="0" smtClean="0">
              <a:sym typeface="Wingdings" panose="05000000000000000000" pitchFamily="2" charset="2"/>
            </a:endParaRPr>
          </a:p>
          <a:p>
            <a:pPr marL="118872" indent="0">
              <a:buNone/>
            </a:pPr>
            <a:r>
              <a:rPr lang="id-ID" dirty="0" smtClean="0">
                <a:sym typeface="Wingdings" panose="05000000000000000000" pitchFamily="2" charset="2"/>
              </a:rPr>
              <a:t> </a:t>
            </a:r>
            <a:r>
              <a:rPr lang="id-ID" b="1" dirty="0" smtClean="0">
                <a:sym typeface="Wingdings" panose="05000000000000000000" pitchFamily="2" charset="2"/>
              </a:rPr>
              <a:t>graduated exposure</a:t>
            </a:r>
            <a:endParaRPr lang="id-ID" b="1" dirty="0"/>
          </a:p>
        </p:txBody>
      </p:sp>
    </p:spTree>
    <p:extLst>
      <p:ext uri="{BB962C8B-B14F-4D97-AF65-F5344CB8AC3E}">
        <p14:creationId xmlns:p14="http://schemas.microsoft.com/office/powerpoint/2010/main" val="16209547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idx="1"/>
          </p:nvPr>
        </p:nvSpPr>
        <p:spPr/>
        <p:txBody>
          <a:bodyPr/>
          <a:lstStyle/>
          <a:p>
            <a:r>
              <a:rPr lang="id-ID" dirty="0"/>
              <a:t>Exposure </a:t>
            </a:r>
            <a:r>
              <a:rPr lang="id-ID" dirty="0" smtClean="0">
                <a:sym typeface="Wingdings" panose="05000000000000000000" pitchFamily="2" charset="2"/>
              </a:rPr>
              <a:t>  </a:t>
            </a:r>
            <a:r>
              <a:rPr lang="id-ID" dirty="0" smtClean="0"/>
              <a:t>istilah </a:t>
            </a:r>
            <a:r>
              <a:rPr lang="id-ID" dirty="0"/>
              <a:t>umum </a:t>
            </a:r>
            <a:r>
              <a:rPr lang="id-ID" dirty="0" smtClean="0"/>
              <a:t>yg menggambarkan 1 </a:t>
            </a:r>
            <a:r>
              <a:rPr lang="id-ID" dirty="0"/>
              <a:t>set </a:t>
            </a:r>
            <a:r>
              <a:rPr lang="id-ID" dirty="0" smtClean="0"/>
              <a:t>prosedur yg bervariasi &amp; kompleks, </a:t>
            </a:r>
            <a:r>
              <a:rPr lang="id-ID" dirty="0"/>
              <a:t>yang </a:t>
            </a:r>
            <a:r>
              <a:rPr lang="id-ID" dirty="0" smtClean="0"/>
              <a:t>mampu </a:t>
            </a:r>
            <a:r>
              <a:rPr lang="id-ID" dirty="0"/>
              <a:t>mengurangi </a:t>
            </a:r>
            <a:r>
              <a:rPr lang="id-ID" dirty="0" smtClean="0"/>
              <a:t> / menghilangkan </a:t>
            </a:r>
            <a:r>
              <a:rPr lang="id-ID" dirty="0"/>
              <a:t>rasa </a:t>
            </a:r>
            <a:r>
              <a:rPr lang="id-ID" dirty="0" smtClean="0"/>
              <a:t>takut</a:t>
            </a:r>
          </a:p>
          <a:p>
            <a:pPr marL="118872" indent="0">
              <a:buNone/>
            </a:pPr>
            <a:endParaRPr lang="id-ID" dirty="0"/>
          </a:p>
        </p:txBody>
      </p:sp>
    </p:spTree>
    <p:extLst>
      <p:ext uri="{BB962C8B-B14F-4D97-AF65-F5344CB8AC3E}">
        <p14:creationId xmlns:p14="http://schemas.microsoft.com/office/powerpoint/2010/main" val="20077420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d-ID" dirty="0" smtClean="0"/>
              <a:t>Kelemahan </a:t>
            </a:r>
            <a:r>
              <a:rPr lang="id-ID" i="1" dirty="0"/>
              <a:t>In vivo desensitization</a:t>
            </a:r>
            <a:endParaRPr lang="id-ID" dirty="0"/>
          </a:p>
        </p:txBody>
      </p:sp>
      <p:sp>
        <p:nvSpPr>
          <p:cNvPr id="3" name="Content Placeholder 2"/>
          <p:cNvSpPr>
            <a:spLocks noGrp="1"/>
          </p:cNvSpPr>
          <p:nvPr>
            <p:ph idx="1"/>
          </p:nvPr>
        </p:nvSpPr>
        <p:spPr/>
        <p:txBody>
          <a:bodyPr>
            <a:normAutofit fontScale="92500" lnSpcReduction="20000"/>
          </a:bodyPr>
          <a:lstStyle/>
          <a:p>
            <a:r>
              <a:rPr lang="id-ID" dirty="0" smtClean="0"/>
              <a:t>Pasien bisa menjadi terlalu </a:t>
            </a:r>
            <a:r>
              <a:rPr lang="id-ID" dirty="0"/>
              <a:t>cemas </a:t>
            </a:r>
            <a:r>
              <a:rPr lang="id-ID" dirty="0" smtClean="0"/>
              <a:t>sehingga enggan </a:t>
            </a:r>
            <a:r>
              <a:rPr lang="id-ID" dirty="0"/>
              <a:t>untuk </a:t>
            </a:r>
            <a:r>
              <a:rPr lang="id-ID" dirty="0" smtClean="0"/>
              <a:t>terlibat </a:t>
            </a:r>
            <a:r>
              <a:rPr lang="id-ID" dirty="0"/>
              <a:t>dalam tingkat </a:t>
            </a:r>
            <a:r>
              <a:rPr lang="id-ID" dirty="0" smtClean="0"/>
              <a:t>terendah </a:t>
            </a:r>
            <a:r>
              <a:rPr lang="id-ID" dirty="0"/>
              <a:t>dari kontak langsung dengan </a:t>
            </a:r>
            <a:r>
              <a:rPr lang="id-ID" dirty="0" smtClean="0"/>
              <a:t>rangsangan &amp; situasi yang menimbulkan ketakutan</a:t>
            </a:r>
          </a:p>
          <a:p>
            <a:r>
              <a:rPr lang="id-ID" dirty="0" smtClean="0"/>
              <a:t>Ada kondisi yang tidak dapat ditiru secara nyata, misalnya</a:t>
            </a:r>
            <a:r>
              <a:rPr lang="id-ID" dirty="0"/>
              <a:t>, desensitisasi kekhawatiran bahwa mengemudi di mobil akan menghasilkan sebuah kecelakaan mobil dan tanggung jawab atas kematian orang lain tidak dapat direplikasi </a:t>
            </a:r>
            <a:r>
              <a:rPr lang="id-ID" dirty="0" smtClean="0"/>
              <a:t>dalam </a:t>
            </a:r>
            <a:r>
              <a:rPr lang="id-ID" dirty="0"/>
              <a:t>kehidupan nyata. </a:t>
            </a:r>
            <a:br>
              <a:rPr lang="id-ID" dirty="0"/>
            </a:br>
            <a:endParaRPr lang="id-ID" dirty="0"/>
          </a:p>
          <a:p>
            <a:endParaRPr lang="id-ID" dirty="0"/>
          </a:p>
        </p:txBody>
      </p:sp>
    </p:spTree>
    <p:extLst>
      <p:ext uri="{BB962C8B-B14F-4D97-AF65-F5344CB8AC3E}">
        <p14:creationId xmlns:p14="http://schemas.microsoft.com/office/powerpoint/2010/main" val="16901574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Memilih desensitisasi</a:t>
            </a:r>
            <a:endParaRPr lang="id-ID" dirty="0"/>
          </a:p>
        </p:txBody>
      </p:sp>
      <p:sp>
        <p:nvSpPr>
          <p:cNvPr id="3" name="Content Placeholder 2"/>
          <p:cNvSpPr>
            <a:spLocks noGrp="1"/>
          </p:cNvSpPr>
          <p:nvPr>
            <p:ph idx="1"/>
          </p:nvPr>
        </p:nvSpPr>
        <p:spPr/>
        <p:txBody>
          <a:bodyPr>
            <a:normAutofit lnSpcReduction="10000"/>
          </a:bodyPr>
          <a:lstStyle/>
          <a:p>
            <a:r>
              <a:rPr lang="id-ID" dirty="0" smtClean="0"/>
              <a:t> </a:t>
            </a:r>
            <a:r>
              <a:rPr lang="id-ID" dirty="0"/>
              <a:t>Tidak ada alasan tunggal untuk memilih satu atas yang lain. </a:t>
            </a:r>
            <a:endParaRPr lang="id-ID" dirty="0" smtClean="0"/>
          </a:p>
          <a:p>
            <a:r>
              <a:rPr lang="id-ID" dirty="0" smtClean="0"/>
              <a:t>Ketika </a:t>
            </a:r>
            <a:r>
              <a:rPr lang="id-ID" dirty="0"/>
              <a:t>ada kebutuhan untuk mendapatkan hasil yang lebih cepat dan ketika stimulus sudah tersedia, </a:t>
            </a:r>
            <a:r>
              <a:rPr lang="id-ID" dirty="0" smtClean="0"/>
              <a:t>in vivo lebih </a:t>
            </a:r>
            <a:r>
              <a:rPr lang="id-ID" dirty="0"/>
              <a:t>baik. </a:t>
            </a:r>
            <a:endParaRPr lang="id-ID" dirty="0" smtClean="0"/>
          </a:p>
          <a:p>
            <a:r>
              <a:rPr lang="id-ID" smtClean="0"/>
              <a:t>Ketika ada kecemasan </a:t>
            </a:r>
            <a:r>
              <a:rPr lang="id-ID" dirty="0"/>
              <a:t>dan ketakutan yang ekstrim</a:t>
            </a:r>
            <a:r>
              <a:rPr lang="id-ID"/>
              <a:t>, </a:t>
            </a:r>
            <a:r>
              <a:rPr lang="id-ID" smtClean="0"/>
              <a:t>dengan struktur </a:t>
            </a:r>
            <a:r>
              <a:rPr lang="id-ID" dirty="0"/>
              <a:t>ketakutan yang rumit, atau ketika stimuli rasa takut tidak dapat dengan mudah direproduksi, desensitisasi sistematis adalah lebih baik</a:t>
            </a:r>
            <a:endParaRPr lang="id-ID" dirty="0"/>
          </a:p>
        </p:txBody>
      </p:sp>
    </p:spTree>
    <p:extLst>
      <p:ext uri="{BB962C8B-B14F-4D97-AF65-F5344CB8AC3E}">
        <p14:creationId xmlns:p14="http://schemas.microsoft.com/office/powerpoint/2010/main" val="25131363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id-ID" dirty="0"/>
          </a:p>
        </p:txBody>
      </p:sp>
      <p:sp>
        <p:nvSpPr>
          <p:cNvPr id="2" name="Content Placeholder 1"/>
          <p:cNvSpPr>
            <a:spLocks noGrp="1"/>
          </p:cNvSpPr>
          <p:nvPr>
            <p:ph idx="1"/>
          </p:nvPr>
        </p:nvSpPr>
        <p:spPr/>
        <p:txBody>
          <a:bodyPr>
            <a:normAutofit/>
          </a:bodyPr>
          <a:lstStyle/>
          <a:p>
            <a:r>
              <a:rPr lang="id-ID" dirty="0" smtClean="0"/>
              <a:t>Didasarkan </a:t>
            </a:r>
            <a:r>
              <a:rPr lang="id-ID" dirty="0"/>
              <a:t>pada </a:t>
            </a:r>
            <a:r>
              <a:rPr lang="id-ID" dirty="0" smtClean="0"/>
              <a:t>premis </a:t>
            </a:r>
            <a:r>
              <a:rPr lang="id-ID" dirty="0"/>
              <a:t>bahwa ketakutan diperoleh melalui pembelajaran asosiatif (pengkondisian klasik atau operasi</a:t>
            </a:r>
            <a:r>
              <a:rPr lang="id-ID" dirty="0" smtClean="0"/>
              <a:t>)</a:t>
            </a:r>
          </a:p>
          <a:p>
            <a:r>
              <a:rPr lang="id-ID" dirty="0"/>
              <a:t>Intervensi untuk menghilangkan rasa takut menggunakan prinsip-prinsip pengkondisian yang sama, </a:t>
            </a:r>
            <a:endParaRPr lang="id-ID" dirty="0" smtClean="0"/>
          </a:p>
          <a:p>
            <a:r>
              <a:rPr lang="id-ID" dirty="0" smtClean="0"/>
              <a:t>Penghapusan </a:t>
            </a:r>
            <a:r>
              <a:rPr lang="id-ID" dirty="0"/>
              <a:t>ketakutan maladaptif memerlukan paparan (kontak) dengan objek, peristiwa, atau situasi yang ditakuti.</a:t>
            </a:r>
            <a:endParaRPr lang="id-ID" dirty="0"/>
          </a:p>
        </p:txBody>
      </p:sp>
    </p:spTree>
    <p:extLst>
      <p:ext uri="{BB962C8B-B14F-4D97-AF65-F5344CB8AC3E}">
        <p14:creationId xmlns:p14="http://schemas.microsoft.com/office/powerpoint/2010/main" val="129411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idx="1"/>
          </p:nvPr>
        </p:nvSpPr>
        <p:spPr/>
        <p:txBody>
          <a:bodyPr>
            <a:normAutofit/>
          </a:bodyPr>
          <a:lstStyle/>
          <a:p>
            <a:pPr marL="118872" indent="0">
              <a:buNone/>
            </a:pPr>
            <a:r>
              <a:rPr lang="id-ID" dirty="0" smtClean="0"/>
              <a:t>Terdapat beberapa jenis terapi paparan, yaitu :</a:t>
            </a:r>
            <a:endParaRPr lang="id-ID" dirty="0"/>
          </a:p>
          <a:p>
            <a:pPr marL="633222" indent="-514350">
              <a:buFont typeface="+mj-lt"/>
              <a:buAutoNum type="arabicPeriod"/>
            </a:pPr>
            <a:r>
              <a:rPr lang="id-ID" dirty="0" smtClean="0"/>
              <a:t>Flooding</a:t>
            </a:r>
          </a:p>
          <a:p>
            <a:pPr marL="527050" indent="-457200" algn="just">
              <a:buFont typeface="Wingdings 2" pitchFamily="18" charset="2"/>
              <a:buAutoNum type="arabicPeriod"/>
              <a:defRPr/>
            </a:pPr>
            <a:r>
              <a:rPr lang="id-ID" dirty="0"/>
              <a:t>Counterconditioning : obyek yang ditakuti + respon yang tidak kompatibel</a:t>
            </a:r>
          </a:p>
          <a:p>
            <a:pPr marL="527050" indent="-457200" algn="just">
              <a:buFont typeface="Wingdings 2" pitchFamily="18" charset="2"/>
              <a:buAutoNum type="arabicPeriod"/>
              <a:defRPr/>
            </a:pPr>
            <a:r>
              <a:rPr lang="id-ID" dirty="0"/>
              <a:t>Extinction </a:t>
            </a:r>
            <a:r>
              <a:rPr lang="id-ID" dirty="0" smtClean="0"/>
              <a:t>: </a:t>
            </a:r>
            <a:r>
              <a:rPr lang="id-ID" dirty="0"/>
              <a:t>berdasarkan habituasi terhadap respon </a:t>
            </a:r>
            <a:endParaRPr lang="id-ID" dirty="0" smtClean="0"/>
          </a:p>
          <a:p>
            <a:pPr marL="527050" indent="-457200" algn="just">
              <a:buFont typeface="Wingdings 2" pitchFamily="18" charset="2"/>
              <a:buAutoNum type="arabicPeriod"/>
              <a:defRPr/>
            </a:pPr>
            <a:r>
              <a:rPr lang="id-ID" dirty="0" smtClean="0"/>
              <a:t> </a:t>
            </a:r>
            <a:endParaRPr lang="id-ID" dirty="0"/>
          </a:p>
          <a:p>
            <a:pPr marL="633222" indent="-514350">
              <a:buFont typeface="+mj-lt"/>
              <a:buAutoNum type="arabicPeriod"/>
            </a:pPr>
            <a:endParaRPr lang="id-ID" dirty="0" smtClean="0"/>
          </a:p>
        </p:txBody>
      </p:sp>
    </p:spTree>
    <p:extLst>
      <p:ext uri="{BB962C8B-B14F-4D97-AF65-F5344CB8AC3E}">
        <p14:creationId xmlns:p14="http://schemas.microsoft.com/office/powerpoint/2010/main" val="17118021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COUNTERCONDITIONING</a:t>
            </a:r>
            <a:endParaRPr lang="id-ID" dirty="0"/>
          </a:p>
        </p:txBody>
      </p:sp>
      <p:sp>
        <p:nvSpPr>
          <p:cNvPr id="3" name="Text Placeholder 2"/>
          <p:cNvSpPr>
            <a:spLocks noGrp="1"/>
          </p:cNvSpPr>
          <p:nvPr>
            <p:ph type="body" idx="1"/>
          </p:nvPr>
        </p:nvSpPr>
        <p:spPr/>
        <p:txBody>
          <a:bodyPr/>
          <a:lstStyle/>
          <a:p>
            <a:endParaRPr lang="id-ID" dirty="0"/>
          </a:p>
        </p:txBody>
      </p:sp>
    </p:spTree>
    <p:extLst>
      <p:ext uri="{BB962C8B-B14F-4D97-AF65-F5344CB8AC3E}">
        <p14:creationId xmlns:p14="http://schemas.microsoft.com/office/powerpoint/2010/main" val="30236890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idx="1"/>
          </p:nvPr>
        </p:nvSpPr>
        <p:spPr/>
        <p:txBody>
          <a:bodyPr>
            <a:normAutofit/>
          </a:bodyPr>
          <a:lstStyle/>
          <a:p>
            <a:r>
              <a:rPr lang="id-ID" dirty="0"/>
              <a:t>Konsep </a:t>
            </a:r>
            <a:r>
              <a:rPr lang="id-ID" dirty="0" smtClean="0"/>
              <a:t>dasar : substitusi </a:t>
            </a:r>
            <a:r>
              <a:rPr lang="id-ID" dirty="0"/>
              <a:t>satu respon untuk yang lain. </a:t>
            </a:r>
            <a:endParaRPr lang="id-ID" dirty="0" smtClean="0"/>
          </a:p>
          <a:p>
            <a:r>
              <a:rPr lang="id-ID" dirty="0"/>
              <a:t>Dasar teoritis dan ilmiah </a:t>
            </a:r>
            <a:r>
              <a:rPr lang="id-ID" dirty="0" smtClean="0"/>
              <a:t>: </a:t>
            </a:r>
            <a:r>
              <a:rPr lang="id-ID" i="1" dirty="0" smtClean="0"/>
              <a:t>contiguity theory </a:t>
            </a:r>
            <a:r>
              <a:rPr lang="id-ID" dirty="0" smtClean="0"/>
              <a:t>(hasil unlearning dari menghubungkan respon yg  tidak </a:t>
            </a:r>
            <a:r>
              <a:rPr lang="id-ID" dirty="0"/>
              <a:t>cocok </a:t>
            </a:r>
            <a:r>
              <a:rPr lang="id-ID" dirty="0" smtClean="0"/>
              <a:t>/ baru dengan </a:t>
            </a:r>
            <a:r>
              <a:rPr lang="id-ID" dirty="0"/>
              <a:t>stimulus </a:t>
            </a:r>
            <a:r>
              <a:rPr lang="id-ID" dirty="0" smtClean="0"/>
              <a:t>sebelumnya)</a:t>
            </a:r>
          </a:p>
          <a:p>
            <a:r>
              <a:rPr lang="id-ID" dirty="0" smtClean="0"/>
              <a:t>Penekanannya pada </a:t>
            </a:r>
            <a:r>
              <a:rPr lang="id-ID" dirty="0"/>
              <a:t>pengaturan rangsangan untuk menghilangkan respon yang tidak diinginkan</a:t>
            </a:r>
            <a:endParaRPr lang="id-ID" dirty="0"/>
          </a:p>
        </p:txBody>
      </p:sp>
    </p:spTree>
    <p:extLst>
      <p:ext uri="{BB962C8B-B14F-4D97-AF65-F5344CB8AC3E}">
        <p14:creationId xmlns:p14="http://schemas.microsoft.com/office/powerpoint/2010/main" val="623051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idx="1"/>
          </p:nvPr>
        </p:nvSpPr>
        <p:spPr/>
        <p:txBody>
          <a:bodyPr/>
          <a:lstStyle/>
          <a:p>
            <a:pPr algn="just"/>
            <a:r>
              <a:rPr lang="id-ID" altLang="id-ID" dirty="0" smtClean="0"/>
              <a:t>Counterconditioning </a:t>
            </a:r>
            <a:r>
              <a:rPr lang="id-ID" altLang="id-ID" dirty="0">
                <a:sym typeface="Wingdings" pitchFamily="2" charset="2"/>
              </a:rPr>
              <a:t> </a:t>
            </a:r>
            <a:r>
              <a:rPr lang="id-ID" altLang="id-ID" dirty="0" smtClean="0">
                <a:sym typeface="Wingdings" pitchFamily="2" charset="2"/>
              </a:rPr>
              <a:t>semua stimulus </a:t>
            </a:r>
            <a:r>
              <a:rPr lang="id-ID" altLang="id-ID" dirty="0">
                <a:sym typeface="Wingdings" pitchFamily="2" charset="2"/>
              </a:rPr>
              <a:t>positif yang menghambat  ekspresi dari reaksi terhadap stimulus lain</a:t>
            </a:r>
          </a:p>
          <a:p>
            <a:pPr algn="just"/>
            <a:r>
              <a:rPr lang="id-ID" altLang="id-ID" dirty="0">
                <a:sym typeface="Wingdings" pitchFamily="2" charset="2"/>
              </a:rPr>
              <a:t>Pada anak biasa digunakan makanan</a:t>
            </a:r>
          </a:p>
          <a:p>
            <a:pPr algn="just"/>
            <a:r>
              <a:rPr lang="id-ID" altLang="id-ID" dirty="0" smtClean="0">
                <a:sym typeface="Wingdings" pitchFamily="2" charset="2"/>
              </a:rPr>
              <a:t>Pd dewasa, respon alternatif yg paling umum   relaksasi </a:t>
            </a:r>
          </a:p>
          <a:p>
            <a:pPr algn="just"/>
            <a:r>
              <a:rPr lang="id-ID" altLang="id-ID" dirty="0" smtClean="0">
                <a:sym typeface="Wingdings" pitchFamily="2" charset="2"/>
              </a:rPr>
              <a:t>Metode yg paling sering dipakai dlm klinik : </a:t>
            </a:r>
            <a:r>
              <a:rPr lang="id-ID" altLang="id-ID" i="1" dirty="0" smtClean="0">
                <a:sym typeface="Wingdings" pitchFamily="2" charset="2"/>
              </a:rPr>
              <a:t>systematic desensitization</a:t>
            </a:r>
            <a:endParaRPr lang="id-ID" altLang="id-ID" i="1" dirty="0">
              <a:sym typeface="Wingdings" pitchFamily="2" charset="2"/>
            </a:endParaRPr>
          </a:p>
          <a:p>
            <a:endParaRPr lang="id-ID" dirty="0"/>
          </a:p>
        </p:txBody>
      </p:sp>
    </p:spTree>
    <p:extLst>
      <p:ext uri="{BB962C8B-B14F-4D97-AF65-F5344CB8AC3E}">
        <p14:creationId xmlns:p14="http://schemas.microsoft.com/office/powerpoint/2010/main" val="27947427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id-ID" altLang="id-ID" i="1" dirty="0" smtClean="0">
                <a:sym typeface="Wingdings" pitchFamily="2" charset="2"/>
              </a:rPr>
              <a:t>Systematic desensitization</a:t>
            </a:r>
            <a:endParaRPr lang="id-ID" dirty="0"/>
          </a:p>
        </p:txBody>
      </p:sp>
      <p:sp>
        <p:nvSpPr>
          <p:cNvPr id="3" name="Content Placeholder 2"/>
          <p:cNvSpPr>
            <a:spLocks noGrp="1"/>
          </p:cNvSpPr>
          <p:nvPr>
            <p:ph idx="1"/>
          </p:nvPr>
        </p:nvSpPr>
        <p:spPr/>
        <p:txBody>
          <a:bodyPr>
            <a:normAutofit fontScale="92500"/>
          </a:bodyPr>
          <a:lstStyle/>
          <a:p>
            <a:pPr marL="633222" indent="-514350">
              <a:buFont typeface="+mj-lt"/>
              <a:buAutoNum type="arabicPeriod"/>
            </a:pPr>
            <a:r>
              <a:rPr lang="id-ID" dirty="0" smtClean="0"/>
              <a:t>Terapi </a:t>
            </a:r>
            <a:r>
              <a:rPr lang="id-ID" dirty="0"/>
              <a:t>Relaksasi (biasanya PDMR) </a:t>
            </a:r>
            <a:endParaRPr lang="id-ID" dirty="0" smtClean="0"/>
          </a:p>
          <a:p>
            <a:pPr marL="633222" indent="-514350">
              <a:buFont typeface="+mj-lt"/>
              <a:buAutoNum type="arabicPeriod"/>
            </a:pPr>
            <a:r>
              <a:rPr lang="id-ID" dirty="0" smtClean="0"/>
              <a:t>Penyajian rangsangan yg menghasilkan ketakutan  yg diatur </a:t>
            </a:r>
            <a:r>
              <a:rPr lang="id-ID" dirty="0"/>
              <a:t>dalam hirarki. </a:t>
            </a:r>
            <a:endParaRPr lang="id-ID" dirty="0" smtClean="0"/>
          </a:p>
          <a:p>
            <a:pPr marL="925830" lvl="1" indent="-514350"/>
            <a:r>
              <a:rPr lang="id-ID" dirty="0" smtClean="0"/>
              <a:t>Hirarki </a:t>
            </a:r>
            <a:r>
              <a:rPr lang="id-ID" dirty="0"/>
              <a:t>terdiri dari serangkaian situasi (nyata atau </a:t>
            </a:r>
            <a:r>
              <a:rPr lang="id-ID" dirty="0" smtClean="0"/>
              <a:t>yg dibayangkan) </a:t>
            </a:r>
            <a:r>
              <a:rPr lang="id-ID" dirty="0"/>
              <a:t>yang </a:t>
            </a:r>
            <a:r>
              <a:rPr lang="id-ID" dirty="0" smtClean="0"/>
              <a:t> berturut-turut mewakili perkiraan kepada objek, </a:t>
            </a:r>
            <a:r>
              <a:rPr lang="id-ID" dirty="0"/>
              <a:t>situasi, atau </a:t>
            </a:r>
            <a:r>
              <a:rPr lang="id-ID" dirty="0" smtClean="0"/>
              <a:t>peristiwa yg ditakuti. </a:t>
            </a:r>
          </a:p>
          <a:p>
            <a:pPr marL="925830" lvl="1" indent="-514350"/>
            <a:r>
              <a:rPr lang="id-ID" dirty="0" smtClean="0"/>
              <a:t>Secara </a:t>
            </a:r>
            <a:r>
              <a:rPr lang="id-ID" dirty="0"/>
              <a:t>konseptual, hirarki dapat dianggap sebagai tangga di mana setiap anak tangga membawa seseorang lebih dekat dengan stimulus takut. </a:t>
            </a:r>
            <a:endParaRPr lang="id-ID" dirty="0"/>
          </a:p>
        </p:txBody>
      </p:sp>
    </p:spTree>
    <p:extLst>
      <p:ext uri="{BB962C8B-B14F-4D97-AF65-F5344CB8AC3E}">
        <p14:creationId xmlns:p14="http://schemas.microsoft.com/office/powerpoint/2010/main" val="23361459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Hirarki</a:t>
            </a:r>
            <a:endParaRPr lang="id-ID" dirty="0"/>
          </a:p>
        </p:txBody>
      </p:sp>
      <p:sp>
        <p:nvSpPr>
          <p:cNvPr id="3" name="Content Placeholder 2"/>
          <p:cNvSpPr>
            <a:spLocks noGrp="1"/>
          </p:cNvSpPr>
          <p:nvPr>
            <p:ph idx="1"/>
          </p:nvPr>
        </p:nvSpPr>
        <p:spPr>
          <a:xfrm>
            <a:off x="207819" y="1498100"/>
            <a:ext cx="8229600" cy="5359900"/>
          </a:xfrm>
        </p:spPr>
        <p:txBody>
          <a:bodyPr>
            <a:normAutofit fontScale="92500" lnSpcReduction="10000"/>
          </a:bodyPr>
          <a:lstStyle/>
          <a:p>
            <a:r>
              <a:rPr lang="id-ID" dirty="0" smtClean="0"/>
              <a:t>Hirarki untuk seseorang dengan fobia ketinggian mungkin mulai dengan berdiri di trotoar </a:t>
            </a:r>
            <a:r>
              <a:rPr lang="id-ID" dirty="0" smtClean="0">
                <a:sym typeface="Wingdings" panose="05000000000000000000" pitchFamily="2" charset="2"/>
              </a:rPr>
              <a:t> </a:t>
            </a:r>
            <a:r>
              <a:rPr lang="id-ID" dirty="0" smtClean="0"/>
              <a:t>berdiri di </a:t>
            </a:r>
            <a:r>
              <a:rPr lang="id-ID" dirty="0"/>
              <a:t>balkon lantai </a:t>
            </a:r>
            <a:r>
              <a:rPr lang="id-ID" dirty="0" smtClean="0"/>
              <a:t>dua </a:t>
            </a:r>
            <a:r>
              <a:rPr lang="id-ID" dirty="0" smtClean="0">
                <a:sym typeface="Wingdings" panose="05000000000000000000" pitchFamily="2" charset="2"/>
              </a:rPr>
              <a:t> </a:t>
            </a:r>
            <a:r>
              <a:rPr lang="id-ID" dirty="0" smtClean="0"/>
              <a:t> </a:t>
            </a:r>
            <a:r>
              <a:rPr lang="id-ID" dirty="0"/>
              <a:t>berdiri di balkon lantai </a:t>
            </a:r>
            <a:r>
              <a:rPr lang="id-ID" dirty="0" smtClean="0"/>
              <a:t>tiga, dst. </a:t>
            </a:r>
          </a:p>
          <a:p>
            <a:r>
              <a:rPr lang="id-ID" dirty="0" smtClean="0"/>
              <a:t>Ketika membangun hirarki</a:t>
            </a:r>
            <a:r>
              <a:rPr lang="id-ID" dirty="0"/>
              <a:t>, dokter </a:t>
            </a:r>
            <a:r>
              <a:rPr lang="id-ID" dirty="0" smtClean="0"/>
              <a:t>mengikuti  3 pedoman : </a:t>
            </a:r>
          </a:p>
          <a:p>
            <a:pPr marL="971550" lvl="1" indent="-514350">
              <a:buFont typeface="+mj-lt"/>
              <a:buAutoNum type="arabicPeriod"/>
            </a:pPr>
            <a:r>
              <a:rPr lang="id-ID" dirty="0" smtClean="0"/>
              <a:t>Item </a:t>
            </a:r>
            <a:r>
              <a:rPr lang="id-ID" dirty="0"/>
              <a:t>harus sangat mirip </a:t>
            </a:r>
            <a:r>
              <a:rPr lang="id-ID" dirty="0" smtClean="0"/>
              <a:t>atau </a:t>
            </a:r>
            <a:r>
              <a:rPr lang="id-ID" dirty="0"/>
              <a:t>jika </a:t>
            </a:r>
            <a:r>
              <a:rPr lang="id-ID" dirty="0" smtClean="0"/>
              <a:t>memungkinkan </a:t>
            </a:r>
            <a:r>
              <a:rPr lang="id-ID" dirty="0"/>
              <a:t>merupakan pengalaman nyata. </a:t>
            </a:r>
            <a:endParaRPr lang="id-ID" dirty="0" smtClean="0"/>
          </a:p>
          <a:p>
            <a:pPr marL="971550" lvl="1" indent="-514350">
              <a:buFont typeface="+mj-lt"/>
              <a:buAutoNum type="arabicPeriod"/>
            </a:pPr>
            <a:r>
              <a:rPr lang="id-ID" dirty="0" smtClean="0"/>
              <a:t>Item harus </a:t>
            </a:r>
            <a:r>
              <a:rPr lang="id-ID" dirty="0"/>
              <a:t>cukup lengkap sehingga pasien tidak harus mengisi rincian. </a:t>
            </a:r>
            <a:endParaRPr lang="id-ID" dirty="0" smtClean="0"/>
          </a:p>
          <a:p>
            <a:pPr marL="971550" lvl="1" indent="-514350">
              <a:buFont typeface="+mj-lt"/>
              <a:buAutoNum type="arabicPeriod"/>
            </a:pPr>
            <a:r>
              <a:rPr lang="id-ID" dirty="0" smtClean="0"/>
              <a:t>Item </a:t>
            </a:r>
            <a:r>
              <a:rPr lang="id-ID" dirty="0"/>
              <a:t>harus </a:t>
            </a:r>
            <a:r>
              <a:rPr lang="id-ID" dirty="0" smtClean="0"/>
              <a:t>cukup luas menggambarkan bidang dari </a:t>
            </a:r>
            <a:r>
              <a:rPr lang="id-ID" dirty="0"/>
              <a:t>situasi </a:t>
            </a:r>
            <a:r>
              <a:rPr lang="id-ID" dirty="0" smtClean="0"/>
              <a:t>yg menimbulkan ketakutan</a:t>
            </a:r>
            <a:endParaRPr lang="id-ID" dirty="0"/>
          </a:p>
        </p:txBody>
      </p:sp>
    </p:spTree>
    <p:extLst>
      <p:ext uri="{BB962C8B-B14F-4D97-AF65-F5344CB8AC3E}">
        <p14:creationId xmlns:p14="http://schemas.microsoft.com/office/powerpoint/2010/main" val="411892893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427</TotalTime>
  <Words>753</Words>
  <Application>Microsoft Office PowerPoint</Application>
  <PresentationFormat>On-screen Show (4:3)</PresentationFormat>
  <Paragraphs>60</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Module</vt:lpstr>
      <vt:lpstr>EXPOSURE THERAPIES</vt:lpstr>
      <vt:lpstr>PowerPoint Presentation</vt:lpstr>
      <vt:lpstr>PowerPoint Presentation</vt:lpstr>
      <vt:lpstr>PowerPoint Presentation</vt:lpstr>
      <vt:lpstr>COUNTERCONDITIONING</vt:lpstr>
      <vt:lpstr>PowerPoint Presentation</vt:lpstr>
      <vt:lpstr>PowerPoint Presentation</vt:lpstr>
      <vt:lpstr>Systematic desensitization</vt:lpstr>
      <vt:lpstr>Hirarki</vt:lpstr>
      <vt:lpstr>Langkah merancang hirarki</vt:lpstr>
      <vt:lpstr>PowerPoint Presentation</vt:lpstr>
      <vt:lpstr>Contoh Spatial Hierarchies </vt:lpstr>
      <vt:lpstr>PowerPoint Presentation</vt:lpstr>
      <vt:lpstr>Contoh Temporal Hierarchies </vt:lpstr>
      <vt:lpstr>PowerPoint Presentation</vt:lpstr>
      <vt:lpstr>Terapi relaksasi</vt:lpstr>
      <vt:lpstr>In vivo desensitization</vt:lpstr>
      <vt:lpstr>PowerPoint Presentation</vt:lpstr>
      <vt:lpstr>Keunggulan In vivo desensitization</vt:lpstr>
      <vt:lpstr>Kelemahan In vivo desensitization</vt:lpstr>
      <vt:lpstr>Memilih desensitisasi</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exposure</dc:title>
  <dc:creator>Hp Mini 110</dc:creator>
  <cp:lastModifiedBy>Hp Mini 110</cp:lastModifiedBy>
  <cp:revision>26</cp:revision>
  <dcterms:created xsi:type="dcterms:W3CDTF">2014-03-14T17:22:40Z</dcterms:created>
  <dcterms:modified xsi:type="dcterms:W3CDTF">2014-03-15T00:30:17Z</dcterms:modified>
</cp:coreProperties>
</file>