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6" r:id="rId13"/>
    <p:sldId id="269" r:id="rId14"/>
    <p:sldId id="270" r:id="rId15"/>
    <p:sldId id="271" r:id="rId16"/>
    <p:sldId id="272" r:id="rId17"/>
    <p:sldId id="273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smtClean="0"/>
              <a:t>10/11/2014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72864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smtClean="0"/>
              <a:t>10/11/2014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3266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smtClean="0"/>
              <a:t>10/11/2014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42626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smtClean="0"/>
              <a:t>10/11/2014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37579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smtClean="0"/>
              <a:t>10/11/2014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57464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smtClean="0"/>
              <a:t>10/11/2014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88578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smtClean="0"/>
              <a:t>10/11/2014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852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smtClean="0"/>
              <a:t>10/11/2014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75822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smtClean="0"/>
              <a:t>10/11/2014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78148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smtClean="0"/>
              <a:t>10/11/2014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5281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smtClean="0"/>
              <a:t>10/11/2014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19783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smtClean="0"/>
              <a:t>10/11/2014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764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smtClean="0"/>
              <a:t>10/11/2014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848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471A834-4F3C-4AF9-9C74-05EC35A0F292}" type="datetimeFigureOut">
              <a:rPr lang="en-US" smtClean="0"/>
              <a:t>10/11/2014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5817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51CF1133-3259-4C45-BABA-5B62D9C6F78D}" type="datetimeFigureOut">
              <a:rPr lang="en-US" smtClean="0"/>
              <a:t>10/11/2014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186224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Existential </a:t>
            </a:r>
            <a:r>
              <a:rPr lang="en-US" smtClean="0"/>
              <a:t>Therapy: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Theoretical Principles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6"/>
            <a:ext cx="10572000" cy="797981"/>
          </a:xfrm>
        </p:spPr>
        <p:txBody>
          <a:bodyPr>
            <a:normAutofit/>
          </a:bodyPr>
          <a:lstStyle/>
          <a:p>
            <a:r>
              <a:rPr lang="en-US" dirty="0" smtClean="0"/>
              <a:t>Presented by </a:t>
            </a:r>
            <a:r>
              <a:rPr lang="en-US" dirty="0" err="1" smtClean="0"/>
              <a:t>Rizky</a:t>
            </a:r>
            <a:r>
              <a:rPr lang="en-US" dirty="0" smtClean="0"/>
              <a:t> </a:t>
            </a:r>
            <a:r>
              <a:rPr lang="en-US" dirty="0" err="1" smtClean="0"/>
              <a:t>Aniza</a:t>
            </a:r>
            <a:r>
              <a:rPr lang="en-US" dirty="0" smtClean="0"/>
              <a:t> </a:t>
            </a:r>
            <a:r>
              <a:rPr lang="en-US" dirty="0" err="1" smtClean="0"/>
              <a:t>Winanda</a:t>
            </a:r>
            <a:endParaRPr lang="en-US" dirty="0" smtClean="0"/>
          </a:p>
          <a:p>
            <a:r>
              <a:rPr lang="en-US" dirty="0" err="1" smtClean="0"/>
              <a:t>Sourceperson</a:t>
            </a:r>
            <a:r>
              <a:rPr lang="en-US" dirty="0" smtClean="0"/>
              <a:t> : dr. AAAA </a:t>
            </a:r>
            <a:r>
              <a:rPr lang="en-US" dirty="0" err="1" smtClean="0"/>
              <a:t>Kusumawardhani</a:t>
            </a:r>
            <a:r>
              <a:rPr lang="en-US" dirty="0" smtClean="0"/>
              <a:t>, </a:t>
            </a:r>
            <a:r>
              <a:rPr lang="en-US" dirty="0" err="1" smtClean="0"/>
              <a:t>SpKJ</a:t>
            </a:r>
            <a:r>
              <a:rPr lang="en-US" dirty="0" smtClean="0"/>
              <a:t>(K)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303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Isolation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305319"/>
            <a:ext cx="10554574" cy="4340180"/>
          </a:xfrm>
        </p:spPr>
        <p:txBody>
          <a:bodyPr>
            <a:noAutofit/>
          </a:bodyPr>
          <a:lstStyle/>
          <a:p>
            <a:pPr algn="just"/>
            <a:r>
              <a:rPr lang="en-US" sz="2400" dirty="0" smtClean="0"/>
              <a:t>Every individual is fundamentally alone in this world</a:t>
            </a:r>
          </a:p>
          <a:p>
            <a:pPr lvl="1" algn="just"/>
            <a:r>
              <a:rPr lang="en-US" sz="2400" dirty="0" smtClean="0"/>
              <a:t>Ex: problems of social isolation, intrapersonal isolation</a:t>
            </a:r>
          </a:p>
          <a:p>
            <a:pPr algn="just"/>
            <a:r>
              <a:rPr lang="en-US" sz="2400" dirty="0" smtClean="0"/>
              <a:t>Goal : help clients connect as deeply as possible with others, acknowledge separateness</a:t>
            </a:r>
          </a:p>
          <a:p>
            <a:pPr algn="just"/>
            <a:r>
              <a:rPr lang="en-US" sz="2400" dirty="0" smtClean="0"/>
              <a:t>Need-free relationships </a:t>
            </a:r>
            <a:r>
              <a:rPr lang="en-US" sz="2400" dirty="0" smtClean="0">
                <a:sym typeface="Wingdings" panose="05000000000000000000" pitchFamily="2" charset="2"/>
              </a:rPr>
              <a:t> unselfish, unconditional love</a:t>
            </a:r>
          </a:p>
          <a:p>
            <a:pPr lvl="1" algn="just"/>
            <a:r>
              <a:rPr lang="en-US" sz="2400" dirty="0" smtClean="0">
                <a:sym typeface="Wingdings" panose="05000000000000000000" pitchFamily="2" charset="2"/>
              </a:rPr>
              <a:t>I-Thou relationship  deepest of possible connections</a:t>
            </a:r>
            <a:endParaRPr lang="en-US" sz="2400" dirty="0" smtClean="0"/>
          </a:p>
          <a:p>
            <a:pPr algn="just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0298687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Meaninglessness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305319"/>
            <a:ext cx="10554574" cy="4340180"/>
          </a:xfrm>
        </p:spPr>
        <p:txBody>
          <a:bodyPr>
            <a:noAutofit/>
          </a:bodyPr>
          <a:lstStyle/>
          <a:p>
            <a:pPr algn="just"/>
            <a:r>
              <a:rPr lang="en-US" sz="2800" dirty="0" smtClean="0"/>
              <a:t>What is the meaning of my life?</a:t>
            </a:r>
          </a:p>
          <a:p>
            <a:pPr lvl="1" algn="just"/>
            <a:r>
              <a:rPr lang="en-US" sz="2800" dirty="0" smtClean="0"/>
              <a:t>Existentialism : life has no inherent meaning, it’s up to us to invent, create, discover meaning</a:t>
            </a:r>
          </a:p>
          <a:p>
            <a:pPr algn="just"/>
            <a:r>
              <a:rPr lang="en-US" sz="2800" dirty="0" smtClean="0"/>
              <a:t>Will to meaning as primary motive &gt; pleasure principle (Freud)</a:t>
            </a:r>
          </a:p>
          <a:p>
            <a:pPr algn="just"/>
            <a:r>
              <a:rPr lang="en-US" sz="2800" dirty="0" smtClean="0"/>
              <a:t>Look outside ourselves to find meaning </a:t>
            </a:r>
            <a:r>
              <a:rPr lang="en-US" sz="2800" dirty="0" smtClean="0">
                <a:sym typeface="Wingdings" panose="05000000000000000000" pitchFamily="2" charset="2"/>
              </a:rPr>
              <a:t> </a:t>
            </a:r>
            <a:r>
              <a:rPr lang="en-US" sz="2800" dirty="0" err="1" smtClean="0">
                <a:sym typeface="Wingdings" panose="05000000000000000000" pitchFamily="2" charset="2"/>
              </a:rPr>
              <a:t>logotherapy</a:t>
            </a:r>
            <a:endParaRPr lang="en-US" sz="2800" dirty="0" smtClean="0">
              <a:sym typeface="Wingdings" panose="05000000000000000000" pitchFamily="2" charset="2"/>
            </a:endParaRPr>
          </a:p>
          <a:p>
            <a:pPr lvl="1" algn="just"/>
            <a:r>
              <a:rPr lang="en-US" sz="2800" dirty="0" smtClean="0">
                <a:sym typeface="Wingdings" panose="05000000000000000000" pitchFamily="2" charset="2"/>
              </a:rPr>
              <a:t>Confront clients directly with the need for meaning, celebrate individual responsibility</a:t>
            </a:r>
          </a:p>
        </p:txBody>
      </p:sp>
    </p:spTree>
    <p:extLst>
      <p:ext uri="{BB962C8B-B14F-4D97-AF65-F5344CB8AC3E}">
        <p14:creationId xmlns:p14="http://schemas.microsoft.com/office/powerpoint/2010/main" val="28849867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Meaninglessness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305319"/>
            <a:ext cx="10554574" cy="4340180"/>
          </a:xfrm>
        </p:spPr>
        <p:txBody>
          <a:bodyPr>
            <a:noAutofit/>
          </a:bodyPr>
          <a:lstStyle/>
          <a:p>
            <a:pPr algn="just"/>
            <a:r>
              <a:rPr lang="en-US" sz="2000" dirty="0" smtClean="0">
                <a:sym typeface="Wingdings" panose="05000000000000000000" pitchFamily="2" charset="2"/>
              </a:rPr>
              <a:t>Paths to meaning:</a:t>
            </a:r>
          </a:p>
          <a:p>
            <a:pPr lvl="1" algn="just"/>
            <a:r>
              <a:rPr lang="en-US" sz="2000" dirty="0" smtClean="0">
                <a:sym typeface="Wingdings" panose="05000000000000000000" pitchFamily="2" charset="2"/>
              </a:rPr>
              <a:t>Altruism : serve others through kindness and unselfishness</a:t>
            </a:r>
          </a:p>
          <a:p>
            <a:pPr lvl="1" algn="just"/>
            <a:r>
              <a:rPr lang="en-US" sz="2000" dirty="0" smtClean="0">
                <a:sym typeface="Wingdings" panose="05000000000000000000" pitchFamily="2" charset="2"/>
              </a:rPr>
              <a:t>Dedication to a cause : take the person beyond selfishness</a:t>
            </a:r>
          </a:p>
          <a:p>
            <a:pPr lvl="1" algn="just"/>
            <a:r>
              <a:rPr lang="en-US" sz="2000" dirty="0" smtClean="0">
                <a:sym typeface="Wingdings" panose="05000000000000000000" pitchFamily="2" charset="2"/>
              </a:rPr>
              <a:t>Creativity : create something beautiful, powerful, meaningful</a:t>
            </a:r>
          </a:p>
          <a:p>
            <a:pPr lvl="1" algn="just"/>
            <a:r>
              <a:rPr lang="en-US" sz="2000" dirty="0" smtClean="0">
                <a:sym typeface="Wingdings" panose="05000000000000000000" pitchFamily="2" charset="2"/>
              </a:rPr>
              <a:t>Self-transcendence : pursue selflessness</a:t>
            </a:r>
          </a:p>
          <a:p>
            <a:pPr lvl="1" algn="just"/>
            <a:r>
              <a:rPr lang="en-US" sz="2000" dirty="0" smtClean="0">
                <a:sym typeface="Wingdings" panose="05000000000000000000" pitchFamily="2" charset="2"/>
              </a:rPr>
              <a:t>Suffering : face with dignity, optimism, integrity</a:t>
            </a:r>
          </a:p>
          <a:p>
            <a:pPr lvl="1" algn="just"/>
            <a:r>
              <a:rPr lang="en-US" sz="2000" dirty="0" smtClean="0">
                <a:sym typeface="Wingdings" panose="05000000000000000000" pitchFamily="2" charset="2"/>
              </a:rPr>
              <a:t>God/religion : instead of serving self or pursuing material goals</a:t>
            </a:r>
          </a:p>
          <a:p>
            <a:pPr lvl="1" algn="just"/>
            <a:r>
              <a:rPr lang="en-US" sz="2000" dirty="0" smtClean="0">
                <a:sym typeface="Wingdings" panose="05000000000000000000" pitchFamily="2" charset="2"/>
              </a:rPr>
              <a:t>Hedonism : live life to the fullest each moment</a:t>
            </a:r>
          </a:p>
          <a:p>
            <a:pPr lvl="1" algn="just"/>
            <a:r>
              <a:rPr lang="en-US" sz="2000" dirty="0" smtClean="0">
                <a:sym typeface="Wingdings" panose="05000000000000000000" pitchFamily="2" charset="2"/>
              </a:rPr>
              <a:t>Self-actualization : dedicate self to improvement, meeting potentials</a:t>
            </a:r>
          </a:p>
        </p:txBody>
      </p:sp>
    </p:spTree>
    <p:extLst>
      <p:ext uri="{BB962C8B-B14F-4D97-AF65-F5344CB8AC3E}">
        <p14:creationId xmlns:p14="http://schemas.microsoft.com/office/powerpoint/2010/main" val="30035648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Existentialism and Pessimism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305319"/>
            <a:ext cx="10554574" cy="4340180"/>
          </a:xfrm>
        </p:spPr>
        <p:txBody>
          <a:bodyPr>
            <a:noAutofit/>
          </a:bodyPr>
          <a:lstStyle/>
          <a:p>
            <a:pPr algn="just"/>
            <a:r>
              <a:rPr lang="en-US" sz="2400" dirty="0" smtClean="0">
                <a:sym typeface="Wingdings" panose="05000000000000000000" pitchFamily="2" charset="2"/>
              </a:rPr>
              <a:t>To look at life, think of death</a:t>
            </a:r>
          </a:p>
          <a:p>
            <a:pPr algn="just"/>
            <a:r>
              <a:rPr lang="en-US" sz="2400" dirty="0" smtClean="0">
                <a:sym typeface="Wingdings" panose="05000000000000000000" pitchFamily="2" charset="2"/>
              </a:rPr>
              <a:t>To contemplate freedom as burdens of responsibility</a:t>
            </a:r>
          </a:p>
          <a:p>
            <a:pPr algn="just"/>
            <a:r>
              <a:rPr lang="en-US" sz="2400" dirty="0" smtClean="0">
                <a:sym typeface="Wingdings" panose="05000000000000000000" pitchFamily="2" charset="2"/>
              </a:rPr>
              <a:t>To consider love, lament on individual isolation</a:t>
            </a:r>
          </a:p>
          <a:p>
            <a:pPr algn="just"/>
            <a:r>
              <a:rPr lang="en-US" sz="2400" dirty="0" smtClean="0">
                <a:sym typeface="Wingdings" panose="05000000000000000000" pitchFamily="2" charset="2"/>
              </a:rPr>
              <a:t>Think of life’s meaning as finding a way out of the nihilistic pit</a:t>
            </a:r>
          </a:p>
          <a:p>
            <a:pPr algn="just"/>
            <a:endParaRPr lang="en-US" sz="2400" dirty="0">
              <a:sym typeface="Wingdings" panose="05000000000000000000" pitchFamily="2" charset="2"/>
            </a:endParaRPr>
          </a:p>
          <a:p>
            <a:pPr algn="just"/>
            <a:r>
              <a:rPr lang="en-US" sz="2400" dirty="0" smtClean="0">
                <a:sym typeface="Wingdings" panose="05000000000000000000" pitchFamily="2" charset="2"/>
              </a:rPr>
              <a:t>Existentialism : not to depress, but to provide hope</a:t>
            </a:r>
          </a:p>
          <a:p>
            <a:pPr algn="just"/>
            <a:r>
              <a:rPr lang="en-US" sz="2400" dirty="0" smtClean="0">
                <a:sym typeface="Wingdings" panose="05000000000000000000" pitchFamily="2" charset="2"/>
              </a:rPr>
              <a:t>Life is to be lived</a:t>
            </a:r>
          </a:p>
        </p:txBody>
      </p:sp>
    </p:spTree>
    <p:extLst>
      <p:ext uri="{BB962C8B-B14F-4D97-AF65-F5344CB8AC3E}">
        <p14:creationId xmlns:p14="http://schemas.microsoft.com/office/powerpoint/2010/main" val="24798186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Self-awareness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305319"/>
            <a:ext cx="10554574" cy="4340180"/>
          </a:xfrm>
        </p:spPr>
        <p:txBody>
          <a:bodyPr>
            <a:noAutofit/>
          </a:bodyPr>
          <a:lstStyle/>
          <a:p>
            <a:pPr algn="just"/>
            <a:r>
              <a:rPr lang="en-US" sz="3000" dirty="0" smtClean="0">
                <a:sym typeface="Wingdings" panose="05000000000000000000" pitchFamily="2" charset="2"/>
              </a:rPr>
              <a:t>Goal of existential therapy : facilitate self-awareness towards existential integration</a:t>
            </a:r>
          </a:p>
          <a:p>
            <a:pPr algn="just"/>
            <a:endParaRPr lang="en-US" sz="3000" dirty="0">
              <a:sym typeface="Wingdings" panose="05000000000000000000" pitchFamily="2" charset="2"/>
            </a:endParaRPr>
          </a:p>
          <a:p>
            <a:pPr algn="just"/>
            <a:r>
              <a:rPr lang="en-US" sz="3000" dirty="0" smtClean="0">
                <a:sym typeface="Wingdings" panose="05000000000000000000" pitchFamily="2" charset="2"/>
              </a:rPr>
              <a:t>Confront, embrace, directly deal with life and all it throws at you</a:t>
            </a:r>
          </a:p>
        </p:txBody>
      </p:sp>
    </p:spTree>
    <p:extLst>
      <p:ext uri="{BB962C8B-B14F-4D97-AF65-F5344CB8AC3E}">
        <p14:creationId xmlns:p14="http://schemas.microsoft.com/office/powerpoint/2010/main" val="1323195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Theory of Psychopathology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0913" y="2305319"/>
            <a:ext cx="11140225" cy="4340180"/>
          </a:xfrm>
        </p:spPr>
        <p:txBody>
          <a:bodyPr>
            <a:noAutofit/>
          </a:bodyPr>
          <a:lstStyle/>
          <a:p>
            <a:pPr algn="just"/>
            <a:r>
              <a:rPr lang="en-US" sz="2800" dirty="0" smtClean="0">
                <a:sym typeface="Wingdings" panose="05000000000000000000" pitchFamily="2" charset="2"/>
              </a:rPr>
              <a:t>Due to diminished self-awareness or self-understanding, manifesting as:</a:t>
            </a:r>
          </a:p>
          <a:p>
            <a:pPr lvl="1" algn="just"/>
            <a:r>
              <a:rPr lang="en-US" sz="2800" dirty="0" smtClean="0">
                <a:sym typeface="Wingdings" panose="05000000000000000000" pitchFamily="2" charset="2"/>
              </a:rPr>
              <a:t>Emotional numbness </a:t>
            </a:r>
          </a:p>
          <a:p>
            <a:pPr lvl="1" algn="just"/>
            <a:r>
              <a:rPr lang="en-US" sz="2800" dirty="0" smtClean="0">
                <a:sym typeface="Wingdings" panose="05000000000000000000" pitchFamily="2" charset="2"/>
              </a:rPr>
              <a:t>Avoidance of anxiety, guilt, meaningful emotions</a:t>
            </a:r>
          </a:p>
          <a:p>
            <a:pPr lvl="1" algn="just"/>
            <a:r>
              <a:rPr lang="en-US" sz="2800" dirty="0" smtClean="0">
                <a:sym typeface="Wingdings" panose="05000000000000000000" pitchFamily="2" charset="2"/>
              </a:rPr>
              <a:t>Avoidance of inner </a:t>
            </a:r>
            <a:r>
              <a:rPr lang="en-US" sz="2800" dirty="0" err="1" smtClean="0">
                <a:sym typeface="Wingdings" panose="05000000000000000000" pitchFamily="2" charset="2"/>
              </a:rPr>
              <a:t>daimonic</a:t>
            </a:r>
            <a:r>
              <a:rPr lang="en-US" sz="2800" dirty="0" smtClean="0">
                <a:sym typeface="Wingdings" panose="05000000000000000000" pitchFamily="2" charset="2"/>
              </a:rPr>
              <a:t> impulses</a:t>
            </a:r>
          </a:p>
          <a:p>
            <a:pPr lvl="1" algn="just"/>
            <a:r>
              <a:rPr lang="en-US" sz="2800" dirty="0" smtClean="0">
                <a:sym typeface="Wingdings" panose="05000000000000000000" pitchFamily="2" charset="2"/>
              </a:rPr>
              <a:t>Failure to acknowledge &amp; reconcile life’s ultimate concerns</a:t>
            </a:r>
          </a:p>
        </p:txBody>
      </p:sp>
    </p:spTree>
    <p:extLst>
      <p:ext uri="{BB962C8B-B14F-4D97-AF65-F5344CB8AC3E}">
        <p14:creationId xmlns:p14="http://schemas.microsoft.com/office/powerpoint/2010/main" val="18623847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871138" cy="970450"/>
          </a:xfrm>
        </p:spPr>
        <p:txBody>
          <a:bodyPr/>
          <a:lstStyle/>
          <a:p>
            <a:r>
              <a:rPr lang="en-US" dirty="0" smtClean="0"/>
              <a:t>Theory of Psychopathology (</a:t>
            </a:r>
            <a:r>
              <a:rPr lang="en-US" dirty="0" err="1" smtClean="0"/>
              <a:t>Keshen</a:t>
            </a:r>
            <a:r>
              <a:rPr lang="en-US" dirty="0" smtClean="0"/>
              <a:t>, 2006)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0913" y="2305319"/>
            <a:ext cx="11140225" cy="4340180"/>
          </a:xfrm>
        </p:spPr>
        <p:txBody>
          <a:bodyPr>
            <a:noAutofit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en-US" sz="2800" dirty="0" smtClean="0">
                <a:sym typeface="Wingdings" panose="05000000000000000000" pitchFamily="2" charset="2"/>
              </a:rPr>
              <a:t>There is a will to meaning (or purpose) in life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sz="2800" dirty="0" smtClean="0">
                <a:sym typeface="Wingdings" panose="05000000000000000000" pitchFamily="2" charset="2"/>
              </a:rPr>
              <a:t>The individual is unable to find or fulfill the authentic meaning or purpose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sz="2800" dirty="0" smtClean="0">
                <a:sym typeface="Wingdings" panose="05000000000000000000" pitchFamily="2" charset="2"/>
              </a:rPr>
              <a:t>Existential vacuum</a:t>
            </a:r>
            <a:r>
              <a:rPr lang="en-US" sz="2800" dirty="0">
                <a:sym typeface="Wingdings" panose="05000000000000000000" pitchFamily="2" charset="2"/>
              </a:rPr>
              <a:t> </a:t>
            </a:r>
            <a:r>
              <a:rPr lang="en-US" sz="2800" dirty="0" smtClean="0">
                <a:sym typeface="Wingdings" panose="05000000000000000000" pitchFamily="2" charset="2"/>
              </a:rPr>
              <a:t> </a:t>
            </a:r>
            <a:r>
              <a:rPr lang="en-US" sz="2800" dirty="0" err="1" smtClean="0">
                <a:sym typeface="Wingdings" panose="05000000000000000000" pitchFamily="2" charset="2"/>
              </a:rPr>
              <a:t>anhedonia</a:t>
            </a:r>
            <a:r>
              <a:rPr lang="en-US" sz="2800" dirty="0" smtClean="0">
                <a:sym typeface="Wingdings" panose="05000000000000000000" pitchFamily="2" charset="2"/>
              </a:rPr>
              <a:t>, worthlessness, boredom, anxiety, apathy, emptiness, low self-esteem, low mood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sz="2800" dirty="0" smtClean="0">
                <a:sym typeface="Wingdings" panose="05000000000000000000" pitchFamily="2" charset="2"/>
              </a:rPr>
              <a:t>Engages in unfulfilling “purpose substitute”  addictions, </a:t>
            </a:r>
            <a:r>
              <a:rPr lang="en-US" sz="2800" dirty="0" err="1" smtClean="0">
                <a:sym typeface="Wingdings" panose="05000000000000000000" pitchFamily="2" charset="2"/>
              </a:rPr>
              <a:t>etc</a:t>
            </a:r>
            <a:endParaRPr lang="en-US" sz="2800" dirty="0" smtClean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8767438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5400540" y="0"/>
            <a:ext cx="6791459" cy="491973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242553" y="3734873"/>
            <a:ext cx="11706895" cy="2899237"/>
          </a:xfrm>
        </p:spPr>
        <p:txBody>
          <a:bodyPr/>
          <a:lstStyle/>
          <a:p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Happy Birthday, dr. </a:t>
            </a:r>
            <a:r>
              <a:rPr lang="en-US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Agung</a:t>
            </a: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&amp;</a:t>
            </a:r>
            <a:b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Happy World Mental Health Day !!!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42553" y="4018717"/>
            <a:ext cx="4303689" cy="434974"/>
          </a:xfrm>
        </p:spPr>
        <p:txBody>
          <a:bodyPr>
            <a:noAutofit/>
          </a:bodyPr>
          <a:lstStyle/>
          <a:p>
            <a:pPr algn="ctr"/>
            <a:r>
              <a:rPr lang="en-US" sz="2800" b="1" dirty="0" smtClean="0"/>
              <a:t>Thank You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0497499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I-Am Experience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305319"/>
            <a:ext cx="10554574" cy="4340180"/>
          </a:xfrm>
        </p:spPr>
        <p:txBody>
          <a:bodyPr>
            <a:noAutofit/>
          </a:bodyPr>
          <a:lstStyle/>
          <a:p>
            <a:pPr algn="just"/>
            <a:r>
              <a:rPr lang="en-US" sz="2400" dirty="0" smtClean="0"/>
              <a:t>The experience of being and existing </a:t>
            </a:r>
            <a:r>
              <a:rPr lang="en-US" sz="2400" dirty="0" smtClean="0">
                <a:sym typeface="Wingdings" panose="05000000000000000000" pitchFamily="2" charset="2"/>
              </a:rPr>
              <a:t> ontological experience</a:t>
            </a:r>
          </a:p>
          <a:p>
            <a:pPr lvl="1" algn="just"/>
            <a:r>
              <a:rPr lang="en-US" sz="2400" dirty="0" smtClean="0">
                <a:sym typeface="Wingdings" panose="05000000000000000000" pitchFamily="2" charset="2"/>
              </a:rPr>
              <a:t>To be here, right now, in this particular moment of time (ex: waking up)</a:t>
            </a:r>
          </a:p>
          <a:p>
            <a:pPr algn="just"/>
            <a:endParaRPr lang="en-US" sz="2400" dirty="0">
              <a:sym typeface="Wingdings" panose="05000000000000000000" pitchFamily="2" charset="2"/>
            </a:endParaRPr>
          </a:p>
          <a:p>
            <a:pPr algn="just"/>
            <a:r>
              <a:rPr lang="en-US" sz="2400" dirty="0" err="1" smtClean="0">
                <a:sym typeface="Wingdings" panose="05000000000000000000" pitchFamily="2" charset="2"/>
              </a:rPr>
              <a:t>Dasein</a:t>
            </a:r>
            <a:r>
              <a:rPr lang="en-US" sz="2400" dirty="0" smtClean="0">
                <a:sym typeface="Wingdings" panose="05000000000000000000" pitchFamily="2" charset="2"/>
              </a:rPr>
              <a:t> = being in the world</a:t>
            </a:r>
          </a:p>
          <a:p>
            <a:pPr lvl="1" algn="just"/>
            <a:r>
              <a:rPr lang="en-US" sz="2400" dirty="0" err="1" smtClean="0">
                <a:sym typeface="Wingdings" panose="05000000000000000000" pitchFamily="2" charset="2"/>
              </a:rPr>
              <a:t>Dasein</a:t>
            </a:r>
            <a:r>
              <a:rPr lang="en-US" sz="2400" dirty="0" smtClean="0">
                <a:sym typeface="Wingdings" panose="05000000000000000000" pitchFamily="2" charset="2"/>
              </a:rPr>
              <a:t> choosing : the person who is responsible for his existence</a:t>
            </a:r>
          </a:p>
          <a:p>
            <a:pPr lvl="1" algn="just"/>
            <a:endParaRPr lang="en-US" sz="2400" dirty="0">
              <a:sym typeface="Wingdings" panose="05000000000000000000" pitchFamily="2" charset="2"/>
            </a:endParaRPr>
          </a:p>
          <a:p>
            <a:pPr algn="just"/>
            <a:r>
              <a:rPr lang="en-US" sz="2400" dirty="0" smtClean="0">
                <a:sym typeface="Wingdings" panose="05000000000000000000" pitchFamily="2" charset="2"/>
              </a:rPr>
              <a:t>Seeks to expand self-awareness  deepening the relations of the conscious &amp; unconscious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892943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Four Existential Ways of Being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305319"/>
            <a:ext cx="10554574" cy="4340180"/>
          </a:xfrm>
        </p:spPr>
        <p:txBody>
          <a:bodyPr>
            <a:noAutofit/>
          </a:bodyPr>
          <a:lstStyle/>
          <a:p>
            <a:pPr marL="457200" indent="-457200" algn="just">
              <a:buFont typeface="+mj-lt"/>
              <a:buAutoNum type="arabicPeriod"/>
            </a:pPr>
            <a:r>
              <a:rPr lang="en-US" sz="2800" dirty="0" err="1" smtClean="0"/>
              <a:t>Umwelt</a:t>
            </a:r>
            <a:r>
              <a:rPr lang="en-US" sz="2800" dirty="0" smtClean="0"/>
              <a:t> : Being with nature or the physical world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n-US" sz="2800" dirty="0" err="1" smtClean="0"/>
              <a:t>Mitwelt</a:t>
            </a:r>
            <a:r>
              <a:rPr lang="en-US" sz="2800" dirty="0" smtClean="0"/>
              <a:t> : Being with others or the social world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n-US" sz="2800" dirty="0" err="1" smtClean="0"/>
              <a:t>Eigenwelt</a:t>
            </a:r>
            <a:r>
              <a:rPr lang="en-US" sz="2800" dirty="0" smtClean="0"/>
              <a:t> : Being with oneself or the world of the self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n-US" sz="2800" dirty="0" err="1" smtClean="0"/>
              <a:t>Uberwelt</a:t>
            </a:r>
            <a:r>
              <a:rPr lang="en-US" sz="2800" dirty="0" smtClean="0"/>
              <a:t> : Being with the spiritual or over the world.</a:t>
            </a:r>
          </a:p>
          <a:p>
            <a:pPr marL="457200" indent="-457200" algn="just">
              <a:buFont typeface="+mj-lt"/>
              <a:buAutoNum type="arabicPeriod"/>
            </a:pPr>
            <a:endParaRPr lang="en-US" sz="2800" dirty="0"/>
          </a:p>
          <a:p>
            <a:pPr algn="just"/>
            <a:r>
              <a:rPr lang="en-US" sz="2800" dirty="0" smtClean="0"/>
              <a:t>Ubiquitous &amp; simultaneous (ex : hiking trip)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1674639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Daimonic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305319"/>
            <a:ext cx="10554574" cy="4340180"/>
          </a:xfrm>
        </p:spPr>
        <p:txBody>
          <a:bodyPr>
            <a:noAutofit/>
          </a:bodyPr>
          <a:lstStyle/>
          <a:p>
            <a:pPr algn="just"/>
            <a:r>
              <a:rPr lang="en-US" sz="2400" dirty="0"/>
              <a:t> </a:t>
            </a:r>
            <a:r>
              <a:rPr lang="en-US" sz="2400" dirty="0" smtClean="0"/>
              <a:t>Any natural function which has the power to take over the whole person (May, 1969)</a:t>
            </a:r>
          </a:p>
          <a:p>
            <a:pPr lvl="1" algn="just"/>
            <a:r>
              <a:rPr lang="en-US" sz="2400" dirty="0"/>
              <a:t> </a:t>
            </a:r>
            <a:r>
              <a:rPr lang="en-US" sz="2400" dirty="0" smtClean="0"/>
              <a:t>vs. demonic possession</a:t>
            </a:r>
          </a:p>
          <a:p>
            <a:pPr lvl="1" algn="just"/>
            <a:r>
              <a:rPr lang="en-US" sz="2400" dirty="0"/>
              <a:t> </a:t>
            </a:r>
            <a:r>
              <a:rPr lang="en-US" sz="2400" dirty="0" smtClean="0"/>
              <a:t>The urge in every being to assert itself, affirm itself, perpetuate and increase itself </a:t>
            </a:r>
            <a:r>
              <a:rPr lang="en-US" sz="2400" dirty="0" smtClean="0">
                <a:sym typeface="Wingdings" panose="05000000000000000000" pitchFamily="2" charset="2"/>
              </a:rPr>
              <a:t> empower creativity</a:t>
            </a:r>
          </a:p>
          <a:p>
            <a:pPr lvl="1" algn="just"/>
            <a:r>
              <a:rPr lang="en-US" sz="2400" dirty="0">
                <a:sym typeface="Wingdings" panose="05000000000000000000" pitchFamily="2" charset="2"/>
              </a:rPr>
              <a:t> </a:t>
            </a:r>
            <a:r>
              <a:rPr lang="en-US" sz="2400" dirty="0" smtClean="0">
                <a:sym typeface="Wingdings" panose="05000000000000000000" pitchFamily="2" charset="2"/>
              </a:rPr>
              <a:t>Psychotherapy  an effort to acknowledge, embrace, integrate every bit of being and energy into the whole person</a:t>
            </a:r>
            <a:endParaRPr lang="en-US" sz="2400" dirty="0" smtClean="0"/>
          </a:p>
          <a:p>
            <a:pPr algn="just"/>
            <a:r>
              <a:rPr lang="en-US" sz="2400" dirty="0"/>
              <a:t> </a:t>
            </a:r>
            <a:r>
              <a:rPr lang="en-US" sz="2400" dirty="0" smtClean="0"/>
              <a:t>Includes both positive &amp; negative potential </a:t>
            </a:r>
            <a:r>
              <a:rPr lang="en-US" sz="2400" dirty="0" smtClean="0">
                <a:sym typeface="Wingdings" panose="05000000000000000000" pitchFamily="2" charset="2"/>
              </a:rPr>
              <a:t> form of psychic energy or urge, source of constructive or destructive impulses</a:t>
            </a:r>
          </a:p>
          <a:p>
            <a:pPr algn="just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648082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Nature of Anxiety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305319"/>
            <a:ext cx="10554574" cy="4340180"/>
          </a:xfrm>
        </p:spPr>
        <p:txBody>
          <a:bodyPr>
            <a:noAutofit/>
          </a:bodyPr>
          <a:lstStyle/>
          <a:p>
            <a:pPr algn="just"/>
            <a:r>
              <a:rPr lang="en-US" sz="2400" dirty="0" smtClean="0"/>
              <a:t>Existential philosophy </a:t>
            </a:r>
            <a:r>
              <a:rPr lang="en-US" sz="2400" dirty="0" smtClean="0">
                <a:sym typeface="Wingdings" panose="05000000000000000000" pitchFamily="2" charset="2"/>
              </a:rPr>
              <a:t> anxiety leads to freedom and authenticity</a:t>
            </a:r>
          </a:p>
          <a:p>
            <a:pPr algn="just"/>
            <a:r>
              <a:rPr lang="en-US" sz="2400" dirty="0" smtClean="0">
                <a:sym typeface="Wingdings" panose="05000000000000000000" pitchFamily="2" charset="2"/>
              </a:rPr>
              <a:t>Anxiety = healthy  explore it, experience it, engage it, redirect into creative activities</a:t>
            </a:r>
          </a:p>
          <a:p>
            <a:pPr lvl="1" algn="just"/>
            <a:r>
              <a:rPr lang="en-US" sz="2200" dirty="0" smtClean="0">
                <a:sym typeface="Wingdings" panose="05000000000000000000" pitchFamily="2" charset="2"/>
              </a:rPr>
              <a:t>Normal anxiety : constructive, does not need repression</a:t>
            </a:r>
          </a:p>
          <a:p>
            <a:pPr lvl="1" algn="just"/>
            <a:r>
              <a:rPr lang="en-US" sz="2200" dirty="0" smtClean="0">
                <a:sym typeface="Wingdings" panose="05000000000000000000" pitchFamily="2" charset="2"/>
              </a:rPr>
              <a:t>Neurotic anxiety : disproportionate to the situation, destructive</a:t>
            </a:r>
          </a:p>
          <a:p>
            <a:pPr algn="just"/>
            <a:r>
              <a:rPr lang="en-US" sz="2400" dirty="0">
                <a:sym typeface="Wingdings" panose="05000000000000000000" pitchFamily="2" charset="2"/>
              </a:rPr>
              <a:t> </a:t>
            </a:r>
            <a:r>
              <a:rPr lang="en-US" sz="2400" dirty="0" smtClean="0">
                <a:sym typeface="Wingdings" panose="05000000000000000000" pitchFamily="2" charset="2"/>
              </a:rPr>
              <a:t>Normal vs. Neurotic</a:t>
            </a:r>
          </a:p>
          <a:p>
            <a:pPr lvl="1" algn="just"/>
            <a:r>
              <a:rPr lang="en-US" sz="2200" dirty="0">
                <a:sym typeface="Wingdings" panose="05000000000000000000" pitchFamily="2" charset="2"/>
              </a:rPr>
              <a:t> </a:t>
            </a:r>
            <a:r>
              <a:rPr lang="en-US" sz="2200" dirty="0" smtClean="0">
                <a:sym typeface="Wingdings" panose="05000000000000000000" pitchFamily="2" charset="2"/>
              </a:rPr>
              <a:t>Deny the importance of life demands</a:t>
            </a:r>
          </a:p>
          <a:p>
            <a:pPr lvl="1" algn="just"/>
            <a:r>
              <a:rPr lang="en-US" sz="2200" dirty="0">
                <a:sym typeface="Wingdings" panose="05000000000000000000" pitchFamily="2" charset="2"/>
              </a:rPr>
              <a:t> </a:t>
            </a:r>
            <a:r>
              <a:rPr lang="en-US" sz="2200" dirty="0" smtClean="0">
                <a:sym typeface="Wingdings" panose="05000000000000000000" pitchFamily="2" charset="2"/>
              </a:rPr>
              <a:t>Respond (proactive creativity) or react (out of desperation)</a:t>
            </a:r>
          </a:p>
          <a:p>
            <a:pPr lvl="1" algn="just"/>
            <a:r>
              <a:rPr lang="en-US" sz="2200" dirty="0">
                <a:sym typeface="Wingdings" panose="05000000000000000000" pitchFamily="2" charset="2"/>
              </a:rPr>
              <a:t> </a:t>
            </a:r>
            <a:r>
              <a:rPr lang="en-US" sz="2200" dirty="0" smtClean="0">
                <a:sym typeface="Wingdings" panose="05000000000000000000" pitchFamily="2" charset="2"/>
              </a:rPr>
              <a:t>Increase of difficulties and responsibilities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2619785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Normal &amp; Neurotic Guilt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305319"/>
            <a:ext cx="10554574" cy="4340180"/>
          </a:xfrm>
        </p:spPr>
        <p:txBody>
          <a:bodyPr>
            <a:noAutofit/>
          </a:bodyPr>
          <a:lstStyle/>
          <a:p>
            <a:pPr algn="just"/>
            <a:r>
              <a:rPr lang="en-US" sz="3000" dirty="0" smtClean="0"/>
              <a:t>Normal guilt : sensor alert to what is ethically correct </a:t>
            </a:r>
            <a:r>
              <a:rPr lang="en-US" sz="3000" dirty="0" smtClean="0">
                <a:sym typeface="Wingdings" panose="05000000000000000000" pitchFamily="2" charset="2"/>
              </a:rPr>
              <a:t> morally acceptable behavior</a:t>
            </a:r>
          </a:p>
          <a:p>
            <a:pPr algn="just"/>
            <a:r>
              <a:rPr lang="en-US" sz="3000" dirty="0" smtClean="0">
                <a:sym typeface="Wingdings" panose="05000000000000000000" pitchFamily="2" charset="2"/>
              </a:rPr>
              <a:t>Neurotic guilt : twisted, exaggerated, minimized version of normal guilt (ex : victim of sexual abuse)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8233054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Existential Psychodynamics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305319"/>
            <a:ext cx="10554574" cy="4340180"/>
          </a:xfrm>
        </p:spPr>
        <p:txBody>
          <a:bodyPr>
            <a:noAutofit/>
          </a:bodyPr>
          <a:lstStyle/>
          <a:p>
            <a:pPr algn="just"/>
            <a:r>
              <a:rPr lang="en-US" sz="3000" dirty="0" smtClean="0"/>
              <a:t>Ultimate concerns of existence </a:t>
            </a:r>
            <a:r>
              <a:rPr lang="en-US" sz="3000" dirty="0" smtClean="0">
                <a:sym typeface="Wingdings" panose="05000000000000000000" pitchFamily="2" charset="2"/>
              </a:rPr>
              <a:t> must be dealt with</a:t>
            </a:r>
          </a:p>
          <a:p>
            <a:pPr lvl="1" algn="just"/>
            <a:r>
              <a:rPr lang="en-US" sz="3000" dirty="0" smtClean="0">
                <a:sym typeface="Wingdings" panose="05000000000000000000" pitchFamily="2" charset="2"/>
              </a:rPr>
              <a:t>Death</a:t>
            </a:r>
          </a:p>
          <a:p>
            <a:pPr lvl="1" algn="just"/>
            <a:r>
              <a:rPr lang="en-US" sz="3000" dirty="0" smtClean="0">
                <a:sym typeface="Wingdings" panose="05000000000000000000" pitchFamily="2" charset="2"/>
              </a:rPr>
              <a:t>Freedom</a:t>
            </a:r>
          </a:p>
          <a:p>
            <a:pPr lvl="1" algn="just"/>
            <a:r>
              <a:rPr lang="en-US" sz="3000" dirty="0" smtClean="0">
                <a:sym typeface="Wingdings" panose="05000000000000000000" pitchFamily="2" charset="2"/>
              </a:rPr>
              <a:t>Isolation</a:t>
            </a:r>
          </a:p>
          <a:p>
            <a:pPr lvl="1" algn="just"/>
            <a:r>
              <a:rPr lang="en-US" sz="3000" dirty="0" smtClean="0">
                <a:sym typeface="Wingdings" panose="05000000000000000000" pitchFamily="2" charset="2"/>
              </a:rPr>
              <a:t>Meaninglessness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3567922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Death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305319"/>
            <a:ext cx="10554574" cy="4340180"/>
          </a:xfrm>
        </p:spPr>
        <p:txBody>
          <a:bodyPr>
            <a:noAutofit/>
          </a:bodyPr>
          <a:lstStyle/>
          <a:p>
            <a:pPr algn="just"/>
            <a:r>
              <a:rPr lang="en-US" sz="2400" dirty="0" smtClean="0"/>
              <a:t>Death and life exist simultaneously</a:t>
            </a:r>
          </a:p>
          <a:p>
            <a:pPr algn="just"/>
            <a:r>
              <a:rPr lang="en-US" sz="2400" dirty="0" smtClean="0"/>
              <a:t>Primordial source of anxiety </a:t>
            </a:r>
            <a:r>
              <a:rPr lang="en-US" sz="2400" dirty="0" smtClean="0">
                <a:sym typeface="Wingdings" panose="05000000000000000000" pitchFamily="2" charset="2"/>
              </a:rPr>
              <a:t> main source of psychopathology</a:t>
            </a:r>
          </a:p>
          <a:p>
            <a:pPr algn="just"/>
            <a:r>
              <a:rPr lang="en-US" sz="2400" dirty="0" smtClean="0">
                <a:sym typeface="Wingdings" panose="05000000000000000000" pitchFamily="2" charset="2"/>
              </a:rPr>
              <a:t>Confronting &amp; dealing with death  potentially therapeutic mechanism of personal change</a:t>
            </a:r>
          </a:p>
          <a:p>
            <a:pPr algn="just"/>
            <a:r>
              <a:rPr lang="en-US" sz="2400" dirty="0" smtClean="0">
                <a:sym typeface="Wingdings" panose="05000000000000000000" pitchFamily="2" charset="2"/>
              </a:rPr>
              <a:t>Purpose : to experience life more deeply and fully (existence cannot be postponed – </a:t>
            </a:r>
            <a:r>
              <a:rPr lang="en-US" sz="2400" dirty="0" err="1" smtClean="0">
                <a:sym typeface="Wingdings" panose="05000000000000000000" pitchFamily="2" charset="2"/>
              </a:rPr>
              <a:t>Yalom</a:t>
            </a:r>
            <a:r>
              <a:rPr lang="en-US" sz="2400" dirty="0" smtClean="0">
                <a:sym typeface="Wingdings" panose="05000000000000000000" pitchFamily="2" charset="2"/>
              </a:rPr>
              <a:t>, 1980)  embrace the present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5026804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Freedom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305319"/>
            <a:ext cx="10554574" cy="4340180"/>
          </a:xfrm>
        </p:spPr>
        <p:txBody>
          <a:bodyPr>
            <a:noAutofit/>
          </a:bodyPr>
          <a:lstStyle/>
          <a:p>
            <a:pPr algn="just"/>
            <a:r>
              <a:rPr lang="en-US" sz="2400" dirty="0" smtClean="0"/>
              <a:t>Anxiety-laden burden </a:t>
            </a:r>
            <a:r>
              <a:rPr lang="en-US" sz="2400" dirty="0" smtClean="0">
                <a:sym typeface="Wingdings" panose="05000000000000000000" pitchFamily="2" charset="2"/>
              </a:rPr>
              <a:t> personal responsibility, every action becomes a choice</a:t>
            </a:r>
          </a:p>
          <a:p>
            <a:pPr lvl="1" algn="just"/>
            <a:r>
              <a:rPr lang="en-US" sz="2200" dirty="0" smtClean="0">
                <a:sym typeface="Wingdings" panose="05000000000000000000" pitchFamily="2" charset="2"/>
              </a:rPr>
              <a:t>No one to blame for our mistakes</a:t>
            </a:r>
          </a:p>
          <a:p>
            <a:pPr algn="just"/>
            <a:r>
              <a:rPr lang="en-US" sz="2400" dirty="0" smtClean="0">
                <a:sym typeface="Wingdings" panose="05000000000000000000" pitchFamily="2" charset="2"/>
              </a:rPr>
              <a:t>Too much responsibility  defend through denial, displacement, blaming</a:t>
            </a:r>
          </a:p>
          <a:p>
            <a:pPr algn="just"/>
            <a:r>
              <a:rPr lang="en-US" sz="2400" dirty="0" smtClean="0">
                <a:sym typeface="Wingdings" panose="05000000000000000000" pitchFamily="2" charset="2"/>
              </a:rPr>
              <a:t>I am my choices  empowerment</a:t>
            </a:r>
          </a:p>
          <a:p>
            <a:pPr algn="just"/>
            <a:r>
              <a:rPr lang="en-US" sz="2400" dirty="0" smtClean="0">
                <a:sym typeface="Wingdings" panose="05000000000000000000" pitchFamily="2" charset="2"/>
              </a:rPr>
              <a:t>You, and you alone, are the author of your experiences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5901575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otable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8664B0"/>
      </a:accent1>
      <a:accent2>
        <a:srgbClr val="D75BCD"/>
      </a:accent2>
      <a:accent3>
        <a:srgbClr val="E54D86"/>
      </a:accent3>
      <a:accent4>
        <a:srgbClr val="DE4547"/>
      </a:accent4>
      <a:accent5>
        <a:srgbClr val="F16E40"/>
      </a:accent5>
      <a:accent6>
        <a:srgbClr val="EB9C5A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7AF46513-5B0D-4B03-9323-32F3F0BFC9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Quotable</Template>
  <TotalTime>227</TotalTime>
  <Words>816</Words>
  <Application>Microsoft Office PowerPoint</Application>
  <PresentationFormat>Widescreen</PresentationFormat>
  <Paragraphs>100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Century Gothic</vt:lpstr>
      <vt:lpstr>Wingdings</vt:lpstr>
      <vt:lpstr>Wingdings 2</vt:lpstr>
      <vt:lpstr>Quotable</vt:lpstr>
      <vt:lpstr>Existential Therapy: Theoretical Principles</vt:lpstr>
      <vt:lpstr>The I-Am Experience</vt:lpstr>
      <vt:lpstr>Four Existential Ways of Being</vt:lpstr>
      <vt:lpstr>The Daimonic</vt:lpstr>
      <vt:lpstr>Nature of Anxiety</vt:lpstr>
      <vt:lpstr>Normal &amp; Neurotic Guilt</vt:lpstr>
      <vt:lpstr>Existential Psychodynamics</vt:lpstr>
      <vt:lpstr>Death</vt:lpstr>
      <vt:lpstr>Freedom</vt:lpstr>
      <vt:lpstr>Isolation</vt:lpstr>
      <vt:lpstr>Meaninglessness</vt:lpstr>
      <vt:lpstr>Meaninglessness</vt:lpstr>
      <vt:lpstr>Existentialism and Pessimism</vt:lpstr>
      <vt:lpstr>Self-awareness</vt:lpstr>
      <vt:lpstr>Theory of Psychopathology</vt:lpstr>
      <vt:lpstr>Theory of Psychopathology (Keshen, 2006)</vt:lpstr>
      <vt:lpstr>Happy Birthday, dr. Agung &amp; Happy World Mental Health Day !!!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Existential Therapy: Introduction &amp;  Theoretical Principles</dc:title>
  <dc:creator>Rizky Aniza Winanda</dc:creator>
  <cp:lastModifiedBy>Rizky Aniza Winanda</cp:lastModifiedBy>
  <cp:revision>16</cp:revision>
  <dcterms:created xsi:type="dcterms:W3CDTF">2014-10-09T20:54:13Z</dcterms:created>
  <dcterms:modified xsi:type="dcterms:W3CDTF">2014-10-11T03:58:15Z</dcterms:modified>
</cp:coreProperties>
</file>