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1"/>
  </p:notesMasterIdLst>
  <p:sldIdLst>
    <p:sldId id="281" r:id="rId2"/>
    <p:sldId id="282" r:id="rId3"/>
    <p:sldId id="258" r:id="rId4"/>
    <p:sldId id="259" r:id="rId5"/>
    <p:sldId id="287" r:id="rId6"/>
    <p:sldId id="260" r:id="rId7"/>
    <p:sldId id="262" r:id="rId8"/>
    <p:sldId id="263" r:id="rId9"/>
    <p:sldId id="264" r:id="rId10"/>
    <p:sldId id="265" r:id="rId11"/>
    <p:sldId id="266" r:id="rId12"/>
    <p:sldId id="295" r:id="rId13"/>
    <p:sldId id="267" r:id="rId14"/>
    <p:sldId id="268" r:id="rId15"/>
    <p:sldId id="269" r:id="rId16"/>
    <p:sldId id="270" r:id="rId17"/>
    <p:sldId id="271" r:id="rId18"/>
    <p:sldId id="297" r:id="rId19"/>
    <p:sldId id="298" r:id="rId20"/>
    <p:sldId id="272" r:id="rId21"/>
    <p:sldId id="273" r:id="rId22"/>
    <p:sldId id="274" r:id="rId23"/>
    <p:sldId id="275" r:id="rId24"/>
    <p:sldId id="276" r:id="rId25"/>
    <p:sldId id="294" r:id="rId26"/>
    <p:sldId id="277" r:id="rId27"/>
    <p:sldId id="278" r:id="rId28"/>
    <p:sldId id="279" r:id="rId29"/>
    <p:sldId id="280"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74" autoAdjust="0"/>
    <p:restoredTop sz="94662" autoAdjust="0"/>
  </p:normalViewPr>
  <p:slideViewPr>
    <p:cSldViewPr>
      <p:cViewPr>
        <p:scale>
          <a:sx n="75" d="100"/>
          <a:sy n="75" d="100"/>
        </p:scale>
        <p:origin x="-1254"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71FC89-E18E-4C8E-99AC-C7A7F9904631}" type="datetimeFigureOut">
              <a:rPr lang="en-US" smtClean="0"/>
              <a:t>11/7/2013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1661AA-09F9-4BD3-BF9B-78759C1F1589}" type="slidenum">
              <a:rPr lang="en-US" smtClean="0"/>
              <a:t>‹#›</a:t>
            </a:fld>
            <a:endParaRPr lang="en-US"/>
          </a:p>
        </p:txBody>
      </p:sp>
    </p:spTree>
    <p:extLst>
      <p:ext uri="{BB962C8B-B14F-4D97-AF65-F5344CB8AC3E}">
        <p14:creationId xmlns:p14="http://schemas.microsoft.com/office/powerpoint/2010/main" val="286051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811661AA-09F9-4BD3-BF9B-78759C1F1589}" type="slidenum">
              <a:rPr lang="en-US" smtClean="0"/>
              <a:t>2</a:t>
            </a:fld>
            <a:endParaRPr lang="en-US"/>
          </a:p>
        </p:txBody>
      </p:sp>
    </p:spTree>
    <p:extLst>
      <p:ext uri="{BB962C8B-B14F-4D97-AF65-F5344CB8AC3E}">
        <p14:creationId xmlns:p14="http://schemas.microsoft.com/office/powerpoint/2010/main" val="28586713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dirty="0"/>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20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21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22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24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26</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27</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28</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a:p>
        </p:txBody>
      </p:sp>
      <p:sp>
        <p:nvSpPr>
          <p:cNvPr id="4" name="Slide Number Placeholder 3"/>
          <p:cNvSpPr>
            <a:spLocks noGrp="1"/>
          </p:cNvSpPr>
          <p:nvPr>
            <p:ph type="sldNum" sz="quarter" idx="10"/>
          </p:nvPr>
        </p:nvSpPr>
        <p:spPr/>
        <p:txBody>
          <a:bodyPr/>
          <a:lstStyle/>
          <a:p>
            <a:pPr>
              <a:defRPr/>
            </a:pPr>
            <a:fld id="{A8C4C6A5-7DFF-4BB1-811D-80FF9C26EED4}" type="slidenum">
              <a:rPr lang="en-US" smtClean="0"/>
              <a:pPr>
                <a:defRPr/>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15B7980-01B4-4C11-94D5-EA4A8647FA31}"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16DA70-431A-445C-A07A-2BC1732B612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5B7980-01B4-4C11-94D5-EA4A8647FA31}"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16DA70-431A-445C-A07A-2BC1732B612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5B7980-01B4-4C11-94D5-EA4A8647FA31}"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16DA70-431A-445C-A07A-2BC1732B612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5B7980-01B4-4C11-94D5-EA4A8647FA31}"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16DA70-431A-445C-A07A-2BC1732B612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5B7980-01B4-4C11-94D5-EA4A8647FA31}" type="datetimeFigureOut">
              <a:rPr lang="en-US" smtClean="0"/>
              <a:t>11/7/2013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16DA70-431A-445C-A07A-2BC1732B612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15B7980-01B4-4C11-94D5-EA4A8647FA31}" type="datetimeFigureOut">
              <a:rPr lang="en-US" smtClean="0"/>
              <a:t>11/7/2013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16DA70-431A-445C-A07A-2BC1732B612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15B7980-01B4-4C11-94D5-EA4A8647FA31}" type="datetimeFigureOut">
              <a:rPr lang="en-US" smtClean="0"/>
              <a:t>11/7/2013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16DA70-431A-445C-A07A-2BC1732B612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5B7980-01B4-4C11-94D5-EA4A8647FA31}" type="datetimeFigureOut">
              <a:rPr lang="en-US" smtClean="0"/>
              <a:t>11/7/2013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16DA70-431A-445C-A07A-2BC1732B612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5B7980-01B4-4C11-94D5-EA4A8647FA31}" type="datetimeFigureOut">
              <a:rPr lang="en-US" smtClean="0"/>
              <a:t>11/7/2013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16DA70-431A-445C-A07A-2BC1732B612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5B7980-01B4-4C11-94D5-EA4A8647FA31}" type="datetimeFigureOut">
              <a:rPr lang="en-US" smtClean="0"/>
              <a:t>11/7/2013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16DA70-431A-445C-A07A-2BC1732B6120}"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15B7980-01B4-4C11-94D5-EA4A8647FA31}" type="datetimeFigureOut">
              <a:rPr lang="en-US" smtClean="0"/>
              <a:t>11/7/2013</a:t>
            </a:fld>
            <a:endParaRPr lang="en-US"/>
          </a:p>
        </p:txBody>
      </p:sp>
      <p:sp>
        <p:nvSpPr>
          <p:cNvPr id="9" name="Slide Number Placeholder 8"/>
          <p:cNvSpPr>
            <a:spLocks noGrp="1"/>
          </p:cNvSpPr>
          <p:nvPr>
            <p:ph type="sldNum" sz="quarter" idx="11"/>
          </p:nvPr>
        </p:nvSpPr>
        <p:spPr/>
        <p:txBody>
          <a:bodyPr/>
          <a:lstStyle/>
          <a:p>
            <a:fld id="{8816DA70-431A-445C-A07A-2BC1732B6120}"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816DA70-431A-445C-A07A-2BC1732B6120}"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15B7980-01B4-4C11-94D5-EA4A8647FA31}" type="datetimeFigureOut">
              <a:rPr lang="en-US" smtClean="0"/>
              <a:t>11/7/2013</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447800"/>
            <a:ext cx="6019800" cy="1143000"/>
          </a:xfrm>
          <a:solidFill>
            <a:srgbClr val="92D050"/>
          </a:solidFill>
        </p:spPr>
        <p:txBody>
          <a:bodyPr>
            <a:normAutofit fontScale="90000"/>
          </a:bodyPr>
          <a:lstStyle/>
          <a:p>
            <a:pPr algn="ctr"/>
            <a:r>
              <a:rPr lang="en-US" b="1" dirty="0" smtClean="0">
                <a:solidFill>
                  <a:schemeClr val="tx1"/>
                </a:solidFill>
                <a:latin typeface="Times New Roman" pitchFamily="18" charset="0"/>
                <a:cs typeface="Times New Roman" pitchFamily="18" charset="0"/>
              </a:rPr>
              <a:t>DELIRIUM</a:t>
            </a: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endParaRPr lang="en-US" dirty="0"/>
          </a:p>
        </p:txBody>
      </p:sp>
      <p:sp>
        <p:nvSpPr>
          <p:cNvPr id="3" name="Content Placeholder 2"/>
          <p:cNvSpPr>
            <a:spLocks noGrp="1"/>
          </p:cNvSpPr>
          <p:nvPr>
            <p:ph idx="1"/>
          </p:nvPr>
        </p:nvSpPr>
        <p:spPr>
          <a:xfrm>
            <a:off x="457200" y="2819401"/>
            <a:ext cx="8229600" cy="1981200"/>
          </a:xfrm>
        </p:spPr>
        <p:txBody>
          <a:bodyPr/>
          <a:lstStyle/>
          <a:p>
            <a:pPr algn="ctr"/>
            <a:endParaRPr lang="en-US" dirty="0" smtClean="0"/>
          </a:p>
          <a:p>
            <a:pPr marL="114300" indent="0" algn="ctr">
              <a:buNone/>
            </a:pPr>
            <a:r>
              <a:rPr lang="en-US" dirty="0" smtClean="0">
                <a:latin typeface="Times New Roman" pitchFamily="18" charset="0"/>
                <a:cs typeface="Times New Roman" pitchFamily="18" charset="0"/>
              </a:rPr>
              <a:t>PENYAJI : JANS JULIANA R.S</a:t>
            </a:r>
          </a:p>
          <a:p>
            <a:pPr marL="114300" indent="0" algn="ctr">
              <a:buNone/>
            </a:pPr>
            <a:r>
              <a:rPr lang="en-US" dirty="0" smtClean="0">
                <a:latin typeface="Times New Roman" pitchFamily="18" charset="0"/>
                <a:cs typeface="Times New Roman" pitchFamily="18" charset="0"/>
              </a:rPr>
              <a:t>NARASUMBER : dr. IRMIA KUSUMADEWI </a:t>
            </a:r>
            <a:r>
              <a:rPr lang="en-US" dirty="0" err="1" smtClean="0">
                <a:latin typeface="Times New Roman" pitchFamily="18" charset="0"/>
                <a:cs typeface="Times New Roman" pitchFamily="18" charset="0"/>
              </a:rPr>
              <a:t>SpKJ</a:t>
            </a:r>
            <a:r>
              <a:rPr lang="en-US" dirty="0" smtClean="0">
                <a:latin typeface="Times New Roman" pitchFamily="18" charset="0"/>
                <a:cs typeface="Times New Roman" pitchFamily="18" charset="0"/>
              </a:rPr>
              <a:t> (K)</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2644359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half" idx="1"/>
            <p:extLst>
              <p:ext uri="{D42A27DB-BD31-4B8C-83A1-F6EECF244321}">
                <p14:modId xmlns:p14="http://schemas.microsoft.com/office/powerpoint/2010/main" val="2800563182"/>
              </p:ext>
            </p:extLst>
          </p:nvPr>
        </p:nvGraphicFramePr>
        <p:xfrm>
          <a:off x="228600" y="228600"/>
          <a:ext cx="8686800" cy="6325407"/>
        </p:xfrm>
        <a:graphic>
          <a:graphicData uri="http://schemas.openxmlformats.org/drawingml/2006/table">
            <a:tbl>
              <a:tblPr firstRow="1" bandRow="1">
                <a:tableStyleId>{5C22544A-7EE6-4342-B048-85BDC9FD1C3A}</a:tableStyleId>
              </a:tblPr>
              <a:tblGrid>
                <a:gridCol w="2895600"/>
                <a:gridCol w="2895600"/>
                <a:gridCol w="2895600"/>
              </a:tblGrid>
              <a:tr h="787940">
                <a:tc gridSpan="3">
                  <a:txBody>
                    <a:bodyPr/>
                    <a:lstStyle/>
                    <a:p>
                      <a:r>
                        <a:rPr lang="en-US" sz="3200" dirty="0"/>
                        <a:t>Factors that Predispose Patients to Delirium</a:t>
                      </a:r>
                    </a:p>
                  </a:txBody>
                  <a:tcPr marL="0" marR="0" marT="0" marB="0">
                    <a:solidFill>
                      <a:srgbClr val="92D050"/>
                    </a:solidFill>
                  </a:tcPr>
                </a:tc>
                <a:tc hMerge="1">
                  <a:txBody>
                    <a:bodyPr/>
                    <a:lstStyle/>
                    <a:p>
                      <a:endParaRPr lang="id-ID" dirty="0"/>
                    </a:p>
                  </a:txBody>
                  <a:tcPr/>
                </a:tc>
                <a:tc hMerge="1">
                  <a:txBody>
                    <a:bodyPr/>
                    <a:lstStyle/>
                    <a:p>
                      <a:endParaRPr lang="id-ID" dirty="0"/>
                    </a:p>
                  </a:txBody>
                  <a:tcPr/>
                </a:tc>
              </a:tr>
              <a:tr h="532589">
                <a:tc>
                  <a:txBody>
                    <a:bodyPr/>
                    <a:lstStyle/>
                    <a:p>
                      <a:r>
                        <a:rPr lang="id-ID" dirty="0"/>
                        <a:t>Vision impairment</a:t>
                      </a:r>
                    </a:p>
                  </a:txBody>
                  <a:tcPr marL="0" marR="0" marT="0" marB="0"/>
                </a:tc>
                <a:tc>
                  <a:txBody>
                    <a:bodyPr/>
                    <a:lstStyle/>
                    <a:p>
                      <a:r>
                        <a:rPr lang="id-ID" dirty="0"/>
                        <a:t>Hypertension</a:t>
                      </a:r>
                    </a:p>
                  </a:txBody>
                  <a:tcPr marL="0" marR="0" marT="0" marB="0"/>
                </a:tc>
                <a:tc>
                  <a:txBody>
                    <a:bodyPr/>
                    <a:lstStyle/>
                    <a:p>
                      <a:r>
                        <a:rPr lang="id-ID"/>
                        <a:t>Use of bladder catheter</a:t>
                      </a:r>
                    </a:p>
                  </a:txBody>
                  <a:tcPr marL="0" marR="0" marT="0" marB="0"/>
                </a:tc>
              </a:tr>
              <a:tr h="787940">
                <a:tc>
                  <a:txBody>
                    <a:bodyPr/>
                    <a:lstStyle/>
                    <a:p>
                      <a:r>
                        <a:rPr lang="en-US"/>
                        <a:t>Medical illnesses (severity and quantity)</a:t>
                      </a:r>
                    </a:p>
                  </a:txBody>
                  <a:tcPr marL="0" marR="0" marT="0" marB="0"/>
                </a:tc>
                <a:tc>
                  <a:txBody>
                    <a:bodyPr/>
                    <a:lstStyle/>
                    <a:p>
                      <a:r>
                        <a:rPr lang="id-ID" dirty="0"/>
                        <a:t>Chronic obstructive pulmonary disease</a:t>
                      </a:r>
                    </a:p>
                  </a:txBody>
                  <a:tcPr marL="0" marR="0" marT="0" marB="0"/>
                </a:tc>
                <a:tc>
                  <a:txBody>
                    <a:bodyPr/>
                    <a:lstStyle/>
                    <a:p>
                      <a:r>
                        <a:rPr lang="id-ID"/>
                        <a:t>Preoperative cognitive impairment</a:t>
                      </a:r>
                    </a:p>
                  </a:txBody>
                  <a:tcPr marL="0" marR="0" marT="0" marB="0"/>
                </a:tc>
              </a:tr>
              <a:tr h="532589">
                <a:tc>
                  <a:txBody>
                    <a:bodyPr/>
                    <a:lstStyle/>
                    <a:p>
                      <a:r>
                        <a:rPr lang="id-ID"/>
                        <a:t>Cognitive impairment</a:t>
                      </a:r>
                    </a:p>
                  </a:txBody>
                  <a:tcPr marL="0" marR="0" marT="0" marB="0"/>
                </a:tc>
                <a:tc>
                  <a:txBody>
                    <a:bodyPr/>
                    <a:lstStyle/>
                    <a:p>
                      <a:r>
                        <a:rPr lang="id-ID"/>
                        <a:t>Alcohol abuse</a:t>
                      </a:r>
                    </a:p>
                  </a:txBody>
                  <a:tcPr marL="0" marR="0" marT="0" marB="0"/>
                </a:tc>
                <a:tc>
                  <a:txBody>
                    <a:bodyPr/>
                    <a:lstStyle/>
                    <a:p>
                      <a:r>
                        <a:rPr lang="id-ID"/>
                        <a:t>Functional limitations</a:t>
                      </a:r>
                    </a:p>
                  </a:txBody>
                  <a:tcPr marL="0" marR="0" marT="0" marB="0"/>
                </a:tc>
              </a:tr>
              <a:tr h="532589">
                <a:tc>
                  <a:txBody>
                    <a:bodyPr/>
                    <a:lstStyle/>
                    <a:p>
                      <a:r>
                        <a:rPr lang="id-ID"/>
                        <a:t>Older than 70 years</a:t>
                      </a:r>
                    </a:p>
                  </a:txBody>
                  <a:tcPr marL="0" marR="0" marT="0" marB="0"/>
                </a:tc>
                <a:tc>
                  <a:txBody>
                    <a:bodyPr/>
                    <a:lstStyle/>
                    <a:p>
                      <a:r>
                        <a:rPr lang="id-ID"/>
                        <a:t>Smoking history</a:t>
                      </a:r>
                    </a:p>
                  </a:txBody>
                  <a:tcPr marL="0" marR="0" marT="0" marB="0"/>
                </a:tc>
                <a:tc>
                  <a:txBody>
                    <a:bodyPr/>
                    <a:lstStyle/>
                    <a:p>
                      <a:r>
                        <a:rPr lang="id-ID"/>
                        <a:t>History of delirium</a:t>
                      </a:r>
                    </a:p>
                  </a:txBody>
                  <a:tcPr marL="0" marR="0" marT="0" marB="0"/>
                </a:tc>
              </a:tr>
              <a:tr h="787940">
                <a:tc>
                  <a:txBody>
                    <a:bodyPr/>
                    <a:lstStyle/>
                    <a:p>
                      <a:r>
                        <a:rPr lang="id-ID"/>
                        <a:t>Any iatrogenic event</a:t>
                      </a:r>
                    </a:p>
                  </a:txBody>
                  <a:tcPr marL="0" marR="0" marT="0" marB="0"/>
                </a:tc>
                <a:tc>
                  <a:txBody>
                    <a:bodyPr/>
                    <a:lstStyle/>
                    <a:p>
                      <a:r>
                        <a:rPr lang="id-ID"/>
                        <a:t>Abnormal sodium level</a:t>
                      </a:r>
                    </a:p>
                  </a:txBody>
                  <a:tcPr marL="0" marR="0" marT="0" marB="0"/>
                </a:tc>
                <a:tc>
                  <a:txBody>
                    <a:bodyPr/>
                    <a:lstStyle/>
                    <a:p>
                      <a:r>
                        <a:rPr lang="en-US" dirty="0"/>
                        <a:t>Abnormal potassium, sodium, or glucose test</a:t>
                      </a:r>
                    </a:p>
                  </a:txBody>
                  <a:tcPr marL="0" marR="0" marT="0" marB="0"/>
                </a:tc>
              </a:tr>
              <a:tr h="787940">
                <a:tc>
                  <a:txBody>
                    <a:bodyPr/>
                    <a:lstStyle/>
                    <a:p>
                      <a:r>
                        <a:rPr lang="id-ID"/>
                        <a:t>Use of physical restraints</a:t>
                      </a:r>
                    </a:p>
                  </a:txBody>
                  <a:tcPr marL="0" marR="0" marT="0" marB="0"/>
                </a:tc>
                <a:tc>
                  <a:txBody>
                    <a:bodyPr/>
                    <a:lstStyle/>
                    <a:p>
                      <a:r>
                        <a:rPr lang="id-ID"/>
                        <a:t>Abnormal glucose level</a:t>
                      </a:r>
                    </a:p>
                  </a:txBody>
                  <a:tcPr marL="0" marR="0" marT="0" marB="0"/>
                </a:tc>
                <a:tc>
                  <a:txBody>
                    <a:bodyPr/>
                    <a:lstStyle/>
                    <a:p>
                      <a:r>
                        <a:rPr lang="id-ID"/>
                        <a:t>Preoperative use of benzodiazepines</a:t>
                      </a:r>
                    </a:p>
                  </a:txBody>
                  <a:tcPr marL="0" marR="0" marT="0" marB="0"/>
                </a:tc>
              </a:tr>
              <a:tr h="787940">
                <a:tc>
                  <a:txBody>
                    <a:bodyPr/>
                    <a:lstStyle/>
                    <a:p>
                      <a:r>
                        <a:rPr lang="id-ID"/>
                        <a:t>Malnutrition</a:t>
                      </a:r>
                    </a:p>
                  </a:txBody>
                  <a:tcPr marL="0" marR="0" marT="0" marB="0"/>
                </a:tc>
                <a:tc>
                  <a:txBody>
                    <a:bodyPr/>
                    <a:lstStyle/>
                    <a:p>
                      <a:r>
                        <a:rPr lang="id-ID"/>
                        <a:t>Abnormal bilirubin level</a:t>
                      </a:r>
                    </a:p>
                  </a:txBody>
                  <a:tcPr marL="0" marR="0" marT="0" marB="0"/>
                </a:tc>
                <a:tc>
                  <a:txBody>
                    <a:bodyPr/>
                    <a:lstStyle/>
                    <a:p>
                      <a:r>
                        <a:rPr lang="en-US"/>
                        <a:t>Preoperative use of narcotic analgesics</a:t>
                      </a:r>
                    </a:p>
                  </a:txBody>
                  <a:tcPr marL="0" marR="0" marT="0" marB="0"/>
                </a:tc>
              </a:tr>
              <a:tr h="787940">
                <a:tc>
                  <a:txBody>
                    <a:bodyPr/>
                    <a:lstStyle/>
                    <a:p>
                      <a:r>
                        <a:rPr lang="en-US"/>
                        <a:t>More than three medications added</a:t>
                      </a:r>
                    </a:p>
                  </a:txBody>
                  <a:tcPr marL="0" marR="0" marT="0" marB="0"/>
                </a:tc>
                <a:tc>
                  <a:txBody>
                    <a:bodyPr/>
                    <a:lstStyle/>
                    <a:p>
                      <a:r>
                        <a:rPr lang="en-US"/>
                        <a:t>Blood urea nitrogen to creatinine ratio &gt;18</a:t>
                      </a:r>
                    </a:p>
                  </a:txBody>
                  <a:tcPr marL="0" marR="0" marT="0" marB="0"/>
                </a:tc>
                <a:tc>
                  <a:txBody>
                    <a:bodyPr/>
                    <a:lstStyle/>
                    <a:p>
                      <a:r>
                        <a:rPr lang="id-ID" dirty="0"/>
                        <a:t>Epidural use</a:t>
                      </a:r>
                    </a:p>
                  </a:txBody>
                  <a:tcPr marL="0" marR="0" marT="0" marB="0"/>
                </a:tc>
              </a:tr>
            </a:tbl>
          </a:graphicData>
        </a:graphic>
      </p:graphicFrame>
    </p:spTree>
    <p:extLst>
      <p:ext uri="{BB962C8B-B14F-4D97-AF65-F5344CB8AC3E}">
        <p14:creationId xmlns:p14="http://schemas.microsoft.com/office/powerpoint/2010/main" val="5574226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5791200" cy="715962"/>
          </a:xfrm>
        </p:spPr>
        <p:txBody>
          <a:bodyPr/>
          <a:lstStyle/>
          <a:p>
            <a:r>
              <a:rPr lang="id-ID" sz="3200" dirty="0" smtClean="0"/>
              <a:t>Diagnosis dan Gejala Klinis</a:t>
            </a:r>
            <a:endParaRPr lang="id-ID" sz="3200" dirty="0"/>
          </a:p>
        </p:txBody>
      </p:sp>
      <p:sp>
        <p:nvSpPr>
          <p:cNvPr id="3" name="Content Placeholder 2"/>
          <p:cNvSpPr>
            <a:spLocks noGrp="1"/>
          </p:cNvSpPr>
          <p:nvPr>
            <p:ph sz="half" idx="1"/>
          </p:nvPr>
        </p:nvSpPr>
        <p:spPr>
          <a:xfrm>
            <a:off x="457200" y="1905000"/>
            <a:ext cx="7924800" cy="4572000"/>
          </a:xfrm>
        </p:spPr>
        <p:txBody>
          <a:bodyPr>
            <a:normAutofit/>
          </a:bodyPr>
          <a:lstStyle/>
          <a:p>
            <a:pPr marL="114300" indent="0">
              <a:buNone/>
            </a:pPr>
            <a:r>
              <a:rPr lang="id-ID" sz="2400" dirty="0" smtClean="0"/>
              <a:t>DSM IV TR membedakan kriteria diagnostik berdasarkan tipe delirium:</a:t>
            </a:r>
          </a:p>
          <a:p>
            <a:pPr lvl="1"/>
            <a:r>
              <a:rPr lang="id-ID" dirty="0" smtClean="0"/>
              <a:t>Delirium karena kondisi medis umum</a:t>
            </a:r>
          </a:p>
          <a:p>
            <a:pPr lvl="1"/>
            <a:r>
              <a:rPr lang="id-ID" dirty="0" smtClean="0"/>
              <a:t>Delirium karena intoksikasi zat</a:t>
            </a:r>
          </a:p>
          <a:p>
            <a:pPr lvl="1"/>
            <a:r>
              <a:rPr lang="id-ID" dirty="0" smtClean="0"/>
              <a:t>Delirium karena putus zat</a:t>
            </a:r>
          </a:p>
          <a:p>
            <a:pPr lvl="1"/>
            <a:r>
              <a:rPr lang="id-ID" dirty="0" smtClean="0"/>
              <a:t>Delirium karena multiple etiologi</a:t>
            </a:r>
          </a:p>
          <a:p>
            <a:pPr lvl="1"/>
            <a:r>
              <a:rPr lang="id-ID" dirty="0" smtClean="0"/>
              <a:t>Delirium yang tidak spesifik </a:t>
            </a:r>
          </a:p>
          <a:p>
            <a:pPr lvl="1"/>
            <a:endParaRPr lang="id-ID" dirty="0" smtClean="0"/>
          </a:p>
          <a:p>
            <a:pPr lvl="1"/>
            <a:endParaRPr lang="id-ID" dirty="0" smtClean="0"/>
          </a:p>
          <a:p>
            <a:pPr lvl="1"/>
            <a:endParaRPr lang="id-ID" dirty="0" smtClean="0"/>
          </a:p>
        </p:txBody>
      </p:sp>
    </p:spTree>
    <p:extLst>
      <p:ext uri="{BB962C8B-B14F-4D97-AF65-F5344CB8AC3E}">
        <p14:creationId xmlns:p14="http://schemas.microsoft.com/office/powerpoint/2010/main" val="18945149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
            <a:ext cx="5791200" cy="715962"/>
          </a:xfrm>
        </p:spPr>
        <p:txBody>
          <a:bodyPr/>
          <a:lstStyle/>
          <a:p>
            <a:r>
              <a:rPr lang="id-ID" sz="3200" dirty="0" smtClean="0"/>
              <a:t>Diagnosis dan Gejala Klinis</a:t>
            </a:r>
            <a:endParaRPr lang="id-ID" sz="3200" dirty="0"/>
          </a:p>
        </p:txBody>
      </p:sp>
      <p:sp>
        <p:nvSpPr>
          <p:cNvPr id="3" name="Content Placeholder 2"/>
          <p:cNvSpPr>
            <a:spLocks noGrp="1"/>
          </p:cNvSpPr>
          <p:nvPr>
            <p:ph sz="half" idx="1"/>
          </p:nvPr>
        </p:nvSpPr>
        <p:spPr>
          <a:xfrm>
            <a:off x="533400" y="762000"/>
            <a:ext cx="7924800" cy="5791200"/>
          </a:xfrm>
        </p:spPr>
        <p:txBody>
          <a:bodyPr>
            <a:normAutofit/>
          </a:bodyPr>
          <a:lstStyle/>
          <a:p>
            <a:pPr marL="114300" indent="0">
              <a:buNone/>
            </a:pPr>
            <a:r>
              <a:rPr lang="id-ID" sz="2400" dirty="0" smtClean="0"/>
              <a:t>Gejala</a:t>
            </a:r>
            <a:r>
              <a:rPr lang="en-US" sz="2400" dirty="0" smtClean="0"/>
              <a:t> </a:t>
            </a:r>
            <a:r>
              <a:rPr lang="id-ID" sz="2400" dirty="0" smtClean="0"/>
              <a:t>sama </a:t>
            </a:r>
            <a:r>
              <a:rPr lang="id-ID" sz="2400" dirty="0" smtClean="0"/>
              <a:t>tanpa </a:t>
            </a:r>
            <a:r>
              <a:rPr lang="en-US" sz="2400" dirty="0"/>
              <a:t>m</a:t>
            </a:r>
            <a:r>
              <a:rPr lang="id-ID" sz="2400" dirty="0" smtClean="0"/>
              <a:t>emperhatikan </a:t>
            </a:r>
            <a:r>
              <a:rPr lang="id-ID" sz="2400" dirty="0" smtClean="0"/>
              <a:t>penyebab</a:t>
            </a:r>
          </a:p>
          <a:p>
            <a:pPr lvl="1"/>
            <a:r>
              <a:rPr lang="id-ID" dirty="0" smtClean="0"/>
              <a:t>Perubahan kesadaran (penurunan)</a:t>
            </a:r>
          </a:p>
          <a:p>
            <a:pPr lvl="1"/>
            <a:r>
              <a:rPr lang="id-ID" dirty="0" smtClean="0"/>
              <a:t>Perubahan atensi (tidak fokus, menetap)</a:t>
            </a:r>
          </a:p>
          <a:p>
            <a:pPr lvl="1"/>
            <a:r>
              <a:rPr lang="id-ID" dirty="0" smtClean="0"/>
              <a:t>Gangguan fungsi kognitif (disorientasi, ↓memori, </a:t>
            </a:r>
            <a:r>
              <a:rPr lang="en-US" dirty="0" smtClean="0"/>
              <a:t>o</a:t>
            </a:r>
            <a:r>
              <a:rPr lang="id-ID" dirty="0" smtClean="0"/>
              <a:t>nset </a:t>
            </a:r>
            <a:r>
              <a:rPr lang="id-ID" dirty="0" smtClean="0"/>
              <a:t>relatif cepat)</a:t>
            </a:r>
          </a:p>
          <a:p>
            <a:pPr lvl="1"/>
            <a:r>
              <a:rPr lang="id-ID" dirty="0" smtClean="0"/>
              <a:t>Disorganisasi proses </a:t>
            </a:r>
            <a:r>
              <a:rPr lang="en-US" dirty="0" smtClean="0"/>
              <a:t>p</a:t>
            </a:r>
            <a:r>
              <a:rPr lang="id-ID" dirty="0" smtClean="0"/>
              <a:t>ikir </a:t>
            </a:r>
            <a:r>
              <a:rPr lang="id-ID" dirty="0" smtClean="0"/>
              <a:t>(mild tangensial – inkoheren)</a:t>
            </a:r>
          </a:p>
          <a:p>
            <a:pPr lvl="1"/>
            <a:r>
              <a:rPr lang="id-ID" dirty="0" smtClean="0"/>
              <a:t>Gangguan persepsi</a:t>
            </a:r>
          </a:p>
          <a:p>
            <a:pPr lvl="1"/>
            <a:r>
              <a:rPr lang="id-ID" dirty="0" smtClean="0"/>
              <a:t>Hiper/hipoaktivitas psikomotor</a:t>
            </a:r>
          </a:p>
          <a:p>
            <a:pPr lvl="1"/>
            <a:r>
              <a:rPr lang="id-ID" dirty="0" smtClean="0"/>
              <a:t>Perubahan mood </a:t>
            </a:r>
          </a:p>
          <a:p>
            <a:pPr lvl="1"/>
            <a:r>
              <a:rPr lang="id-ID" dirty="0" smtClean="0"/>
              <a:t>Gejala lain  perubahan fungsi saraf (hiperaktivitas otonom, mioklonus, disatria)</a:t>
            </a:r>
          </a:p>
          <a:p>
            <a:pPr lvl="1"/>
            <a:r>
              <a:rPr lang="id-ID" dirty="0" smtClean="0"/>
              <a:t>Gambaran EEG: perlambatan </a:t>
            </a:r>
            <a:r>
              <a:rPr lang="en-US" dirty="0" err="1" smtClean="0"/>
              <a:t>aktivitas</a:t>
            </a:r>
            <a:endParaRPr lang="id-ID" dirty="0" smtClean="0"/>
          </a:p>
          <a:p>
            <a:pPr lvl="1"/>
            <a:endParaRPr lang="id-ID" dirty="0" smtClean="0"/>
          </a:p>
          <a:p>
            <a:pPr lvl="1"/>
            <a:endParaRPr lang="id-ID" dirty="0" smtClean="0"/>
          </a:p>
          <a:p>
            <a:pPr lvl="1"/>
            <a:endParaRPr lang="id-ID" dirty="0" smtClean="0"/>
          </a:p>
        </p:txBody>
      </p:sp>
    </p:spTree>
    <p:extLst>
      <p:ext uri="{BB962C8B-B14F-4D97-AF65-F5344CB8AC3E}">
        <p14:creationId xmlns:p14="http://schemas.microsoft.com/office/powerpoint/2010/main" val="40738243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half" idx="1"/>
            <p:extLst>
              <p:ext uri="{D42A27DB-BD31-4B8C-83A1-F6EECF244321}">
                <p14:modId xmlns:p14="http://schemas.microsoft.com/office/powerpoint/2010/main" val="2002878678"/>
              </p:ext>
            </p:extLst>
          </p:nvPr>
        </p:nvGraphicFramePr>
        <p:xfrm>
          <a:off x="76201" y="150538"/>
          <a:ext cx="8991600" cy="6555062"/>
        </p:xfrm>
        <a:graphic>
          <a:graphicData uri="http://schemas.openxmlformats.org/drawingml/2006/table">
            <a:tbl>
              <a:tblPr firstRow="1" bandRow="1">
                <a:tableStyleId>{5C22544A-7EE6-4342-B048-85BDC9FD1C3A}</a:tableStyleId>
              </a:tblPr>
              <a:tblGrid>
                <a:gridCol w="8991600"/>
              </a:tblGrid>
              <a:tr h="863111">
                <a:tc>
                  <a:txBody>
                    <a:bodyPr/>
                    <a:lstStyle/>
                    <a:p>
                      <a:r>
                        <a:rPr lang="id-ID" sz="2800" dirty="0"/>
                        <a:t>DSM-IV-TR Diagnostic Criteria for Delirium Due to General Medical Condition</a:t>
                      </a:r>
                    </a:p>
                  </a:txBody>
                  <a:tcPr marL="0" marR="0" marT="0" marB="0">
                    <a:solidFill>
                      <a:srgbClr val="92D050"/>
                    </a:solidFill>
                  </a:tcPr>
                </a:tc>
              </a:tr>
              <a:tr h="848238">
                <a:tc>
                  <a:txBody>
                    <a:bodyPr/>
                    <a:lstStyle/>
                    <a:p>
                      <a:pPr marL="342900" indent="-342900">
                        <a:buAutoNum type="alphaUcPeriod"/>
                      </a:pPr>
                      <a:r>
                        <a:rPr lang="en-US" dirty="0" smtClean="0"/>
                        <a:t>Disturbance of consciousness (i.e., reduced clarity of awareness of the environment) </a:t>
                      </a:r>
                      <a:r>
                        <a:rPr lang="id-ID" dirty="0" smtClean="0"/>
                        <a:t>  </a:t>
                      </a:r>
                      <a:r>
                        <a:rPr lang="en-US" dirty="0" smtClean="0"/>
                        <a:t>with reduced ability to focus, sustain, or shift attention. </a:t>
                      </a:r>
                      <a:endParaRPr lang="id-ID" dirty="0" smtClean="0"/>
                    </a:p>
                    <a:p>
                      <a:pPr marL="342900" indent="-342900">
                        <a:buNone/>
                      </a:pPr>
                      <a:endParaRPr lang="id-ID" dirty="0" smtClean="0"/>
                    </a:p>
                  </a:txBody>
                  <a:tcPr marL="0" marR="0" marT="0" marB="0"/>
                </a:tc>
              </a:tr>
              <a:tr h="1109714">
                <a:tc>
                  <a:txBody>
                    <a:bodyPr/>
                    <a:lstStyle/>
                    <a:p>
                      <a:pPr marL="342900" indent="-342900">
                        <a:buFont typeface="+mj-lt"/>
                        <a:buNone/>
                      </a:pPr>
                      <a:r>
                        <a:rPr lang="id-ID" dirty="0" smtClean="0"/>
                        <a:t>B.  </a:t>
                      </a:r>
                      <a:r>
                        <a:rPr lang="en-US" dirty="0" smtClean="0"/>
                        <a:t>A change in cognition (such as memory deficit, disorientation, language disturbance) or</a:t>
                      </a:r>
                      <a:r>
                        <a:rPr lang="id-ID" dirty="0" smtClean="0"/>
                        <a:t>  </a:t>
                      </a:r>
                      <a:r>
                        <a:rPr lang="en-US" dirty="0" smtClean="0"/>
                        <a:t>the development of a perceptual disturbance that is not better accounted for by a</a:t>
                      </a:r>
                      <a:r>
                        <a:rPr lang="id-ID" baseline="0" dirty="0" smtClean="0"/>
                        <a:t> </a:t>
                      </a:r>
                      <a:r>
                        <a:rPr lang="en-US" dirty="0" smtClean="0"/>
                        <a:t>preexisting, established, or evolving dementia. </a:t>
                      </a:r>
                    </a:p>
                    <a:p>
                      <a:endParaRPr lang="en-US" dirty="0"/>
                    </a:p>
                  </a:txBody>
                  <a:tcPr marL="0" marR="0" marT="0" marB="0"/>
                </a:tc>
              </a:tr>
              <a:tr h="832285">
                <a:tc>
                  <a:txBody>
                    <a:bodyPr/>
                    <a:lstStyle/>
                    <a:p>
                      <a:pPr marL="342900" marR="0" indent="-342900" algn="l" defTabSz="914400" rtl="0" eaLnBrk="1" fontAlgn="auto" latinLnBrk="0" hangingPunct="1">
                        <a:lnSpc>
                          <a:spcPct val="100000"/>
                        </a:lnSpc>
                        <a:spcBef>
                          <a:spcPts val="0"/>
                        </a:spcBef>
                        <a:spcAft>
                          <a:spcPts val="0"/>
                        </a:spcAft>
                        <a:buClrTx/>
                        <a:buSzTx/>
                        <a:buFont typeface="+mj-lt"/>
                        <a:buNone/>
                        <a:tabLst/>
                        <a:defRPr/>
                      </a:pPr>
                      <a:r>
                        <a:rPr lang="id-ID" dirty="0" smtClean="0"/>
                        <a:t>C. </a:t>
                      </a:r>
                      <a:r>
                        <a:rPr lang="en-US" dirty="0" smtClean="0"/>
                        <a:t>The disturbance develops over a short period of time (usually hours to days) and tends to fluctuate during the course of the day. </a:t>
                      </a:r>
                    </a:p>
                    <a:p>
                      <a:endParaRPr lang="en-US" dirty="0"/>
                    </a:p>
                  </a:txBody>
                  <a:tcPr marL="0" marR="0" marT="0" marB="0"/>
                </a:tc>
              </a:tr>
              <a:tr h="1109714">
                <a:tc>
                  <a:txBody>
                    <a:bodyPr/>
                    <a:lstStyle/>
                    <a:p>
                      <a:pPr marL="342900" indent="-342900">
                        <a:buFont typeface="+mj-lt"/>
                        <a:buNone/>
                      </a:pPr>
                      <a:r>
                        <a:rPr lang="id-ID" dirty="0" smtClean="0"/>
                        <a:t>D. </a:t>
                      </a:r>
                      <a:r>
                        <a:rPr lang="en-US" dirty="0" smtClean="0"/>
                        <a:t>There </a:t>
                      </a:r>
                      <a:r>
                        <a:rPr lang="en-US" dirty="0"/>
                        <a:t>is evidence from the history, physical examination, or laboratory findings that the disturbance is caused by the direct physiological consequences of a general medical condition</a:t>
                      </a:r>
                      <a:r>
                        <a:rPr lang="en-US" dirty="0" smtClean="0"/>
                        <a:t>.</a:t>
                      </a:r>
                      <a:endParaRPr lang="id-ID" dirty="0" smtClean="0"/>
                    </a:p>
                    <a:p>
                      <a:pPr>
                        <a:buFont typeface="+mj-lt"/>
                        <a:buNone/>
                      </a:pPr>
                      <a:endParaRPr lang="en-US" dirty="0"/>
                    </a:p>
                  </a:txBody>
                  <a:tcPr marL="0" marR="0" marT="0" marB="0"/>
                </a:tc>
              </a:tr>
              <a:tr h="1792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Coding note: If delirium is superimposed on a preexisting vascular dementia, indicate the delirium by coding vascular dementia, with delirium.</a:t>
                      </a:r>
                      <a:endParaRPr lang="id-ID"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dirty="0" smtClean="0"/>
                        <a:t>Coding note: Include the name of the general medical condition on Axis I, e.g., Delirium due to hepatic encephalopathy; also code the general medical condition on Axis III.</a:t>
                      </a:r>
                    </a:p>
                  </a:txBody>
                  <a:tcPr marL="0" marR="0" marT="0" marB="0"/>
                </a:tc>
              </a:tr>
            </a:tbl>
          </a:graphicData>
        </a:graphic>
      </p:graphicFrame>
    </p:spTree>
    <p:extLst>
      <p:ext uri="{BB962C8B-B14F-4D97-AF65-F5344CB8AC3E}">
        <p14:creationId xmlns:p14="http://schemas.microsoft.com/office/powerpoint/2010/main" val="24103357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half" idx="1"/>
            <p:extLst>
              <p:ext uri="{D42A27DB-BD31-4B8C-83A1-F6EECF244321}">
                <p14:modId xmlns:p14="http://schemas.microsoft.com/office/powerpoint/2010/main" val="772723753"/>
              </p:ext>
            </p:extLst>
          </p:nvPr>
        </p:nvGraphicFramePr>
        <p:xfrm>
          <a:off x="76200" y="482600"/>
          <a:ext cx="8915400" cy="5090160"/>
        </p:xfrm>
        <a:graphic>
          <a:graphicData uri="http://schemas.openxmlformats.org/drawingml/2006/table">
            <a:tbl>
              <a:tblPr firstRow="1" bandRow="1">
                <a:tableStyleId>{5C22544A-7EE6-4342-B048-85BDC9FD1C3A}</a:tableStyleId>
              </a:tblPr>
              <a:tblGrid>
                <a:gridCol w="8915400"/>
              </a:tblGrid>
              <a:tr h="690880">
                <a:tc>
                  <a:txBody>
                    <a:bodyPr/>
                    <a:lstStyle/>
                    <a:p>
                      <a:r>
                        <a:rPr lang="id-ID" sz="3200" dirty="0"/>
                        <a:t>DSM-IV-TR Diagnostic Criteria for Substance Intoxication Delirium</a:t>
                      </a:r>
                    </a:p>
                  </a:txBody>
                  <a:tcPr marL="0" marR="0" marT="0" marB="0">
                    <a:solidFill>
                      <a:srgbClr val="92D050"/>
                    </a:solidFill>
                  </a:tcPr>
                </a:tc>
              </a:tr>
              <a:tr h="690880">
                <a:tc>
                  <a:txBody>
                    <a:bodyPr/>
                    <a:lstStyle/>
                    <a:p>
                      <a:pPr>
                        <a:buFont typeface="+mj-lt"/>
                        <a:buNone/>
                      </a:pPr>
                      <a:r>
                        <a:rPr lang="id-ID" dirty="0" smtClean="0"/>
                        <a:t>D. </a:t>
                      </a:r>
                      <a:r>
                        <a:rPr lang="en-US" dirty="0" smtClean="0"/>
                        <a:t>There is evidence from the history, physical examination, or laboratory findings of either (1) or (2): </a:t>
                      </a:r>
                    </a:p>
                    <a:p>
                      <a:pPr marL="742950" lvl="1" indent="-285750">
                        <a:buFont typeface="+mj-lt"/>
                        <a:buAutoNum type="alphaUcPeriod"/>
                      </a:pPr>
                      <a:r>
                        <a:rPr lang="en-US" dirty="0" smtClean="0"/>
                        <a:t>the symptoms in Criteria A and B developed during substance intoxication </a:t>
                      </a:r>
                    </a:p>
                    <a:p>
                      <a:pPr marL="742950" lvl="1" indent="-285750">
                        <a:buFont typeface="+mj-lt"/>
                        <a:buAutoNum type="alphaUcPeriod"/>
                      </a:pPr>
                      <a:r>
                        <a:rPr lang="en-US" dirty="0" smtClean="0"/>
                        <a:t>medication use is etiologically related to the disturbance*</a:t>
                      </a:r>
                      <a:br>
                        <a:rPr lang="en-US" dirty="0" smtClean="0"/>
                      </a:br>
                      <a:r>
                        <a:rPr lang="en-US" b="1" dirty="0" smtClean="0"/>
                        <a:t>Note</a:t>
                      </a:r>
                      <a:r>
                        <a:rPr lang="en-US" dirty="0" smtClean="0"/>
                        <a:t>: This diagnosis should be made instead of a diagnosis of substance intoxication only when the cognitive symptoms are in excess of those usually associated with the intoxication syndrome and when the symptoms are sufficiently severe to warrant independent clinical attention.</a:t>
                      </a:r>
                      <a:br>
                        <a:rPr lang="en-US" dirty="0" smtClean="0"/>
                      </a:br>
                      <a:r>
                        <a:rPr lang="en-US" dirty="0" smtClean="0"/>
                        <a:t>*</a:t>
                      </a:r>
                      <a:r>
                        <a:rPr lang="en-US" b="1" dirty="0" smtClean="0"/>
                        <a:t>Note</a:t>
                      </a:r>
                      <a:r>
                        <a:rPr lang="en-US" dirty="0" smtClean="0"/>
                        <a:t>: The diagnosis should be recorded as substance-induced delirium if related to medication use.</a:t>
                      </a:r>
                    </a:p>
                    <a:p>
                      <a:endParaRPr lang="id-ID" dirty="0"/>
                    </a:p>
                  </a:txBody>
                  <a:tcPr marL="0" marR="0" marT="0" marB="0">
                    <a:solidFill>
                      <a:schemeClr val="accent1">
                        <a:lumMod val="20000"/>
                        <a:lumOff val="80000"/>
                      </a:schemeClr>
                    </a:solidFill>
                  </a:tcPr>
                </a:tc>
              </a:tr>
              <a:tr h="690880">
                <a:tc>
                  <a:txBody>
                    <a:bodyPr/>
                    <a:lstStyle/>
                    <a:p>
                      <a:r>
                        <a:rPr lang="en-US" i="1" dirty="0" smtClean="0"/>
                        <a:t>Code</a:t>
                      </a:r>
                      <a:r>
                        <a:rPr lang="en-US" dirty="0" smtClean="0"/>
                        <a:t> </a:t>
                      </a:r>
                      <a:r>
                        <a:rPr lang="en-US" dirty="0"/>
                        <a:t>(Specific substance) intoxication delirium:</a:t>
                      </a:r>
                      <a:br>
                        <a:rPr lang="en-US" dirty="0"/>
                      </a:br>
                      <a:r>
                        <a:rPr lang="en-US" dirty="0"/>
                        <a:t>(Alcohol; Amphetamine [or </a:t>
                      </a:r>
                      <a:r>
                        <a:rPr lang="en-US" dirty="0" err="1"/>
                        <a:t>amphetaminelike</a:t>
                      </a:r>
                      <a:r>
                        <a:rPr lang="en-US" dirty="0"/>
                        <a:t> substance]; Cannabis; Cocaine; Hallucinogen; Inhalant; </a:t>
                      </a:r>
                      <a:r>
                        <a:rPr lang="en-US" dirty="0" err="1"/>
                        <a:t>Opioid</a:t>
                      </a:r>
                      <a:r>
                        <a:rPr lang="en-US" dirty="0"/>
                        <a:t>; Phencyclidine [or </a:t>
                      </a:r>
                      <a:r>
                        <a:rPr lang="en-US" dirty="0" err="1"/>
                        <a:t>phencyclidinelike</a:t>
                      </a:r>
                      <a:r>
                        <a:rPr lang="en-US" dirty="0"/>
                        <a:t> substance]; Sedative, hypnotic, or </a:t>
                      </a:r>
                      <a:r>
                        <a:rPr lang="en-US" dirty="0" err="1"/>
                        <a:t>anxiolytic</a:t>
                      </a:r>
                      <a:r>
                        <a:rPr lang="en-US" dirty="0"/>
                        <a:t>; Other [or unknown] substance [e.g., </a:t>
                      </a:r>
                      <a:r>
                        <a:rPr lang="en-US" dirty="0" err="1"/>
                        <a:t>cimetidine</a:t>
                      </a:r>
                      <a:r>
                        <a:rPr lang="en-US" dirty="0"/>
                        <a:t>, digitalis, </a:t>
                      </a:r>
                      <a:r>
                        <a:rPr lang="en-US" dirty="0" err="1"/>
                        <a:t>benztropine</a:t>
                      </a:r>
                      <a:r>
                        <a:rPr lang="en-US" dirty="0"/>
                        <a:t>])</a:t>
                      </a:r>
                    </a:p>
                  </a:txBody>
                  <a:tcPr marL="0" marR="0" marT="0" marB="0">
                    <a:solidFill>
                      <a:schemeClr val="accent1">
                        <a:lumMod val="20000"/>
                        <a:lumOff val="80000"/>
                      </a:schemeClr>
                    </a:solidFill>
                  </a:tcPr>
                </a:tc>
              </a:tr>
            </a:tbl>
          </a:graphicData>
        </a:graphic>
      </p:graphicFrame>
    </p:spTree>
    <p:extLst>
      <p:ext uri="{BB962C8B-B14F-4D97-AF65-F5344CB8AC3E}">
        <p14:creationId xmlns:p14="http://schemas.microsoft.com/office/powerpoint/2010/main" val="13269396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half" idx="1"/>
            <p:extLst>
              <p:ext uri="{D42A27DB-BD31-4B8C-83A1-F6EECF244321}">
                <p14:modId xmlns:p14="http://schemas.microsoft.com/office/powerpoint/2010/main" val="3802143363"/>
              </p:ext>
            </p:extLst>
          </p:nvPr>
        </p:nvGraphicFramePr>
        <p:xfrm>
          <a:off x="228600" y="152400"/>
          <a:ext cx="8686800" cy="3159760"/>
        </p:xfrm>
        <a:graphic>
          <a:graphicData uri="http://schemas.openxmlformats.org/drawingml/2006/table">
            <a:tbl>
              <a:tblPr firstRow="1" bandRow="1">
                <a:tableStyleId>{5C22544A-7EE6-4342-B048-85BDC9FD1C3A}</a:tableStyleId>
              </a:tblPr>
              <a:tblGrid>
                <a:gridCol w="8686800"/>
              </a:tblGrid>
              <a:tr h="609600">
                <a:tc>
                  <a:txBody>
                    <a:bodyPr/>
                    <a:lstStyle/>
                    <a:p>
                      <a:r>
                        <a:rPr lang="en-US" sz="2200" dirty="0"/>
                        <a:t>DSM-IV-TR Diagnostic Criteria for Substance Withdrawal Delirium</a:t>
                      </a:r>
                    </a:p>
                  </a:txBody>
                  <a:tcPr marL="0" marR="0" marT="0" marB="0">
                    <a:solidFill>
                      <a:srgbClr val="92D050"/>
                    </a:solidFill>
                  </a:tcPr>
                </a:tc>
              </a:tr>
              <a:tr h="904240">
                <a:tc>
                  <a:txBody>
                    <a:bodyPr/>
                    <a:lstStyle/>
                    <a:p>
                      <a:r>
                        <a:rPr lang="id-ID" dirty="0" smtClean="0"/>
                        <a:t>D. </a:t>
                      </a:r>
                      <a:r>
                        <a:rPr lang="en-US" dirty="0" smtClean="0"/>
                        <a:t>There is evidence from the history, physical examination, or laboratory findings that the symptoms in Criteria A and B developed during, or shortly after, a withdrawal syndrome.</a:t>
                      </a:r>
                      <a:endParaRPr lang="id-ID" dirty="0" smtClean="0"/>
                    </a:p>
                    <a:p>
                      <a:endParaRPr lang="id-ID" dirty="0"/>
                    </a:p>
                  </a:txBody>
                  <a:tcPr marL="0" marR="0" marT="0" marB="0"/>
                </a:tc>
              </a:tr>
              <a:tr h="904240">
                <a:tc>
                  <a:txBody>
                    <a:bodyPr/>
                    <a:lstStyle/>
                    <a:p>
                      <a:pPr>
                        <a:buFont typeface="+mj-lt"/>
                        <a:buNone/>
                      </a:pPr>
                      <a:r>
                        <a:rPr lang="id-ID" baseline="0" dirty="0" smtClean="0"/>
                        <a:t> </a:t>
                      </a:r>
                      <a:r>
                        <a:rPr lang="en-US" b="1" dirty="0" smtClean="0"/>
                        <a:t>Note</a:t>
                      </a:r>
                      <a:r>
                        <a:rPr lang="en-US" dirty="0"/>
                        <a:t>: This diagnosis should be made instead of a diagnosis of substance withdrawal only when the cognitive symptoms are in excess of those usually associated with the withdrawal syndrome and when the symptoms are sufficiently severe to warrant independent clinical attention.</a:t>
                      </a:r>
                      <a:br>
                        <a:rPr lang="en-US" dirty="0"/>
                      </a:br>
                      <a:r>
                        <a:rPr lang="en-US" i="1" dirty="0"/>
                        <a:t>Code</a:t>
                      </a:r>
                      <a:r>
                        <a:rPr lang="en-US" dirty="0"/>
                        <a:t> (Specific substance) withdrawal delirium:</a:t>
                      </a:r>
                      <a:br>
                        <a:rPr lang="en-US" dirty="0"/>
                      </a:br>
                      <a:r>
                        <a:rPr lang="en-US" dirty="0"/>
                        <a:t>(Alcohol; Sedative, hypnotic, or </a:t>
                      </a:r>
                      <a:r>
                        <a:rPr lang="en-US" dirty="0" err="1"/>
                        <a:t>anxiolytic</a:t>
                      </a:r>
                      <a:r>
                        <a:rPr lang="en-US" dirty="0"/>
                        <a:t>; Other [or unknown] substance)</a:t>
                      </a:r>
                    </a:p>
                  </a:txBody>
                  <a:tcPr marL="0" marR="0" marT="0" marB="0"/>
                </a:tc>
              </a:tr>
            </a:tbl>
          </a:graphicData>
        </a:graphic>
      </p:graphicFrame>
      <p:graphicFrame>
        <p:nvGraphicFramePr>
          <p:cNvPr id="6" name="Content Placeholder 6"/>
          <p:cNvGraphicFramePr>
            <a:graphicFrameLocks noGrp="1"/>
          </p:cNvGraphicFramePr>
          <p:nvPr>
            <p:ph sz="half" idx="2"/>
            <p:extLst>
              <p:ext uri="{D42A27DB-BD31-4B8C-83A1-F6EECF244321}">
                <p14:modId xmlns:p14="http://schemas.microsoft.com/office/powerpoint/2010/main" val="1972479248"/>
              </p:ext>
            </p:extLst>
          </p:nvPr>
        </p:nvGraphicFramePr>
        <p:xfrm>
          <a:off x="228600" y="3810000"/>
          <a:ext cx="8686800" cy="2600960"/>
        </p:xfrm>
        <a:graphic>
          <a:graphicData uri="http://schemas.openxmlformats.org/drawingml/2006/table">
            <a:tbl>
              <a:tblPr firstRow="1" bandRow="1">
                <a:tableStyleId>{5C22544A-7EE6-4342-B048-85BDC9FD1C3A}</a:tableStyleId>
              </a:tblPr>
              <a:tblGrid>
                <a:gridCol w="8686800"/>
              </a:tblGrid>
              <a:tr h="751840">
                <a:tc>
                  <a:txBody>
                    <a:bodyPr/>
                    <a:lstStyle/>
                    <a:p>
                      <a:r>
                        <a:rPr lang="id-ID" sz="2200" dirty="0"/>
                        <a:t>DSM-IV-TR Diagnostic Criteria for Delirium Due to Multiple Etiologies</a:t>
                      </a:r>
                    </a:p>
                  </a:txBody>
                  <a:tcPr marL="0" marR="0" marT="0" marB="0">
                    <a:solidFill>
                      <a:srgbClr val="92D050"/>
                    </a:solidFill>
                  </a:tcPr>
                </a:tc>
              </a:tr>
              <a:tr h="751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d-ID" dirty="0" smtClean="0"/>
                        <a:t>D. </a:t>
                      </a:r>
                      <a:r>
                        <a:rPr lang="en-US" dirty="0" smtClean="0"/>
                        <a:t>There is evidence from the history, physical examination, or laboratory findings that the delirium has more than one etiology (e.g., more than one etiological general medical condition, a general medical condition plus substance intoxication or medication side effect).</a:t>
                      </a:r>
                    </a:p>
                    <a:p>
                      <a:endParaRPr lang="id-ID" dirty="0"/>
                    </a:p>
                  </a:txBody>
                  <a:tcPr marL="0" marR="0" marT="0" marB="0"/>
                </a:tc>
              </a:tr>
              <a:tr h="751840">
                <a:tc>
                  <a:txBody>
                    <a:bodyPr/>
                    <a:lstStyle/>
                    <a:p>
                      <a:r>
                        <a:rPr lang="en-US" b="1" dirty="0" smtClean="0"/>
                        <a:t>Coding </a:t>
                      </a:r>
                      <a:r>
                        <a:rPr lang="en-US" b="1" dirty="0"/>
                        <a:t>note</a:t>
                      </a:r>
                      <a:r>
                        <a:rPr lang="en-US" dirty="0"/>
                        <a:t>: Use multiple codes reflecting specific delirium and specific etiologies, e.g., Delirium due to viral encephalitis; Alcohol withdrawal delirium.</a:t>
                      </a:r>
                    </a:p>
                  </a:txBody>
                  <a:tcPr marL="0" marR="0" marT="0" marB="0"/>
                </a:tc>
              </a:tr>
            </a:tbl>
          </a:graphicData>
        </a:graphic>
      </p:graphicFrame>
    </p:spTree>
    <p:extLst>
      <p:ext uri="{BB962C8B-B14F-4D97-AF65-F5344CB8AC3E}">
        <p14:creationId xmlns:p14="http://schemas.microsoft.com/office/powerpoint/2010/main" val="24846135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sz="half" idx="1"/>
            <p:extLst>
              <p:ext uri="{D42A27DB-BD31-4B8C-83A1-F6EECF244321}">
                <p14:modId xmlns:p14="http://schemas.microsoft.com/office/powerpoint/2010/main" val="549934492"/>
              </p:ext>
            </p:extLst>
          </p:nvPr>
        </p:nvGraphicFramePr>
        <p:xfrm>
          <a:off x="152400" y="1143000"/>
          <a:ext cx="8610600" cy="3200400"/>
        </p:xfrm>
        <a:graphic>
          <a:graphicData uri="http://schemas.openxmlformats.org/drawingml/2006/table">
            <a:tbl>
              <a:tblPr firstRow="1" bandRow="1">
                <a:tableStyleId>{5C22544A-7EE6-4342-B048-85BDC9FD1C3A}</a:tableStyleId>
              </a:tblPr>
              <a:tblGrid>
                <a:gridCol w="8610600"/>
              </a:tblGrid>
              <a:tr h="777240">
                <a:tc>
                  <a:txBody>
                    <a:bodyPr/>
                    <a:lstStyle/>
                    <a:p>
                      <a:r>
                        <a:rPr lang="en-US" sz="2400" dirty="0"/>
                        <a:t>DSM-IV-TR Diagnostic Criteria for Delirium Not Otherwise Specified</a:t>
                      </a:r>
                    </a:p>
                  </a:txBody>
                  <a:tcPr marL="0" marR="0" marT="0" marB="0">
                    <a:solidFill>
                      <a:srgbClr val="92D050"/>
                    </a:solidFill>
                  </a:tcPr>
                </a:tc>
              </a:tr>
              <a:tr h="7772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d-ID" dirty="0" smtClean="0"/>
                        <a:t>1.</a:t>
                      </a:r>
                      <a:r>
                        <a:rPr lang="id-ID" baseline="0" dirty="0" smtClean="0"/>
                        <a:t> </a:t>
                      </a:r>
                      <a:r>
                        <a:rPr lang="en-US" dirty="0" smtClean="0"/>
                        <a:t>This category should be used to diagnose a delirium that does not meet criteria for any of the specific types of delirium described in this section.</a:t>
                      </a:r>
                      <a:br>
                        <a:rPr lang="en-US" dirty="0" smtClean="0"/>
                      </a:br>
                      <a:r>
                        <a:rPr lang="en-US" dirty="0" smtClean="0"/>
                        <a:t>Examples include A clinical presentation of delirium that is suspected to be due to a general medical condition or substance use but for which there is insufficient evidence to establish a specific etiology </a:t>
                      </a:r>
                    </a:p>
                    <a:p>
                      <a:endParaRPr lang="id-ID" dirty="0"/>
                    </a:p>
                  </a:txBody>
                  <a:tcPr marL="0" marR="0" marT="0" marB="0"/>
                </a:tc>
              </a:tr>
              <a:tr h="777240">
                <a:tc>
                  <a:txBody>
                    <a:bodyPr/>
                    <a:lstStyle/>
                    <a:p>
                      <a:pPr>
                        <a:buFont typeface="+mj-lt"/>
                        <a:buNone/>
                      </a:pPr>
                      <a:r>
                        <a:rPr lang="id-ID" dirty="0" smtClean="0"/>
                        <a:t>2. </a:t>
                      </a:r>
                      <a:r>
                        <a:rPr lang="en-US" dirty="0" smtClean="0"/>
                        <a:t>Delirium </a:t>
                      </a:r>
                      <a:r>
                        <a:rPr lang="en-US" dirty="0"/>
                        <a:t>due to causes not listed in this section (e.g., sensory deprivation) </a:t>
                      </a:r>
                    </a:p>
                  </a:txBody>
                  <a:tcPr marL="0" marR="0" marT="0" marB="0"/>
                </a:tc>
              </a:tr>
            </a:tbl>
          </a:graphicData>
        </a:graphic>
      </p:graphicFrame>
    </p:spTree>
    <p:extLst>
      <p:ext uri="{BB962C8B-B14F-4D97-AF65-F5344CB8AC3E}">
        <p14:creationId xmlns:p14="http://schemas.microsoft.com/office/powerpoint/2010/main" val="17383669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mtClean="0"/>
              <a:t>Patofisiologi</a:t>
            </a:r>
          </a:p>
        </p:txBody>
      </p:sp>
      <p:sp>
        <p:nvSpPr>
          <p:cNvPr id="18434" name="Content Placeholder 2"/>
          <p:cNvSpPr>
            <a:spLocks noGrp="1"/>
          </p:cNvSpPr>
          <p:nvPr>
            <p:ph idx="1"/>
          </p:nvPr>
        </p:nvSpPr>
        <p:spPr>
          <a:xfrm>
            <a:off x="457200" y="1295400"/>
            <a:ext cx="8229600" cy="4830763"/>
          </a:xfrm>
        </p:spPr>
        <p:txBody>
          <a:bodyPr/>
          <a:lstStyle/>
          <a:p>
            <a:r>
              <a:rPr lang="en-US" sz="2400" dirty="0" err="1" smtClean="0"/>
              <a:t>Mekanisme</a:t>
            </a:r>
            <a:r>
              <a:rPr lang="en-US" sz="2400" dirty="0" smtClean="0"/>
              <a:t> </a:t>
            </a:r>
            <a:r>
              <a:rPr lang="en-US" sz="2400" dirty="0" smtClean="0">
                <a:sym typeface="Wingdings" pitchFamily="2" charset="2"/>
              </a:rPr>
              <a:t> ?</a:t>
            </a:r>
            <a:endParaRPr lang="id-ID" sz="2400" dirty="0" smtClean="0">
              <a:sym typeface="Wingdings" pitchFamily="2" charset="2"/>
            </a:endParaRPr>
          </a:p>
          <a:p>
            <a:r>
              <a:rPr lang="id-ID" sz="2400" dirty="0" smtClean="0">
                <a:sym typeface="Wingdings" pitchFamily="2" charset="2"/>
              </a:rPr>
              <a:t>Hipotesis: neurotransmiter yang terlibat: </a:t>
            </a:r>
            <a:r>
              <a:rPr lang="id-ID" sz="2400" dirty="0" smtClean="0">
                <a:sym typeface="Wingdings" pitchFamily="2" charset="2"/>
              </a:rPr>
              <a:t>asetil</a:t>
            </a:r>
            <a:r>
              <a:rPr lang="en-US" sz="2400" dirty="0" smtClean="0">
                <a:sym typeface="Wingdings" pitchFamily="2" charset="2"/>
              </a:rPr>
              <a:t>k</a:t>
            </a:r>
            <a:r>
              <a:rPr lang="id-ID" sz="2400" dirty="0" smtClean="0">
                <a:sym typeface="Wingdings" pitchFamily="2" charset="2"/>
              </a:rPr>
              <a:t>olin</a:t>
            </a:r>
            <a:r>
              <a:rPr lang="id-ID" sz="2400" dirty="0" smtClean="0">
                <a:sym typeface="Wingdings" pitchFamily="2" charset="2"/>
              </a:rPr>
              <a:t>, neuronatomi yang terlibat: formasio retikular dan dorsal tegmented pathway</a:t>
            </a:r>
          </a:p>
          <a:p>
            <a:r>
              <a:rPr lang="id-ID" sz="2400" dirty="0" smtClean="0">
                <a:sym typeface="Wingdings" pitchFamily="2" charset="2"/>
              </a:rPr>
              <a:t>Adanya penurunan aktivitas asetilkolin pada otak</a:t>
            </a:r>
          </a:p>
          <a:p>
            <a:r>
              <a:rPr lang="id-ID" sz="2400" dirty="0" smtClean="0">
                <a:sym typeface="Wingdings" pitchFamily="2" charset="2"/>
              </a:rPr>
              <a:t>Pada delirium toxicity: karena aktivitas antikolinergik yang tinggi.</a:t>
            </a:r>
            <a:endParaRPr lang="en-US" sz="2400" dirty="0" smtClean="0">
              <a:sym typeface="Wingdings" pitchFamily="2" charset="2"/>
            </a:endParaRPr>
          </a:p>
          <a:p>
            <a:r>
              <a:rPr lang="id-ID" sz="2400" dirty="0" smtClean="0">
                <a:sym typeface="Wingdings" pitchFamily="2" charset="2"/>
              </a:rPr>
              <a:t>Pada delirium ketergantungan alkohol: berhubungan dengan hiperaktivitas locus </a:t>
            </a:r>
            <a:r>
              <a:rPr lang="en-US" sz="2400" dirty="0" smtClean="0">
                <a:sym typeface="Wingdings" pitchFamily="2" charset="2"/>
              </a:rPr>
              <a:t>c</a:t>
            </a:r>
            <a:r>
              <a:rPr lang="id-ID" sz="2400" dirty="0" smtClean="0">
                <a:sym typeface="Wingdings" pitchFamily="2" charset="2"/>
              </a:rPr>
              <a:t>er</a:t>
            </a:r>
            <a:r>
              <a:rPr lang="en-US" sz="2400" dirty="0" smtClean="0">
                <a:sym typeface="Wingdings" pitchFamily="2" charset="2"/>
              </a:rPr>
              <a:t>e</a:t>
            </a:r>
            <a:r>
              <a:rPr lang="id-ID" sz="2400" dirty="0" smtClean="0">
                <a:sym typeface="Wingdings" pitchFamily="2" charset="2"/>
              </a:rPr>
              <a:t>leus </a:t>
            </a:r>
            <a:r>
              <a:rPr lang="id-ID" sz="2400" dirty="0" smtClean="0">
                <a:sym typeface="Wingdings" pitchFamily="2" charset="2"/>
              </a:rPr>
              <a:t>dan noradrenergik neuron</a:t>
            </a:r>
          </a:p>
          <a:p>
            <a:r>
              <a:rPr lang="id-ID" sz="2400" dirty="0" smtClean="0">
                <a:sym typeface="Wingdings" pitchFamily="2" charset="2"/>
              </a:rPr>
              <a:t>Neurotransmiter lain: serotonin dan glutamat</a:t>
            </a:r>
            <a:endParaRPr lang="en-US" sz="2400" dirty="0" smtClean="0"/>
          </a:p>
        </p:txBody>
      </p:sp>
    </p:spTree>
    <p:extLst>
      <p:ext uri="{BB962C8B-B14F-4D97-AF65-F5344CB8AC3E}">
        <p14:creationId xmlns:p14="http://schemas.microsoft.com/office/powerpoint/2010/main" val="31313694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Instumen</a:t>
            </a:r>
            <a:r>
              <a:rPr lang="en-US" dirty="0" smtClean="0"/>
              <a:t> </a:t>
            </a:r>
            <a:r>
              <a:rPr lang="en-US" dirty="0" err="1" smtClean="0"/>
              <a:t>Pemeriksaan</a:t>
            </a:r>
            <a:r>
              <a:rPr lang="en-US" dirty="0" smtClean="0"/>
              <a:t> </a:t>
            </a:r>
            <a:endParaRPr lang="en-US" dirty="0"/>
          </a:p>
        </p:txBody>
      </p:sp>
      <p:sp>
        <p:nvSpPr>
          <p:cNvPr id="3" name="Content Placeholder 2"/>
          <p:cNvSpPr>
            <a:spLocks noGrp="1"/>
          </p:cNvSpPr>
          <p:nvPr>
            <p:ph idx="1"/>
          </p:nvPr>
        </p:nvSpPr>
        <p:spPr>
          <a:xfrm>
            <a:off x="457200" y="1219200"/>
            <a:ext cx="7620000" cy="5181600"/>
          </a:xfrm>
        </p:spPr>
        <p:txBody>
          <a:bodyPr>
            <a:normAutofit/>
          </a:bodyPr>
          <a:lstStyle/>
          <a:p>
            <a:pPr marL="114300" indent="0">
              <a:buNone/>
            </a:pPr>
            <a:endParaRPr lang="en-US" sz="2800" dirty="0" smtClean="0"/>
          </a:p>
          <a:p>
            <a:pPr>
              <a:buFont typeface="Wingdings" pitchFamily="2" charset="2"/>
              <a:buChar char="v"/>
            </a:pPr>
            <a:r>
              <a:rPr lang="en-US" sz="2800" dirty="0" smtClean="0"/>
              <a:t>CAM : (</a:t>
            </a:r>
            <a:r>
              <a:rPr lang="en-US" sz="2800" dirty="0" err="1" smtClean="0"/>
              <a:t>kriteria</a:t>
            </a:r>
            <a:r>
              <a:rPr lang="en-US" sz="2800" dirty="0" smtClean="0"/>
              <a:t> </a:t>
            </a:r>
            <a:r>
              <a:rPr lang="en-US" sz="2800" dirty="0" err="1" smtClean="0"/>
              <a:t>a+b</a:t>
            </a:r>
            <a:r>
              <a:rPr lang="en-US" sz="2800" dirty="0" smtClean="0"/>
              <a:t>+ minimal c </a:t>
            </a:r>
            <a:r>
              <a:rPr lang="en-US" sz="2800" dirty="0" err="1" smtClean="0"/>
              <a:t>atau</a:t>
            </a:r>
            <a:r>
              <a:rPr lang="en-US" sz="2800" dirty="0" smtClean="0"/>
              <a:t> d)</a:t>
            </a:r>
          </a:p>
          <a:p>
            <a:pPr marL="925830" lvl="1" indent="-514350">
              <a:buFont typeface="+mj-lt"/>
              <a:buAutoNum type="alphaLcPeriod"/>
            </a:pPr>
            <a:r>
              <a:rPr lang="en-US" sz="2600" dirty="0" err="1" smtClean="0"/>
              <a:t>Awitan</a:t>
            </a:r>
            <a:r>
              <a:rPr lang="en-US" sz="2600" dirty="0" smtClean="0"/>
              <a:t> </a:t>
            </a:r>
            <a:r>
              <a:rPr lang="en-US" sz="2600" dirty="0" err="1" smtClean="0"/>
              <a:t>akut</a:t>
            </a:r>
            <a:r>
              <a:rPr lang="en-US" sz="2600" dirty="0" smtClean="0"/>
              <a:t> </a:t>
            </a:r>
            <a:r>
              <a:rPr lang="en-US" sz="2600" dirty="0" err="1" smtClean="0"/>
              <a:t>atau</a:t>
            </a:r>
            <a:r>
              <a:rPr lang="en-US" sz="2600" dirty="0" smtClean="0"/>
              <a:t> </a:t>
            </a:r>
            <a:r>
              <a:rPr lang="en-US" sz="2600" dirty="0" err="1" smtClean="0"/>
              <a:t>berfluktuasi</a:t>
            </a:r>
            <a:endParaRPr lang="en-US" sz="2600" dirty="0" smtClean="0"/>
          </a:p>
          <a:p>
            <a:pPr marL="925830" lvl="1" indent="-514350">
              <a:buFont typeface="+mj-lt"/>
              <a:buAutoNum type="alphaLcPeriod"/>
            </a:pPr>
            <a:r>
              <a:rPr lang="en-US" sz="2600" dirty="0" err="1" smtClean="0"/>
              <a:t>Inatensi</a:t>
            </a:r>
            <a:r>
              <a:rPr lang="en-US" sz="2600" dirty="0" smtClean="0"/>
              <a:t> </a:t>
            </a:r>
          </a:p>
          <a:p>
            <a:pPr marL="925830" lvl="1" indent="-514350">
              <a:buFont typeface="+mj-lt"/>
              <a:buAutoNum type="alphaLcPeriod"/>
            </a:pPr>
            <a:r>
              <a:rPr lang="en-US" sz="2600" dirty="0" err="1" smtClean="0"/>
              <a:t>Pikiran</a:t>
            </a:r>
            <a:r>
              <a:rPr lang="en-US" sz="2600" dirty="0" smtClean="0"/>
              <a:t> </a:t>
            </a:r>
            <a:r>
              <a:rPr lang="en-US" sz="2600" dirty="0" err="1" smtClean="0"/>
              <a:t>tidak</a:t>
            </a:r>
            <a:r>
              <a:rPr lang="en-US" sz="2600" dirty="0" smtClean="0"/>
              <a:t> </a:t>
            </a:r>
            <a:r>
              <a:rPr lang="en-US" sz="2600" dirty="0" err="1" smtClean="0"/>
              <a:t>tertata</a:t>
            </a:r>
            <a:endParaRPr lang="en-US" sz="2600" dirty="0" smtClean="0"/>
          </a:p>
          <a:p>
            <a:pPr marL="925830" lvl="1" indent="-514350">
              <a:buFont typeface="+mj-lt"/>
              <a:buAutoNum type="alphaLcPeriod"/>
            </a:pPr>
            <a:r>
              <a:rPr lang="en-US" sz="2600" dirty="0" err="1" smtClean="0"/>
              <a:t>Perubahan</a:t>
            </a:r>
            <a:r>
              <a:rPr lang="en-US" sz="2600" dirty="0" smtClean="0"/>
              <a:t> </a:t>
            </a:r>
            <a:r>
              <a:rPr lang="en-US" sz="2600" dirty="0" err="1" smtClean="0"/>
              <a:t>tingkat</a:t>
            </a:r>
            <a:r>
              <a:rPr lang="en-US" sz="2600" dirty="0" smtClean="0"/>
              <a:t> </a:t>
            </a:r>
            <a:r>
              <a:rPr lang="en-US" sz="2600" dirty="0" err="1" smtClean="0"/>
              <a:t>kesadaran</a:t>
            </a:r>
            <a:endParaRPr lang="en-US" sz="2600" dirty="0" smtClean="0"/>
          </a:p>
          <a:p>
            <a:pPr marL="411480" lvl="1" indent="0">
              <a:buNone/>
            </a:pPr>
            <a:endParaRPr lang="en-US" sz="2600" dirty="0" smtClean="0"/>
          </a:p>
          <a:p>
            <a:pPr marL="411480" lvl="1" indent="0">
              <a:buNone/>
            </a:pPr>
            <a:r>
              <a:rPr lang="en-US" sz="2600" dirty="0" err="1" smtClean="0"/>
              <a:t>Pem</a:t>
            </a:r>
            <a:r>
              <a:rPr lang="en-US" sz="2600" dirty="0" smtClean="0"/>
              <a:t>. Lab : CBP, </a:t>
            </a:r>
            <a:r>
              <a:rPr lang="en-US" sz="2600" dirty="0" err="1" smtClean="0"/>
              <a:t>elektrolit</a:t>
            </a:r>
            <a:r>
              <a:rPr lang="en-US" sz="2600" dirty="0" smtClean="0"/>
              <a:t>, </a:t>
            </a:r>
            <a:r>
              <a:rPr lang="en-US" sz="2600" dirty="0" err="1" smtClean="0"/>
              <a:t>fungsi</a:t>
            </a:r>
            <a:r>
              <a:rPr lang="en-US" sz="2600" dirty="0" smtClean="0"/>
              <a:t> </a:t>
            </a:r>
            <a:r>
              <a:rPr lang="en-US" sz="2600" dirty="0" err="1" smtClean="0"/>
              <a:t>tiroid</a:t>
            </a:r>
            <a:r>
              <a:rPr lang="en-US" sz="2600" dirty="0" smtClean="0"/>
              <a:t>, EKG, EEG, X ray, </a:t>
            </a:r>
            <a:r>
              <a:rPr lang="en-US" sz="2600" dirty="0" err="1" smtClean="0"/>
              <a:t>pem</a:t>
            </a:r>
            <a:r>
              <a:rPr lang="en-US" sz="2600" dirty="0" smtClean="0"/>
              <a:t> </a:t>
            </a:r>
            <a:r>
              <a:rPr lang="en-US" sz="2600" dirty="0" err="1" smtClean="0"/>
              <a:t>darah</a:t>
            </a:r>
            <a:r>
              <a:rPr lang="en-US" sz="2600" dirty="0" smtClean="0"/>
              <a:t>  &amp; </a:t>
            </a:r>
            <a:r>
              <a:rPr lang="en-US" sz="2600" dirty="0" err="1" smtClean="0"/>
              <a:t>urin</a:t>
            </a:r>
            <a:r>
              <a:rPr lang="en-US" sz="2600" dirty="0" smtClean="0"/>
              <a:t>, </a:t>
            </a:r>
            <a:r>
              <a:rPr lang="en-US" sz="2600" dirty="0" err="1" smtClean="0"/>
              <a:t>kultur</a:t>
            </a:r>
            <a:r>
              <a:rPr lang="en-US" sz="2600" dirty="0" smtClean="0"/>
              <a:t> LCS</a:t>
            </a:r>
            <a:endParaRPr lang="en-US" sz="2600" dirty="0"/>
          </a:p>
        </p:txBody>
      </p:sp>
    </p:spTree>
    <p:extLst>
      <p:ext uri="{BB962C8B-B14F-4D97-AF65-F5344CB8AC3E}">
        <p14:creationId xmlns:p14="http://schemas.microsoft.com/office/powerpoint/2010/main" val="4318180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buFont typeface="Wingdings" pitchFamily="2" charset="2"/>
              <a:buChar char="v"/>
            </a:pPr>
            <a:r>
              <a:rPr lang="en-US" sz="2400" dirty="0" smtClean="0"/>
              <a:t>RASS  (Richmond Agitation Sedation Scale) :</a:t>
            </a:r>
          </a:p>
          <a:p>
            <a:pPr>
              <a:buFont typeface="Wingdings" pitchFamily="2" charset="2"/>
              <a:buChar char="ü"/>
            </a:pPr>
            <a:r>
              <a:rPr lang="en-US" sz="2400" dirty="0" err="1" smtClean="0"/>
              <a:t>Skor</a:t>
            </a:r>
            <a:r>
              <a:rPr lang="en-US" sz="2400" dirty="0" smtClean="0"/>
              <a:t> RASS +4 s/d -5</a:t>
            </a:r>
          </a:p>
          <a:p>
            <a:pPr>
              <a:buFont typeface="Wingdings" pitchFamily="2" charset="2"/>
              <a:buChar char="ü"/>
            </a:pPr>
            <a:r>
              <a:rPr lang="en-US" sz="2400" dirty="0" err="1" smtClean="0"/>
              <a:t>Skor</a:t>
            </a:r>
            <a:r>
              <a:rPr lang="en-US" sz="2400" dirty="0" smtClean="0"/>
              <a:t> -1 </a:t>
            </a:r>
            <a:r>
              <a:rPr lang="en-US" sz="2400" dirty="0" err="1" smtClean="0"/>
              <a:t>sampai</a:t>
            </a:r>
            <a:r>
              <a:rPr lang="en-US" sz="2400" dirty="0" smtClean="0"/>
              <a:t> -3 </a:t>
            </a:r>
            <a:r>
              <a:rPr lang="en-US" sz="2400" dirty="0" smtClean="0">
                <a:sym typeface="Wingdings" pitchFamily="2" charset="2"/>
              </a:rPr>
              <a:t> delirium </a:t>
            </a:r>
            <a:r>
              <a:rPr lang="en-US" sz="2400" dirty="0" err="1" smtClean="0">
                <a:sym typeface="Wingdings" pitchFamily="2" charset="2"/>
              </a:rPr>
              <a:t>hipoaktif</a:t>
            </a:r>
            <a:endParaRPr lang="en-US" sz="2400" dirty="0" smtClean="0">
              <a:sym typeface="Wingdings" pitchFamily="2" charset="2"/>
            </a:endParaRPr>
          </a:p>
          <a:p>
            <a:pPr>
              <a:buFont typeface="Wingdings" pitchFamily="2" charset="2"/>
              <a:buChar char="ü"/>
            </a:pPr>
            <a:r>
              <a:rPr lang="en-US" sz="2400" dirty="0" err="1" smtClean="0">
                <a:sym typeface="Wingdings" pitchFamily="2" charset="2"/>
              </a:rPr>
              <a:t>Skor</a:t>
            </a:r>
            <a:r>
              <a:rPr lang="en-US" sz="2400" dirty="0" smtClean="0">
                <a:sym typeface="Wingdings" pitchFamily="2" charset="2"/>
              </a:rPr>
              <a:t> 0 : alert</a:t>
            </a:r>
          </a:p>
          <a:p>
            <a:pPr>
              <a:buFont typeface="Wingdings" pitchFamily="2" charset="2"/>
              <a:buChar char="ü"/>
            </a:pPr>
            <a:r>
              <a:rPr lang="en-US" sz="2400" dirty="0" smtClean="0">
                <a:sym typeface="Wingdings" pitchFamily="2" charset="2"/>
              </a:rPr>
              <a:t>+1 </a:t>
            </a:r>
            <a:r>
              <a:rPr lang="en-US" sz="2400" dirty="0" err="1" smtClean="0">
                <a:sym typeface="Wingdings" pitchFamily="2" charset="2"/>
              </a:rPr>
              <a:t>sampai</a:t>
            </a:r>
            <a:r>
              <a:rPr lang="en-US" sz="2400" dirty="0" smtClean="0">
                <a:sym typeface="Wingdings" pitchFamily="2" charset="2"/>
              </a:rPr>
              <a:t> +2 : </a:t>
            </a:r>
            <a:r>
              <a:rPr lang="en-US" sz="2400" dirty="0" err="1" smtClean="0">
                <a:sym typeface="Wingdings" pitchFamily="2" charset="2"/>
              </a:rPr>
              <a:t>deliirium</a:t>
            </a:r>
            <a:r>
              <a:rPr lang="en-US" sz="2400" dirty="0" smtClean="0">
                <a:sym typeface="Wingdings" pitchFamily="2" charset="2"/>
              </a:rPr>
              <a:t> </a:t>
            </a:r>
            <a:r>
              <a:rPr lang="en-US" sz="2400" dirty="0" err="1" smtClean="0">
                <a:sym typeface="Wingdings" pitchFamily="2" charset="2"/>
              </a:rPr>
              <a:t>hiperaktif</a:t>
            </a:r>
            <a:r>
              <a:rPr lang="en-US" sz="2400" dirty="0" smtClean="0">
                <a:sym typeface="Wingdings" pitchFamily="2" charset="2"/>
              </a:rPr>
              <a:t> </a:t>
            </a:r>
            <a:r>
              <a:rPr lang="en-US" sz="2400" dirty="0" err="1" smtClean="0">
                <a:sym typeface="Wingdings" pitchFamily="2" charset="2"/>
              </a:rPr>
              <a:t>ringan</a:t>
            </a:r>
            <a:endParaRPr lang="en-US" sz="2400" dirty="0" smtClean="0">
              <a:sym typeface="Wingdings" pitchFamily="2" charset="2"/>
            </a:endParaRPr>
          </a:p>
          <a:p>
            <a:pPr>
              <a:buFont typeface="Wingdings" pitchFamily="2" charset="2"/>
              <a:buChar char="ü"/>
            </a:pPr>
            <a:r>
              <a:rPr lang="en-US" sz="2400" dirty="0" smtClean="0">
                <a:sym typeface="Wingdings" pitchFamily="2" charset="2"/>
              </a:rPr>
              <a:t>+3 </a:t>
            </a:r>
            <a:r>
              <a:rPr lang="en-US" sz="2400" dirty="0" err="1" smtClean="0">
                <a:sym typeface="Wingdings" pitchFamily="2" charset="2"/>
              </a:rPr>
              <a:t>sampai</a:t>
            </a:r>
            <a:r>
              <a:rPr lang="en-US" sz="2400" dirty="0" smtClean="0">
                <a:sym typeface="Wingdings" pitchFamily="2" charset="2"/>
              </a:rPr>
              <a:t> +4 : delirium </a:t>
            </a:r>
            <a:r>
              <a:rPr lang="en-US" sz="2400" dirty="0" err="1" smtClean="0">
                <a:sym typeface="Wingdings" pitchFamily="2" charset="2"/>
              </a:rPr>
              <a:t>hiperaktif</a:t>
            </a:r>
            <a:r>
              <a:rPr lang="en-US" sz="2400" dirty="0" smtClean="0">
                <a:sym typeface="Wingdings" pitchFamily="2" charset="2"/>
              </a:rPr>
              <a:t> </a:t>
            </a:r>
            <a:r>
              <a:rPr lang="en-US" sz="2400" dirty="0" err="1" smtClean="0">
                <a:sym typeface="Wingdings" pitchFamily="2" charset="2"/>
              </a:rPr>
              <a:t>berat</a:t>
            </a:r>
            <a:endParaRPr lang="en-US" sz="2400" dirty="0" smtClean="0">
              <a:sym typeface="Wingdings" pitchFamily="2" charset="2"/>
            </a:endParaRPr>
          </a:p>
          <a:p>
            <a:pPr>
              <a:buFont typeface="Wingdings" pitchFamily="2" charset="2"/>
              <a:buChar char="ü"/>
            </a:pPr>
            <a:endParaRPr lang="en-US" sz="2400" dirty="0">
              <a:sym typeface="Wingdings" pitchFamily="2" charset="2"/>
            </a:endParaRPr>
          </a:p>
          <a:p>
            <a:pPr marL="114300" indent="0">
              <a:buNone/>
            </a:pPr>
            <a:endParaRPr lang="en-US" sz="2400" dirty="0"/>
          </a:p>
        </p:txBody>
      </p:sp>
    </p:spTree>
    <p:extLst>
      <p:ext uri="{BB962C8B-B14F-4D97-AF65-F5344CB8AC3E}">
        <p14:creationId xmlns:p14="http://schemas.microsoft.com/office/powerpoint/2010/main" val="2837042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solidFill>
                  <a:schemeClr val="tx1"/>
                </a:solidFill>
              </a:rPr>
              <a:t>Definisi</a:t>
            </a:r>
            <a:endParaRPr lang="en-US" b="1" dirty="0">
              <a:solidFill>
                <a:schemeClr val="tx1"/>
              </a:solidFill>
            </a:endParaRPr>
          </a:p>
        </p:txBody>
      </p:sp>
      <p:sp>
        <p:nvSpPr>
          <p:cNvPr id="3" name="Content Placeholder 2"/>
          <p:cNvSpPr>
            <a:spLocks noGrp="1"/>
          </p:cNvSpPr>
          <p:nvPr>
            <p:ph idx="1"/>
          </p:nvPr>
        </p:nvSpPr>
        <p:spPr/>
        <p:txBody>
          <a:bodyPr/>
          <a:lstStyle/>
          <a:p>
            <a:pPr>
              <a:lnSpc>
                <a:spcPct val="150000"/>
              </a:lnSpc>
              <a:buFont typeface="Wingdings" pitchFamily="2" charset="2"/>
              <a:buChar char="v"/>
            </a:pPr>
            <a:r>
              <a:rPr lang="en-US" dirty="0" smtClean="0"/>
              <a:t>Latin  : “ </a:t>
            </a:r>
            <a:r>
              <a:rPr lang="en-US" dirty="0" err="1" smtClean="0"/>
              <a:t>deliro</a:t>
            </a:r>
            <a:r>
              <a:rPr lang="en-US" dirty="0" smtClean="0"/>
              <a:t> “ </a:t>
            </a:r>
            <a:r>
              <a:rPr lang="en-US" dirty="0" smtClean="0">
                <a:sym typeface="Wingdings" pitchFamily="2" charset="2"/>
              </a:rPr>
              <a:t> </a:t>
            </a:r>
            <a:r>
              <a:rPr lang="en-US" i="1" dirty="0" smtClean="0">
                <a:sym typeface="Wingdings" pitchFamily="2" charset="2"/>
              </a:rPr>
              <a:t>to be crazy</a:t>
            </a:r>
            <a:endParaRPr lang="en-US" i="1" dirty="0" smtClean="0"/>
          </a:p>
          <a:p>
            <a:pPr>
              <a:lnSpc>
                <a:spcPct val="150000"/>
              </a:lnSpc>
              <a:buFont typeface="Wingdings" pitchFamily="2" charset="2"/>
              <a:buChar char="v"/>
            </a:pPr>
            <a:r>
              <a:rPr lang="en-US" dirty="0" smtClean="0"/>
              <a:t>DSM IV-TR :  </a:t>
            </a:r>
            <a:r>
              <a:rPr lang="en-US" dirty="0" err="1" smtClean="0"/>
              <a:t>Gangguan</a:t>
            </a:r>
            <a:r>
              <a:rPr lang="en-US" dirty="0" smtClean="0"/>
              <a:t> </a:t>
            </a:r>
            <a:r>
              <a:rPr lang="en-US" dirty="0" err="1" smtClean="0"/>
              <a:t>kesadaran</a:t>
            </a:r>
            <a:r>
              <a:rPr lang="en-US" dirty="0" smtClean="0"/>
              <a:t>, </a:t>
            </a:r>
            <a:r>
              <a:rPr lang="en-US" dirty="0" err="1" smtClean="0"/>
              <a:t>perhatian</a:t>
            </a:r>
            <a:r>
              <a:rPr lang="en-US" dirty="0" smtClean="0"/>
              <a:t>,  </a:t>
            </a:r>
            <a:r>
              <a:rPr lang="en-US" dirty="0" err="1" smtClean="0"/>
              <a:t>kognisi</a:t>
            </a:r>
            <a:r>
              <a:rPr lang="en-US" dirty="0" smtClean="0"/>
              <a:t>  </a:t>
            </a:r>
            <a:r>
              <a:rPr lang="en-US" dirty="0" err="1" smtClean="0"/>
              <a:t>dan</a:t>
            </a:r>
            <a:r>
              <a:rPr lang="en-US" dirty="0" smtClean="0"/>
              <a:t> </a:t>
            </a:r>
            <a:r>
              <a:rPr lang="en-US" dirty="0" err="1" smtClean="0"/>
              <a:t>persepsi</a:t>
            </a:r>
            <a:r>
              <a:rPr lang="en-US" dirty="0" smtClean="0"/>
              <a:t>.</a:t>
            </a:r>
          </a:p>
          <a:p>
            <a:pPr>
              <a:lnSpc>
                <a:spcPct val="150000"/>
              </a:lnSpc>
              <a:buFont typeface="Wingdings" pitchFamily="2" charset="2"/>
              <a:buChar char="v"/>
            </a:pPr>
            <a:r>
              <a:rPr lang="en-US" dirty="0" err="1" smtClean="0"/>
              <a:t>Sindrom</a:t>
            </a:r>
            <a:r>
              <a:rPr lang="en-US" dirty="0" smtClean="0"/>
              <a:t> </a:t>
            </a:r>
            <a:r>
              <a:rPr lang="en-US" dirty="0" err="1" smtClean="0"/>
              <a:t>psikiatri</a:t>
            </a:r>
            <a:r>
              <a:rPr lang="en-US" dirty="0" smtClean="0"/>
              <a:t> paling </a:t>
            </a:r>
            <a:r>
              <a:rPr lang="en-US" dirty="0" err="1" smtClean="0"/>
              <a:t>umum</a:t>
            </a:r>
            <a:r>
              <a:rPr lang="en-US" dirty="0" smtClean="0"/>
              <a:t>  </a:t>
            </a:r>
            <a:r>
              <a:rPr lang="en-US" dirty="0" smtClean="0">
                <a:sym typeface="Wingdings" pitchFamily="2" charset="2"/>
              </a:rPr>
              <a:t> </a:t>
            </a:r>
            <a:r>
              <a:rPr lang="en-US" dirty="0" err="1" smtClean="0">
                <a:sym typeface="Wingdings" pitchFamily="2" charset="2"/>
              </a:rPr>
              <a:t>peningkatan</a:t>
            </a:r>
            <a:r>
              <a:rPr lang="en-US" dirty="0" smtClean="0">
                <a:sym typeface="Wingdings" pitchFamily="2" charset="2"/>
              </a:rPr>
              <a:t> </a:t>
            </a:r>
            <a:r>
              <a:rPr lang="en-US" dirty="0" err="1" smtClean="0">
                <a:sym typeface="Wingdings" pitchFamily="2" charset="2"/>
              </a:rPr>
              <a:t>morbiditas</a:t>
            </a:r>
            <a:r>
              <a:rPr lang="en-US" dirty="0" smtClean="0">
                <a:sym typeface="Wingdings" pitchFamily="2" charset="2"/>
              </a:rPr>
              <a:t> </a:t>
            </a:r>
            <a:r>
              <a:rPr lang="en-US" dirty="0" err="1" smtClean="0">
                <a:sym typeface="Wingdings" pitchFamily="2" charset="2"/>
              </a:rPr>
              <a:t>dan</a:t>
            </a:r>
            <a:r>
              <a:rPr lang="en-US" dirty="0" smtClean="0">
                <a:sym typeface="Wingdings" pitchFamily="2" charset="2"/>
              </a:rPr>
              <a:t> </a:t>
            </a:r>
            <a:r>
              <a:rPr lang="en-US" dirty="0" err="1" smtClean="0">
                <a:sym typeface="Wingdings" pitchFamily="2" charset="2"/>
              </a:rPr>
              <a:t>mortalitas</a:t>
            </a:r>
            <a:endParaRPr lang="en-US" dirty="0" smtClean="0">
              <a:sym typeface="Wingdings" pitchFamily="2" charset="2"/>
            </a:endParaRPr>
          </a:p>
          <a:p>
            <a:pPr>
              <a:lnSpc>
                <a:spcPct val="150000"/>
              </a:lnSpc>
              <a:buFont typeface="Wingdings" pitchFamily="2" charset="2"/>
              <a:buChar char="v"/>
            </a:pPr>
            <a:r>
              <a:rPr lang="en-US" dirty="0" err="1" smtClean="0">
                <a:sym typeface="Wingdings" pitchFamily="2" charset="2"/>
              </a:rPr>
              <a:t>Gejala</a:t>
            </a:r>
            <a:r>
              <a:rPr lang="en-US" dirty="0" smtClean="0">
                <a:sym typeface="Wingdings" pitchFamily="2" charset="2"/>
              </a:rPr>
              <a:t> </a:t>
            </a:r>
            <a:r>
              <a:rPr lang="en-US" dirty="0" err="1" smtClean="0">
                <a:sym typeface="Wingdings" pitchFamily="2" charset="2"/>
              </a:rPr>
              <a:t>inti</a:t>
            </a:r>
            <a:r>
              <a:rPr lang="en-US" dirty="0" smtClean="0">
                <a:sym typeface="Wingdings" pitchFamily="2" charset="2"/>
              </a:rPr>
              <a:t> delirium : </a:t>
            </a:r>
            <a:r>
              <a:rPr lang="en-US" dirty="0" err="1" smtClean="0">
                <a:sym typeface="Wingdings" pitchFamily="2" charset="2"/>
              </a:rPr>
              <a:t>gangguan</a:t>
            </a:r>
            <a:r>
              <a:rPr lang="en-US" dirty="0" smtClean="0">
                <a:sym typeface="Wingdings" pitchFamily="2" charset="2"/>
              </a:rPr>
              <a:t> </a:t>
            </a:r>
            <a:r>
              <a:rPr lang="en-US" dirty="0" err="1" smtClean="0">
                <a:sym typeface="Wingdings" pitchFamily="2" charset="2"/>
              </a:rPr>
              <a:t>kesadaran</a:t>
            </a:r>
            <a:r>
              <a:rPr lang="en-US" dirty="0" smtClean="0">
                <a:sym typeface="Wingdings" pitchFamily="2" charset="2"/>
              </a:rPr>
              <a:t> </a:t>
            </a:r>
            <a:r>
              <a:rPr lang="en-US" dirty="0" err="1" smtClean="0">
                <a:sym typeface="Wingdings" pitchFamily="2" charset="2"/>
              </a:rPr>
              <a:t>dan</a:t>
            </a:r>
            <a:r>
              <a:rPr lang="en-US" dirty="0" smtClean="0">
                <a:sym typeface="Wingdings" pitchFamily="2" charset="2"/>
              </a:rPr>
              <a:t> </a:t>
            </a:r>
            <a:r>
              <a:rPr lang="en-US" dirty="0" err="1" smtClean="0">
                <a:sym typeface="Wingdings" pitchFamily="2" charset="2"/>
              </a:rPr>
              <a:t>kognisi</a:t>
            </a:r>
            <a:r>
              <a:rPr lang="en-US" dirty="0" smtClean="0">
                <a:sym typeface="Wingdings" pitchFamily="2" charset="2"/>
              </a:rPr>
              <a:t> </a:t>
            </a:r>
            <a:r>
              <a:rPr lang="en-US" dirty="0" err="1" smtClean="0">
                <a:sym typeface="Wingdings" pitchFamily="2" charset="2"/>
              </a:rPr>
              <a:t>yg</a:t>
            </a:r>
            <a:r>
              <a:rPr lang="en-US" dirty="0" smtClean="0">
                <a:sym typeface="Wingdings" pitchFamily="2" charset="2"/>
              </a:rPr>
              <a:t> </a:t>
            </a:r>
            <a:r>
              <a:rPr lang="en-US" dirty="0" err="1" smtClean="0">
                <a:sym typeface="Wingdings" pitchFamily="2" charset="2"/>
              </a:rPr>
              <a:t>dpt</a:t>
            </a:r>
            <a:r>
              <a:rPr lang="en-US" dirty="0" smtClean="0">
                <a:sym typeface="Wingdings" pitchFamily="2" charset="2"/>
              </a:rPr>
              <a:t> </a:t>
            </a:r>
            <a:r>
              <a:rPr lang="en-US" dirty="0" err="1" smtClean="0">
                <a:sym typeface="Wingdings" pitchFamily="2" charset="2"/>
              </a:rPr>
              <a:t>berkembang</a:t>
            </a:r>
            <a:r>
              <a:rPr lang="en-US" dirty="0" smtClean="0">
                <a:sym typeface="Wingdings" pitchFamily="2" charset="2"/>
              </a:rPr>
              <a:t> </a:t>
            </a:r>
            <a:r>
              <a:rPr lang="en-US" dirty="0" err="1" smtClean="0">
                <a:sym typeface="Wingdings" pitchFamily="2" charset="2"/>
              </a:rPr>
              <a:t>cepat</a:t>
            </a:r>
            <a:r>
              <a:rPr lang="en-US" dirty="0" smtClean="0">
                <a:sym typeface="Wingdings" pitchFamily="2" charset="2"/>
              </a:rPr>
              <a:t> (</a:t>
            </a:r>
            <a:r>
              <a:rPr lang="en-US" dirty="0" err="1" smtClean="0">
                <a:sym typeface="Wingdings" pitchFamily="2" charset="2"/>
              </a:rPr>
              <a:t>hari,jam</a:t>
            </a:r>
            <a:r>
              <a:rPr lang="en-US" dirty="0" smtClean="0">
                <a:sym typeface="Wingdings" pitchFamily="2" charset="2"/>
              </a:rPr>
              <a:t>)</a:t>
            </a:r>
            <a:endParaRPr lang="en-US" dirty="0"/>
          </a:p>
        </p:txBody>
      </p:sp>
    </p:spTree>
    <p:extLst>
      <p:ext uri="{BB962C8B-B14F-4D97-AF65-F5344CB8AC3E}">
        <p14:creationId xmlns:p14="http://schemas.microsoft.com/office/powerpoint/2010/main" val="15278900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t>Sub-tipe Klinis</a:t>
            </a:r>
          </a:p>
        </p:txBody>
      </p:sp>
      <p:sp>
        <p:nvSpPr>
          <p:cNvPr id="22530" name="Content Placeholder 2"/>
          <p:cNvSpPr>
            <a:spLocks noGrp="1"/>
          </p:cNvSpPr>
          <p:nvPr>
            <p:ph sz="half" idx="1"/>
          </p:nvPr>
        </p:nvSpPr>
        <p:spPr>
          <a:xfrm>
            <a:off x="457200" y="1600200"/>
            <a:ext cx="8458200" cy="4525963"/>
          </a:xfrm>
        </p:spPr>
        <p:txBody>
          <a:bodyPr>
            <a:normAutofit lnSpcReduction="10000"/>
          </a:bodyPr>
          <a:lstStyle/>
          <a:p>
            <a:pPr>
              <a:lnSpc>
                <a:spcPct val="90000"/>
              </a:lnSpc>
              <a:buFontTx/>
              <a:buNone/>
            </a:pPr>
            <a:r>
              <a:rPr lang="en-GB" b="1" dirty="0" smtClean="0"/>
              <a:t>A. Delirium </a:t>
            </a:r>
            <a:r>
              <a:rPr lang="en-GB" b="1" dirty="0" err="1" smtClean="0"/>
              <a:t>Hiperaktif</a:t>
            </a:r>
            <a:endParaRPr lang="en-GB" dirty="0" smtClean="0"/>
          </a:p>
          <a:p>
            <a:pPr>
              <a:lnSpc>
                <a:spcPct val="90000"/>
              </a:lnSpc>
              <a:buFontTx/>
              <a:buNone/>
            </a:pPr>
            <a:r>
              <a:rPr lang="en-GB" dirty="0" smtClean="0"/>
              <a:t>	- paling </a:t>
            </a:r>
            <a:r>
              <a:rPr lang="en-GB" dirty="0" err="1" smtClean="0"/>
              <a:t>sering</a:t>
            </a:r>
            <a:r>
              <a:rPr lang="en-GB" dirty="0" smtClean="0"/>
              <a:t> </a:t>
            </a:r>
            <a:r>
              <a:rPr lang="en-GB" dirty="0" err="1" smtClean="0"/>
              <a:t>terjadi</a:t>
            </a:r>
            <a:r>
              <a:rPr lang="en-GB" dirty="0" smtClean="0"/>
              <a:t> </a:t>
            </a:r>
            <a:r>
              <a:rPr lang="en-GB" dirty="0" err="1" smtClean="0"/>
              <a:t>dan</a:t>
            </a:r>
            <a:r>
              <a:rPr lang="en-GB" dirty="0" smtClean="0"/>
              <a:t> </a:t>
            </a:r>
            <a:r>
              <a:rPr lang="en-GB" dirty="0" err="1" smtClean="0"/>
              <a:t>mudah</a:t>
            </a:r>
            <a:r>
              <a:rPr lang="en-GB" dirty="0" smtClean="0"/>
              <a:t> </a:t>
            </a:r>
            <a:r>
              <a:rPr lang="en-GB" dirty="0" err="1" smtClean="0"/>
              <a:t>dikenali</a:t>
            </a:r>
            <a:endParaRPr lang="en-GB" dirty="0" smtClean="0"/>
          </a:p>
          <a:p>
            <a:pPr>
              <a:lnSpc>
                <a:spcPct val="90000"/>
              </a:lnSpc>
              <a:buFontTx/>
              <a:buNone/>
            </a:pPr>
            <a:r>
              <a:rPr lang="en-GB" dirty="0" smtClean="0"/>
              <a:t>	- </a:t>
            </a:r>
            <a:r>
              <a:rPr lang="en-GB" dirty="0" err="1" smtClean="0"/>
              <a:t>dgn</a:t>
            </a:r>
            <a:r>
              <a:rPr lang="en-GB" dirty="0" smtClean="0"/>
              <a:t> </a:t>
            </a:r>
            <a:r>
              <a:rPr lang="en-GB" dirty="0" err="1" smtClean="0"/>
              <a:t>gejala</a:t>
            </a:r>
            <a:r>
              <a:rPr lang="en-GB" dirty="0" smtClean="0"/>
              <a:t> </a:t>
            </a:r>
            <a:r>
              <a:rPr lang="en-GB" dirty="0" err="1" smtClean="0"/>
              <a:t>agitasi</a:t>
            </a:r>
            <a:r>
              <a:rPr lang="en-GB" dirty="0" smtClean="0"/>
              <a:t>, </a:t>
            </a:r>
            <a:r>
              <a:rPr lang="en-GB" dirty="0" err="1" smtClean="0"/>
              <a:t>psikosis</a:t>
            </a:r>
            <a:r>
              <a:rPr lang="en-GB" dirty="0" smtClean="0"/>
              <a:t>, </a:t>
            </a:r>
            <a:r>
              <a:rPr lang="en-GB" dirty="0" err="1" smtClean="0"/>
              <a:t>labilitas</a:t>
            </a:r>
            <a:r>
              <a:rPr lang="en-GB" dirty="0" smtClean="0"/>
              <a:t> mood, </a:t>
            </a:r>
            <a:r>
              <a:rPr lang="en-GB" dirty="0" err="1" smtClean="0"/>
              <a:t>dll</a:t>
            </a:r>
            <a:endParaRPr lang="en-GB" dirty="0" smtClean="0"/>
          </a:p>
          <a:p>
            <a:pPr>
              <a:lnSpc>
                <a:spcPct val="90000"/>
              </a:lnSpc>
              <a:buFontTx/>
              <a:buNone/>
            </a:pPr>
            <a:r>
              <a:rPr lang="en-GB" dirty="0" smtClean="0"/>
              <a:t>	- </a:t>
            </a:r>
            <a:r>
              <a:rPr lang="en-GB" dirty="0" err="1" smtClean="0"/>
              <a:t>disebabkan</a:t>
            </a:r>
            <a:r>
              <a:rPr lang="en-GB" dirty="0" smtClean="0"/>
              <a:t> </a:t>
            </a:r>
            <a:r>
              <a:rPr lang="en-GB" dirty="0" err="1" smtClean="0"/>
              <a:t>oleh</a:t>
            </a:r>
            <a:r>
              <a:rPr lang="en-GB" dirty="0" smtClean="0"/>
              <a:t> </a:t>
            </a:r>
            <a:r>
              <a:rPr lang="en-GB" dirty="0" err="1" smtClean="0"/>
              <a:t>intoksikasi</a:t>
            </a:r>
            <a:r>
              <a:rPr lang="en-GB" dirty="0" smtClean="0"/>
              <a:t>, </a:t>
            </a:r>
            <a:r>
              <a:rPr lang="en-GB" dirty="0" err="1" smtClean="0"/>
              <a:t>obat</a:t>
            </a:r>
            <a:r>
              <a:rPr lang="en-GB" dirty="0" smtClean="0"/>
              <a:t> </a:t>
            </a:r>
            <a:r>
              <a:rPr lang="en-GB" dirty="0" err="1" smtClean="0"/>
              <a:t>antikolinergik</a:t>
            </a:r>
            <a:r>
              <a:rPr lang="en-GB" dirty="0" smtClean="0"/>
              <a:t>,      	</a:t>
            </a:r>
            <a:r>
              <a:rPr lang="en-GB" dirty="0" err="1" smtClean="0"/>
              <a:t>ketergantungan</a:t>
            </a:r>
            <a:r>
              <a:rPr lang="en-GB" dirty="0" smtClean="0"/>
              <a:t> </a:t>
            </a:r>
            <a:r>
              <a:rPr lang="en-GB" dirty="0" err="1" smtClean="0"/>
              <a:t>alkohol</a:t>
            </a:r>
            <a:endParaRPr lang="en-GB" dirty="0" smtClean="0"/>
          </a:p>
          <a:p>
            <a:pPr>
              <a:lnSpc>
                <a:spcPct val="90000"/>
              </a:lnSpc>
              <a:buFontTx/>
              <a:buNone/>
            </a:pPr>
            <a:endParaRPr lang="en-GB" dirty="0" smtClean="0"/>
          </a:p>
          <a:p>
            <a:pPr>
              <a:lnSpc>
                <a:spcPct val="90000"/>
              </a:lnSpc>
              <a:buFontTx/>
              <a:buNone/>
            </a:pPr>
            <a:r>
              <a:rPr lang="en-GB" b="1" dirty="0" smtClean="0"/>
              <a:t>B. </a:t>
            </a:r>
            <a:r>
              <a:rPr lang="en-GB" b="1" dirty="0" smtClean="0"/>
              <a:t>Delirium </a:t>
            </a:r>
            <a:r>
              <a:rPr lang="en-GB" b="1" dirty="0" err="1" smtClean="0"/>
              <a:t>Hipoaktif</a:t>
            </a:r>
            <a:endParaRPr lang="en-GB" b="1" dirty="0" smtClean="0"/>
          </a:p>
          <a:p>
            <a:pPr>
              <a:lnSpc>
                <a:spcPct val="90000"/>
              </a:lnSpc>
              <a:buFontTx/>
              <a:buNone/>
            </a:pPr>
            <a:r>
              <a:rPr lang="en-GB" dirty="0" smtClean="0"/>
              <a:t>	- </a:t>
            </a:r>
            <a:r>
              <a:rPr lang="en-GB" dirty="0" err="1" smtClean="0"/>
              <a:t>sering</a:t>
            </a:r>
            <a:r>
              <a:rPr lang="en-GB" dirty="0" smtClean="0"/>
              <a:t> </a:t>
            </a:r>
            <a:r>
              <a:rPr lang="en-GB" dirty="0" err="1" smtClean="0"/>
              <a:t>terjadi</a:t>
            </a:r>
            <a:r>
              <a:rPr lang="en-GB" dirty="0" smtClean="0"/>
              <a:t> </a:t>
            </a:r>
            <a:r>
              <a:rPr lang="en-GB" dirty="0" err="1" smtClean="0"/>
              <a:t>namun</a:t>
            </a:r>
            <a:r>
              <a:rPr lang="en-GB" dirty="0" smtClean="0"/>
              <a:t> </a:t>
            </a:r>
            <a:r>
              <a:rPr lang="en-GB" dirty="0" err="1" smtClean="0"/>
              <a:t>sulit</a:t>
            </a:r>
            <a:r>
              <a:rPr lang="en-GB" dirty="0" smtClean="0"/>
              <a:t> </a:t>
            </a:r>
            <a:r>
              <a:rPr lang="en-GB" dirty="0" err="1" smtClean="0"/>
              <a:t>dikenali</a:t>
            </a:r>
            <a:endParaRPr lang="en-GB" dirty="0" smtClean="0"/>
          </a:p>
          <a:p>
            <a:pPr>
              <a:lnSpc>
                <a:spcPct val="90000"/>
              </a:lnSpc>
              <a:buFontTx/>
              <a:buNone/>
            </a:pPr>
            <a:r>
              <a:rPr lang="en-GB" dirty="0" smtClean="0"/>
              <a:t>	- </a:t>
            </a:r>
            <a:r>
              <a:rPr lang="en-GB" dirty="0" err="1" smtClean="0"/>
              <a:t>gejala</a:t>
            </a:r>
            <a:r>
              <a:rPr lang="en-GB" dirty="0" smtClean="0"/>
              <a:t> : </a:t>
            </a:r>
            <a:r>
              <a:rPr lang="en-GB" dirty="0" err="1" smtClean="0"/>
              <a:t>bingung</a:t>
            </a:r>
            <a:r>
              <a:rPr lang="en-GB" dirty="0" smtClean="0"/>
              <a:t>, </a:t>
            </a:r>
            <a:r>
              <a:rPr lang="en-GB" dirty="0" err="1" smtClean="0"/>
              <a:t>lethargi</a:t>
            </a:r>
            <a:r>
              <a:rPr lang="en-GB" dirty="0" smtClean="0"/>
              <a:t> </a:t>
            </a:r>
            <a:r>
              <a:rPr lang="en-GB" dirty="0" err="1" smtClean="0"/>
              <a:t>dan</a:t>
            </a:r>
            <a:r>
              <a:rPr lang="en-GB" dirty="0" smtClean="0"/>
              <a:t> </a:t>
            </a:r>
            <a:r>
              <a:rPr lang="en-GB" dirty="0" err="1" smtClean="0"/>
              <a:t>malas</a:t>
            </a:r>
            <a:endParaRPr lang="en-GB" dirty="0" smtClean="0"/>
          </a:p>
          <a:p>
            <a:pPr>
              <a:lnSpc>
                <a:spcPct val="90000"/>
              </a:lnSpc>
              <a:buFontTx/>
              <a:buNone/>
            </a:pPr>
            <a:r>
              <a:rPr lang="en-GB" dirty="0" smtClean="0"/>
              <a:t>	- </a:t>
            </a:r>
            <a:r>
              <a:rPr lang="en-GB" dirty="0" err="1" smtClean="0"/>
              <a:t>disebabkan</a:t>
            </a:r>
            <a:r>
              <a:rPr lang="en-GB" dirty="0" smtClean="0"/>
              <a:t> </a:t>
            </a:r>
            <a:r>
              <a:rPr lang="en-GB" dirty="0" err="1" smtClean="0"/>
              <a:t>oleh</a:t>
            </a:r>
            <a:r>
              <a:rPr lang="en-GB" dirty="0" smtClean="0"/>
              <a:t> </a:t>
            </a:r>
            <a:r>
              <a:rPr lang="en-GB" dirty="0" err="1" smtClean="0"/>
              <a:t>ggn</a:t>
            </a:r>
            <a:r>
              <a:rPr lang="en-GB" dirty="0" smtClean="0"/>
              <a:t> </a:t>
            </a:r>
            <a:r>
              <a:rPr lang="en-GB" dirty="0" err="1" smtClean="0"/>
              <a:t>metabolit</a:t>
            </a:r>
            <a:r>
              <a:rPr lang="en-GB" dirty="0" smtClean="0"/>
              <a:t> </a:t>
            </a:r>
            <a:r>
              <a:rPr lang="en-GB" dirty="0" err="1" smtClean="0"/>
              <a:t>dan</a:t>
            </a:r>
            <a:r>
              <a:rPr lang="en-GB" dirty="0" smtClean="0"/>
              <a:t> </a:t>
            </a:r>
            <a:r>
              <a:rPr lang="en-GB" dirty="0" err="1" smtClean="0"/>
              <a:t>encephalopati</a:t>
            </a:r>
            <a:endParaRPr lang="en-GB" dirty="0" smtClean="0"/>
          </a:p>
        </p:txBody>
      </p:sp>
    </p:spTree>
    <p:extLst>
      <p:ext uri="{BB962C8B-B14F-4D97-AF65-F5344CB8AC3E}">
        <p14:creationId xmlns:p14="http://schemas.microsoft.com/office/powerpoint/2010/main" val="15489348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1219200" y="609600"/>
            <a:ext cx="3581400" cy="1143000"/>
          </a:xfrm>
          <a:solidFill>
            <a:srgbClr val="92D050"/>
          </a:solidFill>
          <a:ln/>
        </p:spPr>
        <p:txBody>
          <a:bodyPr>
            <a:normAutofit/>
            <a:scene3d>
              <a:camera prst="orthographicFront"/>
              <a:lightRig rig="soft" dir="t">
                <a:rot lat="0" lon="0" rev="16800000"/>
              </a:lightRig>
            </a:scene3d>
            <a:sp3d prstMaterial="softEdge">
              <a:bevelT w="38100" h="38100"/>
            </a:sp3d>
          </a:bodyPr>
          <a:lstStyle/>
          <a:p>
            <a:pPr algn="l" fontAlgn="auto">
              <a:spcAft>
                <a:spcPts val="0"/>
              </a:spcAft>
              <a:defRPr/>
            </a:pPr>
            <a:r>
              <a:rPr lang="en-GB" sz="4100" b="1" kern="1200" dirty="0">
                <a:ln w="6350">
                  <a:noFill/>
                </a:ln>
                <a:solidFill>
                  <a:schemeClr val="tx1"/>
                </a:solidFill>
                <a:effectLst>
                  <a:outerShdw blurRad="114300" dist="101600" dir="2700000" algn="tl" rotWithShape="0">
                    <a:srgbClr val="000000">
                      <a:alpha val="40000"/>
                    </a:srgbClr>
                  </a:outerShdw>
                </a:effectLst>
              </a:rPr>
              <a:t>DD/</a:t>
            </a:r>
          </a:p>
        </p:txBody>
      </p:sp>
      <p:sp>
        <p:nvSpPr>
          <p:cNvPr id="31747" name="Rectangle 3"/>
          <p:cNvSpPr>
            <a:spLocks noGrp="1" noChangeArrowheads="1"/>
          </p:cNvSpPr>
          <p:nvPr>
            <p:ph idx="4294967295"/>
          </p:nvPr>
        </p:nvSpPr>
        <p:spPr>
          <a:xfrm>
            <a:off x="990600" y="1752600"/>
            <a:ext cx="7239000" cy="4525963"/>
          </a:xfrm>
        </p:spPr>
        <p:txBody>
          <a:bodyPr/>
          <a:lstStyle/>
          <a:p>
            <a:pPr marL="547688" indent="-411163"/>
            <a:endParaRPr lang="en-GB" dirty="0" smtClean="0"/>
          </a:p>
          <a:p>
            <a:pPr marL="1210628" lvl="2" indent="-411163"/>
            <a:r>
              <a:rPr lang="en-GB" sz="2400" dirty="0" err="1" smtClean="0"/>
              <a:t>Demensi</a:t>
            </a:r>
            <a:r>
              <a:rPr lang="id-ID" sz="2400" dirty="0" smtClean="0"/>
              <a:t>a</a:t>
            </a:r>
            <a:endParaRPr lang="en-GB" sz="2400" dirty="0" smtClean="0"/>
          </a:p>
          <a:p>
            <a:pPr marL="1210628" lvl="2" indent="-411163"/>
            <a:r>
              <a:rPr lang="en-GB" sz="2400" dirty="0" err="1" smtClean="0"/>
              <a:t>Depresi</a:t>
            </a:r>
            <a:endParaRPr lang="en-GB" sz="2400" dirty="0" smtClean="0"/>
          </a:p>
          <a:p>
            <a:pPr marL="1210628" lvl="2" indent="-411163"/>
            <a:r>
              <a:rPr lang="en-GB" sz="2400" dirty="0" err="1" smtClean="0"/>
              <a:t>Psikosis</a:t>
            </a:r>
            <a:r>
              <a:rPr lang="en-GB" sz="2400" dirty="0" smtClean="0"/>
              <a:t> </a:t>
            </a:r>
          </a:p>
          <a:p>
            <a:pPr marL="1210628" lvl="2" indent="-411163"/>
            <a:r>
              <a:rPr lang="en-GB" sz="2400" dirty="0" smtClean="0"/>
              <a:t>CVA</a:t>
            </a:r>
          </a:p>
        </p:txBody>
      </p:sp>
    </p:spTree>
    <p:extLst>
      <p:ext uri="{BB962C8B-B14F-4D97-AF65-F5344CB8AC3E}">
        <p14:creationId xmlns:p14="http://schemas.microsoft.com/office/powerpoint/2010/main" val="18099634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ctrTitle"/>
          </p:nvPr>
        </p:nvSpPr>
        <p:spPr>
          <a:xfrm>
            <a:off x="304800" y="304800"/>
            <a:ext cx="7772400" cy="860425"/>
          </a:xfrm>
        </p:spPr>
        <p:txBody>
          <a:bodyPr>
            <a:normAutofit/>
          </a:bodyPr>
          <a:lstStyle/>
          <a:p>
            <a:r>
              <a:rPr lang="en-US" sz="3200" dirty="0" err="1" smtClean="0"/>
              <a:t>Demensia</a:t>
            </a:r>
            <a:r>
              <a:rPr lang="en-US" sz="3200" dirty="0" smtClean="0"/>
              <a:t> VS Delirium</a:t>
            </a:r>
            <a:endParaRPr lang="en-US" sz="3200" dirty="0" smtClean="0"/>
          </a:p>
        </p:txBody>
      </p:sp>
      <p:sp>
        <p:nvSpPr>
          <p:cNvPr id="25601" name="Subtitle 2"/>
          <p:cNvSpPr>
            <a:spLocks noGrp="1"/>
          </p:cNvSpPr>
          <p:nvPr>
            <p:ph type="subTitle" idx="1"/>
          </p:nvPr>
        </p:nvSpPr>
        <p:spPr>
          <a:xfrm>
            <a:off x="457200" y="1371600"/>
            <a:ext cx="8153400" cy="4876800"/>
          </a:xfrm>
        </p:spPr>
        <p:txBody>
          <a:bodyPr/>
          <a:lstStyle/>
          <a:p>
            <a:endParaRPr lang="en-US" smtClean="0"/>
          </a:p>
        </p:txBody>
      </p:sp>
      <p:graphicFrame>
        <p:nvGraphicFramePr>
          <p:cNvPr id="9" name="Table 8"/>
          <p:cNvGraphicFramePr>
            <a:graphicFrameLocks noGrp="1"/>
          </p:cNvGraphicFramePr>
          <p:nvPr>
            <p:extLst>
              <p:ext uri="{D42A27DB-BD31-4B8C-83A1-F6EECF244321}">
                <p14:modId xmlns:p14="http://schemas.microsoft.com/office/powerpoint/2010/main" val="575144139"/>
              </p:ext>
            </p:extLst>
          </p:nvPr>
        </p:nvGraphicFramePr>
        <p:xfrm>
          <a:off x="0" y="1295400"/>
          <a:ext cx="8458200" cy="4937760"/>
        </p:xfrm>
        <a:graphic>
          <a:graphicData uri="http://schemas.openxmlformats.org/drawingml/2006/table">
            <a:tbl>
              <a:tblPr firstRow="1" bandRow="1">
                <a:tableStyleId>{5C22544A-7EE6-4342-B048-85BDC9FD1C3A}</a:tableStyleId>
              </a:tblPr>
              <a:tblGrid>
                <a:gridCol w="2133600"/>
                <a:gridCol w="3048000"/>
                <a:gridCol w="3276600"/>
              </a:tblGrid>
              <a:tr h="477520">
                <a:tc>
                  <a:txBody>
                    <a:bodyPr/>
                    <a:lstStyle/>
                    <a:p>
                      <a:pPr algn="ctr"/>
                      <a:r>
                        <a:rPr lang="en-US" dirty="0" smtClean="0"/>
                        <a:t>GAMBARAN</a:t>
                      </a:r>
                      <a:endParaRPr lang="en-US" dirty="0"/>
                    </a:p>
                  </a:txBody>
                  <a:tcPr>
                    <a:solidFill>
                      <a:srgbClr val="92D050"/>
                    </a:solidFill>
                  </a:tcPr>
                </a:tc>
                <a:tc>
                  <a:txBody>
                    <a:bodyPr/>
                    <a:lstStyle/>
                    <a:p>
                      <a:pPr algn="ctr"/>
                      <a:r>
                        <a:rPr lang="en-US" dirty="0" smtClean="0"/>
                        <a:t>DEMENSIA</a:t>
                      </a:r>
                      <a:endParaRPr lang="en-US" dirty="0"/>
                    </a:p>
                  </a:txBody>
                  <a:tcPr>
                    <a:solidFill>
                      <a:srgbClr val="92D050"/>
                    </a:solidFill>
                  </a:tcPr>
                </a:tc>
                <a:tc>
                  <a:txBody>
                    <a:bodyPr/>
                    <a:lstStyle/>
                    <a:p>
                      <a:pPr algn="ctr"/>
                      <a:r>
                        <a:rPr lang="en-US" dirty="0" smtClean="0"/>
                        <a:t>DELIRIUM</a:t>
                      </a:r>
                      <a:endParaRPr lang="en-US" dirty="0"/>
                    </a:p>
                  </a:txBody>
                  <a:tcPr>
                    <a:solidFill>
                      <a:srgbClr val="92D050"/>
                    </a:solidFill>
                  </a:tcPr>
                </a:tc>
              </a:tr>
              <a:tr h="477520">
                <a:tc>
                  <a:txBody>
                    <a:bodyPr/>
                    <a:lstStyle/>
                    <a:p>
                      <a:r>
                        <a:rPr lang="en-US" dirty="0" smtClean="0"/>
                        <a:t>Onset</a:t>
                      </a:r>
                      <a:endParaRPr lang="en-US" dirty="0"/>
                    </a:p>
                  </a:txBody>
                  <a:tcPr>
                    <a:solidFill>
                      <a:schemeClr val="bg2">
                        <a:lumMod val="20000"/>
                        <a:lumOff val="80000"/>
                      </a:schemeClr>
                    </a:solidFill>
                  </a:tcPr>
                </a:tc>
                <a:tc>
                  <a:txBody>
                    <a:bodyPr/>
                    <a:lstStyle/>
                    <a:p>
                      <a:r>
                        <a:rPr lang="en-US" dirty="0" err="1" smtClean="0"/>
                        <a:t>Lambat</a:t>
                      </a:r>
                      <a:endParaRPr lang="en-US" dirty="0"/>
                    </a:p>
                  </a:txBody>
                  <a:tcPr>
                    <a:solidFill>
                      <a:schemeClr val="bg2">
                        <a:lumMod val="20000"/>
                        <a:lumOff val="80000"/>
                      </a:schemeClr>
                    </a:solidFill>
                  </a:tcPr>
                </a:tc>
                <a:tc>
                  <a:txBody>
                    <a:bodyPr/>
                    <a:lstStyle/>
                    <a:p>
                      <a:r>
                        <a:rPr lang="en-US" dirty="0" err="1" smtClean="0"/>
                        <a:t>Cepat</a:t>
                      </a:r>
                      <a:endParaRPr lang="en-US" dirty="0"/>
                    </a:p>
                  </a:txBody>
                  <a:tcPr>
                    <a:solidFill>
                      <a:schemeClr val="bg2">
                        <a:lumMod val="20000"/>
                        <a:lumOff val="80000"/>
                      </a:schemeClr>
                    </a:solidFill>
                  </a:tcPr>
                </a:tc>
              </a:tr>
              <a:tr h="477520">
                <a:tc>
                  <a:txBody>
                    <a:bodyPr/>
                    <a:lstStyle/>
                    <a:p>
                      <a:r>
                        <a:rPr lang="en-US" dirty="0" err="1" smtClean="0"/>
                        <a:t>Durasi</a:t>
                      </a:r>
                      <a:endParaRPr lang="en-US" dirty="0"/>
                    </a:p>
                  </a:txBody>
                  <a:tcPr>
                    <a:solidFill>
                      <a:schemeClr val="bg2">
                        <a:lumMod val="20000"/>
                        <a:lumOff val="80000"/>
                      </a:schemeClr>
                    </a:solidFill>
                  </a:tcPr>
                </a:tc>
                <a:tc>
                  <a:txBody>
                    <a:bodyPr/>
                    <a:lstStyle/>
                    <a:p>
                      <a:r>
                        <a:rPr lang="en-US" dirty="0" err="1" smtClean="0"/>
                        <a:t>Bulan</a:t>
                      </a:r>
                      <a:r>
                        <a:rPr lang="en-US" dirty="0" smtClean="0"/>
                        <a:t> s/d </a:t>
                      </a:r>
                      <a:r>
                        <a:rPr lang="en-US" dirty="0" err="1" smtClean="0"/>
                        <a:t>Tahun</a:t>
                      </a:r>
                      <a:endParaRPr lang="en-US" dirty="0"/>
                    </a:p>
                  </a:txBody>
                  <a:tcPr>
                    <a:solidFill>
                      <a:schemeClr val="bg2">
                        <a:lumMod val="20000"/>
                        <a:lumOff val="80000"/>
                      </a:schemeClr>
                    </a:solidFill>
                  </a:tcPr>
                </a:tc>
                <a:tc>
                  <a:txBody>
                    <a:bodyPr/>
                    <a:lstStyle/>
                    <a:p>
                      <a:r>
                        <a:rPr lang="en-US" dirty="0" smtClean="0"/>
                        <a:t>Jam s/d </a:t>
                      </a:r>
                      <a:r>
                        <a:rPr lang="en-US" dirty="0" err="1" smtClean="0"/>
                        <a:t>Minggu</a:t>
                      </a:r>
                      <a:endParaRPr lang="en-US" dirty="0"/>
                    </a:p>
                  </a:txBody>
                  <a:tcPr>
                    <a:solidFill>
                      <a:schemeClr val="bg2">
                        <a:lumMod val="20000"/>
                        <a:lumOff val="80000"/>
                      </a:schemeClr>
                    </a:solidFill>
                  </a:tcPr>
                </a:tc>
              </a:tr>
              <a:tr h="477520">
                <a:tc>
                  <a:txBody>
                    <a:bodyPr/>
                    <a:lstStyle/>
                    <a:p>
                      <a:r>
                        <a:rPr lang="en-US" dirty="0" err="1" smtClean="0"/>
                        <a:t>Atensi</a:t>
                      </a:r>
                      <a:endParaRPr lang="en-US" dirty="0"/>
                    </a:p>
                  </a:txBody>
                  <a:tcPr>
                    <a:solidFill>
                      <a:schemeClr val="bg2">
                        <a:lumMod val="20000"/>
                        <a:lumOff val="80000"/>
                      </a:schemeClr>
                    </a:solidFill>
                  </a:tcPr>
                </a:tc>
                <a:tc>
                  <a:txBody>
                    <a:bodyPr/>
                    <a:lstStyle/>
                    <a:p>
                      <a:r>
                        <a:rPr lang="en-US" dirty="0" err="1" smtClean="0"/>
                        <a:t>Dipertahankan</a:t>
                      </a:r>
                      <a:endParaRPr lang="en-US" dirty="0"/>
                    </a:p>
                  </a:txBody>
                  <a:tcPr>
                    <a:solidFill>
                      <a:schemeClr val="bg2">
                        <a:lumMod val="20000"/>
                        <a:lumOff val="80000"/>
                      </a:schemeClr>
                    </a:solidFill>
                  </a:tcPr>
                </a:tc>
                <a:tc>
                  <a:txBody>
                    <a:bodyPr/>
                    <a:lstStyle/>
                    <a:p>
                      <a:r>
                        <a:rPr lang="en-US" dirty="0" err="1" smtClean="0"/>
                        <a:t>Fluktuatif</a:t>
                      </a:r>
                      <a:endParaRPr lang="en-US" dirty="0"/>
                    </a:p>
                  </a:txBody>
                  <a:tcPr>
                    <a:solidFill>
                      <a:schemeClr val="bg2">
                        <a:lumMod val="20000"/>
                        <a:lumOff val="80000"/>
                      </a:schemeClr>
                    </a:solidFill>
                  </a:tcPr>
                </a:tc>
              </a:tr>
              <a:tr h="477520">
                <a:tc>
                  <a:txBody>
                    <a:bodyPr/>
                    <a:lstStyle/>
                    <a:p>
                      <a:r>
                        <a:rPr lang="en-US" dirty="0" err="1" smtClean="0"/>
                        <a:t>Daya</a:t>
                      </a:r>
                      <a:r>
                        <a:rPr lang="en-US" baseline="0" dirty="0" smtClean="0"/>
                        <a:t> </a:t>
                      </a:r>
                      <a:r>
                        <a:rPr lang="en-US" baseline="0" dirty="0" err="1" smtClean="0"/>
                        <a:t>Ingat</a:t>
                      </a:r>
                      <a:endParaRPr lang="en-US" dirty="0"/>
                    </a:p>
                  </a:txBody>
                  <a:tcPr>
                    <a:solidFill>
                      <a:schemeClr val="bg2">
                        <a:lumMod val="20000"/>
                        <a:lumOff val="80000"/>
                      </a:schemeClr>
                    </a:solidFill>
                  </a:tcPr>
                </a:tc>
                <a:tc>
                  <a:txBody>
                    <a:bodyPr/>
                    <a:lstStyle/>
                    <a:p>
                      <a:r>
                        <a:rPr lang="en-US" dirty="0" err="1" smtClean="0"/>
                        <a:t>Kelemahan</a:t>
                      </a:r>
                      <a:r>
                        <a:rPr lang="en-US" dirty="0" smtClean="0"/>
                        <a:t> </a:t>
                      </a:r>
                      <a:r>
                        <a:rPr lang="en-US" dirty="0" err="1" smtClean="0"/>
                        <a:t>Daya</a:t>
                      </a:r>
                      <a:r>
                        <a:rPr lang="en-US" baseline="0" dirty="0" smtClean="0"/>
                        <a:t> </a:t>
                      </a:r>
                      <a:r>
                        <a:rPr lang="en-US" baseline="0" dirty="0" err="1" smtClean="0"/>
                        <a:t>Ingat</a:t>
                      </a:r>
                      <a:r>
                        <a:rPr lang="en-US" baseline="0" dirty="0" smtClean="0"/>
                        <a:t> </a:t>
                      </a:r>
                      <a:r>
                        <a:rPr lang="en-US" baseline="0" dirty="0" err="1" smtClean="0"/>
                        <a:t>Jangka</a:t>
                      </a:r>
                      <a:r>
                        <a:rPr lang="en-US" baseline="0" dirty="0" smtClean="0"/>
                        <a:t> </a:t>
                      </a:r>
                      <a:r>
                        <a:rPr lang="en-US" baseline="0" dirty="0" err="1" smtClean="0"/>
                        <a:t>Panjang</a:t>
                      </a:r>
                      <a:endParaRPr lang="en-US" dirty="0"/>
                    </a:p>
                  </a:txBody>
                  <a:tcPr>
                    <a:solidFill>
                      <a:schemeClr val="bg2">
                        <a:lumMod val="20000"/>
                        <a:lumOff val="80000"/>
                      </a:schemeClr>
                    </a:solidFill>
                  </a:tcPr>
                </a:tc>
                <a:tc>
                  <a:txBody>
                    <a:bodyPr/>
                    <a:lstStyle/>
                    <a:p>
                      <a:r>
                        <a:rPr lang="en-US" dirty="0" err="1" smtClean="0"/>
                        <a:t>Kelemahan</a:t>
                      </a:r>
                      <a:r>
                        <a:rPr lang="en-US" dirty="0" smtClean="0"/>
                        <a:t> </a:t>
                      </a:r>
                      <a:r>
                        <a:rPr lang="en-US" dirty="0" err="1" smtClean="0"/>
                        <a:t>Daya</a:t>
                      </a:r>
                      <a:r>
                        <a:rPr lang="en-US" dirty="0" smtClean="0"/>
                        <a:t> </a:t>
                      </a:r>
                      <a:r>
                        <a:rPr lang="en-US" dirty="0" err="1" smtClean="0"/>
                        <a:t>Ingat</a:t>
                      </a:r>
                      <a:r>
                        <a:rPr lang="en-US" dirty="0" smtClean="0"/>
                        <a:t> </a:t>
                      </a:r>
                      <a:r>
                        <a:rPr lang="en-US" dirty="0" err="1" smtClean="0"/>
                        <a:t>Segera</a:t>
                      </a:r>
                      <a:r>
                        <a:rPr lang="en-US" dirty="0" smtClean="0"/>
                        <a:t> </a:t>
                      </a:r>
                      <a:r>
                        <a:rPr lang="en-US" dirty="0" err="1" smtClean="0"/>
                        <a:t>dan</a:t>
                      </a:r>
                      <a:r>
                        <a:rPr lang="en-US" dirty="0" smtClean="0"/>
                        <a:t> </a:t>
                      </a:r>
                      <a:r>
                        <a:rPr lang="en-US" dirty="0" err="1" smtClean="0"/>
                        <a:t>Menengah</a:t>
                      </a:r>
                      <a:endParaRPr lang="en-US" dirty="0"/>
                    </a:p>
                  </a:txBody>
                  <a:tcPr>
                    <a:solidFill>
                      <a:schemeClr val="bg2">
                        <a:lumMod val="20000"/>
                        <a:lumOff val="80000"/>
                      </a:schemeClr>
                    </a:solidFill>
                  </a:tcPr>
                </a:tc>
              </a:tr>
              <a:tr h="477520">
                <a:tc>
                  <a:txBody>
                    <a:bodyPr/>
                    <a:lstStyle/>
                    <a:p>
                      <a:r>
                        <a:rPr lang="en-US" dirty="0" err="1" smtClean="0"/>
                        <a:t>Pembicaraan</a:t>
                      </a:r>
                      <a:endParaRPr lang="en-US" dirty="0"/>
                    </a:p>
                  </a:txBody>
                  <a:tcPr>
                    <a:solidFill>
                      <a:schemeClr val="bg2">
                        <a:lumMod val="20000"/>
                        <a:lumOff val="80000"/>
                      </a:schemeClr>
                    </a:solidFill>
                  </a:tcPr>
                </a:tc>
                <a:tc>
                  <a:txBody>
                    <a:bodyPr/>
                    <a:lstStyle/>
                    <a:p>
                      <a:r>
                        <a:rPr lang="en-US" dirty="0" err="1" smtClean="0"/>
                        <a:t>Sulit</a:t>
                      </a:r>
                      <a:r>
                        <a:rPr lang="en-US" dirty="0" smtClean="0"/>
                        <a:t> </a:t>
                      </a:r>
                      <a:r>
                        <a:rPr lang="en-US" dirty="0" err="1" smtClean="0"/>
                        <a:t>Menemukan</a:t>
                      </a:r>
                      <a:r>
                        <a:rPr lang="en-US" dirty="0" smtClean="0"/>
                        <a:t> </a:t>
                      </a:r>
                      <a:r>
                        <a:rPr lang="en-US" dirty="0" err="1" smtClean="0"/>
                        <a:t>Kata-kata</a:t>
                      </a:r>
                      <a:endParaRPr lang="en-US" dirty="0"/>
                    </a:p>
                  </a:txBody>
                  <a:tcPr>
                    <a:solidFill>
                      <a:schemeClr val="bg2">
                        <a:lumMod val="20000"/>
                        <a:lumOff val="80000"/>
                      </a:schemeClr>
                    </a:solidFill>
                  </a:tcPr>
                </a:tc>
                <a:tc>
                  <a:txBody>
                    <a:bodyPr/>
                    <a:lstStyle/>
                    <a:p>
                      <a:r>
                        <a:rPr lang="en-US" dirty="0" err="1" smtClean="0"/>
                        <a:t>Inkoheren</a:t>
                      </a:r>
                      <a:endParaRPr lang="en-US" dirty="0"/>
                    </a:p>
                  </a:txBody>
                  <a:tcPr>
                    <a:solidFill>
                      <a:schemeClr val="bg2">
                        <a:lumMod val="20000"/>
                        <a:lumOff val="80000"/>
                      </a:schemeClr>
                    </a:solidFill>
                  </a:tcPr>
                </a:tc>
              </a:tr>
              <a:tr h="477520">
                <a:tc>
                  <a:txBody>
                    <a:bodyPr/>
                    <a:lstStyle/>
                    <a:p>
                      <a:r>
                        <a:rPr lang="en-US" dirty="0" err="1" smtClean="0"/>
                        <a:t>Siklus</a:t>
                      </a:r>
                      <a:r>
                        <a:rPr lang="en-US" dirty="0" smtClean="0"/>
                        <a:t> </a:t>
                      </a:r>
                      <a:r>
                        <a:rPr lang="en-US" dirty="0" err="1" smtClean="0"/>
                        <a:t>Tidur</a:t>
                      </a:r>
                      <a:endParaRPr lang="en-US" dirty="0"/>
                    </a:p>
                  </a:txBody>
                  <a:tcPr>
                    <a:solidFill>
                      <a:schemeClr val="bg2">
                        <a:lumMod val="20000"/>
                        <a:lumOff val="80000"/>
                      </a:schemeClr>
                    </a:solidFill>
                  </a:tcPr>
                </a:tc>
                <a:tc>
                  <a:txBody>
                    <a:bodyPr/>
                    <a:lstStyle/>
                    <a:p>
                      <a:r>
                        <a:rPr lang="en-US" dirty="0" err="1" smtClean="0"/>
                        <a:t>Tidur</a:t>
                      </a:r>
                      <a:r>
                        <a:rPr lang="en-US" dirty="0" smtClean="0"/>
                        <a:t> </a:t>
                      </a:r>
                      <a:r>
                        <a:rPr lang="en-US" dirty="0" err="1" smtClean="0"/>
                        <a:t>Terpecah</a:t>
                      </a:r>
                      <a:endParaRPr lang="en-US" dirty="0"/>
                    </a:p>
                  </a:txBody>
                  <a:tcPr>
                    <a:solidFill>
                      <a:schemeClr val="bg2">
                        <a:lumMod val="20000"/>
                        <a:lumOff val="80000"/>
                      </a:schemeClr>
                    </a:solidFill>
                  </a:tcPr>
                </a:tc>
                <a:tc>
                  <a:txBody>
                    <a:bodyPr/>
                    <a:lstStyle/>
                    <a:p>
                      <a:r>
                        <a:rPr lang="en-US" dirty="0" err="1" smtClean="0"/>
                        <a:t>Sering</a:t>
                      </a:r>
                      <a:r>
                        <a:rPr lang="en-US" dirty="0" smtClean="0"/>
                        <a:t> </a:t>
                      </a:r>
                      <a:r>
                        <a:rPr lang="en-US" dirty="0" err="1" smtClean="0"/>
                        <a:t>Dijumpai</a:t>
                      </a:r>
                      <a:r>
                        <a:rPr lang="en-US" baseline="0" dirty="0" smtClean="0"/>
                        <a:t> </a:t>
                      </a:r>
                      <a:r>
                        <a:rPr lang="en-US" baseline="0" dirty="0" err="1" smtClean="0"/>
                        <a:t>Gangguan</a:t>
                      </a:r>
                      <a:endParaRPr lang="en-US" dirty="0"/>
                    </a:p>
                  </a:txBody>
                  <a:tcPr>
                    <a:solidFill>
                      <a:schemeClr val="bg2">
                        <a:lumMod val="20000"/>
                        <a:lumOff val="80000"/>
                      </a:schemeClr>
                    </a:solidFill>
                  </a:tcPr>
                </a:tc>
              </a:tr>
              <a:tr h="477520">
                <a:tc>
                  <a:txBody>
                    <a:bodyPr/>
                    <a:lstStyle/>
                    <a:p>
                      <a:r>
                        <a:rPr lang="en-US" dirty="0" err="1" smtClean="0"/>
                        <a:t>Pikiran</a:t>
                      </a:r>
                      <a:endParaRPr lang="en-US" dirty="0"/>
                    </a:p>
                  </a:txBody>
                  <a:tcPr>
                    <a:solidFill>
                      <a:schemeClr val="bg2">
                        <a:lumMod val="20000"/>
                        <a:lumOff val="80000"/>
                      </a:schemeClr>
                    </a:solidFill>
                  </a:tcPr>
                </a:tc>
                <a:tc>
                  <a:txBody>
                    <a:bodyPr/>
                    <a:lstStyle/>
                    <a:p>
                      <a:r>
                        <a:rPr lang="en-US" dirty="0" err="1" smtClean="0"/>
                        <a:t>Miskin</a:t>
                      </a:r>
                      <a:endParaRPr lang="en-US" dirty="0"/>
                    </a:p>
                  </a:txBody>
                  <a:tcPr>
                    <a:solidFill>
                      <a:schemeClr val="bg2">
                        <a:lumMod val="20000"/>
                        <a:lumOff val="80000"/>
                      </a:schemeClr>
                    </a:solidFill>
                  </a:tcPr>
                </a:tc>
                <a:tc>
                  <a:txBody>
                    <a:bodyPr/>
                    <a:lstStyle/>
                    <a:p>
                      <a:r>
                        <a:rPr lang="en-US" dirty="0" err="1" smtClean="0"/>
                        <a:t>Disorganisasi</a:t>
                      </a:r>
                      <a:endParaRPr lang="en-US" dirty="0"/>
                    </a:p>
                  </a:txBody>
                  <a:tcPr>
                    <a:solidFill>
                      <a:schemeClr val="bg2">
                        <a:lumMod val="20000"/>
                        <a:lumOff val="80000"/>
                      </a:schemeClr>
                    </a:solidFill>
                  </a:tcPr>
                </a:tc>
              </a:tr>
              <a:tr h="477520">
                <a:tc>
                  <a:txBody>
                    <a:bodyPr/>
                    <a:lstStyle/>
                    <a:p>
                      <a:r>
                        <a:rPr lang="en-US" dirty="0" err="1" smtClean="0"/>
                        <a:t>Kesadaran</a:t>
                      </a:r>
                      <a:endParaRPr lang="en-US" dirty="0"/>
                    </a:p>
                  </a:txBody>
                  <a:tcPr>
                    <a:solidFill>
                      <a:schemeClr val="bg2">
                        <a:lumMod val="20000"/>
                        <a:lumOff val="80000"/>
                      </a:schemeClr>
                    </a:solidFill>
                  </a:tcPr>
                </a:tc>
                <a:tc>
                  <a:txBody>
                    <a:bodyPr/>
                    <a:lstStyle/>
                    <a:p>
                      <a:r>
                        <a:rPr lang="en-US" dirty="0" err="1" smtClean="0"/>
                        <a:t>Tidak</a:t>
                      </a:r>
                      <a:r>
                        <a:rPr lang="en-US" dirty="0" smtClean="0"/>
                        <a:t> </a:t>
                      </a:r>
                      <a:r>
                        <a:rPr lang="en-US" dirty="0" err="1" smtClean="0"/>
                        <a:t>berubah</a:t>
                      </a:r>
                      <a:endParaRPr lang="en-US" dirty="0"/>
                    </a:p>
                  </a:txBody>
                  <a:tcPr>
                    <a:solidFill>
                      <a:schemeClr val="bg2">
                        <a:lumMod val="20000"/>
                        <a:lumOff val="80000"/>
                      </a:schemeClr>
                    </a:solidFill>
                  </a:tcPr>
                </a:tc>
                <a:tc>
                  <a:txBody>
                    <a:bodyPr/>
                    <a:lstStyle/>
                    <a:p>
                      <a:r>
                        <a:rPr lang="en-US" dirty="0" err="1" smtClean="0"/>
                        <a:t>Menurun</a:t>
                      </a:r>
                      <a:endParaRPr lang="en-US" dirty="0"/>
                    </a:p>
                  </a:txBody>
                  <a:tcPr>
                    <a:solidFill>
                      <a:schemeClr val="bg2">
                        <a:lumMod val="20000"/>
                        <a:lumOff val="80000"/>
                      </a:schemeClr>
                    </a:solidFill>
                  </a:tcPr>
                </a:tc>
              </a:tr>
              <a:tr h="477520">
                <a:tc>
                  <a:txBody>
                    <a:bodyPr/>
                    <a:lstStyle/>
                    <a:p>
                      <a:r>
                        <a:rPr lang="en-US" dirty="0" err="1" smtClean="0"/>
                        <a:t>Kewaspadaan</a:t>
                      </a:r>
                      <a:endParaRPr lang="en-US" dirty="0"/>
                    </a:p>
                  </a:txBody>
                  <a:tcPr>
                    <a:solidFill>
                      <a:schemeClr val="bg2">
                        <a:lumMod val="20000"/>
                        <a:lumOff val="80000"/>
                      </a:schemeClr>
                    </a:solidFill>
                  </a:tcPr>
                </a:tc>
                <a:tc>
                  <a:txBody>
                    <a:bodyPr/>
                    <a:lstStyle/>
                    <a:p>
                      <a:r>
                        <a:rPr lang="en-US" dirty="0" err="1" smtClean="0"/>
                        <a:t>Biasanya</a:t>
                      </a:r>
                      <a:r>
                        <a:rPr lang="en-US" baseline="0" dirty="0" smtClean="0"/>
                        <a:t> normal</a:t>
                      </a:r>
                      <a:endParaRPr lang="en-US" dirty="0"/>
                    </a:p>
                  </a:txBody>
                  <a:tcPr>
                    <a:solidFill>
                      <a:schemeClr val="bg2">
                        <a:lumMod val="20000"/>
                        <a:lumOff val="80000"/>
                      </a:schemeClr>
                    </a:solidFill>
                  </a:tcPr>
                </a:tc>
                <a:tc>
                  <a:txBody>
                    <a:bodyPr/>
                    <a:lstStyle/>
                    <a:p>
                      <a:r>
                        <a:rPr lang="en-US" dirty="0" err="1" smtClean="0"/>
                        <a:t>Hipervigilensi</a:t>
                      </a:r>
                      <a:endParaRPr lang="en-US" dirty="0"/>
                    </a:p>
                  </a:txBody>
                  <a:tcPr>
                    <a:solidFill>
                      <a:schemeClr val="bg2">
                        <a:lumMod val="20000"/>
                        <a:lumOff val="80000"/>
                      </a:schemeClr>
                    </a:solidFill>
                  </a:tcPr>
                </a:tc>
              </a:tr>
            </a:tbl>
          </a:graphicData>
        </a:graphic>
      </p:graphicFrame>
    </p:spTree>
    <p:extLst>
      <p:ext uri="{BB962C8B-B14F-4D97-AF65-F5344CB8AC3E}">
        <p14:creationId xmlns:p14="http://schemas.microsoft.com/office/powerpoint/2010/main" val="34366181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724400" cy="1143000"/>
          </a:xfrm>
          <a:solidFill>
            <a:srgbClr val="92D050"/>
          </a:solidFill>
        </p:spPr>
        <p:txBody>
          <a:bodyPr/>
          <a:lstStyle/>
          <a:p>
            <a:r>
              <a:rPr lang="id-ID" b="1" dirty="0" smtClean="0"/>
              <a:t>Penatalaksanaan</a:t>
            </a:r>
            <a:endParaRPr lang="id-ID" b="1" dirty="0"/>
          </a:p>
        </p:txBody>
      </p:sp>
      <p:sp>
        <p:nvSpPr>
          <p:cNvPr id="3" name="Content Placeholder 2"/>
          <p:cNvSpPr>
            <a:spLocks noGrp="1"/>
          </p:cNvSpPr>
          <p:nvPr>
            <p:ph idx="1"/>
          </p:nvPr>
        </p:nvSpPr>
        <p:spPr/>
        <p:txBody>
          <a:bodyPr>
            <a:normAutofit/>
          </a:bodyPr>
          <a:lstStyle/>
          <a:p>
            <a:r>
              <a:rPr lang="id-ID" sz="2400" dirty="0" smtClean="0"/>
              <a:t>Identifikasi </a:t>
            </a:r>
            <a:r>
              <a:rPr lang="id-ID" sz="2400" dirty="0" smtClean="0"/>
              <a:t>penyeba</a:t>
            </a:r>
            <a:r>
              <a:rPr lang="en-US" sz="2400" dirty="0" smtClean="0"/>
              <a:t>b / </a:t>
            </a:r>
            <a:r>
              <a:rPr lang="en-US" sz="2400" dirty="0" err="1" smtClean="0"/>
              <a:t>pencetus</a:t>
            </a:r>
            <a:r>
              <a:rPr lang="en-US" sz="2400" dirty="0" smtClean="0"/>
              <a:t> </a:t>
            </a:r>
          </a:p>
          <a:p>
            <a:r>
              <a:rPr lang="en-US" sz="2400" dirty="0" err="1" smtClean="0"/>
              <a:t>Identifikasi</a:t>
            </a:r>
            <a:r>
              <a:rPr lang="en-US" sz="2400" dirty="0" smtClean="0"/>
              <a:t> </a:t>
            </a:r>
            <a:r>
              <a:rPr lang="en-US" sz="2400" dirty="0" err="1" smtClean="0"/>
              <a:t>faktor</a:t>
            </a:r>
            <a:r>
              <a:rPr lang="en-US" sz="2400" dirty="0" smtClean="0"/>
              <a:t> </a:t>
            </a:r>
            <a:r>
              <a:rPr lang="en-US" sz="2400" dirty="0" err="1" smtClean="0"/>
              <a:t>risiko</a:t>
            </a:r>
            <a:r>
              <a:rPr lang="en-US" sz="2400" dirty="0" smtClean="0"/>
              <a:t> </a:t>
            </a:r>
            <a:r>
              <a:rPr lang="en-US" sz="2400" dirty="0" err="1" smtClean="0"/>
              <a:t>pada</a:t>
            </a:r>
            <a:r>
              <a:rPr lang="en-US" sz="2400" dirty="0" smtClean="0"/>
              <a:t> pasien</a:t>
            </a:r>
          </a:p>
          <a:p>
            <a:r>
              <a:rPr lang="en-US" sz="2400" dirty="0" err="1" smtClean="0"/>
              <a:t>Riw</a:t>
            </a:r>
            <a:r>
              <a:rPr lang="en-US" sz="2400" dirty="0" smtClean="0"/>
              <a:t>. </a:t>
            </a:r>
            <a:r>
              <a:rPr lang="en-US" sz="2400" dirty="0" err="1"/>
              <a:t>o</a:t>
            </a:r>
            <a:r>
              <a:rPr lang="en-US" sz="2400" dirty="0" err="1" smtClean="0"/>
              <a:t>bat</a:t>
            </a:r>
            <a:r>
              <a:rPr lang="en-US" sz="2400" dirty="0" smtClean="0"/>
              <a:t>, </a:t>
            </a:r>
            <a:r>
              <a:rPr lang="en-US" sz="2400" dirty="0" err="1" smtClean="0"/>
              <a:t>tindakan</a:t>
            </a:r>
            <a:r>
              <a:rPr lang="en-US" sz="2400" dirty="0" smtClean="0"/>
              <a:t> </a:t>
            </a:r>
            <a:r>
              <a:rPr lang="en-US" sz="2400" dirty="0" err="1" smtClean="0"/>
              <a:t>dan</a:t>
            </a:r>
            <a:r>
              <a:rPr lang="en-US" sz="2400" dirty="0" smtClean="0"/>
              <a:t> </a:t>
            </a:r>
            <a:r>
              <a:rPr lang="en-US" sz="2400" dirty="0" err="1" smtClean="0"/>
              <a:t>interaksi</a:t>
            </a:r>
            <a:r>
              <a:rPr lang="en-US" sz="2400" dirty="0" smtClean="0"/>
              <a:t> </a:t>
            </a:r>
            <a:r>
              <a:rPr lang="en-US" sz="2400" dirty="0" err="1" smtClean="0"/>
              <a:t>obat</a:t>
            </a:r>
            <a:r>
              <a:rPr lang="en-US" sz="2400" dirty="0" smtClean="0"/>
              <a:t> </a:t>
            </a:r>
            <a:r>
              <a:rPr lang="en-US" sz="2400" dirty="0" err="1" smtClean="0"/>
              <a:t>yg</a:t>
            </a:r>
            <a:r>
              <a:rPr lang="en-US" sz="2400" dirty="0" smtClean="0"/>
              <a:t> </a:t>
            </a:r>
            <a:r>
              <a:rPr lang="en-US" sz="2400" dirty="0" err="1" smtClean="0"/>
              <a:t>berpot</a:t>
            </a:r>
            <a:r>
              <a:rPr lang="en-US" sz="2400" dirty="0" smtClean="0"/>
              <a:t>. </a:t>
            </a:r>
            <a:r>
              <a:rPr lang="en-US" sz="2400" dirty="0" err="1"/>
              <a:t>s</a:t>
            </a:r>
            <a:r>
              <a:rPr lang="en-US" sz="2400" dirty="0" err="1" smtClean="0"/>
              <a:t>bb</a:t>
            </a:r>
            <a:r>
              <a:rPr lang="en-US" sz="2400" dirty="0" smtClean="0"/>
              <a:t>  delirium </a:t>
            </a:r>
            <a:r>
              <a:rPr lang="en-US" sz="2400" dirty="0" smtClean="0">
                <a:sym typeface="Wingdings" pitchFamily="2" charset="2"/>
              </a:rPr>
              <a:t> STOP </a:t>
            </a:r>
            <a:r>
              <a:rPr lang="en-US" sz="2400" dirty="0" err="1" smtClean="0">
                <a:sym typeface="Wingdings" pitchFamily="2" charset="2"/>
              </a:rPr>
              <a:t>obat</a:t>
            </a:r>
            <a:endParaRPr lang="en-US" sz="2400" dirty="0" smtClean="0"/>
          </a:p>
          <a:p>
            <a:r>
              <a:rPr lang="en-US" sz="2400" dirty="0" err="1" smtClean="0"/>
              <a:t>Mencegah</a:t>
            </a:r>
            <a:r>
              <a:rPr lang="en-US" sz="2400" dirty="0" smtClean="0"/>
              <a:t> </a:t>
            </a:r>
            <a:r>
              <a:rPr lang="en-US" sz="2400" dirty="0" err="1" smtClean="0"/>
              <a:t>komplikasi</a:t>
            </a:r>
            <a:r>
              <a:rPr lang="en-US" sz="2400" dirty="0" smtClean="0"/>
              <a:t> </a:t>
            </a:r>
            <a:r>
              <a:rPr lang="en-US" sz="2400" dirty="0" smtClean="0">
                <a:sym typeface="Wingdings" pitchFamily="2" charset="2"/>
              </a:rPr>
              <a:t> immediate medical treatment</a:t>
            </a:r>
            <a:endParaRPr lang="en-US" sz="2400" dirty="0" smtClean="0"/>
          </a:p>
          <a:p>
            <a:r>
              <a:rPr lang="en-US" sz="2400" dirty="0" smtClean="0"/>
              <a:t>Supporting functional needs </a:t>
            </a:r>
          </a:p>
          <a:p>
            <a:endParaRPr lang="en-US" sz="2400" dirty="0" smtClean="0"/>
          </a:p>
          <a:p>
            <a:pPr>
              <a:buFont typeface="Wingdings" pitchFamily="2" charset="2"/>
              <a:buChar char="v"/>
            </a:pPr>
            <a:r>
              <a:rPr lang="en-US" sz="2400" dirty="0" smtClean="0"/>
              <a:t>Non </a:t>
            </a:r>
            <a:r>
              <a:rPr lang="en-US" sz="2400" dirty="0" err="1" smtClean="0"/>
              <a:t>farmakologis</a:t>
            </a:r>
            <a:endParaRPr lang="en-US" sz="2400" dirty="0" smtClean="0"/>
          </a:p>
          <a:p>
            <a:pPr>
              <a:buFont typeface="Wingdings" pitchFamily="2" charset="2"/>
              <a:buChar char="v"/>
            </a:pPr>
            <a:r>
              <a:rPr lang="en-US" sz="2400" dirty="0" err="1" smtClean="0"/>
              <a:t>Farmakologis</a:t>
            </a:r>
            <a:endParaRPr lang="id-ID" sz="2400" dirty="0" smtClean="0"/>
          </a:p>
        </p:txBody>
      </p:sp>
    </p:spTree>
    <p:extLst>
      <p:ext uri="{BB962C8B-B14F-4D97-AF65-F5344CB8AC3E}">
        <p14:creationId xmlns:p14="http://schemas.microsoft.com/office/powerpoint/2010/main" val="22482740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4419600" cy="1143000"/>
          </a:xfrm>
          <a:solidFill>
            <a:srgbClr val="92D050"/>
          </a:solidFill>
        </p:spPr>
        <p:txBody>
          <a:bodyPr/>
          <a:lstStyle/>
          <a:p>
            <a:r>
              <a:rPr lang="id-ID" b="1" dirty="0" smtClean="0"/>
              <a:t>Farmakoterapi</a:t>
            </a:r>
            <a:endParaRPr lang="id-ID" b="1" dirty="0"/>
          </a:p>
        </p:txBody>
      </p:sp>
      <p:sp>
        <p:nvSpPr>
          <p:cNvPr id="3" name="Content Placeholder 2"/>
          <p:cNvSpPr>
            <a:spLocks noGrp="1"/>
          </p:cNvSpPr>
          <p:nvPr>
            <p:ph idx="1"/>
          </p:nvPr>
        </p:nvSpPr>
        <p:spPr/>
        <p:txBody>
          <a:bodyPr/>
          <a:lstStyle/>
          <a:p>
            <a:pPr>
              <a:buNone/>
            </a:pPr>
            <a:r>
              <a:rPr lang="id-ID" dirty="0" smtClean="0"/>
              <a:t>Dua gejala utama delirium</a:t>
            </a:r>
          </a:p>
          <a:p>
            <a:r>
              <a:rPr lang="id-ID" dirty="0" smtClean="0"/>
              <a:t>Psikosis</a:t>
            </a:r>
            <a:r>
              <a:rPr lang="en-US" dirty="0" smtClean="0">
                <a:sym typeface="Wingdings" pitchFamily="2" charset="2"/>
              </a:rPr>
              <a:t> </a:t>
            </a:r>
            <a:r>
              <a:rPr lang="id-ID" dirty="0" smtClean="0">
                <a:sym typeface="Wingdings" pitchFamily="2" charset="2"/>
              </a:rPr>
              <a:t> Haloperidol</a:t>
            </a:r>
            <a:r>
              <a:rPr lang="en-US" dirty="0" smtClean="0">
                <a:sym typeface="Wingdings" pitchFamily="2" charset="2"/>
              </a:rPr>
              <a:t> </a:t>
            </a:r>
            <a:r>
              <a:rPr lang="id-ID" dirty="0" smtClean="0">
                <a:sym typeface="Wingdings" pitchFamily="2" charset="2"/>
              </a:rPr>
              <a:t>dosis inisial 2-6 mg IM, diulangi 1 jam bila </a:t>
            </a:r>
            <a:r>
              <a:rPr lang="id-ID" dirty="0" smtClean="0">
                <a:sym typeface="Wingdings" pitchFamily="2" charset="2"/>
              </a:rPr>
              <a:t>p</a:t>
            </a:r>
            <a:r>
              <a:rPr lang="en-US" dirty="0" smtClean="0">
                <a:sym typeface="Wingdings" pitchFamily="2" charset="2"/>
              </a:rPr>
              <a:t>a</a:t>
            </a:r>
            <a:r>
              <a:rPr lang="id-ID" dirty="0" smtClean="0">
                <a:sym typeface="Wingdings" pitchFamily="2" charset="2"/>
              </a:rPr>
              <a:t>sien </a:t>
            </a:r>
            <a:r>
              <a:rPr lang="id-ID" dirty="0" smtClean="0">
                <a:sym typeface="Wingdings" pitchFamily="2" charset="2"/>
              </a:rPr>
              <a:t>masih agitasi. Bila pasien tenang lanjutkan dengan oral 2xsehari.</a:t>
            </a:r>
          </a:p>
          <a:p>
            <a:r>
              <a:rPr lang="id-ID" dirty="0" smtClean="0">
                <a:sym typeface="Wingdings" pitchFamily="2" charset="2"/>
              </a:rPr>
              <a:t>Insomnia</a:t>
            </a:r>
            <a:r>
              <a:rPr lang="en-US" dirty="0" smtClean="0">
                <a:sym typeface="Wingdings" pitchFamily="2" charset="2"/>
              </a:rPr>
              <a:t></a:t>
            </a:r>
            <a:r>
              <a:rPr lang="id-ID" dirty="0" smtClean="0">
                <a:sym typeface="Wingdings" pitchFamily="2" charset="2"/>
              </a:rPr>
              <a:t>benzodiazepin </a:t>
            </a:r>
            <a:r>
              <a:rPr lang="en-US" dirty="0" smtClean="0">
                <a:sym typeface="Wingdings" pitchFamily="2" charset="2"/>
              </a:rPr>
              <a:t>, </a:t>
            </a:r>
            <a:r>
              <a:rPr lang="id-ID" dirty="0" smtClean="0">
                <a:sym typeface="Wingdings" pitchFamily="2" charset="2"/>
              </a:rPr>
              <a:t>spt </a:t>
            </a:r>
            <a:r>
              <a:rPr lang="id-ID" dirty="0" smtClean="0">
                <a:sym typeface="Wingdings" pitchFamily="2" charset="2"/>
              </a:rPr>
              <a:t>lorazepam </a:t>
            </a:r>
            <a:r>
              <a:rPr lang="id-ID" dirty="0" smtClean="0">
                <a:sym typeface="Wingdings" pitchFamily="2" charset="2"/>
              </a:rPr>
              <a:t>1-2 </a:t>
            </a:r>
            <a:r>
              <a:rPr lang="id-ID" dirty="0" smtClean="0">
                <a:sym typeface="Wingdings" pitchFamily="2" charset="2"/>
              </a:rPr>
              <a:t>mg </a:t>
            </a:r>
            <a:endParaRPr lang="id-ID" dirty="0"/>
          </a:p>
        </p:txBody>
      </p:sp>
    </p:spTree>
    <p:extLst>
      <p:ext uri="{BB962C8B-B14F-4D97-AF65-F5344CB8AC3E}">
        <p14:creationId xmlns:p14="http://schemas.microsoft.com/office/powerpoint/2010/main" val="1381177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257800" cy="1143000"/>
          </a:xfrm>
          <a:solidFill>
            <a:srgbClr val="92D050"/>
          </a:solidFill>
        </p:spPr>
        <p:txBody>
          <a:bodyPr/>
          <a:lstStyle/>
          <a:p>
            <a:r>
              <a:rPr lang="en-US" b="1" dirty="0" smtClean="0"/>
              <a:t>Non </a:t>
            </a:r>
            <a:r>
              <a:rPr lang="en-US" b="1" dirty="0" err="1" smtClean="0"/>
              <a:t>Farmakologis</a:t>
            </a:r>
            <a:endParaRPr lang="en-US" b="1" dirty="0"/>
          </a:p>
        </p:txBody>
      </p:sp>
      <p:sp>
        <p:nvSpPr>
          <p:cNvPr id="3" name="Content Placeholder 2"/>
          <p:cNvSpPr>
            <a:spLocks noGrp="1"/>
          </p:cNvSpPr>
          <p:nvPr>
            <p:ph idx="1"/>
          </p:nvPr>
        </p:nvSpPr>
        <p:spPr/>
        <p:txBody>
          <a:bodyPr/>
          <a:lstStyle/>
          <a:p>
            <a:pPr>
              <a:buFont typeface="Wingdings" pitchFamily="2" charset="2"/>
              <a:buChar char="ü"/>
            </a:pPr>
            <a:r>
              <a:rPr lang="en-US" dirty="0" smtClean="0"/>
              <a:t> </a:t>
            </a:r>
            <a:r>
              <a:rPr lang="en-US" dirty="0" err="1" smtClean="0"/>
              <a:t>Reorientasi</a:t>
            </a:r>
            <a:r>
              <a:rPr lang="en-US" dirty="0" smtClean="0"/>
              <a:t> , </a:t>
            </a:r>
            <a:r>
              <a:rPr lang="en-US" dirty="0" err="1" smtClean="0"/>
              <a:t>sediakan</a:t>
            </a:r>
            <a:r>
              <a:rPr lang="en-US" dirty="0" smtClean="0"/>
              <a:t> </a:t>
            </a:r>
            <a:r>
              <a:rPr lang="en-US" dirty="0" err="1" smtClean="0"/>
              <a:t>fasilitas</a:t>
            </a:r>
            <a:r>
              <a:rPr lang="en-US" dirty="0" smtClean="0"/>
              <a:t> jam, </a:t>
            </a:r>
            <a:r>
              <a:rPr lang="en-US" dirty="0" err="1" smtClean="0"/>
              <a:t>kalender</a:t>
            </a:r>
            <a:r>
              <a:rPr lang="en-US" dirty="0" smtClean="0"/>
              <a:t>, </a:t>
            </a:r>
            <a:r>
              <a:rPr lang="en-US" dirty="0" err="1" smtClean="0"/>
              <a:t>tanda</a:t>
            </a:r>
            <a:r>
              <a:rPr lang="en-US" dirty="0" smtClean="0"/>
              <a:t> </a:t>
            </a:r>
            <a:r>
              <a:rPr lang="en-US" dirty="0" err="1" smtClean="0"/>
              <a:t>nama</a:t>
            </a:r>
            <a:r>
              <a:rPr lang="en-US" dirty="0" smtClean="0"/>
              <a:t>  </a:t>
            </a:r>
            <a:r>
              <a:rPr lang="en-US" dirty="0" err="1" smtClean="0"/>
              <a:t>lokasi</a:t>
            </a:r>
            <a:r>
              <a:rPr lang="en-US" dirty="0" smtClean="0"/>
              <a:t>, </a:t>
            </a:r>
            <a:r>
              <a:rPr lang="en-US" dirty="0" err="1" smtClean="0"/>
              <a:t>nama</a:t>
            </a:r>
            <a:r>
              <a:rPr lang="en-US" dirty="0" smtClean="0"/>
              <a:t> </a:t>
            </a:r>
            <a:r>
              <a:rPr lang="en-US" dirty="0" err="1" smtClean="0"/>
              <a:t>perawat</a:t>
            </a:r>
            <a:r>
              <a:rPr lang="en-US" dirty="0"/>
              <a:t>.</a:t>
            </a:r>
            <a:endParaRPr lang="en-US" dirty="0" smtClean="0"/>
          </a:p>
          <a:p>
            <a:pPr>
              <a:buFont typeface="Wingdings" pitchFamily="2" charset="2"/>
              <a:buChar char="ü"/>
            </a:pPr>
            <a:r>
              <a:rPr lang="en-US" dirty="0" smtClean="0"/>
              <a:t>Familiar setting : </a:t>
            </a:r>
            <a:r>
              <a:rPr lang="en-US" dirty="0" err="1" smtClean="0"/>
              <a:t>tempat</a:t>
            </a:r>
            <a:r>
              <a:rPr lang="en-US" dirty="0" smtClean="0"/>
              <a:t>, orang yang </a:t>
            </a:r>
            <a:r>
              <a:rPr lang="en-US" dirty="0" err="1" smtClean="0"/>
              <a:t>dikenal</a:t>
            </a:r>
            <a:r>
              <a:rPr lang="en-US" dirty="0" smtClean="0"/>
              <a:t>, </a:t>
            </a:r>
            <a:r>
              <a:rPr lang="en-US" dirty="0" err="1" smtClean="0"/>
              <a:t>benda</a:t>
            </a:r>
            <a:r>
              <a:rPr lang="en-US" dirty="0" smtClean="0"/>
              <a:t> </a:t>
            </a:r>
            <a:r>
              <a:rPr lang="en-US" dirty="0" err="1" smtClean="0"/>
              <a:t>kesayangan</a:t>
            </a:r>
            <a:endParaRPr lang="en-US" dirty="0" smtClean="0"/>
          </a:p>
          <a:p>
            <a:pPr>
              <a:buFont typeface="Wingdings" pitchFamily="2" charset="2"/>
              <a:buChar char="ü"/>
            </a:pPr>
            <a:r>
              <a:rPr lang="en-US" dirty="0" err="1" smtClean="0"/>
              <a:t>Nyaman</a:t>
            </a:r>
            <a:r>
              <a:rPr lang="en-US" dirty="0" smtClean="0"/>
              <a:t> </a:t>
            </a:r>
            <a:r>
              <a:rPr lang="en-US" dirty="0" err="1" smtClean="0"/>
              <a:t>dan</a:t>
            </a:r>
            <a:r>
              <a:rPr lang="en-US" dirty="0" smtClean="0"/>
              <a:t> </a:t>
            </a:r>
            <a:r>
              <a:rPr lang="en-US" dirty="0" err="1" smtClean="0"/>
              <a:t>aman</a:t>
            </a:r>
            <a:r>
              <a:rPr lang="en-US" dirty="0" smtClean="0"/>
              <a:t>, minimal noise</a:t>
            </a:r>
          </a:p>
          <a:p>
            <a:pPr>
              <a:buFont typeface="Wingdings" pitchFamily="2" charset="2"/>
              <a:buChar char="ü"/>
            </a:pPr>
            <a:r>
              <a:rPr lang="en-US" dirty="0" err="1"/>
              <a:t>Hindari</a:t>
            </a:r>
            <a:r>
              <a:rPr lang="en-US" dirty="0"/>
              <a:t> over / under </a:t>
            </a:r>
            <a:r>
              <a:rPr lang="en-US" dirty="0" smtClean="0"/>
              <a:t>stimulation</a:t>
            </a:r>
          </a:p>
          <a:p>
            <a:pPr>
              <a:buFont typeface="Wingdings" pitchFamily="2" charset="2"/>
              <a:buChar char="ü"/>
            </a:pPr>
            <a:r>
              <a:rPr lang="en-US" dirty="0" err="1" smtClean="0"/>
              <a:t>Ruangan</a:t>
            </a:r>
            <a:r>
              <a:rPr lang="en-US" dirty="0" smtClean="0"/>
              <a:t> </a:t>
            </a:r>
            <a:r>
              <a:rPr lang="en-US" dirty="0" err="1" smtClean="0"/>
              <a:t>disesuaikan</a:t>
            </a:r>
            <a:endParaRPr lang="en-US" dirty="0" smtClean="0"/>
          </a:p>
          <a:p>
            <a:pPr>
              <a:buFont typeface="Wingdings" pitchFamily="2" charset="2"/>
              <a:buChar char="ü"/>
            </a:pPr>
            <a:r>
              <a:rPr lang="en-US" dirty="0" smtClean="0"/>
              <a:t>Monitoring </a:t>
            </a:r>
            <a:r>
              <a:rPr lang="en-US" dirty="0" err="1" smtClean="0"/>
              <a:t>tanda</a:t>
            </a:r>
            <a:r>
              <a:rPr lang="en-US" dirty="0" smtClean="0"/>
              <a:t> vital </a:t>
            </a:r>
            <a:r>
              <a:rPr lang="en-US" dirty="0" err="1" smtClean="0"/>
              <a:t>dan</a:t>
            </a:r>
            <a:r>
              <a:rPr lang="en-US" dirty="0" smtClean="0"/>
              <a:t> </a:t>
            </a:r>
            <a:r>
              <a:rPr lang="en-US" dirty="0" err="1" smtClean="0"/>
              <a:t>gejala</a:t>
            </a:r>
            <a:endParaRPr lang="en-US" dirty="0" smtClean="0"/>
          </a:p>
          <a:p>
            <a:pPr>
              <a:buFont typeface="Wingdings" pitchFamily="2" charset="2"/>
              <a:buChar char="ü"/>
            </a:pPr>
            <a:r>
              <a:rPr lang="en-US" dirty="0" err="1" smtClean="0"/>
              <a:t>Edukasi</a:t>
            </a:r>
            <a:r>
              <a:rPr lang="en-US" dirty="0" smtClean="0"/>
              <a:t> </a:t>
            </a:r>
            <a:r>
              <a:rPr lang="en-US" dirty="0" err="1" smtClean="0"/>
              <a:t>keluarga</a:t>
            </a:r>
            <a:r>
              <a:rPr lang="en-US" dirty="0" smtClean="0"/>
              <a:t> / caregiver</a:t>
            </a:r>
          </a:p>
        </p:txBody>
      </p:sp>
    </p:spTree>
    <p:extLst>
      <p:ext uri="{BB962C8B-B14F-4D97-AF65-F5344CB8AC3E}">
        <p14:creationId xmlns:p14="http://schemas.microsoft.com/office/powerpoint/2010/main" val="33566208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id-ID" dirty="0" smtClean="0"/>
              <a:t>er</a:t>
            </a:r>
            <a:endParaRPr lang="en-US" dirty="0" smtClean="0"/>
          </a:p>
        </p:txBody>
      </p:sp>
      <p:sp>
        <p:nvSpPr>
          <p:cNvPr id="26626" name="Content Placeholder 2"/>
          <p:cNvSpPr>
            <a:spLocks noGrp="1"/>
          </p:cNvSpPr>
          <p:nvPr>
            <p:ph idx="1"/>
          </p:nvPr>
        </p:nvSpPr>
        <p:spPr/>
        <p:txBody>
          <a:bodyPr/>
          <a:lstStyle/>
          <a:p>
            <a:endParaRPr lang="en-US" smtClean="0"/>
          </a:p>
        </p:txBody>
      </p:sp>
      <p:pic>
        <p:nvPicPr>
          <p:cNvPr id="26627" name="Picture 3"/>
          <p:cNvPicPr>
            <a:picLocks noChangeAspect="1"/>
          </p:cNvPicPr>
          <p:nvPr/>
        </p:nvPicPr>
        <p:blipFill>
          <a:blip r:embed="rId3"/>
          <a:srcRect/>
          <a:stretch>
            <a:fillRect/>
          </a:stretch>
        </p:blipFill>
        <p:spPr bwMode="auto">
          <a:xfrm>
            <a:off x="0" y="0"/>
            <a:ext cx="9144000" cy="685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699061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Content Placeholder 2"/>
          <p:cNvSpPr>
            <a:spLocks noGrp="1"/>
          </p:cNvSpPr>
          <p:nvPr>
            <p:ph idx="1"/>
          </p:nvPr>
        </p:nvSpPr>
        <p:spPr>
          <a:xfrm>
            <a:off x="457200" y="350838"/>
            <a:ext cx="8229600" cy="6126162"/>
          </a:xfrm>
        </p:spPr>
        <p:txBody>
          <a:bodyPr/>
          <a:lstStyle/>
          <a:p>
            <a:pPr>
              <a:buFontTx/>
              <a:buNone/>
            </a:pPr>
            <a:endParaRPr lang="en-US" smtClean="0"/>
          </a:p>
        </p:txBody>
      </p:sp>
      <p:pic>
        <p:nvPicPr>
          <p:cNvPr id="27650" name="Picture 3"/>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Tree>
    <p:extLst>
      <p:ext uri="{BB962C8B-B14F-4D97-AF65-F5344CB8AC3E}">
        <p14:creationId xmlns:p14="http://schemas.microsoft.com/office/powerpoint/2010/main" val="28632335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smtClean="0"/>
              <a:t>Prognosis</a:t>
            </a:r>
          </a:p>
        </p:txBody>
      </p:sp>
      <p:sp>
        <p:nvSpPr>
          <p:cNvPr id="19458" name="Content Placeholder 2"/>
          <p:cNvSpPr>
            <a:spLocks noGrp="1"/>
          </p:cNvSpPr>
          <p:nvPr>
            <p:ph idx="1"/>
          </p:nvPr>
        </p:nvSpPr>
        <p:spPr/>
        <p:txBody>
          <a:bodyPr>
            <a:normAutofit/>
          </a:bodyPr>
          <a:lstStyle/>
          <a:p>
            <a:r>
              <a:rPr lang="id-ID" dirty="0" smtClean="0"/>
              <a:t>Setelah diidentifikasi dan diatasi penyebabnya, delirium akan membaik dalam 3-7 hari, beberapa gejala baru bisa hilang dalam 2 minggu.</a:t>
            </a:r>
            <a:endParaRPr lang="en-US" dirty="0" smtClean="0">
              <a:sym typeface="Wingdings" pitchFamily="2" charset="2"/>
            </a:endParaRPr>
          </a:p>
          <a:p>
            <a:r>
              <a:rPr lang="id-ID" dirty="0" smtClean="0">
                <a:sym typeface="Wingdings" pitchFamily="2" charset="2"/>
              </a:rPr>
              <a:t>Pasien lansia dan yang mengalami deliriu</a:t>
            </a:r>
            <a:r>
              <a:rPr lang="en-US" dirty="0" smtClean="0">
                <a:sym typeface="Wingdings" pitchFamily="2" charset="2"/>
              </a:rPr>
              <a:t>m</a:t>
            </a:r>
            <a:r>
              <a:rPr lang="id-ID" dirty="0" smtClean="0">
                <a:sym typeface="Wingdings" pitchFamily="2" charset="2"/>
              </a:rPr>
              <a:t> lama</a:t>
            </a:r>
            <a:r>
              <a:rPr lang="en-US" dirty="0" smtClean="0">
                <a:sym typeface="Wingdings" pitchFamily="2" charset="2"/>
              </a:rPr>
              <a:t> </a:t>
            </a:r>
            <a:r>
              <a:rPr lang="id-ID" dirty="0" smtClean="0">
                <a:sym typeface="Wingdings" pitchFamily="2" charset="2"/>
              </a:rPr>
              <a:t> masa penyembuhan lebih lama.</a:t>
            </a:r>
            <a:endParaRPr lang="en-US" dirty="0" smtClean="0">
              <a:sym typeface="Wingdings" pitchFamily="2" charset="2"/>
            </a:endParaRPr>
          </a:p>
          <a:p>
            <a:r>
              <a:rPr lang="id-ID" dirty="0" smtClean="0">
                <a:sym typeface="Wingdings" pitchFamily="2" charset="2"/>
              </a:rPr>
              <a:t>Tingginya angka kematian pertahun pada delirium karena kondisi medis umum yang serius.</a:t>
            </a:r>
            <a:endParaRPr lang="en-US" dirty="0" smtClean="0"/>
          </a:p>
        </p:txBody>
      </p:sp>
    </p:spTree>
    <p:extLst>
      <p:ext uri="{BB962C8B-B14F-4D97-AF65-F5344CB8AC3E}">
        <p14:creationId xmlns:p14="http://schemas.microsoft.com/office/powerpoint/2010/main" val="41732106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endParaRPr lang="en-US" dirty="0" smtClean="0"/>
          </a:p>
        </p:txBody>
      </p:sp>
      <p:sp>
        <p:nvSpPr>
          <p:cNvPr id="28674" name="TextBox 4"/>
          <p:cNvSpPr txBox="1">
            <a:spLocks noChangeArrowheads="1"/>
          </p:cNvSpPr>
          <p:nvPr/>
        </p:nvSpPr>
        <p:spPr bwMode="auto">
          <a:xfrm>
            <a:off x="1981200" y="2362200"/>
            <a:ext cx="4821382" cy="923330"/>
          </a:xfrm>
          <a:prstGeom prst="rect">
            <a:avLst/>
          </a:prstGeom>
          <a:solidFill>
            <a:srgbClr val="92D050"/>
          </a:solidFill>
          <a:ln w="9525">
            <a:noFill/>
            <a:miter lim="800000"/>
            <a:headEnd/>
            <a:tailEnd/>
          </a:ln>
        </p:spPr>
        <p:txBody>
          <a:bodyPr wrap="square">
            <a:spAutoFit/>
          </a:bodyPr>
          <a:lstStyle/>
          <a:p>
            <a:pPr algn="ctr"/>
            <a:r>
              <a:rPr lang="en-US" sz="5400" dirty="0"/>
              <a:t>TERIMA KASIH</a:t>
            </a:r>
          </a:p>
        </p:txBody>
      </p:sp>
    </p:spTree>
    <p:extLst>
      <p:ext uri="{BB962C8B-B14F-4D97-AF65-F5344CB8AC3E}">
        <p14:creationId xmlns:p14="http://schemas.microsoft.com/office/powerpoint/2010/main" val="6274346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pPr algn="l"/>
            <a:r>
              <a:rPr lang="id-ID" b="1" dirty="0" smtClean="0">
                <a:solidFill>
                  <a:schemeClr val="tx1"/>
                </a:solidFill>
              </a:rPr>
              <a:t>D</a:t>
            </a:r>
            <a:r>
              <a:rPr lang="en-US" b="1" dirty="0" err="1" smtClean="0">
                <a:solidFill>
                  <a:schemeClr val="tx1"/>
                </a:solidFill>
              </a:rPr>
              <a:t>efinisi</a:t>
            </a:r>
            <a:endParaRPr lang="id-ID" b="1" dirty="0">
              <a:solidFill>
                <a:schemeClr val="tx1"/>
              </a:solidFill>
            </a:endParaRPr>
          </a:p>
        </p:txBody>
      </p:sp>
      <p:sp>
        <p:nvSpPr>
          <p:cNvPr id="3" name="Content Placeholder 2"/>
          <p:cNvSpPr>
            <a:spLocks noGrp="1"/>
          </p:cNvSpPr>
          <p:nvPr>
            <p:ph idx="1"/>
          </p:nvPr>
        </p:nvSpPr>
        <p:spPr>
          <a:xfrm>
            <a:off x="457200" y="1295400"/>
            <a:ext cx="8229600" cy="4906963"/>
          </a:xfrm>
        </p:spPr>
        <p:txBody>
          <a:bodyPr>
            <a:normAutofit/>
          </a:bodyPr>
          <a:lstStyle/>
          <a:p>
            <a:pPr>
              <a:buFont typeface="Wingdings" pitchFamily="2" charset="2"/>
              <a:buChar char="v"/>
            </a:pPr>
            <a:r>
              <a:rPr lang="en-US" dirty="0" err="1" smtClean="0"/>
              <a:t>Kondisi</a:t>
            </a:r>
            <a:r>
              <a:rPr lang="en-US" dirty="0" smtClean="0"/>
              <a:t>  yang </a:t>
            </a:r>
            <a:r>
              <a:rPr lang="en-US" dirty="0" err="1" smtClean="0"/>
              <a:t>ditandai</a:t>
            </a:r>
            <a:r>
              <a:rPr lang="en-US" dirty="0" smtClean="0"/>
              <a:t> </a:t>
            </a:r>
            <a:r>
              <a:rPr lang="en-US" dirty="0" err="1" smtClean="0"/>
              <a:t>dengan</a:t>
            </a:r>
            <a:r>
              <a:rPr lang="en-US" dirty="0" smtClean="0"/>
              <a:t> :</a:t>
            </a:r>
          </a:p>
          <a:p>
            <a:pPr>
              <a:buFont typeface="Wingdings" pitchFamily="2" charset="2"/>
              <a:buChar char="ü"/>
            </a:pPr>
            <a:r>
              <a:rPr lang="en-US" dirty="0"/>
              <a:t> </a:t>
            </a:r>
            <a:r>
              <a:rPr lang="en-US" dirty="0" err="1"/>
              <a:t>P</a:t>
            </a:r>
            <a:r>
              <a:rPr lang="en-US" dirty="0" err="1" smtClean="0"/>
              <a:t>enurunan</a:t>
            </a:r>
            <a:r>
              <a:rPr lang="en-US" dirty="0" smtClean="0"/>
              <a:t> </a:t>
            </a:r>
            <a:r>
              <a:rPr lang="en-US" dirty="0" err="1" smtClean="0"/>
              <a:t>kemampuan</a:t>
            </a:r>
            <a:r>
              <a:rPr lang="en-US" dirty="0" smtClean="0"/>
              <a:t> </a:t>
            </a:r>
            <a:r>
              <a:rPr lang="en-US" dirty="0" err="1" smtClean="0"/>
              <a:t>memusatkan</a:t>
            </a:r>
            <a:r>
              <a:rPr lang="en-US" dirty="0" smtClean="0"/>
              <a:t>, </a:t>
            </a:r>
            <a:r>
              <a:rPr lang="en-US" dirty="0" err="1" smtClean="0"/>
              <a:t>mempertahankan</a:t>
            </a:r>
            <a:r>
              <a:rPr lang="en-US" dirty="0" smtClean="0"/>
              <a:t> </a:t>
            </a:r>
            <a:r>
              <a:rPr lang="en-US" dirty="0" err="1" smtClean="0"/>
              <a:t>dan</a:t>
            </a:r>
            <a:r>
              <a:rPr lang="en-US" dirty="0" smtClean="0"/>
              <a:t> </a:t>
            </a:r>
          </a:p>
          <a:p>
            <a:pPr marL="114300" indent="0">
              <a:buNone/>
            </a:pPr>
            <a:r>
              <a:rPr lang="en-US" dirty="0" smtClean="0"/>
              <a:t>     </a:t>
            </a:r>
            <a:r>
              <a:rPr lang="en-US" dirty="0" err="1" smtClean="0"/>
              <a:t>mengalihkan</a:t>
            </a:r>
            <a:r>
              <a:rPr lang="en-US" dirty="0" smtClean="0"/>
              <a:t> </a:t>
            </a:r>
            <a:r>
              <a:rPr lang="en-US" dirty="0" err="1" smtClean="0"/>
              <a:t>perhatian</a:t>
            </a:r>
            <a:endParaRPr lang="en-US" dirty="0" smtClean="0"/>
          </a:p>
          <a:p>
            <a:pPr>
              <a:buFont typeface="Wingdings" pitchFamily="2" charset="2"/>
              <a:buChar char="ü"/>
            </a:pPr>
            <a:r>
              <a:rPr lang="en-US" dirty="0" err="1" smtClean="0"/>
              <a:t>Hendaya</a:t>
            </a:r>
            <a:r>
              <a:rPr lang="en-US" dirty="0" smtClean="0"/>
              <a:t> </a:t>
            </a:r>
            <a:r>
              <a:rPr lang="en-US" dirty="0" err="1" smtClean="0"/>
              <a:t>fungsi</a:t>
            </a:r>
            <a:r>
              <a:rPr lang="en-US" dirty="0" smtClean="0"/>
              <a:t> </a:t>
            </a:r>
            <a:r>
              <a:rPr lang="en-US" dirty="0" err="1" smtClean="0"/>
              <a:t>kognitif</a:t>
            </a:r>
            <a:r>
              <a:rPr lang="en-US" dirty="0" smtClean="0"/>
              <a:t> (</a:t>
            </a:r>
            <a:r>
              <a:rPr lang="en-US" dirty="0" err="1" smtClean="0"/>
              <a:t>orientasi</a:t>
            </a:r>
            <a:r>
              <a:rPr lang="en-US" dirty="0" smtClean="0"/>
              <a:t>, </a:t>
            </a:r>
            <a:r>
              <a:rPr lang="en-US" dirty="0" err="1" smtClean="0"/>
              <a:t>memori</a:t>
            </a:r>
            <a:r>
              <a:rPr lang="en-US" dirty="0" smtClean="0"/>
              <a:t> </a:t>
            </a:r>
            <a:r>
              <a:rPr lang="en-US" dirty="0" err="1" smtClean="0"/>
              <a:t>dan</a:t>
            </a:r>
            <a:r>
              <a:rPr lang="en-US" dirty="0" smtClean="0"/>
              <a:t> </a:t>
            </a:r>
            <a:r>
              <a:rPr lang="en-US" dirty="0" err="1" smtClean="0"/>
              <a:t>bahasa</a:t>
            </a:r>
            <a:r>
              <a:rPr lang="en-US" dirty="0" smtClean="0"/>
              <a:t>)</a:t>
            </a:r>
          </a:p>
          <a:p>
            <a:pPr>
              <a:buFont typeface="Wingdings" pitchFamily="2" charset="2"/>
              <a:buChar char="ü"/>
            </a:pPr>
            <a:r>
              <a:rPr lang="en-US" dirty="0" err="1" smtClean="0"/>
              <a:t>Sifat</a:t>
            </a:r>
            <a:r>
              <a:rPr lang="en-US" dirty="0" smtClean="0"/>
              <a:t> : </a:t>
            </a:r>
            <a:r>
              <a:rPr lang="en-US" dirty="0" err="1" smtClean="0"/>
              <a:t>akut</a:t>
            </a:r>
            <a:r>
              <a:rPr lang="en-US" dirty="0" smtClean="0"/>
              <a:t>, </a:t>
            </a:r>
            <a:r>
              <a:rPr lang="en-US" dirty="0" err="1" smtClean="0"/>
              <a:t>fluktuatif</a:t>
            </a:r>
            <a:endParaRPr lang="en-US" dirty="0" smtClean="0"/>
          </a:p>
          <a:p>
            <a:pPr>
              <a:buFont typeface="Wingdings" pitchFamily="2" charset="2"/>
              <a:buChar char="ü"/>
            </a:pPr>
            <a:r>
              <a:rPr lang="en-US" dirty="0" err="1" smtClean="0"/>
              <a:t>Dipresipitasi</a:t>
            </a:r>
            <a:r>
              <a:rPr lang="en-US" dirty="0" smtClean="0"/>
              <a:t> </a:t>
            </a:r>
            <a:r>
              <a:rPr lang="en-US" dirty="0" err="1" smtClean="0"/>
              <a:t>langsung</a:t>
            </a:r>
            <a:r>
              <a:rPr lang="en-US" dirty="0" smtClean="0"/>
              <a:t> </a:t>
            </a:r>
            <a:r>
              <a:rPr lang="en-US" dirty="0" err="1" smtClean="0"/>
              <a:t>oleh</a:t>
            </a:r>
            <a:r>
              <a:rPr lang="en-US" dirty="0" smtClean="0"/>
              <a:t> </a:t>
            </a:r>
            <a:r>
              <a:rPr lang="en-US" dirty="0" err="1" smtClean="0"/>
              <a:t>kondisi</a:t>
            </a:r>
            <a:r>
              <a:rPr lang="en-US" dirty="0" smtClean="0"/>
              <a:t> </a:t>
            </a:r>
            <a:r>
              <a:rPr lang="en-US" dirty="0" err="1" smtClean="0"/>
              <a:t>medis</a:t>
            </a:r>
            <a:r>
              <a:rPr lang="en-US" dirty="0" smtClean="0"/>
              <a:t> </a:t>
            </a:r>
            <a:r>
              <a:rPr lang="en-US" dirty="0" err="1" smtClean="0"/>
              <a:t>umum</a:t>
            </a:r>
            <a:endParaRPr lang="en-US" dirty="0" smtClean="0"/>
          </a:p>
          <a:p>
            <a:pPr>
              <a:buFont typeface="Wingdings" pitchFamily="2" charset="2"/>
              <a:buChar char="ü"/>
            </a:pPr>
            <a:endParaRPr lang="en-US" dirty="0"/>
          </a:p>
          <a:p>
            <a:pPr>
              <a:buFont typeface="Wingdings" pitchFamily="2" charset="2"/>
              <a:buChar char="ü"/>
            </a:pPr>
            <a:endParaRPr lang="en-US" dirty="0" smtClean="0"/>
          </a:p>
          <a:p>
            <a:pPr>
              <a:lnSpc>
                <a:spcPct val="150000"/>
              </a:lnSpc>
              <a:buFont typeface="Wingdings" pitchFamily="2" charset="2"/>
              <a:buChar char="v"/>
            </a:pPr>
            <a:r>
              <a:rPr lang="en-US" dirty="0" err="1" smtClean="0"/>
              <a:t>Suatu</a:t>
            </a:r>
            <a:r>
              <a:rPr lang="en-US" dirty="0" smtClean="0"/>
              <a:t> </a:t>
            </a:r>
            <a:r>
              <a:rPr lang="en-US" dirty="0" err="1" smtClean="0"/>
              <a:t>sindrom</a:t>
            </a:r>
            <a:r>
              <a:rPr lang="en-US" b="1" dirty="0" smtClean="0"/>
              <a:t>, BUKAN </a:t>
            </a:r>
            <a:r>
              <a:rPr lang="en-US" dirty="0" err="1" smtClean="0"/>
              <a:t>penyakit</a:t>
            </a:r>
            <a:r>
              <a:rPr lang="en-US" dirty="0" smtClean="0"/>
              <a:t>.</a:t>
            </a:r>
          </a:p>
          <a:p>
            <a:pPr>
              <a:lnSpc>
                <a:spcPct val="150000"/>
              </a:lnSpc>
              <a:buFont typeface="Wingdings" pitchFamily="2" charset="2"/>
              <a:buChar char="v"/>
            </a:pPr>
            <a:r>
              <a:rPr lang="en-US" dirty="0" err="1" smtClean="0"/>
              <a:t>Identifikasi</a:t>
            </a:r>
            <a:r>
              <a:rPr lang="en-US" dirty="0" smtClean="0"/>
              <a:t> </a:t>
            </a:r>
            <a:r>
              <a:rPr lang="en-US" dirty="0" err="1" smtClean="0"/>
              <a:t>dan</a:t>
            </a:r>
            <a:r>
              <a:rPr lang="en-US" dirty="0" smtClean="0"/>
              <a:t> </a:t>
            </a:r>
            <a:r>
              <a:rPr lang="en-US" dirty="0" err="1" smtClean="0"/>
              <a:t>eliminasi</a:t>
            </a:r>
            <a:r>
              <a:rPr lang="en-US" dirty="0" smtClean="0"/>
              <a:t> </a:t>
            </a:r>
            <a:r>
              <a:rPr lang="en-US" dirty="0" err="1" smtClean="0"/>
              <a:t>faktor</a:t>
            </a:r>
            <a:r>
              <a:rPr lang="en-US" dirty="0" smtClean="0"/>
              <a:t> </a:t>
            </a:r>
            <a:r>
              <a:rPr lang="en-US" dirty="0" err="1" smtClean="0"/>
              <a:t>penyebab</a:t>
            </a:r>
            <a:r>
              <a:rPr lang="en-US" dirty="0" smtClean="0"/>
              <a:t> </a:t>
            </a:r>
            <a:r>
              <a:rPr lang="en-US" dirty="0" smtClean="0">
                <a:sym typeface="Wingdings" pitchFamily="2" charset="2"/>
              </a:rPr>
              <a:t> </a:t>
            </a:r>
            <a:r>
              <a:rPr lang="en-US" dirty="0" err="1" smtClean="0">
                <a:sym typeface="Wingdings" pitchFamily="2" charset="2"/>
              </a:rPr>
              <a:t>perbaikan</a:t>
            </a:r>
            <a:r>
              <a:rPr lang="en-US" dirty="0" smtClean="0">
                <a:sym typeface="Wingdings" pitchFamily="2" charset="2"/>
              </a:rPr>
              <a:t> </a:t>
            </a:r>
            <a:r>
              <a:rPr lang="en-US" dirty="0" err="1" smtClean="0">
                <a:sym typeface="Wingdings" pitchFamily="2" charset="2"/>
              </a:rPr>
              <a:t>cepat</a:t>
            </a:r>
            <a:endParaRPr lang="en-US" dirty="0" smtClean="0"/>
          </a:p>
          <a:p>
            <a:pPr>
              <a:lnSpc>
                <a:spcPct val="150000"/>
              </a:lnSpc>
              <a:buFont typeface="Wingdings" pitchFamily="2" charset="2"/>
              <a:buChar char="ü"/>
            </a:pPr>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16921212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304800"/>
            <a:ext cx="4572000" cy="1143000"/>
          </a:xfrm>
          <a:solidFill>
            <a:srgbClr val="92D050"/>
          </a:solidFill>
        </p:spPr>
        <p:txBody>
          <a:bodyPr/>
          <a:lstStyle/>
          <a:p>
            <a:r>
              <a:rPr lang="en-US" b="1" dirty="0" smtClean="0"/>
              <a:t>EPIDEMIOLOGY</a:t>
            </a:r>
          </a:p>
        </p:txBody>
      </p:sp>
      <p:sp>
        <p:nvSpPr>
          <p:cNvPr id="16386" name="Content Placeholder 2"/>
          <p:cNvSpPr>
            <a:spLocks noGrp="1"/>
          </p:cNvSpPr>
          <p:nvPr>
            <p:ph sz="half" idx="1"/>
          </p:nvPr>
        </p:nvSpPr>
        <p:spPr>
          <a:xfrm>
            <a:off x="457200" y="1600200"/>
            <a:ext cx="8305800" cy="4525963"/>
          </a:xfrm>
        </p:spPr>
        <p:txBody>
          <a:bodyPr/>
          <a:lstStyle/>
          <a:p>
            <a:pPr>
              <a:buFontTx/>
              <a:buNone/>
            </a:pPr>
            <a:endParaRPr lang="en-US" dirty="0" smtClean="0"/>
          </a:p>
          <a:p>
            <a:pPr>
              <a:buFont typeface="Wingdings" pitchFamily="2" charset="2"/>
              <a:buChar char="v"/>
            </a:pPr>
            <a:r>
              <a:rPr lang="en-US" dirty="0" err="1" smtClean="0"/>
              <a:t>Prevalensi</a:t>
            </a:r>
            <a:r>
              <a:rPr lang="en-US" dirty="0" smtClean="0"/>
              <a:t> </a:t>
            </a:r>
            <a:r>
              <a:rPr lang="en-US" dirty="0" err="1" smtClean="0"/>
              <a:t>pd</a:t>
            </a:r>
            <a:r>
              <a:rPr lang="en-US" dirty="0" smtClean="0"/>
              <a:t> </a:t>
            </a:r>
            <a:r>
              <a:rPr lang="en-US" dirty="0" err="1" smtClean="0"/>
              <a:t>lanjut</a:t>
            </a:r>
            <a:r>
              <a:rPr lang="en-US" dirty="0" smtClean="0"/>
              <a:t> </a:t>
            </a:r>
            <a:r>
              <a:rPr lang="en-US" dirty="0" err="1" smtClean="0"/>
              <a:t>usia</a:t>
            </a:r>
            <a:r>
              <a:rPr lang="en-US" dirty="0" smtClean="0"/>
              <a:t> 4-5x </a:t>
            </a:r>
            <a:r>
              <a:rPr lang="en-US" dirty="0" err="1" smtClean="0"/>
              <a:t>dws</a:t>
            </a:r>
            <a:r>
              <a:rPr lang="en-US" dirty="0" smtClean="0"/>
              <a:t> </a:t>
            </a:r>
            <a:r>
              <a:rPr lang="en-US" dirty="0" err="1" smtClean="0"/>
              <a:t>muda</a:t>
            </a:r>
            <a:endParaRPr lang="en-US" dirty="0" smtClean="0"/>
          </a:p>
          <a:p>
            <a:pPr>
              <a:buFont typeface="Wingdings" pitchFamily="2" charset="2"/>
              <a:buChar char="v"/>
            </a:pPr>
            <a:r>
              <a:rPr lang="en-US" dirty="0" smtClean="0"/>
              <a:t>10</a:t>
            </a:r>
            <a:r>
              <a:rPr lang="en-US" dirty="0" smtClean="0"/>
              <a:t>% -Hospitalized patients</a:t>
            </a:r>
          </a:p>
          <a:p>
            <a:pPr>
              <a:buFont typeface="Wingdings" pitchFamily="2" charset="2"/>
              <a:buChar char="v"/>
            </a:pPr>
            <a:r>
              <a:rPr lang="en-US" dirty="0" smtClean="0"/>
              <a:t>20%- patients with burns</a:t>
            </a:r>
          </a:p>
          <a:p>
            <a:pPr>
              <a:buFont typeface="Wingdings" pitchFamily="2" charset="2"/>
              <a:buChar char="v"/>
            </a:pPr>
            <a:r>
              <a:rPr lang="en-US" dirty="0" smtClean="0"/>
              <a:t>30%- ICU patients</a:t>
            </a:r>
          </a:p>
          <a:p>
            <a:pPr>
              <a:buFont typeface="Wingdings" pitchFamily="2" charset="2"/>
              <a:buChar char="v"/>
            </a:pPr>
            <a:r>
              <a:rPr lang="en-US" dirty="0" smtClean="0"/>
              <a:t>30%- Hospitalized AIDS patients</a:t>
            </a:r>
          </a:p>
          <a:p>
            <a:pPr>
              <a:buFont typeface="Wingdings" pitchFamily="2" charset="2"/>
              <a:buChar char="v"/>
            </a:pPr>
            <a:r>
              <a:rPr lang="en-US" dirty="0" smtClean="0"/>
              <a:t>Young and elderly patients</a:t>
            </a:r>
            <a:endParaRPr lang="id-ID" dirty="0" smtClean="0"/>
          </a:p>
          <a:p>
            <a:pPr>
              <a:buFontTx/>
              <a:buNone/>
            </a:pPr>
            <a:endParaRPr lang="id-ID" dirty="0" smtClean="0"/>
          </a:p>
          <a:p>
            <a:pPr>
              <a:buFontTx/>
              <a:buNone/>
            </a:pPr>
            <a:endParaRPr lang="en-US" dirty="0" smtClean="0"/>
          </a:p>
        </p:txBody>
      </p:sp>
    </p:spTree>
    <p:extLst>
      <p:ext uri="{BB962C8B-B14F-4D97-AF65-F5344CB8AC3E}">
        <p14:creationId xmlns:p14="http://schemas.microsoft.com/office/powerpoint/2010/main" val="30576589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z="3600" b="1" dirty="0"/>
              <a:t>Beban Delirium</a:t>
            </a:r>
            <a:endParaRPr lang="en-US" sz="3600" b="1" dirty="0"/>
          </a:p>
        </p:txBody>
      </p:sp>
      <p:sp>
        <p:nvSpPr>
          <p:cNvPr id="3" name="Content Placeholder 2"/>
          <p:cNvSpPr>
            <a:spLocks noGrp="1"/>
          </p:cNvSpPr>
          <p:nvPr>
            <p:ph idx="1"/>
          </p:nvPr>
        </p:nvSpPr>
        <p:spPr/>
        <p:txBody>
          <a:bodyPr/>
          <a:lstStyle/>
          <a:p>
            <a:r>
              <a:rPr lang="en-US" dirty="0" err="1" smtClean="0"/>
              <a:t>Kebutuhan</a:t>
            </a:r>
            <a:r>
              <a:rPr lang="en-US" dirty="0" smtClean="0"/>
              <a:t> a</a:t>
            </a:r>
            <a:r>
              <a:rPr lang="id-ID" dirty="0" smtClean="0"/>
              <a:t>suhan keperawatan</a:t>
            </a:r>
            <a:r>
              <a:rPr lang="en-US" dirty="0" smtClean="0"/>
              <a:t>, lama </a:t>
            </a:r>
            <a:r>
              <a:rPr lang="en-US" dirty="0" err="1" smtClean="0"/>
              <a:t>tinggal</a:t>
            </a:r>
            <a:r>
              <a:rPr lang="en-US" dirty="0" smtClean="0"/>
              <a:t> </a:t>
            </a:r>
            <a:r>
              <a:rPr lang="en-US" dirty="0" err="1" smtClean="0"/>
              <a:t>meningkat</a:t>
            </a:r>
            <a:endParaRPr lang="en-US" dirty="0" smtClean="0"/>
          </a:p>
          <a:p>
            <a:r>
              <a:rPr lang="en-US" dirty="0"/>
              <a:t>R</a:t>
            </a:r>
            <a:r>
              <a:rPr lang="id-ID" dirty="0" smtClean="0"/>
              <a:t>isiko </a:t>
            </a:r>
            <a:r>
              <a:rPr lang="id-ID" dirty="0"/>
              <a:t>penurunan </a:t>
            </a:r>
            <a:r>
              <a:rPr lang="id-ID" dirty="0" smtClean="0"/>
              <a:t>kognit</a:t>
            </a:r>
            <a:r>
              <a:rPr lang="en-US" dirty="0" smtClean="0"/>
              <a:t>if </a:t>
            </a:r>
            <a:r>
              <a:rPr lang="en-US" dirty="0" err="1" smtClean="0"/>
              <a:t>dan</a:t>
            </a:r>
            <a:r>
              <a:rPr lang="en-US" dirty="0" smtClean="0"/>
              <a:t> </a:t>
            </a:r>
            <a:r>
              <a:rPr lang="id-ID" dirty="0" smtClean="0"/>
              <a:t>penurunan fungsional</a:t>
            </a:r>
            <a:r>
              <a:rPr lang="en-US" dirty="0" smtClean="0"/>
              <a:t> </a:t>
            </a:r>
            <a:r>
              <a:rPr lang="en-US" dirty="0" err="1" smtClean="0"/>
              <a:t>meningkat</a:t>
            </a:r>
            <a:endParaRPr lang="en-US" dirty="0" smtClean="0"/>
          </a:p>
          <a:p>
            <a:r>
              <a:rPr lang="en-US" dirty="0"/>
              <a:t>M</a:t>
            </a:r>
            <a:r>
              <a:rPr lang="id-ID" dirty="0" smtClean="0"/>
              <a:t>ortalitas</a:t>
            </a:r>
            <a:r>
              <a:rPr lang="en-US" dirty="0" smtClean="0"/>
              <a:t> </a:t>
            </a:r>
            <a:r>
              <a:rPr lang="en-US" dirty="0" err="1" smtClean="0"/>
              <a:t>meningkat</a:t>
            </a:r>
            <a:endParaRPr lang="en-US" dirty="0" smtClean="0"/>
          </a:p>
          <a:p>
            <a:r>
              <a:rPr lang="id-ID" dirty="0" smtClean="0"/>
              <a:t>Keterlambatan </a:t>
            </a:r>
            <a:r>
              <a:rPr lang="id-ID" dirty="0"/>
              <a:t>dalam mobilisasi pasca </a:t>
            </a:r>
            <a:r>
              <a:rPr lang="id-ID" dirty="0" smtClean="0"/>
              <a:t>operas</a:t>
            </a:r>
            <a:endParaRPr lang="en-US" dirty="0"/>
          </a:p>
          <a:p>
            <a:r>
              <a:rPr lang="en-US" dirty="0" err="1" smtClean="0"/>
              <a:t>Kebutuhan</a:t>
            </a:r>
            <a:r>
              <a:rPr lang="en-US" dirty="0" smtClean="0"/>
              <a:t> </a:t>
            </a:r>
            <a:r>
              <a:rPr lang="en-US" dirty="0" err="1" smtClean="0"/>
              <a:t>akan</a:t>
            </a:r>
            <a:r>
              <a:rPr lang="en-US" dirty="0" smtClean="0"/>
              <a:t> </a:t>
            </a:r>
            <a:r>
              <a:rPr lang="id-ID" dirty="0" smtClean="0"/>
              <a:t>perawatan </a:t>
            </a:r>
            <a:r>
              <a:rPr lang="en-US" dirty="0" smtClean="0"/>
              <a:t>di</a:t>
            </a:r>
            <a:r>
              <a:rPr lang="id-ID" dirty="0" smtClean="0"/>
              <a:t> rumah</a:t>
            </a:r>
            <a:r>
              <a:rPr lang="en-US" dirty="0" smtClean="0"/>
              <a:t> </a:t>
            </a:r>
            <a:r>
              <a:rPr lang="en-US" dirty="0" err="1" smtClean="0"/>
              <a:t>meningkat</a:t>
            </a:r>
            <a:endParaRPr lang="en-US" dirty="0" smtClean="0"/>
          </a:p>
          <a:p>
            <a:r>
              <a:rPr lang="id-ID" dirty="0" smtClean="0"/>
              <a:t>Peningkatan </a:t>
            </a:r>
            <a:r>
              <a:rPr lang="id-ID" dirty="0"/>
              <a:t>kebutuhan akan layanan perawatan di </a:t>
            </a:r>
            <a:r>
              <a:rPr lang="id-ID" dirty="0" smtClean="0"/>
              <a:t>rumah</a:t>
            </a:r>
            <a:endParaRPr lang="en-US" dirty="0" smtClean="0"/>
          </a:p>
          <a:p>
            <a:r>
              <a:rPr lang="id-ID" dirty="0" smtClean="0"/>
              <a:t>Peningkatan </a:t>
            </a:r>
            <a:r>
              <a:rPr lang="id-ID" dirty="0"/>
              <a:t>distres </a:t>
            </a:r>
            <a:r>
              <a:rPr lang="id-ID" dirty="0" smtClean="0"/>
              <a:t>pengasuh</a:t>
            </a:r>
            <a:endParaRPr lang="en-US" dirty="0" smtClean="0"/>
          </a:p>
          <a:p>
            <a:r>
              <a:rPr lang="id-ID" dirty="0" smtClean="0"/>
              <a:t>Barrier</a:t>
            </a:r>
            <a:r>
              <a:rPr lang="en-US" dirty="0" smtClean="0"/>
              <a:t> </a:t>
            </a:r>
            <a:r>
              <a:rPr lang="id-ID" dirty="0" smtClean="0"/>
              <a:t>psikososial </a:t>
            </a:r>
            <a:r>
              <a:rPr lang="id-ID" dirty="0"/>
              <a:t>pada pasien yang sakit parah</a:t>
            </a:r>
            <a:endParaRPr lang="en-US" dirty="0"/>
          </a:p>
        </p:txBody>
      </p:sp>
    </p:spTree>
    <p:extLst>
      <p:ext uri="{BB962C8B-B14F-4D97-AF65-F5344CB8AC3E}">
        <p14:creationId xmlns:p14="http://schemas.microsoft.com/office/powerpoint/2010/main" val="50459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Delirium Incidence and Prevalence in Multiple Settings</a:t>
            </a:r>
            <a:endParaRPr lang="id-ID" sz="2800" dirty="0"/>
          </a:p>
        </p:txBody>
      </p:sp>
      <p:graphicFrame>
        <p:nvGraphicFramePr>
          <p:cNvPr id="5" name="Content Placeholder 4"/>
          <p:cNvGraphicFramePr>
            <a:graphicFrameLocks noGrp="1"/>
          </p:cNvGraphicFramePr>
          <p:nvPr>
            <p:ph sz="half" idx="1"/>
          </p:nvPr>
        </p:nvGraphicFramePr>
        <p:xfrm>
          <a:off x="457200" y="1447801"/>
          <a:ext cx="8382000" cy="4648199"/>
        </p:xfrm>
        <a:graphic>
          <a:graphicData uri="http://schemas.openxmlformats.org/drawingml/2006/table">
            <a:tbl>
              <a:tblPr firstRow="1" bandRow="1">
                <a:tableStyleId>{5C22544A-7EE6-4342-B048-85BDC9FD1C3A}</a:tableStyleId>
              </a:tblPr>
              <a:tblGrid>
                <a:gridCol w="3733800"/>
                <a:gridCol w="2286000"/>
                <a:gridCol w="2362200"/>
              </a:tblGrid>
              <a:tr h="74798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d-ID" dirty="0" smtClean="0"/>
                        <a:t>Population</a:t>
                      </a:r>
                    </a:p>
                  </a:txBody>
                  <a:tcPr marL="0" marR="0" marT="0" marB="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d-ID" dirty="0" smtClean="0"/>
                        <a:t>Prevalence Range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d-ID" dirty="0" smtClean="0"/>
                        <a:t>Incidence Range (%)</a:t>
                      </a:r>
                    </a:p>
                  </a:txBody>
                  <a:tcPr/>
                </a:tc>
              </a:tr>
              <a:tr h="433357">
                <a:tc>
                  <a:txBody>
                    <a:bodyPr/>
                    <a:lstStyle/>
                    <a:p>
                      <a:r>
                        <a:rPr lang="id-ID" dirty="0"/>
                        <a:t>General medical inpatients</a:t>
                      </a:r>
                    </a:p>
                  </a:txBody>
                  <a:tcPr marL="0" marR="0" marT="0" marB="0"/>
                </a:tc>
                <a:tc>
                  <a:txBody>
                    <a:bodyPr/>
                    <a:lstStyle/>
                    <a:p>
                      <a:pPr algn="ctr"/>
                      <a:r>
                        <a:rPr lang="id-ID" dirty="0" smtClean="0"/>
                        <a:t>10 -30</a:t>
                      </a:r>
                      <a:endParaRPr lang="id-ID" dirty="0"/>
                    </a:p>
                  </a:txBody>
                  <a:tcPr marL="0" marR="0" marT="0" marB="0"/>
                </a:tc>
                <a:tc>
                  <a:txBody>
                    <a:bodyPr/>
                    <a:lstStyle/>
                    <a:p>
                      <a:pPr algn="ctr"/>
                      <a:r>
                        <a:rPr lang="id-ID" dirty="0" smtClean="0"/>
                        <a:t>3-16</a:t>
                      </a:r>
                      <a:endParaRPr lang="id-ID" dirty="0"/>
                    </a:p>
                  </a:txBody>
                  <a:tcPr marL="0" marR="0" marT="0" marB="0"/>
                </a:tc>
              </a:tr>
              <a:tr h="433357">
                <a:tc>
                  <a:txBody>
                    <a:bodyPr/>
                    <a:lstStyle/>
                    <a:p>
                      <a:r>
                        <a:rPr lang="id-ID" dirty="0"/>
                        <a:t>Medical </a:t>
                      </a:r>
                      <a:r>
                        <a:rPr lang="id-ID" i="1" dirty="0"/>
                        <a:t>and</a:t>
                      </a:r>
                      <a:r>
                        <a:rPr lang="id-ID" dirty="0"/>
                        <a:t> surgical inpatients</a:t>
                      </a:r>
                    </a:p>
                  </a:txBody>
                  <a:tcPr marL="0" marR="0" marT="0" marB="0"/>
                </a:tc>
                <a:tc>
                  <a:txBody>
                    <a:bodyPr/>
                    <a:lstStyle/>
                    <a:p>
                      <a:pPr algn="ctr"/>
                      <a:r>
                        <a:rPr lang="id-ID" dirty="0" smtClean="0"/>
                        <a:t>5-15</a:t>
                      </a:r>
                      <a:endParaRPr lang="id-ID" dirty="0"/>
                    </a:p>
                  </a:txBody>
                  <a:tcPr marL="0" marR="0" marT="0" marB="0"/>
                </a:tc>
                <a:tc>
                  <a:txBody>
                    <a:bodyPr/>
                    <a:lstStyle/>
                    <a:p>
                      <a:pPr algn="ctr"/>
                      <a:r>
                        <a:rPr lang="id-ID" dirty="0" smtClean="0"/>
                        <a:t>10-55</a:t>
                      </a:r>
                      <a:endParaRPr lang="id-ID" dirty="0"/>
                    </a:p>
                  </a:txBody>
                  <a:tcPr marL="0" marR="0" marT="0" marB="0"/>
                </a:tc>
              </a:tr>
              <a:tr h="433357">
                <a:tc>
                  <a:txBody>
                    <a:bodyPr/>
                    <a:lstStyle/>
                    <a:p>
                      <a:r>
                        <a:rPr lang="id-ID" dirty="0"/>
                        <a:t>General surgical inpatients</a:t>
                      </a:r>
                    </a:p>
                  </a:txBody>
                  <a:tcPr marL="0" marR="0" marT="0" marB="0"/>
                </a:tc>
                <a:tc>
                  <a:txBody>
                    <a:bodyPr/>
                    <a:lstStyle/>
                    <a:p>
                      <a:pPr algn="ctr"/>
                      <a:r>
                        <a:rPr lang="id-ID" dirty="0"/>
                        <a:t>N/A</a:t>
                      </a:r>
                    </a:p>
                  </a:txBody>
                  <a:tcPr marL="0" marR="0" marT="0" marB="0"/>
                </a:tc>
                <a:tc>
                  <a:txBody>
                    <a:bodyPr/>
                    <a:lstStyle/>
                    <a:p>
                      <a:pPr algn="ctr"/>
                      <a:r>
                        <a:rPr lang="id-ID" dirty="0" smtClean="0"/>
                        <a:t>9-15 </a:t>
                      </a:r>
                      <a:r>
                        <a:rPr lang="id-ID" dirty="0"/>
                        <a:t>postoperatively</a:t>
                      </a:r>
                    </a:p>
                  </a:txBody>
                  <a:tcPr marL="0" marR="0" marT="0" marB="0"/>
                </a:tc>
              </a:tr>
              <a:tr h="433357">
                <a:tc>
                  <a:txBody>
                    <a:bodyPr/>
                    <a:lstStyle/>
                    <a:p>
                      <a:r>
                        <a:rPr lang="id-ID" dirty="0"/>
                        <a:t>Critical care unit patients</a:t>
                      </a:r>
                    </a:p>
                  </a:txBody>
                  <a:tcPr marL="0" marR="0" marT="0" marB="0"/>
                </a:tc>
                <a:tc>
                  <a:txBody>
                    <a:bodyPr/>
                    <a:lstStyle/>
                    <a:p>
                      <a:pPr algn="ctr"/>
                      <a:r>
                        <a:rPr lang="id-ID" dirty="0"/>
                        <a:t>16</a:t>
                      </a:r>
                    </a:p>
                  </a:txBody>
                  <a:tcPr marL="0" marR="0" marT="0" marB="0"/>
                </a:tc>
                <a:tc>
                  <a:txBody>
                    <a:bodyPr/>
                    <a:lstStyle/>
                    <a:p>
                      <a:pPr algn="ctr"/>
                      <a:r>
                        <a:rPr lang="id-ID" dirty="0" smtClean="0"/>
                        <a:t>16-83</a:t>
                      </a:r>
                      <a:endParaRPr lang="id-ID" dirty="0"/>
                    </a:p>
                  </a:txBody>
                  <a:tcPr marL="0" marR="0" marT="0" marB="0"/>
                </a:tc>
              </a:tr>
              <a:tr h="433357">
                <a:tc>
                  <a:txBody>
                    <a:bodyPr/>
                    <a:lstStyle/>
                    <a:p>
                      <a:r>
                        <a:rPr lang="id-ID" dirty="0"/>
                        <a:t>Cardiac surgery inpatients</a:t>
                      </a:r>
                    </a:p>
                  </a:txBody>
                  <a:tcPr marL="0" marR="0" marT="0" marB="0"/>
                </a:tc>
                <a:tc>
                  <a:txBody>
                    <a:bodyPr/>
                    <a:lstStyle/>
                    <a:p>
                      <a:pPr algn="ctr"/>
                      <a:r>
                        <a:rPr lang="id-ID" dirty="0" smtClean="0"/>
                        <a:t>16-34</a:t>
                      </a:r>
                      <a:endParaRPr lang="id-ID" dirty="0"/>
                    </a:p>
                  </a:txBody>
                  <a:tcPr marL="0" marR="0" marT="0" marB="0"/>
                </a:tc>
                <a:tc>
                  <a:txBody>
                    <a:bodyPr/>
                    <a:lstStyle/>
                    <a:p>
                      <a:pPr algn="ctr"/>
                      <a:r>
                        <a:rPr lang="id-ID" dirty="0" smtClean="0"/>
                        <a:t>7-34</a:t>
                      </a:r>
                      <a:endParaRPr lang="id-ID" dirty="0"/>
                    </a:p>
                  </a:txBody>
                  <a:tcPr marL="0" marR="0" marT="0" marB="0"/>
                </a:tc>
              </a:tr>
              <a:tr h="433357">
                <a:tc>
                  <a:txBody>
                    <a:bodyPr/>
                    <a:lstStyle/>
                    <a:p>
                      <a:r>
                        <a:rPr lang="id-ID"/>
                        <a:t>Orthopedic surgery patients</a:t>
                      </a:r>
                    </a:p>
                  </a:txBody>
                  <a:tcPr marL="0" marR="0" marT="0" marB="0"/>
                </a:tc>
                <a:tc>
                  <a:txBody>
                    <a:bodyPr/>
                    <a:lstStyle/>
                    <a:p>
                      <a:pPr algn="ctr"/>
                      <a:r>
                        <a:rPr lang="id-ID" dirty="0"/>
                        <a:t>33</a:t>
                      </a:r>
                    </a:p>
                  </a:txBody>
                  <a:tcPr marL="0" marR="0" marT="0" marB="0"/>
                </a:tc>
                <a:tc>
                  <a:txBody>
                    <a:bodyPr/>
                    <a:lstStyle/>
                    <a:p>
                      <a:pPr algn="ctr"/>
                      <a:r>
                        <a:rPr lang="id-ID" dirty="0" smtClean="0"/>
                        <a:t>18-50</a:t>
                      </a:r>
                      <a:endParaRPr lang="id-ID" dirty="0"/>
                    </a:p>
                  </a:txBody>
                  <a:tcPr marL="0" marR="0" marT="0" marB="0"/>
                </a:tc>
              </a:tr>
              <a:tr h="433357">
                <a:tc>
                  <a:txBody>
                    <a:bodyPr/>
                    <a:lstStyle/>
                    <a:p>
                      <a:r>
                        <a:rPr lang="id-ID"/>
                        <a:t>Emergency department</a:t>
                      </a:r>
                    </a:p>
                  </a:txBody>
                  <a:tcPr marL="0" marR="0" marT="0" marB="0"/>
                </a:tc>
                <a:tc>
                  <a:txBody>
                    <a:bodyPr/>
                    <a:lstStyle/>
                    <a:p>
                      <a:pPr algn="ctr"/>
                      <a:r>
                        <a:rPr lang="id-ID" dirty="0" smtClean="0"/>
                        <a:t>7-10</a:t>
                      </a:r>
                      <a:endParaRPr lang="id-ID" dirty="0"/>
                    </a:p>
                  </a:txBody>
                  <a:tcPr marL="0" marR="0" marT="0" marB="0"/>
                </a:tc>
                <a:tc>
                  <a:txBody>
                    <a:bodyPr/>
                    <a:lstStyle/>
                    <a:p>
                      <a:pPr algn="ctr"/>
                      <a:r>
                        <a:rPr lang="id-ID" dirty="0"/>
                        <a:t>N/A</a:t>
                      </a:r>
                    </a:p>
                  </a:txBody>
                  <a:tcPr marL="0" marR="0" marT="0" marB="0"/>
                </a:tc>
              </a:tr>
              <a:tr h="433357">
                <a:tc>
                  <a:txBody>
                    <a:bodyPr/>
                    <a:lstStyle/>
                    <a:p>
                      <a:r>
                        <a:rPr lang="id-ID"/>
                        <a:t>Terminally ill cancer patients</a:t>
                      </a:r>
                    </a:p>
                  </a:txBody>
                  <a:tcPr marL="0" marR="0" marT="0" marB="0"/>
                </a:tc>
                <a:tc>
                  <a:txBody>
                    <a:bodyPr/>
                    <a:lstStyle/>
                    <a:p>
                      <a:pPr algn="ctr"/>
                      <a:r>
                        <a:rPr lang="id-ID" dirty="0" smtClean="0"/>
                        <a:t>23-28</a:t>
                      </a:r>
                      <a:endParaRPr lang="id-ID" dirty="0"/>
                    </a:p>
                  </a:txBody>
                  <a:tcPr marL="0" marR="0" marT="0" marB="0"/>
                </a:tc>
                <a:tc>
                  <a:txBody>
                    <a:bodyPr/>
                    <a:lstStyle/>
                    <a:p>
                      <a:pPr algn="ctr"/>
                      <a:r>
                        <a:rPr lang="id-ID" dirty="0"/>
                        <a:t>83</a:t>
                      </a:r>
                    </a:p>
                  </a:txBody>
                  <a:tcPr marL="0" marR="0" marT="0" marB="0"/>
                </a:tc>
              </a:tr>
              <a:tr h="433357">
                <a:tc>
                  <a:txBody>
                    <a:bodyPr/>
                    <a:lstStyle/>
                    <a:p>
                      <a:r>
                        <a:rPr lang="id-ID" dirty="0"/>
                        <a:t>Institutionalized elderly</a:t>
                      </a:r>
                    </a:p>
                  </a:txBody>
                  <a:tcPr marL="0" marR="0" marT="0" marB="0"/>
                </a:tc>
                <a:tc>
                  <a:txBody>
                    <a:bodyPr/>
                    <a:lstStyle/>
                    <a:p>
                      <a:pPr algn="ctr"/>
                      <a:r>
                        <a:rPr lang="id-ID" dirty="0"/>
                        <a:t>44</a:t>
                      </a:r>
                    </a:p>
                  </a:txBody>
                  <a:tcPr marL="0" marR="0" marT="0" marB="0"/>
                </a:tc>
                <a:tc>
                  <a:txBody>
                    <a:bodyPr/>
                    <a:lstStyle/>
                    <a:p>
                      <a:pPr algn="ctr"/>
                      <a:r>
                        <a:rPr lang="id-ID" dirty="0"/>
                        <a:t>33</a:t>
                      </a:r>
                    </a:p>
                  </a:txBody>
                  <a:tcPr marL="0" marR="0" marT="0" marB="0"/>
                </a:tc>
              </a:tr>
            </a:tbl>
          </a:graphicData>
        </a:graphic>
      </p:graphicFrame>
      <p:sp>
        <p:nvSpPr>
          <p:cNvPr id="6" name="Rectangle 5"/>
          <p:cNvSpPr/>
          <p:nvPr/>
        </p:nvSpPr>
        <p:spPr>
          <a:xfrm>
            <a:off x="457200" y="6096000"/>
            <a:ext cx="2056973" cy="369332"/>
          </a:xfrm>
          <a:prstGeom prst="rect">
            <a:avLst/>
          </a:prstGeom>
        </p:spPr>
        <p:txBody>
          <a:bodyPr wrap="none">
            <a:spAutoFit/>
          </a:bodyPr>
          <a:lstStyle/>
          <a:p>
            <a:r>
              <a:rPr lang="id-ID" dirty="0" smtClean="0"/>
              <a:t>N/A: not available.</a:t>
            </a:r>
            <a:endParaRPr lang="id-ID" dirty="0"/>
          </a:p>
        </p:txBody>
      </p:sp>
    </p:spTree>
    <p:extLst>
      <p:ext uri="{BB962C8B-B14F-4D97-AF65-F5344CB8AC3E}">
        <p14:creationId xmlns:p14="http://schemas.microsoft.com/office/powerpoint/2010/main" val="12654721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9400" y="1600200"/>
            <a:ext cx="8229600" cy="1143000"/>
          </a:xfrm>
        </p:spPr>
        <p:txBody>
          <a:bodyPr/>
          <a:lstStyle/>
          <a:p>
            <a:endParaRPr lang="id-ID"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336148993"/>
              </p:ext>
            </p:extLst>
          </p:nvPr>
        </p:nvGraphicFramePr>
        <p:xfrm>
          <a:off x="0" y="0"/>
          <a:ext cx="9144000" cy="6770142"/>
        </p:xfrm>
        <a:graphic>
          <a:graphicData uri="http://schemas.openxmlformats.org/drawingml/2006/table">
            <a:tbl>
              <a:tblPr firstRow="1" bandRow="1">
                <a:tableStyleId>{5C22544A-7EE6-4342-B048-85BDC9FD1C3A}</a:tableStyleId>
              </a:tblPr>
              <a:tblGrid>
                <a:gridCol w="1981200"/>
                <a:gridCol w="7162800"/>
              </a:tblGrid>
              <a:tr h="284433">
                <a:tc gridSpan="2">
                  <a:txBody>
                    <a:bodyPr/>
                    <a:lstStyle/>
                    <a:p>
                      <a:r>
                        <a:rPr lang="id-ID" sz="3200" dirty="0"/>
                        <a:t>Common Causes of Delirium</a:t>
                      </a:r>
                    </a:p>
                  </a:txBody>
                  <a:tcPr marL="0" marR="0" marT="0" marB="0">
                    <a:solidFill>
                      <a:srgbClr val="92D050"/>
                    </a:solidFill>
                  </a:tcPr>
                </a:tc>
                <a:tc hMerge="1">
                  <a:txBody>
                    <a:bodyPr/>
                    <a:lstStyle/>
                    <a:p>
                      <a:endParaRPr lang="id-ID" dirty="0"/>
                    </a:p>
                  </a:txBody>
                  <a:tcPr/>
                </a:tc>
              </a:tr>
              <a:tr h="1264147">
                <a:tc>
                  <a:txBody>
                    <a:bodyPr/>
                    <a:lstStyle/>
                    <a:p>
                      <a:r>
                        <a:rPr lang="id-ID" sz="1600" dirty="0"/>
                        <a:t>Central nervous system disorder</a:t>
                      </a:r>
                    </a:p>
                  </a:txBody>
                  <a:tcPr marL="0" marR="0" marT="0" marB="0"/>
                </a:tc>
                <a:tc>
                  <a:txBody>
                    <a:bodyPr/>
                    <a:lstStyle/>
                    <a:p>
                      <a:r>
                        <a:rPr lang="id-ID" sz="1600" dirty="0"/>
                        <a:t>Seizure (postictal, nonconvulsive status, </a:t>
                      </a:r>
                      <a:r>
                        <a:rPr lang="id-ID" sz="1600" dirty="0" smtClean="0"/>
                        <a:t>status),</a:t>
                      </a:r>
                      <a:r>
                        <a:rPr lang="id-ID" sz="1600" baseline="0" dirty="0" smtClean="0"/>
                        <a:t> </a:t>
                      </a:r>
                      <a:r>
                        <a:rPr lang="id-ID" sz="1600" dirty="0" smtClean="0"/>
                        <a:t>Migraine</a:t>
                      </a:r>
                      <a:r>
                        <a:rPr lang="id-ID" sz="1600" dirty="0"/>
                        <a:t/>
                      </a:r>
                      <a:br>
                        <a:rPr lang="id-ID" sz="1600" dirty="0"/>
                      </a:br>
                      <a:r>
                        <a:rPr lang="id-ID" sz="1600" dirty="0"/>
                        <a:t>Head trauma, brain tumor, subarachnoid hemorrhage, subdural, epidural hematoma, abscess, intracerebral hemorrhage, cerebellar hemorrhage, nonhemorrhagic stroke, transient ischemia</a:t>
                      </a:r>
                    </a:p>
                  </a:txBody>
                  <a:tcPr marL="0" marR="0" marT="0" marB="0"/>
                </a:tc>
              </a:tr>
              <a:tr h="505659">
                <a:tc>
                  <a:txBody>
                    <a:bodyPr/>
                    <a:lstStyle/>
                    <a:p>
                      <a:r>
                        <a:rPr lang="id-ID" sz="1600"/>
                        <a:t>Metabolic disorder</a:t>
                      </a:r>
                    </a:p>
                  </a:txBody>
                  <a:tcPr marL="0" marR="0" marT="0" marB="0"/>
                </a:tc>
                <a:tc>
                  <a:txBody>
                    <a:bodyPr/>
                    <a:lstStyle/>
                    <a:p>
                      <a:r>
                        <a:rPr lang="id-ID" sz="1600" dirty="0"/>
                        <a:t>Electrolyte abnormalities</a:t>
                      </a:r>
                      <a:br>
                        <a:rPr lang="id-ID" sz="1600" dirty="0"/>
                      </a:br>
                      <a:r>
                        <a:rPr lang="id-ID" sz="1600" dirty="0"/>
                        <a:t>Diabetes, hypoglycemia, hyperglycemia, or insulin </a:t>
                      </a:r>
                      <a:r>
                        <a:rPr lang="id-ID" sz="1600" dirty="0" smtClean="0"/>
                        <a:t>resistance</a:t>
                      </a:r>
                    </a:p>
                    <a:p>
                      <a:endParaRPr lang="id-ID" sz="1600" dirty="0"/>
                    </a:p>
                  </a:txBody>
                  <a:tcPr marL="0" marR="0" marT="0" marB="0"/>
                </a:tc>
              </a:tr>
              <a:tr h="1758500">
                <a:tc>
                  <a:txBody>
                    <a:bodyPr/>
                    <a:lstStyle/>
                    <a:p>
                      <a:r>
                        <a:rPr lang="id-ID" sz="1600"/>
                        <a:t>Systemic illness</a:t>
                      </a:r>
                    </a:p>
                  </a:txBody>
                  <a:tcPr marL="0" marR="0" marT="0" marB="0"/>
                </a:tc>
                <a:tc>
                  <a:txBody>
                    <a:bodyPr/>
                    <a:lstStyle/>
                    <a:p>
                      <a:r>
                        <a:rPr lang="id-ID" sz="1600" dirty="0"/>
                        <a:t>Infection (e.g., sepsis, malaria, erysipelas, viral, plague, Lyme disease, syphilis, or abscess)</a:t>
                      </a:r>
                      <a:br>
                        <a:rPr lang="id-ID" sz="1600" dirty="0"/>
                      </a:br>
                      <a:r>
                        <a:rPr lang="id-ID" sz="1600" dirty="0"/>
                        <a:t>Trauma</a:t>
                      </a:r>
                      <a:br>
                        <a:rPr lang="id-ID" sz="1600" dirty="0"/>
                      </a:br>
                      <a:r>
                        <a:rPr lang="id-ID" sz="1600" dirty="0"/>
                        <a:t>Change in fluid status (dehydration or volume overload)</a:t>
                      </a:r>
                      <a:br>
                        <a:rPr lang="id-ID" sz="1600" dirty="0"/>
                      </a:br>
                      <a:r>
                        <a:rPr lang="id-ID" sz="1600" dirty="0"/>
                        <a:t>Nutritional deficiency</a:t>
                      </a:r>
                      <a:br>
                        <a:rPr lang="id-ID" sz="1600" dirty="0"/>
                      </a:br>
                      <a:r>
                        <a:rPr lang="id-ID" sz="1600" dirty="0" smtClean="0"/>
                        <a:t>Burns,</a:t>
                      </a:r>
                      <a:r>
                        <a:rPr lang="id-ID" sz="1600" baseline="0" dirty="0" smtClean="0"/>
                        <a:t> </a:t>
                      </a:r>
                      <a:r>
                        <a:rPr lang="id-ID" sz="1600" dirty="0" smtClean="0"/>
                        <a:t>Uncontrolled pain,</a:t>
                      </a:r>
                      <a:r>
                        <a:rPr lang="id-ID" sz="1600" baseline="0" dirty="0" smtClean="0"/>
                        <a:t> </a:t>
                      </a:r>
                      <a:r>
                        <a:rPr lang="id-ID" sz="1600" dirty="0" smtClean="0"/>
                        <a:t>Heat </a:t>
                      </a:r>
                      <a:r>
                        <a:rPr lang="id-ID" sz="1600" dirty="0"/>
                        <a:t>stroke</a:t>
                      </a:r>
                      <a:br>
                        <a:rPr lang="id-ID" sz="1600" dirty="0"/>
                      </a:br>
                      <a:r>
                        <a:rPr lang="id-ID" sz="1600" dirty="0"/>
                        <a:t>High altitude (usually &gt;5,000 m)</a:t>
                      </a:r>
                    </a:p>
                  </a:txBody>
                  <a:tcPr marL="0" marR="0" marT="0" marB="0"/>
                </a:tc>
              </a:tr>
              <a:tr h="2528295">
                <a:tc>
                  <a:txBody>
                    <a:bodyPr/>
                    <a:lstStyle/>
                    <a:p>
                      <a:r>
                        <a:rPr lang="id-ID" sz="1600" dirty="0"/>
                        <a:t>Medications</a:t>
                      </a:r>
                    </a:p>
                  </a:txBody>
                  <a:tcPr marL="0" marR="0" marT="0" marB="0"/>
                </a:tc>
                <a:tc>
                  <a:txBody>
                    <a:bodyPr/>
                    <a:lstStyle/>
                    <a:p>
                      <a:r>
                        <a:rPr lang="id-ID" sz="1600" dirty="0"/>
                        <a:t>Pain medications (e.g., postoperative meperidine [Demerol] or morphine [Duramorph])</a:t>
                      </a:r>
                      <a:br>
                        <a:rPr lang="id-ID" sz="1600" dirty="0"/>
                      </a:br>
                      <a:r>
                        <a:rPr lang="id-ID" sz="1600" dirty="0"/>
                        <a:t>Antibiotics, antivirals, and antifungals</a:t>
                      </a:r>
                      <a:br>
                        <a:rPr lang="id-ID" sz="1600" dirty="0"/>
                      </a:br>
                      <a:r>
                        <a:rPr lang="id-ID" sz="1600" dirty="0" smtClean="0"/>
                        <a:t>Steroids,</a:t>
                      </a:r>
                      <a:r>
                        <a:rPr lang="id-ID" sz="1600" baseline="0" dirty="0" smtClean="0"/>
                        <a:t> </a:t>
                      </a:r>
                      <a:r>
                        <a:rPr lang="id-ID" sz="1600" dirty="0" smtClean="0"/>
                        <a:t>Anesthesia</a:t>
                      </a:r>
                      <a:r>
                        <a:rPr lang="id-ID" sz="1600" dirty="0"/>
                        <a:t/>
                      </a:r>
                      <a:br>
                        <a:rPr lang="id-ID" sz="1600" dirty="0"/>
                      </a:br>
                      <a:r>
                        <a:rPr lang="id-ID" sz="1600" dirty="0"/>
                        <a:t>Cardiac medications</a:t>
                      </a:r>
                      <a:br>
                        <a:rPr lang="id-ID" sz="1600" dirty="0"/>
                      </a:br>
                      <a:r>
                        <a:rPr lang="id-ID" sz="1600" dirty="0"/>
                        <a:t>Antihypertensives</a:t>
                      </a:r>
                      <a:br>
                        <a:rPr lang="id-ID" sz="1600" dirty="0"/>
                      </a:br>
                      <a:r>
                        <a:rPr lang="id-ID" sz="1600" dirty="0"/>
                        <a:t>Antineoplastic agents</a:t>
                      </a:r>
                      <a:br>
                        <a:rPr lang="id-ID" sz="1600" dirty="0"/>
                      </a:br>
                      <a:r>
                        <a:rPr lang="id-ID" sz="1600" dirty="0"/>
                        <a:t>Anticholinergic agents</a:t>
                      </a:r>
                      <a:br>
                        <a:rPr lang="id-ID" sz="1600" dirty="0"/>
                      </a:br>
                      <a:r>
                        <a:rPr lang="id-ID" sz="1600" dirty="0"/>
                        <a:t>Neuroleptic malignant syndrome</a:t>
                      </a:r>
                      <a:br>
                        <a:rPr lang="id-ID" sz="1600" dirty="0"/>
                      </a:br>
                      <a:r>
                        <a:rPr lang="id-ID" sz="1600" dirty="0"/>
                        <a:t>Serotonin syndrome</a:t>
                      </a:r>
                    </a:p>
                  </a:txBody>
                  <a:tcPr marL="0" marR="0" marT="0" marB="0"/>
                </a:tc>
              </a:tr>
            </a:tbl>
          </a:graphicData>
        </a:graphic>
      </p:graphicFrame>
      <p:sp>
        <p:nvSpPr>
          <p:cNvPr id="4" name="Content Placeholder 3"/>
          <p:cNvSpPr>
            <a:spLocks noGrp="1"/>
          </p:cNvSpPr>
          <p:nvPr>
            <p:ph sz="half" idx="2"/>
          </p:nvPr>
        </p:nvSpPr>
        <p:spPr>
          <a:xfrm>
            <a:off x="11963400" y="2332037"/>
            <a:ext cx="4038600" cy="4525963"/>
          </a:xfrm>
        </p:spPr>
        <p:txBody>
          <a:bodyPr/>
          <a:lstStyle/>
          <a:p>
            <a:endParaRPr lang="id-ID"/>
          </a:p>
        </p:txBody>
      </p:sp>
    </p:spTree>
    <p:extLst>
      <p:ext uri="{BB962C8B-B14F-4D97-AF65-F5344CB8AC3E}">
        <p14:creationId xmlns:p14="http://schemas.microsoft.com/office/powerpoint/2010/main" val="12963001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half" idx="1"/>
            <p:extLst>
              <p:ext uri="{D42A27DB-BD31-4B8C-83A1-F6EECF244321}">
                <p14:modId xmlns:p14="http://schemas.microsoft.com/office/powerpoint/2010/main" val="936197984"/>
              </p:ext>
            </p:extLst>
          </p:nvPr>
        </p:nvGraphicFramePr>
        <p:xfrm>
          <a:off x="228600" y="170533"/>
          <a:ext cx="8686800" cy="6387490"/>
        </p:xfrm>
        <a:graphic>
          <a:graphicData uri="http://schemas.openxmlformats.org/drawingml/2006/table">
            <a:tbl>
              <a:tblPr firstRow="1" bandRow="1">
                <a:tableStyleId>{5C22544A-7EE6-4342-B048-85BDC9FD1C3A}</a:tableStyleId>
              </a:tblPr>
              <a:tblGrid>
                <a:gridCol w="2099310"/>
                <a:gridCol w="6587490"/>
              </a:tblGrid>
              <a:tr h="525298">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d-ID" dirty="0" smtClean="0"/>
                        <a:t>Common Causes of Delirium</a:t>
                      </a:r>
                    </a:p>
                    <a:p>
                      <a:endParaRPr lang="id-ID" dirty="0"/>
                    </a:p>
                  </a:txBody>
                  <a:tcPr>
                    <a:solidFill>
                      <a:srgbClr val="92D050"/>
                    </a:solidFill>
                  </a:tcPr>
                </a:tc>
                <a:tc hMerge="1">
                  <a:txBody>
                    <a:bodyPr/>
                    <a:lstStyle/>
                    <a:p>
                      <a:endParaRPr lang="id-ID" dirty="0"/>
                    </a:p>
                  </a:txBody>
                  <a:tcPr/>
                </a:tc>
              </a:tr>
              <a:tr h="450255">
                <a:tc>
                  <a:txBody>
                    <a:bodyPr/>
                    <a:lstStyle/>
                    <a:p>
                      <a:r>
                        <a:rPr lang="id-ID" dirty="0"/>
                        <a:t>Over-the-counter preparations</a:t>
                      </a:r>
                    </a:p>
                  </a:txBody>
                  <a:tcPr marL="0" marR="0" marT="0" marB="0"/>
                </a:tc>
                <a:tc>
                  <a:txBody>
                    <a:bodyPr/>
                    <a:lstStyle/>
                    <a:p>
                      <a:r>
                        <a:rPr lang="en-US" dirty="0"/>
                        <a:t>Herbals, teas, and nutritional supplements</a:t>
                      </a:r>
                    </a:p>
                  </a:txBody>
                  <a:tcPr marL="0" marR="0" marT="0" marB="0"/>
                </a:tc>
              </a:tr>
              <a:tr h="675383">
                <a:tc>
                  <a:txBody>
                    <a:bodyPr/>
                    <a:lstStyle/>
                    <a:p>
                      <a:r>
                        <a:rPr lang="id-ID"/>
                        <a:t>Botanicals</a:t>
                      </a:r>
                    </a:p>
                  </a:txBody>
                  <a:tcPr marL="0" marR="0" marT="0" marB="0"/>
                </a:tc>
                <a:tc>
                  <a:txBody>
                    <a:bodyPr/>
                    <a:lstStyle/>
                    <a:p>
                      <a:r>
                        <a:rPr lang="id-ID" dirty="0"/>
                        <a:t>Jimsonweed, oleander, foxglove, hemlock, dieffenbachia, and </a:t>
                      </a:r>
                      <a:r>
                        <a:rPr lang="id-ID" i="1" dirty="0"/>
                        <a:t>Amanita phalloides</a:t>
                      </a:r>
                      <a:endParaRPr lang="id-ID" dirty="0"/>
                    </a:p>
                  </a:txBody>
                  <a:tcPr marL="0" marR="0" marT="0" marB="0"/>
                </a:tc>
              </a:tr>
              <a:tr h="675383">
                <a:tc>
                  <a:txBody>
                    <a:bodyPr/>
                    <a:lstStyle/>
                    <a:p>
                      <a:r>
                        <a:rPr lang="id-ID" dirty="0"/>
                        <a:t>Cardiac</a:t>
                      </a:r>
                    </a:p>
                  </a:txBody>
                  <a:tcPr marL="0" marR="0" marT="0" marB="0"/>
                </a:tc>
                <a:tc>
                  <a:txBody>
                    <a:bodyPr/>
                    <a:lstStyle/>
                    <a:p>
                      <a:r>
                        <a:rPr lang="id-ID"/>
                        <a:t>Cardiac failure, arrhythmia, myocardial infarction, cardiac assist device, cardiac surgery</a:t>
                      </a:r>
                    </a:p>
                  </a:txBody>
                  <a:tcPr marL="0" marR="0" marT="0" marB="0"/>
                </a:tc>
              </a:tr>
              <a:tr h="675383">
                <a:tc>
                  <a:txBody>
                    <a:bodyPr/>
                    <a:lstStyle/>
                    <a:p>
                      <a:r>
                        <a:rPr lang="id-ID" dirty="0"/>
                        <a:t>Pulmonary</a:t>
                      </a:r>
                    </a:p>
                  </a:txBody>
                  <a:tcPr marL="0" marR="0" marT="0" marB="0"/>
                </a:tc>
                <a:tc>
                  <a:txBody>
                    <a:bodyPr/>
                    <a:lstStyle/>
                    <a:p>
                      <a:r>
                        <a:rPr lang="en-US"/>
                        <a:t>Chronic obstructive pulmonary disease, hypoxia, SIADH, acid base disturbance</a:t>
                      </a:r>
                    </a:p>
                  </a:txBody>
                  <a:tcPr marL="0" marR="0" marT="0" marB="0"/>
                </a:tc>
              </a:tr>
              <a:tr h="675383">
                <a:tc>
                  <a:txBody>
                    <a:bodyPr/>
                    <a:lstStyle/>
                    <a:p>
                      <a:r>
                        <a:rPr lang="id-ID"/>
                        <a:t>Endocrine</a:t>
                      </a:r>
                    </a:p>
                  </a:txBody>
                  <a:tcPr marL="0" marR="0" marT="0" marB="0"/>
                </a:tc>
                <a:tc>
                  <a:txBody>
                    <a:bodyPr/>
                    <a:lstStyle/>
                    <a:p>
                      <a:r>
                        <a:rPr lang="en-US" dirty="0"/>
                        <a:t>Adrenal crisis or adrenal failure, thyroid abnormality, parathyroid abnormality</a:t>
                      </a:r>
                    </a:p>
                  </a:txBody>
                  <a:tcPr marL="0" marR="0" marT="0" marB="0"/>
                </a:tc>
              </a:tr>
              <a:tr h="450255">
                <a:tc>
                  <a:txBody>
                    <a:bodyPr/>
                    <a:lstStyle/>
                    <a:p>
                      <a:r>
                        <a:rPr lang="id-ID"/>
                        <a:t>Hematological</a:t>
                      </a:r>
                    </a:p>
                  </a:txBody>
                  <a:tcPr marL="0" marR="0" marT="0" marB="0"/>
                </a:tc>
                <a:tc>
                  <a:txBody>
                    <a:bodyPr/>
                    <a:lstStyle/>
                    <a:p>
                      <a:r>
                        <a:rPr lang="id-ID"/>
                        <a:t>Anemia, leukemia, blood dyscrasia, stem cell transplant</a:t>
                      </a:r>
                    </a:p>
                  </a:txBody>
                  <a:tcPr marL="0" marR="0" marT="0" marB="0"/>
                </a:tc>
              </a:tr>
              <a:tr h="225128">
                <a:tc>
                  <a:txBody>
                    <a:bodyPr/>
                    <a:lstStyle/>
                    <a:p>
                      <a:r>
                        <a:rPr lang="id-ID"/>
                        <a:t>Renal</a:t>
                      </a:r>
                    </a:p>
                  </a:txBody>
                  <a:tcPr marL="0" marR="0" marT="0" marB="0"/>
                </a:tc>
                <a:tc>
                  <a:txBody>
                    <a:bodyPr/>
                    <a:lstStyle/>
                    <a:p>
                      <a:r>
                        <a:rPr lang="id-ID" dirty="0"/>
                        <a:t>Renal failure, uremia, SIADH</a:t>
                      </a:r>
                    </a:p>
                  </a:txBody>
                  <a:tcPr marL="0" marR="0" marT="0" marB="0"/>
                </a:tc>
              </a:tr>
              <a:tr h="225128">
                <a:tc>
                  <a:txBody>
                    <a:bodyPr/>
                    <a:lstStyle/>
                    <a:p>
                      <a:r>
                        <a:rPr lang="id-ID"/>
                        <a:t>Hepatic</a:t>
                      </a:r>
                    </a:p>
                  </a:txBody>
                  <a:tcPr marL="0" marR="0" marT="0" marB="0"/>
                </a:tc>
                <a:tc>
                  <a:txBody>
                    <a:bodyPr/>
                    <a:lstStyle/>
                    <a:p>
                      <a:r>
                        <a:rPr lang="id-ID"/>
                        <a:t>Hepatitis, cirrhosis, hepatic failure</a:t>
                      </a:r>
                    </a:p>
                  </a:txBody>
                  <a:tcPr marL="0" marR="0" marT="0" marB="0"/>
                </a:tc>
              </a:tr>
              <a:tr h="675383">
                <a:tc>
                  <a:txBody>
                    <a:bodyPr/>
                    <a:lstStyle/>
                    <a:p>
                      <a:r>
                        <a:rPr lang="id-ID"/>
                        <a:t>Neoplasm</a:t>
                      </a:r>
                    </a:p>
                  </a:txBody>
                  <a:tcPr marL="0" marR="0" marT="0" marB="0"/>
                </a:tc>
                <a:tc>
                  <a:txBody>
                    <a:bodyPr/>
                    <a:lstStyle/>
                    <a:p>
                      <a:r>
                        <a:rPr lang="id-ID"/>
                        <a:t>Neoplasm (primary brain, metastases, paraneoplastic syndrome)</a:t>
                      </a:r>
                    </a:p>
                  </a:txBody>
                  <a:tcPr marL="0" marR="0" marT="0" marB="0"/>
                </a:tc>
              </a:tr>
              <a:tr h="225128">
                <a:tc>
                  <a:txBody>
                    <a:bodyPr/>
                    <a:lstStyle/>
                    <a:p>
                      <a:r>
                        <a:rPr lang="id-ID"/>
                        <a:t>Drugs of abuse</a:t>
                      </a:r>
                    </a:p>
                  </a:txBody>
                  <a:tcPr marL="0" marR="0" marT="0" marB="0"/>
                </a:tc>
                <a:tc>
                  <a:txBody>
                    <a:bodyPr/>
                    <a:lstStyle/>
                    <a:p>
                      <a:r>
                        <a:rPr lang="id-ID"/>
                        <a:t>Intoxication and withdrawal</a:t>
                      </a:r>
                    </a:p>
                  </a:txBody>
                  <a:tcPr marL="0" marR="0" marT="0" marB="0"/>
                </a:tc>
              </a:tr>
              <a:tr h="450255">
                <a:tc>
                  <a:txBody>
                    <a:bodyPr/>
                    <a:lstStyle/>
                    <a:p>
                      <a:r>
                        <a:rPr lang="id-ID"/>
                        <a:t>Toxins</a:t>
                      </a:r>
                    </a:p>
                  </a:txBody>
                  <a:tcPr marL="0" marR="0" marT="0" marB="0"/>
                </a:tc>
                <a:tc>
                  <a:txBody>
                    <a:bodyPr/>
                    <a:lstStyle/>
                    <a:p>
                      <a:r>
                        <a:rPr lang="en-US" dirty="0"/>
                        <a:t>Intoxication and withdrawal</a:t>
                      </a:r>
                      <a:br>
                        <a:rPr lang="en-US" dirty="0"/>
                      </a:br>
                      <a:r>
                        <a:rPr lang="en-US" dirty="0"/>
                        <a:t>Heavy metals and aluminum</a:t>
                      </a:r>
                    </a:p>
                  </a:txBody>
                  <a:tcPr marL="0" marR="0" marT="0" marB="0"/>
                </a:tc>
              </a:tr>
            </a:tbl>
          </a:graphicData>
        </a:graphic>
      </p:graphicFrame>
    </p:spTree>
    <p:extLst>
      <p:ext uri="{BB962C8B-B14F-4D97-AF65-F5344CB8AC3E}">
        <p14:creationId xmlns:p14="http://schemas.microsoft.com/office/powerpoint/2010/main" val="28394022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Content Placeholder 2"/>
          <p:cNvSpPr>
            <a:spLocks noGrp="1"/>
          </p:cNvSpPr>
          <p:nvPr>
            <p:ph sz="half" idx="1"/>
          </p:nvPr>
        </p:nvSpPr>
        <p:spPr>
          <a:xfrm>
            <a:off x="457200" y="228600"/>
            <a:ext cx="8229600" cy="5897563"/>
          </a:xfrm>
        </p:spPr>
        <p:txBody>
          <a:bodyPr/>
          <a:lstStyle/>
          <a:p>
            <a:endParaRPr lang="en-US" smtClean="0"/>
          </a:p>
        </p:txBody>
      </p:sp>
      <p:pic>
        <p:nvPicPr>
          <p:cNvPr id="21506" name="Picture 4"/>
          <p:cNvPicPr>
            <a:picLocks noChangeAspect="1"/>
          </p:cNvPicPr>
          <p:nvPr/>
        </p:nvPicPr>
        <p:blipFill>
          <a:blip r:embed="rId3"/>
          <a:srcRect/>
          <a:stretch>
            <a:fillRect/>
          </a:stretch>
        </p:blipFill>
        <p:spPr bwMode="auto">
          <a:xfrm>
            <a:off x="0" y="0"/>
            <a:ext cx="9144000" cy="6858000"/>
          </a:xfrm>
          <a:prstGeom prst="rect">
            <a:avLst/>
          </a:prstGeom>
          <a:solidFill>
            <a:schemeClr val="accent1">
              <a:lumMod val="50000"/>
            </a:schemeClr>
          </a:solidFill>
          <a:ln w="9525">
            <a:noFill/>
            <a:miter lim="800000"/>
            <a:headEnd/>
            <a:tailEnd/>
          </a:ln>
        </p:spPr>
      </p:pic>
    </p:spTree>
    <p:extLst>
      <p:ext uri="{BB962C8B-B14F-4D97-AF65-F5344CB8AC3E}">
        <p14:creationId xmlns:p14="http://schemas.microsoft.com/office/powerpoint/2010/main" val="9212816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881</TotalTime>
  <Words>1505</Words>
  <Application>Microsoft Office PowerPoint</Application>
  <PresentationFormat>On-screen Show (4:3)</PresentationFormat>
  <Paragraphs>290</Paragraphs>
  <Slides>29</Slides>
  <Notes>24</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Adjacency</vt:lpstr>
      <vt:lpstr>DELIRIUM </vt:lpstr>
      <vt:lpstr>Definisi</vt:lpstr>
      <vt:lpstr>Definisi</vt:lpstr>
      <vt:lpstr>EPIDEMIOLOGY</vt:lpstr>
      <vt:lpstr>Beban Delirium</vt:lpstr>
      <vt:lpstr>Delirium Incidence and Prevalence in Multiple Settings</vt:lpstr>
      <vt:lpstr>PowerPoint Presentation</vt:lpstr>
      <vt:lpstr>PowerPoint Presentation</vt:lpstr>
      <vt:lpstr>PowerPoint Presentation</vt:lpstr>
      <vt:lpstr>PowerPoint Presentation</vt:lpstr>
      <vt:lpstr>Diagnosis dan Gejala Klinis</vt:lpstr>
      <vt:lpstr>Diagnosis dan Gejala Klinis</vt:lpstr>
      <vt:lpstr>PowerPoint Presentation</vt:lpstr>
      <vt:lpstr>PowerPoint Presentation</vt:lpstr>
      <vt:lpstr>PowerPoint Presentation</vt:lpstr>
      <vt:lpstr>PowerPoint Presentation</vt:lpstr>
      <vt:lpstr>Patofisiologi</vt:lpstr>
      <vt:lpstr>Instumen Pemeriksaan </vt:lpstr>
      <vt:lpstr>PowerPoint Presentation</vt:lpstr>
      <vt:lpstr>Sub-tipe Klinis</vt:lpstr>
      <vt:lpstr>DD/</vt:lpstr>
      <vt:lpstr>Demensia VS Delirium</vt:lpstr>
      <vt:lpstr>Penatalaksanaan</vt:lpstr>
      <vt:lpstr>Farmakoterapi</vt:lpstr>
      <vt:lpstr>Non Farmakologis</vt:lpstr>
      <vt:lpstr>er</vt:lpstr>
      <vt:lpstr>PowerPoint Presentation</vt:lpstr>
      <vt:lpstr>Prognosis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ASUS</dc:creator>
  <cp:lastModifiedBy>ASUS</cp:lastModifiedBy>
  <cp:revision>35</cp:revision>
  <dcterms:created xsi:type="dcterms:W3CDTF">2013-11-07T15:57:08Z</dcterms:created>
  <dcterms:modified xsi:type="dcterms:W3CDTF">2013-11-08T06:38:41Z</dcterms:modified>
</cp:coreProperties>
</file>