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70" r:id="rId7"/>
    <p:sldId id="262" r:id="rId8"/>
    <p:sldId id="271" r:id="rId9"/>
    <p:sldId id="281" r:id="rId10"/>
    <p:sldId id="285" r:id="rId11"/>
    <p:sldId id="263" r:id="rId12"/>
    <p:sldId id="264" r:id="rId13"/>
    <p:sldId id="265" r:id="rId14"/>
    <p:sldId id="266" r:id="rId15"/>
    <p:sldId id="267" r:id="rId16"/>
    <p:sldId id="275" r:id="rId17"/>
    <p:sldId id="273" r:id="rId18"/>
    <p:sldId id="274" r:id="rId19"/>
    <p:sldId id="278" r:id="rId20"/>
    <p:sldId id="276" r:id="rId21"/>
    <p:sldId id="284" r:id="rId22"/>
    <p:sldId id="279" r:id="rId23"/>
    <p:sldId id="277" r:id="rId24"/>
    <p:sldId id="282" r:id="rId25"/>
    <p:sldId id="280" r:id="rId26"/>
    <p:sldId id="283" r:id="rId27"/>
    <p:sldId id="268" r:id="rId28"/>
    <p:sldId id="28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DB337-95FF-4FCF-A8E5-DE43549AD0BD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74C83-09A8-47BD-A6FB-58889E8D07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74C83-09A8-47BD-A6FB-58889E8D077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61100EC-0BF5-469B-AFD4-0505851B8A55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1A0052-99AC-47FC-9ECC-89054AB8F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100EC-0BF5-469B-AFD4-0505851B8A55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A0052-99AC-47FC-9ECC-89054AB8F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61100EC-0BF5-469B-AFD4-0505851B8A55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11A0052-99AC-47FC-9ECC-89054AB8F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100EC-0BF5-469B-AFD4-0505851B8A55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1A0052-99AC-47FC-9ECC-89054AB8FB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100EC-0BF5-469B-AFD4-0505851B8A55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11A0052-99AC-47FC-9ECC-89054AB8FB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61100EC-0BF5-469B-AFD4-0505851B8A55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1A0052-99AC-47FC-9ECC-89054AB8FB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61100EC-0BF5-469B-AFD4-0505851B8A55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1A0052-99AC-47FC-9ECC-89054AB8FB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100EC-0BF5-469B-AFD4-0505851B8A55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1A0052-99AC-47FC-9ECC-89054AB8F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100EC-0BF5-469B-AFD4-0505851B8A55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1A0052-99AC-47FC-9ECC-89054AB8F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100EC-0BF5-469B-AFD4-0505851B8A55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1A0052-99AC-47FC-9ECC-89054AB8FB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61100EC-0BF5-469B-AFD4-0505851B8A55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11A0052-99AC-47FC-9ECC-89054AB8FB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61100EC-0BF5-469B-AFD4-0505851B8A55}" type="datetimeFigureOut">
              <a:rPr lang="en-US" smtClean="0"/>
              <a:pPr/>
              <a:t>10/12/2014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1A0052-99AC-47FC-9ECC-89054AB8F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1371600"/>
            <a:ext cx="6477000" cy="1828800"/>
          </a:xfrm>
        </p:spPr>
        <p:txBody>
          <a:bodyPr/>
          <a:lstStyle/>
          <a:p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Kognitif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Lansia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3810000"/>
            <a:ext cx="6705600" cy="685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Seminar </a:t>
            </a:r>
            <a:r>
              <a:rPr lang="en-US" sz="2000" dirty="0" err="1" smtClean="0"/>
              <a:t>Psikogeriatri</a:t>
            </a:r>
            <a:r>
              <a:rPr lang="en-US" sz="2000" dirty="0" smtClean="0"/>
              <a:t> Semester 4</a:t>
            </a:r>
          </a:p>
          <a:p>
            <a:r>
              <a:rPr lang="en-US" sz="2000" dirty="0" err="1" smtClean="0"/>
              <a:t>Narasumber</a:t>
            </a:r>
            <a:r>
              <a:rPr lang="en-US" sz="2000" dirty="0" smtClean="0"/>
              <a:t>: Dr. dr. Martina </a:t>
            </a:r>
            <a:r>
              <a:rPr lang="en-US" sz="2000" dirty="0" err="1" smtClean="0"/>
              <a:t>Wiwie</a:t>
            </a:r>
            <a:r>
              <a:rPr lang="en-US" sz="2000" dirty="0" smtClean="0"/>
              <a:t>, </a:t>
            </a:r>
            <a:r>
              <a:rPr lang="en-US" sz="2000" dirty="0" err="1" smtClean="0"/>
              <a:t>SpKJ</a:t>
            </a:r>
            <a:r>
              <a:rPr lang="en-US" sz="2000" dirty="0" smtClean="0"/>
              <a:t>(K)</a:t>
            </a:r>
          </a:p>
          <a:p>
            <a:r>
              <a:rPr lang="en-US" sz="2000" dirty="0" err="1" smtClean="0"/>
              <a:t>Presentan</a:t>
            </a:r>
            <a:r>
              <a:rPr lang="en-US" sz="2000" dirty="0" smtClean="0"/>
              <a:t>: dr. </a:t>
            </a:r>
            <a:r>
              <a:rPr lang="en-US" sz="2000" dirty="0" err="1" smtClean="0"/>
              <a:t>Putri</a:t>
            </a:r>
            <a:r>
              <a:rPr lang="en-US" sz="2000" dirty="0" smtClean="0"/>
              <a:t> </a:t>
            </a:r>
            <a:r>
              <a:rPr lang="en-US" sz="2000" dirty="0" err="1" smtClean="0"/>
              <a:t>Nugraheni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openi.nlm.nih.gov/imgs/rescaled512/2736510_PSM-03-01-t-0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505" y="1220788"/>
            <a:ext cx="7780495" cy="540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</a:t>
            </a:r>
            <a:r>
              <a:rPr lang="en-US" dirty="0" err="1" smtClean="0"/>
              <a:t>Neurocognitive</a:t>
            </a:r>
            <a:r>
              <a:rPr lang="en-US" dirty="0" smtClean="0"/>
              <a:t> Disorder/</a:t>
            </a:r>
            <a:r>
              <a:rPr lang="en-US" dirty="0" err="1" smtClean="0"/>
              <a:t>Demensia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786481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00200"/>
            <a:ext cx="7126321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380" y="1676400"/>
            <a:ext cx="841002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Mild </a:t>
            </a:r>
            <a:r>
              <a:rPr lang="en-US" dirty="0" err="1" smtClean="0"/>
              <a:t>Neurocognitive</a:t>
            </a:r>
            <a:r>
              <a:rPr lang="en-US" dirty="0" smtClean="0"/>
              <a:t> Disorder/Mild Cognitive </a:t>
            </a:r>
            <a:r>
              <a:rPr lang="en-US" dirty="0" err="1" smtClean="0"/>
              <a:t>Impairement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7921" y="1676400"/>
            <a:ext cx="7217879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81000"/>
            <a:ext cx="5913121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06" y="4648200"/>
            <a:ext cx="8866094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Major/Mild NCD </a:t>
            </a:r>
            <a:r>
              <a:rPr lang="en-US" dirty="0" err="1" smtClean="0"/>
              <a:t>karena</a:t>
            </a:r>
            <a:r>
              <a:rPr lang="en-US" dirty="0" smtClean="0"/>
              <a:t> Alzheimer’s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Atrofi</a:t>
            </a:r>
            <a:r>
              <a:rPr lang="en-US" dirty="0" smtClean="0"/>
              <a:t> </a:t>
            </a:r>
            <a:r>
              <a:rPr lang="en-US" dirty="0" err="1" smtClean="0"/>
              <a:t>korteks</a:t>
            </a:r>
            <a:r>
              <a:rPr lang="en-US" dirty="0" smtClean="0"/>
              <a:t>, </a:t>
            </a:r>
            <a:r>
              <a:rPr lang="en-US" dirty="0" err="1" smtClean="0"/>
              <a:t>plak</a:t>
            </a:r>
            <a:r>
              <a:rPr lang="en-US" dirty="0" smtClean="0"/>
              <a:t> </a:t>
            </a:r>
            <a:r>
              <a:rPr lang="en-US" dirty="0" err="1" smtClean="0"/>
              <a:t>amiloid</a:t>
            </a:r>
            <a:r>
              <a:rPr lang="en-US" dirty="0" smtClean="0"/>
              <a:t> </a:t>
            </a:r>
            <a:r>
              <a:rPr lang="en-US" dirty="0" err="1" smtClean="0"/>
              <a:t>neuritik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i="1" dirty="0" smtClean="0"/>
              <a:t>tau-predominant </a:t>
            </a:r>
            <a:r>
              <a:rPr lang="en-US" i="1" dirty="0" err="1" smtClean="0"/>
              <a:t>neurofibrillary</a:t>
            </a:r>
            <a:r>
              <a:rPr lang="en-US" i="1" dirty="0" smtClean="0"/>
              <a:t> tangles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ciri</a:t>
            </a:r>
            <a:r>
              <a:rPr lang="en-US" dirty="0" smtClean="0"/>
              <a:t> </a:t>
            </a:r>
            <a:r>
              <a:rPr lang="en-US" dirty="0" err="1" smtClean="0"/>
              <a:t>khas</a:t>
            </a:r>
            <a:r>
              <a:rPr lang="en-US" dirty="0" smtClean="0"/>
              <a:t> Alzheimer's </a:t>
            </a:r>
            <a:r>
              <a:rPr lang="en-US" i="1" dirty="0" smtClean="0"/>
              <a:t>disease</a:t>
            </a:r>
          </a:p>
          <a:p>
            <a:r>
              <a:rPr lang="en-US" dirty="0" err="1" smtClean="0"/>
              <a:t>Konfirmasi</a:t>
            </a:r>
            <a:r>
              <a:rPr lang="en-US" dirty="0" smtClean="0"/>
              <a:t> via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hispatologik</a:t>
            </a:r>
            <a:r>
              <a:rPr lang="en-US" dirty="0" smtClean="0"/>
              <a:t> postmortem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8443" y="1524000"/>
            <a:ext cx="7292623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8548050" cy="398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or mild </a:t>
            </a:r>
            <a:r>
              <a:rPr lang="en-US" dirty="0" err="1" smtClean="0"/>
              <a:t>frontotemporal</a:t>
            </a:r>
            <a:r>
              <a:rPr lang="en-US" dirty="0" smtClean="0"/>
              <a:t> NCD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Major or mild </a:t>
            </a:r>
            <a:r>
              <a:rPr lang="en-US" dirty="0" err="1" smtClean="0"/>
              <a:t>frontotemporal</a:t>
            </a:r>
            <a:r>
              <a:rPr lang="en-US" dirty="0" smtClean="0"/>
              <a:t> NCD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penyebab</a:t>
            </a:r>
            <a:r>
              <a:rPr lang="en-US" dirty="0" smtClean="0"/>
              <a:t> early-onset NCD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individu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usia</a:t>
            </a:r>
            <a:r>
              <a:rPr lang="en-US" dirty="0" smtClean="0"/>
              <a:t> 65 </a:t>
            </a:r>
            <a:r>
              <a:rPr lang="en-US" dirty="0" err="1" smtClean="0"/>
              <a:t>tahun</a:t>
            </a:r>
            <a:endParaRPr lang="en-US" dirty="0" smtClean="0"/>
          </a:p>
          <a:p>
            <a:r>
              <a:rPr lang="en-US" dirty="0" err="1" smtClean="0"/>
              <a:t>Prevalensi</a:t>
            </a:r>
            <a:r>
              <a:rPr lang="en-US" dirty="0" smtClean="0"/>
              <a:t>: 2-10 per 100,000.</a:t>
            </a:r>
          </a:p>
          <a:p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20%-25%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r>
              <a:rPr lang="en-US" dirty="0" smtClean="0"/>
              <a:t> </a:t>
            </a:r>
            <a:r>
              <a:rPr lang="en-US" i="1" dirty="0" err="1" smtClean="0"/>
              <a:t>frontotemporal</a:t>
            </a:r>
            <a:r>
              <a:rPr lang="en-US" i="1" dirty="0" smtClean="0"/>
              <a:t> NCD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individi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usia</a:t>
            </a:r>
            <a:r>
              <a:rPr lang="en-US" dirty="0" smtClean="0"/>
              <a:t> 65 </a:t>
            </a:r>
            <a:r>
              <a:rPr lang="en-US" dirty="0" err="1" smtClean="0"/>
              <a:t>tahun</a:t>
            </a:r>
            <a:endParaRPr lang="en-US" dirty="0" smtClean="0"/>
          </a:p>
          <a:p>
            <a:r>
              <a:rPr lang="en-US" dirty="0" err="1" smtClean="0"/>
              <a:t>Penurunan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cepat</a:t>
            </a:r>
            <a:r>
              <a:rPr lang="en-US" dirty="0" smtClean="0"/>
              <a:t> </a:t>
            </a:r>
            <a:r>
              <a:rPr lang="en-US" dirty="0" err="1" smtClean="0"/>
              <a:t>dibandingkan</a:t>
            </a:r>
            <a:r>
              <a:rPr lang="en-US" dirty="0" smtClean="0"/>
              <a:t> NCD </a:t>
            </a:r>
            <a:r>
              <a:rPr lang="en-US" dirty="0" err="1" smtClean="0"/>
              <a:t>karena</a:t>
            </a:r>
            <a:r>
              <a:rPr lang="en-US" dirty="0" smtClean="0"/>
              <a:t> Alzheimer's </a:t>
            </a:r>
            <a:r>
              <a:rPr lang="en-US" i="1" dirty="0" smtClean="0"/>
              <a:t>disease.</a:t>
            </a:r>
          </a:p>
          <a:p>
            <a:r>
              <a:rPr lang="en-US" dirty="0" smtClean="0"/>
              <a:t>40%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riwayat</a:t>
            </a:r>
            <a:r>
              <a:rPr lang="en-US" dirty="0" smtClean="0"/>
              <a:t> </a:t>
            </a:r>
            <a:r>
              <a:rPr lang="en-US" dirty="0" err="1" smtClean="0"/>
              <a:t>keluarga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i="1" dirty="0" smtClean="0"/>
              <a:t>early-onset NCD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Pendahuluan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populasi</a:t>
            </a:r>
            <a:r>
              <a:rPr lang="en-US" dirty="0" smtClean="0"/>
              <a:t> </a:t>
            </a:r>
            <a:r>
              <a:rPr lang="en-US" dirty="0" err="1" smtClean="0"/>
              <a:t>lansia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</a:t>
            </a:r>
            <a:r>
              <a:rPr lang="en-US" dirty="0" err="1" smtClean="0"/>
              <a:t>meningkat</a:t>
            </a:r>
            <a:endParaRPr lang="en-US" dirty="0"/>
          </a:p>
          <a:p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populasi</a:t>
            </a:r>
            <a:r>
              <a:rPr lang="en-US" dirty="0" smtClean="0"/>
              <a:t> </a:t>
            </a:r>
            <a:r>
              <a:rPr lang="en-US" dirty="0" err="1" smtClean="0"/>
              <a:t>lansia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Amerika</a:t>
            </a:r>
            <a:r>
              <a:rPr lang="en-US" dirty="0" smtClean="0"/>
              <a:t> </a:t>
            </a:r>
            <a:r>
              <a:rPr lang="en-US" dirty="0" err="1" smtClean="0"/>
              <a:t>Serikat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2030 </a:t>
            </a:r>
            <a:r>
              <a:rPr lang="en-US" dirty="0" err="1" smtClean="0"/>
              <a:t>diproyeksikan</a:t>
            </a:r>
            <a:r>
              <a:rPr lang="en-US" dirty="0" smtClean="0"/>
              <a:t> </a:t>
            </a:r>
            <a:r>
              <a:rPr lang="en-US" dirty="0" err="1" smtClean="0"/>
              <a:t>meningkat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2 kali </a:t>
            </a:r>
            <a:r>
              <a:rPr lang="en-US" dirty="0" err="1" smtClean="0"/>
              <a:t>lipat</a:t>
            </a:r>
            <a:endParaRPr lang="en-US" dirty="0" smtClean="0"/>
          </a:p>
          <a:p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lansia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India yang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kognitif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7,6%, </a:t>
            </a:r>
            <a:r>
              <a:rPr lang="en-US" dirty="0" err="1" smtClean="0"/>
              <a:t>atau</a:t>
            </a:r>
            <a:r>
              <a:rPr lang="en-US" dirty="0" smtClean="0"/>
              <a:t> 3,8 kali </a:t>
            </a:r>
            <a:r>
              <a:rPr lang="en-US" dirty="0" err="1" smtClean="0"/>
              <a:t>lipat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dibandingkan</a:t>
            </a:r>
            <a:r>
              <a:rPr lang="en-US" dirty="0" smtClean="0"/>
              <a:t> </a:t>
            </a:r>
            <a:r>
              <a:rPr lang="en-US" dirty="0" err="1" smtClean="0"/>
              <a:t>dewasa</a:t>
            </a:r>
            <a:endParaRPr lang="en-US" dirty="0" smtClean="0"/>
          </a:p>
          <a:p>
            <a:r>
              <a:rPr lang="en-US" dirty="0" smtClean="0"/>
              <a:t>Di </a:t>
            </a:r>
            <a:r>
              <a:rPr lang="en-US" dirty="0" err="1" smtClean="0"/>
              <a:t>Inggris</a:t>
            </a:r>
            <a:r>
              <a:rPr lang="en-US" dirty="0" smtClean="0"/>
              <a:t>,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kognitif</a:t>
            </a:r>
            <a:r>
              <a:rPr lang="en-US" dirty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penyebab</a:t>
            </a:r>
            <a:r>
              <a:rPr lang="en-US" dirty="0" smtClean="0"/>
              <a:t> 40% </a:t>
            </a:r>
            <a:r>
              <a:rPr lang="en-US" dirty="0" err="1" smtClean="0"/>
              <a:t>admisi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institusi</a:t>
            </a:r>
            <a:r>
              <a:rPr lang="en-US" dirty="0" smtClean="0"/>
              <a:t> </a:t>
            </a:r>
            <a:r>
              <a:rPr lang="en-US" dirty="0" err="1" smtClean="0"/>
              <a:t>perawatan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8" y="304800"/>
            <a:ext cx="7772401" cy="4255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577" y="4495800"/>
            <a:ext cx="7951041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770" y="1600200"/>
            <a:ext cx="872763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Major/Mild NCD </a:t>
            </a:r>
            <a:r>
              <a:rPr lang="en-US" dirty="0" err="1" smtClean="0"/>
              <a:t>Lewy</a:t>
            </a:r>
            <a:r>
              <a:rPr lang="en-US" dirty="0" smtClean="0"/>
              <a:t> 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atensi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eksekutif</a:t>
            </a:r>
            <a:r>
              <a:rPr lang="en-US" dirty="0" smtClean="0"/>
              <a:t> (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memori</a:t>
            </a:r>
            <a:r>
              <a:rPr lang="en-US" dirty="0" smtClean="0"/>
              <a:t>), </a:t>
            </a:r>
            <a:r>
              <a:rPr lang="en-US" dirty="0" err="1" smtClean="0"/>
              <a:t>halusinasi</a:t>
            </a:r>
            <a:r>
              <a:rPr lang="en-US" dirty="0" smtClean="0"/>
              <a:t> visual yang </a:t>
            </a:r>
            <a:r>
              <a:rPr lang="en-US" dirty="0" err="1" smtClean="0"/>
              <a:t>kompleks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berulang</a:t>
            </a:r>
            <a:r>
              <a:rPr lang="en-US" dirty="0" smtClean="0"/>
              <a:t>, </a:t>
            </a: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i="1" dirty="0" smtClean="0"/>
              <a:t>rapid eye movement</a:t>
            </a:r>
            <a:r>
              <a:rPr lang="en-US" dirty="0" smtClean="0"/>
              <a:t> (REM) </a:t>
            </a:r>
            <a:r>
              <a:rPr lang="en-US" i="1" dirty="0" smtClean="0"/>
              <a:t>sleep behavior disorder</a:t>
            </a:r>
            <a:r>
              <a:rPr lang="en-US" dirty="0" smtClean="0"/>
              <a:t>, </a:t>
            </a:r>
            <a:r>
              <a:rPr lang="en-US" dirty="0" err="1" smtClean="0"/>
              <a:t>halusinasi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, </a:t>
            </a:r>
            <a:r>
              <a:rPr lang="en-US" dirty="0" err="1" smtClean="0"/>
              <a:t>depresi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delusi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berfluktuasi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delirium,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ditemukan</a:t>
            </a:r>
            <a:r>
              <a:rPr lang="en-US" dirty="0" smtClean="0"/>
              <a:t> </a:t>
            </a:r>
            <a:r>
              <a:rPr lang="en-US" dirty="0" err="1" smtClean="0"/>
              <a:t>penyebab</a:t>
            </a:r>
            <a:r>
              <a:rPr lang="en-US" dirty="0" smtClean="0"/>
              <a:t> yang </a:t>
            </a:r>
            <a:r>
              <a:rPr lang="en-US" dirty="0" err="1" smtClean="0"/>
              <a:t>mendasari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Prevalensi</a:t>
            </a:r>
            <a:r>
              <a:rPr lang="en-US" dirty="0" smtClean="0"/>
              <a:t>: 0.1%-5%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lansia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1.7%-30.5%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r>
              <a:rPr lang="en-US" dirty="0" smtClean="0"/>
              <a:t> </a:t>
            </a:r>
            <a:r>
              <a:rPr lang="en-US" dirty="0" err="1" smtClean="0"/>
              <a:t>demensia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autopsi</a:t>
            </a:r>
            <a:r>
              <a:rPr lang="en-US" dirty="0" smtClean="0"/>
              <a:t>, </a:t>
            </a:r>
            <a:r>
              <a:rPr lang="en-US" dirty="0" err="1" smtClean="0"/>
              <a:t>lesi</a:t>
            </a:r>
            <a:r>
              <a:rPr lang="en-US" dirty="0" smtClean="0"/>
              <a:t> </a:t>
            </a:r>
            <a:r>
              <a:rPr lang="en-US" dirty="0" err="1" smtClean="0"/>
              <a:t>patologis</a:t>
            </a:r>
            <a:r>
              <a:rPr lang="en-US" dirty="0" smtClean="0"/>
              <a:t> </a:t>
            </a:r>
            <a:r>
              <a:rPr lang="en-US" dirty="0" err="1" smtClean="0"/>
              <a:t>Lewy</a:t>
            </a:r>
            <a:r>
              <a:rPr lang="en-US" dirty="0" smtClean="0"/>
              <a:t> bodies </a:t>
            </a:r>
            <a:r>
              <a:rPr lang="en-US" dirty="0" err="1" smtClean="0"/>
              <a:t>ditemukan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20%-35%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r>
              <a:rPr lang="en-US" dirty="0" smtClean="0"/>
              <a:t> </a:t>
            </a:r>
            <a:r>
              <a:rPr lang="en-US" dirty="0" err="1" smtClean="0"/>
              <a:t>demensia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57200"/>
            <a:ext cx="7449552" cy="60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Major/Mild NCD </a:t>
            </a:r>
            <a:r>
              <a:rPr lang="en-US" dirty="0" err="1" smtClean="0"/>
              <a:t>Vaskular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Prevalensi</a:t>
            </a:r>
            <a:r>
              <a:rPr lang="en-US" dirty="0" smtClean="0"/>
              <a:t> AS: 0.2%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usia</a:t>
            </a:r>
            <a:r>
              <a:rPr lang="en-US" dirty="0" smtClean="0"/>
              <a:t> 65-70 </a:t>
            </a:r>
            <a:r>
              <a:rPr lang="en-US" dirty="0" err="1" smtClean="0"/>
              <a:t>tahun</a:t>
            </a:r>
            <a:r>
              <a:rPr lang="en-US" dirty="0" smtClean="0"/>
              <a:t> </a:t>
            </a:r>
            <a:r>
              <a:rPr lang="en-US" dirty="0" err="1" smtClean="0"/>
              <a:t>hingga</a:t>
            </a:r>
            <a:r>
              <a:rPr lang="en-US" dirty="0" smtClean="0"/>
              <a:t> 16%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usia</a:t>
            </a:r>
            <a:r>
              <a:rPr lang="en-US" dirty="0" smtClean="0"/>
              <a:t> &gt;80 </a:t>
            </a:r>
            <a:r>
              <a:rPr lang="en-US" dirty="0" err="1" smtClean="0"/>
              <a:t>tahun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Dalam</a:t>
            </a:r>
            <a:r>
              <a:rPr lang="en-US" dirty="0" smtClean="0"/>
              <a:t> 3 </a:t>
            </a:r>
            <a:r>
              <a:rPr lang="en-US" dirty="0" err="1" smtClean="0"/>
              <a:t>bulan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terjadinya</a:t>
            </a:r>
            <a:r>
              <a:rPr lang="en-US" dirty="0" smtClean="0"/>
              <a:t> stroke, 20%-30% of </a:t>
            </a:r>
            <a:r>
              <a:rPr lang="en-US" dirty="0" err="1" smtClean="0"/>
              <a:t>individu</a:t>
            </a:r>
            <a:r>
              <a:rPr lang="en-US" dirty="0" smtClean="0"/>
              <a:t> </a:t>
            </a:r>
            <a:r>
              <a:rPr lang="en-US" dirty="0" err="1" smtClean="0"/>
              <a:t>didiagnosis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demensia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Prevalensi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individu</a:t>
            </a:r>
            <a:r>
              <a:rPr lang="en-US" dirty="0" smtClean="0"/>
              <a:t> </a:t>
            </a:r>
            <a:r>
              <a:rPr lang="en-US" dirty="0" err="1" smtClean="0"/>
              <a:t>Afrika-Amerika</a:t>
            </a:r>
            <a:r>
              <a:rPr lang="en-US" dirty="0" smtClean="0"/>
              <a:t> </a:t>
            </a:r>
            <a:r>
              <a:rPr lang="en-US" dirty="0" err="1" smtClean="0"/>
              <a:t>dibandingkan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Kaukasia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Asia </a:t>
            </a:r>
            <a:r>
              <a:rPr lang="en-US" dirty="0" err="1" smtClean="0"/>
              <a:t>Timur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berkomorbiditas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Alzheimer's disease.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57744"/>
            <a:ext cx="7315200" cy="621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Major/Mild NCD </a:t>
            </a:r>
            <a:r>
              <a:rPr lang="en-US" dirty="0" err="1" smtClean="0"/>
              <a:t>karena</a:t>
            </a:r>
            <a:r>
              <a:rPr lang="en-US" dirty="0" smtClean="0"/>
              <a:t> Parkinson’s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Prevalensi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AS: 0.5%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usia</a:t>
            </a:r>
            <a:r>
              <a:rPr lang="en-US" dirty="0" smtClean="0"/>
              <a:t> 65-69 </a:t>
            </a:r>
            <a:r>
              <a:rPr lang="en-US" dirty="0" err="1" smtClean="0"/>
              <a:t>tahun</a:t>
            </a:r>
            <a:r>
              <a:rPr lang="en-US" dirty="0" smtClean="0"/>
              <a:t> </a:t>
            </a:r>
            <a:r>
              <a:rPr lang="en-US" dirty="0" err="1" smtClean="0"/>
              <a:t>hingga</a:t>
            </a:r>
            <a:r>
              <a:rPr lang="en-US" dirty="0" smtClean="0"/>
              <a:t> 3%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usia</a:t>
            </a:r>
            <a:r>
              <a:rPr lang="en-US" dirty="0" smtClean="0"/>
              <a:t> &gt;85 </a:t>
            </a:r>
            <a:r>
              <a:rPr lang="en-US" dirty="0" err="1" smtClean="0"/>
              <a:t>tahun</a:t>
            </a:r>
            <a:r>
              <a:rPr lang="en-US" dirty="0" smtClean="0"/>
              <a:t>.</a:t>
            </a:r>
          </a:p>
          <a:p>
            <a:r>
              <a:rPr lang="en-US" dirty="0" smtClean="0"/>
              <a:t>Dari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individu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Parkinson's disease, 75%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mengalami</a:t>
            </a:r>
            <a:r>
              <a:rPr lang="en-US" dirty="0" smtClean="0"/>
              <a:t> major NCD </a:t>
            </a:r>
            <a:r>
              <a:rPr lang="en-US" dirty="0" err="1" smtClean="0"/>
              <a:t>suatu</a:t>
            </a:r>
            <a:r>
              <a:rPr lang="en-US" dirty="0" smtClean="0"/>
              <a:t> kali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periode</a:t>
            </a:r>
            <a:r>
              <a:rPr lang="en-US" dirty="0" smtClean="0"/>
              <a:t> </a:t>
            </a:r>
            <a:r>
              <a:rPr lang="en-US" dirty="0" err="1" smtClean="0"/>
              <a:t>sakitnya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Prevalensi</a:t>
            </a:r>
            <a:r>
              <a:rPr lang="en-US" dirty="0" smtClean="0"/>
              <a:t> mild NCD </a:t>
            </a:r>
            <a:r>
              <a:rPr lang="en-US" dirty="0" err="1" smtClean="0"/>
              <a:t>pada</a:t>
            </a:r>
            <a:r>
              <a:rPr lang="en-US" dirty="0" smtClean="0"/>
              <a:t> Parkinson's disease: 27%.</a:t>
            </a:r>
          </a:p>
          <a:p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neuropsikologis</a:t>
            </a:r>
            <a:r>
              <a:rPr lang="en-US" dirty="0" smtClean="0"/>
              <a:t> </a:t>
            </a:r>
            <a:r>
              <a:rPr lang="en-US" dirty="0" err="1" smtClean="0"/>
              <a:t>berfokus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tes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mengandalkan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motorik</a:t>
            </a:r>
            <a:endParaRPr lang="en-US" dirty="0" smtClean="0"/>
          </a:p>
          <a:p>
            <a:r>
              <a:rPr lang="en-US" dirty="0" err="1" smtClean="0"/>
              <a:t>Seringkali</a:t>
            </a:r>
            <a:r>
              <a:rPr lang="en-US" dirty="0" smtClean="0"/>
              <a:t> </a:t>
            </a:r>
            <a:r>
              <a:rPr lang="en-US" dirty="0" err="1" smtClean="0"/>
              <a:t>bersamaan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CVD </a:t>
            </a:r>
            <a:r>
              <a:rPr lang="en-US" dirty="0" err="1" smtClean="0"/>
              <a:t>dan</a:t>
            </a:r>
            <a:r>
              <a:rPr lang="en-US" dirty="0" smtClean="0"/>
              <a:t> Alzheimer’s disease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538" y="1600200"/>
            <a:ext cx="812006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Terima</a:t>
            </a:r>
            <a:r>
              <a:rPr lang="en-US" dirty="0" smtClean="0"/>
              <a:t> </a:t>
            </a:r>
            <a:r>
              <a:rPr lang="en-US" dirty="0" err="1" smtClean="0"/>
              <a:t>Kasih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Kognitif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Fungsi</a:t>
            </a:r>
            <a:r>
              <a:rPr lang="en-US" dirty="0"/>
              <a:t> </a:t>
            </a:r>
            <a:r>
              <a:rPr lang="en-US" dirty="0" err="1"/>
              <a:t>kognitif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proses</a:t>
            </a:r>
            <a:r>
              <a:rPr lang="en-US" dirty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mana</a:t>
            </a:r>
            <a:r>
              <a:rPr lang="en-US" dirty="0" smtClean="0"/>
              <a:t> input </a:t>
            </a:r>
            <a:r>
              <a:rPr lang="en-US" dirty="0"/>
              <a:t>sensorial </a:t>
            </a:r>
            <a:r>
              <a:rPr lang="en-US" dirty="0" err="1"/>
              <a:t>ditransformasi</a:t>
            </a:r>
            <a:r>
              <a:rPr lang="en-US" dirty="0" smtClean="0"/>
              <a:t>, </a:t>
            </a:r>
            <a:r>
              <a:rPr lang="en-US" dirty="0" err="1"/>
              <a:t>disimpan</a:t>
            </a:r>
            <a:r>
              <a:rPr lang="en-US" dirty="0"/>
              <a:t>, </a:t>
            </a:r>
            <a:r>
              <a:rPr lang="en-US" dirty="0" err="1" smtClean="0"/>
              <a:t>dipanggil</a:t>
            </a:r>
            <a:r>
              <a:rPr lang="en-US" dirty="0" smtClean="0"/>
              <a:t> </a:t>
            </a:r>
            <a:r>
              <a:rPr lang="en-US" dirty="0" err="1"/>
              <a:t>kembali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individu</a:t>
            </a:r>
            <a:endParaRPr lang="en-US" dirty="0" smtClean="0"/>
          </a:p>
          <a:p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/>
              <a:t>kognitif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</a:t>
            </a:r>
            <a:r>
              <a:rPr lang="en-US" dirty="0" err="1" smtClean="0"/>
              <a:t>contohnya</a:t>
            </a:r>
            <a:r>
              <a:rPr lang="en-US" dirty="0" smtClean="0"/>
              <a:t> </a:t>
            </a:r>
            <a:r>
              <a:rPr lang="en-US" dirty="0" err="1"/>
              <a:t>atensi</a:t>
            </a:r>
            <a:r>
              <a:rPr lang="en-US" dirty="0"/>
              <a:t>, </a:t>
            </a:r>
            <a:r>
              <a:rPr lang="en-US" dirty="0" err="1" smtClean="0"/>
              <a:t>memori</a:t>
            </a:r>
            <a:r>
              <a:rPr lang="en-US" dirty="0" smtClean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 smtClean="0"/>
              <a:t>persepsi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/>
              <a:t>kognitif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i="1" dirty="0" smtClean="0"/>
              <a:t>higher </a:t>
            </a:r>
            <a:r>
              <a:rPr lang="en-US" i="1" smtClean="0"/>
              <a:t>cognitive </a:t>
            </a:r>
            <a:r>
              <a:rPr lang="en-US" smtClean="0"/>
              <a:t>function) contohnya</a:t>
            </a:r>
            <a:r>
              <a:rPr lang="en-US" dirty="0" smtClean="0"/>
              <a:t> </a:t>
            </a:r>
            <a:r>
              <a:rPr lang="en-US" dirty="0" err="1"/>
              <a:t>bicara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, </a:t>
            </a:r>
            <a:r>
              <a:rPr lang="en-US" dirty="0" err="1"/>
              <a:t>pengambilan</a:t>
            </a:r>
            <a:r>
              <a:rPr lang="en-US" dirty="0"/>
              <a:t> </a:t>
            </a:r>
            <a:r>
              <a:rPr lang="en-US" dirty="0" err="1"/>
              <a:t>keputusan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/>
              <a:t>eksekutif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Kognitif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Lansia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Penurunan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kognitif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endParaRPr lang="en-US" dirty="0" smtClean="0"/>
          </a:p>
          <a:p>
            <a:r>
              <a:rPr lang="en-US" dirty="0" err="1" smtClean="0"/>
              <a:t>Penurunan</a:t>
            </a:r>
            <a:r>
              <a:rPr lang="en-US" dirty="0" smtClean="0"/>
              <a:t> </a:t>
            </a:r>
            <a:r>
              <a:rPr lang="en-US" dirty="0" err="1" smtClean="0"/>
              <a:t>bervariasi</a:t>
            </a:r>
            <a:r>
              <a:rPr lang="en-US" dirty="0" smtClean="0"/>
              <a:t> </a:t>
            </a:r>
            <a:r>
              <a:rPr lang="en-US" dirty="0" err="1" smtClean="0"/>
              <a:t>antar-individu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aktivasi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otak</a:t>
            </a:r>
            <a:r>
              <a:rPr lang="en-US" dirty="0" smtClean="0">
                <a:sym typeface="Wingdings" pitchFamily="2" charset="2"/>
              </a:rPr>
              <a:t> bilateral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lansia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vs</a:t>
            </a:r>
            <a:r>
              <a:rPr lang="en-US" dirty="0" smtClean="0">
                <a:sym typeface="Wingdings" pitchFamily="2" charset="2"/>
              </a:rPr>
              <a:t> unilateral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dewasa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aktivitas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kompensasi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Penuaan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fungsi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kognitif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sama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penurunan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fungsi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kognitif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Penurunan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fungsi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kognitif</a:t>
            </a:r>
            <a:r>
              <a:rPr lang="en-US" dirty="0" smtClean="0">
                <a:sym typeface="Wingdings" pitchFamily="2" charset="2"/>
              </a:rPr>
              <a:t>: </a:t>
            </a:r>
            <a:r>
              <a:rPr lang="en-US" dirty="0" err="1" smtClean="0">
                <a:sym typeface="Wingdings" pitchFamily="2" charset="2"/>
              </a:rPr>
              <a:t>penuaan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fungsi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kognitif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mencukupi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pemenuhan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fungsi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hidup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sehari-hari</a:t>
            </a: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Faktor</a:t>
            </a:r>
            <a:r>
              <a:rPr lang="en-US" dirty="0" smtClean="0"/>
              <a:t> yang </a:t>
            </a:r>
            <a:r>
              <a:rPr lang="en-US" dirty="0" err="1" smtClean="0"/>
              <a:t>Mempengaruhi</a:t>
            </a:r>
            <a:r>
              <a:rPr lang="en-US" dirty="0" smtClean="0"/>
              <a:t> </a:t>
            </a:r>
            <a:r>
              <a:rPr lang="en-US" dirty="0" err="1" smtClean="0"/>
              <a:t>Penurunan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Kognitif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700" dirty="0" err="1" smtClean="0"/>
              <a:t>Penyakit</a:t>
            </a:r>
            <a:r>
              <a:rPr lang="en-US" sz="2700" dirty="0" smtClean="0"/>
              <a:t> </a:t>
            </a:r>
            <a:r>
              <a:rPr lang="en-US" sz="2700" dirty="0" err="1" smtClean="0"/>
              <a:t>fisik</a:t>
            </a:r>
            <a:r>
              <a:rPr lang="en-US" sz="2700" dirty="0" smtClean="0"/>
              <a:t> </a:t>
            </a:r>
            <a:r>
              <a:rPr lang="en-US" sz="2700" dirty="0" smtClean="0">
                <a:sym typeface="Wingdings" pitchFamily="2" charset="2"/>
              </a:rPr>
              <a:t> </a:t>
            </a:r>
            <a:r>
              <a:rPr lang="en-US" sz="2700" dirty="0" err="1" smtClean="0">
                <a:sym typeface="Wingdings" pitchFamily="2" charset="2"/>
              </a:rPr>
              <a:t>stres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oksidatif</a:t>
            </a:r>
            <a:r>
              <a:rPr lang="en-US" sz="2700" dirty="0" smtClean="0">
                <a:sym typeface="Wingdings" pitchFamily="2" charset="2"/>
              </a:rPr>
              <a:t>, </a:t>
            </a:r>
            <a:r>
              <a:rPr lang="en-US" sz="2700" dirty="0" err="1" smtClean="0">
                <a:sym typeface="Wingdings" pitchFamily="2" charset="2"/>
              </a:rPr>
              <a:t>disregulasi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hormon</a:t>
            </a:r>
            <a:r>
              <a:rPr lang="en-US" sz="2700" dirty="0" smtClean="0">
                <a:sym typeface="Wingdings" pitchFamily="2" charset="2"/>
              </a:rPr>
              <a:t>, </a:t>
            </a:r>
            <a:r>
              <a:rPr lang="en-US" sz="2700" dirty="0" err="1" smtClean="0">
                <a:sym typeface="Wingdings" pitchFamily="2" charset="2"/>
              </a:rPr>
              <a:t>penyakit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kardiovaskular</a:t>
            </a:r>
            <a:r>
              <a:rPr lang="en-US" sz="2700" dirty="0" smtClean="0">
                <a:sym typeface="Wingdings" pitchFamily="2" charset="2"/>
              </a:rPr>
              <a:t>, </a:t>
            </a:r>
            <a:r>
              <a:rPr lang="en-US" sz="2700" dirty="0" err="1" smtClean="0">
                <a:sym typeface="Wingdings" pitchFamily="2" charset="2"/>
              </a:rPr>
              <a:t>inflamasi</a:t>
            </a:r>
            <a:r>
              <a:rPr lang="en-US" sz="2700" dirty="0" smtClean="0">
                <a:sym typeface="Wingdings" pitchFamily="2" charset="2"/>
              </a:rPr>
              <a:t> (</a:t>
            </a:r>
            <a:r>
              <a:rPr lang="en-US" sz="2700" dirty="0" err="1" smtClean="0">
                <a:sym typeface="Wingdings" pitchFamily="2" charset="2"/>
              </a:rPr>
              <a:t>kadar</a:t>
            </a:r>
            <a:r>
              <a:rPr lang="en-US" sz="2700" dirty="0" smtClean="0">
                <a:sym typeface="Wingdings" pitchFamily="2" charset="2"/>
              </a:rPr>
              <a:t> CRP </a:t>
            </a:r>
            <a:r>
              <a:rPr lang="en-US" sz="2700" dirty="0" err="1" smtClean="0">
                <a:sym typeface="Wingdings" pitchFamily="2" charset="2"/>
              </a:rPr>
              <a:t>tinggi</a:t>
            </a:r>
            <a:r>
              <a:rPr lang="en-US" sz="2700" dirty="0" smtClean="0">
                <a:sym typeface="Wingdings" pitchFamily="2" charset="2"/>
              </a:rPr>
              <a:t>), </a:t>
            </a:r>
            <a:endParaRPr lang="en-US" sz="2700" dirty="0" smtClean="0"/>
          </a:p>
          <a:p>
            <a:r>
              <a:rPr lang="en-US" sz="2700" dirty="0" smtClean="0"/>
              <a:t>IQ </a:t>
            </a:r>
            <a:r>
              <a:rPr lang="en-US" sz="2700" dirty="0" err="1" smtClean="0"/>
              <a:t>sebelum</a:t>
            </a:r>
            <a:r>
              <a:rPr lang="en-US" sz="2700" dirty="0" smtClean="0"/>
              <a:t> </a:t>
            </a:r>
            <a:r>
              <a:rPr lang="en-US" sz="2700" dirty="0" err="1" smtClean="0"/>
              <a:t>lansia</a:t>
            </a:r>
            <a:r>
              <a:rPr lang="en-US" sz="2700" dirty="0" smtClean="0"/>
              <a:t> </a:t>
            </a:r>
            <a:r>
              <a:rPr lang="en-US" sz="2700" dirty="0" smtClean="0">
                <a:sym typeface="Wingdings" pitchFamily="2" charset="2"/>
              </a:rPr>
              <a:t> </a:t>
            </a:r>
            <a:r>
              <a:rPr lang="en-US" sz="2700" dirty="0" err="1" smtClean="0">
                <a:sym typeface="Wingdings" pitchFamily="2" charset="2"/>
              </a:rPr>
              <a:t>semakin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rendah</a:t>
            </a:r>
            <a:r>
              <a:rPr lang="en-US" sz="2700" dirty="0" smtClean="0">
                <a:sym typeface="Wingdings" pitchFamily="2" charset="2"/>
              </a:rPr>
              <a:t> IQ, </a:t>
            </a:r>
            <a:r>
              <a:rPr lang="en-US" sz="2700" dirty="0" err="1" smtClean="0">
                <a:sym typeface="Wingdings" pitchFamily="2" charset="2"/>
              </a:rPr>
              <a:t>semakin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besar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kemungkinan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adanya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penyakit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fisik</a:t>
            </a:r>
            <a:endParaRPr lang="en-US" sz="2700" dirty="0" smtClean="0">
              <a:sym typeface="Wingdings" pitchFamily="2" charset="2"/>
            </a:endParaRPr>
          </a:p>
          <a:p>
            <a:r>
              <a:rPr lang="en-US" sz="2700" dirty="0" err="1" smtClean="0">
                <a:sym typeface="Wingdings" pitchFamily="2" charset="2"/>
              </a:rPr>
              <a:t>Variasi</a:t>
            </a:r>
            <a:r>
              <a:rPr lang="en-US" sz="2700" dirty="0" smtClean="0">
                <a:sym typeface="Wingdings" pitchFamily="2" charset="2"/>
              </a:rPr>
              <a:t> gen </a:t>
            </a:r>
            <a:r>
              <a:rPr lang="en-US" sz="2700" dirty="0" err="1" smtClean="0">
                <a:sym typeface="Wingdings" pitchFamily="2" charset="2"/>
              </a:rPr>
              <a:t>Apolipoprotein</a:t>
            </a:r>
            <a:r>
              <a:rPr lang="en-US" sz="2700" dirty="0" smtClean="0">
                <a:sym typeface="Wingdings" pitchFamily="2" charset="2"/>
              </a:rPr>
              <a:t> E (APOE)  </a:t>
            </a:r>
            <a:r>
              <a:rPr lang="en-US" sz="2700" dirty="0" err="1" smtClean="0">
                <a:sym typeface="Wingdings" pitchFamily="2" charset="2"/>
              </a:rPr>
              <a:t>penuaan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fungsi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kognitif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tanpa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penurunan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fungsi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kognitif</a:t>
            </a:r>
            <a:endParaRPr lang="en-US" sz="2700" dirty="0" smtClean="0">
              <a:sym typeface="Wingdings" pitchFamily="2" charset="2"/>
            </a:endParaRPr>
          </a:p>
          <a:p>
            <a:r>
              <a:rPr lang="en-US" sz="2700" dirty="0" err="1" smtClean="0">
                <a:sym typeface="Wingdings" pitchFamily="2" charset="2"/>
              </a:rPr>
              <a:t>Penurunan</a:t>
            </a:r>
            <a:r>
              <a:rPr lang="en-US" sz="2700" dirty="0" smtClean="0">
                <a:sym typeface="Wingdings" pitchFamily="2" charset="2"/>
              </a:rPr>
              <a:t> volume </a:t>
            </a:r>
            <a:r>
              <a:rPr lang="en-US" sz="2700" dirty="0" err="1" smtClean="0">
                <a:sym typeface="Wingdings" pitchFamily="2" charset="2"/>
              </a:rPr>
              <a:t>otak</a:t>
            </a:r>
            <a:r>
              <a:rPr lang="en-US" sz="2700" dirty="0" smtClean="0">
                <a:sym typeface="Wingdings" pitchFamily="2" charset="2"/>
              </a:rPr>
              <a:t> (</a:t>
            </a:r>
            <a:r>
              <a:rPr lang="en-US" sz="2700" dirty="0" err="1" smtClean="0">
                <a:sym typeface="Wingdings" pitchFamily="2" charset="2"/>
              </a:rPr>
              <a:t>atrofi</a:t>
            </a:r>
            <a:r>
              <a:rPr lang="en-US" sz="2700" dirty="0" smtClean="0">
                <a:sym typeface="Wingdings" pitchFamily="2" charset="2"/>
              </a:rPr>
              <a:t>), </a:t>
            </a:r>
            <a:r>
              <a:rPr lang="en-US" sz="2700" dirty="0" err="1" smtClean="0">
                <a:sym typeface="Wingdings" pitchFamily="2" charset="2"/>
              </a:rPr>
              <a:t>pembesaran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ventrikel</a:t>
            </a:r>
            <a:r>
              <a:rPr lang="en-US" sz="2700" dirty="0" smtClean="0">
                <a:sym typeface="Wingdings" pitchFamily="2" charset="2"/>
              </a:rPr>
              <a:t>, </a:t>
            </a:r>
            <a:r>
              <a:rPr lang="en-US" sz="2700" dirty="0" err="1" smtClean="0">
                <a:sym typeface="Wingdings" pitchFamily="2" charset="2"/>
              </a:rPr>
              <a:t>peningkatan</a:t>
            </a:r>
            <a:r>
              <a:rPr lang="en-US" sz="2700" dirty="0" smtClean="0">
                <a:sym typeface="Wingdings" pitchFamily="2" charset="2"/>
              </a:rPr>
              <a:t> volume CSF, </a:t>
            </a:r>
            <a:r>
              <a:rPr lang="en-US" sz="2700" dirty="0" err="1" smtClean="0">
                <a:sym typeface="Wingdings" pitchFamily="2" charset="2"/>
              </a:rPr>
              <a:t>penurunan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kepadatan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reseptor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dopamin</a:t>
            </a:r>
            <a:endParaRPr lang="en-US" sz="2700" dirty="0">
              <a:sym typeface="Wingdings" pitchFamily="2" charset="2"/>
            </a:endParaRPr>
          </a:p>
          <a:p>
            <a:r>
              <a:rPr lang="en-US" sz="2700" dirty="0" smtClean="0">
                <a:sym typeface="Wingdings" pitchFamily="2" charset="2"/>
              </a:rPr>
              <a:t>Gaya </a:t>
            </a:r>
            <a:r>
              <a:rPr lang="en-US" sz="2700" dirty="0" err="1" smtClean="0">
                <a:sym typeface="Wingdings" pitchFamily="2" charset="2"/>
              </a:rPr>
              <a:t>hidup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aktif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sebelum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masa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lansia</a:t>
            </a:r>
            <a:endParaRPr lang="en-US" sz="27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Kognitif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Lansia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900" dirty="0" err="1" smtClean="0"/>
              <a:t>Demensia</a:t>
            </a:r>
            <a:r>
              <a:rPr lang="en-US" sz="2900" dirty="0" smtClean="0"/>
              <a:t> (</a:t>
            </a:r>
            <a:r>
              <a:rPr lang="en-US" sz="2900" i="1" dirty="0" smtClean="0"/>
              <a:t>Major </a:t>
            </a:r>
            <a:r>
              <a:rPr lang="en-US" sz="2900" i="1" dirty="0" err="1" smtClean="0"/>
              <a:t>neurocognitive</a:t>
            </a:r>
            <a:r>
              <a:rPr lang="en-US" sz="2900" i="1" dirty="0" smtClean="0"/>
              <a:t> disorder</a:t>
            </a:r>
            <a:r>
              <a:rPr lang="en-US" sz="2900" dirty="0" smtClean="0"/>
              <a:t>) </a:t>
            </a:r>
            <a:r>
              <a:rPr lang="en-US" sz="2900" dirty="0" err="1" smtClean="0"/>
              <a:t>dan</a:t>
            </a:r>
            <a:r>
              <a:rPr lang="en-US" sz="2900" dirty="0" smtClean="0"/>
              <a:t> </a:t>
            </a:r>
            <a:r>
              <a:rPr lang="en-US" sz="2900" i="1" dirty="0" smtClean="0"/>
              <a:t>Mild Cognitive </a:t>
            </a:r>
            <a:r>
              <a:rPr lang="en-US" sz="2900" i="1" dirty="0" err="1" smtClean="0"/>
              <a:t>Impairement</a:t>
            </a:r>
            <a:r>
              <a:rPr lang="en-US" sz="2900" i="1" dirty="0" smtClean="0"/>
              <a:t> (Mild </a:t>
            </a:r>
            <a:r>
              <a:rPr lang="en-US" sz="2900" i="1" dirty="0" err="1" smtClean="0"/>
              <a:t>neurocognitive</a:t>
            </a:r>
            <a:r>
              <a:rPr lang="en-US" sz="2900" i="1" dirty="0" smtClean="0"/>
              <a:t> disorder)</a:t>
            </a:r>
            <a:endParaRPr lang="en-US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000" dirty="0" err="1" smtClean="0"/>
              <a:t>Prevalensi</a:t>
            </a:r>
            <a:r>
              <a:rPr lang="en-US" sz="3000" dirty="0" smtClean="0"/>
              <a:t> </a:t>
            </a:r>
            <a:r>
              <a:rPr lang="en-US" sz="3000" dirty="0" err="1" smtClean="0"/>
              <a:t>demensia</a:t>
            </a:r>
            <a:r>
              <a:rPr lang="en-US" sz="3000" dirty="0" smtClean="0"/>
              <a:t> l%-2% </a:t>
            </a:r>
            <a:r>
              <a:rPr lang="en-US" sz="3000" dirty="0" err="1" smtClean="0"/>
              <a:t>pada</a:t>
            </a:r>
            <a:r>
              <a:rPr lang="en-US" sz="3000" dirty="0" smtClean="0"/>
              <a:t> </a:t>
            </a:r>
            <a:r>
              <a:rPr lang="en-US" sz="3000" dirty="0" err="1" smtClean="0"/>
              <a:t>usia</a:t>
            </a:r>
            <a:r>
              <a:rPr lang="en-US" sz="3000" dirty="0" smtClean="0"/>
              <a:t> 65 </a:t>
            </a:r>
            <a:r>
              <a:rPr lang="en-US" sz="3000" dirty="0" err="1" smtClean="0"/>
              <a:t>tahun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30% </a:t>
            </a:r>
            <a:r>
              <a:rPr lang="en-US" sz="3000" dirty="0" err="1" smtClean="0"/>
              <a:t>pada</a:t>
            </a:r>
            <a:r>
              <a:rPr lang="en-US" sz="3000" dirty="0" smtClean="0"/>
              <a:t> </a:t>
            </a:r>
            <a:r>
              <a:rPr lang="en-US" sz="3000" dirty="0" err="1" smtClean="0"/>
              <a:t>usia</a:t>
            </a:r>
            <a:r>
              <a:rPr lang="en-US" sz="3000" dirty="0" smtClean="0"/>
              <a:t> 85 </a:t>
            </a:r>
            <a:r>
              <a:rPr lang="en-US" sz="3000" dirty="0" err="1" smtClean="0"/>
              <a:t>tahun</a:t>
            </a:r>
            <a:endParaRPr lang="en-US" sz="3000" dirty="0" smtClean="0"/>
          </a:p>
          <a:p>
            <a:r>
              <a:rPr lang="en-US" sz="3000" dirty="0" err="1" smtClean="0"/>
              <a:t>Prevalensi</a:t>
            </a:r>
            <a:r>
              <a:rPr lang="en-US" sz="3000" dirty="0" smtClean="0"/>
              <a:t> </a:t>
            </a:r>
            <a:r>
              <a:rPr lang="en-US" sz="3000" i="1" dirty="0" smtClean="0"/>
              <a:t>mild </a:t>
            </a:r>
            <a:r>
              <a:rPr lang="en-US" sz="3000" i="1" dirty="0" err="1" smtClean="0"/>
              <a:t>neurocognitive</a:t>
            </a:r>
            <a:r>
              <a:rPr lang="en-US" sz="3000" i="1" dirty="0" smtClean="0"/>
              <a:t> disorder</a:t>
            </a:r>
            <a:r>
              <a:rPr lang="en-US" sz="3000" dirty="0" smtClean="0"/>
              <a:t> </a:t>
            </a:r>
            <a:r>
              <a:rPr lang="en-US" sz="3000" dirty="0" err="1" smtClean="0"/>
              <a:t>bervariasi</a:t>
            </a:r>
            <a:r>
              <a:rPr lang="en-US" sz="3000" dirty="0" smtClean="0"/>
              <a:t> </a:t>
            </a:r>
            <a:r>
              <a:rPr lang="en-US" sz="3000" dirty="0" err="1" smtClean="0"/>
              <a:t>dari</a:t>
            </a:r>
            <a:r>
              <a:rPr lang="en-US" sz="3000" dirty="0" smtClean="0"/>
              <a:t> 2% </a:t>
            </a:r>
            <a:r>
              <a:rPr lang="en-US" sz="3000" dirty="0" err="1" smtClean="0"/>
              <a:t>hingga</a:t>
            </a:r>
            <a:r>
              <a:rPr lang="en-US" sz="3000" dirty="0" smtClean="0"/>
              <a:t> 10% </a:t>
            </a:r>
            <a:r>
              <a:rPr lang="en-US" sz="3000" dirty="0" err="1" smtClean="0"/>
              <a:t>pada</a:t>
            </a:r>
            <a:r>
              <a:rPr lang="en-US" sz="3000" dirty="0" smtClean="0"/>
              <a:t> </a:t>
            </a:r>
            <a:r>
              <a:rPr lang="en-US" sz="3000" dirty="0" err="1" smtClean="0"/>
              <a:t>usia</a:t>
            </a:r>
            <a:r>
              <a:rPr lang="en-US" sz="3000" dirty="0" smtClean="0"/>
              <a:t> 65 </a:t>
            </a:r>
            <a:r>
              <a:rPr lang="en-US" sz="3000" dirty="0" err="1" smtClean="0"/>
              <a:t>tahun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5% </a:t>
            </a:r>
            <a:r>
              <a:rPr lang="en-US" sz="3000" dirty="0" err="1" smtClean="0"/>
              <a:t>hingga</a:t>
            </a:r>
            <a:r>
              <a:rPr lang="en-US" sz="3000" dirty="0" smtClean="0"/>
              <a:t> 25% </a:t>
            </a:r>
            <a:r>
              <a:rPr lang="en-US" sz="3000" dirty="0" err="1" smtClean="0"/>
              <a:t>pada</a:t>
            </a:r>
            <a:r>
              <a:rPr lang="en-US" sz="3000" dirty="0" smtClean="0"/>
              <a:t> </a:t>
            </a:r>
            <a:r>
              <a:rPr lang="en-US" sz="3000" dirty="0" err="1" smtClean="0"/>
              <a:t>usia</a:t>
            </a:r>
            <a:r>
              <a:rPr lang="en-US" sz="3000" dirty="0" smtClean="0"/>
              <a:t> 85 </a:t>
            </a:r>
            <a:r>
              <a:rPr lang="en-US" sz="3000" dirty="0" err="1" smtClean="0"/>
              <a:t>tahun</a:t>
            </a:r>
            <a:endParaRPr lang="en-US" sz="30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Pemeriksaan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terpenting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neuropsikologi</a:t>
            </a:r>
            <a:r>
              <a:rPr lang="en-US" dirty="0" smtClean="0"/>
              <a:t>, </a:t>
            </a:r>
            <a:r>
              <a:rPr lang="en-US" dirty="0" err="1" smtClean="0"/>
              <a:t>terutama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i="1" dirty="0" smtClean="0"/>
              <a:t>mild </a:t>
            </a:r>
            <a:r>
              <a:rPr lang="en-US" i="1" dirty="0" err="1" smtClean="0"/>
              <a:t>neurocognitive</a:t>
            </a:r>
            <a:r>
              <a:rPr lang="en-US" i="1" dirty="0" smtClean="0"/>
              <a:t> disorder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sehari-hari</a:t>
            </a:r>
            <a:r>
              <a:rPr lang="en-US" dirty="0" smtClean="0"/>
              <a:t> </a:t>
            </a:r>
            <a:r>
              <a:rPr lang="en-US" dirty="0" err="1" smtClean="0"/>
              <a:t>masih</a:t>
            </a:r>
            <a:r>
              <a:rPr lang="en-US" dirty="0" smtClean="0"/>
              <a:t> minimal</a:t>
            </a:r>
          </a:p>
          <a:p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i="1" dirty="0" err="1" smtClean="0"/>
              <a:t>neuroimaging</a:t>
            </a:r>
            <a:r>
              <a:rPr lang="en-US" dirty="0" smtClean="0"/>
              <a:t> (MRI, PET-scan), In addition, </a:t>
            </a:r>
            <a:r>
              <a:rPr lang="en-US" dirty="0" err="1" smtClean="0"/>
              <a:t>dan</a:t>
            </a:r>
            <a:r>
              <a:rPr lang="en-US" dirty="0" smtClean="0"/>
              <a:t> biomarker </a:t>
            </a:r>
            <a:r>
              <a:rPr lang="en-US" dirty="0" err="1" smtClean="0"/>
              <a:t>specifik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menentukan</a:t>
            </a:r>
            <a:r>
              <a:rPr lang="en-US" dirty="0" smtClean="0"/>
              <a:t> </a:t>
            </a:r>
            <a:r>
              <a:rPr lang="en-US" dirty="0" err="1" smtClean="0"/>
              <a:t>subtipe</a:t>
            </a:r>
            <a:r>
              <a:rPr lang="en-US" dirty="0" smtClean="0"/>
              <a:t> </a:t>
            </a:r>
            <a:r>
              <a:rPr lang="en-US" dirty="0" err="1" smtClean="0"/>
              <a:t>spesifik</a:t>
            </a: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 Banding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kognitif</a:t>
            </a:r>
            <a:r>
              <a:rPr lang="en-US" dirty="0" smtClean="0"/>
              <a:t> normal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terutama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minor </a:t>
            </a:r>
            <a:r>
              <a:rPr lang="en-US" dirty="0" err="1" smtClean="0">
                <a:sym typeface="Wingdings" pitchFamily="2" charset="2"/>
              </a:rPr>
              <a:t>neurocognitive</a:t>
            </a:r>
            <a:r>
              <a:rPr lang="en-US" dirty="0" smtClean="0">
                <a:sym typeface="Wingdings" pitchFamily="2" charset="2"/>
              </a:rPr>
              <a:t> disorder</a:t>
            </a:r>
          </a:p>
          <a:p>
            <a:r>
              <a:rPr lang="en-US" dirty="0" smtClean="0">
                <a:sym typeface="Wingdings" pitchFamily="2" charset="2"/>
              </a:rPr>
              <a:t>Delirium</a:t>
            </a:r>
          </a:p>
          <a:p>
            <a:r>
              <a:rPr lang="en-US" dirty="0" smtClean="0">
                <a:sym typeface="Wingdings" pitchFamily="2" charset="2"/>
              </a:rPr>
              <a:t>Major depressive disorder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442</TotalTime>
  <Words>698</Words>
  <Application>Microsoft Office PowerPoint</Application>
  <PresentationFormat>On-screen Show (4:3)</PresentationFormat>
  <Paragraphs>64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Median</vt:lpstr>
      <vt:lpstr>Gangguan Kognitif Pada Lansia</vt:lpstr>
      <vt:lpstr>Pendahuluan</vt:lpstr>
      <vt:lpstr>Fungsi Kognitif</vt:lpstr>
      <vt:lpstr>Fungsi Kognitif Pada Lansia</vt:lpstr>
      <vt:lpstr>Faktor yang Mempengaruhi Penurunan Fungsi Kognitif</vt:lpstr>
      <vt:lpstr>Gangguan Fungsi Kognitif Pada Lansia</vt:lpstr>
      <vt:lpstr>Demensia (Major neurocognitive disorder) dan Mild Cognitive Impairement (Mild neurocognitive disorder)</vt:lpstr>
      <vt:lpstr>Pemeriksaan</vt:lpstr>
      <vt:lpstr>Diagnosis Banding</vt:lpstr>
      <vt:lpstr>Slide 10</vt:lpstr>
      <vt:lpstr>Major Neurocognitive Disorder/Demensia</vt:lpstr>
      <vt:lpstr>Slide 12</vt:lpstr>
      <vt:lpstr>Slide 13</vt:lpstr>
      <vt:lpstr>Mild Neurocognitive Disorder/Mild Cognitive Impairement</vt:lpstr>
      <vt:lpstr>Slide 15</vt:lpstr>
      <vt:lpstr>Major/Mild NCD karena Alzheimer’s Disease</vt:lpstr>
      <vt:lpstr>Slide 17</vt:lpstr>
      <vt:lpstr>Slide 18</vt:lpstr>
      <vt:lpstr>Major or mild frontotemporal NCD</vt:lpstr>
      <vt:lpstr>Slide 20</vt:lpstr>
      <vt:lpstr>Slide 21</vt:lpstr>
      <vt:lpstr>Major/Mild NCD Lewy Bodies</vt:lpstr>
      <vt:lpstr>Slide 23</vt:lpstr>
      <vt:lpstr>Major/Mild NCD Vaskular</vt:lpstr>
      <vt:lpstr>Slide 25</vt:lpstr>
      <vt:lpstr>Major/Mild NCD karena Parkinson’s Disease</vt:lpstr>
      <vt:lpstr>Slide 27</vt:lpstr>
      <vt:lpstr>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Putri Nugraheni</dc:creator>
  <cp:lastModifiedBy>Putri Nugraheni</cp:lastModifiedBy>
  <cp:revision>85</cp:revision>
  <dcterms:created xsi:type="dcterms:W3CDTF">2014-08-14T17:22:21Z</dcterms:created>
  <dcterms:modified xsi:type="dcterms:W3CDTF">2014-10-12T06:16:11Z</dcterms:modified>
</cp:coreProperties>
</file>