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60" r:id="rId4"/>
    <p:sldId id="259" r:id="rId5"/>
    <p:sldId id="261" r:id="rId6"/>
    <p:sldId id="262" r:id="rId7"/>
    <p:sldId id="265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37681-8C30-4FB0-972E-F9B8139685BA}" type="datetimeFigureOut">
              <a:rPr lang="en-US" smtClean="0"/>
              <a:t>11/4/2014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B2681E-5C52-48BE-90AB-420CF7F96B4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Dyadic object relations: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lebih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primitif</a:t>
            </a:r>
            <a:r>
              <a:rPr lang="en-US" baseline="0" dirty="0" smtClean="0"/>
              <a:t>, &lt;oedipal phase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681E-5C52-48BE-90AB-420CF7F96B4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Reaktivasi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kebutuhan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mendapatkan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perhatian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dalam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proses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terapi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netral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681E-5C52-48BE-90AB-420CF7F96B4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Erotic/erotized </a:t>
            </a:r>
            <a:r>
              <a:rPr lang="en-US" dirty="0" err="1" smtClean="0"/>
              <a:t>transferens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terapis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jenis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kelamin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sama</a:t>
            </a:r>
            <a:r>
              <a:rPr lang="en-US" baseline="0" dirty="0" smtClean="0"/>
              <a:t>: </a:t>
            </a:r>
            <a:r>
              <a:rPr lang="en-US" baseline="0" dirty="0" err="1" smtClean="0"/>
              <a:t>mungkin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terjadi</a:t>
            </a:r>
            <a:endParaRPr lang="en-US" baseline="0" dirty="0" smtClean="0"/>
          </a:p>
          <a:p>
            <a:r>
              <a:rPr lang="en-US" baseline="0" dirty="0" err="1" smtClean="0"/>
              <a:t>Transferens</a:t>
            </a:r>
            <a:r>
              <a:rPr lang="en-US" baseline="0" dirty="0" smtClean="0"/>
              <a:t> lain: </a:t>
            </a:r>
            <a:r>
              <a:rPr lang="en-US" baseline="0" dirty="0" err="1" smtClean="0"/>
              <a:t>pada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terapis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pasien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perempuan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sesama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histrionik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rival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B2681E-5C52-48BE-90AB-420CF7F96B4A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6EC3B-4F6B-4D87-9E42-B561AC323496}" type="datetimeFigureOut">
              <a:rPr lang="en-US" smtClean="0"/>
              <a:pPr/>
              <a:t>11/4/2014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5839E-05BF-4ED1-9792-2F1A9C385D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Putri</a:t>
            </a:r>
            <a:r>
              <a:rPr lang="en-US" dirty="0" smtClean="0"/>
              <a:t> </a:t>
            </a:r>
            <a:r>
              <a:rPr lang="en-US" dirty="0" err="1" smtClean="0"/>
              <a:t>Nugraheni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Kelamin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Perempuan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stereotipe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dalam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budaya</a:t>
            </a:r>
            <a:r>
              <a:rPr lang="en-US" sz="2800" dirty="0" smtClean="0">
                <a:sym typeface="Wingdings" pitchFamily="2" charset="2"/>
              </a:rPr>
              <a:t>?</a:t>
            </a:r>
          </a:p>
          <a:p>
            <a:r>
              <a:rPr lang="en-US" sz="2800" dirty="0" err="1" smtClean="0">
                <a:sym typeface="Wingdings" pitchFamily="2" charset="2"/>
              </a:rPr>
              <a:t>Gangguan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kepribadian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histerikal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juga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banyak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ditemukan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pada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laki-laki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Sering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didiagnosis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gangguan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kepribadian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narsisistik</a:t>
            </a:r>
            <a:r>
              <a:rPr lang="en-US" sz="2800" dirty="0" smtClean="0">
                <a:sym typeface="Wingdings" pitchFamily="2" charset="2"/>
              </a:rPr>
              <a:t>/</a:t>
            </a:r>
            <a:r>
              <a:rPr lang="en-US" sz="2800" dirty="0" err="1" smtClean="0">
                <a:sym typeface="Wingdings" pitchFamily="2" charset="2"/>
              </a:rPr>
              <a:t>antisosial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namun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lebih</a:t>
            </a:r>
            <a:r>
              <a:rPr lang="en-US" sz="2800" dirty="0" smtClean="0">
                <a:sym typeface="Wingdings" pitchFamily="2" charset="2"/>
              </a:rPr>
              <a:t> “</a:t>
            </a:r>
            <a:r>
              <a:rPr lang="en-US" sz="2800" dirty="0" err="1" smtClean="0">
                <a:sym typeface="Wingdings" pitchFamily="2" charset="2"/>
              </a:rPr>
              <a:t>hangat</a:t>
            </a:r>
            <a:r>
              <a:rPr lang="en-US" sz="2800" dirty="0" smtClean="0">
                <a:sym typeface="Wingdings" pitchFamily="2" charset="2"/>
              </a:rPr>
              <a:t>”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empatis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Persamaan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gangguan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kepribadian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histrionik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histerikal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pada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lelaki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perempuan</a:t>
            </a:r>
            <a:r>
              <a:rPr lang="en-US" sz="2800" dirty="0" smtClean="0">
                <a:sym typeface="Wingdings" pitchFamily="2" charset="2"/>
              </a:rPr>
              <a:t>: </a:t>
            </a:r>
            <a:r>
              <a:rPr lang="en-US" sz="2800" dirty="0" err="1" smtClean="0">
                <a:sym typeface="Wingdings" pitchFamily="2" charset="2"/>
              </a:rPr>
              <a:t>seduktif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promiskuitas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kecemburuan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seksual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keinginan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cinta</a:t>
            </a:r>
            <a:r>
              <a:rPr lang="en-US" sz="2800" dirty="0" smtClean="0">
                <a:sym typeface="Wingdings" pitchFamily="2" charset="2"/>
              </a:rPr>
              <a:t> yang ideal, </a:t>
            </a:r>
            <a:r>
              <a:rPr lang="en-US" sz="2800" dirty="0" err="1" smtClean="0">
                <a:sym typeface="Wingdings" pitchFamily="2" charset="2"/>
              </a:rPr>
              <a:t>seksualisasi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berubah-ubah</a:t>
            </a:r>
            <a:endParaRPr lang="en-US" sz="28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31837"/>
            <a:ext cx="8229600" cy="4525963"/>
          </a:xfrm>
        </p:spPr>
        <p:txBody>
          <a:bodyPr>
            <a:noAutofit/>
          </a:bodyPr>
          <a:lstStyle/>
          <a:p>
            <a:r>
              <a:rPr lang="en-US" sz="2700" dirty="0" err="1" smtClean="0">
                <a:sym typeface="Wingdings" pitchFamily="2" charset="2"/>
              </a:rPr>
              <a:t>Tipe</a:t>
            </a:r>
            <a:r>
              <a:rPr lang="en-US" sz="2700" dirty="0" smtClean="0">
                <a:sym typeface="Wingdings" pitchFamily="2" charset="2"/>
              </a:rPr>
              <a:t>:</a:t>
            </a:r>
          </a:p>
          <a:p>
            <a:pPr marL="855663" indent="-515938">
              <a:buFont typeface="+mj-lt"/>
              <a:buAutoNum type="arabicPeriod"/>
            </a:pPr>
            <a:r>
              <a:rPr lang="en-US" sz="2700" dirty="0" err="1" smtClean="0">
                <a:sym typeface="Wingdings" pitchFamily="2" charset="2"/>
              </a:rPr>
              <a:t>Hipermaskulin</a:t>
            </a:r>
            <a:endParaRPr lang="en-US" sz="2700" dirty="0" smtClean="0">
              <a:sym typeface="Wingdings" pitchFamily="2" charset="2"/>
            </a:endParaRP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err="1" smtClean="0">
                <a:sym typeface="Wingdings" pitchFamily="2" charset="2"/>
              </a:rPr>
              <a:t>Karikatur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maskulinitas</a:t>
            </a:r>
            <a:endParaRPr lang="en-US" sz="2700" dirty="0" smtClean="0">
              <a:sym typeface="Wingdings" pitchFamily="2" charset="2"/>
            </a:endParaRP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smtClean="0">
                <a:sym typeface="Wingdings" pitchFamily="2" charset="2"/>
              </a:rPr>
              <a:t>“Don Juan”  </a:t>
            </a:r>
            <a:r>
              <a:rPr lang="en-US" sz="2700" dirty="0" err="1" smtClean="0">
                <a:sym typeface="Wingdings" pitchFamily="2" charset="2"/>
              </a:rPr>
              <a:t>perilaku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antisosial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berbohong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tidak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bisa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diandalkan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penyalahgunaan</a:t>
            </a:r>
            <a:r>
              <a:rPr lang="en-US" sz="2700" dirty="0" smtClean="0">
                <a:sym typeface="Wingdings" pitchFamily="2" charset="2"/>
              </a:rPr>
              <a:t> NAPZA</a:t>
            </a: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err="1" smtClean="0">
                <a:sym typeface="Wingdings" pitchFamily="2" charset="2"/>
              </a:rPr>
              <a:t>Hubungan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terganggu</a:t>
            </a:r>
            <a:endParaRPr lang="en-US" sz="2700" dirty="0" smtClean="0">
              <a:sym typeface="Wingdings" pitchFamily="2" charset="2"/>
            </a:endParaRPr>
          </a:p>
          <a:p>
            <a:pPr marL="855663" indent="-515938">
              <a:buFont typeface="+mj-lt"/>
              <a:buAutoNum type="arabicPeriod" startAt="2"/>
            </a:pPr>
            <a:r>
              <a:rPr lang="en-US" sz="2700" dirty="0" err="1" smtClean="0">
                <a:sym typeface="Wingdings" pitchFamily="2" charset="2"/>
              </a:rPr>
              <a:t>Pasif</a:t>
            </a:r>
            <a:endParaRPr lang="en-US" sz="2700" dirty="0" smtClean="0">
              <a:sym typeface="Wingdings" pitchFamily="2" charset="2"/>
            </a:endParaRP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err="1" smtClean="0">
                <a:sym typeface="Wingdings" pitchFamily="2" charset="2"/>
              </a:rPr>
              <a:t>Heteroseksual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smtClean="0">
                <a:sym typeface="Wingdings" pitchFamily="2" charset="2"/>
              </a:rPr>
              <a:t>yang </a:t>
            </a:r>
            <a:r>
              <a:rPr lang="en-US" sz="2700" dirty="0" err="1" smtClean="0">
                <a:sym typeface="Wingdings" pitchFamily="2" charset="2"/>
              </a:rPr>
              <a:t>pasif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impoten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takut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wanita</a:t>
            </a:r>
            <a:r>
              <a:rPr lang="en-US" sz="2700" dirty="0" smtClean="0">
                <a:sym typeface="Wingdings" pitchFamily="2" charset="2"/>
              </a:rPr>
              <a:t>  </a:t>
            </a:r>
            <a:r>
              <a:rPr lang="en-US" sz="2700" dirty="0" err="1" smtClean="0">
                <a:sym typeface="Wingdings" pitchFamily="2" charset="2"/>
              </a:rPr>
              <a:t>lebih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banyak</a:t>
            </a:r>
            <a:endParaRPr lang="en-US" sz="2700" dirty="0" smtClean="0">
              <a:sym typeface="Wingdings" pitchFamily="2" charset="2"/>
            </a:endParaRP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err="1" smtClean="0">
                <a:sym typeface="Wingdings" pitchFamily="2" charset="2"/>
              </a:rPr>
              <a:t>Homoseksual</a:t>
            </a:r>
            <a:r>
              <a:rPr lang="en-US" sz="2700" dirty="0" smtClean="0">
                <a:sym typeface="Wingdings" pitchFamily="2" charset="2"/>
              </a:rPr>
              <a:t> yang </a:t>
            </a:r>
            <a:r>
              <a:rPr lang="en-US" sz="2700" dirty="0" err="1" smtClean="0">
                <a:sym typeface="Wingdings" pitchFamily="2" charset="2"/>
              </a:rPr>
              <a:t>flamboyan</a:t>
            </a:r>
            <a:endParaRPr lang="en-US" sz="2700" dirty="0" smtClean="0">
              <a:sym typeface="Wingdings" pitchFamily="2" charset="2"/>
            </a:endParaRPr>
          </a:p>
          <a:p>
            <a:pPr marL="1371600" indent="-515938">
              <a:buFont typeface="Calibri" pitchFamily="34" charset="0"/>
              <a:buChar char="-"/>
            </a:pPr>
            <a:r>
              <a:rPr lang="en-US" sz="2700" dirty="0" err="1" smtClean="0">
                <a:sym typeface="Wingdings" pitchFamily="2" charset="2"/>
              </a:rPr>
              <a:t>Hubungan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terganggu</a:t>
            </a:r>
            <a:endParaRPr lang="en-US" sz="27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Kognitif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Mekanisme</a:t>
            </a:r>
            <a:r>
              <a:rPr lang="en-US" dirty="0" smtClean="0"/>
              <a:t> </a:t>
            </a:r>
            <a:r>
              <a:rPr lang="en-US" dirty="0" err="1" smtClean="0"/>
              <a:t>Defensi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Salah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persamaan</a:t>
            </a:r>
            <a:r>
              <a:rPr lang="en-US" sz="2800" dirty="0" smtClean="0"/>
              <a:t> </a:t>
            </a:r>
            <a:r>
              <a:rPr lang="en-US" sz="2800" dirty="0" err="1" smtClean="0"/>
              <a:t>gangguan</a:t>
            </a:r>
            <a:r>
              <a:rPr lang="en-US" sz="2800" dirty="0" smtClean="0"/>
              <a:t> </a:t>
            </a:r>
            <a:r>
              <a:rPr lang="en-US" sz="2800" dirty="0" err="1" smtClean="0"/>
              <a:t>kepribadian</a:t>
            </a:r>
            <a:r>
              <a:rPr lang="en-US" sz="2800" dirty="0" smtClean="0"/>
              <a:t> </a:t>
            </a:r>
            <a:r>
              <a:rPr lang="en-US" sz="2800" dirty="0" err="1" smtClean="0"/>
              <a:t>histerikal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histrionik</a:t>
            </a:r>
            <a:r>
              <a:rPr lang="en-US" sz="2800" dirty="0" smtClean="0"/>
              <a:t> : </a:t>
            </a:r>
            <a:r>
              <a:rPr lang="en-US" sz="2800" dirty="0" err="1" smtClean="0"/>
              <a:t>gaya</a:t>
            </a:r>
            <a:r>
              <a:rPr lang="en-US" sz="2800" dirty="0" smtClean="0"/>
              <a:t> </a:t>
            </a:r>
            <a:r>
              <a:rPr lang="en-US" sz="2800" dirty="0" err="1" smtClean="0"/>
              <a:t>kognitif</a:t>
            </a:r>
            <a:r>
              <a:rPr lang="en-US" sz="2800" dirty="0" smtClean="0"/>
              <a:t> (</a:t>
            </a:r>
            <a:r>
              <a:rPr lang="en-US" sz="2800" i="1" dirty="0" smtClean="0"/>
              <a:t>cognitive style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r>
              <a:rPr lang="en-US" sz="2800" dirty="0" smtClean="0"/>
              <a:t>Global, </a:t>
            </a:r>
            <a:r>
              <a:rPr lang="en-US" sz="2800" dirty="0" err="1" smtClean="0"/>
              <a:t>difus</a:t>
            </a:r>
            <a:r>
              <a:rPr lang="en-US" sz="2800" dirty="0" smtClean="0"/>
              <a:t>,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tajam</a:t>
            </a:r>
            <a:r>
              <a:rPr lang="en-US" sz="2800" dirty="0" smtClean="0"/>
              <a:t>,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detil</a:t>
            </a:r>
            <a:r>
              <a:rPr lang="en-US" sz="2800" dirty="0" smtClean="0"/>
              <a:t>, </a:t>
            </a:r>
            <a:r>
              <a:rPr lang="en-US" sz="2800" dirty="0" err="1" smtClean="0"/>
              <a:t>impresionistik</a:t>
            </a:r>
            <a:endParaRPr lang="en-US" sz="2800" dirty="0" smtClean="0"/>
          </a:p>
          <a:p>
            <a:r>
              <a:rPr lang="en-US" sz="2800" dirty="0" err="1" smtClean="0"/>
              <a:t>Menghindari</a:t>
            </a:r>
            <a:r>
              <a:rPr lang="en-US" sz="2800" dirty="0" smtClean="0"/>
              <a:t> </a:t>
            </a:r>
            <a:r>
              <a:rPr lang="en-US" sz="2800" dirty="0" err="1" smtClean="0"/>
              <a:t>konsentrasi</a:t>
            </a:r>
            <a:r>
              <a:rPr lang="en-US" sz="2800" dirty="0" smtClean="0"/>
              <a:t>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</a:t>
            </a:r>
            <a:r>
              <a:rPr lang="en-US" sz="2800" dirty="0" err="1" smtClean="0"/>
              <a:t>detil</a:t>
            </a:r>
            <a:r>
              <a:rPr lang="en-US" sz="2800" dirty="0" smtClean="0"/>
              <a:t>, </a:t>
            </a:r>
            <a:r>
              <a:rPr lang="en-US" sz="2800" dirty="0" err="1" smtClean="0"/>
              <a:t>respon</a:t>
            </a:r>
            <a:r>
              <a:rPr lang="en-US" sz="2800" dirty="0" smtClean="0"/>
              <a:t> </a:t>
            </a:r>
            <a:r>
              <a:rPr lang="en-US" sz="2800" dirty="0" err="1" smtClean="0"/>
              <a:t>berdasarkan</a:t>
            </a:r>
            <a:r>
              <a:rPr lang="en-US" sz="2800" dirty="0" smtClean="0"/>
              <a:t> </a:t>
            </a:r>
            <a:r>
              <a:rPr lang="en-US" sz="2800" dirty="0" err="1" smtClean="0"/>
              <a:t>firasat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/>
              <a:t>bukan</a:t>
            </a:r>
            <a:r>
              <a:rPr lang="en-US" sz="2800" dirty="0" smtClean="0"/>
              <a:t> </a:t>
            </a:r>
            <a:r>
              <a:rPr lang="en-US" sz="2800" dirty="0" err="1" smtClean="0"/>
              <a:t>acuh</a:t>
            </a:r>
            <a:r>
              <a:rPr lang="en-US" sz="2800" dirty="0" smtClean="0"/>
              <a:t>, </a:t>
            </a:r>
            <a:r>
              <a:rPr lang="en-US" sz="2800" dirty="0" err="1" smtClean="0">
                <a:sym typeface="Wingdings" pitchFamily="2" charset="2"/>
              </a:rPr>
              <a:t>menghindari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prosesi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informasi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untuk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menumpulkan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emosi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kuat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Bergantian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display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emosi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berlebihan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lebih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untuk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memancing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respon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orang</a:t>
            </a:r>
            <a:r>
              <a:rPr lang="en-US" sz="2800" dirty="0" smtClean="0">
                <a:sym typeface="Wingdings" pitchFamily="2" charset="2"/>
              </a:rPr>
              <a:t> lain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sym typeface="Wingdings" pitchFamily="2" charset="2"/>
              </a:rPr>
              <a:t>Mekanisme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defensi</a:t>
            </a:r>
            <a:r>
              <a:rPr lang="en-US" sz="2800" dirty="0" smtClean="0">
                <a:sym typeface="Wingdings" pitchFamily="2" charset="2"/>
              </a:rPr>
              <a:t>: </a:t>
            </a:r>
            <a:r>
              <a:rPr lang="en-US" sz="2800" dirty="0" err="1" smtClean="0">
                <a:sym typeface="Wingdings" pitchFamily="2" charset="2"/>
              </a:rPr>
              <a:t>represi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i="1" dirty="0" smtClean="0">
                <a:sym typeface="Wingdings" pitchFamily="2" charset="2"/>
              </a:rPr>
              <a:t>denial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disosiasi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supresi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identifikasi</a:t>
            </a:r>
            <a:endParaRPr lang="en-US" sz="2800" dirty="0" smtClean="0"/>
          </a:p>
          <a:p>
            <a:r>
              <a:rPr lang="en-US" sz="2800" dirty="0" err="1" smtClean="0">
                <a:sym typeface="Wingdings" pitchFamily="2" charset="2"/>
              </a:rPr>
              <a:t>Reaksi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pasien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histrionik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terhadap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ledakan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emosi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mereka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mirip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disosiasi</a:t>
            </a:r>
            <a:r>
              <a:rPr lang="en-US" sz="2800" dirty="0" smtClean="0">
                <a:sym typeface="Wingdings" pitchFamily="2" charset="2"/>
              </a:rPr>
              <a:t>  (</a:t>
            </a:r>
            <a:r>
              <a:rPr lang="en-US" sz="2800" dirty="0" err="1" smtClean="0">
                <a:sym typeface="Wingdings" pitchFamily="2" charset="2"/>
              </a:rPr>
              <a:t>represi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i="1" dirty="0" smtClean="0">
                <a:sym typeface="Wingdings" pitchFamily="2" charset="2"/>
              </a:rPr>
              <a:t>splitting</a:t>
            </a:r>
            <a:r>
              <a:rPr lang="en-US" sz="2800" dirty="0" smtClean="0">
                <a:sym typeface="Wingdings" pitchFamily="2" charset="2"/>
              </a:rPr>
              <a:t>)  </a:t>
            </a:r>
            <a:r>
              <a:rPr lang="en-US" sz="2800" dirty="0" err="1" smtClean="0">
                <a:sym typeface="Wingdings" pitchFamily="2" charset="2"/>
              </a:rPr>
              <a:t>tidak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mengingat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ledakan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emosi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merasa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seperti</a:t>
            </a:r>
            <a:r>
              <a:rPr lang="en-US" sz="2800" dirty="0" smtClean="0">
                <a:sym typeface="Wingdings" pitchFamily="2" charset="2"/>
              </a:rPr>
              <a:t> “</a:t>
            </a:r>
            <a:r>
              <a:rPr lang="en-US" sz="2800" dirty="0" err="1" smtClean="0">
                <a:sym typeface="Wingdings" pitchFamily="2" charset="2"/>
              </a:rPr>
              <a:t>orang</a:t>
            </a:r>
            <a:r>
              <a:rPr lang="en-US" sz="2800" dirty="0" smtClean="0">
                <a:sym typeface="Wingdings" pitchFamily="2" charset="2"/>
              </a:rPr>
              <a:t> lain”</a:t>
            </a:r>
          </a:p>
          <a:p>
            <a:r>
              <a:rPr lang="en-US" sz="2800" dirty="0" err="1" smtClean="0">
                <a:sym typeface="Wingdings" pitchFamily="2" charset="2"/>
              </a:rPr>
              <a:t>Defensi</a:t>
            </a:r>
            <a:r>
              <a:rPr lang="en-US" sz="2800" dirty="0" smtClean="0">
                <a:sym typeface="Wingdings" pitchFamily="2" charset="2"/>
              </a:rPr>
              <a:t> lain: </a:t>
            </a:r>
            <a:r>
              <a:rPr lang="en-US" sz="2800" dirty="0" err="1" smtClean="0">
                <a:sym typeface="Wingdings" pitchFamily="2" charset="2"/>
              </a:rPr>
              <a:t>emosionalitas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itu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sendiri</a:t>
            </a:r>
            <a:r>
              <a:rPr lang="en-US" sz="2800" dirty="0" smtClean="0">
                <a:sym typeface="Wingdings" pitchFamily="2" charset="2"/>
              </a:rPr>
              <a:t>. </a:t>
            </a:r>
            <a:r>
              <a:rPr lang="en-US" sz="2800" dirty="0" err="1" smtClean="0">
                <a:sym typeface="Wingdings" pitchFamily="2" charset="2"/>
              </a:rPr>
              <a:t>Intens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namun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dangkal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melindungi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diri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dari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afek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lebih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dalam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ingin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dihindari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Pemahaman</a:t>
            </a:r>
            <a:r>
              <a:rPr lang="en-US" dirty="0" smtClean="0"/>
              <a:t> </a:t>
            </a:r>
            <a:r>
              <a:rPr lang="en-US" dirty="0" err="1" smtClean="0"/>
              <a:t>Psikodinamika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psikoseksual</a:t>
            </a:r>
            <a:r>
              <a:rPr lang="en-US" dirty="0" smtClean="0"/>
              <a:t> </a:t>
            </a:r>
            <a:r>
              <a:rPr lang="en-US" dirty="0" err="1" smtClean="0"/>
              <a:t>klasik</a:t>
            </a:r>
            <a:r>
              <a:rPr lang="en-US" dirty="0" smtClean="0"/>
              <a:t>:</a:t>
            </a:r>
          </a:p>
          <a:p>
            <a:pPr marL="696913">
              <a:buFont typeface="Calibri" pitchFamily="34" charset="0"/>
              <a:buChar char="-"/>
            </a:pPr>
            <a:r>
              <a:rPr lang="en-US" dirty="0" err="1" smtClean="0"/>
              <a:t>Deprivasi</a:t>
            </a:r>
            <a:r>
              <a:rPr lang="en-US" dirty="0" smtClean="0"/>
              <a:t> maternal</a:t>
            </a:r>
          </a:p>
          <a:p>
            <a:pPr marL="696913">
              <a:buFont typeface="Calibri" pitchFamily="34" charset="0"/>
              <a:buChar char="-"/>
            </a:pP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penyelesaian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oedipal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identitas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 yang </a:t>
            </a:r>
            <a:r>
              <a:rPr lang="en-US" dirty="0" err="1" smtClean="0"/>
              <a:t>jelas</a:t>
            </a:r>
            <a:endParaRPr lang="en-US" dirty="0" smtClean="0"/>
          </a:p>
          <a:p>
            <a:r>
              <a:rPr lang="en-US" dirty="0" err="1" smtClean="0"/>
              <a:t>Histerikal</a:t>
            </a:r>
            <a:r>
              <a:rPr lang="en-US" dirty="0" smtClean="0"/>
              <a:t>: </a:t>
            </a: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i="1" dirty="0" smtClean="0"/>
              <a:t>phallic-oedipal</a:t>
            </a:r>
          </a:p>
          <a:p>
            <a:pPr marL="696913">
              <a:buNone/>
            </a:pPr>
            <a:r>
              <a:rPr lang="en-US" dirty="0" err="1" smtClean="0"/>
              <a:t>Histrionik</a:t>
            </a:r>
            <a:r>
              <a:rPr lang="en-US" dirty="0" smtClean="0"/>
              <a:t>: </a:t>
            </a:r>
            <a:r>
              <a:rPr lang="en-US" dirty="0" err="1" smtClean="0"/>
              <a:t>tahap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Maternal </a:t>
            </a:r>
            <a:r>
              <a:rPr lang="en-US" sz="2800" dirty="0" err="1" smtClean="0"/>
              <a:t>deprivasi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berpaling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</a:t>
            </a:r>
            <a:r>
              <a:rPr lang="en-US" sz="2800" dirty="0" smtClean="0">
                <a:sym typeface="Wingdings" pitchFamily="2" charset="2"/>
              </a:rPr>
              <a:t> ayah </a:t>
            </a:r>
            <a:r>
              <a:rPr lang="en-US" sz="2800" dirty="0" err="1" smtClean="0">
                <a:sym typeface="Wingdings" pitchFamily="2" charset="2"/>
              </a:rPr>
              <a:t>untuk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gratifikasi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kebutuhan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dependensi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Godaan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ekshibionisme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emosi</a:t>
            </a:r>
            <a:r>
              <a:rPr lang="en-US" sz="2800" dirty="0" smtClean="0">
                <a:sym typeface="Wingdings" pitchFamily="2" charset="2"/>
              </a:rPr>
              <a:t> yang dramatis </a:t>
            </a:r>
            <a:r>
              <a:rPr lang="en-US" sz="2800" dirty="0" err="1" smtClean="0">
                <a:sym typeface="Wingdings" pitchFamily="2" charset="2"/>
              </a:rPr>
              <a:t>dibutuhkan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untuk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menarik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perhatian</a:t>
            </a:r>
            <a:r>
              <a:rPr lang="en-US" sz="2800" dirty="0" smtClean="0">
                <a:sym typeface="Wingdings" pitchFamily="2" charset="2"/>
              </a:rPr>
              <a:t> ayah</a:t>
            </a:r>
          </a:p>
          <a:p>
            <a:r>
              <a:rPr lang="en-US" sz="2800" dirty="0" err="1" smtClean="0">
                <a:sym typeface="Wingdings" pitchFamily="2" charset="2"/>
              </a:rPr>
              <a:t>Ketika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dewasa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represi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seksualitas</a:t>
            </a:r>
            <a:r>
              <a:rPr lang="en-US" sz="2800" dirty="0" smtClean="0">
                <a:sym typeface="Wingdings" pitchFamily="2" charset="2"/>
              </a:rPr>
              <a:t> genital </a:t>
            </a:r>
            <a:r>
              <a:rPr lang="en-US" sz="2800" dirty="0" err="1" smtClean="0">
                <a:sym typeface="Wingdings" pitchFamily="2" charset="2"/>
              </a:rPr>
              <a:t>untuk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tetap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menjadi</a:t>
            </a:r>
            <a:r>
              <a:rPr lang="en-US" sz="2800" dirty="0" smtClean="0">
                <a:sym typeface="Wingdings" pitchFamily="2" charset="2"/>
              </a:rPr>
              <a:t> “</a:t>
            </a:r>
            <a:r>
              <a:rPr lang="en-US" sz="2800" i="1" dirty="0" smtClean="0">
                <a:sym typeface="Wingdings" pitchFamily="2" charset="2"/>
              </a:rPr>
              <a:t>daddy’s little girl</a:t>
            </a:r>
            <a:r>
              <a:rPr lang="en-US" sz="2800" dirty="0" smtClean="0">
                <a:sym typeface="Wingdings" pitchFamily="2" charset="2"/>
              </a:rPr>
              <a:t>”</a:t>
            </a:r>
          </a:p>
          <a:p>
            <a:r>
              <a:rPr lang="en-US" sz="2800" dirty="0" err="1" smtClean="0">
                <a:sym typeface="Wingdings" pitchFamily="2" charset="2"/>
              </a:rPr>
              <a:t>Kebutuhan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seksual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primitif</a:t>
            </a:r>
            <a:r>
              <a:rPr lang="en-US" sz="2800" dirty="0" smtClean="0">
                <a:sym typeface="Wingdings" pitchFamily="2" charset="2"/>
              </a:rPr>
              <a:t>  “</a:t>
            </a:r>
            <a:r>
              <a:rPr lang="en-US" sz="2800" i="1" dirty="0" smtClean="0">
                <a:sym typeface="Wingdings" pitchFamily="2" charset="2"/>
              </a:rPr>
              <a:t>breast-penis equation</a:t>
            </a:r>
            <a:r>
              <a:rPr lang="en-US" sz="2800" dirty="0" smtClean="0">
                <a:sym typeface="Wingdings" pitchFamily="2" charset="2"/>
              </a:rPr>
              <a:t>”: penis </a:t>
            </a:r>
            <a:r>
              <a:rPr lang="en-US" sz="2800" dirty="0" err="1" smtClean="0">
                <a:sym typeface="Wingdings" pitchFamily="2" charset="2"/>
              </a:rPr>
              <a:t>hanya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berfungsi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sebagai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substitusi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maternal breast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dirindukan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secara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unconscious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Histerikal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50" dirty="0" err="1" smtClean="0"/>
              <a:t>Negosisasi</a:t>
            </a:r>
            <a:r>
              <a:rPr lang="en-US" sz="2650" dirty="0" smtClean="0"/>
              <a:t> </a:t>
            </a:r>
            <a:r>
              <a:rPr lang="en-US" sz="2650" dirty="0" err="1" smtClean="0"/>
              <a:t>tahap</a:t>
            </a:r>
            <a:r>
              <a:rPr lang="en-US" sz="2650" dirty="0" smtClean="0"/>
              <a:t> </a:t>
            </a:r>
            <a:r>
              <a:rPr lang="en-US" sz="2650" dirty="0" err="1" smtClean="0"/>
              <a:t>perkembangan</a:t>
            </a:r>
            <a:r>
              <a:rPr lang="en-US" sz="2650" dirty="0" smtClean="0"/>
              <a:t> oral </a:t>
            </a:r>
            <a:r>
              <a:rPr lang="en-US" sz="2650" dirty="0" err="1" smtClean="0"/>
              <a:t>cukup</a:t>
            </a:r>
            <a:r>
              <a:rPr lang="en-US" sz="2650" dirty="0" smtClean="0"/>
              <a:t> </a:t>
            </a:r>
            <a:r>
              <a:rPr lang="en-US" sz="2650" dirty="0" err="1" smtClean="0"/>
              <a:t>sukses</a:t>
            </a:r>
            <a:endParaRPr lang="en-US" sz="2650" dirty="0"/>
          </a:p>
          <a:p>
            <a:r>
              <a:rPr lang="en-US" sz="2650" dirty="0" err="1" smtClean="0"/>
              <a:t>Juga</a:t>
            </a:r>
            <a:r>
              <a:rPr lang="en-US" sz="2650" dirty="0" smtClean="0"/>
              <a:t> </a:t>
            </a:r>
            <a:r>
              <a:rPr lang="en-US" sz="2650" dirty="0" err="1" smtClean="0"/>
              <a:t>kecewa</a:t>
            </a:r>
            <a:r>
              <a:rPr lang="en-US" sz="2650" dirty="0" smtClean="0"/>
              <a:t> </a:t>
            </a:r>
            <a:r>
              <a:rPr lang="en-US" sz="2650" dirty="0" err="1" smtClean="0"/>
              <a:t>terhadap</a:t>
            </a:r>
            <a:r>
              <a:rPr lang="en-US" sz="2650" dirty="0" smtClean="0"/>
              <a:t> </a:t>
            </a:r>
            <a:r>
              <a:rPr lang="en-US" sz="2650" dirty="0" err="1" smtClean="0"/>
              <a:t>ibu</a:t>
            </a:r>
            <a:r>
              <a:rPr lang="en-US" sz="2650" dirty="0" smtClean="0"/>
              <a:t>, </a:t>
            </a:r>
            <a:r>
              <a:rPr lang="en-US" sz="2650" dirty="0" err="1" smtClean="0"/>
              <a:t>namun</a:t>
            </a:r>
            <a:r>
              <a:rPr lang="en-US" sz="2650" dirty="0" smtClean="0"/>
              <a:t> </a:t>
            </a:r>
            <a:r>
              <a:rPr lang="en-US" sz="2650" dirty="0" err="1" smtClean="0"/>
              <a:t>pada</a:t>
            </a:r>
            <a:r>
              <a:rPr lang="en-US" sz="2650" dirty="0" smtClean="0"/>
              <a:t> </a:t>
            </a:r>
            <a:r>
              <a:rPr lang="en-US" sz="2650" dirty="0" err="1" smtClean="0"/>
              <a:t>tahap</a:t>
            </a:r>
            <a:r>
              <a:rPr lang="en-US" sz="2650" dirty="0" smtClean="0"/>
              <a:t> </a:t>
            </a:r>
            <a:r>
              <a:rPr lang="en-US" sz="2650" dirty="0" err="1" smtClean="0"/>
              <a:t>perkembangan</a:t>
            </a:r>
            <a:r>
              <a:rPr lang="en-US" sz="2650" dirty="0" smtClean="0"/>
              <a:t> </a:t>
            </a:r>
            <a:r>
              <a:rPr lang="en-US" sz="2650" dirty="0" err="1" smtClean="0"/>
              <a:t>lebih</a:t>
            </a:r>
            <a:r>
              <a:rPr lang="en-US" sz="2650" dirty="0" smtClean="0"/>
              <a:t> </a:t>
            </a:r>
            <a:r>
              <a:rPr lang="en-US" sz="2650" dirty="0" err="1" smtClean="0"/>
              <a:t>akhir</a:t>
            </a:r>
            <a:endParaRPr lang="en-US" sz="2650" dirty="0" smtClean="0"/>
          </a:p>
          <a:p>
            <a:r>
              <a:rPr lang="en-US" sz="2650" i="1" dirty="0" smtClean="0"/>
              <a:t>Phallic stage </a:t>
            </a:r>
            <a:r>
              <a:rPr lang="en-US" sz="2650" dirty="0" smtClean="0"/>
              <a:t>(</a:t>
            </a:r>
            <a:r>
              <a:rPr lang="en-US" sz="2650" dirty="0" err="1" smtClean="0"/>
              <a:t>sebelum</a:t>
            </a:r>
            <a:r>
              <a:rPr lang="en-US" sz="2650" dirty="0" smtClean="0"/>
              <a:t> </a:t>
            </a:r>
            <a:r>
              <a:rPr lang="en-US" sz="2650" i="1" dirty="0" smtClean="0"/>
              <a:t>full-blown oedipal</a:t>
            </a:r>
            <a:r>
              <a:rPr lang="en-US" sz="2650" dirty="0" smtClean="0"/>
              <a:t>) </a:t>
            </a:r>
            <a:r>
              <a:rPr lang="en-US" sz="2650" dirty="0" smtClean="0">
                <a:sym typeface="Wingdings" pitchFamily="2" charset="2"/>
              </a:rPr>
              <a:t> </a:t>
            </a:r>
            <a:r>
              <a:rPr lang="en-US" sz="2650" dirty="0" err="1" smtClean="0">
                <a:sym typeface="Wingdings" pitchFamily="2" charset="2"/>
              </a:rPr>
              <a:t>tidak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bisa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memiliki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ibu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seperti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ayahnya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memiliki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ibu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smtClean="0">
                <a:sym typeface="Wingdings" pitchFamily="2" charset="2"/>
              </a:rPr>
              <a:t>(</a:t>
            </a:r>
            <a:r>
              <a:rPr lang="en-US" sz="2650" dirty="0" err="1" smtClean="0">
                <a:sym typeface="Wingdings" pitchFamily="2" charset="2"/>
              </a:rPr>
              <a:t>defisit</a:t>
            </a:r>
            <a:r>
              <a:rPr lang="en-US" sz="2650" dirty="0" smtClean="0">
                <a:sym typeface="Wingdings" pitchFamily="2" charset="2"/>
              </a:rPr>
              <a:t>, </a:t>
            </a:r>
            <a:r>
              <a:rPr lang="en-US" sz="2650" dirty="0" err="1" smtClean="0">
                <a:sym typeface="Wingdings" pitchFamily="2" charset="2"/>
              </a:rPr>
              <a:t>atau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konflik</a:t>
            </a:r>
            <a:r>
              <a:rPr lang="en-US" sz="2650" smtClean="0">
                <a:sym typeface="Wingdings" pitchFamily="2" charset="2"/>
              </a:rPr>
              <a:t>)</a:t>
            </a:r>
            <a:r>
              <a:rPr lang="en-US" sz="2650" smtClean="0">
                <a:sym typeface="Wingdings" pitchFamily="2" charset="2"/>
              </a:rPr>
              <a:t> </a:t>
            </a:r>
            <a:r>
              <a:rPr lang="en-US" sz="2650" dirty="0" err="1" smtClean="0">
                <a:sym typeface="Wingdings" pitchFamily="2" charset="2"/>
              </a:rPr>
              <a:t>melakukan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apa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saja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utk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menjadi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objek</a:t>
            </a:r>
            <a:r>
              <a:rPr lang="en-US" sz="2650" dirty="0" smtClean="0">
                <a:sym typeface="Wingdings" pitchFamily="2" charset="2"/>
              </a:rPr>
              <a:t> yang </a:t>
            </a:r>
            <a:r>
              <a:rPr lang="en-US" sz="2650" dirty="0" err="1" smtClean="0">
                <a:sym typeface="Wingdings" pitchFamily="2" charset="2"/>
              </a:rPr>
              <a:t>diinginkan</a:t>
            </a:r>
            <a:r>
              <a:rPr lang="en-US" sz="2650" dirty="0" smtClean="0">
                <a:sym typeface="Wingdings" pitchFamily="2" charset="2"/>
              </a:rPr>
              <a:t> ayah</a:t>
            </a:r>
          </a:p>
          <a:p>
            <a:r>
              <a:rPr lang="en-US" sz="2650" dirty="0" err="1" smtClean="0">
                <a:sym typeface="Wingdings" pitchFamily="2" charset="2"/>
              </a:rPr>
              <a:t>Tujuan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utama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adalah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untuk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menjadi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i="1" dirty="0" smtClean="0">
                <a:sym typeface="Wingdings" pitchFamily="2" charset="2"/>
              </a:rPr>
              <a:t>object of desire of others</a:t>
            </a:r>
            <a:r>
              <a:rPr lang="en-US" sz="2650" dirty="0" smtClean="0">
                <a:sym typeface="Wingdings" pitchFamily="2" charset="2"/>
              </a:rPr>
              <a:t> (</a:t>
            </a:r>
            <a:r>
              <a:rPr lang="en-US" sz="2650" i="1" dirty="0" smtClean="0">
                <a:sym typeface="Wingdings" pitchFamily="2" charset="2"/>
              </a:rPr>
              <a:t>erotic object</a:t>
            </a:r>
            <a:r>
              <a:rPr lang="en-US" sz="2650" dirty="0" smtClean="0">
                <a:sym typeface="Wingdings" pitchFamily="2" charset="2"/>
              </a:rPr>
              <a:t>)  </a:t>
            </a:r>
            <a:r>
              <a:rPr lang="en-US" sz="2650" dirty="0" err="1" smtClean="0">
                <a:sym typeface="Wingdings" pitchFamily="2" charset="2"/>
              </a:rPr>
              <a:t>menekan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keaslian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diri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untuk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menjadi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apa</a:t>
            </a:r>
            <a:r>
              <a:rPr lang="en-US" sz="2650" dirty="0" smtClean="0">
                <a:sym typeface="Wingdings" pitchFamily="2" charset="2"/>
              </a:rPr>
              <a:t> yang </a:t>
            </a:r>
            <a:r>
              <a:rPr lang="en-US" sz="2650" dirty="0" err="1" smtClean="0">
                <a:sym typeface="Wingdings" pitchFamily="2" charset="2"/>
              </a:rPr>
              <a:t>diinginkan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orang</a:t>
            </a:r>
            <a:r>
              <a:rPr lang="en-US" sz="2650" dirty="0" smtClean="0">
                <a:sym typeface="Wingdings" pitchFamily="2" charset="2"/>
              </a:rPr>
              <a:t> lain, me-</a:t>
            </a:r>
            <a:r>
              <a:rPr lang="en-US" sz="2650" dirty="0" err="1" smtClean="0">
                <a:sym typeface="Wingdings" pitchFamily="2" charset="2"/>
              </a:rPr>
              <a:t>erotisisasi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narasi</a:t>
            </a:r>
            <a:r>
              <a:rPr lang="en-US" sz="2650" dirty="0" smtClean="0">
                <a:sym typeface="Wingdings" pitchFamily="2" charset="2"/>
              </a:rPr>
              <a:t> </a:t>
            </a:r>
            <a:r>
              <a:rPr lang="en-US" sz="2650" dirty="0" err="1" smtClean="0">
                <a:sym typeface="Wingdings" pitchFamily="2" charset="2"/>
              </a:rPr>
              <a:t>hidup</a:t>
            </a:r>
            <a:endParaRPr lang="en-US" sz="26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 err="1" smtClean="0"/>
              <a:t>Pola</a:t>
            </a:r>
            <a:r>
              <a:rPr lang="en-US" sz="3000" dirty="0" smtClean="0"/>
              <a:t> </a:t>
            </a:r>
            <a:r>
              <a:rPr lang="en-US" sz="3000" dirty="0" err="1" smtClean="0"/>
              <a:t>menetap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romantis</a:t>
            </a:r>
            <a:r>
              <a:rPr lang="en-US" sz="3000" dirty="0" smtClean="0"/>
              <a:t>: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ada</a:t>
            </a:r>
            <a:r>
              <a:rPr lang="en-US" sz="3000" dirty="0" smtClean="0"/>
              <a:t> </a:t>
            </a:r>
            <a:r>
              <a:rPr lang="en-US" sz="3000" dirty="0" err="1" smtClean="0"/>
              <a:t>orang</a:t>
            </a:r>
            <a:r>
              <a:rPr lang="en-US" sz="3000" dirty="0" smtClean="0"/>
              <a:t> yang </a:t>
            </a:r>
            <a:r>
              <a:rPr lang="en-US" sz="3000" dirty="0" err="1" smtClean="0"/>
              <a:t>tepat</a:t>
            </a:r>
            <a:r>
              <a:rPr lang="en-US" sz="3000" dirty="0" smtClean="0"/>
              <a:t>, </a:t>
            </a:r>
            <a:r>
              <a:rPr lang="en-US" sz="3000" dirty="0" err="1" smtClean="0"/>
              <a:t>menyimpan</a:t>
            </a:r>
            <a:r>
              <a:rPr lang="en-US" sz="3000" dirty="0" smtClean="0"/>
              <a:t> </a:t>
            </a:r>
            <a:r>
              <a:rPr lang="en-US" sz="3000" dirty="0" err="1" smtClean="0"/>
              <a:t>diri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ayah, </a:t>
            </a:r>
            <a:r>
              <a:rPr lang="en-US" sz="3000" dirty="0" err="1" smtClean="0"/>
              <a:t>idealisasi</a:t>
            </a:r>
            <a:r>
              <a:rPr lang="en-US" sz="3000" dirty="0" smtClean="0"/>
              <a:t> ayah </a:t>
            </a:r>
            <a:r>
              <a:rPr lang="en-US" sz="3000" dirty="0" err="1" smtClean="0"/>
              <a:t>sebagai</a:t>
            </a:r>
            <a:r>
              <a:rPr lang="en-US" sz="3000" dirty="0" smtClean="0"/>
              <a:t> </a:t>
            </a:r>
            <a:r>
              <a:rPr lang="en-US" sz="3000" dirty="0" err="1" smtClean="0"/>
              <a:t>satu-satunya</a:t>
            </a:r>
            <a:r>
              <a:rPr lang="en-US" sz="3000" dirty="0" smtClean="0"/>
              <a:t> </a:t>
            </a:r>
            <a:r>
              <a:rPr lang="en-US" sz="3000" dirty="0" err="1" smtClean="0"/>
              <a:t>lelaki</a:t>
            </a:r>
            <a:r>
              <a:rPr lang="en-US" sz="3000" dirty="0" smtClean="0"/>
              <a:t> yang </a:t>
            </a:r>
            <a:r>
              <a:rPr lang="en-US" sz="3000" dirty="0" err="1" smtClean="0"/>
              <a:t>pantas</a:t>
            </a:r>
            <a:r>
              <a:rPr lang="en-US" sz="3000" dirty="0" smtClean="0"/>
              <a:t> </a:t>
            </a:r>
            <a:r>
              <a:rPr lang="en-US" sz="3000" dirty="0" err="1" smtClean="0"/>
              <a:t>dimiliki</a:t>
            </a:r>
            <a:r>
              <a:rPr lang="en-US" sz="3000" dirty="0" smtClean="0"/>
              <a:t>, </a:t>
            </a:r>
            <a:r>
              <a:rPr lang="en-US" sz="3000" dirty="0" err="1" smtClean="0"/>
              <a:t>memilih</a:t>
            </a:r>
            <a:r>
              <a:rPr lang="en-US" sz="3000" dirty="0" smtClean="0"/>
              <a:t> </a:t>
            </a:r>
            <a:r>
              <a:rPr lang="en-US" sz="3000" dirty="0" err="1" smtClean="0"/>
              <a:t>pasangan</a:t>
            </a:r>
            <a:r>
              <a:rPr lang="en-US" sz="3000" dirty="0" smtClean="0"/>
              <a:t> yang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sesuai</a:t>
            </a:r>
            <a:r>
              <a:rPr lang="en-US" sz="3000" dirty="0" smtClean="0"/>
              <a:t> </a:t>
            </a:r>
            <a:r>
              <a:rPr lang="en-US" sz="3000" dirty="0" smtClean="0">
                <a:sym typeface="Wingdings" pitchFamily="2" charset="2"/>
              </a:rPr>
              <a:t> </a:t>
            </a:r>
            <a:r>
              <a:rPr lang="en-US" sz="3000" dirty="0" err="1" smtClean="0">
                <a:sym typeface="Wingdings" pitchFamily="2" charset="2"/>
              </a:rPr>
              <a:t>melindungi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diri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dari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resolusi</a:t>
            </a:r>
            <a:r>
              <a:rPr lang="en-US" sz="3000" dirty="0" smtClean="0">
                <a:sym typeface="Wingdings" pitchFamily="2" charset="2"/>
              </a:rPr>
              <a:t> oedipal</a:t>
            </a:r>
            <a:endParaRPr lang="en-US" sz="3000" dirty="0" smtClean="0"/>
          </a:p>
          <a:p>
            <a:r>
              <a:rPr lang="en-US" sz="3000" i="1" dirty="0" smtClean="0"/>
              <a:t>Intense attachment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ayah </a:t>
            </a:r>
            <a:r>
              <a:rPr lang="en-US" sz="3000" dirty="0" smtClean="0">
                <a:sym typeface="Wingdings" pitchFamily="2" charset="2"/>
              </a:rPr>
              <a:t> </a:t>
            </a:r>
            <a:r>
              <a:rPr lang="en-US" sz="3000" dirty="0" err="1" smtClean="0">
                <a:sym typeface="Wingdings" pitchFamily="2" charset="2"/>
              </a:rPr>
              <a:t>persaingan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dengan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ibu</a:t>
            </a:r>
            <a:r>
              <a:rPr lang="en-US" sz="3000" dirty="0" smtClean="0">
                <a:sym typeface="Wingdings" pitchFamily="2" charset="2"/>
              </a:rPr>
              <a:t>, </a:t>
            </a:r>
            <a:r>
              <a:rPr lang="en-US" sz="3000" dirty="0" err="1" smtClean="0">
                <a:sym typeface="Wingdings" pitchFamily="2" charset="2"/>
              </a:rPr>
              <a:t>keinginan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aktif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untuk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menggantikan</a:t>
            </a:r>
            <a:r>
              <a:rPr lang="en-US" sz="3000" dirty="0" smtClean="0">
                <a:sym typeface="Wingdings" pitchFamily="2" charset="2"/>
              </a:rPr>
              <a:t> </a:t>
            </a:r>
            <a:r>
              <a:rPr lang="en-US" sz="3000" dirty="0" err="1" smtClean="0">
                <a:sym typeface="Wingdings" pitchFamily="2" charset="2"/>
              </a:rPr>
              <a:t>ibu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Secara</a:t>
            </a:r>
            <a:r>
              <a:rPr lang="en-US" sz="3000" dirty="0" smtClean="0"/>
              <a:t> </a:t>
            </a:r>
            <a:r>
              <a:rPr lang="en-US" sz="3000" i="1" dirty="0" smtClean="0"/>
              <a:t>conscious</a:t>
            </a:r>
            <a:r>
              <a:rPr lang="en-US" sz="3000" dirty="0" smtClean="0"/>
              <a:t>: </a:t>
            </a:r>
            <a:r>
              <a:rPr lang="en-US" sz="3000" dirty="0" err="1" smtClean="0"/>
              <a:t>marah</a:t>
            </a:r>
            <a:r>
              <a:rPr lang="en-US" sz="3000" dirty="0" smtClean="0"/>
              <a:t> </a:t>
            </a:r>
            <a:r>
              <a:rPr lang="en-US" sz="3000" dirty="0" err="1" smtClean="0"/>
              <a:t>kepada</a:t>
            </a:r>
            <a:r>
              <a:rPr lang="en-US" sz="3000" dirty="0" smtClean="0"/>
              <a:t> ayah </a:t>
            </a:r>
            <a:r>
              <a:rPr lang="en-US" sz="3000" dirty="0" err="1" smtClean="0"/>
              <a:t>sebagai</a:t>
            </a:r>
            <a:r>
              <a:rPr lang="en-US" sz="3000" dirty="0" smtClean="0"/>
              <a:t> </a:t>
            </a:r>
            <a:r>
              <a:rPr lang="en-US" sz="3000" dirty="0" err="1" smtClean="0"/>
              <a:t>defensi</a:t>
            </a:r>
            <a:r>
              <a:rPr lang="en-US" sz="3000" dirty="0" smtClean="0"/>
              <a:t> </a:t>
            </a:r>
            <a:r>
              <a:rPr lang="en-US" sz="3000" dirty="0" err="1" smtClean="0"/>
              <a:t>terhadap</a:t>
            </a:r>
            <a:r>
              <a:rPr lang="en-US" sz="3000" dirty="0" smtClean="0"/>
              <a:t> </a:t>
            </a:r>
            <a:r>
              <a:rPr lang="en-US" sz="3000" dirty="0" err="1" smtClean="0"/>
              <a:t>keinginan</a:t>
            </a:r>
            <a:r>
              <a:rPr lang="en-US" sz="3000" dirty="0" smtClean="0"/>
              <a:t> </a:t>
            </a:r>
            <a:r>
              <a:rPr lang="en-US" sz="3000" dirty="0" err="1" smtClean="0"/>
              <a:t>sebenarnya</a:t>
            </a:r>
            <a:r>
              <a:rPr lang="en-US" sz="3000" dirty="0" smtClean="0"/>
              <a:t>,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menyadari</a:t>
            </a:r>
            <a:r>
              <a:rPr lang="en-US" sz="3000" dirty="0" smtClean="0"/>
              <a:t> </a:t>
            </a:r>
            <a:r>
              <a:rPr lang="en-US" sz="3000" dirty="0" err="1" smtClean="0"/>
              <a:t>persaingan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ibu</a:t>
            </a:r>
            <a:r>
              <a:rPr lang="en-US" sz="3000" dirty="0" smtClean="0"/>
              <a:t> yang </a:t>
            </a:r>
            <a:r>
              <a:rPr lang="en-US" sz="3000" dirty="0" err="1" smtClean="0"/>
              <a:t>secara</a:t>
            </a:r>
            <a:r>
              <a:rPr lang="en-US" sz="3000" dirty="0" smtClean="0"/>
              <a:t> </a:t>
            </a:r>
            <a:r>
              <a:rPr lang="en-US" sz="3000" i="1" dirty="0" smtClean="0"/>
              <a:t>conscious</a:t>
            </a:r>
            <a:r>
              <a:rPr lang="en-US" sz="3000" dirty="0" smtClean="0"/>
              <a:t> </a:t>
            </a:r>
            <a:r>
              <a:rPr lang="en-US" sz="3000" dirty="0" err="1" smtClean="0"/>
              <a:t>dicintai</a:t>
            </a:r>
            <a:endParaRPr lang="en-US" sz="3000" dirty="0" smtClean="0"/>
          </a:p>
          <a:p>
            <a:r>
              <a:rPr lang="en-US" sz="3000" dirty="0" err="1" smtClean="0"/>
              <a:t>Bukti</a:t>
            </a:r>
            <a:r>
              <a:rPr lang="en-US" sz="3000" dirty="0" smtClean="0"/>
              <a:t> </a:t>
            </a:r>
            <a:r>
              <a:rPr lang="en-US" sz="3000" dirty="0" err="1" smtClean="0"/>
              <a:t>pola</a:t>
            </a:r>
            <a:r>
              <a:rPr lang="en-US" sz="3000" dirty="0" smtClean="0"/>
              <a:t> </a:t>
            </a:r>
            <a:r>
              <a:rPr lang="en-US" sz="3000" dirty="0" err="1" smtClean="0"/>
              <a:t>ini</a:t>
            </a:r>
            <a:r>
              <a:rPr lang="en-US" sz="3000" dirty="0" smtClean="0"/>
              <a:t> </a:t>
            </a:r>
            <a:r>
              <a:rPr lang="en-US" sz="3000" dirty="0" err="1" smtClean="0"/>
              <a:t>berulang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</a:t>
            </a:r>
            <a:r>
              <a:rPr lang="en-US" sz="3000" i="1" dirty="0" smtClean="0"/>
              <a:t>triangular relationship</a:t>
            </a:r>
            <a:r>
              <a:rPr lang="en-US" sz="3000" dirty="0" smtClean="0"/>
              <a:t>: </a:t>
            </a:r>
            <a:r>
              <a:rPr lang="en-US" sz="3000" dirty="0" err="1" smtClean="0"/>
              <a:t>jatuh</a:t>
            </a:r>
            <a:r>
              <a:rPr lang="en-US" sz="3000" dirty="0" smtClean="0"/>
              <a:t> </a:t>
            </a:r>
            <a:r>
              <a:rPr lang="en-US" sz="3000" dirty="0" err="1" smtClean="0"/>
              <a:t>cinta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pria</a:t>
            </a:r>
            <a:r>
              <a:rPr lang="en-US" sz="3000" dirty="0" smtClean="0"/>
              <a:t> yang </a:t>
            </a:r>
            <a:r>
              <a:rPr lang="en-US" sz="3000" dirty="0" err="1" smtClean="0"/>
              <a:t>menikah</a:t>
            </a:r>
            <a:r>
              <a:rPr lang="en-US" sz="3000" dirty="0" smtClean="0"/>
              <a:t>, </a:t>
            </a:r>
            <a:r>
              <a:rPr lang="en-US" sz="3000" dirty="0" err="1" smtClean="0"/>
              <a:t>persaingan</a:t>
            </a:r>
            <a:r>
              <a:rPr lang="en-US" sz="3000" dirty="0" smtClean="0"/>
              <a:t> yang </a:t>
            </a:r>
            <a:r>
              <a:rPr lang="en-US" sz="3000" dirty="0" err="1" smtClean="0"/>
              <a:t>intens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pasien</a:t>
            </a:r>
            <a:r>
              <a:rPr lang="en-US" sz="3000" dirty="0" smtClean="0"/>
              <a:t> </a:t>
            </a:r>
            <a:r>
              <a:rPr lang="en-US" sz="3000" dirty="0" err="1" smtClean="0"/>
              <a:t>wanita</a:t>
            </a:r>
            <a:r>
              <a:rPr lang="en-US" sz="3000" dirty="0" smtClean="0"/>
              <a:t> lain</a:t>
            </a:r>
            <a:endParaRPr lang="en-US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inti</a:t>
            </a:r>
            <a:r>
              <a:rPr lang="en-US" dirty="0" smtClean="0"/>
              <a:t>: </a:t>
            </a:r>
            <a:r>
              <a:rPr lang="en-US" i="1" dirty="0" smtClean="0"/>
              <a:t>not being recognized</a:t>
            </a:r>
          </a:p>
          <a:p>
            <a:r>
              <a:rPr lang="en-US" dirty="0" err="1" smtClean="0"/>
              <a:t>Orangtua</a:t>
            </a:r>
            <a:r>
              <a:rPr lang="en-US" dirty="0" smtClean="0"/>
              <a:t> 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i="1" dirty="0" smtClean="0"/>
              <a:t>self-absorbed</a:t>
            </a:r>
            <a:r>
              <a:rPr lang="en-US" dirty="0" smtClean="0"/>
              <a:t>, </a:t>
            </a:r>
            <a:r>
              <a:rPr lang="en-US" dirty="0" err="1" smtClean="0"/>
              <a:t>depresi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mementingkan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dirty="0" smtClean="0">
                <a:sym typeface="Wingdings" pitchFamily="2" charset="2"/>
              </a:rPr>
              <a:t>tuned-out </a:t>
            </a:r>
            <a:r>
              <a:rPr lang="en-US" dirty="0" err="1" smtClean="0">
                <a:sym typeface="Wingdings" pitchFamily="2" charset="2"/>
              </a:rPr>
              <a:t>anak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mengenali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pengalaman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afektif</a:t>
            </a:r>
            <a:r>
              <a:rPr lang="en-US" dirty="0" smtClean="0">
                <a:sym typeface="Wingdings" pitchFamily="2" charset="2"/>
              </a:rPr>
              <a:t> internal </a:t>
            </a:r>
            <a:r>
              <a:rPr lang="en-US" dirty="0" err="1" smtClean="0">
                <a:sym typeface="Wingdings" pitchFamily="2" charset="2"/>
              </a:rPr>
              <a:t>anak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Pendahuluan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DSM-5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menangkap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fungsi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i="1" dirty="0" smtClean="0"/>
              <a:t>Self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terintegrasi</a:t>
            </a:r>
            <a:endParaRPr lang="en-US" dirty="0" smtClean="0"/>
          </a:p>
          <a:p>
            <a:r>
              <a:rPr lang="en-US" i="1" dirty="0" smtClean="0"/>
              <a:t>Assessment</a:t>
            </a:r>
            <a:r>
              <a:rPr lang="en-US" dirty="0" smtClean="0"/>
              <a:t> </a:t>
            </a:r>
            <a:r>
              <a:rPr lang="en-US" dirty="0" err="1" smtClean="0"/>
              <a:t>psikodinamika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memegang</a:t>
            </a:r>
            <a:r>
              <a:rPr lang="en-US" dirty="0" smtClean="0"/>
              <a:t>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Laki-laki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“</a:t>
            </a:r>
            <a:r>
              <a:rPr lang="en-US" sz="2800" dirty="0" err="1" smtClean="0"/>
              <a:t>Anak</a:t>
            </a:r>
            <a:r>
              <a:rPr lang="en-US" sz="2800" dirty="0" smtClean="0"/>
              <a:t> </a:t>
            </a:r>
            <a:r>
              <a:rPr lang="en-US" sz="2800" dirty="0" err="1" smtClean="0"/>
              <a:t>mami</a:t>
            </a:r>
            <a:r>
              <a:rPr lang="en-US" sz="2800" dirty="0" smtClean="0"/>
              <a:t>”</a:t>
            </a:r>
          </a:p>
          <a:p>
            <a:r>
              <a:rPr lang="en-US" sz="2800" dirty="0" err="1" smtClean="0"/>
              <a:t>Reaksi</a:t>
            </a:r>
            <a:r>
              <a:rPr lang="en-US" sz="2800" dirty="0" smtClean="0"/>
              <a:t> </a:t>
            </a:r>
            <a:r>
              <a:rPr lang="en-US" sz="2800" dirty="0" err="1" smtClean="0"/>
              <a:t>terhadap</a:t>
            </a:r>
            <a:r>
              <a:rPr lang="en-US" sz="2800" dirty="0" smtClean="0"/>
              <a:t> </a:t>
            </a:r>
            <a:r>
              <a:rPr lang="en-US" sz="2800" dirty="0" err="1" smtClean="0"/>
              <a:t>separasi-individuasi</a:t>
            </a:r>
            <a:r>
              <a:rPr lang="en-US" sz="2800" dirty="0" smtClean="0"/>
              <a:t>: </a:t>
            </a:r>
            <a:r>
              <a:rPr lang="en-US" sz="2800" dirty="0" err="1" smtClean="0"/>
              <a:t>erotisisasi</a:t>
            </a:r>
            <a:r>
              <a:rPr lang="en-US" sz="2800" dirty="0" smtClean="0"/>
              <a:t> </a:t>
            </a:r>
            <a:r>
              <a:rPr lang="en-US" sz="2800" dirty="0" err="1" smtClean="0"/>
              <a:t>objek</a:t>
            </a:r>
            <a:r>
              <a:rPr lang="en-US" sz="2800" dirty="0" smtClean="0"/>
              <a:t> yang </a:t>
            </a:r>
            <a:r>
              <a:rPr lang="en-US" sz="2800" dirty="0" err="1" smtClean="0"/>
              <a:t>absen</a:t>
            </a:r>
            <a:endParaRPr lang="en-US" sz="2800" dirty="0" smtClean="0"/>
          </a:p>
          <a:p>
            <a:r>
              <a:rPr lang="en-US" sz="2800" dirty="0" err="1" smtClean="0"/>
              <a:t>Ketika</a:t>
            </a:r>
            <a:r>
              <a:rPr lang="en-US" sz="2800" dirty="0" smtClean="0"/>
              <a:t> </a:t>
            </a:r>
            <a:r>
              <a:rPr lang="en-US" sz="2800" dirty="0" err="1" smtClean="0"/>
              <a:t>objek</a:t>
            </a:r>
            <a:r>
              <a:rPr lang="en-US" sz="2800" dirty="0" smtClean="0"/>
              <a:t> maternal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membayangkan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ibu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bersama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orang</a:t>
            </a:r>
            <a:r>
              <a:rPr lang="en-US" sz="2800" dirty="0" smtClean="0">
                <a:sym typeface="Wingdings" pitchFamily="2" charset="2"/>
              </a:rPr>
              <a:t> lain yang </a:t>
            </a:r>
            <a:r>
              <a:rPr lang="en-US" sz="2800" dirty="0" err="1" smtClean="0">
                <a:sym typeface="Wingdings" pitchFamily="2" charset="2"/>
              </a:rPr>
              <a:t>lebih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disukai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daripada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dirinya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ketakutan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separasi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eksklusi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smtClean="0">
                <a:sym typeface="Wingdings" pitchFamily="2" charset="2"/>
              </a:rPr>
              <a:t>(</a:t>
            </a:r>
            <a:r>
              <a:rPr lang="en-US" sz="2800" dirty="0" err="1" smtClean="0">
                <a:sym typeface="Wingdings" pitchFamily="2" charset="2"/>
              </a:rPr>
              <a:t>pada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smtClean="0">
                <a:sym typeface="Wingdings" pitchFamily="2" charset="2"/>
              </a:rPr>
              <a:t>“Don Juan</a:t>
            </a:r>
            <a:r>
              <a:rPr lang="en-US" sz="2800" dirty="0" smtClean="0">
                <a:sym typeface="Wingdings" pitchFamily="2" charset="2"/>
              </a:rPr>
              <a:t>”)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perilaku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hipermaskulin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mengalahkan</a:t>
            </a:r>
            <a:r>
              <a:rPr lang="en-US" sz="2800" dirty="0" smtClean="0">
                <a:sym typeface="Wingdings" pitchFamily="2" charset="2"/>
              </a:rPr>
              <a:t> rival </a:t>
            </a:r>
            <a:r>
              <a:rPr lang="en-US" sz="2800" dirty="0" err="1" smtClean="0">
                <a:sym typeface="Wingdings" pitchFamily="2" charset="2"/>
              </a:rPr>
              <a:t>seksual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menaklukkan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wanita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Ingin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menjadi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object of desire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mencari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substitusi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ibu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sempurna</a:t>
            </a:r>
            <a:endParaRPr lang="en-US" sz="28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memilih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r>
              <a:rPr lang="en-US" dirty="0" smtClean="0"/>
              <a:t> </a:t>
            </a:r>
            <a:r>
              <a:rPr lang="en-US" dirty="0" err="1" smtClean="0"/>
              <a:t>selibat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kesetiaan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ibu</a:t>
            </a:r>
            <a:endParaRPr lang="en-US" dirty="0" smtClean="0"/>
          </a:p>
          <a:p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mengatasi</a:t>
            </a:r>
            <a:r>
              <a:rPr lang="en-US" dirty="0" smtClean="0"/>
              <a:t> </a:t>
            </a:r>
            <a:r>
              <a:rPr lang="en-US" dirty="0" err="1" smtClean="0"/>
              <a:t>seksualitas</a:t>
            </a:r>
            <a:r>
              <a:rPr lang="en-US" dirty="0" smtClean="0"/>
              <a:t> yang </a:t>
            </a:r>
            <a:r>
              <a:rPr lang="en-US" dirty="0" err="1" smtClean="0"/>
              <a:t>dirasakan</a:t>
            </a:r>
            <a:r>
              <a:rPr lang="en-US" dirty="0" smtClean="0"/>
              <a:t> </a:t>
            </a:r>
            <a:r>
              <a:rPr lang="en-US" dirty="0" err="1" smtClean="0"/>
              <a:t>inadekuat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hipermaskulin</a:t>
            </a:r>
            <a:r>
              <a:rPr lang="en-US" dirty="0" smtClean="0"/>
              <a:t> </a:t>
            </a:r>
            <a:r>
              <a:rPr lang="en-US" dirty="0" err="1" smtClean="0"/>
              <a:t>soliter</a:t>
            </a:r>
            <a:r>
              <a:rPr lang="en-US" dirty="0" smtClean="0"/>
              <a:t>,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i="1" dirty="0" smtClean="0"/>
              <a:t>bodybuilding</a:t>
            </a:r>
          </a:p>
          <a:p>
            <a:r>
              <a:rPr lang="en-US" dirty="0" err="1" smtClean="0"/>
              <a:t>Lelaki</a:t>
            </a:r>
            <a:r>
              <a:rPr lang="en-US" dirty="0" smtClean="0"/>
              <a:t> </a:t>
            </a:r>
            <a:r>
              <a:rPr lang="en-US" dirty="0" err="1" smtClean="0"/>
              <a:t>homoseksual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situasi</a:t>
            </a:r>
            <a:r>
              <a:rPr lang="en-US" dirty="0" smtClean="0"/>
              <a:t> oedipal </a:t>
            </a:r>
            <a:r>
              <a:rPr lang="en-US" dirty="0" err="1" smtClean="0"/>
              <a:t>negatif</a:t>
            </a:r>
            <a:r>
              <a:rPr lang="en-US" dirty="0" smtClean="0"/>
              <a:t>: </a:t>
            </a:r>
            <a:r>
              <a:rPr lang="en-US" dirty="0" err="1" smtClean="0"/>
              <a:t>ibu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rival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r>
              <a:rPr lang="en-US" dirty="0" smtClean="0"/>
              <a:t> ayah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Incest </a:t>
            </a:r>
            <a:r>
              <a:rPr lang="en-US" dirty="0" err="1" smtClean="0"/>
              <a:t>dan</a:t>
            </a:r>
            <a:r>
              <a:rPr lang="en-US" i="1" dirty="0" smtClean="0"/>
              <a:t> Childhood Seduction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err="1" smtClean="0"/>
              <a:t>Banyak</a:t>
            </a:r>
            <a:r>
              <a:rPr lang="en-US" sz="2800" dirty="0" smtClean="0"/>
              <a:t> </a:t>
            </a:r>
            <a:r>
              <a:rPr lang="en-US" sz="2800" dirty="0" err="1" smtClean="0"/>
              <a:t>pasien</a:t>
            </a:r>
            <a:r>
              <a:rPr lang="en-US" sz="2800" dirty="0" smtClean="0"/>
              <a:t> </a:t>
            </a:r>
            <a:r>
              <a:rPr lang="en-US" sz="2800" dirty="0" err="1" smtClean="0"/>
              <a:t>histerikal</a:t>
            </a:r>
            <a:r>
              <a:rPr lang="en-US" sz="2800" dirty="0" smtClean="0"/>
              <a:t> </a:t>
            </a:r>
            <a:r>
              <a:rPr lang="en-US" sz="2800" dirty="0" err="1" smtClean="0"/>
              <a:t>melaporkan</a:t>
            </a:r>
            <a:r>
              <a:rPr lang="en-US" sz="2800" dirty="0" smtClean="0"/>
              <a:t> </a:t>
            </a:r>
            <a:r>
              <a:rPr lang="en-US" sz="2800" dirty="0" err="1" smtClean="0"/>
              <a:t>digoda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seksual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banyak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dari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laporan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adalah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oedipal wishes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benar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digoda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atau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fantasi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seduksi</a:t>
            </a:r>
            <a:r>
              <a:rPr lang="en-US" sz="2800" dirty="0" smtClean="0">
                <a:sym typeface="Wingdings" pitchFamily="2" charset="2"/>
              </a:rPr>
              <a:t>?</a:t>
            </a:r>
          </a:p>
          <a:p>
            <a:r>
              <a:rPr lang="en-US" sz="2800" dirty="0" err="1" smtClean="0">
                <a:sym typeface="Wingdings" pitchFamily="2" charset="2"/>
              </a:rPr>
              <a:t>Namun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banyak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wanita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mengalami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incest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juga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memiliki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fantasi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mengenai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menginginkan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perpetator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secara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intens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memperumit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Ada</a:t>
            </a:r>
            <a:r>
              <a:rPr lang="en-US" sz="2800" dirty="0" smtClean="0">
                <a:sym typeface="Wingdings" pitchFamily="2" charset="2"/>
              </a:rPr>
              <a:t> pula </a:t>
            </a:r>
            <a:r>
              <a:rPr lang="en-US" sz="2800" dirty="0" err="1" smtClean="0">
                <a:sym typeface="Wingdings" pitchFamily="2" charset="2"/>
              </a:rPr>
              <a:t>interaksi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smtClean="0">
                <a:sym typeface="Wingdings" pitchFamily="2" charset="2"/>
              </a:rPr>
              <a:t>yang </a:t>
            </a:r>
            <a:r>
              <a:rPr lang="en-US" sz="2800" dirty="0" err="1" smtClean="0">
                <a:sym typeface="Wingdings" pitchFamily="2" charset="2"/>
              </a:rPr>
              <a:t>tidak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menimbulkan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incest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namun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membangkitkan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fantasi</a:t>
            </a:r>
            <a:endParaRPr lang="en-US" sz="28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Incest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Riwayat</a:t>
            </a:r>
            <a:r>
              <a:rPr lang="en-US" dirty="0" smtClean="0"/>
              <a:t> </a:t>
            </a:r>
            <a:r>
              <a:rPr lang="en-US" i="1" dirty="0" smtClean="0"/>
              <a:t>incest</a:t>
            </a:r>
            <a:r>
              <a:rPr lang="en-US" dirty="0" smtClean="0"/>
              <a:t> yang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ditemui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 smtClean="0"/>
          </a:p>
          <a:p>
            <a:r>
              <a:rPr lang="en-US" dirty="0" err="1" smtClean="0"/>
              <a:t>Cenderung</a:t>
            </a:r>
            <a:r>
              <a:rPr lang="en-US" dirty="0" smtClean="0"/>
              <a:t> </a:t>
            </a:r>
            <a:r>
              <a:rPr lang="en-US" dirty="0" err="1" smtClean="0"/>
              <a:t>mengulang</a:t>
            </a:r>
            <a:r>
              <a:rPr lang="en-US" dirty="0" smtClean="0"/>
              <a:t> trauma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mencari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pria</a:t>
            </a:r>
            <a:r>
              <a:rPr lang="en-US" dirty="0" smtClean="0">
                <a:sym typeface="Wingdings" pitchFamily="2" charset="2"/>
              </a:rPr>
              <a:t> yang “</a:t>
            </a:r>
            <a:r>
              <a:rPr lang="en-US" dirty="0" err="1" smtClean="0">
                <a:sym typeface="Wingdings" pitchFamily="2" charset="2"/>
              </a:rPr>
              <a:t>terlarang</a:t>
            </a:r>
            <a:r>
              <a:rPr lang="en-US" dirty="0" smtClean="0">
                <a:sym typeface="Wingdings" pitchFamily="2" charset="2"/>
              </a:rPr>
              <a:t>”, </a:t>
            </a: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atasan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pria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menikah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Usaha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i="1" dirty="0" smtClean="0">
                <a:sym typeface="Wingdings" pitchFamily="2" charset="2"/>
              </a:rPr>
              <a:t>mastering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pengalaman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dulu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dialami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pasif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dengan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menginisiasinya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ketimbang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yang </a:t>
            </a:r>
            <a:r>
              <a:rPr lang="en-US" dirty="0" err="1" smtClean="0">
                <a:sym typeface="Wingdings" pitchFamily="2" charset="2"/>
              </a:rPr>
              <a:t>secara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mengijinkannya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Incest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Incest</a:t>
            </a:r>
            <a:r>
              <a:rPr lang="en-US" sz="2800" dirty="0" smtClean="0"/>
              <a:t>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kecil</a:t>
            </a:r>
            <a:r>
              <a:rPr lang="en-US" sz="2800" dirty="0" smtClean="0"/>
              <a:t> </a:t>
            </a:r>
            <a:r>
              <a:rPr lang="en-US" sz="2800" dirty="0" err="1" smtClean="0"/>
              <a:t>kemungkinannya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endParaRPr lang="en-US" sz="2800" dirty="0" smtClean="0"/>
          </a:p>
          <a:p>
            <a:r>
              <a:rPr lang="en-US" sz="2800" dirty="0" err="1" smtClean="0"/>
              <a:t>Mungkin</a:t>
            </a:r>
            <a:r>
              <a:rPr lang="en-US" sz="2800" dirty="0" smtClean="0"/>
              <a:t> </a:t>
            </a:r>
            <a:r>
              <a:rPr lang="en-US" sz="2800" dirty="0" err="1" smtClean="0"/>
              <a:t>persepsi</a:t>
            </a:r>
            <a:r>
              <a:rPr lang="en-US" sz="2800" dirty="0" smtClean="0"/>
              <a:t> </a:t>
            </a:r>
            <a:r>
              <a:rPr lang="en-US" sz="2800" i="1" dirty="0" smtClean="0"/>
              <a:t>incest</a:t>
            </a:r>
            <a:r>
              <a:rPr lang="en-US" sz="2800" dirty="0" smtClean="0"/>
              <a:t> </a:t>
            </a:r>
            <a:r>
              <a:rPr lang="en-US" sz="2800" dirty="0" err="1" smtClean="0"/>
              <a:t>datang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“</a:t>
            </a:r>
            <a:r>
              <a:rPr lang="en-US" sz="2800" dirty="0" err="1" smtClean="0"/>
              <a:t>hubungan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spesial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ayah”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serupa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incest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dalam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bentuk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lebih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lemah</a:t>
            </a:r>
            <a:endParaRPr lang="en-US" sz="2800" dirty="0" smtClean="0"/>
          </a:p>
          <a:p>
            <a:r>
              <a:rPr lang="en-US" sz="2800" dirty="0" smtClean="0"/>
              <a:t>Ayah yang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bahagia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pernikahannya</a:t>
            </a:r>
            <a:r>
              <a:rPr lang="en-US" sz="2800" dirty="0" smtClean="0"/>
              <a:t>, </a:t>
            </a:r>
            <a:r>
              <a:rPr lang="en-US" sz="2800" dirty="0" err="1" smtClean="0"/>
              <a:t>berpaling</a:t>
            </a:r>
            <a:r>
              <a:rPr lang="en-US" sz="2800" dirty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gratifikasi</a:t>
            </a:r>
            <a:endParaRPr lang="en-US" sz="2800" dirty="0" smtClean="0"/>
          </a:p>
          <a:p>
            <a:r>
              <a:rPr lang="en-US" sz="2800" dirty="0" err="1" smtClean="0"/>
              <a:t>Pesan</a:t>
            </a:r>
            <a:r>
              <a:rPr lang="en-US" sz="2800" dirty="0" smtClean="0"/>
              <a:t> </a:t>
            </a:r>
            <a:r>
              <a:rPr lang="en-US" sz="2800" dirty="0" err="1" smtClean="0"/>
              <a:t>implisit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didapat</a:t>
            </a:r>
            <a:r>
              <a:rPr lang="en-US" sz="2800" dirty="0" smtClean="0"/>
              <a:t> </a:t>
            </a:r>
            <a:r>
              <a:rPr lang="en-US" sz="2800" dirty="0" err="1" smtClean="0"/>
              <a:t>anak</a:t>
            </a:r>
            <a:r>
              <a:rPr lang="en-US" sz="2800" dirty="0" smtClean="0"/>
              <a:t>: </a:t>
            </a:r>
            <a:r>
              <a:rPr lang="en-US" sz="2800" dirty="0" err="1" smtClean="0"/>
              <a:t>harus</a:t>
            </a:r>
            <a:r>
              <a:rPr lang="en-US" sz="2800" dirty="0" smtClean="0"/>
              <a:t> </a:t>
            </a:r>
            <a:r>
              <a:rPr lang="en-US" sz="2800" dirty="0" err="1" smtClean="0"/>
              <a:t>setia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ayah </a:t>
            </a:r>
            <a:r>
              <a:rPr lang="en-US" sz="2800" dirty="0" err="1" smtClean="0"/>
              <a:t>selamanya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menyelamatkan</a:t>
            </a:r>
            <a:r>
              <a:rPr lang="en-US" sz="2800" dirty="0" smtClean="0"/>
              <a:t> ayah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pernikahan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bahagia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dewasa</a:t>
            </a:r>
            <a:r>
              <a:rPr lang="en-US" dirty="0" smtClean="0"/>
              <a:t>, ayah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 smtClean="0"/>
              <a:t>pesan</a:t>
            </a:r>
            <a:r>
              <a:rPr lang="en-US" dirty="0" smtClean="0"/>
              <a:t> </a:t>
            </a:r>
            <a:r>
              <a:rPr lang="en-US" dirty="0" err="1" smtClean="0"/>
              <a:t>halus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tersirat</a:t>
            </a:r>
            <a:r>
              <a:rPr lang="en-US" dirty="0" smtClean="0"/>
              <a:t> yang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ketidaksetujuan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pria</a:t>
            </a:r>
            <a:r>
              <a:rPr lang="en-US" dirty="0" smtClean="0"/>
              <a:t> yang </a:t>
            </a:r>
            <a:r>
              <a:rPr lang="en-US" dirty="0" err="1" smtClean="0"/>
              <a:t>menarik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anak</a:t>
            </a:r>
            <a:endParaRPr lang="en-US" dirty="0" smtClean="0"/>
          </a:p>
          <a:p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melepaskan</a:t>
            </a:r>
            <a:r>
              <a:rPr lang="en-US" dirty="0" smtClean="0"/>
              <a:t> </a:t>
            </a:r>
            <a:r>
              <a:rPr lang="en-US" dirty="0" err="1" smtClean="0"/>
              <a:t>dependensi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ayah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melanjutkan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Tatalaksana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Psikoterapi</a:t>
            </a:r>
            <a:r>
              <a:rPr lang="en-US" dirty="0" smtClean="0"/>
              <a:t> individual</a:t>
            </a:r>
          </a:p>
          <a:p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Psikoterapi</a:t>
            </a:r>
            <a:r>
              <a:rPr lang="en-US" dirty="0" smtClean="0"/>
              <a:t> Individual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: </a:t>
            </a:r>
            <a:r>
              <a:rPr lang="en-US" dirty="0" err="1" smtClean="0"/>
              <a:t>respon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ekspresif</a:t>
            </a:r>
            <a:r>
              <a:rPr lang="en-US" dirty="0" smtClean="0"/>
              <a:t> individual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psikoanalisis</a:t>
            </a:r>
            <a:endParaRPr lang="en-US" dirty="0" smtClean="0"/>
          </a:p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r>
              <a:rPr lang="en-US" dirty="0" smtClean="0"/>
              <a:t>: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menyerupai</a:t>
            </a:r>
            <a:r>
              <a:rPr lang="en-US" dirty="0" smtClean="0"/>
              <a:t> </a:t>
            </a:r>
            <a:r>
              <a:rPr lang="en-US" dirty="0" err="1" smtClean="0"/>
              <a:t>pendekatan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ambang</a:t>
            </a:r>
            <a:r>
              <a:rPr lang="en-US" dirty="0" smtClean="0"/>
              <a:t>, </a:t>
            </a:r>
            <a:r>
              <a:rPr lang="en-US" dirty="0" err="1" smtClean="0"/>
              <a:t>penekanan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mentalisasi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Individual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Mengatasi</a:t>
            </a:r>
            <a:r>
              <a:rPr lang="en-US" dirty="0" smtClean="0"/>
              <a:t> </a:t>
            </a:r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mencoba</a:t>
            </a:r>
            <a:r>
              <a:rPr lang="en-US" dirty="0" smtClean="0"/>
              <a:t> </a:t>
            </a:r>
            <a:r>
              <a:rPr lang="en-US" dirty="0" err="1" smtClean="0"/>
              <a:t>interpretasi</a:t>
            </a:r>
            <a:endParaRPr lang="en-US" dirty="0" smtClean="0"/>
          </a:p>
          <a:p>
            <a:r>
              <a:rPr lang="en-US" dirty="0" err="1" smtClean="0"/>
              <a:t>Hadapi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 </a:t>
            </a:r>
            <a:r>
              <a:rPr lang="en-US" i="1" dirty="0" smtClean="0"/>
              <a:t>cognitive style </a:t>
            </a:r>
            <a:r>
              <a:rPr lang="en-US" dirty="0" err="1" smtClean="0"/>
              <a:t>pasien</a:t>
            </a:r>
            <a:endParaRPr lang="en-US" dirty="0" smtClean="0"/>
          </a:p>
          <a:p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,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i="1" dirty="0" smtClean="0"/>
              <a:t>unconscious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berharap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dirinya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intuitif</a:t>
            </a:r>
            <a:r>
              <a:rPr lang="en-US" dirty="0" smtClean="0"/>
              <a:t>, non-verbal, </a:t>
            </a:r>
            <a:r>
              <a:rPr lang="en-US" dirty="0" err="1" smtClean="0"/>
              <a:t>dan</a:t>
            </a:r>
            <a:r>
              <a:rPr lang="en-US" dirty="0" smtClean="0"/>
              <a:t> global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detil</a:t>
            </a:r>
            <a:r>
              <a:rPr lang="en-US" dirty="0" smtClean="0"/>
              <a:t> </a:t>
            </a:r>
            <a:r>
              <a:rPr lang="en-US" dirty="0" err="1" smtClean="0"/>
              <a:t>dunia</a:t>
            </a:r>
            <a:r>
              <a:rPr lang="en-US" dirty="0" smtClean="0"/>
              <a:t> </a:t>
            </a:r>
            <a:r>
              <a:rPr lang="en-US" dirty="0" err="1" smtClean="0"/>
              <a:t>intrapisikis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endParaRPr lang="en-US" dirty="0" smtClean="0"/>
          </a:p>
          <a:p>
            <a:r>
              <a:rPr lang="en-US" dirty="0" err="1" smtClean="0"/>
              <a:t>Harapan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harapan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dikenali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dipahami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ayah/</a:t>
            </a:r>
            <a:r>
              <a:rPr lang="en-US" dirty="0" err="1" smtClean="0"/>
              <a:t>ibu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takut</a:t>
            </a:r>
            <a:r>
              <a:rPr lang="en-US" dirty="0" smtClean="0"/>
              <a:t> </a:t>
            </a:r>
            <a:r>
              <a:rPr lang="en-US" dirty="0" err="1" smtClean="0"/>
              <a:t>apa</a:t>
            </a:r>
            <a:r>
              <a:rPr lang="en-US" dirty="0" smtClean="0"/>
              <a:t> yang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lakukan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ditolak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direndahkan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endParaRPr lang="en-US" dirty="0" smtClean="0"/>
          </a:p>
          <a:p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menghargai</a:t>
            </a:r>
            <a:r>
              <a:rPr lang="en-US" dirty="0" smtClean="0"/>
              <a:t> </a:t>
            </a:r>
            <a:r>
              <a:rPr lang="en-US" dirty="0" err="1" smtClean="0"/>
              <a:t>usaha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menyampaikan</a:t>
            </a:r>
            <a:r>
              <a:rPr lang="en-US" dirty="0"/>
              <a:t> </a:t>
            </a:r>
            <a:r>
              <a:rPr lang="en-US" dirty="0" err="1" smtClean="0"/>
              <a:t>pesan</a:t>
            </a:r>
            <a:r>
              <a:rPr lang="en-US" dirty="0" smtClean="0"/>
              <a:t> </a:t>
            </a:r>
            <a:r>
              <a:rPr lang="en-US" dirty="0" err="1" smtClean="0"/>
              <a:t>lewat</a:t>
            </a:r>
            <a:r>
              <a:rPr lang="en-US" dirty="0" smtClean="0"/>
              <a:t> </a:t>
            </a:r>
            <a:r>
              <a:rPr lang="en-US" dirty="0" err="1" smtClean="0"/>
              <a:t>pertunjukan</a:t>
            </a:r>
            <a:r>
              <a:rPr lang="en-US" dirty="0" smtClean="0"/>
              <a:t> </a:t>
            </a:r>
            <a:r>
              <a:rPr lang="en-US" dirty="0" err="1" smtClean="0"/>
              <a:t>emosi</a:t>
            </a:r>
            <a:r>
              <a:rPr lang="en-US" dirty="0" smtClean="0"/>
              <a:t> yang </a:t>
            </a:r>
            <a:r>
              <a:rPr lang="en-US" dirty="0" err="1" smtClean="0"/>
              <a:t>hiperbolik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Pesan</a:t>
            </a:r>
            <a:r>
              <a:rPr lang="en-US" dirty="0" smtClean="0"/>
              <a:t> yang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disampaikan</a:t>
            </a:r>
            <a:r>
              <a:rPr lang="en-US" dirty="0" smtClean="0"/>
              <a:t>: “</a:t>
            </a:r>
            <a:r>
              <a:rPr lang="en-US" dirty="0" err="1" smtClean="0"/>
              <a:t>Tolong</a:t>
            </a:r>
            <a:r>
              <a:rPr lang="en-US" dirty="0" smtClean="0"/>
              <a:t> </a:t>
            </a:r>
            <a:r>
              <a:rPr lang="en-US" dirty="0" err="1" smtClean="0"/>
              <a:t>pahami</a:t>
            </a:r>
            <a:r>
              <a:rPr lang="en-US" dirty="0" smtClean="0"/>
              <a:t> </a:t>
            </a:r>
            <a:r>
              <a:rPr lang="en-US" dirty="0" err="1" smtClean="0"/>
              <a:t>saya</a:t>
            </a:r>
            <a:r>
              <a:rPr lang="en-US" dirty="0" smtClean="0"/>
              <a:t>! </a:t>
            </a:r>
            <a:r>
              <a:rPr lang="en-US" dirty="0" err="1" smtClean="0"/>
              <a:t>Tolong</a:t>
            </a:r>
            <a:r>
              <a:rPr lang="en-US" dirty="0" smtClean="0"/>
              <a:t> </a:t>
            </a:r>
            <a:r>
              <a:rPr lang="en-US" dirty="0" err="1" smtClean="0"/>
              <a:t>pahami</a:t>
            </a:r>
            <a:r>
              <a:rPr lang="en-US" dirty="0" smtClean="0"/>
              <a:t> </a:t>
            </a:r>
            <a:r>
              <a:rPr lang="en-US" dirty="0" err="1" smtClean="0"/>
              <a:t>derita</a:t>
            </a:r>
            <a:r>
              <a:rPr lang="en-US" dirty="0" smtClean="0"/>
              <a:t> </a:t>
            </a:r>
            <a:r>
              <a:rPr lang="en-US" dirty="0" err="1" smtClean="0"/>
              <a:t>saya</a:t>
            </a:r>
            <a:r>
              <a:rPr lang="en-US" dirty="0" smtClean="0"/>
              <a:t>!”</a:t>
            </a:r>
          </a:p>
          <a:p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menyampaikan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detil</a:t>
            </a:r>
            <a:r>
              <a:rPr lang="en-US" dirty="0" smtClean="0"/>
              <a:t> </a:t>
            </a:r>
            <a:r>
              <a:rPr lang="en-US" dirty="0" err="1" smtClean="0"/>
              <a:t>diperlukan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Sehat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neurotik</a:t>
            </a:r>
            <a:r>
              <a:rPr lang="en-US" dirty="0" smtClean="0"/>
              <a:t>, </a:t>
            </a:r>
            <a:r>
              <a:rPr lang="en-US" dirty="0" err="1" smtClean="0"/>
              <a:t>narsisistik</a:t>
            </a:r>
            <a:r>
              <a:rPr lang="en-US" dirty="0" smtClean="0"/>
              <a:t>, </a:t>
            </a:r>
            <a:r>
              <a:rPr lang="en-US" dirty="0" err="1" smtClean="0"/>
              <a:t>ambang</a:t>
            </a:r>
            <a:endParaRPr lang="en-US" dirty="0"/>
          </a:p>
          <a:p>
            <a:r>
              <a:rPr lang="en-US" dirty="0" err="1" smtClean="0"/>
              <a:t>Tergantung</a:t>
            </a:r>
            <a:r>
              <a:rPr lang="en-US" dirty="0" smtClean="0"/>
              <a:t> level </a:t>
            </a:r>
            <a:r>
              <a:rPr lang="en-US" dirty="0" err="1" smtClean="0"/>
              <a:t>integrasi</a:t>
            </a:r>
            <a:r>
              <a:rPr lang="en-US" dirty="0" smtClean="0"/>
              <a:t> </a:t>
            </a:r>
            <a:r>
              <a:rPr lang="en-US" i="1" dirty="0" smtClean="0"/>
              <a:t>self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orang</a:t>
            </a:r>
            <a:r>
              <a:rPr lang="en-US" dirty="0" smtClean="0"/>
              <a:t> lain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skema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endParaRPr lang="en-US" dirty="0" smtClean="0"/>
          </a:p>
          <a:p>
            <a:r>
              <a:rPr lang="en-US" dirty="0" err="1" smtClean="0"/>
              <a:t>Neurotik</a:t>
            </a:r>
            <a:r>
              <a:rPr lang="en-US" dirty="0" smtClean="0"/>
              <a:t> </a:t>
            </a:r>
            <a:r>
              <a:rPr lang="en-US" dirty="0" err="1" smtClean="0"/>
              <a:t>terorganisasi</a:t>
            </a:r>
            <a:r>
              <a:rPr lang="en-US" dirty="0" smtClean="0"/>
              <a:t> =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endParaRPr lang="en-US" dirty="0" smtClean="0"/>
          </a:p>
          <a:p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narsisistik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ambang</a:t>
            </a:r>
            <a:r>
              <a:rPr lang="en-US" dirty="0" smtClean="0"/>
              <a:t> (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primitif</a:t>
            </a:r>
            <a:r>
              <a:rPr lang="en-US" dirty="0" smtClean="0"/>
              <a:t>) = 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Autofit/>
          </a:bodyPr>
          <a:lstStyle/>
          <a:p>
            <a:r>
              <a:rPr lang="en-US" sz="2500" dirty="0" err="1" smtClean="0"/>
              <a:t>Pertanyaan</a:t>
            </a:r>
            <a:r>
              <a:rPr lang="en-US" sz="2500" dirty="0" smtClean="0"/>
              <a:t> </a:t>
            </a:r>
            <a:r>
              <a:rPr lang="en-US" sz="2500" dirty="0" err="1" smtClean="0"/>
              <a:t>yg</a:t>
            </a:r>
            <a:r>
              <a:rPr lang="en-US" sz="2500" dirty="0" smtClean="0"/>
              <a:t> </a:t>
            </a:r>
            <a:r>
              <a:rPr lang="en-US" sz="2500" dirty="0" err="1" smtClean="0"/>
              <a:t>bisa</a:t>
            </a:r>
            <a:r>
              <a:rPr lang="en-US" sz="2500" dirty="0" smtClean="0"/>
              <a:t> dg </a:t>
            </a:r>
            <a:r>
              <a:rPr lang="en-US" sz="2500" dirty="0" err="1" smtClean="0"/>
              <a:t>hati-hati</a:t>
            </a:r>
            <a:r>
              <a:rPr lang="en-US" sz="2500" dirty="0" smtClean="0"/>
              <a:t> </a:t>
            </a:r>
            <a:r>
              <a:rPr lang="en-US" sz="2500" dirty="0" err="1" smtClean="0"/>
              <a:t>dan</a:t>
            </a:r>
            <a:r>
              <a:rPr lang="en-US" sz="2500" dirty="0" smtClean="0"/>
              <a:t> </a:t>
            </a:r>
            <a:r>
              <a:rPr lang="en-US" sz="2500" dirty="0" err="1" smtClean="0"/>
              <a:t>terencana</a:t>
            </a:r>
            <a:r>
              <a:rPr lang="en-US" sz="2500" dirty="0" smtClean="0"/>
              <a:t> </a:t>
            </a:r>
            <a:r>
              <a:rPr lang="en-US" sz="2500" dirty="0" err="1" smtClean="0"/>
              <a:t>ditanyakan</a:t>
            </a:r>
            <a:r>
              <a:rPr lang="en-US" sz="2500" dirty="0" smtClean="0"/>
              <a:t>: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500" dirty="0" err="1" smtClean="0"/>
              <a:t>Apa</a:t>
            </a:r>
            <a:r>
              <a:rPr lang="en-US" sz="2500" dirty="0" smtClean="0"/>
              <a:t> </a:t>
            </a:r>
            <a:r>
              <a:rPr lang="en-US" sz="2500" dirty="0" err="1" smtClean="0"/>
              <a:t>ketakutan</a:t>
            </a:r>
            <a:r>
              <a:rPr lang="en-US" sz="2500" dirty="0" smtClean="0"/>
              <a:t> </a:t>
            </a:r>
            <a:r>
              <a:rPr lang="en-US" sz="2500" dirty="0" err="1" smtClean="0"/>
              <a:t>pasien</a:t>
            </a:r>
            <a:r>
              <a:rPr lang="en-US" sz="2500" dirty="0" smtClean="0"/>
              <a:t>?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500" dirty="0" err="1" smtClean="0"/>
              <a:t>Apa</a:t>
            </a:r>
            <a:r>
              <a:rPr lang="en-US" sz="2500" dirty="0" smtClean="0"/>
              <a:t> </a:t>
            </a:r>
            <a:r>
              <a:rPr lang="en-US" sz="2500" dirty="0" err="1" smtClean="0"/>
              <a:t>keinginan</a:t>
            </a:r>
            <a:r>
              <a:rPr lang="en-US" sz="2500" dirty="0" smtClean="0"/>
              <a:t> </a:t>
            </a:r>
            <a:r>
              <a:rPr lang="en-US" sz="2500" dirty="0" err="1" smtClean="0"/>
              <a:t>pasien</a:t>
            </a:r>
            <a:r>
              <a:rPr lang="en-US" sz="2500" dirty="0" smtClean="0"/>
              <a:t>?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500" dirty="0" err="1" smtClean="0"/>
              <a:t>Apa</a:t>
            </a:r>
            <a:r>
              <a:rPr lang="en-US" sz="2500" dirty="0" smtClean="0"/>
              <a:t> </a:t>
            </a:r>
            <a:r>
              <a:rPr lang="en-US" sz="2500" dirty="0" err="1" smtClean="0"/>
              <a:t>konflik</a:t>
            </a:r>
            <a:r>
              <a:rPr lang="en-US" sz="2500" dirty="0" smtClean="0"/>
              <a:t> yang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err="1" smtClean="0"/>
              <a:t>rasakan</a:t>
            </a:r>
            <a:r>
              <a:rPr lang="en-US" sz="2500" dirty="0" smtClean="0"/>
              <a:t>?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500" dirty="0" err="1" smtClean="0"/>
              <a:t>Apakah</a:t>
            </a:r>
            <a:r>
              <a:rPr lang="en-US" sz="2500" dirty="0" smtClean="0"/>
              <a:t> yang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err="1" smtClean="0"/>
              <a:t>lakukan</a:t>
            </a:r>
            <a:r>
              <a:rPr lang="en-US" sz="2500" dirty="0" smtClean="0"/>
              <a:t> </a:t>
            </a:r>
            <a:r>
              <a:rPr lang="en-US" sz="2500" dirty="0" err="1" smtClean="0"/>
              <a:t>di</a:t>
            </a:r>
            <a:r>
              <a:rPr lang="en-US" sz="2500" dirty="0" smtClean="0"/>
              <a:t> </a:t>
            </a:r>
            <a:r>
              <a:rPr lang="en-US" sz="2500" dirty="0" err="1" smtClean="0"/>
              <a:t>dalam</a:t>
            </a:r>
            <a:r>
              <a:rPr lang="en-US" sz="2500" dirty="0" smtClean="0"/>
              <a:t> </a:t>
            </a:r>
            <a:r>
              <a:rPr lang="en-US" sz="2500" dirty="0" err="1" smtClean="0"/>
              <a:t>hubungannya</a:t>
            </a:r>
            <a:r>
              <a:rPr lang="en-US" sz="2500" dirty="0" smtClean="0"/>
              <a:t> </a:t>
            </a:r>
            <a:r>
              <a:rPr lang="en-US" sz="2500" dirty="0" err="1" smtClean="0"/>
              <a:t>mendatangkan</a:t>
            </a:r>
            <a:r>
              <a:rPr lang="en-US" sz="2500" dirty="0" smtClean="0"/>
              <a:t> </a:t>
            </a:r>
            <a:r>
              <a:rPr lang="en-US" sz="2500" dirty="0" err="1" smtClean="0"/>
              <a:t>apa</a:t>
            </a:r>
            <a:r>
              <a:rPr lang="en-US" sz="2500" dirty="0" smtClean="0"/>
              <a:t> yang </a:t>
            </a:r>
            <a:r>
              <a:rPr lang="en-US" sz="2500" dirty="0" err="1" smtClean="0"/>
              <a:t>dia</a:t>
            </a:r>
            <a:r>
              <a:rPr lang="en-US" sz="2500" dirty="0" smtClean="0"/>
              <a:t> </a:t>
            </a:r>
            <a:r>
              <a:rPr lang="en-US" sz="2500" dirty="0" err="1" smtClean="0"/>
              <a:t>inginkan</a:t>
            </a:r>
            <a:r>
              <a:rPr lang="en-US" sz="2500" dirty="0" smtClean="0"/>
              <a:t>?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500" dirty="0" err="1" smtClean="0"/>
              <a:t>Jika</a:t>
            </a:r>
            <a:r>
              <a:rPr lang="en-US" sz="2500" dirty="0" smtClean="0"/>
              <a:t> </a:t>
            </a:r>
            <a:r>
              <a:rPr lang="en-US" sz="2500" dirty="0" err="1" smtClean="0"/>
              <a:t>tidak</a:t>
            </a:r>
            <a:r>
              <a:rPr lang="en-US" sz="2500" dirty="0" smtClean="0"/>
              <a:t>, </a:t>
            </a:r>
            <a:r>
              <a:rPr lang="en-US" sz="2500" dirty="0" err="1" smtClean="0"/>
              <a:t>apa</a:t>
            </a:r>
            <a:r>
              <a:rPr lang="en-US" sz="2500" dirty="0" smtClean="0"/>
              <a:t> yang </a:t>
            </a:r>
            <a:r>
              <a:rPr lang="en-US" sz="2500" dirty="0" err="1" smtClean="0"/>
              <a:t>lebih</a:t>
            </a:r>
            <a:r>
              <a:rPr lang="en-US" sz="2500" dirty="0" smtClean="0"/>
              <a:t> </a:t>
            </a:r>
            <a:r>
              <a:rPr lang="en-US" sz="2500" dirty="0" err="1" smtClean="0"/>
              <a:t>efektif</a:t>
            </a:r>
            <a:r>
              <a:rPr lang="en-US" sz="2500" dirty="0" smtClean="0"/>
              <a:t>?</a:t>
            </a:r>
          </a:p>
          <a:p>
            <a:r>
              <a:rPr lang="en-US" sz="2500" dirty="0" err="1" smtClean="0"/>
              <a:t>Terapis</a:t>
            </a:r>
            <a:r>
              <a:rPr lang="en-US" sz="2500" dirty="0" smtClean="0"/>
              <a:t> </a:t>
            </a:r>
            <a:r>
              <a:rPr lang="en-US" sz="2500" dirty="0" err="1" smtClean="0"/>
              <a:t>boleh</a:t>
            </a:r>
            <a:r>
              <a:rPr lang="en-US" sz="2500" dirty="0" smtClean="0"/>
              <a:t> </a:t>
            </a:r>
            <a:r>
              <a:rPr lang="en-US" sz="2500" dirty="0" err="1" smtClean="0"/>
              <a:t>memberikan</a:t>
            </a:r>
            <a:r>
              <a:rPr lang="en-US" sz="2500" dirty="0" smtClean="0"/>
              <a:t> </a:t>
            </a:r>
            <a:r>
              <a:rPr lang="en-US" sz="2500" dirty="0" err="1" smtClean="0"/>
              <a:t>nama</a:t>
            </a:r>
            <a:r>
              <a:rPr lang="en-US" sz="2500" dirty="0" smtClean="0"/>
              <a:t> </a:t>
            </a:r>
            <a:r>
              <a:rPr lang="en-US" sz="2500" dirty="0" err="1" smtClean="0"/>
              <a:t>terhadap</a:t>
            </a:r>
            <a:r>
              <a:rPr lang="en-US" sz="2500" dirty="0" smtClean="0"/>
              <a:t> </a:t>
            </a:r>
            <a:r>
              <a:rPr lang="en-US" sz="2500" dirty="0" err="1" smtClean="0"/>
              <a:t>perasaan</a:t>
            </a:r>
            <a:r>
              <a:rPr lang="en-US" sz="2500" dirty="0" smtClean="0"/>
              <a:t>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err="1" smtClean="0">
                <a:sym typeface="Wingdings" pitchFamily="2" charset="2"/>
              </a:rPr>
              <a:t>perspektif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orang</a:t>
            </a:r>
            <a:r>
              <a:rPr lang="en-US" sz="2500" dirty="0" smtClean="0">
                <a:sym typeface="Wingdings" pitchFamily="2" charset="2"/>
              </a:rPr>
              <a:t> lain </a:t>
            </a:r>
            <a:r>
              <a:rPr lang="en-US" sz="2500" dirty="0" err="1" smtClean="0">
                <a:sym typeface="Wingdings" pitchFamily="2" charset="2"/>
              </a:rPr>
              <a:t>meningkatkan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i="1" dirty="0" smtClean="0">
                <a:sym typeface="Wingdings" pitchFamily="2" charset="2"/>
              </a:rPr>
              <a:t>sense of self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lewat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internalisasi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pandangan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terapis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terhadap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dirinya</a:t>
            </a:r>
            <a:endParaRPr lang="en-US" sz="2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Represi</a:t>
            </a:r>
            <a:r>
              <a:rPr lang="en-US" sz="2600" dirty="0" smtClean="0"/>
              <a:t> </a:t>
            </a:r>
            <a:r>
              <a:rPr lang="en-US" sz="2600" dirty="0" err="1" smtClean="0"/>
              <a:t>keseluruhan</a:t>
            </a:r>
            <a:r>
              <a:rPr lang="en-US" sz="2600" dirty="0" smtClean="0"/>
              <a:t> </a:t>
            </a:r>
            <a:r>
              <a:rPr lang="en-US" sz="2600" dirty="0" err="1" smtClean="0"/>
              <a:t>dari</a:t>
            </a:r>
            <a:r>
              <a:rPr lang="en-US" sz="2600" dirty="0" smtClean="0"/>
              <a:t> </a:t>
            </a:r>
            <a:r>
              <a:rPr lang="en-US" sz="2600" dirty="0" err="1" smtClean="0"/>
              <a:t>ide</a:t>
            </a:r>
            <a:r>
              <a:rPr lang="en-US" sz="2600" dirty="0" smtClean="0"/>
              <a:t> yang </a:t>
            </a:r>
            <a:r>
              <a:rPr lang="en-US" sz="2600" dirty="0" err="1" smtClean="0"/>
              <a:t>menghubungkan</a:t>
            </a:r>
            <a:r>
              <a:rPr lang="en-US" sz="2600" dirty="0" smtClean="0"/>
              <a:t> </a:t>
            </a:r>
            <a:r>
              <a:rPr lang="en-US" sz="2600" dirty="0" err="1" smtClean="0"/>
              <a:t>satu</a:t>
            </a:r>
            <a:r>
              <a:rPr lang="en-US" sz="2600" dirty="0" smtClean="0"/>
              <a:t> </a:t>
            </a:r>
            <a:r>
              <a:rPr lang="en-US" sz="2600" dirty="0" err="1" smtClean="0"/>
              <a:t>perasaan</a:t>
            </a:r>
            <a:r>
              <a:rPr lang="en-US" sz="2600" dirty="0" smtClean="0"/>
              <a:t> </a:t>
            </a:r>
            <a:r>
              <a:rPr lang="en-US" sz="2600" dirty="0" err="1" smtClean="0"/>
              <a:t>dengan</a:t>
            </a:r>
            <a:r>
              <a:rPr lang="en-US" sz="2600" dirty="0" smtClean="0"/>
              <a:t> </a:t>
            </a:r>
            <a:r>
              <a:rPr lang="en-US" sz="2600" dirty="0" err="1" smtClean="0"/>
              <a:t>perasaan</a:t>
            </a:r>
            <a:r>
              <a:rPr lang="en-US" sz="2600" dirty="0" smtClean="0"/>
              <a:t> yang lain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err="1" smtClean="0">
                <a:sym typeface="Wingdings" pitchFamily="2" charset="2"/>
              </a:rPr>
              <a:t>menghubungkan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kembali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ide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ini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dengan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cara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mengajarkan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pasien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untuk</a:t>
            </a:r>
            <a:r>
              <a:rPr lang="en-US" sz="2600" dirty="0" smtClean="0">
                <a:sym typeface="Wingdings" pitchFamily="2" charset="2"/>
              </a:rPr>
              <a:t> “</a:t>
            </a:r>
            <a:r>
              <a:rPr lang="en-US" sz="2600" dirty="0" err="1" smtClean="0">
                <a:sym typeface="Wingdings" pitchFamily="2" charset="2"/>
              </a:rPr>
              <a:t>merasa</a:t>
            </a:r>
            <a:r>
              <a:rPr lang="en-US" sz="2600" dirty="0" smtClean="0">
                <a:sym typeface="Wingdings" pitchFamily="2" charset="2"/>
              </a:rPr>
              <a:t>” </a:t>
            </a:r>
            <a:r>
              <a:rPr lang="en-US" sz="2600" dirty="0" err="1" smtClean="0">
                <a:sym typeface="Wingdings" pitchFamily="2" charset="2"/>
              </a:rPr>
              <a:t>dengan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lebih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dalam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lebih</a:t>
            </a:r>
            <a:r>
              <a:rPr lang="en-US" sz="2600" dirty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hakiki</a:t>
            </a:r>
            <a:r>
              <a:rPr lang="en-US" sz="2600" dirty="0" smtClean="0">
                <a:sym typeface="Wingdings" pitchFamily="2" charset="2"/>
              </a:rPr>
              <a:t>, </a:t>
            </a:r>
            <a:r>
              <a:rPr lang="en-US" sz="2600" dirty="0" err="1" smtClean="0">
                <a:sym typeface="Wingdings" pitchFamily="2" charset="2"/>
              </a:rPr>
              <a:t>membantu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pasien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mengidentifikasi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apa</a:t>
            </a:r>
            <a:r>
              <a:rPr lang="en-US" sz="2600" dirty="0" smtClean="0">
                <a:sym typeface="Wingdings" pitchFamily="2" charset="2"/>
              </a:rPr>
              <a:t> yang </a:t>
            </a:r>
            <a:r>
              <a:rPr lang="en-US" sz="2600" dirty="0" err="1" smtClean="0">
                <a:sym typeface="Wingdings" pitchFamily="2" charset="2"/>
              </a:rPr>
              <a:t>mereka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rasakan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inginkan</a:t>
            </a:r>
            <a:r>
              <a:rPr lang="en-US" sz="2600" dirty="0" smtClean="0">
                <a:sym typeface="Wingdings" pitchFamily="2" charset="2"/>
              </a:rPr>
              <a:t>, </a:t>
            </a:r>
            <a:r>
              <a:rPr lang="en-US" sz="2600" dirty="0" err="1" smtClean="0">
                <a:sym typeface="Wingdings" pitchFamily="2" charset="2"/>
              </a:rPr>
              <a:t>mengajarkan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bahwa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tidak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apa-apa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untuk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memiliki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suatu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perasaan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keinginan</a:t>
            </a:r>
            <a:endParaRPr lang="en-US" sz="2600" dirty="0" smtClean="0">
              <a:sym typeface="Wingdings" pitchFamily="2" charset="2"/>
            </a:endParaRPr>
          </a:p>
          <a:p>
            <a:r>
              <a:rPr lang="en-US" sz="2600" dirty="0" err="1" smtClean="0"/>
              <a:t>Setelah</a:t>
            </a:r>
            <a:r>
              <a:rPr lang="en-US" sz="2600" dirty="0" smtClean="0"/>
              <a:t> </a:t>
            </a:r>
            <a:r>
              <a:rPr lang="en-US" sz="2600" dirty="0" err="1" smtClean="0"/>
              <a:t>pasien</a:t>
            </a:r>
            <a:r>
              <a:rPr lang="en-US" sz="2600" dirty="0" smtClean="0"/>
              <a:t> </a:t>
            </a:r>
            <a:r>
              <a:rPr lang="en-US" sz="2600" dirty="0" err="1" smtClean="0"/>
              <a:t>bisa</a:t>
            </a:r>
            <a:r>
              <a:rPr lang="en-US" sz="2600" dirty="0" smtClean="0"/>
              <a:t> </a:t>
            </a:r>
            <a:r>
              <a:rPr lang="en-US" sz="2600" dirty="0" err="1" smtClean="0"/>
              <a:t>mengidentifikasi</a:t>
            </a:r>
            <a:r>
              <a:rPr lang="en-US" sz="2600" dirty="0" smtClean="0"/>
              <a:t> </a:t>
            </a:r>
            <a:r>
              <a:rPr lang="en-US" sz="2600" dirty="0" err="1" smtClean="0"/>
              <a:t>perasaan</a:t>
            </a:r>
            <a:r>
              <a:rPr lang="en-US" sz="2600" dirty="0" smtClean="0"/>
              <a:t>, </a:t>
            </a:r>
            <a:r>
              <a:rPr lang="en-US" sz="2600" dirty="0" err="1" smtClean="0"/>
              <a:t>perilaku</a:t>
            </a:r>
            <a:r>
              <a:rPr lang="en-US" sz="2600" dirty="0" smtClean="0"/>
              <a:t>, </a:t>
            </a:r>
            <a:r>
              <a:rPr lang="en-US" sz="2600" dirty="0" err="1" smtClean="0"/>
              <a:t>dan</a:t>
            </a:r>
            <a:r>
              <a:rPr lang="en-US" sz="2600" dirty="0" smtClean="0"/>
              <a:t> </a:t>
            </a:r>
            <a:r>
              <a:rPr lang="en-US" sz="2600" dirty="0" err="1" smtClean="0"/>
              <a:t>ide</a:t>
            </a:r>
            <a:r>
              <a:rPr lang="en-US" sz="2600" dirty="0" smtClean="0"/>
              <a:t> </a:t>
            </a:r>
            <a:r>
              <a:rPr lang="en-US" sz="2600" dirty="0" err="1" smtClean="0"/>
              <a:t>mereka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err="1" smtClean="0">
                <a:sym typeface="Wingdings" pitchFamily="2" charset="2"/>
              </a:rPr>
              <a:t>peningkatan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i="1" dirty="0" smtClean="0">
                <a:sym typeface="Wingdings" pitchFamily="2" charset="2"/>
              </a:rPr>
              <a:t>sense of self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sebagai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agen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lingkungan</a:t>
            </a:r>
            <a:r>
              <a:rPr lang="en-US" sz="2600" dirty="0" smtClean="0">
                <a:sym typeface="Wingdings" pitchFamily="2" charset="2"/>
              </a:rPr>
              <a:t>, </a:t>
            </a:r>
            <a:r>
              <a:rPr lang="en-US" sz="2600" dirty="0" err="1" smtClean="0">
                <a:sym typeface="Wingdings" pitchFamily="2" charset="2"/>
              </a:rPr>
              <a:t>dibandingkan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i="1" dirty="0" smtClean="0">
                <a:sym typeface="Wingdings" pitchFamily="2" charset="2"/>
              </a:rPr>
              <a:t>self </a:t>
            </a:r>
            <a:r>
              <a:rPr lang="en-US" sz="2600" dirty="0" err="1" smtClean="0">
                <a:sym typeface="Wingdings" pitchFamily="2" charset="2"/>
              </a:rPr>
              <a:t>sebagai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i="1" dirty="0" smtClean="0">
                <a:sym typeface="Wingdings" pitchFamily="2" charset="2"/>
              </a:rPr>
              <a:t>passive-victim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dari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lingkungan</a:t>
            </a:r>
            <a:endParaRPr lang="en-US" sz="26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500" dirty="0" err="1" smtClean="0"/>
              <a:t>Pada</a:t>
            </a:r>
            <a:r>
              <a:rPr lang="en-US" sz="2500" dirty="0" smtClean="0"/>
              <a:t>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err="1" smtClean="0"/>
              <a:t>dengan</a:t>
            </a:r>
            <a:r>
              <a:rPr lang="en-US" sz="2500" dirty="0" smtClean="0"/>
              <a:t> </a:t>
            </a:r>
            <a:r>
              <a:rPr lang="en-US" sz="2500" dirty="0" err="1" smtClean="0"/>
              <a:t>organisasi</a:t>
            </a:r>
            <a:r>
              <a:rPr lang="en-US" sz="2500" dirty="0" smtClean="0"/>
              <a:t> </a:t>
            </a:r>
            <a:r>
              <a:rPr lang="en-US" sz="2500" dirty="0" err="1" smtClean="0"/>
              <a:t>lebih</a:t>
            </a:r>
            <a:r>
              <a:rPr lang="en-US" sz="2500" dirty="0" smtClean="0"/>
              <a:t> </a:t>
            </a:r>
            <a:r>
              <a:rPr lang="en-US" sz="2500" dirty="0" err="1" smtClean="0"/>
              <a:t>primitif</a:t>
            </a:r>
            <a:r>
              <a:rPr lang="en-US" sz="2500" dirty="0" smtClean="0"/>
              <a:t>, </a:t>
            </a:r>
            <a:r>
              <a:rPr lang="en-US" sz="2500" dirty="0" err="1" smtClean="0"/>
              <a:t>ketika</a:t>
            </a:r>
            <a:r>
              <a:rPr lang="en-US" sz="2500" dirty="0" smtClean="0"/>
              <a:t> </a:t>
            </a:r>
            <a:r>
              <a:rPr lang="en-US" sz="2500" dirty="0" err="1" smtClean="0"/>
              <a:t>muncul</a:t>
            </a:r>
            <a:r>
              <a:rPr lang="en-US" sz="2500" dirty="0" smtClean="0"/>
              <a:t> </a:t>
            </a:r>
            <a:r>
              <a:rPr lang="en-US" sz="2500" dirty="0" err="1" smtClean="0"/>
              <a:t>pikiran</a:t>
            </a:r>
            <a:r>
              <a:rPr lang="en-US" sz="2500" dirty="0" smtClean="0"/>
              <a:t> </a:t>
            </a:r>
            <a:r>
              <a:rPr lang="en-US" sz="2500" dirty="0" err="1" smtClean="0"/>
              <a:t>atau</a:t>
            </a:r>
            <a:r>
              <a:rPr lang="en-US" sz="2500" dirty="0" smtClean="0"/>
              <a:t> </a:t>
            </a:r>
            <a:r>
              <a:rPr lang="en-US" sz="2500" dirty="0" err="1" smtClean="0"/>
              <a:t>perasaan</a:t>
            </a:r>
            <a:r>
              <a:rPr lang="en-US" sz="2500" dirty="0" smtClean="0"/>
              <a:t> yang </a:t>
            </a:r>
            <a:r>
              <a:rPr lang="en-US" sz="2500" dirty="0" err="1" smtClean="0"/>
              <a:t>mengancam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err="1" smtClean="0">
                <a:sym typeface="Wingdings" pitchFamily="2" charset="2"/>
              </a:rPr>
              <a:t>mengekspresikan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keingintahuan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tentang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kehidupan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terapis</a:t>
            </a:r>
            <a:endParaRPr lang="en-US" sz="2500" dirty="0" smtClean="0">
              <a:sym typeface="Wingdings" pitchFamily="2" charset="2"/>
            </a:endParaRPr>
          </a:p>
          <a:p>
            <a:r>
              <a:rPr lang="en-US" sz="2500" dirty="0" err="1" smtClean="0">
                <a:sym typeface="Wingdings" pitchFamily="2" charset="2"/>
              </a:rPr>
              <a:t>Karena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histrionik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sangat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i="1" dirty="0" smtClean="0">
                <a:sym typeface="Wingdings" pitchFamily="2" charset="2"/>
              </a:rPr>
              <a:t>suggestible</a:t>
            </a:r>
            <a:r>
              <a:rPr lang="en-US" sz="2500" dirty="0" smtClean="0">
                <a:sym typeface="Wingdings" pitchFamily="2" charset="2"/>
              </a:rPr>
              <a:t>  </a:t>
            </a:r>
            <a:r>
              <a:rPr lang="en-US" sz="2500" dirty="0" err="1" smtClean="0">
                <a:sym typeface="Wingdings" pitchFamily="2" charset="2"/>
              </a:rPr>
              <a:t>dengan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cepat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dan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mudah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mengadaptasi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kualitas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terapis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untuk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menyenangkan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terapis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dan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menghindari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hubungan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dengan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perasaan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mereka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sendiri</a:t>
            </a:r>
            <a:endParaRPr lang="en-US" sz="2500" dirty="0" smtClean="0">
              <a:sym typeface="Wingdings" pitchFamily="2" charset="2"/>
            </a:endParaRPr>
          </a:p>
          <a:p>
            <a:r>
              <a:rPr lang="en-US" sz="2500" dirty="0" err="1" smtClean="0">
                <a:sym typeface="Wingdings" pitchFamily="2" charset="2"/>
              </a:rPr>
              <a:t>Terapis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harus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menghindari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memberikan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banyak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i="1" dirty="0" smtClean="0">
                <a:sym typeface="Wingdings" pitchFamily="2" charset="2"/>
              </a:rPr>
              <a:t>advice </a:t>
            </a:r>
            <a:r>
              <a:rPr lang="en-US" sz="2500" dirty="0" err="1" smtClean="0">
                <a:sym typeface="Wingdings" pitchFamily="2" charset="2"/>
              </a:rPr>
              <a:t>kepada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  </a:t>
            </a:r>
            <a:r>
              <a:rPr lang="en-US" sz="2500" dirty="0" err="1" smtClean="0">
                <a:sym typeface="Wingdings" pitchFamily="2" charset="2"/>
              </a:rPr>
              <a:t>membantu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belajar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bahwa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mereka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memiliki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kemampuan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untuk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menghadapi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masalah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700" dirty="0" err="1" smtClean="0"/>
              <a:t>Proses</a:t>
            </a:r>
            <a:r>
              <a:rPr lang="en-US" sz="2700" dirty="0" smtClean="0"/>
              <a:t> </a:t>
            </a:r>
            <a:r>
              <a:rPr lang="en-US" sz="2700" dirty="0" err="1" smtClean="0"/>
              <a:t>modifikasi</a:t>
            </a:r>
            <a:r>
              <a:rPr lang="en-US" sz="2700" dirty="0" smtClean="0"/>
              <a:t> </a:t>
            </a:r>
            <a:r>
              <a:rPr lang="en-US" sz="2700" i="1" dirty="0" smtClean="0"/>
              <a:t>cognitive style</a:t>
            </a:r>
            <a:r>
              <a:rPr lang="en-US" sz="2700" dirty="0" smtClean="0"/>
              <a:t> </a:t>
            </a:r>
            <a:r>
              <a:rPr lang="en-US" sz="2700" dirty="0" err="1" smtClean="0"/>
              <a:t>dalam</a:t>
            </a:r>
            <a:r>
              <a:rPr lang="en-US" sz="2700" dirty="0" smtClean="0"/>
              <a:t> </a:t>
            </a:r>
            <a:r>
              <a:rPr lang="en-US" sz="2700" dirty="0" err="1" smtClean="0"/>
              <a:t>jangka</a:t>
            </a:r>
            <a:r>
              <a:rPr lang="en-US" sz="2700" dirty="0" smtClean="0"/>
              <a:t> </a:t>
            </a:r>
            <a:r>
              <a:rPr lang="en-US" sz="2700" dirty="0" err="1" smtClean="0"/>
              <a:t>panjang</a:t>
            </a:r>
            <a:r>
              <a:rPr lang="en-US" sz="2700" dirty="0" smtClean="0"/>
              <a:t> </a:t>
            </a:r>
            <a:r>
              <a:rPr lang="en-US" sz="2700" dirty="0" smtClean="0">
                <a:sym typeface="Wingdings" pitchFamily="2" charset="2"/>
              </a:rPr>
              <a:t> </a:t>
            </a:r>
            <a:r>
              <a:rPr lang="en-US" sz="2700" dirty="0" err="1" smtClean="0">
                <a:sym typeface="Wingdings" pitchFamily="2" charset="2"/>
              </a:rPr>
              <a:t>modifikasi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i="1" dirty="0" smtClean="0">
                <a:sym typeface="Wingdings" pitchFamily="2" charset="2"/>
              </a:rPr>
              <a:t>object relatedness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pola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baru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dalam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mempersepsikan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sebuah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hubungan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mulai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mengerti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bahwa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ada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kontribusi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aktif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pasien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dalam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pola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menetap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hubungan-hubungannya</a:t>
            </a:r>
            <a:r>
              <a:rPr lang="en-US" sz="2700" i="1" dirty="0" smtClean="0">
                <a:sym typeface="Wingdings" pitchFamily="2" charset="2"/>
              </a:rPr>
              <a:t>, self-representation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sebagai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i="1" dirty="0" smtClean="0">
                <a:sym typeface="Wingdings" pitchFamily="2" charset="2"/>
              </a:rPr>
              <a:t>passive-child </a:t>
            </a:r>
            <a:r>
              <a:rPr lang="en-US" sz="2700" dirty="0" err="1" smtClean="0">
                <a:sym typeface="Wingdings" pitchFamily="2" charset="2"/>
              </a:rPr>
              <a:t>menjadi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lebih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dewasa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terkait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aktivitas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dan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seksualitas</a:t>
            </a:r>
            <a:endParaRPr lang="en-US" sz="2700" dirty="0" smtClean="0">
              <a:sym typeface="Wingdings" pitchFamily="2" charset="2"/>
            </a:endParaRPr>
          </a:p>
          <a:p>
            <a:r>
              <a:rPr lang="en-US" sz="2700" dirty="0" err="1" smtClean="0">
                <a:sym typeface="Wingdings" pitchFamily="2" charset="2"/>
              </a:rPr>
              <a:t>Transisi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membutuhkan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tahunan</a:t>
            </a:r>
            <a:r>
              <a:rPr lang="en-US" sz="2700" dirty="0" smtClean="0">
                <a:sym typeface="Wingdings" pitchFamily="2" charset="2"/>
              </a:rPr>
              <a:t>, </a:t>
            </a:r>
            <a:r>
              <a:rPr lang="en-US" sz="2700" dirty="0" err="1" smtClean="0">
                <a:sym typeface="Wingdings" pitchFamily="2" charset="2"/>
              </a:rPr>
              <a:t>karena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ketakutan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pasien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dirty="0" err="1" smtClean="0">
                <a:sym typeface="Wingdings" pitchFamily="2" charset="2"/>
              </a:rPr>
              <a:t>kehilangan</a:t>
            </a:r>
            <a:r>
              <a:rPr lang="en-US" sz="2700" dirty="0" smtClean="0">
                <a:sym typeface="Wingdings" pitchFamily="2" charset="2"/>
              </a:rPr>
              <a:t> </a:t>
            </a:r>
            <a:r>
              <a:rPr lang="en-US" sz="2700" b="1" i="1" dirty="0" smtClean="0">
                <a:sym typeface="Wingdings" pitchFamily="2" charset="2"/>
              </a:rPr>
              <a:t>basic sense-of-self</a:t>
            </a:r>
            <a:endParaRPr lang="en-US" sz="2700" b="1" dirty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Transferens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Pengelolaan</a:t>
            </a:r>
            <a:r>
              <a:rPr lang="en-US" dirty="0" smtClean="0"/>
              <a:t> </a:t>
            </a:r>
            <a:r>
              <a:rPr lang="en-US" dirty="0" err="1" smtClean="0"/>
              <a:t>transferens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keberhasilan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endParaRPr lang="en-US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seringkali</a:t>
            </a:r>
            <a:r>
              <a:rPr lang="en-US" dirty="0" smtClean="0"/>
              <a:t> </a:t>
            </a:r>
            <a:r>
              <a:rPr lang="en-US" dirty="0" err="1" smtClean="0"/>
              <a:t>jatuh</a:t>
            </a:r>
            <a:r>
              <a:rPr lang="en-US" dirty="0" smtClean="0"/>
              <a:t> </a:t>
            </a:r>
            <a:r>
              <a:rPr lang="en-US" dirty="0" err="1" smtClean="0"/>
              <a:t>cinta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menginginkan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menyikapi</a:t>
            </a:r>
            <a:r>
              <a:rPr lang="en-US" dirty="0" smtClean="0"/>
              <a:t> </a:t>
            </a:r>
            <a:r>
              <a:rPr lang="en-US" dirty="0" err="1" smtClean="0"/>
              <a:t>transferens</a:t>
            </a:r>
            <a:r>
              <a:rPr lang="en-US" dirty="0" smtClean="0"/>
              <a:t>,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r>
              <a:rPr lang="en-US" dirty="0" smtClean="0"/>
              <a:t>,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sebab</a:t>
            </a:r>
            <a:r>
              <a:rPr lang="en-US" dirty="0" smtClean="0"/>
              <a:t> </a:t>
            </a:r>
            <a:r>
              <a:rPr lang="en-US" dirty="0" err="1" smtClean="0"/>
              <a:t>kegagalan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i="1" dirty="0" smtClean="0"/>
              <a:t> </a:t>
            </a:r>
            <a:r>
              <a:rPr lang="en-US" dirty="0" smtClean="0"/>
              <a:t>yang paling </a:t>
            </a:r>
            <a:r>
              <a:rPr lang="en-US" dirty="0" err="1" smtClean="0"/>
              <a:t>sering</a:t>
            </a:r>
            <a:r>
              <a:rPr lang="en-US" dirty="0" smtClean="0"/>
              <a:t> </a:t>
            </a:r>
            <a:r>
              <a:rPr lang="en-US" dirty="0" err="1" smtClean="0"/>
              <a:t>terjadi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Menangani</a:t>
            </a:r>
            <a:r>
              <a:rPr lang="en-US" dirty="0" smtClean="0"/>
              <a:t> </a:t>
            </a:r>
            <a:r>
              <a:rPr lang="en-US" i="1" dirty="0" smtClean="0"/>
              <a:t>Erotic </a:t>
            </a:r>
            <a:r>
              <a:rPr lang="en-US" i="1" dirty="0" err="1" smtClean="0"/>
              <a:t>Tranference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i="1" dirty="0" smtClean="0"/>
              <a:t>Erotic transference/transference love </a:t>
            </a:r>
            <a:r>
              <a:rPr lang="en-US" sz="2800" dirty="0" smtClean="0"/>
              <a:t>: </a:t>
            </a:r>
            <a:r>
              <a:rPr lang="en-US" sz="2800" dirty="0" err="1" smtClean="0"/>
              <a:t>Gabungan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perasaan</a:t>
            </a:r>
            <a:r>
              <a:rPr lang="en-US" sz="2800" dirty="0" smtClean="0"/>
              <a:t> </a:t>
            </a:r>
            <a:r>
              <a:rPr lang="en-US" sz="2800" dirty="0" err="1" smtClean="0"/>
              <a:t>seksual</a:t>
            </a:r>
            <a:r>
              <a:rPr lang="en-US" sz="2800" dirty="0"/>
              <a:t> </a:t>
            </a:r>
            <a:r>
              <a:rPr lang="en-US" sz="2800" dirty="0" smtClean="0"/>
              <a:t>yang </a:t>
            </a:r>
            <a:r>
              <a:rPr lang="en-US" sz="2800" dirty="0" err="1" smtClean="0"/>
              <a:t>lembut</a:t>
            </a:r>
            <a:r>
              <a:rPr lang="en-US" sz="2800" dirty="0" smtClean="0"/>
              <a:t>, </a:t>
            </a:r>
            <a:r>
              <a:rPr lang="en-US" sz="2800" dirty="0" err="1" smtClean="0"/>
              <a:t>erotis</a:t>
            </a:r>
            <a:r>
              <a:rPr lang="en-US" sz="2800" dirty="0" smtClean="0"/>
              <a:t>, yang </a:t>
            </a:r>
            <a:r>
              <a:rPr lang="en-US" sz="2800" dirty="0" err="1" smtClean="0"/>
              <a:t>pasien</a:t>
            </a:r>
            <a:r>
              <a:rPr lang="en-US" sz="2800" dirty="0" smtClean="0"/>
              <a:t> </a:t>
            </a:r>
            <a:r>
              <a:rPr lang="en-US" sz="2800" dirty="0" err="1" smtClean="0"/>
              <a:t>alami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analisnya</a:t>
            </a:r>
            <a:r>
              <a:rPr lang="en-US" sz="2800" dirty="0" smtClean="0"/>
              <a:t>,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bagian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transferens</a:t>
            </a:r>
            <a:r>
              <a:rPr lang="en-US" sz="2800" dirty="0" smtClean="0"/>
              <a:t> </a:t>
            </a:r>
            <a:r>
              <a:rPr lang="en-US" sz="2800" dirty="0" err="1" smtClean="0"/>
              <a:t>positif</a:t>
            </a:r>
            <a:r>
              <a:rPr lang="en-US" sz="2800" dirty="0" smtClean="0"/>
              <a:t>. </a:t>
            </a:r>
            <a:r>
              <a:rPr lang="en-US" sz="2800" dirty="0" err="1" smtClean="0"/>
              <a:t>Transferens</a:t>
            </a:r>
            <a:r>
              <a:rPr lang="en-US" sz="2800" dirty="0" smtClean="0"/>
              <a:t> </a:t>
            </a:r>
            <a:r>
              <a:rPr lang="en-US" sz="2800" dirty="0" err="1" smtClean="0"/>
              <a:t>seksual</a:t>
            </a:r>
            <a:r>
              <a:rPr lang="en-US" sz="2800" dirty="0" smtClean="0"/>
              <a:t> </a:t>
            </a:r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bagian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i="1" dirty="0" smtClean="0"/>
              <a:t>erotic </a:t>
            </a:r>
            <a:r>
              <a:rPr lang="en-US" sz="2800" i="1" dirty="0" smtClean="0"/>
              <a:t>transference</a:t>
            </a:r>
            <a:endParaRPr lang="en-US" sz="2800" i="1" dirty="0" smtClean="0"/>
          </a:p>
          <a:p>
            <a:r>
              <a:rPr lang="en-US" sz="2800" dirty="0" err="1" smtClean="0"/>
              <a:t>Masalah</a:t>
            </a:r>
            <a:r>
              <a:rPr lang="en-US" sz="2800" dirty="0" smtClean="0"/>
              <a:t> gender: </a:t>
            </a:r>
            <a:r>
              <a:rPr lang="en-US" sz="2800" dirty="0" err="1" smtClean="0"/>
              <a:t>terapis</a:t>
            </a:r>
            <a:r>
              <a:rPr lang="en-US" sz="2800" dirty="0" smtClean="0"/>
              <a:t> </a:t>
            </a:r>
            <a:r>
              <a:rPr lang="en-US" sz="2800" dirty="0" err="1" smtClean="0"/>
              <a:t>lelaki</a:t>
            </a:r>
            <a:r>
              <a:rPr lang="en-US" sz="2800" dirty="0" smtClean="0"/>
              <a:t> </a:t>
            </a:r>
            <a:r>
              <a:rPr lang="en-US" sz="2800" dirty="0" err="1" smtClean="0"/>
              <a:t>seringkali</a:t>
            </a:r>
            <a:r>
              <a:rPr lang="en-US" sz="2800" dirty="0" smtClean="0"/>
              <a:t> </a:t>
            </a:r>
            <a:r>
              <a:rPr lang="en-US" sz="2800" dirty="0" err="1" smtClean="0"/>
              <a:t>menyamakan</a:t>
            </a:r>
            <a:r>
              <a:rPr lang="en-US" sz="2800" dirty="0" smtClean="0"/>
              <a:t> </a:t>
            </a:r>
            <a:r>
              <a:rPr lang="en-US" sz="2800" dirty="0" err="1" smtClean="0"/>
              <a:t>penanganan</a:t>
            </a:r>
            <a:r>
              <a:rPr lang="en-US" sz="2800" dirty="0" smtClean="0"/>
              <a:t> </a:t>
            </a:r>
            <a:r>
              <a:rPr lang="en-US" sz="2800" i="1" dirty="0" smtClean="0"/>
              <a:t>erotic transference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menggoda</a:t>
            </a:r>
            <a:r>
              <a:rPr lang="en-US" sz="2800" dirty="0" smtClean="0"/>
              <a:t> </a:t>
            </a:r>
            <a:r>
              <a:rPr lang="en-US" sz="2800" dirty="0" err="1" smtClean="0"/>
              <a:t>wanita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menikmati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bukan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menangani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erotic </a:t>
            </a:r>
            <a:r>
              <a:rPr lang="en-US" sz="2800" i="1" dirty="0" err="1" smtClean="0">
                <a:sym typeface="Wingdings" pitchFamily="2" charset="2"/>
              </a:rPr>
              <a:t>transferens</a:t>
            </a:r>
            <a:endParaRPr lang="en-US" sz="2800" i="1" dirty="0" smtClean="0">
              <a:sym typeface="Wingdings" pitchFamily="2" charset="2"/>
            </a:endParaRPr>
          </a:p>
          <a:p>
            <a:r>
              <a:rPr lang="en-US" sz="2800" dirty="0" err="1" smtClean="0">
                <a:sym typeface="Wingdings" pitchFamily="2" charset="2"/>
              </a:rPr>
              <a:t>Pasien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ingin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menjadi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i="1" dirty="0" smtClean="0">
                <a:sym typeface="Wingdings" pitchFamily="2" charset="2"/>
              </a:rPr>
              <a:t>object of desire </a:t>
            </a:r>
            <a:r>
              <a:rPr lang="en-US" sz="2800" dirty="0" err="1" smtClean="0">
                <a:sym typeface="Wingdings" pitchFamily="2" charset="2"/>
              </a:rPr>
              <a:t>terapis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pakaian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perilaku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smtClean="0">
                <a:sym typeface="Wingdings" pitchFamily="2" charset="2"/>
              </a:rPr>
              <a:t>yang </a:t>
            </a:r>
            <a:r>
              <a:rPr lang="en-US" sz="2800" dirty="0" err="1" smtClean="0">
                <a:sym typeface="Wingdings" pitchFamily="2" charset="2"/>
              </a:rPr>
              <a:t>menarik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terapis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i="1" dirty="0" smtClean="0">
                <a:sym typeface="Wingdings" pitchFamily="2" charset="2"/>
              </a:rPr>
              <a:t>Erotic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i="1" dirty="0" smtClean="0">
                <a:sym typeface="Wingdings" pitchFamily="2" charset="2"/>
              </a:rPr>
              <a:t> erotized transference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Erotic Transference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Erotic </a:t>
            </a:r>
            <a:r>
              <a:rPr lang="en-US" sz="2800" i="1" dirty="0" err="1" smtClean="0"/>
              <a:t>tranference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pasien</a:t>
            </a:r>
            <a:r>
              <a:rPr lang="en-US" sz="2800" dirty="0" smtClean="0"/>
              <a:t> </a:t>
            </a:r>
            <a:r>
              <a:rPr lang="en-US" sz="2800" dirty="0" err="1" smtClean="0"/>
              <a:t>histerikal</a:t>
            </a:r>
            <a:r>
              <a:rPr lang="en-US" sz="2800" dirty="0" smtClean="0"/>
              <a:t>: </a:t>
            </a:r>
            <a:r>
              <a:rPr lang="en-US" sz="2800" dirty="0" err="1" smtClean="0"/>
              <a:t>berkembang</a:t>
            </a:r>
            <a:r>
              <a:rPr lang="en-US" sz="2800" dirty="0" smtClean="0"/>
              <a:t> </a:t>
            </a:r>
            <a:r>
              <a:rPr lang="en-US" sz="2800" dirty="0" err="1" smtClean="0"/>
              <a:t>bertahap</a:t>
            </a:r>
            <a:r>
              <a:rPr lang="en-US" sz="2800" dirty="0" smtClean="0"/>
              <a:t>, </a:t>
            </a:r>
            <a:r>
              <a:rPr lang="en-US" sz="2800" dirty="0" err="1" smtClean="0"/>
              <a:t>diikuti</a:t>
            </a:r>
            <a:r>
              <a:rPr lang="en-US" sz="2800" dirty="0" smtClean="0"/>
              <a:t> rasa </a:t>
            </a:r>
            <a:r>
              <a:rPr lang="en-US" sz="2800" dirty="0" err="1" smtClean="0"/>
              <a:t>malu</a:t>
            </a:r>
            <a:r>
              <a:rPr lang="en-US" sz="2800" dirty="0" smtClean="0"/>
              <a:t>, ego </a:t>
            </a:r>
            <a:r>
              <a:rPr lang="en-US" sz="2800" dirty="0" err="1" smtClean="0"/>
              <a:t>distonik</a:t>
            </a:r>
            <a:r>
              <a:rPr lang="en-US" sz="2800" dirty="0" smtClean="0"/>
              <a:t>, </a:t>
            </a:r>
            <a:r>
              <a:rPr lang="en-US" sz="2800" dirty="0" err="1" smtClean="0"/>
              <a:t>perasaan</a:t>
            </a:r>
            <a:r>
              <a:rPr lang="en-US" sz="2800" dirty="0" smtClean="0"/>
              <a:t> </a:t>
            </a:r>
            <a:r>
              <a:rPr lang="en-US" sz="2800" dirty="0" err="1" smtClean="0"/>
              <a:t>bahwa</a:t>
            </a:r>
            <a:r>
              <a:rPr lang="en-US" sz="2800" dirty="0" smtClean="0"/>
              <a:t> </a:t>
            </a:r>
            <a:r>
              <a:rPr lang="en-US" sz="2800" dirty="0" err="1" smtClean="0"/>
              <a:t>hal</a:t>
            </a:r>
            <a:r>
              <a:rPr lang="en-US" sz="2800" dirty="0"/>
              <a:t> </a:t>
            </a:r>
            <a:r>
              <a:rPr lang="en-US" sz="2800" dirty="0" err="1" smtClean="0"/>
              <a:t>tersebut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pantas</a:t>
            </a:r>
            <a:endParaRPr lang="en-US" sz="2800" dirty="0" smtClean="0"/>
          </a:p>
          <a:p>
            <a:r>
              <a:rPr lang="en-US" sz="2800" dirty="0" err="1" smtClean="0"/>
              <a:t>Absensi</a:t>
            </a:r>
            <a:r>
              <a:rPr lang="en-US" sz="2800" dirty="0" smtClean="0"/>
              <a:t> </a:t>
            </a:r>
            <a:r>
              <a:rPr lang="en-US" sz="2800" dirty="0" err="1" smtClean="0"/>
              <a:t>dierotisasikan</a:t>
            </a:r>
            <a:r>
              <a:rPr lang="en-US" sz="2800" dirty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psikoterapi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dianggap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menstimulasi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akibat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tidak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adanya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intimasi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fisik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dalam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terapi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perpisahan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setelah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setiap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sesi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i="1" dirty="0" smtClean="0">
                <a:sym typeface="Wingdings" pitchFamily="2" charset="2"/>
              </a:rPr>
              <a:t>transference addiction </a:t>
            </a:r>
            <a:r>
              <a:rPr lang="en-US" sz="2800" dirty="0" smtClean="0">
                <a:sym typeface="Wingdings" pitchFamily="2" charset="2"/>
              </a:rPr>
              <a:t>(</a:t>
            </a:r>
            <a:r>
              <a:rPr lang="en-US" sz="2800" dirty="0" err="1" smtClean="0">
                <a:sym typeface="Wingdings" pitchFamily="2" charset="2"/>
              </a:rPr>
              <a:t>terapi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dirasakan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sebagai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hubungan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eksklusif</a:t>
            </a:r>
            <a:r>
              <a:rPr lang="en-US" sz="2800" dirty="0" smtClean="0">
                <a:sym typeface="Wingdings" pitchFamily="2" charset="2"/>
              </a:rPr>
              <a:t>)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Erotic Transference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Erotic transference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organisasi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primitif</a:t>
            </a:r>
            <a:r>
              <a:rPr lang="en-US" dirty="0" smtClean="0"/>
              <a:t> (</a:t>
            </a:r>
            <a:r>
              <a:rPr lang="en-US" dirty="0" err="1" smtClean="0"/>
              <a:t>histrionik</a:t>
            </a:r>
            <a:r>
              <a:rPr lang="en-US" dirty="0" smtClean="0"/>
              <a:t>/</a:t>
            </a:r>
            <a:r>
              <a:rPr lang="en-US" dirty="0" err="1" smtClean="0"/>
              <a:t>ambang</a:t>
            </a:r>
            <a:r>
              <a:rPr lang="en-US" dirty="0" smtClean="0"/>
              <a:t>): </a:t>
            </a:r>
            <a:r>
              <a:rPr lang="en-US" i="1" dirty="0" smtClean="0"/>
              <a:t>erotized transference, </a:t>
            </a:r>
            <a:r>
              <a:rPr lang="en-US" dirty="0" err="1" smtClean="0"/>
              <a:t>gangguan</a:t>
            </a:r>
            <a:r>
              <a:rPr lang="en-US" dirty="0" smtClean="0"/>
              <a:t> ego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err="1" smtClean="0">
                <a:sym typeface="Wingdings" pitchFamily="2" charset="2"/>
              </a:rPr>
              <a:t>realita</a:t>
            </a:r>
            <a:r>
              <a:rPr lang="en-US" dirty="0" smtClean="0">
                <a:sym typeface="Wingdings" pitchFamily="2" charset="2"/>
              </a:rPr>
              <a:t> internal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eksternal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kabur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dirasakan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akal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diinginkan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pelanggaran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batasan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seksual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berasal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pengalaman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nyata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kecil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oleh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figur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orangtua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Kerugian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Keuntungan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r>
              <a:rPr lang="en-US" dirty="0" smtClean="0"/>
              <a:t>: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lalu</a:t>
            </a:r>
            <a:r>
              <a:rPr lang="en-US" dirty="0" smtClean="0"/>
              <a:t>,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cinta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seksualitas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tumbuh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diamati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r>
              <a:rPr lang="en-US" dirty="0" smtClean="0"/>
              <a:t> yang </a:t>
            </a:r>
            <a:r>
              <a:rPr lang="en-US" dirty="0" err="1" smtClean="0"/>
              <a:t>aman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risiko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dieksploitasi</a:t>
            </a:r>
            <a:endParaRPr lang="en-US" dirty="0" smtClean="0"/>
          </a:p>
          <a:p>
            <a:r>
              <a:rPr lang="en-US" dirty="0" err="1" smtClean="0"/>
              <a:t>Kerugian</a:t>
            </a:r>
            <a:r>
              <a:rPr lang="en-US" dirty="0"/>
              <a:t> </a:t>
            </a:r>
            <a:r>
              <a:rPr lang="en-US" i="1" dirty="0" smtClean="0"/>
              <a:t>erotic transference</a:t>
            </a:r>
            <a:r>
              <a:rPr lang="en-US" dirty="0" smtClean="0"/>
              <a:t>: </a:t>
            </a:r>
            <a:r>
              <a:rPr lang="en-US" i="1" dirty="0" smtClean="0"/>
              <a:t>acting-out</a:t>
            </a:r>
            <a:r>
              <a:rPr lang="en-US" dirty="0" smtClean="0"/>
              <a:t> </a:t>
            </a:r>
            <a:r>
              <a:rPr lang="en-US" i="1" dirty="0" err="1" smtClean="0"/>
              <a:t>countertransference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menimbulkan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seksual-romantis</a:t>
            </a:r>
            <a:r>
              <a:rPr lang="en-US" dirty="0" smtClean="0"/>
              <a:t> yang </a:t>
            </a:r>
            <a:r>
              <a:rPr lang="en-US" dirty="0" err="1" smtClean="0"/>
              <a:t>nyata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Prinsip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/>
              <a:t> </a:t>
            </a:r>
            <a:r>
              <a:rPr lang="en-US" dirty="0" err="1" smtClean="0"/>
              <a:t>Menangani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Menelaah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i="1" dirty="0" err="1" smtClean="0"/>
              <a:t>countertransference</a:t>
            </a:r>
            <a:endParaRPr lang="en-US" i="1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Menerima</a:t>
            </a:r>
            <a:r>
              <a:rPr lang="en-US" dirty="0" smtClean="0"/>
              <a:t>,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eksploitatif</a:t>
            </a:r>
            <a:r>
              <a:rPr lang="en-US" dirty="0" smtClean="0"/>
              <a:t>,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yang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dipahami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Memahami</a:t>
            </a:r>
            <a:r>
              <a:rPr lang="en-US" dirty="0" smtClean="0"/>
              <a:t> </a:t>
            </a:r>
            <a:r>
              <a:rPr lang="en-US" dirty="0" err="1" smtClean="0"/>
              <a:t>makna</a:t>
            </a:r>
            <a:r>
              <a:rPr lang="en-US" dirty="0" smtClean="0"/>
              <a:t> </a:t>
            </a:r>
            <a:r>
              <a:rPr lang="en-US" dirty="0" err="1" smtClean="0"/>
              <a:t>berganda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transferens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 smtClean="0"/>
              <a:t>mendalami</a:t>
            </a:r>
            <a:r>
              <a:rPr lang="en-US" dirty="0" smtClean="0"/>
              <a:t> </a:t>
            </a:r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terapi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Menginterpretasi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transferens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saat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masa</a:t>
            </a:r>
            <a:r>
              <a:rPr lang="en-US" dirty="0" smtClean="0"/>
              <a:t> </a:t>
            </a:r>
            <a:r>
              <a:rPr lang="en-US" dirty="0" err="1" smtClean="0"/>
              <a:t>lalu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Persamaan</a:t>
            </a:r>
            <a:r>
              <a:rPr lang="en-US" dirty="0" smtClean="0"/>
              <a:t>: </a:t>
            </a:r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tumpang</a:t>
            </a:r>
            <a:r>
              <a:rPr lang="en-US" dirty="0" smtClean="0"/>
              <a:t> </a:t>
            </a:r>
            <a:r>
              <a:rPr lang="en-US" dirty="0" err="1" smtClean="0"/>
              <a:t>tindih</a:t>
            </a:r>
            <a:endParaRPr lang="en-US" dirty="0" smtClean="0"/>
          </a:p>
          <a:p>
            <a:r>
              <a:rPr lang="en-US" dirty="0" err="1" smtClean="0">
                <a:sym typeface="Wingdings" pitchFamily="2" charset="2"/>
              </a:rPr>
              <a:t>Pembeda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deskriptif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bisa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misdiagnosis</a:t>
            </a:r>
          </a:p>
          <a:p>
            <a:r>
              <a:rPr lang="en-US" dirty="0" err="1" smtClean="0"/>
              <a:t>Garis</a:t>
            </a:r>
            <a:r>
              <a:rPr lang="en-US" dirty="0" smtClean="0"/>
              <a:t> yang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ditentukan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keduanya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rencana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</a:t>
            </a:r>
            <a:endParaRPr lang="en-US" dirty="0" smtClean="0"/>
          </a:p>
          <a:p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perilaku</a:t>
            </a:r>
            <a:r>
              <a:rPr lang="en-US" dirty="0" smtClean="0"/>
              <a:t> </a:t>
            </a:r>
            <a:r>
              <a:rPr lang="en-US" dirty="0" err="1" smtClean="0"/>
              <a:t>menetap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berkurang</a:t>
            </a:r>
            <a:r>
              <a:rPr lang="en-US" dirty="0" smtClean="0"/>
              <a:t> </a:t>
            </a:r>
            <a:r>
              <a:rPr lang="en-US" dirty="0" err="1" smtClean="0"/>
              <a:t>sejalan</a:t>
            </a:r>
            <a:r>
              <a:rPr lang="en-US" dirty="0" smtClean="0"/>
              <a:t> </a:t>
            </a:r>
            <a:r>
              <a:rPr lang="en-US" dirty="0" err="1" smtClean="0"/>
              <a:t>usia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lain</a:t>
            </a:r>
          </a:p>
          <a:p>
            <a:r>
              <a:rPr lang="en-US" dirty="0" err="1" smtClean="0"/>
              <a:t>Penyalahgunaan</a:t>
            </a:r>
            <a:r>
              <a:rPr lang="en-US" dirty="0" smtClean="0"/>
              <a:t> </a:t>
            </a:r>
            <a:r>
              <a:rPr lang="en-US" dirty="0" smtClean="0"/>
              <a:t>NAPZA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Meneelaah</a:t>
            </a:r>
            <a:r>
              <a:rPr lang="en-US" dirty="0" smtClean="0"/>
              <a:t> </a:t>
            </a:r>
            <a:r>
              <a:rPr lang="en-US" i="1" dirty="0" err="1" smtClean="0"/>
              <a:t>countertransference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i="1" dirty="0" err="1" smtClean="0"/>
              <a:t>Countertransference</a:t>
            </a:r>
            <a:r>
              <a:rPr lang="en-US" sz="2700" i="1" dirty="0" smtClean="0"/>
              <a:t> </a:t>
            </a:r>
            <a:r>
              <a:rPr lang="en-US" sz="2700" dirty="0" err="1" smtClean="0"/>
              <a:t>bisa</a:t>
            </a:r>
            <a:r>
              <a:rPr lang="en-US" sz="2700" dirty="0" smtClean="0"/>
              <a:t> </a:t>
            </a:r>
            <a:r>
              <a:rPr lang="en-US" sz="2700" dirty="0" err="1" smtClean="0"/>
              <a:t>berasal</a:t>
            </a:r>
            <a:r>
              <a:rPr lang="en-US" sz="2700" dirty="0" smtClean="0"/>
              <a:t> </a:t>
            </a:r>
            <a:r>
              <a:rPr lang="en-US" sz="2700" dirty="0" err="1" smtClean="0"/>
              <a:t>dari</a:t>
            </a:r>
            <a:r>
              <a:rPr lang="en-US" sz="2700" dirty="0" smtClean="0"/>
              <a:t> </a:t>
            </a:r>
            <a:r>
              <a:rPr lang="en-US" sz="2700" dirty="0" err="1" smtClean="0"/>
              <a:t>objek</a:t>
            </a:r>
            <a:r>
              <a:rPr lang="en-US" sz="2700" dirty="0" smtClean="0"/>
              <a:t> </a:t>
            </a:r>
            <a:r>
              <a:rPr lang="en-US" sz="2700" dirty="0" err="1" smtClean="0"/>
              <a:t>masa</a:t>
            </a:r>
            <a:r>
              <a:rPr lang="en-US" sz="2700" dirty="0" smtClean="0"/>
              <a:t> </a:t>
            </a:r>
            <a:r>
              <a:rPr lang="en-US" sz="2700" dirty="0" err="1" smtClean="0"/>
              <a:t>lalu</a:t>
            </a:r>
            <a:r>
              <a:rPr lang="en-US" sz="2700" dirty="0" smtClean="0"/>
              <a:t> </a:t>
            </a:r>
            <a:r>
              <a:rPr lang="en-US" sz="2700" dirty="0" err="1" smtClean="0"/>
              <a:t>terapis</a:t>
            </a:r>
            <a:r>
              <a:rPr lang="en-US" sz="2700" dirty="0" smtClean="0"/>
              <a:t> yang </a:t>
            </a:r>
            <a:r>
              <a:rPr lang="en-US" sz="2700" dirty="0" err="1" smtClean="0"/>
              <a:t>menggairahkannya</a:t>
            </a:r>
            <a:r>
              <a:rPr lang="en-US" sz="2700" dirty="0" smtClean="0"/>
              <a:t> </a:t>
            </a:r>
            <a:r>
              <a:rPr lang="en-US" sz="2700" dirty="0" err="1" smtClean="0"/>
              <a:t>namun</a:t>
            </a:r>
            <a:r>
              <a:rPr lang="en-US" sz="2700" dirty="0" smtClean="0"/>
              <a:t> </a:t>
            </a:r>
            <a:r>
              <a:rPr lang="en-US" sz="2700" dirty="0" err="1" smtClean="0"/>
              <a:t>terlarang</a:t>
            </a:r>
            <a:r>
              <a:rPr lang="en-US" sz="2700" dirty="0" smtClean="0"/>
              <a:t>, </a:t>
            </a:r>
            <a:r>
              <a:rPr lang="en-US" sz="2700" dirty="0" err="1" smtClean="0"/>
              <a:t>atau</a:t>
            </a:r>
            <a:r>
              <a:rPr lang="en-US" sz="2700" dirty="0" smtClean="0"/>
              <a:t> </a:t>
            </a:r>
            <a:r>
              <a:rPr lang="en-US" sz="2700" dirty="0" err="1" smtClean="0"/>
              <a:t>berasal</a:t>
            </a:r>
            <a:r>
              <a:rPr lang="en-US" sz="2700" dirty="0" smtClean="0"/>
              <a:t> </a:t>
            </a:r>
            <a:r>
              <a:rPr lang="en-US" sz="2700" dirty="0" err="1" smtClean="0"/>
              <a:t>dari</a:t>
            </a:r>
            <a:r>
              <a:rPr lang="en-US" sz="2700" dirty="0" smtClean="0"/>
              <a:t> </a:t>
            </a:r>
            <a:r>
              <a:rPr lang="en-US" sz="2700" dirty="0" err="1" smtClean="0"/>
              <a:t>hasrat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figur</a:t>
            </a:r>
            <a:r>
              <a:rPr lang="en-US" sz="2700" dirty="0" smtClean="0"/>
              <a:t> </a:t>
            </a:r>
            <a:r>
              <a:rPr lang="en-US" sz="2700" dirty="0" err="1" smtClean="0"/>
              <a:t>orangtuanya</a:t>
            </a:r>
            <a:r>
              <a:rPr lang="en-US" sz="2700" dirty="0" smtClean="0"/>
              <a:t> </a:t>
            </a:r>
            <a:r>
              <a:rPr lang="en-US" sz="2700" dirty="0" err="1" smtClean="0"/>
              <a:t>pada</a:t>
            </a:r>
            <a:r>
              <a:rPr lang="en-US" sz="2700" dirty="0" smtClean="0"/>
              <a:t> </a:t>
            </a:r>
            <a:r>
              <a:rPr lang="en-US" sz="2700" dirty="0" err="1" smtClean="0"/>
              <a:t>masa</a:t>
            </a:r>
            <a:r>
              <a:rPr lang="en-US" sz="2700" dirty="0" smtClean="0"/>
              <a:t> oedipal</a:t>
            </a:r>
          </a:p>
          <a:p>
            <a:r>
              <a:rPr lang="en-US" sz="2700" dirty="0" err="1" smtClean="0"/>
              <a:t>Menimbang</a:t>
            </a:r>
            <a:r>
              <a:rPr lang="en-US" sz="2700" dirty="0" smtClean="0"/>
              <a:t> </a:t>
            </a:r>
            <a:r>
              <a:rPr lang="en-US" sz="2700" dirty="0" err="1" smtClean="0"/>
              <a:t>seberapa</a:t>
            </a:r>
            <a:r>
              <a:rPr lang="en-US" sz="2700" dirty="0" smtClean="0"/>
              <a:t> </a:t>
            </a:r>
            <a:r>
              <a:rPr lang="en-US" sz="2700" dirty="0" err="1" smtClean="0"/>
              <a:t>besar</a:t>
            </a:r>
            <a:r>
              <a:rPr lang="en-US" sz="2700" dirty="0" smtClean="0"/>
              <a:t> </a:t>
            </a:r>
            <a:r>
              <a:rPr lang="en-US" sz="2700" dirty="0" err="1" smtClean="0"/>
              <a:t>peran</a:t>
            </a:r>
            <a:r>
              <a:rPr lang="en-US" sz="2700" dirty="0" smtClean="0"/>
              <a:t> </a:t>
            </a:r>
            <a:r>
              <a:rPr lang="en-US" sz="2700" dirty="0" err="1" smtClean="0"/>
              <a:t>terapis</a:t>
            </a:r>
            <a:r>
              <a:rPr lang="en-US" sz="2700" dirty="0" smtClean="0"/>
              <a:t>, </a:t>
            </a:r>
            <a:r>
              <a:rPr lang="en-US" sz="2700" dirty="0" err="1" smtClean="0"/>
              <a:t>dan</a:t>
            </a:r>
            <a:r>
              <a:rPr lang="en-US" sz="2700" dirty="0" smtClean="0"/>
              <a:t> </a:t>
            </a:r>
            <a:r>
              <a:rPr lang="en-US" sz="2700" dirty="0" err="1" smtClean="0"/>
              <a:t>seberapa</a:t>
            </a:r>
            <a:r>
              <a:rPr lang="en-US" sz="2700" dirty="0" smtClean="0"/>
              <a:t> </a:t>
            </a:r>
            <a:r>
              <a:rPr lang="en-US" sz="2700" dirty="0" err="1" smtClean="0"/>
              <a:t>besar</a:t>
            </a:r>
            <a:r>
              <a:rPr lang="en-US" sz="2700" dirty="0" smtClean="0"/>
              <a:t> </a:t>
            </a:r>
            <a:r>
              <a:rPr lang="en-US" sz="2700" dirty="0" err="1" smtClean="0"/>
              <a:t>peran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endParaRPr lang="en-US" sz="2700" dirty="0" smtClean="0"/>
          </a:p>
          <a:p>
            <a:r>
              <a:rPr lang="en-US" sz="2700" dirty="0" err="1" smtClean="0"/>
              <a:t>Bentuk</a:t>
            </a:r>
            <a:r>
              <a:rPr lang="en-US" sz="2700" dirty="0" smtClean="0"/>
              <a:t> </a:t>
            </a:r>
            <a:r>
              <a:rPr lang="en-US" sz="2700" i="1" dirty="0" err="1" smtClean="0"/>
              <a:t>countertransference</a:t>
            </a:r>
            <a:r>
              <a:rPr lang="en-US" sz="2700" dirty="0" smtClean="0"/>
              <a:t>:</a:t>
            </a:r>
          </a:p>
          <a:p>
            <a:pPr marL="696913">
              <a:buFont typeface="Calibri" pitchFamily="34" charset="0"/>
              <a:buChar char="-"/>
            </a:pPr>
            <a:r>
              <a:rPr lang="en-US" sz="2700" dirty="0" err="1" smtClean="0"/>
              <a:t>menilai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r>
              <a:rPr lang="en-US" sz="2700" dirty="0" smtClean="0"/>
              <a:t> </a:t>
            </a:r>
            <a:r>
              <a:rPr lang="en-US" sz="2700" dirty="0" err="1" smtClean="0"/>
              <a:t>seduktif</a:t>
            </a:r>
            <a:r>
              <a:rPr lang="en-US" sz="2700" dirty="0" smtClean="0"/>
              <a:t> </a:t>
            </a:r>
            <a:r>
              <a:rPr lang="en-US" sz="2700" dirty="0" err="1" smtClean="0"/>
              <a:t>ketika</a:t>
            </a:r>
            <a:r>
              <a:rPr lang="en-US" sz="2700" dirty="0" smtClean="0"/>
              <a:t> </a:t>
            </a:r>
            <a:r>
              <a:rPr lang="en-US" sz="2700" dirty="0" err="1" smtClean="0"/>
              <a:t>sebenarnya</a:t>
            </a:r>
            <a:r>
              <a:rPr lang="en-US" sz="2700" dirty="0" smtClean="0"/>
              <a:t> </a:t>
            </a:r>
            <a:r>
              <a:rPr lang="en-US" sz="2700" dirty="0" err="1" smtClean="0"/>
              <a:t>tidak</a:t>
            </a:r>
            <a:r>
              <a:rPr lang="en-US" sz="2700" dirty="0" smtClean="0"/>
              <a:t> </a:t>
            </a:r>
            <a:r>
              <a:rPr lang="en-US" sz="2700" dirty="0" err="1" smtClean="0"/>
              <a:t>ada</a:t>
            </a:r>
            <a:r>
              <a:rPr lang="en-US" sz="2700" dirty="0" smtClean="0"/>
              <a:t> </a:t>
            </a:r>
            <a:r>
              <a:rPr lang="en-US" sz="2700" i="1" dirty="0" smtClean="0"/>
              <a:t>erotic transference</a:t>
            </a:r>
            <a:r>
              <a:rPr lang="en-US" sz="2700" dirty="0" smtClean="0"/>
              <a:t> </a:t>
            </a:r>
            <a:r>
              <a:rPr lang="en-US" sz="2700" dirty="0" err="1" smtClean="0"/>
              <a:t>sebagai</a:t>
            </a:r>
            <a:r>
              <a:rPr lang="en-US" sz="2700" dirty="0" smtClean="0"/>
              <a:t> </a:t>
            </a:r>
            <a:r>
              <a:rPr lang="en-US" sz="2700" dirty="0" err="1" smtClean="0"/>
              <a:t>bentuk</a:t>
            </a:r>
            <a:r>
              <a:rPr lang="en-US" sz="2700" dirty="0" smtClean="0"/>
              <a:t> </a:t>
            </a:r>
            <a:r>
              <a:rPr lang="en-US" sz="2700" dirty="0" err="1" smtClean="0"/>
              <a:t>proyeksi</a:t>
            </a:r>
            <a:r>
              <a:rPr lang="en-US" sz="2700" dirty="0" smtClean="0"/>
              <a:t> </a:t>
            </a:r>
            <a:r>
              <a:rPr lang="en-US" sz="2700" dirty="0" err="1" smtClean="0"/>
              <a:t>ketertarikan</a:t>
            </a:r>
            <a:r>
              <a:rPr lang="en-US" sz="2700" dirty="0" smtClean="0"/>
              <a:t> </a:t>
            </a:r>
            <a:r>
              <a:rPr lang="en-US" sz="2700" dirty="0" err="1" smtClean="0"/>
              <a:t>terapis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endParaRPr lang="en-US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696913">
              <a:buNone/>
            </a:pPr>
            <a:r>
              <a:rPr lang="en-US" dirty="0" smtClean="0"/>
              <a:t>	</a:t>
            </a:r>
            <a:r>
              <a:rPr lang="en-US" dirty="0" err="1" smtClean="0"/>
              <a:t>Materi</a:t>
            </a:r>
            <a:r>
              <a:rPr lang="en-US" dirty="0" smtClean="0"/>
              <a:t> yang </a:t>
            </a:r>
            <a:r>
              <a:rPr lang="en-US" dirty="0" err="1" smtClean="0"/>
              <a:t>diproyeksikan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justru</a:t>
            </a:r>
            <a:r>
              <a:rPr lang="en-US" dirty="0" smtClean="0"/>
              <a:t> </a:t>
            </a:r>
            <a:r>
              <a:rPr lang="en-US" dirty="0" err="1" smtClean="0"/>
              <a:t>membangkitkan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r>
              <a:rPr lang="en-US" dirty="0" smtClean="0"/>
              <a:t> (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i="1" dirty="0" smtClean="0"/>
              <a:t>suggestible</a:t>
            </a:r>
            <a:r>
              <a:rPr lang="en-US" dirty="0" smtClean="0"/>
              <a:t>)</a:t>
            </a:r>
          </a:p>
          <a:p>
            <a:pPr marL="696913">
              <a:buFont typeface="Calibri" pitchFamily="34" charset="0"/>
              <a:buChar char="-"/>
            </a:pPr>
            <a:r>
              <a:rPr lang="en-US" dirty="0" err="1" smtClean="0"/>
              <a:t>Respon</a:t>
            </a:r>
            <a:r>
              <a:rPr lang="en-US" dirty="0" smtClean="0"/>
              <a:t> yang </a:t>
            </a:r>
            <a:r>
              <a:rPr lang="en-US" dirty="0" err="1" smtClean="0"/>
              <a:t>dingin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pengakuan</a:t>
            </a:r>
            <a:r>
              <a:rPr lang="en-US" dirty="0" smtClean="0"/>
              <a:t> </a:t>
            </a:r>
            <a:r>
              <a:rPr lang="en-US" dirty="0" err="1" smtClean="0"/>
              <a:t>hasrat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endParaRPr lang="en-US" dirty="0"/>
          </a:p>
          <a:p>
            <a:pPr marL="696913">
              <a:buFont typeface="Calibri" pitchFamily="34" charset="0"/>
              <a:buChar char="-"/>
            </a:pPr>
            <a:r>
              <a:rPr lang="en-US" dirty="0" err="1" smtClean="0"/>
              <a:t>Mengalihkan</a:t>
            </a:r>
            <a:r>
              <a:rPr lang="en-US" dirty="0" smtClean="0"/>
              <a:t> </a:t>
            </a:r>
            <a:r>
              <a:rPr lang="en-US" dirty="0" err="1" smtClean="0"/>
              <a:t>pembicaraan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kekhawatiran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 (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)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dikontrol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memberi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pesan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bahwa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perasaan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seksual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dapat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diterima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menjijikkan</a:t>
            </a:r>
            <a:endParaRPr lang="en-US" dirty="0">
              <a:sym typeface="Wingdings" pitchFamily="2" charset="2"/>
            </a:endParaRPr>
          </a:p>
          <a:p>
            <a:pPr marL="696913">
              <a:buFont typeface="Calibri" pitchFamily="34" charset="0"/>
              <a:buChar char="-"/>
            </a:pP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sengaja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membangkitkan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keinginan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seksual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terhadap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dirinya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gratifikasi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pribadi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ingin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diidealisasi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dicintai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err="1" smtClean="0"/>
              <a:t>Menerima</a:t>
            </a:r>
            <a:r>
              <a:rPr lang="en-US" sz="3000" dirty="0" smtClean="0"/>
              <a:t> </a:t>
            </a:r>
            <a:r>
              <a:rPr lang="en-US" sz="3000" i="1" dirty="0" smtClean="0"/>
              <a:t>erotic </a:t>
            </a:r>
            <a:r>
              <a:rPr lang="en-US" sz="3000" i="1" dirty="0" smtClean="0"/>
              <a:t>transference</a:t>
            </a:r>
            <a:r>
              <a:rPr lang="en-US" sz="3000" dirty="0" smtClean="0"/>
              <a:t> </a:t>
            </a:r>
            <a:r>
              <a:rPr lang="en-US" sz="3000" dirty="0" err="1" smtClean="0"/>
              <a:t>sebagai</a:t>
            </a:r>
            <a:r>
              <a:rPr lang="en-US" sz="3000" dirty="0" smtClean="0"/>
              <a:t> </a:t>
            </a:r>
            <a:r>
              <a:rPr lang="en-US" sz="3000" dirty="0" err="1" smtClean="0"/>
              <a:t>hal</a:t>
            </a:r>
            <a:r>
              <a:rPr lang="en-US" sz="3000" dirty="0" smtClean="0"/>
              <a:t> yang </a:t>
            </a:r>
            <a:r>
              <a:rPr lang="en-US" sz="3000" dirty="0" err="1" smtClean="0"/>
              <a:t>penting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dipahami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Di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psikoterapi</a:t>
            </a:r>
            <a:r>
              <a:rPr lang="en-US" sz="2400" dirty="0" smtClean="0"/>
              <a:t>, </a:t>
            </a:r>
            <a:r>
              <a:rPr lang="en-US" sz="2400" dirty="0" err="1" smtClean="0"/>
              <a:t>wajar</a:t>
            </a:r>
            <a:r>
              <a:rPr lang="en-US" sz="2400" dirty="0" smtClean="0"/>
              <a:t> </a:t>
            </a:r>
            <a:r>
              <a:rPr lang="en-US" sz="2400" dirty="0" err="1" smtClean="0"/>
              <a:t>jika</a:t>
            </a:r>
            <a:r>
              <a:rPr lang="en-US" sz="2400" dirty="0" smtClean="0"/>
              <a:t> </a:t>
            </a:r>
            <a:r>
              <a:rPr lang="en-US" sz="2400" dirty="0" err="1" smtClean="0"/>
              <a:t>merasakan</a:t>
            </a:r>
            <a:r>
              <a:rPr lang="en-US" sz="2400" dirty="0" smtClean="0"/>
              <a:t> </a:t>
            </a:r>
            <a:r>
              <a:rPr lang="en-US" sz="2400" dirty="0" err="1" smtClean="0"/>
              <a:t>berbagai</a:t>
            </a:r>
            <a:r>
              <a:rPr lang="en-US" sz="2400" dirty="0" smtClean="0"/>
              <a:t> </a:t>
            </a:r>
            <a:r>
              <a:rPr lang="en-US" sz="2400" dirty="0" err="1" smtClean="0"/>
              <a:t>macam</a:t>
            </a:r>
            <a:r>
              <a:rPr lang="en-US" sz="2400" dirty="0" smtClean="0"/>
              <a:t> </a:t>
            </a:r>
            <a:r>
              <a:rPr lang="en-US" sz="2400" dirty="0" err="1" smtClean="0"/>
              <a:t>perasaan</a:t>
            </a:r>
            <a:endParaRPr lang="en-US" sz="2400" dirty="0" smtClean="0"/>
          </a:p>
          <a:p>
            <a:r>
              <a:rPr lang="en-US" sz="2400" dirty="0" err="1" smtClean="0"/>
              <a:t>Perasaan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timbul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menjadi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menggambarkan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lain </a:t>
            </a:r>
            <a:r>
              <a:rPr lang="en-US" sz="2400" dirty="0" err="1" smtClean="0"/>
              <a:t>masa</a:t>
            </a:r>
            <a:r>
              <a:rPr lang="en-US" sz="2400" dirty="0" smtClean="0"/>
              <a:t> </a:t>
            </a:r>
            <a:r>
              <a:rPr lang="en-US" sz="2400" dirty="0" err="1" smtClean="0"/>
              <a:t>kini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masa</a:t>
            </a:r>
            <a:r>
              <a:rPr lang="en-US" sz="2400" dirty="0" smtClean="0"/>
              <a:t> </a:t>
            </a:r>
            <a:r>
              <a:rPr lang="en-US" sz="2400" dirty="0" err="1" smtClean="0"/>
              <a:t>lalu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endParaRPr lang="en-US" sz="2400" dirty="0" smtClean="0"/>
          </a:p>
          <a:p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menggratifikasi</a:t>
            </a:r>
            <a:r>
              <a:rPr lang="en-US" sz="2400" dirty="0" smtClean="0"/>
              <a:t> </a:t>
            </a:r>
            <a:r>
              <a:rPr lang="en-US" sz="2400" i="1" dirty="0" smtClean="0"/>
              <a:t>transference wish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pengertian</a:t>
            </a:r>
            <a:r>
              <a:rPr lang="en-US" sz="2400" dirty="0" smtClean="0"/>
              <a:t> </a:t>
            </a:r>
            <a:r>
              <a:rPr lang="en-US" sz="2400" dirty="0" err="1" smtClean="0"/>
              <a:t>yg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baik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di</a:t>
            </a:r>
            <a:r>
              <a:rPr lang="en-US" sz="2400" dirty="0" smtClean="0"/>
              <a:t> </a:t>
            </a:r>
            <a:r>
              <a:rPr lang="en-US" sz="2400" dirty="0" err="1" smtClean="0"/>
              <a:t>luar</a:t>
            </a:r>
            <a:r>
              <a:rPr lang="en-US" sz="2400" dirty="0" smtClean="0"/>
              <a:t> </a:t>
            </a:r>
            <a:r>
              <a:rPr lang="en-US" sz="2400" dirty="0" err="1" smtClean="0"/>
              <a:t>terapi</a:t>
            </a:r>
            <a:endParaRPr lang="en-US" sz="2400" dirty="0" smtClean="0"/>
          </a:p>
          <a:p>
            <a:r>
              <a:rPr lang="en-US" sz="2400" i="1" dirty="0" smtClean="0"/>
              <a:t>Erotic transference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nyaman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: </a:t>
            </a:r>
            <a:r>
              <a:rPr lang="en-US" sz="2400" dirty="0" err="1" smtClean="0"/>
              <a:t>empati</a:t>
            </a:r>
            <a:endParaRPr lang="en-US" sz="2400" dirty="0" smtClean="0"/>
          </a:p>
          <a:p>
            <a:r>
              <a:rPr lang="en-US" sz="2400" dirty="0" err="1" smtClean="0"/>
              <a:t>Transferens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dirasakan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i="1" dirty="0" err="1" smtClean="0"/>
              <a:t>nyata</a:t>
            </a:r>
            <a:r>
              <a:rPr lang="en-US" sz="2400" dirty="0" smtClean="0"/>
              <a:t>. </a:t>
            </a:r>
            <a:r>
              <a:rPr lang="en-US" sz="2400" dirty="0" err="1" smtClean="0"/>
              <a:t>Memberitahu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bahwa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nyata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err="1" smtClean="0">
                <a:sym typeface="Wingdings" pitchFamily="2" charset="2"/>
              </a:rPr>
              <a:t>pasien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merasa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tidak</a:t>
            </a:r>
            <a:r>
              <a:rPr lang="en-US" sz="2400" dirty="0" smtClean="0">
                <a:sym typeface="Wingdings" pitchFamily="2" charset="2"/>
              </a:rPr>
              <a:t> </a:t>
            </a:r>
            <a:r>
              <a:rPr lang="en-US" sz="2400" dirty="0" err="1" smtClean="0">
                <a:sym typeface="Wingdings" pitchFamily="2" charset="2"/>
              </a:rPr>
              <a:t>dipahami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err="1" smtClean="0"/>
              <a:t>Memahami</a:t>
            </a:r>
            <a:r>
              <a:rPr lang="en-US" sz="3000" dirty="0" smtClean="0"/>
              <a:t> </a:t>
            </a:r>
            <a:r>
              <a:rPr lang="en-US" sz="3000" dirty="0" err="1" smtClean="0"/>
              <a:t>makna</a:t>
            </a:r>
            <a:r>
              <a:rPr lang="en-US" sz="3000" dirty="0" smtClean="0"/>
              <a:t> </a:t>
            </a:r>
            <a:r>
              <a:rPr lang="en-US" sz="3000" dirty="0" err="1" smtClean="0"/>
              <a:t>berganda</a:t>
            </a:r>
            <a:r>
              <a:rPr lang="en-US" sz="3000" dirty="0" smtClean="0"/>
              <a:t> </a:t>
            </a:r>
            <a:r>
              <a:rPr lang="en-US" sz="3000" dirty="0" err="1" smtClean="0"/>
              <a:t>dari</a:t>
            </a:r>
            <a:r>
              <a:rPr lang="en-US" sz="3000" dirty="0" smtClean="0"/>
              <a:t> </a:t>
            </a:r>
            <a:r>
              <a:rPr lang="en-US" sz="3000" dirty="0" err="1" smtClean="0"/>
              <a:t>transferens</a:t>
            </a:r>
            <a:r>
              <a:rPr lang="en-US" sz="3000" dirty="0" smtClean="0"/>
              <a:t> </a:t>
            </a:r>
            <a:r>
              <a:rPr lang="en-US" sz="3000" dirty="0" err="1" smtClean="0"/>
              <a:t>sebagai</a:t>
            </a:r>
            <a:r>
              <a:rPr lang="en-US" sz="3000" dirty="0" smtClean="0"/>
              <a:t> </a:t>
            </a:r>
            <a:r>
              <a:rPr lang="en-US" sz="3000" dirty="0" err="1" smtClean="0"/>
              <a:t>bentuk</a:t>
            </a:r>
            <a:r>
              <a:rPr lang="en-US" sz="3000" dirty="0" smtClean="0"/>
              <a:t> </a:t>
            </a:r>
            <a:r>
              <a:rPr lang="en-US" sz="3000" dirty="0" err="1" smtClean="0"/>
              <a:t>resistensi</a:t>
            </a:r>
            <a:r>
              <a:rPr lang="en-US" sz="3000" dirty="0" smtClean="0"/>
              <a:t> </a:t>
            </a:r>
            <a:r>
              <a:rPr lang="en-US" sz="3000" dirty="0" err="1" smtClean="0"/>
              <a:t>mendalami</a:t>
            </a:r>
            <a:r>
              <a:rPr lang="en-US" sz="3000" dirty="0" smtClean="0"/>
              <a:t> </a:t>
            </a:r>
            <a:r>
              <a:rPr lang="en-US" sz="3000" dirty="0" err="1" smtClean="0"/>
              <a:t>proses</a:t>
            </a:r>
            <a:r>
              <a:rPr lang="en-US" sz="3000" dirty="0" smtClean="0"/>
              <a:t> </a:t>
            </a:r>
            <a:r>
              <a:rPr lang="en-US" sz="3000" dirty="0" err="1" smtClean="0"/>
              <a:t>terapi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buruk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dienyahkan</a:t>
            </a:r>
            <a:endParaRPr lang="en-US" dirty="0" smtClean="0"/>
          </a:p>
          <a:p>
            <a:r>
              <a:rPr lang="en-US" dirty="0" err="1" smtClean="0"/>
              <a:t>Mengulang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memverbalisasikan</a:t>
            </a:r>
            <a:r>
              <a:rPr lang="en-US" dirty="0" smtClean="0"/>
              <a:t> </a:t>
            </a:r>
            <a:r>
              <a:rPr lang="en-US" dirty="0" err="1" smtClean="0"/>
              <a:t>perasaan</a:t>
            </a:r>
            <a:endParaRPr lang="en-US" dirty="0" smtClean="0"/>
          </a:p>
          <a:p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resistensi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menggambarkan</a:t>
            </a:r>
            <a:r>
              <a:rPr lang="en-US" dirty="0" smtClean="0"/>
              <a:t> </a:t>
            </a:r>
            <a:r>
              <a:rPr lang="en-US" i="1" dirty="0" smtClean="0"/>
              <a:t>unconscious wish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hasrat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homoseksualitas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menghadapi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terminasi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keinginan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menghancurkan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terapis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keinginan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dipahami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tanpa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harus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berbicara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err="1" smtClean="0"/>
              <a:t>Menginterpretasi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antara</a:t>
            </a:r>
            <a:r>
              <a:rPr lang="en-US" sz="3000" dirty="0" smtClean="0"/>
              <a:t> </a:t>
            </a:r>
            <a:r>
              <a:rPr lang="en-US" sz="3000" dirty="0" err="1" smtClean="0"/>
              <a:t>transferens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saat</a:t>
            </a:r>
            <a:r>
              <a:rPr lang="en-US" sz="3000" dirty="0" smtClean="0"/>
              <a:t> </a:t>
            </a:r>
            <a:r>
              <a:rPr lang="en-US" sz="3000" dirty="0" err="1" smtClean="0"/>
              <a:t>ini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masa</a:t>
            </a:r>
            <a:r>
              <a:rPr lang="en-US" sz="3000" dirty="0" smtClean="0"/>
              <a:t> </a:t>
            </a:r>
            <a:r>
              <a:rPr lang="en-US" sz="3000" dirty="0" err="1" smtClean="0"/>
              <a:t>lalu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 err="1" smtClean="0"/>
              <a:t>Interpretasi</a:t>
            </a:r>
            <a:r>
              <a:rPr lang="en-US" sz="2700" dirty="0" smtClean="0"/>
              <a:t> </a:t>
            </a:r>
            <a:r>
              <a:rPr lang="en-US" sz="2700" dirty="0" smtClean="0"/>
              <a:t>(</a:t>
            </a:r>
            <a:r>
              <a:rPr lang="en-US" sz="2700" dirty="0" err="1" smtClean="0"/>
              <a:t>memperjelas</a:t>
            </a:r>
            <a:r>
              <a:rPr lang="en-US" sz="2700" dirty="0" smtClean="0"/>
              <a:t> </a:t>
            </a:r>
            <a:r>
              <a:rPr lang="en-US" sz="2700" dirty="0" err="1" smtClean="0"/>
              <a:t>makna</a:t>
            </a:r>
            <a:r>
              <a:rPr lang="en-US" sz="2700" dirty="0" smtClean="0"/>
              <a:t> </a:t>
            </a:r>
            <a:r>
              <a:rPr lang="en-US" sz="2700" dirty="0" err="1" smtClean="0"/>
              <a:t>dan</a:t>
            </a:r>
            <a:r>
              <a:rPr lang="en-US" sz="2700" dirty="0" smtClean="0"/>
              <a:t> </a:t>
            </a:r>
            <a:r>
              <a:rPr lang="en-US" sz="2700" dirty="0" err="1" smtClean="0"/>
              <a:t>fungsi</a:t>
            </a:r>
            <a:r>
              <a:rPr lang="en-US" sz="2700" dirty="0" smtClean="0"/>
              <a:t> </a:t>
            </a:r>
            <a:r>
              <a:rPr lang="en-US" sz="2700" i="1" dirty="0" smtClean="0"/>
              <a:t>erotic </a:t>
            </a:r>
            <a:r>
              <a:rPr lang="en-US" sz="2700" i="1" dirty="0" smtClean="0"/>
              <a:t>transference</a:t>
            </a:r>
            <a:r>
              <a:rPr lang="en-US" sz="2700" dirty="0" smtClean="0"/>
              <a:t>)</a:t>
            </a:r>
            <a:r>
              <a:rPr lang="en-US" sz="2700" i="1" dirty="0" smtClean="0"/>
              <a:t> </a:t>
            </a:r>
            <a:r>
              <a:rPr lang="en-US" sz="2700" dirty="0" err="1" smtClean="0"/>
              <a:t>mengurangi</a:t>
            </a:r>
            <a:r>
              <a:rPr lang="en-US" sz="2700" dirty="0" smtClean="0"/>
              <a:t> </a:t>
            </a:r>
            <a:r>
              <a:rPr lang="en-US" sz="2700" dirty="0" err="1" smtClean="0"/>
              <a:t>resistensi</a:t>
            </a:r>
            <a:r>
              <a:rPr lang="en-US" sz="2700" dirty="0" smtClean="0"/>
              <a:t> </a:t>
            </a:r>
            <a:r>
              <a:rPr lang="en-US" sz="2700" dirty="0" err="1" smtClean="0"/>
              <a:t>dalam</a:t>
            </a:r>
            <a:r>
              <a:rPr lang="en-US" sz="2700" dirty="0" smtClean="0"/>
              <a:t> </a:t>
            </a:r>
            <a:r>
              <a:rPr lang="en-US" sz="2700" dirty="0" err="1" smtClean="0"/>
              <a:t>bentuk</a:t>
            </a:r>
            <a:r>
              <a:rPr lang="en-US" sz="2700" dirty="0" smtClean="0"/>
              <a:t> </a:t>
            </a:r>
            <a:r>
              <a:rPr lang="en-US" sz="2700" i="1" dirty="0" smtClean="0"/>
              <a:t>erotic transference</a:t>
            </a:r>
          </a:p>
          <a:p>
            <a:r>
              <a:rPr lang="en-US" sz="2700" dirty="0" err="1" smtClean="0"/>
              <a:t>Interpretasi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diri</a:t>
            </a:r>
            <a:r>
              <a:rPr lang="en-US" sz="2700" dirty="0" smtClean="0"/>
              <a:t> </a:t>
            </a:r>
            <a:r>
              <a:rPr lang="en-US" sz="2700" dirty="0" err="1" smtClean="0"/>
              <a:t>sendiri</a:t>
            </a:r>
            <a:r>
              <a:rPr lang="en-US" sz="2700" dirty="0" smtClean="0"/>
              <a:t> 4 kali </a:t>
            </a:r>
            <a:r>
              <a:rPr lang="en-US" sz="2700" dirty="0" err="1" smtClean="0"/>
              <a:t>sebelum</a:t>
            </a:r>
            <a:r>
              <a:rPr lang="en-US" sz="2700" dirty="0" smtClean="0"/>
              <a:t> </a:t>
            </a:r>
            <a:r>
              <a:rPr lang="en-US" sz="2700" dirty="0" err="1" smtClean="0"/>
              <a:t>mengatakannya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endParaRPr lang="en-US" sz="2700" dirty="0" smtClean="0"/>
          </a:p>
          <a:p>
            <a:r>
              <a:rPr lang="en-US" sz="2700" dirty="0" err="1" smtClean="0"/>
              <a:t>Menunggu</a:t>
            </a:r>
            <a:r>
              <a:rPr lang="en-US" sz="2700" dirty="0" smtClean="0"/>
              <a:t> </a:t>
            </a:r>
            <a:r>
              <a:rPr lang="en-US" sz="2700" dirty="0" err="1" smtClean="0"/>
              <a:t>hingga</a:t>
            </a:r>
            <a:r>
              <a:rPr lang="en-US" sz="2700" dirty="0" smtClean="0"/>
              <a:t> </a:t>
            </a:r>
            <a:r>
              <a:rPr lang="en-US" sz="2700" dirty="0" err="1" smtClean="0"/>
              <a:t>dekat</a:t>
            </a:r>
            <a:r>
              <a:rPr lang="en-US" sz="2700" dirty="0" smtClean="0"/>
              <a:t> </a:t>
            </a:r>
            <a:r>
              <a:rPr lang="en-US" sz="2700" dirty="0" err="1" smtClean="0"/>
              <a:t>ke</a:t>
            </a:r>
            <a:r>
              <a:rPr lang="en-US" sz="2700" i="1" dirty="0" smtClean="0"/>
              <a:t> </a:t>
            </a:r>
            <a:r>
              <a:rPr lang="en-US" sz="2700" i="1" dirty="0" smtClean="0"/>
              <a:t>consciousness</a:t>
            </a:r>
            <a:endParaRPr lang="en-US" sz="2700" dirty="0" smtClean="0"/>
          </a:p>
          <a:p>
            <a:r>
              <a:rPr lang="en-US" sz="2700" dirty="0" err="1" smtClean="0"/>
              <a:t>Membuat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r>
              <a:rPr lang="en-US" sz="2700" dirty="0" smtClean="0"/>
              <a:t> </a:t>
            </a:r>
            <a:r>
              <a:rPr lang="en-US" sz="2700" dirty="0" err="1" smtClean="0"/>
              <a:t>memahami</a:t>
            </a:r>
            <a:r>
              <a:rPr lang="en-US" sz="2700" dirty="0" smtClean="0"/>
              <a:t> </a:t>
            </a:r>
            <a:r>
              <a:rPr lang="en-US" sz="2700" dirty="0" err="1" smtClean="0"/>
              <a:t>bahwa</a:t>
            </a:r>
            <a:r>
              <a:rPr lang="en-US" sz="2700" dirty="0" smtClean="0"/>
              <a:t> </a:t>
            </a:r>
            <a:r>
              <a:rPr lang="en-US" sz="2700" dirty="0" err="1" smtClean="0"/>
              <a:t>cinta</a:t>
            </a:r>
            <a:r>
              <a:rPr lang="en-US" sz="2700" dirty="0" smtClean="0"/>
              <a:t> </a:t>
            </a:r>
            <a:r>
              <a:rPr lang="en-US" sz="2700" dirty="0" err="1" smtClean="0"/>
              <a:t>pasien</a:t>
            </a:r>
            <a:r>
              <a:rPr lang="en-US" sz="2700" dirty="0" smtClean="0"/>
              <a:t> </a:t>
            </a:r>
            <a:r>
              <a:rPr lang="en-US" sz="2700" dirty="0" err="1" smtClean="0"/>
              <a:t>kepada</a:t>
            </a:r>
            <a:r>
              <a:rPr lang="en-US" sz="2700" dirty="0" smtClean="0"/>
              <a:t> </a:t>
            </a:r>
            <a:r>
              <a:rPr lang="en-US" sz="2700" dirty="0" err="1" smtClean="0"/>
              <a:t>terapis</a:t>
            </a:r>
            <a:r>
              <a:rPr lang="en-US" sz="2700" dirty="0" smtClean="0"/>
              <a:t> </a:t>
            </a:r>
            <a:r>
              <a:rPr lang="en-US" sz="2700" dirty="0" err="1" smtClean="0"/>
              <a:t>adalah</a:t>
            </a:r>
            <a:r>
              <a:rPr lang="en-US" sz="2700" dirty="0" smtClean="0"/>
              <a:t> </a:t>
            </a:r>
            <a:r>
              <a:rPr lang="en-US" sz="2700" dirty="0" err="1" smtClean="0"/>
              <a:t>nyata</a:t>
            </a:r>
            <a:r>
              <a:rPr lang="en-US" sz="2700" dirty="0" smtClean="0"/>
              <a:t>, </a:t>
            </a:r>
            <a:r>
              <a:rPr lang="en-US" sz="2700" dirty="0" err="1" smtClean="0"/>
              <a:t>namun</a:t>
            </a:r>
            <a:r>
              <a:rPr lang="en-US" sz="2700" dirty="0" smtClean="0"/>
              <a:t> </a:t>
            </a:r>
            <a:r>
              <a:rPr lang="en-US" sz="2700" dirty="0" err="1" smtClean="0"/>
              <a:t>juga</a:t>
            </a:r>
            <a:r>
              <a:rPr lang="en-US" sz="2700" dirty="0" smtClean="0"/>
              <a:t> </a:t>
            </a:r>
            <a:r>
              <a:rPr lang="en-US" sz="2700" dirty="0" err="1" smtClean="0"/>
              <a:t>merupakan</a:t>
            </a:r>
            <a:r>
              <a:rPr lang="en-US" sz="2700" dirty="0" smtClean="0"/>
              <a:t> </a:t>
            </a:r>
            <a:r>
              <a:rPr lang="en-US" sz="2700" i="1" dirty="0" smtClean="0"/>
              <a:t>displacement</a:t>
            </a:r>
            <a:endParaRPr lang="en-US" sz="27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500" dirty="0" err="1" smtClean="0"/>
              <a:t>Kehilangan</a:t>
            </a:r>
            <a:r>
              <a:rPr lang="en-US" sz="2500" dirty="0" smtClean="0"/>
              <a:t> </a:t>
            </a:r>
            <a:r>
              <a:rPr lang="en-US" sz="2500" dirty="0" err="1" smtClean="0"/>
              <a:t>kesadaran</a:t>
            </a:r>
            <a:r>
              <a:rPr lang="en-US" sz="2500" dirty="0" smtClean="0"/>
              <a:t> </a:t>
            </a:r>
            <a:r>
              <a:rPr lang="en-US" sz="2500" dirty="0" err="1" smtClean="0"/>
              <a:t>akan</a:t>
            </a:r>
            <a:r>
              <a:rPr lang="en-US" sz="2500" dirty="0" smtClean="0"/>
              <a:t> </a:t>
            </a:r>
            <a:r>
              <a:rPr lang="en-US" sz="2500" i="1" dirty="0" err="1" smtClean="0"/>
              <a:t>tranferens-countertransference</a:t>
            </a:r>
            <a:r>
              <a:rPr lang="en-US" sz="2500" dirty="0" smtClean="0"/>
              <a:t> </a:t>
            </a:r>
            <a:r>
              <a:rPr lang="en-US" sz="2500" dirty="0" err="1" smtClean="0"/>
              <a:t>karena</a:t>
            </a:r>
            <a:r>
              <a:rPr lang="en-US" sz="2500" dirty="0" smtClean="0"/>
              <a:t> </a:t>
            </a:r>
            <a:r>
              <a:rPr lang="en-US" sz="2500" dirty="0" err="1" smtClean="0"/>
              <a:t>sangat</a:t>
            </a:r>
            <a:r>
              <a:rPr lang="en-US" sz="2500" dirty="0" smtClean="0"/>
              <a:t> </a:t>
            </a:r>
            <a:r>
              <a:rPr lang="en-US" sz="2500" dirty="0" err="1" smtClean="0"/>
              <a:t>nyata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smtClean="0">
                <a:sym typeface="Wingdings" pitchFamily="2" charset="2"/>
              </a:rPr>
              <a:t>monitor: </a:t>
            </a:r>
            <a:r>
              <a:rPr lang="en-US" sz="2500" dirty="0" err="1" smtClean="0">
                <a:sym typeface="Wingdings" pitchFamily="2" charset="2"/>
              </a:rPr>
              <a:t>memperpanjang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sesi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mengurangi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i="1" dirty="0" smtClean="0">
                <a:sym typeface="Wingdings" pitchFamily="2" charset="2"/>
              </a:rPr>
              <a:t>fee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i="1" dirty="0" smtClean="0">
                <a:sym typeface="Wingdings" pitchFamily="2" charset="2"/>
              </a:rPr>
              <a:t>self-disclosing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merenungkan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tentang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memperhatikan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penampilan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kontak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fisik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ingin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bertemu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di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luar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klinik</a:t>
            </a:r>
            <a:r>
              <a:rPr lang="en-US" sz="2500" dirty="0" smtClean="0">
                <a:sym typeface="Wingdings" pitchFamily="2" charset="2"/>
              </a:rPr>
              <a:t>, </a:t>
            </a:r>
            <a:r>
              <a:rPr lang="en-US" sz="2500" dirty="0" err="1" smtClean="0">
                <a:sym typeface="Wingdings" pitchFamily="2" charset="2"/>
              </a:rPr>
              <a:t>keinginan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menyelamatkan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pasien</a:t>
            </a:r>
            <a:endParaRPr lang="en-US" sz="2500" dirty="0" smtClean="0"/>
          </a:p>
          <a:p>
            <a:r>
              <a:rPr lang="en-US" sz="2500" dirty="0" err="1" smtClean="0"/>
              <a:t>Tidak</a:t>
            </a:r>
            <a:r>
              <a:rPr lang="en-US" sz="2500" dirty="0" smtClean="0"/>
              <a:t> </a:t>
            </a:r>
            <a:r>
              <a:rPr lang="en-US" sz="2500" dirty="0" err="1" smtClean="0"/>
              <a:t>semua</a:t>
            </a:r>
            <a:r>
              <a:rPr lang="en-US" sz="2500" dirty="0" smtClean="0"/>
              <a:t>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err="1" smtClean="0"/>
              <a:t>dengan</a:t>
            </a:r>
            <a:r>
              <a:rPr lang="en-US" sz="2500" dirty="0" smtClean="0"/>
              <a:t> </a:t>
            </a:r>
            <a:r>
              <a:rPr lang="en-US" sz="2500" i="1" dirty="0" smtClean="0"/>
              <a:t>erotic transference</a:t>
            </a:r>
            <a:r>
              <a:rPr lang="en-US" sz="2500" dirty="0" smtClean="0"/>
              <a:t> </a:t>
            </a:r>
            <a:r>
              <a:rPr lang="en-US" sz="2500" dirty="0" err="1" smtClean="0"/>
              <a:t>akan</a:t>
            </a:r>
            <a:r>
              <a:rPr lang="en-US" sz="2500" dirty="0" smtClean="0"/>
              <a:t> </a:t>
            </a:r>
            <a:r>
              <a:rPr lang="en-US" sz="2500" dirty="0" err="1" smtClean="0"/>
              <a:t>memberikan</a:t>
            </a:r>
            <a:r>
              <a:rPr lang="en-US" sz="2500" dirty="0" smtClean="0"/>
              <a:t> </a:t>
            </a:r>
            <a:r>
              <a:rPr lang="en-US" sz="2500" dirty="0" err="1" smtClean="0"/>
              <a:t>respon</a:t>
            </a:r>
            <a:r>
              <a:rPr lang="en-US" sz="2500" dirty="0" smtClean="0"/>
              <a:t> yang </a:t>
            </a:r>
            <a:r>
              <a:rPr lang="en-US" sz="2500" dirty="0" err="1" smtClean="0"/>
              <a:t>diinginkan</a:t>
            </a:r>
            <a:r>
              <a:rPr lang="en-US" sz="2500" dirty="0" smtClean="0"/>
              <a:t> </a:t>
            </a:r>
            <a:r>
              <a:rPr lang="en-US" sz="2500" dirty="0" err="1" smtClean="0"/>
              <a:t>melalui</a:t>
            </a:r>
            <a:r>
              <a:rPr lang="en-US" sz="2500" dirty="0" smtClean="0"/>
              <a:t> </a:t>
            </a:r>
            <a:r>
              <a:rPr lang="en-US" sz="2500" dirty="0" err="1" smtClean="0"/>
              <a:t>interpretasi</a:t>
            </a:r>
            <a:r>
              <a:rPr lang="en-US" sz="2500" dirty="0" smtClean="0"/>
              <a:t>. </a:t>
            </a:r>
            <a:r>
              <a:rPr lang="en-US" sz="2500" dirty="0" err="1" smtClean="0"/>
              <a:t>Pasien</a:t>
            </a:r>
            <a:r>
              <a:rPr lang="en-US" sz="2500" dirty="0" smtClean="0"/>
              <a:t> </a:t>
            </a:r>
            <a:r>
              <a:rPr lang="en-US" sz="2500" dirty="0" err="1" smtClean="0"/>
              <a:t>dengan</a:t>
            </a:r>
            <a:r>
              <a:rPr lang="en-US" sz="2500" dirty="0" smtClean="0"/>
              <a:t> </a:t>
            </a:r>
            <a:r>
              <a:rPr lang="en-US" sz="2500" dirty="0" err="1" smtClean="0"/>
              <a:t>organisasi</a:t>
            </a:r>
            <a:r>
              <a:rPr lang="en-US" sz="2500" dirty="0" smtClean="0"/>
              <a:t> </a:t>
            </a:r>
            <a:r>
              <a:rPr lang="en-US" sz="2500" dirty="0" err="1" smtClean="0"/>
              <a:t>lebih</a:t>
            </a:r>
            <a:r>
              <a:rPr lang="en-US" sz="2500" dirty="0" smtClean="0"/>
              <a:t> </a:t>
            </a:r>
            <a:r>
              <a:rPr lang="en-US" sz="2500" dirty="0" err="1" smtClean="0"/>
              <a:t>primitif</a:t>
            </a:r>
            <a:r>
              <a:rPr lang="en-US" sz="2500" dirty="0" smtClean="0"/>
              <a:t> </a:t>
            </a:r>
            <a:r>
              <a:rPr lang="en-US" sz="2500" dirty="0" err="1" smtClean="0"/>
              <a:t>justru</a:t>
            </a:r>
            <a:r>
              <a:rPr lang="en-US" sz="2500" dirty="0" smtClean="0"/>
              <a:t> </a:t>
            </a:r>
            <a:r>
              <a:rPr lang="en-US" sz="2500" dirty="0" err="1" smtClean="0"/>
              <a:t>akan</a:t>
            </a:r>
            <a:r>
              <a:rPr lang="en-US" sz="2500" dirty="0"/>
              <a:t> </a:t>
            </a:r>
            <a:r>
              <a:rPr lang="en-US" sz="2500" dirty="0" err="1" smtClean="0"/>
              <a:t>semakin</a:t>
            </a:r>
            <a:r>
              <a:rPr lang="en-US" sz="2500" dirty="0" smtClean="0"/>
              <a:t> </a:t>
            </a:r>
            <a:r>
              <a:rPr lang="en-US" sz="2500" dirty="0" err="1" smtClean="0"/>
              <a:t>mendekati</a:t>
            </a:r>
            <a:r>
              <a:rPr lang="en-US" sz="2500" dirty="0" smtClean="0"/>
              <a:t> </a:t>
            </a:r>
            <a:r>
              <a:rPr lang="en-US" sz="2500" dirty="0" err="1" smtClean="0"/>
              <a:t>terapis</a:t>
            </a:r>
            <a:r>
              <a:rPr lang="en-US" sz="2500" dirty="0" smtClean="0"/>
              <a:t> </a:t>
            </a:r>
            <a:r>
              <a:rPr lang="en-US" sz="2500" dirty="0" smtClean="0">
                <a:sym typeface="Wingdings" pitchFamily="2" charset="2"/>
              </a:rPr>
              <a:t> </a:t>
            </a:r>
            <a:r>
              <a:rPr lang="en-US" sz="2500" dirty="0" err="1" smtClean="0">
                <a:sym typeface="Wingdings" pitchFamily="2" charset="2"/>
              </a:rPr>
              <a:t>tentukan</a:t>
            </a:r>
            <a:r>
              <a:rPr lang="en-US" sz="2500" dirty="0" smtClean="0">
                <a:sym typeface="Wingdings" pitchFamily="2" charset="2"/>
              </a:rPr>
              <a:t> </a:t>
            </a:r>
            <a:r>
              <a:rPr lang="en-US" sz="2500" dirty="0" err="1" smtClean="0">
                <a:sym typeface="Wingdings" pitchFamily="2" charset="2"/>
              </a:rPr>
              <a:t>batasan</a:t>
            </a:r>
            <a:r>
              <a:rPr lang="en-US" sz="2500" dirty="0" smtClean="0">
                <a:sym typeface="Wingdings" pitchFamily="2" charset="2"/>
              </a:rPr>
              <a:t> yang </a:t>
            </a:r>
            <a:r>
              <a:rPr lang="en-US" sz="2500" dirty="0" err="1" smtClean="0">
                <a:sym typeface="Wingdings" pitchFamily="2" charset="2"/>
              </a:rPr>
              <a:t>tegas</a:t>
            </a:r>
            <a:endParaRPr lang="en-US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Perbedaan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</a:t>
            </a:r>
            <a:r>
              <a:rPr lang="en-US" dirty="0" err="1" smtClean="0"/>
              <a:t>Kelamin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i="1" dirty="0" smtClean="0"/>
              <a:t>Erotic Transference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Kebanyakan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laki-laki</a:t>
            </a:r>
            <a:endParaRPr lang="en-US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laki-laki</a:t>
            </a:r>
            <a:r>
              <a:rPr lang="en-US" dirty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merasa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dependen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mengubah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perasaan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dependen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menjadi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seksual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utk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mendapatkan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dominansi</a:t>
            </a:r>
            <a:r>
              <a:rPr lang="en-US" dirty="0" smtClean="0">
                <a:sym typeface="Wingdings" pitchFamily="2" charset="2"/>
              </a:rPr>
              <a:t> (</a:t>
            </a:r>
            <a:r>
              <a:rPr lang="en-US" dirty="0" err="1" smtClean="0">
                <a:sym typeface="Wingdings" pitchFamily="2" charset="2"/>
              </a:rPr>
              <a:t>reaksi-formasi</a:t>
            </a:r>
            <a:r>
              <a:rPr lang="en-US" dirty="0" smtClean="0">
                <a:sym typeface="Wingdings" pitchFamily="2" charset="2"/>
              </a:rPr>
              <a:t>)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/>
              <a:t>Terapis</a:t>
            </a:r>
            <a:r>
              <a:rPr lang="en-US" dirty="0" smtClean="0"/>
              <a:t> </a:t>
            </a:r>
            <a:r>
              <a:rPr lang="en-US" dirty="0" err="1" smtClean="0"/>
              <a:t>perempuan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mengalami</a:t>
            </a:r>
            <a:r>
              <a:rPr lang="en-US" dirty="0" smtClean="0"/>
              <a:t> </a:t>
            </a:r>
            <a:r>
              <a:rPr lang="en-US" dirty="0" err="1" smtClean="0"/>
              <a:t>ancaman</a:t>
            </a:r>
            <a:r>
              <a:rPr lang="en-US" dirty="0" smtClean="0"/>
              <a:t> </a:t>
            </a:r>
            <a:r>
              <a:rPr lang="en-US" dirty="0" err="1" smtClean="0"/>
              <a:t>keselamatan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risiko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pelecehan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Interpretasi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transferens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pasien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agresif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impulsif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tidak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bermanfaat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err="1" smtClean="0">
                <a:sym typeface="Wingdings" pitchFamily="2" charset="2"/>
              </a:rPr>
              <a:t>Jika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ancaman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keselamatan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terapi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mungkin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perlu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diterminasi</a:t>
            </a: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 err="1" smtClean="0"/>
              <a:t>Pasien</a:t>
            </a:r>
            <a:r>
              <a:rPr lang="en-US" sz="2600" dirty="0" smtClean="0"/>
              <a:t> </a:t>
            </a:r>
            <a:r>
              <a:rPr lang="en-US" sz="2600" dirty="0" err="1" smtClean="0"/>
              <a:t>laki-laki</a:t>
            </a:r>
            <a:r>
              <a:rPr lang="en-US" sz="2600" dirty="0" smtClean="0"/>
              <a:t> </a:t>
            </a:r>
            <a:r>
              <a:rPr lang="en-US" sz="2600" dirty="0" err="1" smtClean="0"/>
              <a:t>merasa</a:t>
            </a:r>
            <a:r>
              <a:rPr lang="en-US" sz="2600" dirty="0" smtClean="0"/>
              <a:t> </a:t>
            </a:r>
            <a:r>
              <a:rPr lang="en-US" sz="2600" dirty="0" err="1" smtClean="0"/>
              <a:t>tidak</a:t>
            </a:r>
            <a:r>
              <a:rPr lang="en-US" sz="2600" dirty="0" smtClean="0"/>
              <a:t> </a:t>
            </a:r>
            <a:r>
              <a:rPr lang="en-US" sz="2600" dirty="0" err="1" smtClean="0"/>
              <a:t>bisa</a:t>
            </a:r>
            <a:r>
              <a:rPr lang="en-US" sz="2600" dirty="0" smtClean="0"/>
              <a:t> </a:t>
            </a:r>
            <a:r>
              <a:rPr lang="en-US" sz="2600" dirty="0" err="1" smtClean="0"/>
              <a:t>membicarakan</a:t>
            </a:r>
            <a:r>
              <a:rPr lang="en-US" sz="2600" dirty="0" smtClean="0"/>
              <a:t> </a:t>
            </a:r>
            <a:r>
              <a:rPr lang="en-US" sz="2600" dirty="0" err="1" smtClean="0"/>
              <a:t>perasaan</a:t>
            </a:r>
            <a:r>
              <a:rPr lang="en-US" sz="2600" dirty="0" smtClean="0"/>
              <a:t> </a:t>
            </a:r>
            <a:r>
              <a:rPr lang="en-US" sz="2600" dirty="0" err="1" smtClean="0"/>
              <a:t>seksualnya</a:t>
            </a:r>
            <a:r>
              <a:rPr lang="en-US" sz="2600" dirty="0" smtClean="0"/>
              <a:t> </a:t>
            </a:r>
            <a:r>
              <a:rPr lang="en-US" sz="2600" dirty="0" err="1" smtClean="0"/>
              <a:t>terhadap</a:t>
            </a:r>
            <a:r>
              <a:rPr lang="en-US" sz="2600" dirty="0" smtClean="0"/>
              <a:t> </a:t>
            </a:r>
            <a:r>
              <a:rPr lang="en-US" sz="2600" dirty="0" err="1" smtClean="0"/>
              <a:t>terapis</a:t>
            </a:r>
            <a:r>
              <a:rPr lang="en-US" sz="2600" dirty="0" smtClean="0"/>
              <a:t> </a:t>
            </a:r>
            <a:r>
              <a:rPr lang="en-US" sz="2600" dirty="0" err="1" smtClean="0"/>
              <a:t>wanita</a:t>
            </a:r>
            <a:r>
              <a:rPr lang="en-US" sz="2600" dirty="0" smtClean="0"/>
              <a:t> </a:t>
            </a:r>
            <a:r>
              <a:rPr lang="en-US" sz="2600" dirty="0" smtClean="0">
                <a:sym typeface="Wingdings" pitchFamily="2" charset="2"/>
              </a:rPr>
              <a:t> </a:t>
            </a:r>
            <a:r>
              <a:rPr lang="en-US" sz="2600" dirty="0" err="1" smtClean="0">
                <a:sym typeface="Wingdings" pitchFamily="2" charset="2"/>
              </a:rPr>
              <a:t>memulai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i="1" dirty="0" smtClean="0">
                <a:sym typeface="Wingdings" pitchFamily="2" charset="2"/>
              </a:rPr>
              <a:t>affair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dengan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wanita</a:t>
            </a:r>
            <a:r>
              <a:rPr lang="en-US" sz="2600" dirty="0" smtClean="0">
                <a:sym typeface="Wingdings" pitchFamily="2" charset="2"/>
              </a:rPr>
              <a:t> lain yang </a:t>
            </a:r>
            <a:r>
              <a:rPr lang="en-US" sz="2600" dirty="0" err="1" smtClean="0">
                <a:sym typeface="Wingdings" pitchFamily="2" charset="2"/>
              </a:rPr>
              <a:t>merupakan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i="1" dirty="0" smtClean="0">
                <a:sym typeface="Wingdings" pitchFamily="2" charset="2"/>
              </a:rPr>
              <a:t>displacement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dari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transferensnya</a:t>
            </a:r>
            <a:r>
              <a:rPr lang="en-US" sz="2600" dirty="0" smtClean="0">
                <a:sym typeface="Wingdings" pitchFamily="2" charset="2"/>
              </a:rPr>
              <a:t>, </a:t>
            </a:r>
            <a:r>
              <a:rPr lang="en-US" sz="2600" dirty="0" err="1" smtClean="0">
                <a:sym typeface="Wingdings" pitchFamily="2" charset="2"/>
              </a:rPr>
              <a:t>menggunakan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komentar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seksual</a:t>
            </a:r>
            <a:r>
              <a:rPr lang="en-US" sz="2600" dirty="0" smtClean="0">
                <a:sym typeface="Wingdings" pitchFamily="2" charset="2"/>
              </a:rPr>
              <a:t> yang </a:t>
            </a:r>
            <a:r>
              <a:rPr lang="en-US" sz="2600" dirty="0" err="1" smtClean="0">
                <a:sym typeface="Wingdings" pitchFamily="2" charset="2"/>
              </a:rPr>
              <a:t>kasar</a:t>
            </a:r>
            <a:endParaRPr lang="en-US" sz="2600" dirty="0" smtClean="0">
              <a:sym typeface="Wingdings" pitchFamily="2" charset="2"/>
            </a:endParaRPr>
          </a:p>
          <a:p>
            <a:r>
              <a:rPr lang="en-US" sz="2600" dirty="0" err="1" smtClean="0">
                <a:sym typeface="Wingdings" pitchFamily="2" charset="2"/>
              </a:rPr>
              <a:t>Beberapa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hal</a:t>
            </a:r>
            <a:r>
              <a:rPr lang="en-US" sz="2600" dirty="0" smtClean="0">
                <a:sym typeface="Wingdings" pitchFamily="2" charset="2"/>
              </a:rPr>
              <a:t> yang </a:t>
            </a:r>
            <a:r>
              <a:rPr lang="en-US" sz="2600" dirty="0" err="1" smtClean="0">
                <a:sym typeface="Wingdings" pitchFamily="2" charset="2"/>
              </a:rPr>
              <a:t>harus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terapis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pertanyakan</a:t>
            </a:r>
            <a:r>
              <a:rPr lang="en-US" sz="2600" dirty="0" smtClean="0">
                <a:sym typeface="Wingdings" pitchFamily="2" charset="2"/>
              </a:rPr>
              <a:t>: </a:t>
            </a:r>
            <a:r>
              <a:rPr lang="en-US" sz="2600" dirty="0" err="1" smtClean="0">
                <a:sym typeface="Wingdings" pitchFamily="2" charset="2"/>
              </a:rPr>
              <a:t>bisakah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pasien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menggunakan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fantasi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seksualnya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secara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produktif</a:t>
            </a:r>
            <a:r>
              <a:rPr lang="en-US" sz="2600" dirty="0" smtClean="0">
                <a:sym typeface="Wingdings" pitchFamily="2" charset="2"/>
              </a:rPr>
              <a:t>? </a:t>
            </a:r>
            <a:r>
              <a:rPr lang="en-US" sz="2600" dirty="0" err="1" smtClean="0">
                <a:sym typeface="Wingdings" pitchFamily="2" charset="2"/>
              </a:rPr>
              <a:t>Ataukah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membicarakan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fantasi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seksual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justru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membuat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pasien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mempercayai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bahwa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terapis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menggodanya</a:t>
            </a:r>
            <a:r>
              <a:rPr lang="en-US" sz="2600" dirty="0" smtClean="0">
                <a:sym typeface="Wingdings" pitchFamily="2" charset="2"/>
              </a:rPr>
              <a:t>? </a:t>
            </a:r>
            <a:r>
              <a:rPr lang="en-US" sz="2600" dirty="0" err="1" smtClean="0">
                <a:sym typeface="Wingdings" pitchFamily="2" charset="2"/>
              </a:rPr>
              <a:t>Apakah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pasien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akan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salah</a:t>
            </a:r>
            <a:r>
              <a:rPr lang="en-US" sz="2600" dirty="0" smtClean="0">
                <a:sym typeface="Wingdings" pitchFamily="2" charset="2"/>
              </a:rPr>
              <a:t> </a:t>
            </a:r>
            <a:r>
              <a:rPr lang="en-US" sz="2600" dirty="0" err="1" smtClean="0">
                <a:sym typeface="Wingdings" pitchFamily="2" charset="2"/>
              </a:rPr>
              <a:t>mengartikan</a:t>
            </a:r>
            <a:r>
              <a:rPr lang="en-US" sz="2600" dirty="0" smtClean="0">
                <a:sym typeface="Wingdings" pitchFamily="2" charset="2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Pasien</a:t>
            </a:r>
            <a:r>
              <a:rPr lang="en-US" dirty="0" smtClean="0"/>
              <a:t> yang </a:t>
            </a:r>
            <a:r>
              <a:rPr lang="en-US" dirty="0" err="1" smtClean="0"/>
              <a:t>cocok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individual, </a:t>
            </a:r>
            <a:r>
              <a:rPr lang="en-US" dirty="0" err="1" smtClean="0"/>
              <a:t>cocok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endParaRPr lang="en-US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lain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/>
              <a:t> </a:t>
            </a:r>
            <a:r>
              <a:rPr lang="en-US" dirty="0" err="1" smtClean="0"/>
              <a:t>melihat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mengalihkan</a:t>
            </a:r>
            <a:r>
              <a:rPr lang="en-US" dirty="0" smtClean="0"/>
              <a:t> </a:t>
            </a:r>
            <a:r>
              <a:rPr lang="en-US" i="1" dirty="0" smtClean="0"/>
              <a:t>view of self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detil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menonjolkan</a:t>
            </a:r>
            <a:r>
              <a:rPr lang="en-US" dirty="0" smtClean="0"/>
              <a:t> </a:t>
            </a:r>
            <a:r>
              <a:rPr lang="en-US" dirty="0" err="1" smtClean="0"/>
              <a:t>seksualitas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psikoterapi</a:t>
            </a:r>
            <a:r>
              <a:rPr lang="en-US" dirty="0" smtClean="0"/>
              <a:t> </a:t>
            </a:r>
            <a:r>
              <a:rPr lang="en-US" dirty="0" err="1" smtClean="0"/>
              <a:t>kelompok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i="1" dirty="0" smtClean="0"/>
              <a:t>maternal nurturance </a:t>
            </a:r>
            <a:r>
              <a:rPr lang="en-US" dirty="0" smtClean="0"/>
              <a:t>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mereka</a:t>
            </a:r>
            <a:r>
              <a:rPr lang="en-US" dirty="0" smtClean="0"/>
              <a:t> </a:t>
            </a:r>
            <a:r>
              <a:rPr lang="en-US" dirty="0" err="1" smtClean="0"/>
              <a:t>dapatkan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endParaRPr lang="en-US" dirty="0" smtClean="0"/>
          </a:p>
          <a:p>
            <a:r>
              <a:rPr lang="en-US" dirty="0" err="1" smtClean="0"/>
              <a:t>Pasien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bermasalah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menuntut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pusat</a:t>
            </a:r>
            <a:r>
              <a:rPr lang="en-US" dirty="0" smtClean="0"/>
              <a:t> </a:t>
            </a:r>
            <a:r>
              <a:rPr lang="en-US" dirty="0" err="1" smtClean="0"/>
              <a:t>perhatian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228600"/>
          <a:ext cx="8229600" cy="641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Varian </a:t>
                      </a:r>
                      <a:r>
                        <a:rPr lang="en-US" dirty="0" err="1" smtClean="0"/>
                        <a:t>neurotik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histerikal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Varian </a:t>
                      </a:r>
                      <a:r>
                        <a:rPr lang="en-US" dirty="0" err="1" smtClean="0"/>
                        <a:t>primitif</a:t>
                      </a:r>
                      <a:r>
                        <a:rPr lang="en-US" dirty="0" smtClean="0"/>
                        <a:t> (</a:t>
                      </a:r>
                      <a:r>
                        <a:rPr lang="en-US" dirty="0" err="1" smtClean="0"/>
                        <a:t>histrionik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Restrained</a:t>
                      </a:r>
                      <a:r>
                        <a:rPr lang="en-US" i="1" baseline="0" dirty="0" smtClean="0"/>
                        <a:t> and circumscribed emotionality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Florid and generalized emotionality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Sexualized exhibitionism and need to be loved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Greedy exhibitionism</a:t>
                      </a:r>
                      <a:r>
                        <a:rPr lang="en-US" i="1" baseline="0" dirty="0" smtClean="0"/>
                        <a:t> with a demanding, oral quality that is “cold” and less engaging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Good impulse control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Generalized impulsivity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Subtly appealing seductiveness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Crude, inappropriate</a:t>
                      </a:r>
                      <a:r>
                        <a:rPr lang="en-US" i="1" baseline="0" dirty="0" smtClean="0"/>
                        <a:t>, and distancing seductiveness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Ambition and competitiveness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Aimlessness and helplessness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Mature, </a:t>
                      </a:r>
                      <a:r>
                        <a:rPr lang="en-US" b="0" i="1" dirty="0" smtClean="0"/>
                        <a:t>triangular </a:t>
                      </a:r>
                      <a:r>
                        <a:rPr lang="en-US" i="1" dirty="0" smtClean="0"/>
                        <a:t>object relations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Primitive, </a:t>
                      </a:r>
                      <a:r>
                        <a:rPr lang="en-US" b="0" i="1" dirty="0" smtClean="0"/>
                        <a:t>dyadic </a:t>
                      </a:r>
                      <a:r>
                        <a:rPr lang="en-US" i="1" dirty="0" smtClean="0"/>
                        <a:t>object relations characterized by clinging,</a:t>
                      </a:r>
                      <a:r>
                        <a:rPr lang="en-US" i="1" baseline="0" dirty="0" smtClean="0"/>
                        <a:t> masochism, and paranoia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Separations</a:t>
                      </a:r>
                      <a:r>
                        <a:rPr lang="en-US" i="1" baseline="0" dirty="0" smtClean="0"/>
                        <a:t> from love objects can be tolerated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Overwhelming separation anxiety</a:t>
                      </a:r>
                      <a:r>
                        <a:rPr lang="en-US" i="1" baseline="0" dirty="0" smtClean="0"/>
                        <a:t> occurs when abandoned by love objects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Strict superego and some </a:t>
                      </a:r>
                      <a:r>
                        <a:rPr lang="en-US" b="0" i="1" dirty="0" err="1" smtClean="0"/>
                        <a:t>obsessional</a:t>
                      </a:r>
                      <a:r>
                        <a:rPr lang="en-US" b="0" i="1" dirty="0" smtClean="0"/>
                        <a:t> defenses</a:t>
                      </a:r>
                      <a:endParaRPr lang="en-US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Lax superego and a predominance of primitive defenses,</a:t>
                      </a:r>
                      <a:r>
                        <a:rPr lang="en-US" i="1" baseline="0" dirty="0" smtClean="0"/>
                        <a:t> such as splitting and idealization when under stress</a:t>
                      </a:r>
                      <a:endParaRPr lang="en-US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Sexualized transference wishes develop gradually and are viewed </a:t>
                      </a:r>
                      <a:r>
                        <a:rPr lang="en-US" i="1" dirty="0" smtClean="0"/>
                        <a:t>as unrealistic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Intense sexualized transference wishes develop rapidly and are viewed as realistic</a:t>
                      </a:r>
                      <a:endParaRPr lang="en-US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Karakteristik</a:t>
            </a:r>
            <a:r>
              <a:rPr lang="en-US" dirty="0"/>
              <a:t> </a:t>
            </a:r>
            <a:r>
              <a:rPr lang="en-US" dirty="0" smtClean="0"/>
              <a:t>Varian </a:t>
            </a:r>
            <a:r>
              <a:rPr lang="en-US" dirty="0" err="1" smtClean="0"/>
              <a:t>Primitif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Histrionik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i="1" dirty="0" smtClean="0"/>
              <a:t>Florid and generalized emotionality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gagal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memikat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lain</a:t>
            </a:r>
          </a:p>
          <a:p>
            <a:r>
              <a:rPr lang="en-US" i="1" dirty="0" smtClean="0"/>
              <a:t>Aimlessness and helplessness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sukses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hanya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jika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memanipulasi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orang</a:t>
            </a:r>
            <a:r>
              <a:rPr lang="en-US" dirty="0" smtClean="0">
                <a:sym typeface="Wingdings" pitchFamily="2" charset="2"/>
              </a:rPr>
              <a:t> lain</a:t>
            </a:r>
          </a:p>
          <a:p>
            <a:r>
              <a:rPr lang="en-US" i="1" dirty="0" smtClean="0"/>
              <a:t>Primitive, dyadic object relations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i="1" dirty="0" smtClean="0"/>
              <a:t>clinging</a:t>
            </a:r>
            <a:r>
              <a:rPr lang="en-US" dirty="0" smtClean="0"/>
              <a:t>,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masokisme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paranoia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i="1" dirty="0" smtClean="0"/>
              <a:t>Intense sexualized transference wishes develop rapidly and are viewed as realistic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kemampuan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membedakan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realitas</a:t>
            </a:r>
            <a:r>
              <a:rPr lang="en-US" sz="2800" dirty="0" smtClean="0">
                <a:sym typeface="Wingdings" pitchFamily="2" charset="2"/>
              </a:rPr>
              <a:t> internal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eksternal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terganggu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marah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bila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terapis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tidak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memberikan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gratifikasi</a:t>
            </a:r>
            <a:endParaRPr lang="en-US" sz="2800" dirty="0" smtClean="0"/>
          </a:p>
          <a:p>
            <a:r>
              <a:rPr lang="en-US" sz="2800" dirty="0" err="1" smtClean="0"/>
              <a:t>Kedekatan</a:t>
            </a:r>
            <a:r>
              <a:rPr lang="en-US" sz="2800" dirty="0" smtClean="0"/>
              <a:t> </a:t>
            </a:r>
            <a:r>
              <a:rPr lang="en-US" sz="2800" dirty="0" err="1" smtClean="0"/>
              <a:t>dengan</a:t>
            </a:r>
            <a:r>
              <a:rPr lang="en-US" sz="2800" dirty="0" smtClean="0"/>
              <a:t> </a:t>
            </a:r>
            <a:r>
              <a:rPr lang="en-US" sz="2800" dirty="0" err="1" smtClean="0"/>
              <a:t>gangguan</a:t>
            </a:r>
            <a:r>
              <a:rPr lang="en-US" sz="2800" dirty="0" smtClean="0"/>
              <a:t> </a:t>
            </a:r>
            <a:r>
              <a:rPr lang="en-US" sz="2800" dirty="0" err="1" smtClean="0"/>
              <a:t>kepribadian</a:t>
            </a:r>
            <a:r>
              <a:rPr lang="en-US" sz="2800" dirty="0" smtClean="0"/>
              <a:t> </a:t>
            </a:r>
            <a:r>
              <a:rPr lang="en-US" sz="2800" dirty="0" err="1" smtClean="0"/>
              <a:t>ambang</a:t>
            </a:r>
            <a:r>
              <a:rPr lang="en-US" sz="2800" dirty="0" smtClean="0"/>
              <a:t> (</a:t>
            </a:r>
            <a:r>
              <a:rPr lang="en-US" sz="2800" dirty="0" err="1" smtClean="0"/>
              <a:t>organisasi</a:t>
            </a:r>
            <a:r>
              <a:rPr lang="en-US" sz="2800" dirty="0" smtClean="0"/>
              <a:t> </a:t>
            </a:r>
            <a:r>
              <a:rPr lang="en-US" sz="2800" dirty="0" err="1" smtClean="0"/>
              <a:t>kepribadian</a:t>
            </a:r>
            <a:r>
              <a:rPr lang="en-US" sz="2800" dirty="0" smtClean="0"/>
              <a:t> </a:t>
            </a:r>
            <a:r>
              <a:rPr lang="en-US" sz="2800" dirty="0" err="1" smtClean="0"/>
              <a:t>ambang</a:t>
            </a:r>
            <a:r>
              <a:rPr lang="en-US" sz="2800" dirty="0" smtClean="0"/>
              <a:t> </a:t>
            </a:r>
            <a:r>
              <a:rPr lang="en-US" sz="2800" dirty="0" err="1" smtClean="0"/>
              <a:t>mendasari</a:t>
            </a:r>
            <a:r>
              <a:rPr lang="en-US" sz="2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Karakteristik</a:t>
            </a:r>
            <a:r>
              <a:rPr lang="en-US" dirty="0" smtClean="0"/>
              <a:t> Varian </a:t>
            </a:r>
            <a:r>
              <a:rPr lang="en-US" dirty="0" err="1" smtClean="0"/>
              <a:t>Neurotik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Histerikal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i="1" dirty="0" smtClean="0"/>
              <a:t>Restrained</a:t>
            </a:r>
            <a:r>
              <a:rPr lang="en-US" sz="2800" i="1" baseline="0" dirty="0" smtClean="0"/>
              <a:t> and circumscribed emotionality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pendiam</a:t>
            </a:r>
            <a:r>
              <a:rPr lang="en-US" sz="2800" dirty="0" smtClean="0">
                <a:sym typeface="Wingdings" pitchFamily="2" charset="2"/>
              </a:rPr>
              <a:t>, </a:t>
            </a:r>
            <a:r>
              <a:rPr lang="en-US" sz="2800" dirty="0" err="1" smtClean="0">
                <a:sym typeface="Wingdings" pitchFamily="2" charset="2"/>
              </a:rPr>
              <a:t>perilaku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inhibisi</a:t>
            </a:r>
            <a:r>
              <a:rPr lang="en-US" sz="2800" dirty="0" smtClean="0">
                <a:sym typeface="Wingdings" pitchFamily="2" charset="2"/>
              </a:rPr>
              <a:t> yang </a:t>
            </a:r>
            <a:r>
              <a:rPr lang="en-US" sz="2800" dirty="0" err="1" smtClean="0">
                <a:sym typeface="Wingdings" pitchFamily="2" charset="2"/>
              </a:rPr>
              <a:t>menarik</a:t>
            </a:r>
            <a:r>
              <a:rPr lang="en-US" sz="2800" dirty="0" smtClean="0">
                <a:sym typeface="Wingdings" pitchFamily="2" charset="2"/>
              </a:rPr>
              <a:t>  </a:t>
            </a:r>
            <a:r>
              <a:rPr lang="en-US" sz="2800" dirty="0" err="1" smtClean="0">
                <a:sym typeface="Wingdings" pitchFamily="2" charset="2"/>
              </a:rPr>
              <a:t>terkejut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saat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diinterpretasikan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sebagai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seduksi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seksual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i="1" dirty="0" smtClean="0"/>
              <a:t>Ambition and competitiveness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sukses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di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pekerjaan</a:t>
            </a:r>
            <a:endParaRPr lang="en-US" sz="2800" dirty="0" smtClean="0">
              <a:sym typeface="Wingdings" pitchFamily="2" charset="2"/>
            </a:endParaRPr>
          </a:p>
          <a:p>
            <a:r>
              <a:rPr lang="en-US" sz="2800" i="1" dirty="0" smtClean="0"/>
              <a:t>Mature, triangular object relations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hubungan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signifikan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dengan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orang</a:t>
            </a:r>
            <a:r>
              <a:rPr lang="en-US" sz="2800" dirty="0" smtClean="0">
                <a:sym typeface="Wingdings" pitchFamily="2" charset="2"/>
              </a:rPr>
              <a:t> lain</a:t>
            </a:r>
          </a:p>
          <a:p>
            <a:r>
              <a:rPr lang="en-US" sz="2800" i="1" dirty="0" smtClean="0"/>
              <a:t>Sexualized transference wishes develop gradually and are viewed </a:t>
            </a:r>
            <a:r>
              <a:rPr lang="en-US" sz="2800" i="1" dirty="0" smtClean="0"/>
              <a:t>as unrealistic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 pitchFamily="2" charset="2"/>
              </a:rPr>
              <a:t> </a:t>
            </a:r>
            <a:r>
              <a:rPr lang="en-US" sz="2800" dirty="0" err="1" smtClean="0">
                <a:sym typeface="Wingdings" pitchFamily="2" charset="2"/>
              </a:rPr>
              <a:t>dapat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membedakan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realitas</a:t>
            </a:r>
            <a:r>
              <a:rPr lang="en-US" sz="2800" dirty="0" smtClean="0">
                <a:sym typeface="Wingdings" pitchFamily="2" charset="2"/>
              </a:rPr>
              <a:t> internal </a:t>
            </a:r>
            <a:r>
              <a:rPr lang="en-US" sz="2800" dirty="0" err="1" smtClean="0">
                <a:sym typeface="Wingdings" pitchFamily="2" charset="2"/>
              </a:rPr>
              <a:t>dan</a:t>
            </a:r>
            <a:r>
              <a:rPr lang="en-US" sz="2800" dirty="0" smtClean="0">
                <a:sym typeface="Wingdings" pitchFamily="2" charset="2"/>
              </a:rPr>
              <a:t> </a:t>
            </a:r>
            <a:r>
              <a:rPr lang="en-US" sz="2800" dirty="0" err="1" smtClean="0">
                <a:sym typeface="Wingdings" pitchFamily="2" charset="2"/>
              </a:rPr>
              <a:t>eksternal</a:t>
            </a:r>
            <a:endParaRPr lang="en-US" sz="2800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i="1" dirty="0" smtClean="0"/>
              <a:t>Separations</a:t>
            </a:r>
            <a:r>
              <a:rPr lang="en-US" i="1" baseline="0" dirty="0" smtClean="0"/>
              <a:t> from love objects can be tolerated</a:t>
            </a:r>
            <a:r>
              <a:rPr lang="en-US" baseline="0" dirty="0" smtClean="0"/>
              <a:t> </a:t>
            </a:r>
            <a:r>
              <a:rPr lang="en-US" baseline="0" dirty="0" smtClean="0">
                <a:sym typeface="Wingdings" pitchFamily="2" charset="2"/>
              </a:rPr>
              <a:t> </a:t>
            </a:r>
            <a:r>
              <a:rPr lang="en-US" baseline="0" dirty="0" err="1" smtClean="0">
                <a:sym typeface="Wingdings" pitchFamily="2" charset="2"/>
              </a:rPr>
              <a:t>meskipun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hubungan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menjadi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topik</a:t>
            </a:r>
            <a:r>
              <a:rPr lang="en-US" baseline="0" dirty="0" smtClean="0">
                <a:sym typeface="Wingdings" pitchFamily="2" charset="2"/>
              </a:rPr>
              <a:t> </a:t>
            </a:r>
            <a:r>
              <a:rPr lang="en-US" baseline="0" dirty="0" err="1" smtClean="0">
                <a:sym typeface="Wingdings" pitchFamily="2" charset="2"/>
              </a:rPr>
              <a:t>bermasalah</a:t>
            </a:r>
            <a:endParaRPr lang="en-US" baseline="0" dirty="0" smtClean="0">
              <a:sym typeface="Wingdings" pitchFamily="2" charset="2"/>
            </a:endParaRPr>
          </a:p>
          <a:p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</a:t>
            </a:r>
            <a:r>
              <a:rPr lang="en-US" dirty="0" err="1" smtClean="0"/>
              <a:t>seksualitas</a:t>
            </a:r>
            <a:r>
              <a:rPr lang="en-US" dirty="0" smtClean="0"/>
              <a:t> genital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sekitar</a:t>
            </a:r>
            <a:r>
              <a:rPr lang="en-US" dirty="0" smtClean="0"/>
              <a:t> </a:t>
            </a:r>
            <a:r>
              <a:rPr lang="en-US" dirty="0" err="1" smtClean="0"/>
              <a:t>kesulitan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objek</a:t>
            </a:r>
            <a:r>
              <a:rPr lang="en-US" dirty="0" smtClean="0"/>
              <a:t> </a:t>
            </a:r>
            <a:r>
              <a:rPr lang="en-US" dirty="0" err="1" smtClean="0"/>
              <a:t>seksual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hidup</a:t>
            </a:r>
            <a:endParaRPr lang="en-US" dirty="0" smtClean="0"/>
          </a:p>
          <a:p>
            <a:r>
              <a:rPr lang="en-US" i="1" dirty="0" smtClean="0"/>
              <a:t>Frigid</a:t>
            </a:r>
            <a:r>
              <a:rPr lang="en-US" dirty="0" smtClean="0"/>
              <a:t>, </a:t>
            </a:r>
            <a:r>
              <a:rPr lang="en-US" dirty="0" err="1" smtClean="0"/>
              <a:t>anorgasmia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promiskuitas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orgasmik</a:t>
            </a:r>
            <a:r>
              <a:rPr lang="en-US" dirty="0" smtClean="0"/>
              <a:t> </a:t>
            </a:r>
            <a:r>
              <a:rPr lang="en-US" dirty="0" err="1" smtClean="0"/>
              <a:t>namun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pasangan</a:t>
            </a:r>
            <a:r>
              <a:rPr lang="en-US" dirty="0" smtClean="0"/>
              <a:t> yang </a:t>
            </a:r>
            <a:r>
              <a:rPr lang="en-US" i="1" dirty="0" smtClean="0"/>
              <a:t>unavailable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4308</TotalTime>
  <Words>2486</Words>
  <Application>Microsoft Office PowerPoint</Application>
  <PresentationFormat>On-screen Show (4:3)</PresentationFormat>
  <Paragraphs>217</Paragraphs>
  <Slides>49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Gangguan Kepribadian Histerikal dan Histrionik</vt:lpstr>
      <vt:lpstr>Pendahuluan</vt:lpstr>
      <vt:lpstr>Histerikal dan Histrionik</vt:lpstr>
      <vt:lpstr>Histerikal dan Histrionik</vt:lpstr>
      <vt:lpstr>Slide 5</vt:lpstr>
      <vt:lpstr>Karakteristik Varian Primitif (Gangguan Kepribadian Histrionik)</vt:lpstr>
      <vt:lpstr>Slide 7</vt:lpstr>
      <vt:lpstr>Karakteristik Varian Neurotik (Gangguan Kepribadian Histerikal)</vt:lpstr>
      <vt:lpstr>Slide 9</vt:lpstr>
      <vt:lpstr>Diagnosis dan Jenis Kelamin</vt:lpstr>
      <vt:lpstr>Slide 11</vt:lpstr>
      <vt:lpstr>Kognitif dan Mekanisme Defensi</vt:lpstr>
      <vt:lpstr>Slide 13</vt:lpstr>
      <vt:lpstr>Pemahaman Psikodinamika</vt:lpstr>
      <vt:lpstr>Histrionik</vt:lpstr>
      <vt:lpstr>Histerikal</vt:lpstr>
      <vt:lpstr>Slide 17</vt:lpstr>
      <vt:lpstr>Slide 18</vt:lpstr>
      <vt:lpstr>Slide 19</vt:lpstr>
      <vt:lpstr>Histerikal pada Laki-laki</vt:lpstr>
      <vt:lpstr>Slide 21</vt:lpstr>
      <vt:lpstr>Incest dan Childhood Seduction</vt:lpstr>
      <vt:lpstr>Incest pada Pasien Histrionik</vt:lpstr>
      <vt:lpstr>Incest pada pasien Histerikal</vt:lpstr>
      <vt:lpstr>Slide 25</vt:lpstr>
      <vt:lpstr>Tatalaksana</vt:lpstr>
      <vt:lpstr>Psikoterapi Individual</vt:lpstr>
      <vt:lpstr>Prinsip Teknik Psikoterapi Individual</vt:lpstr>
      <vt:lpstr>Slide 29</vt:lpstr>
      <vt:lpstr>Slide 30</vt:lpstr>
      <vt:lpstr>Slide 31</vt:lpstr>
      <vt:lpstr>Slide 32</vt:lpstr>
      <vt:lpstr>Slide 33</vt:lpstr>
      <vt:lpstr>Transferens</vt:lpstr>
      <vt:lpstr>Menangani Erotic Tranference</vt:lpstr>
      <vt:lpstr>Erotic Transference pada Pasien Histerikal</vt:lpstr>
      <vt:lpstr>Erotic Transference pada Pasien Histrionik</vt:lpstr>
      <vt:lpstr>Keuntungan dan Kerugian</vt:lpstr>
      <vt:lpstr>Prinsip Teknik Menangani Erotic Transference</vt:lpstr>
      <vt:lpstr>Meneelaah countertransference</vt:lpstr>
      <vt:lpstr>Slide 41</vt:lpstr>
      <vt:lpstr>Menerima erotic transference sebagai hal yang penting untuk dipahami</vt:lpstr>
      <vt:lpstr>Memahami makna berganda dari transferens sebagai bentuk resistensi mendalami proses terapi</vt:lpstr>
      <vt:lpstr>Menginterpretasi hubungan antara transferens dengan hubungan saat ini dan hubungan masa lalu</vt:lpstr>
      <vt:lpstr>Slide 45</vt:lpstr>
      <vt:lpstr>Perbedaan Jenis Kelamin dalam Erotic Transference</vt:lpstr>
      <vt:lpstr>Slide 47</vt:lpstr>
      <vt:lpstr>Psikoterapi Kelompok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Gangguan Kepribadian Histerikal dan Histrionik</dc:title>
  <dc:creator>Putri Nugraheni</dc:creator>
  <cp:lastModifiedBy>Putri Nugraheni</cp:lastModifiedBy>
  <cp:revision>332</cp:revision>
  <dcterms:created xsi:type="dcterms:W3CDTF">2014-10-20T11:40:06Z</dcterms:created>
  <dcterms:modified xsi:type="dcterms:W3CDTF">2014-11-04T08:18:50Z</dcterms:modified>
</cp:coreProperties>
</file>