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7"/>
  </p:notesMasterIdLst>
  <p:sldIdLst>
    <p:sldId id="257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9" r:id="rId31"/>
    <p:sldId id="298" r:id="rId32"/>
    <p:sldId id="292" r:id="rId33"/>
    <p:sldId id="293" r:id="rId34"/>
    <p:sldId id="294" r:id="rId35"/>
    <p:sldId id="296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24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8040F-29A4-4847-85C7-2C5964A10A7F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65057-703C-45E8-A397-F72C799A5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483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7131D6-0D30-4AA9-821A-C9D61F1ACE63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AP sbg prevensi</a:t>
            </a:r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B7C09A-8E18-450C-8F84-E7889DB1D1B3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9AA1CD88-E77F-4144-B540-09B08949AE88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48011A12-C375-4D8B-96EE-82BCAB8E41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CD88-E77F-4144-B540-09B08949AE88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11A12-C375-4D8B-96EE-82BCAB8E41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CD88-E77F-4144-B540-09B08949AE88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11A12-C375-4D8B-96EE-82BCAB8E41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CD88-E77F-4144-B540-09B08949AE88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11A12-C375-4D8B-96EE-82BCAB8E41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CD88-E77F-4144-B540-09B08949AE88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11A12-C375-4D8B-96EE-82BCAB8E41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CD88-E77F-4144-B540-09B08949AE88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11A12-C375-4D8B-96EE-82BCAB8E41A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CD88-E77F-4144-B540-09B08949AE88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11A12-C375-4D8B-96EE-82BCAB8E41A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CD88-E77F-4144-B540-09B08949AE88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11A12-C375-4D8B-96EE-82BCAB8E41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CD88-E77F-4144-B540-09B08949AE88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11A12-C375-4D8B-96EE-82BCAB8E41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9AA1CD88-E77F-4144-B540-09B08949AE88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48011A12-C375-4D8B-96EE-82BCAB8E41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9AA1CD88-E77F-4144-B540-09B08949AE88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48011A12-C375-4D8B-96EE-82BCAB8E41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9AA1CD88-E77F-4144-B540-09B08949AE88}" type="datetimeFigureOut">
              <a:rPr lang="en-US" smtClean="0"/>
              <a:t>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8011A12-C375-4D8B-96EE-82BCAB8E41A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62000" y="3276600"/>
            <a:ext cx="7820052" cy="704850"/>
          </a:xfrm>
        </p:spPr>
        <p:txBody>
          <a:bodyPr>
            <a:normAutofit fontScale="90000"/>
          </a:bodyPr>
          <a:lstStyle/>
          <a:p>
            <a:r>
              <a:rPr lang="id-ID" b="1" dirty="0" smtClean="0"/>
              <a:t>Gangguan Kepribadian Cluster A</a:t>
            </a:r>
            <a:endParaRPr lang="ru-RU" b="1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4572000"/>
            <a:ext cx="6858000" cy="1046155"/>
          </a:xfrm>
        </p:spPr>
        <p:txBody>
          <a:bodyPr>
            <a:normAutofit/>
          </a:bodyPr>
          <a:lstStyle/>
          <a:p>
            <a:r>
              <a:rPr lang="id-ID" sz="2400" dirty="0" smtClean="0">
                <a:solidFill>
                  <a:schemeClr val="tx1"/>
                </a:solidFill>
              </a:rPr>
              <a:t>Narasumber : dr. AAAA Kusumawardhani, SpKJ(K)</a:t>
            </a:r>
          </a:p>
          <a:p>
            <a:r>
              <a:rPr lang="id-ID" sz="2400" dirty="0" smtClean="0">
                <a:solidFill>
                  <a:schemeClr val="tx1"/>
                </a:solidFill>
              </a:rPr>
              <a:t>Penyaji  :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Jans</a:t>
            </a:r>
            <a:r>
              <a:rPr lang="en-US" sz="2400" dirty="0" smtClean="0">
                <a:solidFill>
                  <a:schemeClr val="tx1"/>
                </a:solidFill>
              </a:rPr>
              <a:t> Juliana R.S</a:t>
            </a:r>
            <a:endParaRPr lang="en-US" sz="24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324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Diagnosis banding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sz="2800" b="1" dirty="0" err="1" smtClean="0"/>
              <a:t>S</a:t>
            </a:r>
            <a:r>
              <a:rPr lang="en-US" sz="2800" b="1" dirty="0" err="1" smtClean="0"/>
              <a:t>kizofrenia</a:t>
            </a:r>
            <a:r>
              <a:rPr lang="en-US" sz="2800" b="1" dirty="0" smtClean="0"/>
              <a:t> </a:t>
            </a:r>
            <a:r>
              <a:rPr lang="en-US" sz="2800" dirty="0" smtClean="0"/>
              <a:t>(</a:t>
            </a:r>
            <a:r>
              <a:rPr lang="en-US" sz="2800" dirty="0" err="1" smtClean="0"/>
              <a:t>terutama</a:t>
            </a:r>
            <a:r>
              <a:rPr lang="en-US" sz="2800" dirty="0" smtClean="0"/>
              <a:t> </a:t>
            </a:r>
            <a:r>
              <a:rPr lang="en-US" sz="2800" dirty="0" err="1" smtClean="0"/>
              <a:t>tipe</a:t>
            </a:r>
            <a:r>
              <a:rPr lang="en-US" sz="2800" dirty="0" smtClean="0"/>
              <a:t> paranoid), </a:t>
            </a:r>
            <a:r>
              <a:rPr lang="en-US" sz="2800" dirty="0" err="1" smtClean="0"/>
              <a:t>gangguan</a:t>
            </a:r>
            <a:r>
              <a:rPr lang="en-US" sz="2800" dirty="0" smtClean="0"/>
              <a:t> </a:t>
            </a:r>
            <a:r>
              <a:rPr lang="en-US" sz="2800" dirty="0" err="1" smtClean="0"/>
              <a:t>waham</a:t>
            </a:r>
            <a:r>
              <a:rPr lang="en-US" sz="2800" dirty="0" smtClean="0"/>
              <a:t> </a:t>
            </a:r>
            <a:r>
              <a:rPr lang="en-US" sz="2800" dirty="0" err="1" smtClean="0"/>
              <a:t>tipe</a:t>
            </a:r>
            <a:r>
              <a:rPr lang="en-US" sz="2800" dirty="0" smtClean="0"/>
              <a:t> paranoid, </a:t>
            </a:r>
            <a:r>
              <a:rPr lang="en-US" sz="2800" dirty="0" err="1" smtClean="0"/>
              <a:t>gangguan</a:t>
            </a:r>
            <a:r>
              <a:rPr lang="en-US" sz="2800" dirty="0" smtClean="0"/>
              <a:t> </a:t>
            </a:r>
            <a:r>
              <a:rPr lang="en-US" sz="2800" dirty="0" err="1" smtClean="0"/>
              <a:t>afektif</a:t>
            </a:r>
            <a:r>
              <a:rPr lang="en-US" sz="2800" dirty="0" smtClean="0"/>
              <a:t> </a:t>
            </a:r>
            <a:r>
              <a:rPr lang="en-US" sz="2800" dirty="0" err="1" smtClean="0"/>
              <a:t>dgn</a:t>
            </a:r>
            <a:r>
              <a:rPr lang="en-US" sz="2800" dirty="0" smtClean="0"/>
              <a:t> </a:t>
            </a:r>
            <a:r>
              <a:rPr lang="en-US" sz="2800" dirty="0" err="1" smtClean="0"/>
              <a:t>gambaran</a:t>
            </a:r>
            <a:r>
              <a:rPr lang="en-US" sz="2800" dirty="0" smtClean="0"/>
              <a:t> </a:t>
            </a:r>
            <a:r>
              <a:rPr lang="en-US" sz="2800" dirty="0" err="1" smtClean="0"/>
              <a:t>psikotik</a:t>
            </a:r>
            <a:r>
              <a:rPr lang="en-US" sz="2800" dirty="0" smtClean="0"/>
              <a:t> </a:t>
            </a:r>
            <a:r>
              <a:rPr lang="id-ID" sz="2800" dirty="0" smtClean="0">
                <a:sym typeface="Wingdings" pitchFamily="2" charset="2"/>
              </a:rPr>
              <a:t> tidak ada</a:t>
            </a:r>
            <a:r>
              <a:rPr lang="en-US" sz="2800" dirty="0" smtClean="0"/>
              <a:t> </a:t>
            </a:r>
            <a:r>
              <a:rPr lang="en-US" sz="2800" dirty="0" err="1" smtClean="0"/>
              <a:t>periode</a:t>
            </a:r>
            <a:r>
              <a:rPr lang="en-US" sz="2800" dirty="0" smtClean="0"/>
              <a:t> </a:t>
            </a:r>
            <a:r>
              <a:rPr lang="en-US" sz="2800" dirty="0" err="1" smtClean="0"/>
              <a:t>dgn</a:t>
            </a:r>
            <a:r>
              <a:rPr lang="en-US" sz="2800" dirty="0" smtClean="0"/>
              <a:t> </a:t>
            </a:r>
            <a:r>
              <a:rPr lang="en-US" sz="2800" dirty="0" err="1" smtClean="0"/>
              <a:t>gejala</a:t>
            </a:r>
            <a:r>
              <a:rPr lang="en-US" sz="2800" dirty="0" smtClean="0"/>
              <a:t> </a:t>
            </a:r>
            <a:r>
              <a:rPr lang="en-US" sz="2800" dirty="0" err="1" smtClean="0"/>
              <a:t>positif</a:t>
            </a:r>
            <a:r>
              <a:rPr lang="en-US" sz="2800" dirty="0" smtClean="0"/>
              <a:t> </a:t>
            </a:r>
            <a:r>
              <a:rPr lang="en-US" sz="2800" dirty="0" err="1" smtClean="0"/>
              <a:t>psikotik</a:t>
            </a:r>
            <a:r>
              <a:rPr lang="en-US" sz="2800" dirty="0" smtClean="0"/>
              <a:t> </a:t>
            </a:r>
            <a:r>
              <a:rPr lang="en-US" sz="2800" dirty="0" err="1" smtClean="0"/>
              <a:t>seperti</a:t>
            </a:r>
            <a:r>
              <a:rPr lang="en-US" sz="2800" dirty="0" smtClean="0"/>
              <a:t> </a:t>
            </a:r>
            <a:r>
              <a:rPr lang="en-US" sz="2800" dirty="0" err="1" smtClean="0"/>
              <a:t>waham</a:t>
            </a:r>
            <a:r>
              <a:rPr lang="en-US" sz="2800" dirty="0" smtClean="0"/>
              <a:t> &amp; </a:t>
            </a:r>
            <a:r>
              <a:rPr lang="en-US" sz="2800" dirty="0" err="1" smtClean="0"/>
              <a:t>halusinasi</a:t>
            </a:r>
            <a:r>
              <a:rPr lang="en-US" sz="2800" dirty="0" smtClean="0"/>
              <a:t>.</a:t>
            </a:r>
          </a:p>
          <a:p>
            <a:r>
              <a:rPr lang="en-US" sz="2800" b="1" dirty="0" err="1"/>
              <a:t>P</a:t>
            </a:r>
            <a:r>
              <a:rPr lang="en-US" sz="2800" b="1" dirty="0" err="1" smtClean="0"/>
              <a:t>sikosis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reaktif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singkat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dgn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komplikasi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waham</a:t>
            </a:r>
            <a:endParaRPr lang="en-US" sz="2800" dirty="0" smtClean="0">
              <a:sym typeface="Wingdings" pitchFamily="2" charset="2"/>
            </a:endParaRP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20925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0" y="1219200"/>
            <a:ext cx="6196405" cy="4503869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n-US" sz="2200" dirty="0" smtClean="0"/>
              <a:t>G.K Paranoid kadang2 </a:t>
            </a:r>
            <a:r>
              <a:rPr lang="en-US" sz="2200" dirty="0" err="1" smtClean="0"/>
              <a:t>sulit</a:t>
            </a:r>
            <a:r>
              <a:rPr lang="en-US" sz="2200" dirty="0" smtClean="0"/>
              <a:t> </a:t>
            </a:r>
            <a:r>
              <a:rPr lang="en-US" sz="2200" dirty="0" err="1" smtClean="0"/>
              <a:t>utk</a:t>
            </a:r>
            <a:r>
              <a:rPr lang="en-US" sz="2200" dirty="0" smtClean="0"/>
              <a:t> </a:t>
            </a:r>
            <a:r>
              <a:rPr lang="en-US" sz="2200" dirty="0" err="1" smtClean="0"/>
              <a:t>dibedakan</a:t>
            </a:r>
            <a:r>
              <a:rPr lang="en-US" sz="2200" dirty="0" smtClean="0"/>
              <a:t> </a:t>
            </a:r>
            <a:r>
              <a:rPr lang="en-US" sz="2200" dirty="0" err="1" smtClean="0"/>
              <a:t>dari</a:t>
            </a:r>
            <a:r>
              <a:rPr lang="en-US" sz="2200" dirty="0" smtClean="0"/>
              <a:t> :</a:t>
            </a:r>
            <a:endParaRPr lang="id-ID" sz="2200" dirty="0" smtClean="0"/>
          </a:p>
          <a:p>
            <a:pPr lvl="1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200" dirty="0" err="1" smtClean="0"/>
              <a:t>skizotipal</a:t>
            </a:r>
            <a:r>
              <a:rPr lang="en-US" sz="2200" dirty="0" smtClean="0"/>
              <a:t> (</a:t>
            </a:r>
            <a:r>
              <a:rPr lang="en-US" sz="2200" dirty="0" err="1" smtClean="0"/>
              <a:t>termasuk</a:t>
            </a:r>
            <a:r>
              <a:rPr lang="en-US" sz="2200" dirty="0" smtClean="0"/>
              <a:t> </a:t>
            </a:r>
            <a:r>
              <a:rPr lang="en-US" sz="2200" dirty="0" err="1" smtClean="0"/>
              <a:t>pikiran</a:t>
            </a:r>
            <a:r>
              <a:rPr lang="en-US" sz="2200" dirty="0" smtClean="0"/>
              <a:t> </a:t>
            </a:r>
            <a:r>
              <a:rPr lang="en-US" sz="2200" dirty="0" err="1" smtClean="0"/>
              <a:t>magis</a:t>
            </a:r>
            <a:r>
              <a:rPr lang="en-US" sz="2200" dirty="0" smtClean="0"/>
              <a:t>, </a:t>
            </a:r>
            <a:r>
              <a:rPr lang="en-US" sz="2200" dirty="0" err="1" smtClean="0"/>
              <a:t>pengalaman</a:t>
            </a:r>
            <a:r>
              <a:rPr lang="en-US" sz="2200" dirty="0" smtClean="0"/>
              <a:t> </a:t>
            </a:r>
            <a:r>
              <a:rPr lang="en-US" sz="2200" dirty="0" err="1" smtClean="0"/>
              <a:t>persepsi</a:t>
            </a:r>
            <a:r>
              <a:rPr lang="en-US" sz="2200" dirty="0" smtClean="0"/>
              <a:t> </a:t>
            </a:r>
            <a:r>
              <a:rPr lang="en-US" sz="2200" dirty="0" err="1" smtClean="0"/>
              <a:t>yg</a:t>
            </a:r>
            <a:r>
              <a:rPr lang="en-US" sz="2200" dirty="0" smtClean="0"/>
              <a:t> </a:t>
            </a:r>
            <a:r>
              <a:rPr lang="en-US" sz="2200" dirty="0" err="1" smtClean="0"/>
              <a:t>tdk</a:t>
            </a:r>
            <a:r>
              <a:rPr lang="en-US" sz="2200" dirty="0" smtClean="0"/>
              <a:t> </a:t>
            </a:r>
            <a:r>
              <a:rPr lang="en-US" sz="2200" dirty="0" err="1" smtClean="0"/>
              <a:t>biasa</a:t>
            </a:r>
            <a:r>
              <a:rPr lang="en-US" sz="2200" dirty="0" smtClean="0"/>
              <a:t>, </a:t>
            </a:r>
            <a:r>
              <a:rPr lang="en-US" sz="2200" dirty="0" err="1" smtClean="0"/>
              <a:t>keanehan</a:t>
            </a:r>
            <a:r>
              <a:rPr lang="en-US" sz="2200" dirty="0" smtClean="0"/>
              <a:t> </a:t>
            </a:r>
            <a:r>
              <a:rPr lang="en-US" sz="2200" dirty="0" err="1" smtClean="0"/>
              <a:t>bicara</a:t>
            </a:r>
            <a:r>
              <a:rPr lang="en-US" sz="2200" dirty="0" smtClean="0"/>
              <a:t>, </a:t>
            </a:r>
            <a:r>
              <a:rPr lang="en-US" sz="2200" dirty="0" err="1" smtClean="0"/>
              <a:t>penampilan</a:t>
            </a:r>
            <a:r>
              <a:rPr lang="en-US" sz="2200" dirty="0" smtClean="0"/>
              <a:t> &amp;  proses </a:t>
            </a:r>
            <a:r>
              <a:rPr lang="en-US" sz="2200" dirty="0" err="1" smtClean="0"/>
              <a:t>pikir</a:t>
            </a:r>
            <a:r>
              <a:rPr lang="en-US" sz="2200" dirty="0" smtClean="0"/>
              <a:t>).</a:t>
            </a:r>
            <a:endParaRPr lang="id-ID" sz="2200" dirty="0" smtClean="0"/>
          </a:p>
          <a:p>
            <a:pPr lvl="1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200" dirty="0" smtClean="0"/>
              <a:t>OCD, </a:t>
            </a:r>
            <a:r>
              <a:rPr lang="en-US" sz="2200" dirty="0" err="1" smtClean="0"/>
              <a:t>skizoid</a:t>
            </a:r>
            <a:r>
              <a:rPr lang="en-US" sz="2200" dirty="0" smtClean="0"/>
              <a:t>, </a:t>
            </a:r>
            <a:r>
              <a:rPr lang="en-US" sz="2200" dirty="0" err="1" smtClean="0"/>
              <a:t>ambang</a:t>
            </a:r>
            <a:r>
              <a:rPr lang="en-US" sz="2200" dirty="0" smtClean="0"/>
              <a:t> &amp; </a:t>
            </a:r>
            <a:r>
              <a:rPr lang="en-US" sz="2200" dirty="0" err="1" smtClean="0"/>
              <a:t>histrionik</a:t>
            </a:r>
            <a:r>
              <a:rPr lang="en-US" sz="2200" dirty="0" smtClean="0"/>
              <a:t> (</a:t>
            </a:r>
            <a:r>
              <a:rPr lang="en-US" sz="2200" dirty="0" err="1" smtClean="0"/>
              <a:t>semua</a:t>
            </a:r>
            <a:r>
              <a:rPr lang="en-US" sz="2200" dirty="0" smtClean="0"/>
              <a:t> </a:t>
            </a:r>
            <a:r>
              <a:rPr lang="en-US" sz="2200" dirty="0" err="1" smtClean="0"/>
              <a:t>tanpa</a:t>
            </a:r>
            <a:r>
              <a:rPr lang="en-US" sz="2200" dirty="0" smtClean="0"/>
              <a:t> </a:t>
            </a:r>
            <a:r>
              <a:rPr lang="en-US" sz="2200" dirty="0" err="1" smtClean="0"/>
              <a:t>ide</a:t>
            </a:r>
            <a:r>
              <a:rPr lang="en-US" sz="2200" dirty="0" smtClean="0"/>
              <a:t> paranoid </a:t>
            </a:r>
            <a:r>
              <a:rPr lang="en-US" sz="2200" dirty="0" err="1" smtClean="0"/>
              <a:t>yg</a:t>
            </a:r>
            <a:r>
              <a:rPr lang="en-US" sz="2200" dirty="0" smtClean="0"/>
              <a:t> </a:t>
            </a:r>
            <a:r>
              <a:rPr lang="en-US" sz="2200" dirty="0" err="1" smtClean="0"/>
              <a:t>menonjol</a:t>
            </a:r>
            <a:r>
              <a:rPr lang="en-US" sz="2200" dirty="0" smtClean="0"/>
              <a:t>).</a:t>
            </a:r>
            <a:endParaRPr lang="id-ID" sz="2200" dirty="0" smtClean="0"/>
          </a:p>
          <a:p>
            <a:pPr lvl="1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id-ID" sz="2200" dirty="0" smtClean="0"/>
              <a:t>M</a:t>
            </a:r>
            <a:r>
              <a:rPr lang="en-US" sz="2200" dirty="0" err="1" smtClean="0"/>
              <a:t>enghindar</a:t>
            </a:r>
            <a:r>
              <a:rPr lang="en-US" sz="2200" dirty="0" smtClean="0"/>
              <a:t> (</a:t>
            </a:r>
            <a:r>
              <a:rPr lang="en-US" sz="2200" dirty="0" err="1" smtClean="0"/>
              <a:t>termasuk</a:t>
            </a:r>
            <a:r>
              <a:rPr lang="en-US" sz="2200" dirty="0" smtClean="0"/>
              <a:t> </a:t>
            </a:r>
            <a:r>
              <a:rPr lang="en-US" sz="2200" dirty="0" err="1" smtClean="0"/>
              <a:t>takut</a:t>
            </a:r>
            <a:r>
              <a:rPr lang="en-US" sz="2200" dirty="0" smtClean="0"/>
              <a:t> </a:t>
            </a:r>
            <a:r>
              <a:rPr lang="en-US" sz="2200" dirty="0" err="1" smtClean="0"/>
              <a:t>akan</a:t>
            </a:r>
            <a:r>
              <a:rPr lang="en-US" sz="2200" dirty="0" smtClean="0"/>
              <a:t> </a:t>
            </a:r>
            <a:r>
              <a:rPr lang="en-US" sz="2200" dirty="0" err="1" smtClean="0"/>
              <a:t>kebingungan</a:t>
            </a:r>
            <a:r>
              <a:rPr lang="en-US" sz="2200" dirty="0" smtClean="0"/>
              <a:t>).</a:t>
            </a:r>
            <a:endParaRPr lang="id-ID" sz="2200" dirty="0" smtClean="0"/>
          </a:p>
          <a:p>
            <a:pPr lvl="1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id-ID" sz="2200" dirty="0" err="1" smtClean="0"/>
              <a:t>A</a:t>
            </a:r>
            <a:r>
              <a:rPr lang="en-US" sz="2200" dirty="0" err="1" smtClean="0"/>
              <a:t>ntisosial</a:t>
            </a:r>
            <a:r>
              <a:rPr lang="en-US" sz="2200" dirty="0" smtClean="0"/>
              <a:t> </a:t>
            </a:r>
            <a:endParaRPr lang="id-ID" sz="2200" dirty="0" smtClean="0"/>
          </a:p>
          <a:p>
            <a:pPr lvl="1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id-ID" sz="2200" dirty="0" err="1" smtClean="0"/>
              <a:t>N</a:t>
            </a:r>
            <a:r>
              <a:rPr lang="en-US" sz="2200" dirty="0" err="1" smtClean="0"/>
              <a:t>arsisistik</a:t>
            </a:r>
            <a:r>
              <a:rPr lang="en-US" sz="2200" dirty="0" smtClean="0"/>
              <a:t> (</a:t>
            </a:r>
            <a:r>
              <a:rPr lang="en-US" sz="2200" dirty="0" err="1" smtClean="0"/>
              <a:t>termasuk</a:t>
            </a:r>
            <a:r>
              <a:rPr lang="en-US" sz="2200" dirty="0" smtClean="0"/>
              <a:t> </a:t>
            </a:r>
            <a:r>
              <a:rPr lang="en-US" sz="2200" dirty="0" err="1" smtClean="0"/>
              <a:t>takut</a:t>
            </a:r>
            <a:r>
              <a:rPr lang="en-US" sz="2200" dirty="0" smtClean="0"/>
              <a:t> </a:t>
            </a:r>
            <a:r>
              <a:rPr lang="en-US" sz="2200" dirty="0" err="1" smtClean="0"/>
              <a:t>akan</a:t>
            </a:r>
            <a:r>
              <a:rPr lang="en-US" sz="2200" dirty="0" smtClean="0"/>
              <a:t> </a:t>
            </a:r>
            <a:r>
              <a:rPr lang="en-US" sz="2200" dirty="0" err="1" smtClean="0"/>
              <a:t>memiliki</a:t>
            </a:r>
            <a:r>
              <a:rPr lang="en-US" sz="2200" dirty="0" smtClean="0"/>
              <a:t> </a:t>
            </a:r>
            <a:r>
              <a:rPr lang="en-US" sz="2200" dirty="0" err="1" smtClean="0"/>
              <a:t>ketdk</a:t>
            </a:r>
            <a:r>
              <a:rPr lang="en-US" sz="2200" dirty="0" smtClean="0"/>
              <a:t> </a:t>
            </a:r>
            <a:r>
              <a:rPr lang="en-US" sz="2200" dirty="0" err="1" smtClean="0"/>
              <a:t>sempurnaan</a:t>
            </a:r>
            <a:r>
              <a:rPr lang="en-US" sz="2200" dirty="0" smtClean="0"/>
              <a:t> </a:t>
            </a:r>
            <a:r>
              <a:rPr lang="en-US" sz="2200" dirty="0" err="1" smtClean="0"/>
              <a:t>tersembunyi</a:t>
            </a:r>
            <a:r>
              <a:rPr lang="en-US" sz="2200" dirty="0" smtClean="0"/>
              <a:t> &amp; </a:t>
            </a:r>
            <a:r>
              <a:rPr lang="en-US" sz="2200" dirty="0" err="1" smtClean="0"/>
              <a:t>kekurangan</a:t>
            </a:r>
            <a:r>
              <a:rPr lang="en-US" sz="2200" dirty="0" smtClean="0"/>
              <a:t> </a:t>
            </a:r>
            <a:r>
              <a:rPr lang="en-US" sz="2200" dirty="0" err="1" smtClean="0"/>
              <a:t>yg</a:t>
            </a:r>
            <a:r>
              <a:rPr lang="en-US" sz="2200" dirty="0" smtClean="0"/>
              <a:t> </a:t>
            </a:r>
            <a:r>
              <a:rPr lang="en-US" sz="2200" dirty="0" err="1" smtClean="0"/>
              <a:t>terungkap</a:t>
            </a:r>
            <a:r>
              <a:rPr lang="en-US" sz="2200" dirty="0" smtClean="0"/>
              <a:t>).</a:t>
            </a:r>
          </a:p>
          <a:p>
            <a:pPr algn="just"/>
            <a:endParaRPr lang="id-ID" sz="2200" dirty="0"/>
          </a:p>
        </p:txBody>
      </p:sp>
    </p:spTree>
    <p:extLst>
      <p:ext uri="{BB962C8B-B14F-4D97-AF65-F5344CB8AC3E}">
        <p14:creationId xmlns:p14="http://schemas.microsoft.com/office/powerpoint/2010/main" val="286715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Komorbiditas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en-US" sz="2600" dirty="0" smtClean="0"/>
              <a:t>Pasien2 </a:t>
            </a:r>
            <a:r>
              <a:rPr lang="en-US" sz="2600" dirty="0" err="1" smtClean="0"/>
              <a:t>ini</a:t>
            </a:r>
            <a:r>
              <a:rPr lang="en-US" sz="2600" dirty="0" smtClean="0"/>
              <a:t> </a:t>
            </a:r>
            <a:r>
              <a:rPr lang="en-US" sz="2600" dirty="0" err="1" smtClean="0"/>
              <a:t>berisiko</a:t>
            </a:r>
            <a:r>
              <a:rPr lang="en-US" sz="2600" dirty="0" smtClean="0"/>
              <a:t> </a:t>
            </a:r>
            <a:r>
              <a:rPr lang="en-US" sz="2600" dirty="0" err="1" smtClean="0"/>
              <a:t>tinggi</a:t>
            </a:r>
            <a:r>
              <a:rPr lang="en-US" sz="2600" dirty="0" smtClean="0"/>
              <a:t> </a:t>
            </a:r>
            <a:r>
              <a:rPr lang="en-US" sz="2600" dirty="0" err="1" smtClean="0"/>
              <a:t>utk</a:t>
            </a:r>
            <a:r>
              <a:rPr lang="id-ID" sz="2600" dirty="0" smtClean="0"/>
              <a:t> :</a:t>
            </a:r>
            <a:r>
              <a:rPr lang="en-US" sz="2600" dirty="0" smtClean="0"/>
              <a:t> </a:t>
            </a:r>
            <a:r>
              <a:rPr lang="en-US" sz="2600" dirty="0" err="1" smtClean="0"/>
              <a:t>depresi</a:t>
            </a:r>
            <a:r>
              <a:rPr lang="en-US" sz="2600" dirty="0" smtClean="0"/>
              <a:t> </a:t>
            </a:r>
            <a:r>
              <a:rPr lang="en-US" sz="2600" dirty="0" err="1" smtClean="0"/>
              <a:t>berat</a:t>
            </a:r>
            <a:r>
              <a:rPr lang="en-US" sz="2600" dirty="0" smtClean="0"/>
              <a:t>, OCD, </a:t>
            </a:r>
            <a:r>
              <a:rPr lang="en-US" sz="2600" dirty="0" err="1" smtClean="0"/>
              <a:t>agorafobia</a:t>
            </a:r>
            <a:r>
              <a:rPr lang="en-US" sz="2600" dirty="0" smtClean="0"/>
              <a:t>, </a:t>
            </a:r>
            <a:r>
              <a:rPr lang="en-US" sz="2600" dirty="0" err="1" smtClean="0"/>
              <a:t>penyalahgunaan</a:t>
            </a:r>
            <a:r>
              <a:rPr lang="en-US" sz="2600" dirty="0" smtClean="0"/>
              <a:t> </a:t>
            </a:r>
            <a:r>
              <a:rPr lang="en-US" sz="2600" dirty="0" err="1" smtClean="0"/>
              <a:t>atau</a:t>
            </a:r>
            <a:r>
              <a:rPr lang="id-ID" sz="2600" dirty="0" smtClean="0"/>
              <a:t> </a:t>
            </a:r>
            <a:r>
              <a:rPr lang="en-US" sz="2600" dirty="0" err="1" smtClean="0"/>
              <a:t>ketergantungan</a:t>
            </a:r>
            <a:r>
              <a:rPr lang="en-US" sz="2600" dirty="0" smtClean="0"/>
              <a:t> </a:t>
            </a:r>
            <a:r>
              <a:rPr lang="en-US" sz="2600" dirty="0" err="1" smtClean="0"/>
              <a:t>zat</a:t>
            </a:r>
            <a:r>
              <a:rPr lang="en-US" sz="2600" dirty="0" smtClean="0"/>
              <a:t>.</a:t>
            </a:r>
          </a:p>
          <a:p>
            <a:pPr marL="0" indent="0" algn="just">
              <a:lnSpc>
                <a:spcPct val="90000"/>
              </a:lnSpc>
              <a:buNone/>
            </a:pPr>
            <a:endParaRPr lang="en-US" sz="2600" dirty="0" smtClean="0"/>
          </a:p>
          <a:p>
            <a:pPr algn="just">
              <a:lnSpc>
                <a:spcPct val="90000"/>
              </a:lnSpc>
            </a:pPr>
            <a:r>
              <a:rPr lang="en-US" sz="2600" dirty="0" err="1" smtClean="0"/>
              <a:t>Sering</a:t>
            </a:r>
            <a:r>
              <a:rPr lang="en-US" sz="2600" dirty="0" smtClean="0"/>
              <a:t> </a:t>
            </a:r>
            <a:r>
              <a:rPr lang="en-US" sz="2600" dirty="0" err="1" smtClean="0"/>
              <a:t>terjadi</a:t>
            </a:r>
            <a:r>
              <a:rPr lang="en-US" sz="2600" dirty="0" smtClean="0"/>
              <a:t> </a:t>
            </a:r>
            <a:r>
              <a:rPr lang="en-US" sz="2600" dirty="0" err="1" smtClean="0"/>
              <a:t>bersamaan</a:t>
            </a:r>
            <a:r>
              <a:rPr lang="en-US" sz="2600" dirty="0" smtClean="0"/>
              <a:t> </a:t>
            </a:r>
            <a:r>
              <a:rPr lang="en-US" sz="2600" dirty="0" err="1" smtClean="0"/>
              <a:t>dgn</a:t>
            </a:r>
            <a:r>
              <a:rPr lang="en-US" sz="2600" dirty="0" smtClean="0"/>
              <a:t> :</a:t>
            </a:r>
          </a:p>
          <a:p>
            <a:pPr algn="just">
              <a:lnSpc>
                <a:spcPct val="90000"/>
              </a:lnSpc>
              <a:buNone/>
            </a:pPr>
            <a:r>
              <a:rPr lang="en-US" sz="2600" dirty="0" smtClean="0"/>
              <a:t>	 G.K </a:t>
            </a:r>
            <a:r>
              <a:rPr lang="en-US" sz="2600" dirty="0" err="1" smtClean="0"/>
              <a:t>skizotipal</a:t>
            </a:r>
            <a:r>
              <a:rPr lang="en-US" sz="2600" dirty="0" smtClean="0"/>
              <a:t>, </a:t>
            </a:r>
            <a:r>
              <a:rPr lang="en-US" sz="2600" dirty="0" err="1" smtClean="0"/>
              <a:t>skizoid</a:t>
            </a:r>
            <a:r>
              <a:rPr lang="en-US" sz="2600" dirty="0" smtClean="0"/>
              <a:t>, </a:t>
            </a:r>
            <a:r>
              <a:rPr lang="en-US" sz="2600" dirty="0" err="1" smtClean="0"/>
              <a:t>narsisistik</a:t>
            </a:r>
            <a:r>
              <a:rPr lang="en-US" sz="2600" dirty="0" smtClean="0"/>
              <a:t>, </a:t>
            </a:r>
            <a:r>
              <a:rPr lang="en-US" sz="2600" dirty="0" err="1" smtClean="0"/>
              <a:t>menghindar</a:t>
            </a:r>
            <a:r>
              <a:rPr lang="en-US" sz="2600" dirty="0" smtClean="0"/>
              <a:t>, </a:t>
            </a:r>
            <a:r>
              <a:rPr lang="en-US" sz="2600" dirty="0" err="1" smtClean="0"/>
              <a:t>ambang</a:t>
            </a:r>
            <a:r>
              <a:rPr lang="en-US" sz="2600" dirty="0" smtClean="0"/>
              <a:t>.</a:t>
            </a: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39913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Tatalaksana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0" y="1905000"/>
            <a:ext cx="6196405" cy="3818069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n-US" sz="2800" b="1" dirty="0" smtClean="0"/>
              <a:t>P</a:t>
            </a:r>
            <a:r>
              <a:rPr lang="id-ID" sz="2800" b="1" dirty="0" smtClean="0"/>
              <a:t>sikoterapi</a:t>
            </a:r>
            <a:r>
              <a:rPr lang="en-US" sz="2800" dirty="0" smtClean="0"/>
              <a:t> :</a:t>
            </a:r>
            <a:endParaRPr lang="id-ID" sz="2800" dirty="0" smtClean="0"/>
          </a:p>
          <a:p>
            <a:pPr lvl="1" algn="just">
              <a:lnSpc>
                <a:spcPct val="80000"/>
              </a:lnSpc>
            </a:pP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pilihan</a:t>
            </a:r>
            <a:r>
              <a:rPr lang="en-US" dirty="0" smtClean="0"/>
              <a:t> </a:t>
            </a:r>
            <a:r>
              <a:rPr lang="en-US" dirty="0" err="1" smtClean="0"/>
              <a:t>terapi</a:t>
            </a:r>
            <a:r>
              <a:rPr lang="en-US" dirty="0" smtClean="0"/>
              <a:t>.</a:t>
            </a:r>
            <a:endParaRPr lang="id-ID" dirty="0" smtClean="0"/>
          </a:p>
          <a:p>
            <a:pPr lvl="1" algn="just">
              <a:lnSpc>
                <a:spcPct val="80000"/>
              </a:lnSpc>
            </a:pPr>
            <a:r>
              <a:rPr lang="en-US" dirty="0" err="1" smtClean="0"/>
              <a:t>Kejujuran</a:t>
            </a:r>
            <a:r>
              <a:rPr lang="en-US" dirty="0" smtClean="0"/>
              <a:t> d</a:t>
            </a:r>
            <a:r>
              <a:rPr lang="id-ID" dirty="0" smtClean="0"/>
              <a:t>an kepercayaan adalah hal yg menjadi perhatian</a:t>
            </a:r>
          </a:p>
          <a:p>
            <a:pPr lvl="1" algn="just">
              <a:lnSpc>
                <a:spcPct val="80000"/>
              </a:lnSpc>
            </a:pPr>
            <a:r>
              <a:rPr lang="en-US" dirty="0" err="1" smtClean="0"/>
              <a:t>Pasien</a:t>
            </a:r>
            <a:r>
              <a:rPr lang="en-US" dirty="0" smtClean="0"/>
              <a:t> G.K </a:t>
            </a:r>
            <a:r>
              <a:rPr lang="en-US" dirty="0" err="1" smtClean="0"/>
              <a:t>biasanya</a:t>
            </a:r>
            <a:r>
              <a:rPr lang="en-US" dirty="0" smtClean="0"/>
              <a:t> </a:t>
            </a:r>
            <a:r>
              <a:rPr lang="en-US" dirty="0" err="1" smtClean="0"/>
              <a:t>tdk</a:t>
            </a:r>
            <a:r>
              <a:rPr lang="en-US" dirty="0" smtClean="0"/>
              <a:t> </a:t>
            </a:r>
            <a:r>
              <a:rPr lang="en-US" dirty="0" err="1" smtClean="0"/>
              <a:t>dpt</a:t>
            </a:r>
            <a:r>
              <a:rPr lang="en-US" dirty="0" smtClean="0"/>
              <a:t> </a:t>
            </a:r>
            <a:r>
              <a:rPr lang="en-US" dirty="0" err="1" smtClean="0"/>
              <a:t>bekerja</a:t>
            </a:r>
            <a:r>
              <a:rPr lang="en-US" dirty="0" smtClean="0"/>
              <a:t> </a:t>
            </a:r>
            <a:r>
              <a:rPr lang="en-US" dirty="0" err="1" smtClean="0"/>
              <a:t>baik</a:t>
            </a:r>
            <a:r>
              <a:rPr lang="en-US" dirty="0" smtClean="0"/>
              <a:t> </a:t>
            </a:r>
            <a:r>
              <a:rPr lang="en-US" dirty="0" err="1" smtClean="0"/>
              <a:t>dlm</a:t>
            </a:r>
            <a:r>
              <a:rPr lang="en-US" dirty="0" smtClean="0"/>
              <a:t> </a:t>
            </a:r>
            <a:r>
              <a:rPr lang="en-US" dirty="0" err="1" smtClean="0"/>
              <a:t>psikoterapi</a:t>
            </a:r>
            <a:r>
              <a:rPr lang="en-US" dirty="0" smtClean="0"/>
              <a:t> </a:t>
            </a:r>
            <a:r>
              <a:rPr lang="en-US" dirty="0" err="1" smtClean="0"/>
              <a:t>kelompok</a:t>
            </a:r>
            <a:r>
              <a:rPr lang="en-US" dirty="0" smtClean="0"/>
              <a:t>, </a:t>
            </a:r>
            <a:r>
              <a:rPr lang="en-US" dirty="0" err="1" smtClean="0"/>
              <a:t>meskipun</a:t>
            </a:r>
            <a:r>
              <a:rPr lang="en-US" dirty="0" smtClean="0"/>
              <a:t> </a:t>
            </a:r>
            <a:r>
              <a:rPr lang="en-US" dirty="0" err="1" smtClean="0"/>
              <a:t>sgt</a:t>
            </a:r>
            <a:r>
              <a:rPr lang="en-US" dirty="0" smtClean="0"/>
              <a:t> </a:t>
            </a:r>
            <a:r>
              <a:rPr lang="en-US" dirty="0" err="1" smtClean="0"/>
              <a:t>berguna</a:t>
            </a:r>
            <a:r>
              <a:rPr lang="en-US" dirty="0" smtClean="0"/>
              <a:t> </a:t>
            </a:r>
            <a:r>
              <a:rPr lang="en-US" dirty="0" err="1" smtClean="0"/>
              <a:t>utk</a:t>
            </a:r>
            <a:r>
              <a:rPr lang="en-US" dirty="0" smtClean="0"/>
              <a:t> </a:t>
            </a:r>
            <a:r>
              <a:rPr lang="en-US" dirty="0" err="1" smtClean="0"/>
              <a:t>memperbaiki</a:t>
            </a:r>
            <a:r>
              <a:rPr lang="en-US" dirty="0" smtClean="0"/>
              <a:t> </a:t>
            </a:r>
            <a:r>
              <a:rPr lang="en-US" dirty="0" err="1" smtClean="0"/>
              <a:t>kemampuan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mengurangi</a:t>
            </a:r>
            <a:r>
              <a:rPr lang="en-US" dirty="0" smtClean="0"/>
              <a:t> </a:t>
            </a:r>
            <a:r>
              <a:rPr lang="en-US" dirty="0" err="1" smtClean="0"/>
              <a:t>kecurigaan</a:t>
            </a:r>
            <a:r>
              <a:rPr lang="en-US" dirty="0" smtClean="0"/>
              <a:t> </a:t>
            </a:r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id-ID" dirty="0" smtClean="0"/>
              <a:t>role play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74767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0" y="1524000"/>
            <a:ext cx="6196405" cy="4199069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n-US" sz="2400" b="1" dirty="0" smtClean="0">
                <a:cs typeface="Arial" charset="0"/>
              </a:rPr>
              <a:t>F</a:t>
            </a:r>
            <a:r>
              <a:rPr lang="id-ID" sz="2400" b="1" dirty="0" smtClean="0">
                <a:cs typeface="Arial" charset="0"/>
              </a:rPr>
              <a:t>armakoterapi</a:t>
            </a:r>
            <a:r>
              <a:rPr lang="en-US" sz="2400" dirty="0" smtClean="0">
                <a:cs typeface="Arial" charset="0"/>
              </a:rPr>
              <a:t>:</a:t>
            </a:r>
            <a:endParaRPr lang="id-ID" sz="2400" dirty="0" smtClean="0">
              <a:cs typeface="Arial" charset="0"/>
            </a:endParaRPr>
          </a:p>
          <a:p>
            <a:pPr lvl="1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400" dirty="0" err="1" smtClean="0">
                <a:cs typeface="Arial" charset="0"/>
              </a:rPr>
              <a:t>Berguna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dlm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menghadapi</a:t>
            </a:r>
            <a:r>
              <a:rPr lang="en-US" sz="2400" dirty="0" smtClean="0">
                <a:cs typeface="Arial" charset="0"/>
              </a:rPr>
              <a:t> pasien </a:t>
            </a:r>
            <a:r>
              <a:rPr lang="en-US" sz="2400" dirty="0" err="1" smtClean="0">
                <a:cs typeface="Arial" charset="0"/>
              </a:rPr>
              <a:t>agitasi</a:t>
            </a:r>
            <a:r>
              <a:rPr lang="en-US" sz="2400" dirty="0" smtClean="0">
                <a:cs typeface="Arial" charset="0"/>
              </a:rPr>
              <a:t> &amp; </a:t>
            </a:r>
            <a:r>
              <a:rPr lang="en-US" sz="2400" dirty="0" err="1" smtClean="0">
                <a:cs typeface="Arial" charset="0"/>
              </a:rPr>
              <a:t>ansietas</a:t>
            </a:r>
            <a:r>
              <a:rPr lang="en-US" sz="2400" dirty="0" smtClean="0">
                <a:cs typeface="Arial" charset="0"/>
              </a:rPr>
              <a:t>.</a:t>
            </a:r>
            <a:endParaRPr lang="id-ID" sz="2400" dirty="0" smtClean="0">
              <a:cs typeface="Arial" charset="0"/>
            </a:endParaRPr>
          </a:p>
          <a:p>
            <a:pPr lvl="1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400" dirty="0" err="1" smtClean="0">
                <a:cs typeface="Arial" charset="0"/>
              </a:rPr>
              <a:t>Kebanyakan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kasus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cukup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menggunakan</a:t>
            </a:r>
            <a:r>
              <a:rPr lang="en-US" sz="2400" dirty="0" smtClean="0">
                <a:cs typeface="Arial" charset="0"/>
              </a:rPr>
              <a:t> an</a:t>
            </a:r>
            <a:r>
              <a:rPr lang="id-ID" sz="2400" dirty="0" smtClean="0">
                <a:cs typeface="Arial" charset="0"/>
              </a:rPr>
              <a:t>ti </a:t>
            </a:r>
            <a:r>
              <a:rPr lang="en-US" sz="2400" dirty="0" err="1" smtClean="0">
                <a:cs typeface="Arial" charset="0"/>
              </a:rPr>
              <a:t>ansietas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spt</a:t>
            </a:r>
            <a:r>
              <a:rPr lang="en-US" sz="2400" dirty="0" smtClean="0">
                <a:cs typeface="Arial" charset="0"/>
              </a:rPr>
              <a:t> diazepam</a:t>
            </a:r>
            <a:endParaRPr lang="id-ID" sz="2400" dirty="0" smtClean="0">
              <a:cs typeface="Arial" charset="0"/>
            </a:endParaRPr>
          </a:p>
          <a:p>
            <a:pPr lvl="1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400" dirty="0" err="1" smtClean="0">
                <a:cs typeface="Arial" charset="0"/>
              </a:rPr>
              <a:t>Perlu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juga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utk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menggunakan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antipsikotik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spt</a:t>
            </a:r>
            <a:r>
              <a:rPr lang="en-US" sz="2400" dirty="0" smtClean="0">
                <a:cs typeface="Arial" charset="0"/>
              </a:rPr>
              <a:t> haloperidol </a:t>
            </a:r>
            <a:r>
              <a:rPr lang="en-US" sz="2400" dirty="0" err="1" smtClean="0">
                <a:cs typeface="Arial" charset="0"/>
              </a:rPr>
              <a:t>dgn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dosis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kecil</a:t>
            </a:r>
            <a:r>
              <a:rPr lang="en-US" sz="2400" dirty="0" smtClean="0">
                <a:cs typeface="Arial" charset="0"/>
              </a:rPr>
              <a:t> &amp; </a:t>
            </a:r>
            <a:r>
              <a:rPr lang="en-US" sz="2400" dirty="0" err="1" smtClean="0">
                <a:cs typeface="Arial" charset="0"/>
              </a:rPr>
              <a:t>utk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periode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singkat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dlm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mengatasi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agitasi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berat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atau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pikiran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yg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sgt</a:t>
            </a:r>
            <a:r>
              <a:rPr lang="en-US" sz="2400" dirty="0" smtClean="0">
                <a:cs typeface="Arial" charset="0"/>
              </a:rPr>
              <a:t> delusional.</a:t>
            </a:r>
            <a:endParaRPr lang="id-ID" sz="2400" dirty="0" smtClean="0">
              <a:cs typeface="Arial" charset="0"/>
            </a:endParaRPr>
          </a:p>
          <a:p>
            <a:pPr lvl="1"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400" dirty="0" err="1" smtClean="0">
                <a:cs typeface="Arial" charset="0"/>
              </a:rPr>
              <a:t>Pimozide</a:t>
            </a:r>
            <a:r>
              <a:rPr lang="id-ID" sz="2400" dirty="0" smtClean="0">
                <a:cs typeface="Arial" charset="0"/>
              </a:rPr>
              <a:t> </a:t>
            </a:r>
            <a:r>
              <a:rPr lang="id-ID" sz="2400" dirty="0" smtClean="0">
                <a:cs typeface="Arial" charset="0"/>
                <a:sym typeface="Wingdings" pitchFamily="2" charset="2"/>
              </a:rPr>
              <a:t>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berhasil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mengurangi</a:t>
            </a:r>
            <a:r>
              <a:rPr lang="en-US" sz="2400" dirty="0" smtClean="0">
                <a:cs typeface="Arial" charset="0"/>
              </a:rPr>
              <a:t> ide2 paranoid pd </a:t>
            </a:r>
            <a:r>
              <a:rPr lang="en-US" sz="2400" dirty="0" err="1" smtClean="0">
                <a:cs typeface="Arial" charset="0"/>
              </a:rPr>
              <a:t>bbrp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pasien</a:t>
            </a:r>
            <a:r>
              <a:rPr lang="en-US" sz="2400" dirty="0" smtClean="0">
                <a:cs typeface="Arial" charset="0"/>
              </a:rPr>
              <a:t>.</a:t>
            </a:r>
          </a:p>
          <a:p>
            <a:pPr algn="just">
              <a:lnSpc>
                <a:spcPct val="90000"/>
              </a:lnSpc>
              <a:buNone/>
            </a:pPr>
            <a:endParaRPr lang="en-US" sz="2400" dirty="0" smtClean="0">
              <a:cs typeface="Arial" charset="0"/>
            </a:endParaRPr>
          </a:p>
          <a:p>
            <a:pPr algn="just"/>
            <a:endParaRPr lang="id-ID" sz="2400" dirty="0"/>
          </a:p>
        </p:txBody>
      </p:sp>
    </p:spTree>
    <p:extLst>
      <p:ext uri="{BB962C8B-B14F-4D97-AF65-F5344CB8AC3E}">
        <p14:creationId xmlns:p14="http://schemas.microsoft.com/office/powerpoint/2010/main" val="301924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76400"/>
            <a:ext cx="6196405" cy="2757543"/>
          </a:xfrm>
        </p:spPr>
        <p:txBody>
          <a:bodyPr/>
          <a:lstStyle/>
          <a:p>
            <a:pPr>
              <a:buNone/>
            </a:pPr>
            <a:endParaRPr lang="id-ID" dirty="0" smtClean="0"/>
          </a:p>
          <a:p>
            <a:pPr>
              <a:buNone/>
            </a:pPr>
            <a:endParaRPr lang="id-ID" dirty="0" smtClean="0"/>
          </a:p>
          <a:p>
            <a:pPr algn="ctr">
              <a:buNone/>
            </a:pPr>
            <a:r>
              <a:rPr lang="id-ID" sz="7200" dirty="0" smtClean="0"/>
              <a:t>SKIZOID</a:t>
            </a:r>
            <a:endParaRPr lang="id-ID" sz="7200" dirty="0"/>
          </a:p>
        </p:txBody>
      </p:sp>
    </p:spTree>
    <p:extLst>
      <p:ext uri="{BB962C8B-B14F-4D97-AF65-F5344CB8AC3E}">
        <p14:creationId xmlns:p14="http://schemas.microsoft.com/office/powerpoint/2010/main" val="200144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Karakteristik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b="1" dirty="0" err="1" smtClean="0"/>
              <a:t>Pola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menetap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dari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penarikan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diri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dari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lingkun</a:t>
            </a:r>
            <a:r>
              <a:rPr lang="id-ID" sz="2400" b="1" dirty="0" smtClean="0"/>
              <a:t>g</a:t>
            </a:r>
            <a:r>
              <a:rPr lang="en-US" sz="2400" b="1" dirty="0" smtClean="0"/>
              <a:t>an </a:t>
            </a:r>
            <a:r>
              <a:rPr lang="en-US" sz="2400" b="1" dirty="0" err="1" smtClean="0"/>
              <a:t>sosial</a:t>
            </a:r>
            <a:r>
              <a:rPr lang="en-US" sz="2400" b="1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b="1" dirty="0" err="1" smtClean="0"/>
              <a:t>terbatasnya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ekspresi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emosi</a:t>
            </a:r>
            <a:r>
              <a:rPr lang="en-US" sz="2400" b="1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hubungan</a:t>
            </a:r>
            <a:r>
              <a:rPr lang="en-US" sz="2400" dirty="0" smtClean="0"/>
              <a:t> interpersonal </a:t>
            </a:r>
            <a:endParaRPr lang="id-ID" sz="2400" dirty="0" smtClean="0"/>
          </a:p>
          <a:p>
            <a:pPr algn="just"/>
            <a:r>
              <a:rPr lang="id-ID" sz="2400" dirty="0" smtClean="0"/>
              <a:t>D</a:t>
            </a:r>
            <a:r>
              <a:rPr lang="en-US" sz="2400" dirty="0" err="1" smtClean="0"/>
              <a:t>imulai</a:t>
            </a:r>
            <a:r>
              <a:rPr lang="en-US" sz="2400" dirty="0" smtClean="0"/>
              <a:t> </a:t>
            </a:r>
            <a:r>
              <a:rPr lang="en-US" sz="2400" dirty="0" err="1" smtClean="0"/>
              <a:t>sejak</a:t>
            </a:r>
            <a:r>
              <a:rPr lang="en-US" sz="2400" dirty="0" smtClean="0"/>
              <a:t> </a:t>
            </a:r>
            <a:r>
              <a:rPr lang="en-US" sz="2400" b="1" dirty="0" err="1" smtClean="0"/>
              <a:t>dewasa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muda</a:t>
            </a:r>
            <a:endParaRPr lang="id-ID" sz="2400" dirty="0" smtClean="0"/>
          </a:p>
          <a:p>
            <a:pPr algn="just"/>
            <a:r>
              <a:rPr lang="en-US" sz="2000" dirty="0" err="1" smtClean="0"/>
              <a:t>Lebih</a:t>
            </a:r>
            <a:r>
              <a:rPr lang="en-US" sz="2000" dirty="0" smtClean="0"/>
              <a:t> </a:t>
            </a:r>
            <a:r>
              <a:rPr lang="en-US" sz="2000" dirty="0" err="1" smtClean="0"/>
              <a:t>menyukai</a:t>
            </a:r>
            <a:r>
              <a:rPr lang="en-US" sz="2000" dirty="0" smtClean="0"/>
              <a:t> </a:t>
            </a:r>
            <a:r>
              <a:rPr lang="en-US" sz="2000" dirty="0" err="1" smtClean="0"/>
              <a:t>aktivitas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dilakukan</a:t>
            </a:r>
            <a:r>
              <a:rPr lang="en-US" sz="2000" dirty="0" smtClean="0"/>
              <a:t> </a:t>
            </a:r>
            <a:r>
              <a:rPr lang="en-US" sz="2000" b="1" dirty="0" err="1" smtClean="0"/>
              <a:t>sendirian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berfantasi</a:t>
            </a:r>
            <a:r>
              <a:rPr lang="en-US" sz="2000" b="1" dirty="0" smtClean="0"/>
              <a:t> (“loner”)</a:t>
            </a:r>
            <a:r>
              <a:rPr lang="id-ID" sz="2000" b="1" dirty="0" smtClean="0"/>
              <a:t> </a:t>
            </a:r>
            <a:r>
              <a:rPr lang="id-ID" sz="2000" dirty="0" smtClean="0">
                <a:sym typeface="Wingdings" pitchFamily="2" charset="2"/>
              </a:rPr>
              <a:t> </a:t>
            </a:r>
            <a:r>
              <a:rPr lang="id-ID" sz="2000" b="1" dirty="0" smtClean="0">
                <a:sym typeface="Wingdings" pitchFamily="2" charset="2"/>
              </a:rPr>
              <a:t>tidak punya banyak teman dan kebanyakan tidak menikah</a:t>
            </a:r>
          </a:p>
          <a:p>
            <a:pPr algn="just"/>
            <a:r>
              <a:rPr lang="id-ID" sz="2000" dirty="0" smtClean="0">
                <a:sym typeface="Wingdings" pitchFamily="2" charset="2"/>
              </a:rPr>
              <a:t>Memilih pekerjaan yg tidak membutuhkan interaksi dengan orang</a:t>
            </a:r>
          </a:p>
        </p:txBody>
      </p:sp>
    </p:spTree>
    <p:extLst>
      <p:ext uri="{BB962C8B-B14F-4D97-AF65-F5344CB8AC3E}">
        <p14:creationId xmlns:p14="http://schemas.microsoft.com/office/powerpoint/2010/main" val="40632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Epidemiologi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Prevalensi</a:t>
            </a:r>
            <a:r>
              <a:rPr lang="en-US" sz="2800" dirty="0" smtClean="0"/>
              <a:t> </a:t>
            </a:r>
            <a:r>
              <a:rPr lang="en-US" sz="2800" dirty="0" err="1" smtClean="0"/>
              <a:t>bervarias</a:t>
            </a:r>
            <a:r>
              <a:rPr lang="id-ID" sz="2800" dirty="0" smtClean="0"/>
              <a:t>i, 3,1 % sampai dengan 4,9 %</a:t>
            </a:r>
            <a:endParaRPr lang="en-US" sz="2800" dirty="0" smtClean="0"/>
          </a:p>
          <a:p>
            <a:r>
              <a:rPr lang="en-US" sz="2800" dirty="0" err="1" smtClean="0"/>
              <a:t>Lebih</a:t>
            </a:r>
            <a:r>
              <a:rPr lang="en-US" sz="2800" dirty="0" smtClean="0"/>
              <a:t> </a:t>
            </a:r>
            <a:r>
              <a:rPr lang="en-US" sz="2800" dirty="0" err="1" smtClean="0"/>
              <a:t>banyak</a:t>
            </a:r>
            <a:r>
              <a:rPr lang="en-US" sz="2800" dirty="0" smtClean="0"/>
              <a:t> </a:t>
            </a:r>
            <a:r>
              <a:rPr lang="en-US" sz="2800" dirty="0" err="1" smtClean="0"/>
              <a:t>pada</a:t>
            </a:r>
            <a:r>
              <a:rPr lang="en-US" sz="2800" dirty="0" smtClean="0"/>
              <a:t> </a:t>
            </a:r>
            <a:r>
              <a:rPr lang="en-US" sz="2800" b="1" dirty="0" err="1" smtClean="0"/>
              <a:t>pria</a:t>
            </a:r>
            <a:endParaRPr lang="en-US" sz="2800" b="1" dirty="0" smtClean="0"/>
          </a:p>
          <a:p>
            <a:pPr lvl="0"/>
            <a:r>
              <a:rPr lang="id-ID" sz="2800" dirty="0" smtClean="0"/>
              <a:t>Prevalensinya meningkat pada keluarga </a:t>
            </a:r>
            <a:r>
              <a:rPr lang="id-ID" sz="2800" dirty="0" smtClean="0"/>
              <a:t>d</a:t>
            </a:r>
            <a:r>
              <a:rPr lang="en-US" sz="2800" dirty="0" smtClean="0"/>
              <a:t>e</a:t>
            </a:r>
            <a:r>
              <a:rPr lang="id-ID" sz="2800" dirty="0" smtClean="0"/>
              <a:t>ngan </a:t>
            </a:r>
            <a:r>
              <a:rPr lang="id-ID" sz="2800" dirty="0" smtClean="0"/>
              <a:t>skizofrenia </a:t>
            </a:r>
            <a:endParaRPr lang="en-US" sz="2800" dirty="0" smtClean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92443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Gambaran klinis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id-ID" sz="2200" b="1" dirty="0" smtClean="0"/>
              <a:t>Emosi tampak dangkal atau “dingin”, </a:t>
            </a:r>
            <a:r>
              <a:rPr lang="id-ID" sz="2200" dirty="0" smtClean="0"/>
              <a:t>dalam kadar yang lebh r</a:t>
            </a:r>
            <a:r>
              <a:rPr lang="en-US" sz="2200" dirty="0" smtClean="0"/>
              <a:t>e</a:t>
            </a:r>
            <a:r>
              <a:rPr lang="id-ID" sz="2200" dirty="0" smtClean="0"/>
              <a:t>ndah dari skizofrenia</a:t>
            </a:r>
          </a:p>
          <a:p>
            <a:r>
              <a:rPr lang="id-ID" sz="2200" dirty="0" smtClean="0"/>
              <a:t>Jarang marah, bahagia atau sedih dalam intensitas yang kuat</a:t>
            </a:r>
          </a:p>
          <a:p>
            <a:r>
              <a:rPr lang="id-ID" sz="2200" dirty="0" smtClean="0"/>
              <a:t>Wajahnya jarang menampilkan ekspresi emosional, jarang tersenyum atau salam kepada orang lain</a:t>
            </a:r>
          </a:p>
          <a:p>
            <a:r>
              <a:rPr lang="id-ID" sz="2200" dirty="0" smtClean="0"/>
              <a:t>Pria </a:t>
            </a:r>
            <a:r>
              <a:rPr lang="id-ID" sz="2200" dirty="0" smtClean="0">
                <a:sym typeface="Wingdings" pitchFamily="2" charset="2"/>
              </a:rPr>
              <a:t> jarang berkencan atau tidak menikah</a:t>
            </a:r>
          </a:p>
          <a:p>
            <a:r>
              <a:rPr lang="id-ID" sz="2200" dirty="0" smtClean="0">
                <a:sym typeface="Wingdings" pitchFamily="2" charset="2"/>
              </a:rPr>
              <a:t>Ada kesenjangan antara penampilan luar dengan inner life, misal : terlihat tidak minat secara seksual tapi menjai voyeuristik dan tertarik dg </a:t>
            </a:r>
            <a:r>
              <a:rPr lang="id-ID" sz="2200" dirty="0" smtClean="0">
                <a:sym typeface="Wingdings" pitchFamily="2" charset="2"/>
              </a:rPr>
              <a:t>po</a:t>
            </a:r>
            <a:r>
              <a:rPr lang="en-US" sz="2200" dirty="0" smtClean="0">
                <a:sym typeface="Wingdings" pitchFamily="2" charset="2"/>
              </a:rPr>
              <a:t>r</a:t>
            </a:r>
            <a:r>
              <a:rPr lang="id-ID" sz="2200" dirty="0" smtClean="0">
                <a:sym typeface="Wingdings" pitchFamily="2" charset="2"/>
              </a:rPr>
              <a:t>nografi</a:t>
            </a:r>
            <a:endParaRPr lang="id-ID" sz="2200" dirty="0"/>
          </a:p>
        </p:txBody>
      </p:sp>
    </p:spTree>
    <p:extLst>
      <p:ext uri="{BB962C8B-B14F-4D97-AF65-F5344CB8AC3E}">
        <p14:creationId xmlns:p14="http://schemas.microsoft.com/office/powerpoint/2010/main" val="237848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4000" b="1" dirty="0" smtClean="0"/>
              <a:t>Kriteria Diagnosis DSM 5</a:t>
            </a:r>
            <a:endParaRPr lang="id-ID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828800"/>
            <a:ext cx="7467600" cy="3886200"/>
          </a:xfrm>
        </p:spPr>
        <p:txBody>
          <a:bodyPr>
            <a:normAutofit lnSpcReduction="10000"/>
          </a:bodyPr>
          <a:lstStyle/>
          <a:p>
            <a:pPr algn="just" fontAlgn="auto">
              <a:spcAft>
                <a:spcPts val="0"/>
              </a:spcAft>
              <a:buNone/>
              <a:defRPr/>
            </a:pPr>
            <a:r>
              <a:rPr lang="id-ID" sz="2200" dirty="0" smtClean="0"/>
              <a:t>A. </a:t>
            </a:r>
            <a:r>
              <a:rPr lang="en-US" sz="2200" dirty="0" err="1" smtClean="0"/>
              <a:t>Pola</a:t>
            </a:r>
            <a:r>
              <a:rPr lang="en-US" sz="2200" dirty="0" smtClean="0"/>
              <a:t> </a:t>
            </a:r>
            <a:r>
              <a:rPr lang="en-US" sz="2200" dirty="0" err="1" smtClean="0"/>
              <a:t>menetap</a:t>
            </a:r>
            <a:r>
              <a:rPr lang="en-US" sz="2200" dirty="0" smtClean="0"/>
              <a:t> </a:t>
            </a:r>
            <a:r>
              <a:rPr lang="id-ID" sz="2200" dirty="0" smtClean="0"/>
              <a:t>penarikan diri dari </a:t>
            </a:r>
            <a:r>
              <a:rPr lang="en-US" sz="2200" dirty="0" smtClean="0"/>
              <a:t> </a:t>
            </a:r>
            <a:r>
              <a:rPr lang="id-ID" sz="2200" dirty="0" smtClean="0"/>
              <a:t>lingkungan</a:t>
            </a:r>
            <a:r>
              <a:rPr lang="en-US" sz="2200" dirty="0" smtClean="0"/>
              <a:t> </a:t>
            </a:r>
            <a:r>
              <a:rPr lang="en-US" sz="2200" dirty="0" err="1" smtClean="0"/>
              <a:t>sosial</a:t>
            </a:r>
            <a:r>
              <a:rPr lang="en-US" sz="2200" dirty="0" smtClean="0"/>
              <a:t>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dirty="0" err="1" smtClean="0"/>
              <a:t>ekspresi</a:t>
            </a:r>
            <a:r>
              <a:rPr lang="en-US" sz="2200" dirty="0" smtClean="0"/>
              <a:t> </a:t>
            </a:r>
            <a:r>
              <a:rPr lang="en-US" sz="2200" dirty="0" err="1" smtClean="0"/>
              <a:t>emosi</a:t>
            </a:r>
            <a:r>
              <a:rPr lang="en-US" sz="2200" dirty="0" smtClean="0"/>
              <a:t> yang </a:t>
            </a:r>
            <a:r>
              <a:rPr lang="en-US" sz="2200" dirty="0" err="1" smtClean="0"/>
              <a:t>terbatas</a:t>
            </a:r>
            <a:r>
              <a:rPr lang="en-US" sz="2200" dirty="0" smtClean="0"/>
              <a:t> </a:t>
            </a:r>
            <a:r>
              <a:rPr lang="en-US" sz="2200" dirty="0" err="1" smtClean="0"/>
              <a:t>dalam</a:t>
            </a:r>
            <a:r>
              <a:rPr lang="en-US" sz="2200" dirty="0" smtClean="0"/>
              <a:t> </a:t>
            </a:r>
            <a:r>
              <a:rPr lang="id-ID" sz="2200" dirty="0" smtClean="0"/>
              <a:t>hubungan</a:t>
            </a:r>
            <a:r>
              <a:rPr lang="en-US" sz="2200" dirty="0" smtClean="0"/>
              <a:t> interpersonal, </a:t>
            </a:r>
            <a:r>
              <a:rPr lang="en-US" sz="2200" dirty="0" err="1" smtClean="0"/>
              <a:t>dimulai</a:t>
            </a:r>
            <a:r>
              <a:rPr lang="en-US" sz="2200" dirty="0" smtClean="0"/>
              <a:t> </a:t>
            </a:r>
            <a:r>
              <a:rPr lang="en-US" sz="2200" dirty="0" err="1" smtClean="0"/>
              <a:t>sejak</a:t>
            </a:r>
            <a:r>
              <a:rPr lang="en-US" sz="2200" dirty="0" smtClean="0"/>
              <a:t> </a:t>
            </a:r>
            <a:r>
              <a:rPr lang="en-US" sz="2200" dirty="0" err="1" smtClean="0"/>
              <a:t>masa</a:t>
            </a:r>
            <a:r>
              <a:rPr lang="en-US" sz="2200" dirty="0" smtClean="0"/>
              <a:t> </a:t>
            </a:r>
            <a:r>
              <a:rPr lang="en-US" sz="2200" dirty="0" err="1" smtClean="0"/>
              <a:t>dewasa</a:t>
            </a:r>
            <a:r>
              <a:rPr lang="en-US" sz="2200" dirty="0" smtClean="0"/>
              <a:t> </a:t>
            </a:r>
            <a:r>
              <a:rPr lang="en-US" sz="2200" dirty="0" err="1" smtClean="0"/>
              <a:t>awal</a:t>
            </a:r>
            <a:r>
              <a:rPr lang="en-US" sz="2200" dirty="0" smtClean="0"/>
              <a:t>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dirty="0" err="1" smtClean="0"/>
              <a:t>bermanifestasi</a:t>
            </a:r>
            <a:r>
              <a:rPr lang="en-US" sz="2200" dirty="0" smtClean="0"/>
              <a:t> </a:t>
            </a:r>
            <a:r>
              <a:rPr lang="en-US" sz="2200" dirty="0" err="1" smtClean="0"/>
              <a:t>dalam</a:t>
            </a:r>
            <a:r>
              <a:rPr lang="en-US" sz="2200" dirty="0" smtClean="0"/>
              <a:t> </a:t>
            </a:r>
            <a:r>
              <a:rPr lang="en-US" sz="2200" dirty="0" err="1" smtClean="0"/>
              <a:t>konteks</a:t>
            </a:r>
            <a:r>
              <a:rPr lang="en-US" sz="2200" dirty="0" smtClean="0"/>
              <a:t> yang </a:t>
            </a:r>
            <a:r>
              <a:rPr lang="en-US" sz="2200" dirty="0" err="1" smtClean="0"/>
              <a:t>bervariasi</a:t>
            </a:r>
            <a:r>
              <a:rPr lang="en-US" sz="2200" dirty="0" smtClean="0"/>
              <a:t>, </a:t>
            </a:r>
            <a:r>
              <a:rPr lang="en-US" sz="2200" dirty="0" err="1" smtClean="0"/>
              <a:t>seperti</a:t>
            </a:r>
            <a:r>
              <a:rPr lang="en-US" sz="2200" dirty="0" smtClean="0"/>
              <a:t> yang </a:t>
            </a:r>
            <a:r>
              <a:rPr lang="en-US" sz="2200" dirty="0" err="1" smtClean="0"/>
              <a:t>diindikasikan</a:t>
            </a:r>
            <a:r>
              <a:rPr lang="en-US" sz="2200" dirty="0" smtClean="0"/>
              <a:t> </a:t>
            </a:r>
            <a:r>
              <a:rPr lang="en-US" sz="2200" dirty="0" err="1" smtClean="0"/>
              <a:t>oleh</a:t>
            </a:r>
            <a:r>
              <a:rPr lang="en-US" sz="2200" dirty="0" smtClean="0"/>
              <a:t> </a:t>
            </a:r>
            <a:r>
              <a:rPr lang="en-US" sz="2200" b="1" dirty="0" err="1" smtClean="0"/>
              <a:t>empat</a:t>
            </a:r>
            <a:r>
              <a:rPr lang="en-US" sz="2200" b="1" dirty="0" smtClean="0"/>
              <a:t> (</a:t>
            </a:r>
            <a:r>
              <a:rPr lang="en-US" sz="2200" b="1" dirty="0" err="1" smtClean="0"/>
              <a:t>atau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lebih</a:t>
            </a:r>
            <a:r>
              <a:rPr lang="en-US" sz="2200" dirty="0" smtClean="0"/>
              <a:t>) </a:t>
            </a:r>
            <a:r>
              <a:rPr lang="en-US" sz="2200" dirty="0" err="1" smtClean="0"/>
              <a:t>hal</a:t>
            </a:r>
            <a:r>
              <a:rPr lang="en-US" sz="2200" dirty="0" smtClean="0"/>
              <a:t> </a:t>
            </a:r>
            <a:r>
              <a:rPr lang="en-US" sz="2200" dirty="0" err="1" smtClean="0"/>
              <a:t>berikut</a:t>
            </a:r>
            <a:r>
              <a:rPr lang="en-US" sz="2200" dirty="0" smtClean="0"/>
              <a:t>:</a:t>
            </a:r>
          </a:p>
          <a:p>
            <a:pPr lvl="1" algn="just" fontAlgn="auto">
              <a:spcAft>
                <a:spcPts val="0"/>
              </a:spcAft>
              <a:buNone/>
              <a:defRPr/>
            </a:pPr>
            <a:r>
              <a:rPr lang="en-US" sz="2200" dirty="0" smtClean="0"/>
              <a:t>1.Tidak </a:t>
            </a:r>
            <a:r>
              <a:rPr lang="en-US" sz="2200" dirty="0" err="1" smtClean="0"/>
              <a:t>adanya</a:t>
            </a:r>
            <a:r>
              <a:rPr lang="en-US" sz="2200" dirty="0" smtClean="0"/>
              <a:t> </a:t>
            </a:r>
            <a:r>
              <a:rPr lang="en-US" sz="2200" dirty="0" err="1" smtClean="0"/>
              <a:t>keinginan</a:t>
            </a:r>
            <a:r>
              <a:rPr lang="en-US" sz="2200" dirty="0" smtClean="0"/>
              <a:t> </a:t>
            </a:r>
            <a:r>
              <a:rPr lang="en-US" sz="2200" dirty="0" err="1" smtClean="0"/>
              <a:t>atau</a:t>
            </a:r>
            <a:r>
              <a:rPr lang="en-US" sz="2200" dirty="0" smtClean="0"/>
              <a:t> </a:t>
            </a:r>
            <a:r>
              <a:rPr lang="en-US" sz="2200" dirty="0" err="1" smtClean="0"/>
              <a:t>kesenangan</a:t>
            </a:r>
            <a:r>
              <a:rPr lang="en-US" sz="2200" dirty="0" smtClean="0"/>
              <a:t> </a:t>
            </a:r>
            <a:r>
              <a:rPr lang="en-US" sz="2200" dirty="0" err="1" smtClean="0"/>
              <a:t>untuk</a:t>
            </a:r>
            <a:r>
              <a:rPr lang="en-US" sz="2200" dirty="0" smtClean="0"/>
              <a:t> </a:t>
            </a:r>
            <a:r>
              <a:rPr lang="en-US" sz="2200" dirty="0" err="1" smtClean="0"/>
              <a:t>membina</a:t>
            </a:r>
            <a:r>
              <a:rPr lang="en-US" sz="2200" dirty="0" smtClean="0"/>
              <a:t> </a:t>
            </a:r>
            <a:r>
              <a:rPr lang="en-US" sz="2200" dirty="0" err="1" smtClean="0"/>
              <a:t>hubungan</a:t>
            </a:r>
            <a:r>
              <a:rPr lang="en-US" sz="2200" dirty="0" smtClean="0"/>
              <a:t> </a:t>
            </a:r>
            <a:r>
              <a:rPr lang="en-US" sz="2200" dirty="0" err="1" smtClean="0"/>
              <a:t>dekat</a:t>
            </a:r>
            <a:r>
              <a:rPr lang="en-US" sz="2200" dirty="0" smtClean="0"/>
              <a:t>  </a:t>
            </a:r>
            <a:r>
              <a:rPr lang="en-US" sz="2200" dirty="0" err="1" smtClean="0"/>
              <a:t>dengan</a:t>
            </a:r>
            <a:r>
              <a:rPr lang="en-US" sz="2200" dirty="0" smtClean="0"/>
              <a:t> orang lain, </a:t>
            </a:r>
            <a:r>
              <a:rPr lang="en-US" sz="2200" dirty="0" err="1" smtClean="0"/>
              <a:t>termasuk</a:t>
            </a:r>
            <a:r>
              <a:rPr lang="en-US" sz="2200" dirty="0" smtClean="0"/>
              <a:t> </a:t>
            </a:r>
            <a:r>
              <a:rPr lang="en-US" sz="2200" dirty="0" err="1" smtClean="0"/>
              <a:t>menjadi</a:t>
            </a:r>
            <a:r>
              <a:rPr lang="en-US" sz="2200" dirty="0" smtClean="0"/>
              <a:t> </a:t>
            </a:r>
            <a:r>
              <a:rPr lang="en-US" sz="2200" dirty="0" err="1" smtClean="0"/>
              <a:t>bagian</a:t>
            </a:r>
            <a:r>
              <a:rPr lang="en-US" sz="2200" dirty="0" smtClean="0"/>
              <a:t> </a:t>
            </a:r>
            <a:r>
              <a:rPr lang="en-US" sz="2200" dirty="0" err="1" smtClean="0"/>
              <a:t>dari</a:t>
            </a:r>
            <a:r>
              <a:rPr lang="en-US" sz="2200" dirty="0" smtClean="0"/>
              <a:t> </a:t>
            </a:r>
            <a:r>
              <a:rPr lang="en-US" sz="2200" dirty="0" err="1" smtClean="0"/>
              <a:t>sebuah</a:t>
            </a:r>
            <a:r>
              <a:rPr lang="en-US" sz="2200" dirty="0" smtClean="0"/>
              <a:t> </a:t>
            </a:r>
            <a:r>
              <a:rPr lang="en-US" sz="2200" dirty="0" err="1" smtClean="0"/>
              <a:t>keluarga</a:t>
            </a:r>
            <a:r>
              <a:rPr lang="en-US" sz="2200" dirty="0" smtClean="0"/>
              <a:t>.</a:t>
            </a:r>
          </a:p>
          <a:p>
            <a:pPr lvl="1" algn="just" fontAlgn="auto">
              <a:spcAft>
                <a:spcPts val="0"/>
              </a:spcAft>
              <a:buNone/>
              <a:defRPr/>
            </a:pPr>
            <a:r>
              <a:rPr lang="en-US" sz="2200" dirty="0" smtClean="0"/>
              <a:t>2. </a:t>
            </a:r>
            <a:r>
              <a:rPr lang="en-US" sz="2200" dirty="0" err="1" smtClean="0"/>
              <a:t>Hampir</a:t>
            </a:r>
            <a:r>
              <a:rPr lang="en-US" sz="2200" dirty="0" smtClean="0"/>
              <a:t> </a:t>
            </a:r>
            <a:r>
              <a:rPr lang="en-US" sz="2200" dirty="0" err="1" smtClean="0"/>
              <a:t>selalu</a:t>
            </a:r>
            <a:r>
              <a:rPr lang="en-US" sz="2200" dirty="0" smtClean="0"/>
              <a:t> </a:t>
            </a:r>
            <a:r>
              <a:rPr lang="en-US" sz="2200" dirty="0" err="1" smtClean="0"/>
              <a:t>memilih</a:t>
            </a:r>
            <a:r>
              <a:rPr lang="en-US" sz="2200" dirty="0" smtClean="0"/>
              <a:t> </a:t>
            </a:r>
            <a:r>
              <a:rPr lang="en-US" sz="2200" dirty="0" err="1" smtClean="0"/>
              <a:t>aktivitas</a:t>
            </a:r>
            <a:r>
              <a:rPr lang="en-US" sz="2200" dirty="0" smtClean="0"/>
              <a:t> </a:t>
            </a:r>
            <a:r>
              <a:rPr lang="en-US" sz="2200" dirty="0" err="1" smtClean="0"/>
              <a:t>sendirian</a:t>
            </a:r>
            <a:endParaRPr lang="en-US" sz="2200" dirty="0" smtClean="0"/>
          </a:p>
          <a:p>
            <a:pPr lvl="1" algn="just" fontAlgn="auto">
              <a:spcAft>
                <a:spcPts val="0"/>
              </a:spcAft>
              <a:buNone/>
              <a:defRPr/>
            </a:pPr>
            <a:r>
              <a:rPr lang="en-US" sz="2200" dirty="0" smtClean="0"/>
              <a:t>3.Jika </a:t>
            </a:r>
            <a:r>
              <a:rPr lang="en-US" sz="2200" dirty="0" err="1" smtClean="0"/>
              <a:t>ada</a:t>
            </a:r>
            <a:r>
              <a:rPr lang="en-US" sz="2200" dirty="0" smtClean="0"/>
              <a:t> </a:t>
            </a:r>
            <a:r>
              <a:rPr lang="en-US" sz="2200" dirty="0" err="1" smtClean="0"/>
              <a:t>hanya</a:t>
            </a:r>
            <a:r>
              <a:rPr lang="en-US" sz="2200" dirty="0" smtClean="0"/>
              <a:t> </a:t>
            </a:r>
            <a:r>
              <a:rPr lang="en-US" sz="2200" dirty="0" err="1" smtClean="0"/>
              <a:t>memiliki</a:t>
            </a:r>
            <a:r>
              <a:rPr lang="en-US" sz="2200" dirty="0" smtClean="0"/>
              <a:t> </a:t>
            </a:r>
            <a:r>
              <a:rPr lang="en-US" sz="2200" dirty="0" err="1" smtClean="0"/>
              <a:t>sedikit</a:t>
            </a:r>
            <a:r>
              <a:rPr lang="en-US" sz="2200" dirty="0" smtClean="0"/>
              <a:t> </a:t>
            </a:r>
            <a:r>
              <a:rPr lang="en-US" sz="2200" dirty="0" err="1" smtClean="0"/>
              <a:t>keinginan</a:t>
            </a:r>
            <a:r>
              <a:rPr lang="en-US" sz="2200" dirty="0" smtClean="0"/>
              <a:t> </a:t>
            </a:r>
            <a:r>
              <a:rPr lang="en-US" sz="2200" dirty="0" err="1" smtClean="0"/>
              <a:t>dalam</a:t>
            </a:r>
            <a:r>
              <a:rPr lang="en-US" sz="2200" dirty="0" smtClean="0"/>
              <a:t> </a:t>
            </a:r>
            <a:r>
              <a:rPr lang="en-US" sz="2200" dirty="0" err="1" smtClean="0"/>
              <a:t>memiliki</a:t>
            </a:r>
            <a:r>
              <a:rPr lang="en-US" sz="2200" dirty="0" smtClean="0"/>
              <a:t> </a:t>
            </a:r>
            <a:r>
              <a:rPr lang="en-US" sz="2200" dirty="0" err="1" smtClean="0"/>
              <a:t>pengalaman</a:t>
            </a:r>
            <a:r>
              <a:rPr lang="en-US" sz="2200" dirty="0" smtClean="0"/>
              <a:t> </a:t>
            </a:r>
            <a:r>
              <a:rPr lang="en-US" sz="2200" dirty="0" err="1" smtClean="0"/>
              <a:t>seksual</a:t>
            </a:r>
            <a:r>
              <a:rPr lang="en-US" sz="2200" dirty="0" smtClean="0"/>
              <a:t> </a:t>
            </a:r>
            <a:r>
              <a:rPr lang="en-US" sz="2200" dirty="0" err="1" smtClean="0"/>
              <a:t>dengan</a:t>
            </a:r>
            <a:r>
              <a:rPr lang="en-US" sz="2200" dirty="0" smtClean="0"/>
              <a:t> orang lain.</a:t>
            </a:r>
          </a:p>
        </p:txBody>
      </p:sp>
    </p:spTree>
    <p:extLst>
      <p:ext uri="{BB962C8B-B14F-4D97-AF65-F5344CB8AC3E}">
        <p14:creationId xmlns:p14="http://schemas.microsoft.com/office/powerpoint/2010/main" val="93742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3600" dirty="0" smtClean="0"/>
              <a:t>Gangguan Kepribadian Cluster A</a:t>
            </a:r>
            <a:endParaRPr lang="id-ID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sz="3600" dirty="0" smtClean="0"/>
              <a:t>Paranoid</a:t>
            </a:r>
          </a:p>
          <a:p>
            <a:r>
              <a:rPr lang="id-ID" sz="3600" dirty="0" smtClean="0"/>
              <a:t>Skizoid</a:t>
            </a:r>
          </a:p>
          <a:p>
            <a:r>
              <a:rPr lang="id-ID" sz="3600" dirty="0" smtClean="0"/>
              <a:t>Skizotipal</a:t>
            </a:r>
            <a:endParaRPr lang="id-ID" sz="3600" dirty="0"/>
          </a:p>
        </p:txBody>
      </p:sp>
    </p:spTree>
    <p:extLst>
      <p:ext uri="{BB962C8B-B14F-4D97-AF65-F5344CB8AC3E}">
        <p14:creationId xmlns:p14="http://schemas.microsoft.com/office/powerpoint/2010/main" val="71056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786" y="1371600"/>
            <a:ext cx="7596214" cy="4343400"/>
          </a:xfrm>
        </p:spPr>
        <p:txBody>
          <a:bodyPr>
            <a:normAutofit lnSpcReduction="10000"/>
          </a:bodyPr>
          <a:lstStyle/>
          <a:p>
            <a:pPr lvl="1" fontAlgn="auto">
              <a:spcAft>
                <a:spcPts val="0"/>
              </a:spcAft>
              <a:buNone/>
              <a:defRPr/>
            </a:pPr>
            <a:r>
              <a:rPr lang="en-US" sz="2200" dirty="0" smtClean="0"/>
              <a:t>4. </a:t>
            </a:r>
            <a:r>
              <a:rPr lang="en-US" sz="2200" dirty="0" err="1" smtClean="0"/>
              <a:t>Hanya</a:t>
            </a:r>
            <a:r>
              <a:rPr lang="en-US" sz="2200" dirty="0" smtClean="0"/>
              <a:t> </a:t>
            </a:r>
            <a:r>
              <a:rPr lang="en-US" sz="2200" dirty="0" err="1" smtClean="0"/>
              <a:t>merasakan</a:t>
            </a:r>
            <a:r>
              <a:rPr lang="en-US" sz="2200" dirty="0" smtClean="0"/>
              <a:t> </a:t>
            </a:r>
            <a:r>
              <a:rPr lang="en-US" sz="2200" dirty="0" err="1" smtClean="0"/>
              <a:t>sedikit</a:t>
            </a:r>
            <a:r>
              <a:rPr lang="en-US" sz="2200" dirty="0" smtClean="0"/>
              <a:t> </a:t>
            </a:r>
            <a:r>
              <a:rPr lang="en-US" sz="2200" dirty="0" err="1" smtClean="0"/>
              <a:t>kesenangan</a:t>
            </a:r>
            <a:r>
              <a:rPr lang="en-US" sz="2200" dirty="0" smtClean="0"/>
              <a:t> </a:t>
            </a:r>
            <a:r>
              <a:rPr lang="en-US" sz="2200" dirty="0" err="1" smtClean="0"/>
              <a:t>pada</a:t>
            </a:r>
            <a:r>
              <a:rPr lang="en-US" sz="2200" dirty="0" smtClean="0"/>
              <a:t> </a:t>
            </a:r>
            <a:r>
              <a:rPr lang="en-US" sz="2200" dirty="0" err="1" smtClean="0"/>
              <a:t>berbagai</a:t>
            </a:r>
            <a:r>
              <a:rPr lang="en-US" sz="2200" dirty="0" smtClean="0"/>
              <a:t> </a:t>
            </a:r>
            <a:r>
              <a:rPr lang="en-US" sz="2200" dirty="0" err="1" smtClean="0"/>
              <a:t>aktivitas</a:t>
            </a:r>
            <a:r>
              <a:rPr lang="en-US" sz="2200" dirty="0" smtClean="0"/>
              <a:t>.</a:t>
            </a:r>
          </a:p>
          <a:p>
            <a:pPr lvl="1" fontAlgn="auto">
              <a:spcAft>
                <a:spcPts val="0"/>
              </a:spcAft>
              <a:buNone/>
              <a:defRPr/>
            </a:pPr>
            <a:r>
              <a:rPr lang="en-US" sz="2200" dirty="0" smtClean="0"/>
              <a:t>5. </a:t>
            </a:r>
            <a:r>
              <a:rPr lang="en-US" sz="2200" dirty="0" err="1" smtClean="0"/>
              <a:t>Sedikit</a:t>
            </a:r>
            <a:r>
              <a:rPr lang="en-US" sz="2200" dirty="0" smtClean="0"/>
              <a:t> </a:t>
            </a:r>
            <a:r>
              <a:rPr lang="en-US" sz="2200" dirty="0" err="1" smtClean="0"/>
              <a:t>teman</a:t>
            </a:r>
            <a:r>
              <a:rPr lang="en-US" sz="2200" dirty="0" smtClean="0"/>
              <a:t> </a:t>
            </a:r>
            <a:r>
              <a:rPr lang="en-US" sz="2200" dirty="0" err="1" smtClean="0"/>
              <a:t>baik</a:t>
            </a:r>
            <a:r>
              <a:rPr lang="en-US" sz="2200" dirty="0" smtClean="0"/>
              <a:t>, </a:t>
            </a:r>
            <a:r>
              <a:rPr lang="en-US" sz="2200" dirty="0" err="1" smtClean="0"/>
              <a:t>berhubungan</a:t>
            </a:r>
            <a:r>
              <a:rPr lang="en-US" sz="2200" dirty="0" smtClean="0"/>
              <a:t> </a:t>
            </a:r>
            <a:r>
              <a:rPr lang="en-US" sz="2200" dirty="0" err="1" smtClean="0"/>
              <a:t>hanya</a:t>
            </a:r>
            <a:r>
              <a:rPr lang="en-US" sz="2200" dirty="0" smtClean="0"/>
              <a:t> </a:t>
            </a:r>
            <a:r>
              <a:rPr lang="en-US" sz="2200" dirty="0" err="1" smtClean="0"/>
              <a:t>dengan</a:t>
            </a:r>
            <a:r>
              <a:rPr lang="en-US" sz="2200" dirty="0" smtClean="0"/>
              <a:t> </a:t>
            </a:r>
            <a:r>
              <a:rPr lang="en-US" sz="2200" dirty="0" err="1" smtClean="0"/>
              <a:t>keluarga</a:t>
            </a:r>
            <a:r>
              <a:rPr lang="en-US" sz="2200" dirty="0" smtClean="0"/>
              <a:t> </a:t>
            </a:r>
            <a:r>
              <a:rPr lang="en-US" sz="2200" dirty="0" err="1" smtClean="0"/>
              <a:t>derajat</a:t>
            </a:r>
            <a:r>
              <a:rPr lang="en-US" sz="2200" dirty="0" smtClean="0"/>
              <a:t> </a:t>
            </a:r>
            <a:r>
              <a:rPr lang="en-US" sz="2200" dirty="0" err="1" smtClean="0"/>
              <a:t>pertama</a:t>
            </a:r>
            <a:r>
              <a:rPr lang="en-US" sz="2200" dirty="0" smtClean="0"/>
              <a:t>.</a:t>
            </a:r>
          </a:p>
          <a:p>
            <a:pPr lvl="1" fontAlgn="auto">
              <a:spcAft>
                <a:spcPts val="0"/>
              </a:spcAft>
              <a:buNone/>
              <a:defRPr/>
            </a:pPr>
            <a:r>
              <a:rPr lang="en-US" sz="2200" dirty="0" smtClean="0"/>
              <a:t>6. Nampak </a:t>
            </a:r>
            <a:r>
              <a:rPr lang="en-US" sz="2200" dirty="0" err="1" smtClean="0"/>
              <a:t>acuh</a:t>
            </a:r>
            <a:r>
              <a:rPr lang="en-US" sz="2200" dirty="0" smtClean="0"/>
              <a:t> </a:t>
            </a:r>
            <a:r>
              <a:rPr lang="en-US" sz="2200" dirty="0" err="1" smtClean="0"/>
              <a:t>tak</a:t>
            </a:r>
            <a:r>
              <a:rPr lang="en-US" sz="2200" dirty="0" smtClean="0"/>
              <a:t> </a:t>
            </a:r>
            <a:r>
              <a:rPr lang="en-US" sz="2200" dirty="0" err="1" smtClean="0"/>
              <a:t>acuh</a:t>
            </a:r>
            <a:r>
              <a:rPr lang="en-US" sz="2200" dirty="0" smtClean="0"/>
              <a:t> </a:t>
            </a:r>
            <a:r>
              <a:rPr lang="en-US" sz="2200" dirty="0" err="1" smtClean="0"/>
              <a:t>terhadap</a:t>
            </a:r>
            <a:r>
              <a:rPr lang="en-US" sz="2200" dirty="0" smtClean="0"/>
              <a:t> </a:t>
            </a:r>
            <a:r>
              <a:rPr lang="en-US" sz="2200" dirty="0" err="1" smtClean="0"/>
              <a:t>pujian</a:t>
            </a:r>
            <a:r>
              <a:rPr lang="en-US" sz="2200" dirty="0" smtClean="0"/>
              <a:t> </a:t>
            </a:r>
            <a:r>
              <a:rPr lang="en-US" sz="2200" dirty="0" err="1" smtClean="0"/>
              <a:t>atau</a:t>
            </a:r>
            <a:r>
              <a:rPr lang="en-US" sz="2200" dirty="0" smtClean="0"/>
              <a:t> </a:t>
            </a:r>
            <a:r>
              <a:rPr lang="en-US" sz="2200" dirty="0" err="1" smtClean="0"/>
              <a:t>kritik</a:t>
            </a:r>
            <a:r>
              <a:rPr lang="en-US" sz="2200" dirty="0" smtClean="0"/>
              <a:t> </a:t>
            </a:r>
            <a:r>
              <a:rPr lang="en-US" sz="2200" dirty="0" err="1" smtClean="0"/>
              <a:t>dari</a:t>
            </a:r>
            <a:r>
              <a:rPr lang="en-US" sz="2200" dirty="0" smtClean="0"/>
              <a:t> </a:t>
            </a:r>
            <a:r>
              <a:rPr lang="en-US" sz="2200" dirty="0" err="1" smtClean="0"/>
              <a:t>orang</a:t>
            </a:r>
            <a:r>
              <a:rPr lang="en-US" sz="2200" dirty="0" smtClean="0"/>
              <a:t> lain.</a:t>
            </a:r>
          </a:p>
          <a:p>
            <a:pPr lvl="1" fontAlgn="auto">
              <a:spcAft>
                <a:spcPts val="0"/>
              </a:spcAft>
              <a:buNone/>
              <a:defRPr/>
            </a:pPr>
            <a:r>
              <a:rPr lang="en-US" sz="2200" dirty="0" smtClean="0"/>
              <a:t>7. </a:t>
            </a:r>
            <a:r>
              <a:rPr lang="en-US" sz="2200" dirty="0" err="1" smtClean="0"/>
              <a:t>Menunjukan</a:t>
            </a:r>
            <a:r>
              <a:rPr lang="en-US" sz="2200" dirty="0" smtClean="0"/>
              <a:t> </a:t>
            </a:r>
            <a:r>
              <a:rPr lang="en-US" sz="2200" dirty="0" err="1" smtClean="0"/>
              <a:t>emosi</a:t>
            </a:r>
            <a:r>
              <a:rPr lang="en-US" sz="2200" dirty="0" smtClean="0"/>
              <a:t> yang </a:t>
            </a:r>
            <a:r>
              <a:rPr lang="en-US" sz="2200" dirty="0" err="1" smtClean="0"/>
              <a:t>dingin</a:t>
            </a:r>
            <a:r>
              <a:rPr lang="en-US" sz="2200" dirty="0" smtClean="0"/>
              <a:t>, </a:t>
            </a:r>
            <a:r>
              <a:rPr lang="id-ID" sz="2200" dirty="0" smtClean="0"/>
              <a:t>penarikan diri</a:t>
            </a:r>
            <a:r>
              <a:rPr lang="en-US" sz="2200" dirty="0" smtClean="0"/>
              <a:t>, </a:t>
            </a:r>
            <a:r>
              <a:rPr lang="en-US" sz="2200" dirty="0" err="1" smtClean="0"/>
              <a:t>atau</a:t>
            </a:r>
            <a:r>
              <a:rPr lang="en-US" sz="2200" dirty="0" smtClean="0"/>
              <a:t> </a:t>
            </a:r>
            <a:r>
              <a:rPr lang="en-US" sz="2200" dirty="0" err="1" smtClean="0"/>
              <a:t>afek</a:t>
            </a:r>
            <a:r>
              <a:rPr lang="en-US" sz="2200" dirty="0" smtClean="0"/>
              <a:t> yang </a:t>
            </a:r>
            <a:r>
              <a:rPr lang="en-US" sz="2200" dirty="0" err="1" smtClean="0"/>
              <a:t>mendatar</a:t>
            </a:r>
            <a:r>
              <a:rPr lang="en-US" sz="2200" dirty="0" smtClean="0"/>
              <a:t>.</a:t>
            </a:r>
            <a:endParaRPr lang="id-ID" sz="2200" dirty="0" smtClean="0"/>
          </a:p>
          <a:p>
            <a:pPr fontAlgn="auto">
              <a:spcAft>
                <a:spcPts val="0"/>
              </a:spcAft>
              <a:buNone/>
              <a:defRPr/>
            </a:pPr>
            <a:r>
              <a:rPr lang="en-US" sz="2200" dirty="0" smtClean="0"/>
              <a:t>B. </a:t>
            </a:r>
            <a:r>
              <a:rPr lang="en-US" sz="2200" dirty="0" err="1" smtClean="0"/>
              <a:t>Tidak</a:t>
            </a:r>
            <a:r>
              <a:rPr lang="en-US" sz="2200" dirty="0" smtClean="0"/>
              <a:t> </a:t>
            </a:r>
            <a:r>
              <a:rPr lang="en-US" sz="2200" dirty="0" err="1" smtClean="0"/>
              <a:t>terjadi</a:t>
            </a:r>
            <a:r>
              <a:rPr lang="en-US" sz="2200" dirty="0" smtClean="0"/>
              <a:t> </a:t>
            </a:r>
            <a:r>
              <a:rPr lang="en-US" sz="2200" dirty="0" err="1" smtClean="0"/>
              <a:t>secara</a:t>
            </a:r>
            <a:r>
              <a:rPr lang="en-US" sz="2200" dirty="0" smtClean="0"/>
              <a:t> </a:t>
            </a:r>
            <a:r>
              <a:rPr lang="en-US" sz="2200" dirty="0" err="1" smtClean="0"/>
              <a:t>eksklusif</a:t>
            </a:r>
            <a:r>
              <a:rPr lang="en-US" sz="2200" dirty="0" smtClean="0"/>
              <a:t> </a:t>
            </a:r>
            <a:r>
              <a:rPr lang="en-US" sz="2200" dirty="0" err="1" smtClean="0"/>
              <a:t>selama</a:t>
            </a:r>
            <a:r>
              <a:rPr lang="en-US" sz="2200" dirty="0" smtClean="0"/>
              <a:t> </a:t>
            </a:r>
            <a:r>
              <a:rPr lang="en-US" sz="2200" dirty="0" err="1" smtClean="0"/>
              <a:t>skizofrenia</a:t>
            </a:r>
            <a:r>
              <a:rPr lang="en-US" sz="2200" dirty="0" smtClean="0"/>
              <a:t>, </a:t>
            </a:r>
            <a:r>
              <a:rPr lang="en-US" sz="2200" dirty="0" err="1" smtClean="0"/>
              <a:t>gangguan</a:t>
            </a:r>
            <a:r>
              <a:rPr lang="en-US" sz="2200" dirty="0" smtClean="0"/>
              <a:t> mood </a:t>
            </a:r>
            <a:r>
              <a:rPr lang="en-US" sz="2200" dirty="0" err="1" smtClean="0"/>
              <a:t>dengan</a:t>
            </a:r>
            <a:r>
              <a:rPr lang="en-US" sz="2200" dirty="0" smtClean="0"/>
              <a:t> </a:t>
            </a:r>
            <a:r>
              <a:rPr lang="en-US" sz="2200" dirty="0" err="1" smtClean="0"/>
              <a:t>ciri</a:t>
            </a:r>
            <a:r>
              <a:rPr lang="en-US" sz="2200" dirty="0" smtClean="0"/>
              <a:t> </a:t>
            </a:r>
            <a:r>
              <a:rPr lang="en-US" sz="2200" dirty="0" err="1" smtClean="0"/>
              <a:t>psikotik</a:t>
            </a:r>
            <a:r>
              <a:rPr lang="en-US" sz="2200" dirty="0" smtClean="0"/>
              <a:t>, </a:t>
            </a:r>
            <a:r>
              <a:rPr lang="en-US" sz="2200" dirty="0" err="1" smtClean="0"/>
              <a:t>gangguan</a:t>
            </a:r>
            <a:r>
              <a:rPr lang="en-US" sz="2200" dirty="0" smtClean="0"/>
              <a:t> </a:t>
            </a:r>
            <a:r>
              <a:rPr lang="en-US" sz="2200" dirty="0" err="1" smtClean="0"/>
              <a:t>psikotik</a:t>
            </a:r>
            <a:r>
              <a:rPr lang="en-US" sz="2200" dirty="0" smtClean="0"/>
              <a:t> </a:t>
            </a:r>
            <a:r>
              <a:rPr lang="en-US" sz="2200" dirty="0" err="1" smtClean="0"/>
              <a:t>lainnya</a:t>
            </a:r>
            <a:r>
              <a:rPr lang="en-US" sz="2200" dirty="0" smtClean="0"/>
              <a:t>, </a:t>
            </a:r>
            <a:r>
              <a:rPr lang="en-US" sz="2200" dirty="0" err="1" smtClean="0"/>
              <a:t>atau</a:t>
            </a:r>
            <a:r>
              <a:rPr lang="en-US" sz="2200" dirty="0" smtClean="0"/>
              <a:t> </a:t>
            </a:r>
            <a:r>
              <a:rPr lang="en-US" sz="2200" dirty="0" err="1" smtClean="0"/>
              <a:t>gangguan</a:t>
            </a:r>
            <a:r>
              <a:rPr lang="en-US" sz="2200" dirty="0" smtClean="0"/>
              <a:t> </a:t>
            </a:r>
            <a:r>
              <a:rPr lang="en-US" sz="2200" dirty="0" err="1" smtClean="0"/>
              <a:t>perkembangan</a:t>
            </a:r>
            <a:r>
              <a:rPr lang="en-US" sz="2200" dirty="0" smtClean="0"/>
              <a:t> </a:t>
            </a:r>
            <a:r>
              <a:rPr lang="en-US" sz="2200" dirty="0" err="1" smtClean="0"/>
              <a:t>pervasif</a:t>
            </a:r>
            <a:r>
              <a:rPr lang="en-US" sz="2200" dirty="0" smtClean="0"/>
              <a:t>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dirty="0" err="1" smtClean="0"/>
              <a:t>bukan</a:t>
            </a:r>
            <a:r>
              <a:rPr lang="en-US" sz="2200" dirty="0" smtClean="0"/>
              <a:t> </a:t>
            </a:r>
            <a:r>
              <a:rPr lang="en-US" sz="2200" dirty="0" err="1" smtClean="0"/>
              <a:t>akibat</a:t>
            </a:r>
            <a:r>
              <a:rPr lang="en-US" sz="2200" dirty="0" smtClean="0"/>
              <a:t> </a:t>
            </a:r>
            <a:r>
              <a:rPr lang="en-US" sz="2200" dirty="0" err="1" smtClean="0"/>
              <a:t>dari</a:t>
            </a:r>
            <a:r>
              <a:rPr lang="en-US" sz="2200" dirty="0" smtClean="0"/>
              <a:t> </a:t>
            </a:r>
            <a:r>
              <a:rPr lang="en-US" sz="2200" dirty="0" err="1" smtClean="0"/>
              <a:t>efek</a:t>
            </a:r>
            <a:r>
              <a:rPr lang="en-US" sz="2200" dirty="0" smtClean="0"/>
              <a:t> </a:t>
            </a:r>
            <a:r>
              <a:rPr lang="en-US" sz="2200" dirty="0" err="1" smtClean="0"/>
              <a:t>fisiologis</a:t>
            </a:r>
            <a:r>
              <a:rPr lang="en-US" sz="2200" dirty="0" smtClean="0"/>
              <a:t> </a:t>
            </a:r>
            <a:r>
              <a:rPr lang="en-US" sz="2200" dirty="0" err="1" smtClean="0"/>
              <a:t>langsung</a:t>
            </a:r>
            <a:r>
              <a:rPr lang="en-US" sz="2200" dirty="0" smtClean="0"/>
              <a:t> </a:t>
            </a:r>
            <a:r>
              <a:rPr lang="en-US" sz="2200" dirty="0" err="1" smtClean="0"/>
              <a:t>dari</a:t>
            </a:r>
            <a:r>
              <a:rPr lang="en-US" sz="2200" dirty="0" smtClean="0"/>
              <a:t> </a:t>
            </a:r>
            <a:r>
              <a:rPr lang="en-US" sz="2200" dirty="0" err="1" smtClean="0"/>
              <a:t>kondisi</a:t>
            </a:r>
            <a:r>
              <a:rPr lang="en-US" sz="2200" dirty="0" smtClean="0"/>
              <a:t> </a:t>
            </a:r>
            <a:r>
              <a:rPr lang="en-US" sz="2200" dirty="0" err="1" smtClean="0"/>
              <a:t>medis</a:t>
            </a:r>
            <a:r>
              <a:rPr lang="en-US" sz="2200" dirty="0" smtClean="0"/>
              <a:t> </a:t>
            </a:r>
            <a:r>
              <a:rPr lang="en-US" sz="2200" dirty="0" err="1" smtClean="0"/>
              <a:t>umum</a:t>
            </a:r>
            <a:r>
              <a:rPr lang="en-US" sz="2200" dirty="0" smtClean="0"/>
              <a:t>.</a:t>
            </a:r>
          </a:p>
          <a:p>
            <a:pPr fontAlgn="auto">
              <a:spcAft>
                <a:spcPts val="0"/>
              </a:spcAft>
              <a:buNone/>
              <a:defRPr/>
            </a:pPr>
            <a:endParaRPr lang="en-US" sz="2200" dirty="0" smtClean="0"/>
          </a:p>
          <a:p>
            <a:endParaRPr lang="id-ID" sz="2200" dirty="0" smtClean="0"/>
          </a:p>
          <a:p>
            <a:endParaRPr lang="id-ID" sz="2200" dirty="0"/>
          </a:p>
        </p:txBody>
      </p:sp>
    </p:spTree>
    <p:extLst>
      <p:ext uri="{BB962C8B-B14F-4D97-AF65-F5344CB8AC3E}">
        <p14:creationId xmlns:p14="http://schemas.microsoft.com/office/powerpoint/2010/main" val="113223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Diagnosis Banding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09800"/>
            <a:ext cx="7467600" cy="3505200"/>
          </a:xfrm>
        </p:spPr>
        <p:txBody>
          <a:bodyPr/>
          <a:lstStyle/>
          <a:p>
            <a:pPr lvl="0"/>
            <a:r>
              <a:rPr lang="en-US" sz="2200" dirty="0" err="1" smtClean="0"/>
              <a:t>Dibedakan</a:t>
            </a:r>
            <a:r>
              <a:rPr lang="en-US" sz="2200" dirty="0" smtClean="0"/>
              <a:t> </a:t>
            </a:r>
            <a:r>
              <a:rPr lang="en-US" sz="2200" dirty="0" err="1" smtClean="0"/>
              <a:t>dengan</a:t>
            </a:r>
            <a:r>
              <a:rPr lang="en-US" sz="2200" dirty="0" smtClean="0"/>
              <a:t> </a:t>
            </a:r>
            <a:r>
              <a:rPr lang="en-US" sz="2200" dirty="0" err="1" smtClean="0"/>
              <a:t>skizofrenia</a:t>
            </a:r>
            <a:r>
              <a:rPr lang="en-US" sz="2200" dirty="0" smtClean="0"/>
              <a:t>, </a:t>
            </a:r>
            <a:r>
              <a:rPr lang="en-US" sz="2200" dirty="0" err="1" smtClean="0"/>
              <a:t>gangguan</a:t>
            </a:r>
            <a:r>
              <a:rPr lang="en-US" sz="2200" dirty="0" smtClean="0"/>
              <a:t> </a:t>
            </a:r>
            <a:r>
              <a:rPr lang="en-US" sz="2200" dirty="0" err="1" smtClean="0"/>
              <a:t>waham</a:t>
            </a:r>
            <a:r>
              <a:rPr lang="en-US" sz="2200" dirty="0" smtClean="0"/>
              <a:t>,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dirty="0" err="1" smtClean="0"/>
              <a:t>gangguan</a:t>
            </a:r>
            <a:r>
              <a:rPr lang="en-US" sz="2200" dirty="0" smtClean="0"/>
              <a:t> </a:t>
            </a:r>
            <a:r>
              <a:rPr lang="en-US" sz="2200" dirty="0" err="1" smtClean="0"/>
              <a:t>afektif</a:t>
            </a:r>
            <a:r>
              <a:rPr lang="en-US" sz="2200" dirty="0" smtClean="0"/>
              <a:t> </a:t>
            </a:r>
            <a:r>
              <a:rPr lang="en-US" sz="2200" dirty="0" err="1" smtClean="0"/>
              <a:t>dengan</a:t>
            </a:r>
            <a:r>
              <a:rPr lang="en-US" sz="2200" dirty="0" smtClean="0"/>
              <a:t> </a:t>
            </a:r>
            <a:r>
              <a:rPr lang="en-US" sz="2200" dirty="0" err="1" smtClean="0"/>
              <a:t>ciri</a:t>
            </a:r>
            <a:r>
              <a:rPr lang="en-US" sz="2200" dirty="0" smtClean="0"/>
              <a:t> </a:t>
            </a:r>
            <a:r>
              <a:rPr lang="en-US" sz="2200" dirty="0" err="1" smtClean="0"/>
              <a:t>psikotik</a:t>
            </a:r>
            <a:r>
              <a:rPr lang="en-US" sz="2200" dirty="0" smtClean="0"/>
              <a:t> </a:t>
            </a:r>
            <a:r>
              <a:rPr lang="en-US" sz="2200" dirty="0" smtClean="0">
                <a:sym typeface="Wingdings"/>
              </a:rPr>
              <a:t></a:t>
            </a:r>
            <a:r>
              <a:rPr lang="en-US" sz="2200" dirty="0" smtClean="0"/>
              <a:t> </a:t>
            </a:r>
            <a:r>
              <a:rPr lang="en-US" sz="2200" dirty="0" err="1" smtClean="0"/>
              <a:t>ada</a:t>
            </a:r>
            <a:r>
              <a:rPr lang="en-US" sz="2200" dirty="0" smtClean="0"/>
              <a:t> </a:t>
            </a:r>
            <a:r>
              <a:rPr lang="en-US" sz="2200" dirty="0" err="1" smtClean="0"/>
              <a:t>waham</a:t>
            </a:r>
            <a:r>
              <a:rPr lang="en-US" sz="2200" dirty="0" smtClean="0"/>
              <a:t>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dirty="0" err="1" smtClean="0"/>
              <a:t>halusinasi</a:t>
            </a:r>
            <a:r>
              <a:rPr lang="en-US" sz="2200" dirty="0" smtClean="0"/>
              <a:t>.</a:t>
            </a:r>
            <a:endParaRPr lang="id-ID" sz="2200" dirty="0" smtClean="0"/>
          </a:p>
          <a:p>
            <a:r>
              <a:rPr lang="en-US" sz="2400" dirty="0" err="1" smtClean="0"/>
              <a:t>Gangguan</a:t>
            </a:r>
            <a:r>
              <a:rPr lang="en-US" sz="2400" dirty="0" smtClean="0"/>
              <a:t> </a:t>
            </a:r>
            <a:r>
              <a:rPr lang="en-US" sz="2400" dirty="0" err="1" smtClean="0"/>
              <a:t>kepribadian</a:t>
            </a:r>
            <a:r>
              <a:rPr lang="en-US" sz="2400" dirty="0" smtClean="0"/>
              <a:t> paranoid </a:t>
            </a:r>
            <a:r>
              <a:rPr lang="en-US" sz="2400" dirty="0" smtClean="0">
                <a:sym typeface="Wingdings"/>
              </a:rPr>
              <a:t></a:t>
            </a:r>
            <a:r>
              <a:rPr lang="en-US" sz="2400" dirty="0" smtClean="0"/>
              <a:t> </a:t>
            </a:r>
            <a:r>
              <a:rPr lang="en-US" sz="2400" dirty="0" err="1" smtClean="0"/>
              <a:t>lebih</a:t>
            </a:r>
            <a:r>
              <a:rPr lang="en-US" sz="2400" dirty="0" smtClean="0"/>
              <a:t> </a:t>
            </a:r>
            <a:r>
              <a:rPr lang="en-US" sz="2400" dirty="0" err="1" smtClean="0"/>
              <a:t>terlibat</a:t>
            </a:r>
            <a:r>
              <a:rPr lang="en-US" sz="2400" dirty="0" smtClean="0"/>
              <a:t> </a:t>
            </a:r>
            <a:r>
              <a:rPr lang="en-US" sz="2400" dirty="0" err="1" smtClean="0"/>
              <a:t>secara</a:t>
            </a:r>
            <a:r>
              <a:rPr lang="en-US" sz="2400" dirty="0" smtClean="0"/>
              <a:t> </a:t>
            </a:r>
            <a:r>
              <a:rPr lang="en-US" sz="2400" dirty="0" err="1" smtClean="0"/>
              <a:t>sosial</a:t>
            </a:r>
            <a:r>
              <a:rPr lang="en-US" sz="2400" dirty="0" smtClean="0"/>
              <a:t>, </a:t>
            </a:r>
            <a:r>
              <a:rPr lang="en-US" sz="2400" dirty="0" err="1" smtClean="0"/>
              <a:t>riwayat</a:t>
            </a:r>
            <a:r>
              <a:rPr lang="en-US" sz="2400" dirty="0" smtClean="0"/>
              <a:t> </a:t>
            </a:r>
            <a:r>
              <a:rPr lang="en-US" sz="2400" dirty="0" err="1" smtClean="0"/>
              <a:t>agresi</a:t>
            </a:r>
            <a:r>
              <a:rPr lang="en-US" sz="2400" dirty="0" smtClean="0"/>
              <a:t> verbal,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id-ID" sz="2400" dirty="0" smtClean="0"/>
              <a:t>cenderung</a:t>
            </a:r>
            <a:r>
              <a:rPr lang="en-US" sz="2400" dirty="0" smtClean="0"/>
              <a:t> </a:t>
            </a:r>
            <a:r>
              <a:rPr lang="id-ID" sz="2400" dirty="0" smtClean="0"/>
              <a:t>melakukan </a:t>
            </a:r>
            <a:r>
              <a:rPr lang="en-US" sz="2400" dirty="0" err="1" smtClean="0"/>
              <a:t>proyeksi</a:t>
            </a:r>
            <a:r>
              <a:rPr lang="id-ID" sz="2400" dirty="0" smtClean="0"/>
              <a:t> atas </a:t>
            </a:r>
            <a:r>
              <a:rPr lang="en-US" sz="2400" dirty="0" err="1" smtClean="0"/>
              <a:t>perasaan</a:t>
            </a:r>
            <a:r>
              <a:rPr lang="en-US" sz="2400" dirty="0" smtClean="0"/>
              <a:t> </a:t>
            </a:r>
            <a:r>
              <a:rPr lang="id-ID" sz="2400" dirty="0" smtClean="0"/>
              <a:t>mereka</a:t>
            </a:r>
            <a:endParaRPr lang="en-US" sz="2400" dirty="0" smtClean="0"/>
          </a:p>
          <a:p>
            <a:r>
              <a:rPr lang="en-US" sz="2400" dirty="0" err="1" smtClean="0"/>
              <a:t>Gangguan</a:t>
            </a:r>
            <a:r>
              <a:rPr lang="en-US" sz="2400" dirty="0" smtClean="0"/>
              <a:t> </a:t>
            </a:r>
            <a:r>
              <a:rPr lang="en-US" sz="2400" dirty="0" err="1" smtClean="0"/>
              <a:t>cemas</a:t>
            </a:r>
            <a:r>
              <a:rPr lang="en-US" sz="2400" dirty="0" smtClean="0"/>
              <a:t> </a:t>
            </a:r>
            <a:r>
              <a:rPr lang="en-US" sz="2400" dirty="0" err="1" smtClean="0"/>
              <a:t>menghindar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/>
              </a:rPr>
              <a:t></a:t>
            </a:r>
            <a:r>
              <a:rPr lang="en-US" sz="2400" dirty="0" smtClean="0"/>
              <a:t> </a:t>
            </a:r>
            <a:r>
              <a:rPr lang="en-US" sz="2400" dirty="0" err="1" smtClean="0"/>
              <a:t>terisolasi</a:t>
            </a:r>
            <a:r>
              <a:rPr lang="en-US" sz="2400" dirty="0" smtClean="0"/>
              <a:t> </a:t>
            </a:r>
            <a:r>
              <a:rPr lang="en-US" sz="2400" dirty="0" err="1" smtClean="0"/>
              <a:t>namun</a:t>
            </a:r>
            <a:r>
              <a:rPr lang="en-US" sz="2400" dirty="0" smtClean="0"/>
              <a:t> </a:t>
            </a:r>
            <a:r>
              <a:rPr lang="en-US" sz="2400" dirty="0" err="1" smtClean="0"/>
              <a:t>sebetulnya</a:t>
            </a:r>
            <a:r>
              <a:rPr lang="en-US" sz="2400" dirty="0" smtClean="0"/>
              <a:t> </a:t>
            </a:r>
            <a:r>
              <a:rPr lang="en-US" sz="2400" dirty="0" err="1" smtClean="0"/>
              <a:t>berkeinginan</a:t>
            </a:r>
            <a:r>
              <a:rPr lang="en-US" sz="2400" dirty="0" smtClean="0"/>
              <a:t> </a:t>
            </a:r>
            <a:r>
              <a:rPr lang="en-US" sz="2400" dirty="0" err="1" smtClean="0"/>
              <a:t>terlibat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sekitarnya</a:t>
            </a:r>
            <a:endParaRPr lang="id-ID" sz="2400" dirty="0" smtClean="0"/>
          </a:p>
          <a:p>
            <a:endParaRPr lang="en-US" sz="2400" dirty="0" smtClean="0"/>
          </a:p>
          <a:p>
            <a:pPr lvl="0"/>
            <a:endParaRPr lang="en-US" sz="2200" dirty="0" smtClean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45013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600" dirty="0" err="1" smtClean="0"/>
              <a:t>Gangguan</a:t>
            </a:r>
            <a:r>
              <a:rPr lang="en-US" sz="2600" dirty="0" smtClean="0"/>
              <a:t> </a:t>
            </a:r>
            <a:r>
              <a:rPr lang="en-US" sz="2600" dirty="0" err="1" smtClean="0"/>
              <a:t>kepribadian</a:t>
            </a:r>
            <a:r>
              <a:rPr lang="en-US" sz="2600" dirty="0" smtClean="0"/>
              <a:t> </a:t>
            </a:r>
            <a:r>
              <a:rPr lang="en-US" sz="2600" dirty="0" err="1" smtClean="0"/>
              <a:t>skizotipal</a:t>
            </a:r>
            <a:r>
              <a:rPr lang="en-US" sz="2600" dirty="0" smtClean="0"/>
              <a:t> </a:t>
            </a:r>
            <a:r>
              <a:rPr lang="en-US" sz="2600" dirty="0" smtClean="0">
                <a:sym typeface="Wingdings"/>
              </a:rPr>
              <a:t></a:t>
            </a:r>
            <a:r>
              <a:rPr lang="en-US" sz="2600" dirty="0" smtClean="0"/>
              <a:t> </a:t>
            </a:r>
            <a:r>
              <a:rPr lang="en-US" sz="2600" dirty="0" err="1" smtClean="0"/>
              <a:t>keanehan</a:t>
            </a:r>
            <a:r>
              <a:rPr lang="en-US" sz="2600" dirty="0" smtClean="0"/>
              <a:t> </a:t>
            </a:r>
            <a:r>
              <a:rPr lang="en-US" sz="2600" dirty="0" err="1" smtClean="0"/>
              <a:t>pada</a:t>
            </a:r>
            <a:r>
              <a:rPr lang="en-US" sz="2600" dirty="0" smtClean="0"/>
              <a:t> </a:t>
            </a:r>
            <a:r>
              <a:rPr lang="en-US" sz="2600" dirty="0" err="1" smtClean="0"/>
              <a:t>persepsi</a:t>
            </a:r>
            <a:r>
              <a:rPr lang="en-US" sz="2600" dirty="0" smtClean="0"/>
              <a:t>, </a:t>
            </a:r>
            <a:r>
              <a:rPr lang="en-US" sz="2600" dirty="0" err="1" smtClean="0"/>
              <a:t>pikiran</a:t>
            </a:r>
            <a:r>
              <a:rPr lang="en-US" sz="2600" dirty="0" smtClean="0"/>
              <a:t>, </a:t>
            </a:r>
            <a:r>
              <a:rPr lang="en-US" sz="2600" dirty="0" err="1" smtClean="0"/>
              <a:t>perilaku</a:t>
            </a:r>
            <a:r>
              <a:rPr lang="en-US" sz="2600" dirty="0" smtClean="0"/>
              <a:t>, </a:t>
            </a:r>
            <a:r>
              <a:rPr lang="en-US" sz="2600" dirty="0" err="1" smtClean="0"/>
              <a:t>dan</a:t>
            </a:r>
            <a:r>
              <a:rPr lang="en-US" sz="2600" dirty="0" smtClean="0"/>
              <a:t> </a:t>
            </a:r>
            <a:r>
              <a:rPr lang="en-US" sz="2600" dirty="0" err="1" smtClean="0"/>
              <a:t>komunikasi</a:t>
            </a:r>
            <a:r>
              <a:rPr lang="en-US" sz="2600" dirty="0" smtClean="0"/>
              <a:t>.</a:t>
            </a:r>
            <a:endParaRPr lang="id-ID" sz="2600" dirty="0" smtClean="0"/>
          </a:p>
          <a:p>
            <a:pPr algn="just"/>
            <a:r>
              <a:rPr lang="en-US" sz="2600" dirty="0" smtClean="0"/>
              <a:t>Obsessive-Compulsive (</a:t>
            </a:r>
            <a:r>
              <a:rPr lang="en-US" sz="2600" dirty="0" err="1" smtClean="0"/>
              <a:t>mempunyai</a:t>
            </a:r>
            <a:r>
              <a:rPr lang="en-US" sz="2600" dirty="0" smtClean="0"/>
              <a:t> </a:t>
            </a:r>
            <a:r>
              <a:rPr lang="en-US" sz="2600" dirty="0" err="1" smtClean="0"/>
              <a:t>kapasitas</a:t>
            </a:r>
            <a:r>
              <a:rPr lang="en-US" sz="2600" dirty="0" smtClean="0"/>
              <a:t> </a:t>
            </a:r>
            <a:r>
              <a:rPr lang="en-US" sz="2600" dirty="0" err="1" smtClean="0"/>
              <a:t>yg</a:t>
            </a:r>
            <a:r>
              <a:rPr lang="en-US" sz="2600" dirty="0" smtClean="0"/>
              <a:t> </a:t>
            </a:r>
            <a:r>
              <a:rPr lang="en-US" sz="2600" dirty="0" err="1" smtClean="0"/>
              <a:t>adekuat</a:t>
            </a:r>
            <a:r>
              <a:rPr lang="en-US" sz="2600" dirty="0" smtClean="0"/>
              <a:t> </a:t>
            </a:r>
            <a:r>
              <a:rPr lang="en-US" sz="2600" dirty="0" err="1" smtClean="0"/>
              <a:t>untuk</a:t>
            </a:r>
            <a:r>
              <a:rPr lang="en-US" sz="2600" dirty="0" smtClean="0"/>
              <a:t> </a:t>
            </a:r>
            <a:r>
              <a:rPr lang="en-US" sz="2600" dirty="0" err="1" smtClean="0"/>
              <a:t>menjalin</a:t>
            </a:r>
            <a:r>
              <a:rPr lang="en-US" sz="2600" dirty="0" smtClean="0"/>
              <a:t> </a:t>
            </a:r>
            <a:r>
              <a:rPr lang="en-US" sz="2600" dirty="0" err="1" smtClean="0"/>
              <a:t>relasi</a:t>
            </a:r>
            <a:r>
              <a:rPr lang="en-US" sz="2600" dirty="0" smtClean="0"/>
              <a:t>,  </a:t>
            </a:r>
            <a:r>
              <a:rPr lang="en-US" sz="2600" dirty="0" err="1" smtClean="0"/>
              <a:t>meski</a:t>
            </a:r>
            <a:r>
              <a:rPr lang="en-US" sz="2600" dirty="0" smtClean="0"/>
              <a:t> </a:t>
            </a:r>
            <a:r>
              <a:rPr lang="en-US" sz="2600" dirty="0" err="1" smtClean="0"/>
              <a:t>kadang</a:t>
            </a:r>
            <a:r>
              <a:rPr lang="en-US" sz="2600" dirty="0" smtClean="0"/>
              <a:t> </a:t>
            </a:r>
            <a:r>
              <a:rPr lang="en-US" sz="2600" dirty="0" err="1" smtClean="0"/>
              <a:t>terjadi</a:t>
            </a:r>
            <a:r>
              <a:rPr lang="en-US" sz="2600" dirty="0" smtClean="0"/>
              <a:t> </a:t>
            </a:r>
            <a:r>
              <a:rPr lang="en-US" sz="2600" dirty="0" err="1" smtClean="0"/>
              <a:t>isolasi</a:t>
            </a:r>
            <a:r>
              <a:rPr lang="en-US" sz="2600" dirty="0" smtClean="0"/>
              <a:t> </a:t>
            </a:r>
            <a:r>
              <a:rPr lang="en-US" sz="2600" dirty="0" err="1" smtClean="0"/>
              <a:t>berlebih</a:t>
            </a:r>
            <a:r>
              <a:rPr lang="en-US" sz="2600" dirty="0" smtClean="0"/>
              <a:t> </a:t>
            </a:r>
            <a:r>
              <a:rPr lang="en-US" sz="2600" dirty="0" err="1" smtClean="0"/>
              <a:t>karena</a:t>
            </a:r>
            <a:r>
              <a:rPr lang="en-US" sz="2600" dirty="0" smtClean="0"/>
              <a:t> </a:t>
            </a:r>
            <a:r>
              <a:rPr lang="en-US" sz="2600" dirty="0" err="1" smtClean="0"/>
              <a:t>perfeksionis</a:t>
            </a:r>
            <a:r>
              <a:rPr lang="en-US" sz="2600" dirty="0" smtClean="0"/>
              <a:t> </a:t>
            </a:r>
            <a:r>
              <a:rPr lang="en-US" sz="2600" dirty="0" err="1" smtClean="0"/>
              <a:t>dan</a:t>
            </a:r>
            <a:r>
              <a:rPr lang="en-US" sz="2600" dirty="0" smtClean="0"/>
              <a:t> </a:t>
            </a:r>
            <a:r>
              <a:rPr lang="en-US" sz="2600" dirty="0" err="1" smtClean="0"/>
              <a:t>tindakan</a:t>
            </a:r>
            <a:r>
              <a:rPr lang="en-US" sz="2600" dirty="0" smtClean="0"/>
              <a:t> workaholic)</a:t>
            </a: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30509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Komorbiditas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kepribadian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kadang</a:t>
            </a:r>
            <a:r>
              <a:rPr lang="en-US" dirty="0" smtClean="0"/>
              <a:t> </a:t>
            </a:r>
            <a:r>
              <a:rPr lang="en-US" dirty="0" err="1" smtClean="0"/>
              <a:t>muncul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premorbid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waham</a:t>
            </a:r>
            <a:r>
              <a:rPr lang="en-US" dirty="0" smtClean="0"/>
              <a:t>, </a:t>
            </a:r>
            <a:r>
              <a:rPr lang="en-US" dirty="0" err="1" smtClean="0"/>
              <a:t>Skizofrenia</a:t>
            </a:r>
            <a:r>
              <a:rPr lang="en-US" dirty="0" smtClean="0"/>
              <a:t>,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Depresi</a:t>
            </a:r>
            <a:r>
              <a:rPr lang="en-US" dirty="0" smtClean="0"/>
              <a:t> Mayor (</a:t>
            </a:r>
            <a:r>
              <a:rPr lang="en-US" dirty="0" err="1" smtClean="0"/>
              <a:t>jarang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kepribadian</a:t>
            </a:r>
            <a:r>
              <a:rPr lang="en-US" dirty="0" smtClean="0"/>
              <a:t> yang </a:t>
            </a:r>
            <a:r>
              <a:rPr lang="en-US" dirty="0" err="1" smtClean="0"/>
              <a:t>sering</a:t>
            </a:r>
            <a:r>
              <a:rPr lang="en-US" dirty="0" smtClean="0"/>
              <a:t> </a:t>
            </a:r>
            <a:r>
              <a:rPr lang="en-US" dirty="0" err="1" smtClean="0"/>
              <a:t>mengikuti</a:t>
            </a:r>
            <a:r>
              <a:rPr lang="en-US" dirty="0" smtClean="0"/>
              <a:t> : Paranoid, </a:t>
            </a:r>
            <a:r>
              <a:rPr lang="en-US" dirty="0" err="1" smtClean="0"/>
              <a:t>Skizotipal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Menghindar</a:t>
            </a:r>
            <a:endParaRPr lang="en-US" dirty="0" smtClean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70973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Tatalaksana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38" y="1828800"/>
            <a:ext cx="7158062" cy="3886200"/>
          </a:xfrm>
        </p:spPr>
        <p:txBody>
          <a:bodyPr/>
          <a:lstStyle/>
          <a:p>
            <a:r>
              <a:rPr lang="en-US" sz="3000" dirty="0" err="1" smtClean="0"/>
              <a:t>Psikoterapi</a:t>
            </a:r>
            <a:endParaRPr lang="en-US" sz="3000" dirty="0" smtClean="0"/>
          </a:p>
          <a:p>
            <a:r>
              <a:rPr lang="en-US" sz="3000" dirty="0" err="1" smtClean="0"/>
              <a:t>Farmakoterapi</a:t>
            </a:r>
            <a:r>
              <a:rPr lang="en-US" sz="3000" dirty="0" smtClean="0"/>
              <a:t> </a:t>
            </a:r>
            <a:r>
              <a:rPr lang="en-US" sz="3000" dirty="0" smtClean="0">
                <a:sym typeface="Wingdings" pitchFamily="2" charset="2"/>
              </a:rPr>
              <a:t> </a:t>
            </a:r>
            <a:r>
              <a:rPr lang="en-US" sz="3000" dirty="0" err="1" smtClean="0">
                <a:sym typeface="Wingdings" pitchFamily="2" charset="2"/>
              </a:rPr>
              <a:t>dosis</a:t>
            </a:r>
            <a:r>
              <a:rPr lang="en-US" sz="3000" dirty="0" smtClean="0">
                <a:sym typeface="Wingdings" pitchFamily="2" charset="2"/>
              </a:rPr>
              <a:t> </a:t>
            </a:r>
            <a:r>
              <a:rPr lang="en-US" sz="3000" dirty="0" err="1" smtClean="0">
                <a:sym typeface="Wingdings" pitchFamily="2" charset="2"/>
              </a:rPr>
              <a:t>kecil</a:t>
            </a:r>
            <a:r>
              <a:rPr lang="en-US" sz="3000" dirty="0" smtClean="0">
                <a:sym typeface="Wingdings" pitchFamily="2" charset="2"/>
              </a:rPr>
              <a:t> </a:t>
            </a:r>
            <a:r>
              <a:rPr lang="en-US" sz="3000" dirty="0" err="1" smtClean="0">
                <a:sym typeface="Wingdings" pitchFamily="2" charset="2"/>
              </a:rPr>
              <a:t>antipsikotik</a:t>
            </a:r>
            <a:r>
              <a:rPr lang="en-US" sz="3000" dirty="0" smtClean="0">
                <a:sym typeface="Wingdings" pitchFamily="2" charset="2"/>
              </a:rPr>
              <a:t>, ant</a:t>
            </a:r>
            <a:r>
              <a:rPr lang="id-ID" sz="3000" dirty="0" smtClean="0">
                <a:sym typeface="Wingdings" pitchFamily="2" charset="2"/>
              </a:rPr>
              <a:t>i</a:t>
            </a:r>
            <a:r>
              <a:rPr lang="en-US" sz="3000" dirty="0" err="1" smtClean="0">
                <a:sym typeface="Wingdings" pitchFamily="2" charset="2"/>
              </a:rPr>
              <a:t>depresan</a:t>
            </a:r>
            <a:r>
              <a:rPr lang="en-US" sz="3000" dirty="0" smtClean="0">
                <a:sym typeface="Wingdings" pitchFamily="2" charset="2"/>
              </a:rPr>
              <a:t>, </a:t>
            </a:r>
            <a:r>
              <a:rPr lang="en-US" sz="3000" dirty="0" err="1" smtClean="0">
                <a:sym typeface="Wingdings" pitchFamily="2" charset="2"/>
              </a:rPr>
              <a:t>dan</a:t>
            </a:r>
            <a:r>
              <a:rPr lang="en-US" sz="3000" dirty="0" smtClean="0">
                <a:sym typeface="Wingdings" pitchFamily="2" charset="2"/>
              </a:rPr>
              <a:t> </a:t>
            </a:r>
            <a:r>
              <a:rPr lang="en-US" sz="3000" dirty="0" err="1" smtClean="0">
                <a:sym typeface="Wingdings" pitchFamily="2" charset="2"/>
              </a:rPr>
              <a:t>psikostimulan</a:t>
            </a:r>
            <a:endParaRPr lang="en-US" sz="3000" dirty="0" smtClean="0">
              <a:sym typeface="Wingdings" pitchFamily="2" charset="2"/>
            </a:endParaRPr>
          </a:p>
          <a:p>
            <a:r>
              <a:rPr lang="en-US" sz="3000" dirty="0" err="1" smtClean="0">
                <a:sym typeface="Wingdings" pitchFamily="2" charset="2"/>
              </a:rPr>
              <a:t>Benzodiazepin</a:t>
            </a:r>
            <a:r>
              <a:rPr lang="en-US" sz="3000" dirty="0" smtClean="0">
                <a:sym typeface="Wingdings" pitchFamily="2" charset="2"/>
              </a:rPr>
              <a:t> </a:t>
            </a:r>
            <a:r>
              <a:rPr lang="en-US" sz="3000" dirty="0" err="1" smtClean="0">
                <a:sym typeface="Wingdings" pitchFamily="2" charset="2"/>
              </a:rPr>
              <a:t>mengurangi</a:t>
            </a:r>
            <a:r>
              <a:rPr lang="en-US" sz="3000" dirty="0" smtClean="0">
                <a:sym typeface="Wingdings" pitchFamily="2" charset="2"/>
              </a:rPr>
              <a:t> </a:t>
            </a:r>
            <a:r>
              <a:rPr lang="en-US" sz="3000" dirty="0" err="1" smtClean="0">
                <a:sym typeface="Wingdings" pitchFamily="2" charset="2"/>
              </a:rPr>
              <a:t>kecemasan</a:t>
            </a:r>
            <a:endParaRPr lang="en-US" sz="3000" dirty="0" smtClean="0"/>
          </a:p>
          <a:p>
            <a:endParaRPr lang="id-ID" sz="3000" dirty="0"/>
          </a:p>
        </p:txBody>
      </p:sp>
    </p:spTree>
    <p:extLst>
      <p:ext uri="{BB962C8B-B14F-4D97-AF65-F5344CB8AC3E}">
        <p14:creationId xmlns:p14="http://schemas.microsoft.com/office/powerpoint/2010/main" val="100901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id-ID" dirty="0" smtClean="0"/>
          </a:p>
          <a:p>
            <a:pPr algn="ctr">
              <a:buNone/>
            </a:pPr>
            <a:r>
              <a:rPr lang="id-ID" sz="4000" dirty="0" smtClean="0"/>
              <a:t>Gangguan Kepribadian Skizotipal</a:t>
            </a:r>
            <a:endParaRPr lang="id-ID" sz="4000" dirty="0"/>
          </a:p>
        </p:txBody>
      </p:sp>
    </p:spTree>
    <p:extLst>
      <p:ext uri="{BB962C8B-B14F-4D97-AF65-F5344CB8AC3E}">
        <p14:creationId xmlns:p14="http://schemas.microsoft.com/office/powerpoint/2010/main" val="324105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Karakteristik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800" dirty="0" smtClean="0"/>
              <a:t>GK </a:t>
            </a:r>
            <a:r>
              <a:rPr lang="en-US" sz="2800" dirty="0" err="1" smtClean="0"/>
              <a:t>Skizotipal</a:t>
            </a:r>
            <a:r>
              <a:rPr lang="en-US" sz="2800" dirty="0" smtClean="0"/>
              <a:t> </a:t>
            </a:r>
            <a:r>
              <a:rPr lang="en-US" sz="2800" dirty="0" err="1" smtClean="0"/>
              <a:t>dikarakteristikkan</a:t>
            </a:r>
            <a:r>
              <a:rPr lang="en-US" sz="2800" dirty="0" smtClean="0"/>
              <a:t> </a:t>
            </a:r>
            <a:r>
              <a:rPr lang="en-US" sz="2800" dirty="0" err="1" smtClean="0"/>
              <a:t>dengan</a:t>
            </a:r>
            <a:r>
              <a:rPr lang="en-US" sz="2800" dirty="0" smtClean="0"/>
              <a:t> </a:t>
            </a:r>
            <a:r>
              <a:rPr lang="en-US" sz="2800" b="1" dirty="0" err="1" smtClean="0"/>
              <a:t>defisit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sosial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dan</a:t>
            </a:r>
            <a:r>
              <a:rPr lang="en-US" sz="2800" b="1" dirty="0" smtClean="0"/>
              <a:t> interpersonal </a:t>
            </a:r>
            <a:r>
              <a:rPr lang="id-ID" sz="2800" b="1" dirty="0" smtClean="0"/>
              <a:t>merasa tidak nyaman </a:t>
            </a:r>
            <a:r>
              <a:rPr lang="id-ID" sz="2800" dirty="0" smtClean="0"/>
              <a:t>dan kurang mampu untuk membina hubungan akrab</a:t>
            </a:r>
            <a:r>
              <a:rPr lang="en-US" sz="2800" dirty="0" smtClean="0"/>
              <a:t>,</a:t>
            </a:r>
            <a:r>
              <a:rPr lang="id-ID" sz="2800" dirty="0" smtClean="0"/>
              <a:t> disertai </a:t>
            </a:r>
            <a:r>
              <a:rPr lang="en-US" sz="2800" dirty="0" smtClean="0"/>
              <a:t> </a:t>
            </a:r>
            <a:r>
              <a:rPr lang="en-US" sz="2800" b="1" dirty="0" err="1" smtClean="0"/>
              <a:t>gangguan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kognitif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persepsi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perilaku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eksentrik</a:t>
            </a:r>
            <a:r>
              <a:rPr lang="en-US" sz="2800" b="1" dirty="0" smtClean="0"/>
              <a:t> </a:t>
            </a:r>
            <a:r>
              <a:rPr lang="en-US" sz="2800" dirty="0" smtClean="0"/>
              <a:t>(</a:t>
            </a:r>
            <a:r>
              <a:rPr lang="en-US" sz="2800" dirty="0" err="1" smtClean="0"/>
              <a:t>tidak</a:t>
            </a:r>
            <a:r>
              <a:rPr lang="en-US" sz="2800" dirty="0" smtClean="0"/>
              <a:t> </a:t>
            </a:r>
            <a:r>
              <a:rPr lang="en-US" sz="2800" dirty="0" err="1" smtClean="0"/>
              <a:t>cukup</a:t>
            </a:r>
            <a:r>
              <a:rPr lang="en-US" sz="2800" dirty="0" smtClean="0"/>
              <a:t> </a:t>
            </a:r>
            <a:r>
              <a:rPr lang="en-US" sz="2800" dirty="0" err="1" smtClean="0"/>
              <a:t>parah</a:t>
            </a:r>
            <a:r>
              <a:rPr lang="en-US" sz="2800" dirty="0" smtClean="0"/>
              <a:t> </a:t>
            </a:r>
            <a:r>
              <a:rPr lang="en-US" sz="2800" dirty="0" err="1" smtClean="0"/>
              <a:t>untuk</a:t>
            </a:r>
            <a:r>
              <a:rPr lang="en-US" sz="2800" dirty="0" smtClean="0"/>
              <a:t> </a:t>
            </a:r>
            <a:r>
              <a:rPr lang="en-US" sz="2800" dirty="0" err="1" smtClean="0"/>
              <a:t>dikategorikan</a:t>
            </a:r>
            <a:r>
              <a:rPr lang="en-US" sz="2800" dirty="0" smtClean="0"/>
              <a:t> </a:t>
            </a:r>
            <a:r>
              <a:rPr lang="en-US" sz="2800" dirty="0" err="1" smtClean="0"/>
              <a:t>sebagai</a:t>
            </a:r>
            <a:r>
              <a:rPr lang="en-US" sz="2800" dirty="0" smtClean="0"/>
              <a:t> </a:t>
            </a:r>
            <a:r>
              <a:rPr lang="en-US" sz="2800" dirty="0" err="1" smtClean="0"/>
              <a:t>skizofrenia</a:t>
            </a:r>
            <a:r>
              <a:rPr lang="en-US" sz="2800" dirty="0" smtClean="0"/>
              <a:t>).</a:t>
            </a: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40984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Epidemiologi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/>
              <a:t>Prevalensi</a:t>
            </a:r>
            <a:r>
              <a:rPr lang="en-US" sz="2400" dirty="0" smtClean="0"/>
              <a:t> </a:t>
            </a:r>
            <a:r>
              <a:rPr lang="id-ID" sz="2400" dirty="0" smtClean="0"/>
              <a:t>berkisar antara 0,6 % sampai 4,6 </a:t>
            </a:r>
            <a:r>
              <a:rPr lang="en-US" sz="2400" dirty="0" smtClean="0"/>
              <a:t>%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populasi</a:t>
            </a:r>
            <a:r>
              <a:rPr lang="en-US" sz="2400" dirty="0" smtClean="0"/>
              <a:t> </a:t>
            </a:r>
            <a:r>
              <a:rPr lang="en-US" sz="2400" dirty="0" err="1" smtClean="0"/>
              <a:t>umum</a:t>
            </a:r>
            <a:endParaRPr lang="en-US" sz="2400" dirty="0" smtClean="0"/>
          </a:p>
          <a:p>
            <a:r>
              <a:rPr lang="id-ID" sz="2400" dirty="0" smtClean="0"/>
              <a:t>Lebih sering terjadi pada </a:t>
            </a:r>
            <a:r>
              <a:rPr lang="id-ID" sz="2400" b="1" dirty="0" smtClean="0"/>
              <a:t>laki-laki</a:t>
            </a:r>
          </a:p>
          <a:p>
            <a:r>
              <a:rPr lang="id-ID" sz="2400" dirty="0" smtClean="0"/>
              <a:t>P</a:t>
            </a:r>
            <a:r>
              <a:rPr lang="en-US" sz="2400" dirty="0" err="1" smtClean="0"/>
              <a:t>revalensi</a:t>
            </a:r>
            <a:r>
              <a:rPr lang="en-US" sz="2400" dirty="0" smtClean="0"/>
              <a:t> </a:t>
            </a:r>
            <a:r>
              <a:rPr lang="en-US" sz="2400" dirty="0" err="1" smtClean="0"/>
              <a:t>skizotipal</a:t>
            </a:r>
            <a:r>
              <a:rPr lang="en-US" sz="2400" dirty="0" smtClean="0"/>
              <a:t> </a:t>
            </a:r>
            <a:r>
              <a:rPr lang="id-ID" sz="2400" dirty="0" smtClean="0"/>
              <a:t>meningkat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keluarga</a:t>
            </a:r>
            <a:r>
              <a:rPr lang="en-US" sz="2400" dirty="0" smtClean="0"/>
              <a:t> </a:t>
            </a:r>
            <a:r>
              <a:rPr lang="en-US" sz="2400" dirty="0" err="1" smtClean="0"/>
              <a:t>pasien</a:t>
            </a:r>
            <a:r>
              <a:rPr lang="en-US" sz="2400" dirty="0" smtClean="0"/>
              <a:t> </a:t>
            </a:r>
            <a:r>
              <a:rPr lang="en-US" sz="2400" dirty="0" err="1" smtClean="0"/>
              <a:t>skizofrenia</a:t>
            </a:r>
            <a:r>
              <a:rPr lang="en-US" sz="2400" dirty="0" smtClean="0"/>
              <a:t> </a:t>
            </a:r>
            <a:r>
              <a:rPr lang="id-ID" sz="2400" dirty="0" smtClean="0"/>
              <a:t>generasi pertama</a:t>
            </a:r>
          </a:p>
          <a:p>
            <a:r>
              <a:rPr lang="id-ID" sz="2400" dirty="0" smtClean="0"/>
              <a:t>Hanya sedikit yang kemudian menjadi skizofrenia ataupun gangguan psikotik lainnya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8171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Gambaran Klinis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d-ID" sz="2400" dirty="0" smtClean="0"/>
              <a:t>Ditandai dengan </a:t>
            </a:r>
            <a:r>
              <a:rPr lang="id-ID" sz="2400" b="1" dirty="0" smtClean="0"/>
              <a:t>keeksentrikan dalam berpikir dan berperilaku, namun tanpa ciri psikotik yg jelas</a:t>
            </a:r>
          </a:p>
          <a:p>
            <a:r>
              <a:rPr lang="id-ID" sz="2400" dirty="0" smtClean="0"/>
              <a:t>Keksentrikannya meliputi perilaku, persepsi dan keyakinan yang ganjil</a:t>
            </a:r>
          </a:p>
          <a:p>
            <a:r>
              <a:rPr lang="id-ID" sz="2400" dirty="0" smtClean="0"/>
              <a:t>Mempercayai kekuatan takhayul dan percaya memiliki kekuatan khusus </a:t>
            </a:r>
          </a:p>
          <a:p>
            <a:r>
              <a:rPr lang="id-ID" sz="2400" dirty="0" smtClean="0"/>
              <a:t>Pembicaraan sering tidak jelas atau abstrak dalam arti sulit dipahami</a:t>
            </a:r>
          </a:p>
          <a:p>
            <a:r>
              <a:rPr lang="id-ID" sz="2400" dirty="0" smtClean="0"/>
              <a:t>Hubungan interpersonal buruk </a:t>
            </a:r>
            <a:r>
              <a:rPr lang="id-ID" sz="2400" dirty="0" smtClean="0">
                <a:sym typeface="Wingdings" pitchFamily="2" charset="2"/>
              </a:rPr>
              <a:t> terisolasi dari lingkungannya, memiliki sedikit teman</a:t>
            </a:r>
          </a:p>
          <a:p>
            <a:pPr>
              <a:buNone/>
            </a:pPr>
            <a:endParaRPr lang="id-ID" sz="2400" dirty="0" smtClean="0"/>
          </a:p>
          <a:p>
            <a:endParaRPr lang="id-ID" sz="2200" dirty="0"/>
          </a:p>
        </p:txBody>
      </p:sp>
    </p:spTree>
    <p:extLst>
      <p:ext uri="{BB962C8B-B14F-4D97-AF65-F5344CB8AC3E}">
        <p14:creationId xmlns:p14="http://schemas.microsoft.com/office/powerpoint/2010/main" val="77841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4000" b="1" dirty="0" smtClean="0"/>
              <a:t>Kriteria Diagnosis DSM 5</a:t>
            </a:r>
            <a:endParaRPr lang="id-ID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 fontAlgn="auto">
              <a:spcAft>
                <a:spcPts val="0"/>
              </a:spcAft>
              <a:buNone/>
              <a:defRPr/>
            </a:pPr>
            <a:r>
              <a:rPr lang="en-US" sz="2200" dirty="0" smtClean="0"/>
              <a:t>A. </a:t>
            </a:r>
            <a:r>
              <a:rPr lang="en-US" sz="2200" dirty="0" err="1" smtClean="0"/>
              <a:t>Pola</a:t>
            </a:r>
            <a:r>
              <a:rPr lang="en-US" sz="2200" dirty="0" smtClean="0"/>
              <a:t> </a:t>
            </a:r>
            <a:r>
              <a:rPr lang="en-US" sz="2200" dirty="0" err="1" smtClean="0"/>
              <a:t>menetap</a:t>
            </a:r>
            <a:r>
              <a:rPr lang="en-US" sz="2200" dirty="0" smtClean="0"/>
              <a:t> </a:t>
            </a:r>
            <a:r>
              <a:rPr lang="en-US" sz="2200" dirty="0" err="1" smtClean="0"/>
              <a:t>dari</a:t>
            </a:r>
            <a:r>
              <a:rPr lang="en-US" sz="2200" dirty="0" smtClean="0"/>
              <a:t> </a:t>
            </a:r>
            <a:r>
              <a:rPr lang="en-US" sz="2200" dirty="0" err="1" smtClean="0"/>
              <a:t>defisit</a:t>
            </a:r>
            <a:r>
              <a:rPr lang="en-US" sz="2200" dirty="0" smtClean="0"/>
              <a:t> </a:t>
            </a:r>
            <a:r>
              <a:rPr lang="en-US" sz="2200" dirty="0" err="1" smtClean="0"/>
              <a:t>pada</a:t>
            </a:r>
            <a:r>
              <a:rPr lang="en-US" sz="2200" dirty="0" smtClean="0"/>
              <a:t> </a:t>
            </a:r>
            <a:r>
              <a:rPr lang="en-US" sz="2200" dirty="0" err="1" smtClean="0"/>
              <a:t>hubungan</a:t>
            </a:r>
            <a:r>
              <a:rPr lang="en-US" sz="2200" dirty="0" smtClean="0"/>
              <a:t> </a:t>
            </a:r>
            <a:r>
              <a:rPr lang="en-US" sz="2200" dirty="0" err="1" smtClean="0"/>
              <a:t>sosial</a:t>
            </a:r>
            <a:r>
              <a:rPr lang="en-US" sz="2200" dirty="0" smtClean="0"/>
              <a:t> </a:t>
            </a:r>
            <a:r>
              <a:rPr lang="en-US" sz="2200" dirty="0" err="1" smtClean="0"/>
              <a:t>dan</a:t>
            </a:r>
            <a:r>
              <a:rPr lang="en-US" sz="2200" dirty="0" smtClean="0"/>
              <a:t> interpersonal yang </a:t>
            </a:r>
            <a:r>
              <a:rPr lang="en-US" sz="2200" dirty="0" err="1" smtClean="0"/>
              <a:t>ditandai</a:t>
            </a:r>
            <a:r>
              <a:rPr lang="en-US" sz="2200" dirty="0" smtClean="0"/>
              <a:t> </a:t>
            </a:r>
            <a:r>
              <a:rPr lang="en-US" sz="2200" dirty="0" err="1" smtClean="0"/>
              <a:t>dengan</a:t>
            </a:r>
            <a:r>
              <a:rPr lang="en-US" sz="2200" dirty="0" smtClean="0"/>
              <a:t> </a:t>
            </a:r>
            <a:r>
              <a:rPr lang="en-US" sz="2200" b="1" dirty="0" smtClean="0"/>
              <a:t>rasa </a:t>
            </a:r>
            <a:r>
              <a:rPr lang="en-US" sz="2200" b="1" dirty="0" err="1" smtClean="0"/>
              <a:t>tidak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nyaman</a:t>
            </a:r>
            <a:r>
              <a:rPr lang="en-US" sz="2200" b="1" dirty="0" smtClean="0"/>
              <a:t> yang </a:t>
            </a:r>
            <a:r>
              <a:rPr lang="en-US" sz="2200" b="1" dirty="0" err="1" smtClean="0"/>
              <a:t>akut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dengan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penurunan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kapasitas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untuk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berhubungan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dekat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dengan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orang</a:t>
            </a:r>
            <a:r>
              <a:rPr lang="en-US" sz="2200" b="1" dirty="0" smtClean="0"/>
              <a:t> lain </a:t>
            </a:r>
            <a:r>
              <a:rPr lang="en-US" sz="2200" b="1" dirty="0" err="1" smtClean="0"/>
              <a:t>disertai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dengan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distorsi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persepsi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atau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kognitif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dan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keanehan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perilaku</a:t>
            </a:r>
            <a:r>
              <a:rPr lang="en-US" sz="2200" b="1" dirty="0" smtClean="0"/>
              <a:t>, </a:t>
            </a:r>
            <a:r>
              <a:rPr lang="en-US" sz="2200" dirty="0" err="1" smtClean="0"/>
              <a:t>dimulai</a:t>
            </a:r>
            <a:r>
              <a:rPr lang="en-US" sz="2200" dirty="0" smtClean="0"/>
              <a:t> </a:t>
            </a:r>
            <a:r>
              <a:rPr lang="en-US" sz="2200" dirty="0" err="1" smtClean="0"/>
              <a:t>sejak</a:t>
            </a:r>
            <a:r>
              <a:rPr lang="en-US" sz="2200" dirty="0" smtClean="0"/>
              <a:t> </a:t>
            </a:r>
            <a:r>
              <a:rPr lang="en-US" sz="2200" b="1" dirty="0" err="1" smtClean="0"/>
              <a:t>masa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dewasa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awa</a:t>
            </a:r>
            <a:r>
              <a:rPr lang="en-US" sz="2200" dirty="0" err="1" smtClean="0"/>
              <a:t>l</a:t>
            </a:r>
            <a:r>
              <a:rPr lang="en-US" sz="2200" dirty="0" smtClean="0"/>
              <a:t>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dirty="0" err="1" smtClean="0"/>
              <a:t>bermanifestasi</a:t>
            </a:r>
            <a:r>
              <a:rPr lang="en-US" sz="2200" dirty="0" smtClean="0"/>
              <a:t> </a:t>
            </a:r>
            <a:r>
              <a:rPr lang="en-US" sz="2200" dirty="0" err="1" smtClean="0"/>
              <a:t>dalam</a:t>
            </a:r>
            <a:r>
              <a:rPr lang="en-US" sz="2200" dirty="0" smtClean="0"/>
              <a:t> </a:t>
            </a:r>
            <a:r>
              <a:rPr lang="en-US" sz="2200" dirty="0" err="1" smtClean="0"/>
              <a:t>konteks</a:t>
            </a:r>
            <a:r>
              <a:rPr lang="en-US" sz="2200" dirty="0" smtClean="0"/>
              <a:t> yang </a:t>
            </a:r>
            <a:r>
              <a:rPr lang="en-US" sz="2200" dirty="0" err="1" smtClean="0"/>
              <a:t>bervariasi</a:t>
            </a:r>
            <a:r>
              <a:rPr lang="en-US" sz="2200" dirty="0" smtClean="0"/>
              <a:t>, </a:t>
            </a:r>
            <a:r>
              <a:rPr lang="en-US" sz="2200" dirty="0" err="1" smtClean="0"/>
              <a:t>seperti</a:t>
            </a:r>
            <a:r>
              <a:rPr lang="en-US" sz="2200" dirty="0" smtClean="0"/>
              <a:t> yang </a:t>
            </a:r>
            <a:r>
              <a:rPr lang="en-US" sz="2200" dirty="0" err="1" smtClean="0"/>
              <a:t>diindikasikan</a:t>
            </a:r>
            <a:r>
              <a:rPr lang="en-US" sz="2200" dirty="0" smtClean="0"/>
              <a:t> </a:t>
            </a:r>
            <a:r>
              <a:rPr lang="en-US" sz="2200" dirty="0" err="1" smtClean="0"/>
              <a:t>oleh</a:t>
            </a:r>
            <a:r>
              <a:rPr lang="en-US" sz="2200" dirty="0" smtClean="0"/>
              <a:t> </a:t>
            </a:r>
            <a:r>
              <a:rPr lang="en-US" sz="2200" b="1" dirty="0" smtClean="0"/>
              <a:t>lima (</a:t>
            </a:r>
            <a:r>
              <a:rPr lang="en-US" sz="2200" b="1" dirty="0" err="1" smtClean="0"/>
              <a:t>atau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lebih</a:t>
            </a:r>
            <a:r>
              <a:rPr lang="en-US" sz="2200" dirty="0" smtClean="0"/>
              <a:t>) </a:t>
            </a:r>
            <a:r>
              <a:rPr lang="en-US" sz="2200" dirty="0" err="1" smtClean="0"/>
              <a:t>hal</a:t>
            </a:r>
            <a:r>
              <a:rPr lang="en-US" sz="2200" dirty="0" smtClean="0"/>
              <a:t> </a:t>
            </a:r>
            <a:r>
              <a:rPr lang="en-US" sz="2200" dirty="0" err="1" smtClean="0"/>
              <a:t>berikut</a:t>
            </a:r>
            <a:r>
              <a:rPr lang="en-US" sz="2200" dirty="0" smtClean="0"/>
              <a:t>:</a:t>
            </a:r>
          </a:p>
          <a:p>
            <a:pPr lvl="1" algn="just" fontAlgn="auto">
              <a:spcAft>
                <a:spcPts val="0"/>
              </a:spcAft>
              <a:buNone/>
              <a:defRPr/>
            </a:pPr>
            <a:r>
              <a:rPr lang="en-US" sz="2200" dirty="0" smtClean="0"/>
              <a:t>1. Ideas of reference (</a:t>
            </a:r>
            <a:r>
              <a:rPr lang="en-US" sz="2200" dirty="0" err="1" smtClean="0"/>
              <a:t>bukan</a:t>
            </a:r>
            <a:r>
              <a:rPr lang="en-US" sz="2200" dirty="0" smtClean="0"/>
              <a:t> </a:t>
            </a:r>
            <a:r>
              <a:rPr lang="en-US" sz="2200" dirty="0" err="1" smtClean="0"/>
              <a:t>waham</a:t>
            </a:r>
            <a:r>
              <a:rPr lang="en-US" sz="2200" dirty="0" smtClean="0"/>
              <a:t> </a:t>
            </a:r>
            <a:r>
              <a:rPr lang="en-US" sz="2200" dirty="0" err="1" smtClean="0"/>
              <a:t>rujukan</a:t>
            </a:r>
            <a:r>
              <a:rPr lang="en-US" sz="2200" dirty="0" smtClean="0"/>
              <a:t>)</a:t>
            </a:r>
          </a:p>
          <a:p>
            <a:pPr lvl="1" algn="just" fontAlgn="auto">
              <a:spcAft>
                <a:spcPts val="0"/>
              </a:spcAft>
              <a:buNone/>
              <a:defRPr/>
            </a:pPr>
            <a:r>
              <a:rPr lang="en-US" sz="2200" dirty="0" smtClean="0"/>
              <a:t>2.Kepercayaan </a:t>
            </a:r>
            <a:r>
              <a:rPr lang="en-US" sz="2200" dirty="0" err="1" smtClean="0"/>
              <a:t>aneh</a:t>
            </a:r>
            <a:r>
              <a:rPr lang="en-US" sz="2200" dirty="0" smtClean="0"/>
              <a:t> </a:t>
            </a:r>
            <a:r>
              <a:rPr lang="en-US" sz="2200" dirty="0" err="1" smtClean="0"/>
              <a:t>atau</a:t>
            </a:r>
            <a:r>
              <a:rPr lang="en-US" sz="2200" dirty="0" smtClean="0"/>
              <a:t> </a:t>
            </a:r>
            <a:r>
              <a:rPr lang="en-US" sz="2200" dirty="0" err="1" smtClean="0"/>
              <a:t>pikiran</a:t>
            </a:r>
            <a:r>
              <a:rPr lang="en-US" sz="2200" dirty="0" smtClean="0"/>
              <a:t> </a:t>
            </a:r>
            <a:r>
              <a:rPr lang="en-US" sz="2200" dirty="0" err="1" smtClean="0"/>
              <a:t>magis</a:t>
            </a:r>
            <a:r>
              <a:rPr lang="en-US" sz="2200" dirty="0" smtClean="0"/>
              <a:t> yang </a:t>
            </a:r>
            <a:r>
              <a:rPr lang="en-US" sz="2200" dirty="0" err="1" smtClean="0"/>
              <a:t>mempengaruhi</a:t>
            </a:r>
            <a:r>
              <a:rPr lang="en-US" sz="2200" dirty="0" smtClean="0"/>
              <a:t> </a:t>
            </a:r>
            <a:r>
              <a:rPr lang="en-US" sz="2200" dirty="0" err="1" smtClean="0"/>
              <a:t>perilaku</a:t>
            </a:r>
            <a:r>
              <a:rPr lang="en-US" sz="2200" dirty="0" smtClean="0"/>
              <a:t>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dirty="0" err="1" smtClean="0"/>
              <a:t>inkonsisten</a:t>
            </a:r>
            <a:r>
              <a:rPr lang="en-US" sz="2200" dirty="0" smtClean="0"/>
              <a:t> </a:t>
            </a:r>
            <a:r>
              <a:rPr lang="en-US" sz="2200" dirty="0" err="1" smtClean="0"/>
              <a:t>dengan</a:t>
            </a:r>
            <a:r>
              <a:rPr lang="en-US" sz="2200" dirty="0" smtClean="0"/>
              <a:t> </a:t>
            </a:r>
            <a:r>
              <a:rPr lang="en-US" sz="2200" dirty="0" err="1" smtClean="0"/>
              <a:t>norma</a:t>
            </a:r>
            <a:r>
              <a:rPr lang="en-US" sz="2200" dirty="0" smtClean="0"/>
              <a:t> </a:t>
            </a:r>
            <a:r>
              <a:rPr lang="en-US" sz="2200" dirty="0" err="1" smtClean="0"/>
              <a:t>kultural</a:t>
            </a:r>
            <a:r>
              <a:rPr lang="en-US" sz="22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2166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GK Paranoid</a:t>
            </a:r>
            <a:endParaRPr lang="id-ID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</a:pPr>
            <a:r>
              <a:rPr lang="id-ID" sz="2800" b="1" dirty="0" smtClean="0"/>
              <a:t>Karakteristik</a:t>
            </a:r>
          </a:p>
          <a:p>
            <a:r>
              <a:rPr lang="en-US" sz="2800" b="1" dirty="0" err="1" smtClean="0"/>
              <a:t>Kecurigaan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berlebih</a:t>
            </a:r>
            <a:r>
              <a:rPr lang="en-US" sz="2800" b="1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b="1" dirty="0" smtClean="0"/>
              <a:t>rasa </a:t>
            </a:r>
            <a:r>
              <a:rPr lang="en-US" sz="2800" b="1" dirty="0" err="1" smtClean="0"/>
              <a:t>tidak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percaya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pada</a:t>
            </a:r>
            <a:r>
              <a:rPr lang="en-US" sz="2800" b="1" dirty="0" smtClean="0"/>
              <a:t> orang lain </a:t>
            </a:r>
            <a:r>
              <a:rPr lang="en-US" sz="2800" dirty="0" smtClean="0"/>
              <a:t>yang </a:t>
            </a:r>
            <a:r>
              <a:rPr lang="en-US" sz="2800" dirty="0" err="1" smtClean="0"/>
              <a:t>dinyatakan</a:t>
            </a:r>
            <a:r>
              <a:rPr lang="en-US" sz="2800" dirty="0" smtClean="0"/>
              <a:t> </a:t>
            </a:r>
            <a:r>
              <a:rPr lang="en-US" sz="2800" dirty="0" err="1" smtClean="0"/>
              <a:t>sebagai</a:t>
            </a:r>
            <a:r>
              <a:rPr lang="en-US" sz="2800" dirty="0" smtClean="0"/>
              <a:t> </a:t>
            </a:r>
            <a:r>
              <a:rPr lang="en-US" sz="2800" dirty="0" err="1" smtClean="0"/>
              <a:t>kecenderungan</a:t>
            </a:r>
            <a:r>
              <a:rPr lang="en-US" sz="2800" dirty="0" smtClean="0"/>
              <a:t> </a:t>
            </a:r>
            <a:r>
              <a:rPr lang="en-US" sz="2800" dirty="0" err="1" smtClean="0"/>
              <a:t>dlm</a:t>
            </a:r>
            <a:r>
              <a:rPr lang="en-US" sz="2800" dirty="0" smtClean="0"/>
              <a:t> </a:t>
            </a:r>
            <a:r>
              <a:rPr lang="en-US" sz="2800" dirty="0" err="1" smtClean="0"/>
              <a:t>menginterpretasikan</a:t>
            </a:r>
            <a:r>
              <a:rPr lang="en-US" sz="2800" dirty="0" smtClean="0"/>
              <a:t> </a:t>
            </a:r>
            <a:r>
              <a:rPr lang="en-US" sz="2800" dirty="0" err="1" smtClean="0"/>
              <a:t>perilaku</a:t>
            </a:r>
            <a:r>
              <a:rPr lang="en-US" sz="2800" dirty="0" smtClean="0"/>
              <a:t> orang lain </a:t>
            </a:r>
            <a:r>
              <a:rPr lang="en-US" sz="2800" dirty="0" err="1" smtClean="0"/>
              <a:t>sebagai</a:t>
            </a:r>
            <a:r>
              <a:rPr lang="en-US" sz="2800" dirty="0" smtClean="0"/>
              <a:t> </a:t>
            </a:r>
            <a:r>
              <a:rPr lang="en-US" sz="2800" dirty="0" err="1" smtClean="0"/>
              <a:t>sengaja</a:t>
            </a:r>
            <a:r>
              <a:rPr lang="en-US" sz="2800" dirty="0" smtClean="0"/>
              <a:t> </a:t>
            </a:r>
            <a:r>
              <a:rPr lang="en-US" sz="2800" dirty="0" err="1" smtClean="0"/>
              <a:t>merendahkan</a:t>
            </a:r>
            <a:r>
              <a:rPr lang="en-US" sz="2800" dirty="0" smtClean="0"/>
              <a:t>, </a:t>
            </a:r>
            <a:r>
              <a:rPr lang="en-US" sz="2800" dirty="0" err="1" smtClean="0"/>
              <a:t>menjahati,mengancam</a:t>
            </a:r>
            <a:r>
              <a:rPr lang="en-US" sz="2800" dirty="0" smtClean="0"/>
              <a:t>, </a:t>
            </a:r>
            <a:r>
              <a:rPr lang="en-US" sz="2800" dirty="0" err="1" smtClean="0"/>
              <a:t>mengeksploitasi</a:t>
            </a:r>
            <a:r>
              <a:rPr lang="en-US" sz="2800" dirty="0" smtClean="0"/>
              <a:t>, </a:t>
            </a:r>
            <a:r>
              <a:rPr lang="en-US" sz="2800" dirty="0" err="1" smtClean="0"/>
              <a:t>atau</a:t>
            </a:r>
            <a:r>
              <a:rPr lang="en-US" sz="2800" dirty="0" smtClean="0"/>
              <a:t> </a:t>
            </a:r>
            <a:r>
              <a:rPr lang="en-US" sz="2800" dirty="0" err="1" smtClean="0"/>
              <a:t>menipu</a:t>
            </a:r>
            <a:r>
              <a:rPr lang="en-US" sz="2800" dirty="0" smtClean="0"/>
              <a:t>.</a:t>
            </a:r>
          </a:p>
          <a:p>
            <a:pPr algn="just"/>
            <a:endParaRPr lang="id-ID" sz="2800" dirty="0"/>
          </a:p>
        </p:txBody>
      </p:sp>
    </p:spTree>
    <p:extLst>
      <p:ext uri="{BB962C8B-B14F-4D97-AF65-F5344CB8AC3E}">
        <p14:creationId xmlns:p14="http://schemas.microsoft.com/office/powerpoint/2010/main" val="85869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662" y="1428736"/>
            <a:ext cx="7605738" cy="4286264"/>
          </a:xfrm>
        </p:spPr>
        <p:txBody>
          <a:bodyPr/>
          <a:lstStyle/>
          <a:p>
            <a:pPr fontAlgn="auto">
              <a:spcAft>
                <a:spcPts val="0"/>
              </a:spcAft>
              <a:buNone/>
              <a:defRPr/>
            </a:pPr>
            <a:r>
              <a:rPr lang="en-US" dirty="0" smtClean="0"/>
              <a:t>3. </a:t>
            </a:r>
            <a:r>
              <a:rPr lang="en-US" dirty="0" err="1" smtClean="0"/>
              <a:t>Pengalaman</a:t>
            </a:r>
            <a:r>
              <a:rPr lang="en-US" dirty="0" smtClean="0"/>
              <a:t> </a:t>
            </a:r>
            <a:r>
              <a:rPr lang="en-US" dirty="0" err="1" smtClean="0"/>
              <a:t>persepsi</a:t>
            </a:r>
            <a:r>
              <a:rPr lang="en-US" dirty="0" smtClean="0"/>
              <a:t>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biasa</a:t>
            </a:r>
            <a:r>
              <a:rPr lang="en-US" dirty="0" smtClean="0"/>
              <a:t>, </a:t>
            </a:r>
            <a:r>
              <a:rPr lang="en-US" dirty="0" err="1" smtClean="0"/>
              <a:t>termasuk</a:t>
            </a:r>
            <a:r>
              <a:rPr lang="en-US" dirty="0" smtClean="0"/>
              <a:t> </a:t>
            </a:r>
            <a:r>
              <a:rPr lang="en-US" dirty="0" err="1" smtClean="0"/>
              <a:t>ilusi</a:t>
            </a:r>
            <a:r>
              <a:rPr lang="id-ID" dirty="0" smtClean="0"/>
              <a:t> tubuh</a:t>
            </a:r>
            <a:r>
              <a:rPr lang="en-US" dirty="0" smtClean="0"/>
              <a:t>.</a:t>
            </a:r>
          </a:p>
          <a:p>
            <a:pPr fontAlgn="auto">
              <a:spcAft>
                <a:spcPts val="0"/>
              </a:spcAft>
              <a:buNone/>
              <a:defRPr/>
            </a:pPr>
            <a:r>
              <a:rPr lang="en-US" dirty="0" smtClean="0"/>
              <a:t>4. </a:t>
            </a:r>
            <a:r>
              <a:rPr lang="en-US" dirty="0" err="1" smtClean="0"/>
              <a:t>Pikiran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pembicaraan</a:t>
            </a:r>
            <a:r>
              <a:rPr lang="en-US" dirty="0" smtClean="0"/>
              <a:t> yang </a:t>
            </a:r>
            <a:r>
              <a:rPr lang="en-US" dirty="0" err="1" smtClean="0"/>
              <a:t>aneh</a:t>
            </a:r>
            <a:r>
              <a:rPr lang="id-ID" dirty="0" smtClean="0"/>
              <a:t> (mis : sirkumstansial, metaforik, stereotipik)</a:t>
            </a:r>
            <a:endParaRPr lang="en-US" dirty="0" smtClean="0"/>
          </a:p>
          <a:p>
            <a:pPr fontAlgn="auto">
              <a:spcAft>
                <a:spcPts val="0"/>
              </a:spcAft>
              <a:buNone/>
              <a:defRPr/>
            </a:pPr>
            <a:r>
              <a:rPr lang="en-US" dirty="0" smtClean="0"/>
              <a:t>5. </a:t>
            </a:r>
            <a:r>
              <a:rPr lang="en-US" dirty="0" err="1" smtClean="0"/>
              <a:t>Ide</a:t>
            </a:r>
            <a:r>
              <a:rPr lang="en-US" dirty="0" smtClean="0"/>
              <a:t> paranoid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kecurigaan</a:t>
            </a:r>
            <a:r>
              <a:rPr lang="en-US" dirty="0" smtClean="0"/>
              <a:t>.</a:t>
            </a:r>
          </a:p>
          <a:p>
            <a:pPr fontAlgn="auto">
              <a:spcAft>
                <a:spcPts val="0"/>
              </a:spcAft>
              <a:buNone/>
              <a:defRPr/>
            </a:pPr>
            <a:r>
              <a:rPr lang="en-US" dirty="0" smtClean="0"/>
              <a:t>6. </a:t>
            </a:r>
            <a:r>
              <a:rPr lang="en-US" dirty="0" err="1" smtClean="0"/>
              <a:t>Afek</a:t>
            </a:r>
            <a:r>
              <a:rPr lang="en-US" dirty="0" smtClean="0"/>
              <a:t> yang </a:t>
            </a:r>
            <a:r>
              <a:rPr lang="en-US" dirty="0" err="1" smtClean="0"/>
              <a:t>menyempit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serasi</a:t>
            </a:r>
            <a:r>
              <a:rPr lang="en-US" dirty="0" smtClean="0"/>
              <a:t>.</a:t>
            </a:r>
          </a:p>
          <a:p>
            <a:pPr fontAlgn="auto">
              <a:spcAft>
                <a:spcPts val="0"/>
              </a:spcAft>
              <a:buNone/>
              <a:defRPr/>
            </a:pPr>
            <a:r>
              <a:rPr lang="en-US" dirty="0" smtClean="0"/>
              <a:t>7. </a:t>
            </a:r>
            <a:r>
              <a:rPr lang="en-US" dirty="0" err="1" smtClean="0"/>
              <a:t>Perilaku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penampilan</a:t>
            </a:r>
            <a:r>
              <a:rPr lang="en-US" dirty="0" smtClean="0"/>
              <a:t>  yang </a:t>
            </a:r>
            <a:r>
              <a:rPr lang="en-US" dirty="0" err="1" smtClean="0"/>
              <a:t>aneh</a:t>
            </a:r>
            <a:r>
              <a:rPr lang="en-US" dirty="0" smtClean="0"/>
              <a:t>, </a:t>
            </a:r>
            <a:r>
              <a:rPr lang="en-US" dirty="0" err="1" smtClean="0"/>
              <a:t>eksentrik</a:t>
            </a:r>
            <a:r>
              <a:rPr lang="en-US" dirty="0" smtClean="0"/>
              <a:t>,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ganjil</a:t>
            </a:r>
            <a:endParaRPr lang="en-US" dirty="0" smtClean="0"/>
          </a:p>
          <a:p>
            <a:endParaRPr lang="id-ID" sz="2800" dirty="0" smtClean="0"/>
          </a:p>
          <a:p>
            <a:pPr>
              <a:buNone/>
            </a:pP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15303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414" y="1447800"/>
            <a:ext cx="7015186" cy="4248136"/>
          </a:xfrm>
        </p:spPr>
        <p:txBody>
          <a:bodyPr>
            <a:normAutofit lnSpcReduction="10000"/>
          </a:bodyPr>
          <a:lstStyle/>
          <a:p>
            <a:pPr algn="just" fontAlgn="auto">
              <a:spcAft>
                <a:spcPts val="0"/>
              </a:spcAft>
              <a:buNone/>
              <a:defRPr/>
            </a:pPr>
            <a:r>
              <a:rPr lang="en-US" sz="2200" dirty="0" smtClean="0"/>
              <a:t>8. </a:t>
            </a:r>
            <a:r>
              <a:rPr lang="en-US" sz="2200" dirty="0" err="1" smtClean="0"/>
              <a:t>Teman</a:t>
            </a:r>
            <a:r>
              <a:rPr lang="en-US" sz="2200" dirty="0" smtClean="0"/>
              <a:t> </a:t>
            </a:r>
            <a:r>
              <a:rPr lang="en-US" sz="2200" dirty="0" err="1" smtClean="0"/>
              <a:t>baik</a:t>
            </a:r>
            <a:r>
              <a:rPr lang="en-US" sz="2200" dirty="0" smtClean="0"/>
              <a:t> </a:t>
            </a:r>
            <a:r>
              <a:rPr lang="en-US" sz="2200" dirty="0" err="1" smtClean="0"/>
              <a:t>atau</a:t>
            </a:r>
            <a:r>
              <a:rPr lang="en-US" sz="2200" dirty="0" smtClean="0"/>
              <a:t> </a:t>
            </a:r>
            <a:r>
              <a:rPr lang="en-US" sz="2200" dirty="0" err="1" smtClean="0"/>
              <a:t>orang</a:t>
            </a:r>
            <a:r>
              <a:rPr lang="en-US" sz="2200" dirty="0" smtClean="0"/>
              <a:t> </a:t>
            </a:r>
            <a:r>
              <a:rPr lang="en-US" sz="2200" dirty="0" err="1" smtClean="0"/>
              <a:t>kepercayaan</a:t>
            </a:r>
            <a:r>
              <a:rPr lang="en-US" sz="2200" dirty="0" smtClean="0"/>
              <a:t> </a:t>
            </a:r>
            <a:r>
              <a:rPr lang="en-US" sz="2200" dirty="0" err="1" smtClean="0"/>
              <a:t>hanya</a:t>
            </a:r>
            <a:r>
              <a:rPr lang="en-US" sz="2200" dirty="0" smtClean="0"/>
              <a:t> </a:t>
            </a:r>
            <a:r>
              <a:rPr lang="en-US" sz="2200" dirty="0" err="1" smtClean="0"/>
              <a:t>berasal</a:t>
            </a:r>
            <a:r>
              <a:rPr lang="en-US" sz="2200" dirty="0" smtClean="0"/>
              <a:t> </a:t>
            </a:r>
            <a:r>
              <a:rPr lang="en-US" sz="2200" dirty="0" err="1" smtClean="0"/>
              <a:t>dari</a:t>
            </a:r>
            <a:r>
              <a:rPr lang="en-US" sz="2200" dirty="0" smtClean="0"/>
              <a:t> </a:t>
            </a:r>
            <a:r>
              <a:rPr lang="en-US" sz="2200" dirty="0" err="1" smtClean="0"/>
              <a:t>keluarga</a:t>
            </a:r>
            <a:r>
              <a:rPr lang="en-US" sz="2200" dirty="0" smtClean="0"/>
              <a:t> </a:t>
            </a:r>
            <a:r>
              <a:rPr lang="en-US" sz="2200" dirty="0" err="1" smtClean="0"/>
              <a:t>derajat</a:t>
            </a:r>
            <a:r>
              <a:rPr lang="en-US" sz="2200" dirty="0" smtClean="0"/>
              <a:t> </a:t>
            </a:r>
            <a:r>
              <a:rPr lang="en-US" sz="2200" dirty="0" err="1" smtClean="0"/>
              <a:t>pertama</a:t>
            </a:r>
            <a:r>
              <a:rPr lang="en-US" sz="2200" dirty="0" smtClean="0"/>
              <a:t>.</a:t>
            </a:r>
          </a:p>
          <a:p>
            <a:pPr algn="just" fontAlgn="auto">
              <a:spcAft>
                <a:spcPts val="0"/>
              </a:spcAft>
              <a:buNone/>
              <a:defRPr/>
            </a:pPr>
            <a:r>
              <a:rPr lang="en-US" sz="2200" dirty="0" smtClean="0"/>
              <a:t>9.Kecemasan </a:t>
            </a:r>
            <a:r>
              <a:rPr lang="en-US" sz="2200" dirty="0" err="1" smtClean="0"/>
              <a:t>sosial</a:t>
            </a:r>
            <a:r>
              <a:rPr lang="en-US" sz="2200" dirty="0" smtClean="0"/>
              <a:t> yang </a:t>
            </a:r>
            <a:r>
              <a:rPr lang="en-US" sz="2200" dirty="0" err="1" smtClean="0"/>
              <a:t>berlebihan</a:t>
            </a:r>
            <a:r>
              <a:rPr lang="en-US" sz="2200" dirty="0" smtClean="0"/>
              <a:t> yang </a:t>
            </a:r>
            <a:r>
              <a:rPr lang="en-US" sz="2200" dirty="0" err="1" smtClean="0"/>
              <a:t>tidak</a:t>
            </a:r>
            <a:r>
              <a:rPr lang="en-US" sz="2200" dirty="0" smtClean="0"/>
              <a:t> </a:t>
            </a:r>
            <a:r>
              <a:rPr lang="en-US" sz="2200" dirty="0" err="1" smtClean="0"/>
              <a:t>berkurang</a:t>
            </a:r>
            <a:r>
              <a:rPr lang="en-US" sz="2200" dirty="0" smtClean="0"/>
              <a:t> </a:t>
            </a:r>
            <a:r>
              <a:rPr lang="en-US" sz="2200" dirty="0" err="1" smtClean="0"/>
              <a:t>dengan</a:t>
            </a:r>
            <a:r>
              <a:rPr lang="en-US" sz="2200" dirty="0" smtClean="0"/>
              <a:t> </a:t>
            </a:r>
            <a:r>
              <a:rPr lang="en-US" sz="2200" dirty="0" err="1" smtClean="0"/>
              <a:t>suasana</a:t>
            </a:r>
            <a:r>
              <a:rPr lang="en-US" sz="2200" dirty="0" smtClean="0"/>
              <a:t> familiar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dirty="0" err="1" smtClean="0"/>
              <a:t>umumnya</a:t>
            </a:r>
            <a:r>
              <a:rPr lang="en-US" sz="2200" dirty="0" smtClean="0"/>
              <a:t> </a:t>
            </a:r>
            <a:r>
              <a:rPr lang="en-US" sz="2200" dirty="0" err="1" smtClean="0"/>
              <a:t>berhubungan</a:t>
            </a:r>
            <a:r>
              <a:rPr lang="en-US" sz="2200" dirty="0" smtClean="0"/>
              <a:t> </a:t>
            </a:r>
            <a:r>
              <a:rPr lang="en-US" sz="2200" dirty="0" err="1" smtClean="0"/>
              <a:t>dengan</a:t>
            </a:r>
            <a:r>
              <a:rPr lang="en-US" sz="2200" dirty="0" smtClean="0"/>
              <a:t> </a:t>
            </a:r>
            <a:r>
              <a:rPr lang="en-US" sz="2200" dirty="0" err="1" smtClean="0"/>
              <a:t>ketakutan</a:t>
            </a:r>
            <a:r>
              <a:rPr lang="en-US" sz="2200" dirty="0" smtClean="0"/>
              <a:t> paranoid </a:t>
            </a:r>
            <a:r>
              <a:rPr lang="en-US" sz="2200" dirty="0" err="1" smtClean="0"/>
              <a:t>dibandingkan</a:t>
            </a:r>
            <a:r>
              <a:rPr lang="en-US" sz="2200" dirty="0" smtClean="0"/>
              <a:t> </a:t>
            </a:r>
            <a:r>
              <a:rPr lang="en-US" sz="2200" dirty="0" err="1" smtClean="0"/>
              <a:t>dengan</a:t>
            </a:r>
            <a:r>
              <a:rPr lang="en-US" sz="2200" dirty="0" smtClean="0"/>
              <a:t> </a:t>
            </a:r>
            <a:r>
              <a:rPr lang="id-ID" sz="2200" dirty="0" smtClean="0"/>
              <a:t>penilaian</a:t>
            </a:r>
            <a:r>
              <a:rPr lang="en-US" sz="2200" dirty="0" smtClean="0"/>
              <a:t> </a:t>
            </a:r>
            <a:r>
              <a:rPr lang="en-US" sz="2200" dirty="0" err="1" smtClean="0"/>
              <a:t>negatif</a:t>
            </a:r>
            <a:r>
              <a:rPr lang="en-US" sz="2200" dirty="0" smtClean="0"/>
              <a:t> </a:t>
            </a:r>
            <a:r>
              <a:rPr lang="en-US" sz="2200" dirty="0" err="1" smtClean="0"/>
              <a:t>tentang</a:t>
            </a:r>
            <a:r>
              <a:rPr lang="en-US" sz="2200" dirty="0" smtClean="0"/>
              <a:t> </a:t>
            </a:r>
            <a:r>
              <a:rPr lang="en-US" sz="2200" dirty="0" err="1" smtClean="0"/>
              <a:t>dirinya</a:t>
            </a:r>
            <a:r>
              <a:rPr lang="en-US" sz="2200" dirty="0" smtClean="0"/>
              <a:t> </a:t>
            </a:r>
            <a:r>
              <a:rPr lang="en-US" sz="2200" dirty="0" err="1" smtClean="0"/>
              <a:t>sendiri</a:t>
            </a:r>
            <a:r>
              <a:rPr lang="en-US" sz="2200" dirty="0" smtClean="0"/>
              <a:t>.</a:t>
            </a:r>
          </a:p>
          <a:p>
            <a:pPr algn="just">
              <a:buNone/>
            </a:pPr>
            <a:r>
              <a:rPr lang="en-US" sz="2200" dirty="0" err="1" smtClean="0"/>
              <a:t>B.Tidak</a:t>
            </a:r>
            <a:r>
              <a:rPr lang="en-US" sz="2200" dirty="0" smtClean="0"/>
              <a:t> </a:t>
            </a:r>
            <a:r>
              <a:rPr lang="en-US" sz="2200" dirty="0" err="1" smtClean="0"/>
              <a:t>terjadi</a:t>
            </a:r>
            <a:r>
              <a:rPr lang="en-US" sz="2200" dirty="0" smtClean="0"/>
              <a:t> </a:t>
            </a:r>
            <a:r>
              <a:rPr lang="en-US" sz="2200" dirty="0" err="1" smtClean="0"/>
              <a:t>secara</a:t>
            </a:r>
            <a:r>
              <a:rPr lang="en-US" sz="2200" dirty="0" smtClean="0"/>
              <a:t> </a:t>
            </a:r>
            <a:r>
              <a:rPr lang="en-US" sz="2200" dirty="0" err="1" smtClean="0"/>
              <a:t>eksklusif</a:t>
            </a:r>
            <a:r>
              <a:rPr lang="en-US" sz="2200" dirty="0" smtClean="0"/>
              <a:t> </a:t>
            </a:r>
            <a:r>
              <a:rPr lang="en-US" sz="2200" dirty="0" err="1" smtClean="0"/>
              <a:t>selama</a:t>
            </a:r>
            <a:r>
              <a:rPr lang="en-US" sz="2200" dirty="0" smtClean="0"/>
              <a:t> </a:t>
            </a:r>
            <a:r>
              <a:rPr lang="en-US" sz="2200" dirty="0" err="1" smtClean="0"/>
              <a:t>skizofrenia</a:t>
            </a:r>
            <a:r>
              <a:rPr lang="en-US" sz="2200" dirty="0" smtClean="0"/>
              <a:t>, </a:t>
            </a:r>
            <a:r>
              <a:rPr lang="en-US" sz="2200" dirty="0" err="1" smtClean="0"/>
              <a:t>gangguan</a:t>
            </a:r>
            <a:r>
              <a:rPr lang="en-US" sz="2200" dirty="0" smtClean="0"/>
              <a:t> mood </a:t>
            </a:r>
            <a:r>
              <a:rPr lang="en-US" sz="2200" dirty="0" err="1" smtClean="0"/>
              <a:t>dengan</a:t>
            </a:r>
            <a:r>
              <a:rPr lang="en-US" sz="2200" dirty="0" smtClean="0"/>
              <a:t> </a:t>
            </a:r>
            <a:r>
              <a:rPr lang="en-US" sz="2200" dirty="0" err="1" smtClean="0"/>
              <a:t>ciri</a:t>
            </a:r>
            <a:r>
              <a:rPr lang="en-US" sz="2200" dirty="0" smtClean="0"/>
              <a:t> </a:t>
            </a:r>
            <a:r>
              <a:rPr lang="en-US" sz="2200" dirty="0" err="1" smtClean="0"/>
              <a:t>psikotik</a:t>
            </a:r>
            <a:r>
              <a:rPr lang="en-US" sz="2200" dirty="0" smtClean="0"/>
              <a:t>, </a:t>
            </a:r>
            <a:r>
              <a:rPr lang="en-US" sz="2200" dirty="0" err="1" smtClean="0"/>
              <a:t>gangguan</a:t>
            </a:r>
            <a:r>
              <a:rPr lang="en-US" sz="2200" dirty="0" smtClean="0"/>
              <a:t> </a:t>
            </a:r>
            <a:r>
              <a:rPr lang="en-US" sz="2200" dirty="0" err="1" smtClean="0"/>
              <a:t>psikotik</a:t>
            </a:r>
            <a:r>
              <a:rPr lang="en-US" sz="2200" dirty="0" smtClean="0"/>
              <a:t> </a:t>
            </a:r>
            <a:r>
              <a:rPr lang="en-US" sz="2200" dirty="0" err="1" smtClean="0"/>
              <a:t>lainnya</a:t>
            </a:r>
            <a:r>
              <a:rPr lang="en-US" sz="2200" dirty="0" smtClean="0"/>
              <a:t>, </a:t>
            </a:r>
            <a:r>
              <a:rPr lang="en-US" sz="2200" dirty="0" err="1" smtClean="0"/>
              <a:t>atau</a:t>
            </a:r>
            <a:r>
              <a:rPr lang="en-US" sz="2200" dirty="0" smtClean="0"/>
              <a:t> </a:t>
            </a:r>
            <a:r>
              <a:rPr lang="en-US" sz="2200" dirty="0" err="1" smtClean="0"/>
              <a:t>gangguan</a:t>
            </a:r>
            <a:r>
              <a:rPr lang="en-US" sz="2200" dirty="0" smtClean="0"/>
              <a:t> </a:t>
            </a:r>
            <a:r>
              <a:rPr lang="en-US" sz="2200" dirty="0" err="1" smtClean="0"/>
              <a:t>perkembangan</a:t>
            </a:r>
            <a:r>
              <a:rPr lang="en-US" sz="2200" dirty="0" smtClean="0"/>
              <a:t> </a:t>
            </a:r>
            <a:r>
              <a:rPr lang="en-US" sz="2200" dirty="0" err="1" smtClean="0"/>
              <a:t>pervasif</a:t>
            </a:r>
            <a:r>
              <a:rPr lang="en-US" sz="2200" dirty="0" smtClean="0"/>
              <a:t>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dirty="0" err="1" smtClean="0"/>
              <a:t>bukan</a:t>
            </a:r>
            <a:r>
              <a:rPr lang="en-US" sz="2200" dirty="0" smtClean="0"/>
              <a:t> </a:t>
            </a:r>
            <a:r>
              <a:rPr lang="en-US" sz="2200" dirty="0" err="1" smtClean="0"/>
              <a:t>akibat</a:t>
            </a:r>
            <a:r>
              <a:rPr lang="en-US" sz="2200" dirty="0" smtClean="0"/>
              <a:t> </a:t>
            </a:r>
            <a:r>
              <a:rPr lang="en-US" sz="2200" dirty="0" err="1" smtClean="0"/>
              <a:t>dari</a:t>
            </a:r>
            <a:r>
              <a:rPr lang="en-US" sz="2200" dirty="0" smtClean="0"/>
              <a:t> </a:t>
            </a:r>
            <a:r>
              <a:rPr lang="en-US" sz="2200" dirty="0" err="1" smtClean="0"/>
              <a:t>efek</a:t>
            </a:r>
            <a:r>
              <a:rPr lang="en-US" sz="2200" dirty="0" smtClean="0"/>
              <a:t> </a:t>
            </a:r>
            <a:r>
              <a:rPr lang="en-US" sz="2200" dirty="0" err="1" smtClean="0"/>
              <a:t>fisiologis</a:t>
            </a:r>
            <a:r>
              <a:rPr lang="en-US" sz="2200" dirty="0" smtClean="0"/>
              <a:t> </a:t>
            </a:r>
            <a:r>
              <a:rPr lang="en-US" sz="2200" dirty="0" err="1" smtClean="0"/>
              <a:t>langsung</a:t>
            </a:r>
            <a:r>
              <a:rPr lang="en-US" sz="2200" dirty="0" smtClean="0"/>
              <a:t> </a:t>
            </a:r>
            <a:r>
              <a:rPr lang="en-US" sz="2200" dirty="0" err="1" smtClean="0"/>
              <a:t>dari</a:t>
            </a:r>
            <a:r>
              <a:rPr lang="en-US" sz="2200" dirty="0" smtClean="0"/>
              <a:t> </a:t>
            </a:r>
            <a:r>
              <a:rPr lang="en-US" sz="2200" dirty="0" err="1" smtClean="0"/>
              <a:t>kondisi</a:t>
            </a:r>
            <a:r>
              <a:rPr lang="en-US" sz="2200" dirty="0" smtClean="0"/>
              <a:t> </a:t>
            </a:r>
            <a:r>
              <a:rPr lang="en-US" sz="2200" dirty="0" err="1" smtClean="0"/>
              <a:t>medis</a:t>
            </a:r>
            <a:r>
              <a:rPr lang="en-US" sz="2200" dirty="0" smtClean="0"/>
              <a:t> </a:t>
            </a:r>
            <a:r>
              <a:rPr lang="en-US" sz="2200" dirty="0" err="1" smtClean="0"/>
              <a:t>umum</a:t>
            </a:r>
            <a:endParaRPr lang="id-ID" sz="2200" dirty="0"/>
          </a:p>
        </p:txBody>
      </p:sp>
    </p:spTree>
    <p:extLst>
      <p:ext uri="{BB962C8B-B14F-4D97-AF65-F5344CB8AC3E}">
        <p14:creationId xmlns:p14="http://schemas.microsoft.com/office/powerpoint/2010/main" val="204127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Diagnosis Banding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7239000" cy="381000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sz="2200" dirty="0" err="1" smtClean="0"/>
              <a:t>Dibedakan</a:t>
            </a:r>
            <a:r>
              <a:rPr lang="en-US" sz="2200" dirty="0" smtClean="0"/>
              <a:t> </a:t>
            </a:r>
            <a:r>
              <a:rPr lang="en-US" sz="2200" dirty="0" err="1" smtClean="0"/>
              <a:t>dari</a:t>
            </a:r>
            <a:r>
              <a:rPr lang="en-US" sz="2200" dirty="0" smtClean="0"/>
              <a:t> </a:t>
            </a:r>
            <a:r>
              <a:rPr lang="en-US" sz="2200" dirty="0" err="1" smtClean="0"/>
              <a:t>skizofrenia</a:t>
            </a:r>
            <a:r>
              <a:rPr lang="id-ID" sz="2200" dirty="0" smtClean="0"/>
              <a:t>, gangguan waham atau gg psikotik lain </a:t>
            </a:r>
            <a:r>
              <a:rPr lang="id-ID" sz="2200" dirty="0" smtClean="0">
                <a:sym typeface="Wingdings" pitchFamily="2" charset="2"/>
              </a:rPr>
              <a:t> ada tidaknya gejala psikotik</a:t>
            </a:r>
            <a:r>
              <a:rPr lang="en-US" sz="2200" dirty="0" smtClean="0"/>
              <a:t>.</a:t>
            </a:r>
          </a:p>
          <a:p>
            <a:r>
              <a:rPr lang="en-US" sz="2200" dirty="0" err="1" smtClean="0"/>
              <a:t>Dibedakan</a:t>
            </a:r>
            <a:r>
              <a:rPr lang="en-US" sz="2200" dirty="0" smtClean="0"/>
              <a:t> </a:t>
            </a:r>
            <a:r>
              <a:rPr lang="en-US" sz="2200" dirty="0" err="1" smtClean="0"/>
              <a:t>dari</a:t>
            </a:r>
            <a:r>
              <a:rPr lang="en-US" sz="2200" dirty="0" smtClean="0"/>
              <a:t> GK </a:t>
            </a:r>
            <a:r>
              <a:rPr lang="en-US" sz="2200" dirty="0" err="1" smtClean="0"/>
              <a:t>lainnya</a:t>
            </a:r>
            <a:r>
              <a:rPr lang="en-US" sz="2200" dirty="0" smtClean="0"/>
              <a:t> :</a:t>
            </a:r>
          </a:p>
          <a:p>
            <a:pPr lvl="1"/>
            <a:r>
              <a:rPr lang="en-US" sz="2000" dirty="0" err="1" smtClean="0"/>
              <a:t>Skizoid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Paranoid (</a:t>
            </a:r>
            <a:r>
              <a:rPr lang="en-US" sz="2000" dirty="0" err="1" smtClean="0"/>
              <a:t>jarang</a:t>
            </a:r>
            <a:r>
              <a:rPr lang="en-US" sz="2000" dirty="0" smtClean="0"/>
              <a:t> </a:t>
            </a:r>
            <a:r>
              <a:rPr lang="en-US" sz="2000" dirty="0" err="1" smtClean="0"/>
              <a:t>terdapat</a:t>
            </a:r>
            <a:r>
              <a:rPr lang="en-US" sz="2000" dirty="0" smtClean="0"/>
              <a:t> </a:t>
            </a:r>
            <a:r>
              <a:rPr lang="en-US" sz="2000" dirty="0" err="1" smtClean="0"/>
              <a:t>pikiran</a:t>
            </a:r>
            <a:r>
              <a:rPr lang="en-US" sz="2000" dirty="0" smtClean="0"/>
              <a:t> </a:t>
            </a:r>
            <a:r>
              <a:rPr lang="en-US" sz="2000" dirty="0" err="1" smtClean="0"/>
              <a:t>magis</a:t>
            </a:r>
            <a:r>
              <a:rPr lang="en-US" sz="2000" dirty="0" smtClean="0"/>
              <a:t>, </a:t>
            </a:r>
            <a:r>
              <a:rPr lang="en-US" sz="2000" dirty="0" err="1" smtClean="0"/>
              <a:t>pengalaman</a:t>
            </a:r>
            <a:r>
              <a:rPr lang="en-US" sz="2000" dirty="0" smtClean="0"/>
              <a:t> </a:t>
            </a:r>
            <a:r>
              <a:rPr lang="en-US" sz="2000" dirty="0" err="1" smtClean="0"/>
              <a:t>persepsi</a:t>
            </a:r>
            <a:r>
              <a:rPr lang="en-US" sz="2000" dirty="0" smtClean="0"/>
              <a:t> </a:t>
            </a:r>
            <a:r>
              <a:rPr lang="en-US" sz="2000" dirty="0" err="1" smtClean="0"/>
              <a:t>yg</a:t>
            </a:r>
            <a:r>
              <a:rPr lang="en-US" sz="2000" dirty="0" smtClean="0"/>
              <a:t>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biasa</a:t>
            </a:r>
            <a:r>
              <a:rPr lang="en-US" sz="2000" dirty="0" smtClean="0"/>
              <a:t>,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hambatan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berbicara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proses</a:t>
            </a:r>
            <a:r>
              <a:rPr lang="en-US" sz="2000" dirty="0" smtClean="0"/>
              <a:t> </a:t>
            </a:r>
            <a:r>
              <a:rPr lang="en-US" sz="2000" dirty="0" err="1" smtClean="0"/>
              <a:t>pikir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err="1" smtClean="0"/>
              <a:t>Narsisitik</a:t>
            </a:r>
            <a:r>
              <a:rPr lang="en-US" sz="2000" dirty="0" smtClean="0"/>
              <a:t> (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predominan</a:t>
            </a:r>
            <a:r>
              <a:rPr lang="en-US" sz="2000" dirty="0" smtClean="0"/>
              <a:t> </a:t>
            </a:r>
            <a:r>
              <a:rPr lang="en-US" sz="2000" dirty="0" err="1" smtClean="0"/>
              <a:t>akan</a:t>
            </a:r>
            <a:r>
              <a:rPr lang="en-US" sz="2000" dirty="0" smtClean="0"/>
              <a:t> grandiosity, fragile self-esteem,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ketakutan</a:t>
            </a:r>
            <a:r>
              <a:rPr lang="en-US" sz="2000" dirty="0" smtClean="0"/>
              <a:t> </a:t>
            </a:r>
            <a:r>
              <a:rPr lang="en-US" sz="2000" dirty="0" err="1" smtClean="0"/>
              <a:t>mempunyai</a:t>
            </a:r>
            <a:r>
              <a:rPr lang="en-US" sz="2000" dirty="0" smtClean="0"/>
              <a:t> </a:t>
            </a:r>
            <a:r>
              <a:rPr lang="en-US" sz="2000" dirty="0" err="1" smtClean="0"/>
              <a:t>ketidaksempurnaan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err="1" smtClean="0"/>
              <a:t>Menghindar</a:t>
            </a:r>
            <a:r>
              <a:rPr lang="en-US" sz="2000" dirty="0" smtClean="0"/>
              <a:t> (</a:t>
            </a:r>
            <a:r>
              <a:rPr lang="en-US" sz="2000" dirty="0" err="1" smtClean="0"/>
              <a:t>jarang</a:t>
            </a:r>
            <a:r>
              <a:rPr lang="en-US" sz="2000" dirty="0" smtClean="0"/>
              <a:t> </a:t>
            </a:r>
            <a:r>
              <a:rPr lang="en-US" sz="2000" dirty="0" err="1" smtClean="0"/>
              <a:t>mempunyai</a:t>
            </a:r>
            <a:r>
              <a:rPr lang="en-US" sz="2000" dirty="0" smtClean="0"/>
              <a:t> </a:t>
            </a:r>
            <a:r>
              <a:rPr lang="en-US" sz="2000" dirty="0" err="1" smtClean="0"/>
              <a:t>keanehan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perilaku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penampilan</a:t>
            </a:r>
            <a:r>
              <a:rPr lang="en-US" sz="2000" dirty="0" smtClean="0"/>
              <a:t> ,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ketakutan</a:t>
            </a:r>
            <a:r>
              <a:rPr lang="en-US" sz="2000" dirty="0" smtClean="0"/>
              <a:t> </a:t>
            </a:r>
            <a:r>
              <a:rPr lang="en-US" sz="2000" dirty="0" err="1" smtClean="0"/>
              <a:t>akan</a:t>
            </a:r>
            <a:r>
              <a:rPr lang="en-US" sz="2000" dirty="0" smtClean="0"/>
              <a:t> rasa </a:t>
            </a:r>
            <a:r>
              <a:rPr lang="en-US" sz="2000" dirty="0" err="1" smtClean="0"/>
              <a:t>malu</a:t>
            </a:r>
            <a:r>
              <a:rPr lang="en-US" sz="2000" dirty="0" smtClean="0"/>
              <a:t>, </a:t>
            </a:r>
            <a:r>
              <a:rPr lang="en-US" sz="2000" dirty="0" err="1" smtClean="0"/>
              <a:t>mengakibatkan</a:t>
            </a:r>
            <a:r>
              <a:rPr lang="en-US" sz="2000" dirty="0" smtClean="0"/>
              <a:t> </a:t>
            </a:r>
            <a:r>
              <a:rPr lang="en-US" sz="2000" dirty="0" err="1" smtClean="0"/>
              <a:t>penghindaran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solasi</a:t>
            </a:r>
            <a:r>
              <a:rPr lang="en-US" sz="2000" dirty="0" smtClean="0"/>
              <a:t> </a:t>
            </a:r>
            <a:r>
              <a:rPr lang="en-US" sz="2000" dirty="0" err="1" smtClean="0"/>
              <a:t>sosial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err="1" smtClean="0"/>
              <a:t>Ambang</a:t>
            </a:r>
            <a:r>
              <a:rPr lang="en-US" sz="2000" dirty="0" smtClean="0"/>
              <a:t> (</a:t>
            </a:r>
            <a:r>
              <a:rPr lang="en-US" sz="2000" dirty="0" err="1" smtClean="0"/>
              <a:t>dikarakteristikkan</a:t>
            </a:r>
            <a:r>
              <a:rPr lang="en-US" sz="2000" dirty="0" smtClean="0"/>
              <a:t> dg </a:t>
            </a:r>
            <a:r>
              <a:rPr lang="en-US" sz="2000" dirty="0" err="1" smtClean="0"/>
              <a:t>afek</a:t>
            </a:r>
            <a:r>
              <a:rPr lang="en-US" sz="2000" dirty="0" smtClean="0"/>
              <a:t> yang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stabil</a:t>
            </a:r>
            <a:r>
              <a:rPr lang="en-US" sz="2000" dirty="0" smtClean="0"/>
              <a:t>, </a:t>
            </a:r>
            <a:r>
              <a:rPr lang="en-US" sz="2000" dirty="0" err="1" smtClean="0"/>
              <a:t>perilaku</a:t>
            </a:r>
            <a:r>
              <a:rPr lang="en-US" sz="2000" dirty="0" smtClean="0"/>
              <a:t> </a:t>
            </a:r>
            <a:r>
              <a:rPr lang="en-US" sz="2000" dirty="0" err="1" smtClean="0"/>
              <a:t>impulsif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manipulatif</a:t>
            </a:r>
            <a:r>
              <a:rPr lang="en-US" sz="2000" dirty="0" smtClean="0"/>
              <a:t>)</a:t>
            </a:r>
          </a:p>
          <a:p>
            <a:endParaRPr lang="id-ID" sz="2200" dirty="0"/>
          </a:p>
        </p:txBody>
      </p:sp>
    </p:spTree>
    <p:extLst>
      <p:ext uri="{BB962C8B-B14F-4D97-AF65-F5344CB8AC3E}">
        <p14:creationId xmlns:p14="http://schemas.microsoft.com/office/powerpoint/2010/main" val="115479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Komorbiditas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Lebih</a:t>
            </a:r>
            <a:r>
              <a:rPr lang="en-US" sz="2800" dirty="0" smtClean="0"/>
              <a:t> </a:t>
            </a:r>
            <a:r>
              <a:rPr lang="en-US" sz="2800" dirty="0" err="1" smtClean="0"/>
              <a:t>dari</a:t>
            </a:r>
            <a:r>
              <a:rPr lang="en-US" sz="2800" dirty="0" smtClean="0"/>
              <a:t> </a:t>
            </a:r>
            <a:r>
              <a:rPr lang="en-US" sz="2800" dirty="0" err="1" smtClean="0"/>
              <a:t>setengahnya</a:t>
            </a:r>
            <a:r>
              <a:rPr lang="en-US" sz="2800" dirty="0" smtClean="0"/>
              <a:t> </a:t>
            </a:r>
            <a:r>
              <a:rPr lang="en-US" sz="2800" dirty="0" err="1" smtClean="0"/>
              <a:t>pernah</a:t>
            </a:r>
            <a:r>
              <a:rPr lang="en-US" sz="2800" dirty="0" smtClean="0"/>
              <a:t> </a:t>
            </a:r>
            <a:r>
              <a:rPr lang="en-US" sz="2800" dirty="0" err="1" smtClean="0"/>
              <a:t>mengalami</a:t>
            </a:r>
            <a:r>
              <a:rPr lang="en-US" sz="2800" dirty="0" smtClean="0"/>
              <a:t> </a:t>
            </a:r>
            <a:r>
              <a:rPr lang="en-US" sz="2800" dirty="0" err="1" smtClean="0"/>
              <a:t>setidaknya</a:t>
            </a:r>
            <a:r>
              <a:rPr lang="en-US" sz="2800" dirty="0" smtClean="0"/>
              <a:t> 1 episode </a:t>
            </a:r>
            <a:r>
              <a:rPr lang="en-US" sz="2800" dirty="0" err="1" smtClean="0"/>
              <a:t>dari</a:t>
            </a:r>
            <a:r>
              <a:rPr lang="en-US" sz="2800" dirty="0" smtClean="0"/>
              <a:t> </a:t>
            </a:r>
            <a:r>
              <a:rPr lang="en-US" sz="2800" dirty="0" err="1" smtClean="0"/>
              <a:t>Depresi</a:t>
            </a:r>
            <a:r>
              <a:rPr lang="en-US" sz="2800" dirty="0" smtClean="0"/>
              <a:t> Mayo</a:t>
            </a:r>
            <a:r>
              <a:rPr lang="id-ID" sz="2800" dirty="0" smtClean="0"/>
              <a:t>r</a:t>
            </a:r>
            <a:endParaRPr lang="en-US" sz="2800" dirty="0" smtClean="0"/>
          </a:p>
          <a:p>
            <a:r>
              <a:rPr lang="en-US" sz="2800" dirty="0" smtClean="0"/>
              <a:t>GK </a:t>
            </a:r>
            <a:r>
              <a:rPr lang="en-US" sz="2800" dirty="0" err="1" smtClean="0"/>
              <a:t>yg</a:t>
            </a:r>
            <a:r>
              <a:rPr lang="en-US" sz="2800" dirty="0" smtClean="0"/>
              <a:t> </a:t>
            </a:r>
            <a:r>
              <a:rPr lang="en-US" sz="2800" dirty="0" err="1" smtClean="0"/>
              <a:t>sering</a:t>
            </a:r>
            <a:r>
              <a:rPr lang="en-US" sz="2800" dirty="0" smtClean="0"/>
              <a:t> men</a:t>
            </a:r>
            <a:r>
              <a:rPr lang="id-ID" sz="2800" dirty="0" smtClean="0"/>
              <a:t>y</a:t>
            </a:r>
            <a:r>
              <a:rPr lang="en-US" sz="2800" dirty="0" err="1" smtClean="0"/>
              <a:t>ertai</a:t>
            </a:r>
            <a:r>
              <a:rPr lang="en-US" sz="2800" dirty="0" smtClean="0"/>
              <a:t> GK </a:t>
            </a:r>
            <a:r>
              <a:rPr lang="en-US" sz="2800" dirty="0" err="1" smtClean="0"/>
              <a:t>Skizotipal</a:t>
            </a:r>
            <a:r>
              <a:rPr lang="en-US" sz="2800" dirty="0" smtClean="0"/>
              <a:t> : </a:t>
            </a:r>
            <a:r>
              <a:rPr lang="en-US" sz="2800" dirty="0" err="1" smtClean="0"/>
              <a:t>Skizoid</a:t>
            </a:r>
            <a:r>
              <a:rPr lang="en-US" sz="2800" dirty="0" smtClean="0"/>
              <a:t>, Paranoid, </a:t>
            </a:r>
            <a:r>
              <a:rPr lang="en-US" sz="2800" dirty="0" err="1" smtClean="0"/>
              <a:t>Menghindar</a:t>
            </a:r>
            <a:r>
              <a:rPr lang="en-US" sz="2800" dirty="0" smtClean="0"/>
              <a:t>,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Ambang</a:t>
            </a:r>
            <a:endParaRPr lang="en-US" sz="2800" dirty="0" smtClean="0"/>
          </a:p>
          <a:p>
            <a:endParaRPr lang="en-US" dirty="0" smtClean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58772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Tatalaksana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Psikoterapi</a:t>
            </a:r>
            <a:endParaRPr lang="en-US" dirty="0" smtClean="0"/>
          </a:p>
          <a:p>
            <a:pPr lvl="0"/>
            <a:r>
              <a:rPr lang="en-US" dirty="0" err="1" smtClean="0"/>
              <a:t>Farmakoterapi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</a:t>
            </a:r>
            <a:r>
              <a:rPr lang="en-US" dirty="0" err="1" smtClean="0"/>
              <a:t>antipsikotik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antidepresan</a:t>
            </a:r>
            <a:r>
              <a:rPr lang="en-US" dirty="0" smtClean="0"/>
              <a:t> (</a:t>
            </a:r>
            <a:r>
              <a:rPr lang="en-US" dirty="0" err="1" smtClean="0"/>
              <a:t>bila</a:t>
            </a:r>
            <a:r>
              <a:rPr lang="en-US" dirty="0" smtClean="0"/>
              <a:t> </a:t>
            </a:r>
            <a:r>
              <a:rPr lang="en-US" dirty="0" err="1" smtClean="0"/>
              <a:t>ditemui</a:t>
            </a:r>
            <a:r>
              <a:rPr lang="en-US" dirty="0" smtClean="0"/>
              <a:t> </a:t>
            </a:r>
            <a:r>
              <a:rPr lang="en-US" dirty="0" err="1" smtClean="0"/>
              <a:t>keadaan</a:t>
            </a:r>
            <a:r>
              <a:rPr lang="en-US" dirty="0" smtClean="0"/>
              <a:t> </a:t>
            </a:r>
            <a:r>
              <a:rPr lang="en-US" dirty="0" err="1" smtClean="0"/>
              <a:t>depresi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 smtClean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68771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id-ID" dirty="0" smtClean="0"/>
          </a:p>
          <a:p>
            <a:pPr algn="ctr">
              <a:buNone/>
            </a:pPr>
            <a:endParaRPr lang="id-ID" dirty="0" smtClean="0"/>
          </a:p>
          <a:p>
            <a:pPr algn="ctr">
              <a:buNone/>
            </a:pPr>
            <a:r>
              <a:rPr lang="id-ID" sz="7200" b="1" dirty="0" smtClean="0"/>
              <a:t>TERIMA KASIH</a:t>
            </a:r>
            <a:endParaRPr lang="id-ID" sz="7200" b="1" dirty="0"/>
          </a:p>
        </p:txBody>
      </p:sp>
    </p:spTree>
    <p:extLst>
      <p:ext uri="{BB962C8B-B14F-4D97-AF65-F5344CB8AC3E}">
        <p14:creationId xmlns:p14="http://schemas.microsoft.com/office/powerpoint/2010/main" val="428757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Epidemiologi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981200"/>
            <a:ext cx="7010400" cy="3733800"/>
          </a:xfrm>
        </p:spPr>
        <p:txBody>
          <a:bodyPr/>
          <a:lstStyle/>
          <a:p>
            <a:pPr algn="just"/>
            <a:r>
              <a:rPr lang="en-US" dirty="0" err="1" smtClean="0"/>
              <a:t>Prevalensi</a:t>
            </a:r>
            <a:r>
              <a:rPr lang="en-US" dirty="0" smtClean="0"/>
              <a:t> </a:t>
            </a:r>
            <a:r>
              <a:rPr lang="en-US" dirty="0" err="1" smtClean="0"/>
              <a:t>menurut</a:t>
            </a:r>
            <a:r>
              <a:rPr lang="en-US" dirty="0" smtClean="0"/>
              <a:t> DSM</a:t>
            </a:r>
            <a:r>
              <a:rPr lang="id-ID" dirty="0" smtClean="0"/>
              <a:t> 5</a:t>
            </a:r>
            <a:r>
              <a:rPr lang="en-US" dirty="0" smtClean="0"/>
              <a:t> </a:t>
            </a:r>
            <a:r>
              <a:rPr lang="id-ID" dirty="0" smtClean="0"/>
              <a:t> : 2,3 % sampai dengan 4,4 %</a:t>
            </a:r>
          </a:p>
          <a:p>
            <a:pPr algn="just"/>
            <a:r>
              <a:rPr lang="id-ID" dirty="0" smtClean="0"/>
              <a:t>Lebih banyak terjadi pada </a:t>
            </a:r>
            <a:r>
              <a:rPr lang="id-ID" b="1" dirty="0" smtClean="0"/>
              <a:t>pria</a:t>
            </a:r>
          </a:p>
          <a:p>
            <a:pPr algn="just"/>
            <a:r>
              <a:rPr lang="id-ID" dirty="0" smtClean="0"/>
              <a:t>Insidensi </a:t>
            </a:r>
            <a:r>
              <a:rPr lang="id-ID" b="1" dirty="0" smtClean="0"/>
              <a:t>tinggi pada keluarga dengan skizofrenia</a:t>
            </a:r>
          </a:p>
          <a:p>
            <a:pPr algn="just">
              <a:buNone/>
            </a:pPr>
            <a:endParaRPr lang="en-US" dirty="0" smtClean="0"/>
          </a:p>
          <a:p>
            <a:pPr algn="just"/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82853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Perjalanan Penyakit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81200"/>
            <a:ext cx="7315200" cy="3733800"/>
          </a:xfrm>
        </p:spPr>
        <p:txBody>
          <a:bodyPr/>
          <a:lstStyle/>
          <a:p>
            <a:r>
              <a:rPr lang="id-ID" dirty="0" smtClean="0"/>
              <a:t>Pada masa kanak-kanak dan adolesens </a:t>
            </a:r>
            <a:r>
              <a:rPr lang="id-ID" dirty="0" smtClean="0">
                <a:sym typeface="Wingdings" pitchFamily="2" charset="2"/>
              </a:rPr>
              <a:t> menyendiri, tidak punya teman dekat, social anxiety, prestasi sekolah di bawah rata2, sangat sensitif, fantasi2 yg aneh.</a:t>
            </a:r>
          </a:p>
          <a:p>
            <a:r>
              <a:rPr lang="id-ID" dirty="0" smtClean="0">
                <a:sym typeface="Wingdings" pitchFamily="2" charset="2"/>
              </a:rPr>
              <a:t>Sering terlihat “aneh” atau “eksentrik”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62183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Gambaran klinis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d-ID" sz="2400" dirty="0" smtClean="0"/>
              <a:t>Kesulitan dalam berteman</a:t>
            </a:r>
          </a:p>
          <a:p>
            <a:r>
              <a:rPr lang="id-ID" sz="2400" dirty="0" smtClean="0"/>
              <a:t>Rasa curiga </a:t>
            </a:r>
            <a:r>
              <a:rPr lang="id-ID" sz="2400" dirty="0" smtClean="0">
                <a:sym typeface="Wingdings" pitchFamily="2" charset="2"/>
              </a:rPr>
              <a:t> argumentatif, mengeluh </a:t>
            </a:r>
          </a:p>
          <a:p>
            <a:r>
              <a:rPr lang="id-ID" sz="2400" dirty="0" smtClean="0">
                <a:sym typeface="Wingdings" pitchFamily="2" charset="2"/>
              </a:rPr>
              <a:t>Tampak “dingin”, tidak memiliki emosi, menjaga jarak  kewaspadaan</a:t>
            </a:r>
          </a:p>
          <a:p>
            <a:r>
              <a:rPr lang="id-ID" sz="2400" dirty="0" smtClean="0">
                <a:sym typeface="Wingdings" pitchFamily="2" charset="2"/>
              </a:rPr>
              <a:t>Tampak obyektif, rasional, tidak emosional  afek labil, predominan dg hostile, ekspresi sarkastik</a:t>
            </a:r>
          </a:p>
          <a:p>
            <a:r>
              <a:rPr lang="id-ID" sz="2400" dirty="0" smtClean="0">
                <a:sym typeface="Wingdings" pitchFamily="2" charset="2"/>
              </a:rPr>
              <a:t>Sulit mempercayai orang  percaya diri, kaku, sulit bekerja sama dan sulit menerima kritikan.</a:t>
            </a:r>
          </a:p>
          <a:p>
            <a:r>
              <a:rPr lang="id-ID" sz="2400" dirty="0" smtClean="0">
                <a:sym typeface="Wingdings" pitchFamily="2" charset="2"/>
              </a:rPr>
              <a:t>Menolak untuk disalahkan walau ada bukti</a:t>
            </a:r>
          </a:p>
          <a:p>
            <a:pPr>
              <a:buNone/>
            </a:pPr>
            <a:endParaRPr lang="id-ID" sz="2400" dirty="0"/>
          </a:p>
        </p:txBody>
      </p:sp>
    </p:spTree>
    <p:extLst>
      <p:ext uri="{BB962C8B-B14F-4D97-AF65-F5344CB8AC3E}">
        <p14:creationId xmlns:p14="http://schemas.microsoft.com/office/powerpoint/2010/main" val="91546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1011218"/>
          </a:xfrm>
        </p:spPr>
        <p:txBody>
          <a:bodyPr>
            <a:normAutofit/>
          </a:bodyPr>
          <a:lstStyle/>
          <a:p>
            <a:r>
              <a:rPr lang="id-ID" sz="4000" b="1" dirty="0" smtClean="0"/>
              <a:t>Kriteria Diagnostik DSM 5 </a:t>
            </a:r>
            <a:endParaRPr lang="id-ID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662" y="1752600"/>
            <a:ext cx="7224738" cy="4105292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buNone/>
            </a:pPr>
            <a:r>
              <a:rPr lang="en-US" sz="2200" dirty="0" smtClean="0"/>
              <a:t>A. </a:t>
            </a:r>
            <a:r>
              <a:rPr lang="en-US" sz="2200" dirty="0" err="1" smtClean="0"/>
              <a:t>Ketidakpercayaan</a:t>
            </a:r>
            <a:r>
              <a:rPr lang="en-US" sz="2200" dirty="0" smtClean="0"/>
              <a:t> &amp; </a:t>
            </a:r>
            <a:r>
              <a:rPr lang="en-US" sz="2200" dirty="0" err="1" smtClean="0"/>
              <a:t>kecurigaan</a:t>
            </a:r>
            <a:r>
              <a:rPr lang="id-ID" sz="2200" dirty="0" smtClean="0"/>
              <a:t> </a:t>
            </a:r>
            <a:r>
              <a:rPr lang="en-US" sz="2200" dirty="0" err="1" smtClean="0"/>
              <a:t>pervasif</a:t>
            </a:r>
            <a:r>
              <a:rPr lang="en-US" sz="2200" dirty="0" smtClean="0"/>
              <a:t> </a:t>
            </a:r>
            <a:r>
              <a:rPr lang="id-ID" sz="2200" dirty="0" smtClean="0"/>
              <a:t>pada</a:t>
            </a:r>
            <a:r>
              <a:rPr lang="en-US" sz="2200" dirty="0" smtClean="0"/>
              <a:t> org lain </a:t>
            </a:r>
            <a:r>
              <a:rPr lang="en-US" sz="2200" dirty="0" err="1" smtClean="0"/>
              <a:t>yg</a:t>
            </a:r>
            <a:r>
              <a:rPr lang="en-US" sz="2200" dirty="0" smtClean="0"/>
              <a:t> </a:t>
            </a:r>
            <a:r>
              <a:rPr lang="en-US" sz="2200" dirty="0" err="1" smtClean="0"/>
              <a:t>diinterpretasikan</a:t>
            </a:r>
            <a:r>
              <a:rPr lang="en-US" sz="2200" dirty="0" smtClean="0"/>
              <a:t> </a:t>
            </a:r>
            <a:r>
              <a:rPr lang="en-US" sz="2200" dirty="0" err="1" smtClean="0"/>
              <a:t>sbg</a:t>
            </a:r>
            <a:r>
              <a:rPr lang="en-US" sz="2200" dirty="0" smtClean="0"/>
              <a:t> </a:t>
            </a:r>
            <a:r>
              <a:rPr lang="en-US" sz="2200" dirty="0" err="1" smtClean="0"/>
              <a:t>kedengkian</a:t>
            </a:r>
            <a:r>
              <a:rPr lang="en-US" sz="2200" dirty="0" smtClean="0"/>
              <a:t>,</a:t>
            </a:r>
            <a:r>
              <a:rPr lang="id-ID" sz="2200" dirty="0" smtClean="0"/>
              <a:t> </a:t>
            </a:r>
            <a:r>
              <a:rPr lang="en-US" sz="2200" dirty="0" err="1" smtClean="0"/>
              <a:t>dimulai</a:t>
            </a:r>
            <a:r>
              <a:rPr lang="en-US" sz="2200" dirty="0" smtClean="0"/>
              <a:t> </a:t>
            </a:r>
            <a:r>
              <a:rPr lang="en-US" sz="2200" dirty="0" err="1" smtClean="0"/>
              <a:t>pada</a:t>
            </a:r>
            <a:r>
              <a:rPr lang="en-US" sz="2200" dirty="0" smtClean="0"/>
              <a:t> </a:t>
            </a:r>
            <a:r>
              <a:rPr lang="id-ID" sz="2200" b="1" dirty="0" smtClean="0"/>
              <a:t>usia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dewasa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awal</a:t>
            </a:r>
            <a:r>
              <a:rPr lang="en-US" sz="2200" b="1" dirty="0" smtClean="0"/>
              <a:t> </a:t>
            </a:r>
            <a:r>
              <a:rPr lang="en-US" sz="2200" dirty="0" smtClean="0"/>
              <a:t>&amp; </a:t>
            </a:r>
            <a:r>
              <a:rPr lang="id-ID" sz="2200" dirty="0" smtClean="0"/>
              <a:t>ditemukan</a:t>
            </a:r>
            <a:r>
              <a:rPr lang="en-US" sz="2200" dirty="0" smtClean="0"/>
              <a:t> </a:t>
            </a:r>
            <a:r>
              <a:rPr lang="en-US" sz="2200" dirty="0" err="1" smtClean="0"/>
              <a:t>dlm</a:t>
            </a:r>
            <a:r>
              <a:rPr lang="en-US" sz="2200" dirty="0" smtClean="0"/>
              <a:t> </a:t>
            </a:r>
            <a:r>
              <a:rPr lang="en-US" sz="2200" dirty="0" err="1" smtClean="0"/>
              <a:t>berbagai</a:t>
            </a:r>
            <a:r>
              <a:rPr lang="en-US" sz="2200" dirty="0" smtClean="0"/>
              <a:t> </a:t>
            </a:r>
            <a:r>
              <a:rPr lang="en-US" sz="2200" dirty="0" err="1" smtClean="0"/>
              <a:t>konteks</a:t>
            </a:r>
            <a:r>
              <a:rPr lang="en-US" sz="2200" dirty="0" smtClean="0"/>
              <a:t>, </a:t>
            </a:r>
            <a:r>
              <a:rPr lang="en-US" sz="2200" dirty="0" err="1" smtClean="0"/>
              <a:t>yg</a:t>
            </a:r>
            <a:r>
              <a:rPr lang="en-US" sz="2200" dirty="0" smtClean="0"/>
              <a:t> </a:t>
            </a:r>
            <a:r>
              <a:rPr lang="en-US" sz="2200" dirty="0" err="1" smtClean="0"/>
              <a:t>di</a:t>
            </a:r>
            <a:r>
              <a:rPr lang="id-ID" sz="2200" dirty="0" smtClean="0"/>
              <a:t>tunjukkan oleh</a:t>
            </a:r>
            <a:r>
              <a:rPr lang="en-US" sz="2200" dirty="0" smtClean="0"/>
              <a:t> </a:t>
            </a:r>
            <a:r>
              <a:rPr lang="en-US" sz="2200" b="1" dirty="0" smtClean="0"/>
              <a:t>minimal 4</a:t>
            </a:r>
            <a:r>
              <a:rPr lang="en-US" sz="2200" dirty="0" smtClean="0"/>
              <a:t> </a:t>
            </a:r>
            <a:r>
              <a:rPr lang="en-US" sz="2200" dirty="0" err="1" smtClean="0"/>
              <a:t>dari</a:t>
            </a:r>
            <a:r>
              <a:rPr lang="en-US" sz="2200" dirty="0" smtClean="0"/>
              <a:t> </a:t>
            </a:r>
            <a:r>
              <a:rPr lang="en-US" sz="2200" dirty="0" err="1" smtClean="0"/>
              <a:t>yg</a:t>
            </a:r>
            <a:r>
              <a:rPr lang="en-US" sz="2200" dirty="0" smtClean="0"/>
              <a:t> </a:t>
            </a:r>
            <a:r>
              <a:rPr lang="en-US" sz="2200" dirty="0" err="1" smtClean="0"/>
              <a:t>di</a:t>
            </a:r>
            <a:r>
              <a:rPr lang="en-US" sz="2200" dirty="0" smtClean="0"/>
              <a:t> </a:t>
            </a:r>
            <a:r>
              <a:rPr lang="en-US" sz="2200" dirty="0" err="1" smtClean="0"/>
              <a:t>bwh</a:t>
            </a:r>
            <a:r>
              <a:rPr lang="en-US" sz="2200" dirty="0" smtClean="0"/>
              <a:t> </a:t>
            </a:r>
            <a:r>
              <a:rPr lang="en-US" sz="2200" dirty="0" err="1" smtClean="0"/>
              <a:t>ini</a:t>
            </a:r>
            <a:r>
              <a:rPr lang="en-US" sz="2200" dirty="0" smtClean="0"/>
              <a:t> :</a:t>
            </a:r>
          </a:p>
          <a:p>
            <a:pPr marL="857250" lvl="1" indent="-457200" algn="just">
              <a:lnSpc>
                <a:spcPct val="90000"/>
              </a:lnSpc>
              <a:buFont typeface="+mj-lt"/>
              <a:buAutoNum type="arabicPeriod"/>
            </a:pPr>
            <a:r>
              <a:rPr lang="en-US" sz="2200" dirty="0" err="1" smtClean="0"/>
              <a:t>curiga</a:t>
            </a:r>
            <a:r>
              <a:rPr lang="en-US" sz="2200" dirty="0" smtClean="0"/>
              <a:t> </a:t>
            </a:r>
            <a:r>
              <a:rPr lang="en-US" sz="2200" dirty="0" err="1" smtClean="0"/>
              <a:t>tanpa</a:t>
            </a:r>
            <a:r>
              <a:rPr lang="en-US" sz="2200" dirty="0" smtClean="0"/>
              <a:t> </a:t>
            </a:r>
            <a:r>
              <a:rPr lang="en-US" sz="2200" dirty="0" err="1" smtClean="0"/>
              <a:t>dasar</a:t>
            </a:r>
            <a:r>
              <a:rPr lang="en-US" sz="2200" dirty="0" smtClean="0"/>
              <a:t> </a:t>
            </a:r>
            <a:r>
              <a:rPr lang="en-US" sz="2200" dirty="0" err="1" smtClean="0"/>
              <a:t>yg</a:t>
            </a:r>
            <a:r>
              <a:rPr lang="en-US" sz="2200" dirty="0" smtClean="0"/>
              <a:t> </a:t>
            </a:r>
            <a:r>
              <a:rPr lang="en-US" sz="2200" dirty="0" err="1" smtClean="0"/>
              <a:t>cukup</a:t>
            </a:r>
            <a:r>
              <a:rPr lang="en-US" sz="2200" dirty="0" smtClean="0"/>
              <a:t> </a:t>
            </a:r>
            <a:r>
              <a:rPr lang="en-US" sz="2200" dirty="0" err="1" smtClean="0"/>
              <a:t>bhw</a:t>
            </a:r>
            <a:r>
              <a:rPr lang="en-US" sz="2200" dirty="0" smtClean="0"/>
              <a:t> org lain </a:t>
            </a:r>
            <a:r>
              <a:rPr lang="id-ID" sz="2200" dirty="0" smtClean="0"/>
              <a:t>memanfaatkan</a:t>
            </a:r>
            <a:r>
              <a:rPr lang="en-US" sz="2200" dirty="0" smtClean="0"/>
              <a:t>, </a:t>
            </a:r>
            <a:r>
              <a:rPr lang="en-US" sz="2200" dirty="0" err="1" smtClean="0"/>
              <a:t>membahayakan</a:t>
            </a:r>
            <a:r>
              <a:rPr lang="en-US" sz="2200" dirty="0" smtClean="0"/>
              <a:t> </a:t>
            </a:r>
            <a:r>
              <a:rPr lang="en-US" sz="2200" dirty="0" err="1" smtClean="0"/>
              <a:t>atau</a:t>
            </a:r>
            <a:r>
              <a:rPr lang="en-US" sz="2200" dirty="0" smtClean="0"/>
              <a:t> </a:t>
            </a:r>
            <a:r>
              <a:rPr lang="en-US" sz="2200" dirty="0" err="1" smtClean="0"/>
              <a:t>menipu</a:t>
            </a:r>
            <a:r>
              <a:rPr lang="id-ID" sz="2200" dirty="0" smtClean="0"/>
              <a:t> dirinya</a:t>
            </a:r>
          </a:p>
          <a:p>
            <a:pPr marL="857250" lvl="1" indent="-457200" algn="just">
              <a:lnSpc>
                <a:spcPct val="90000"/>
              </a:lnSpc>
              <a:buFont typeface="+mj-lt"/>
              <a:buAutoNum type="arabicPeriod"/>
            </a:pPr>
            <a:r>
              <a:rPr lang="en-US" sz="2200" dirty="0" err="1" smtClean="0"/>
              <a:t>preokupasi</a:t>
            </a:r>
            <a:r>
              <a:rPr lang="en-US" sz="2200" dirty="0" smtClean="0"/>
              <a:t> </a:t>
            </a:r>
            <a:r>
              <a:rPr lang="en-US" sz="2200" dirty="0" err="1" smtClean="0"/>
              <a:t>dgn</a:t>
            </a:r>
            <a:r>
              <a:rPr lang="en-US" sz="2200" dirty="0" smtClean="0"/>
              <a:t> </a:t>
            </a:r>
            <a:r>
              <a:rPr lang="en-US" sz="2200" dirty="0" err="1" smtClean="0"/>
              <a:t>keraguan</a:t>
            </a:r>
            <a:r>
              <a:rPr lang="id-ID" sz="2200" dirty="0" smtClean="0"/>
              <a:t> tanpa alasan</a:t>
            </a:r>
            <a:r>
              <a:rPr lang="en-US" sz="2200" dirty="0" smtClean="0"/>
              <a:t> </a:t>
            </a:r>
            <a:r>
              <a:rPr lang="en-US" sz="2200" dirty="0" err="1" smtClean="0"/>
              <a:t>tentang</a:t>
            </a:r>
            <a:r>
              <a:rPr lang="en-US" sz="2200" dirty="0" smtClean="0"/>
              <a:t>  </a:t>
            </a:r>
            <a:r>
              <a:rPr lang="id-ID" sz="2200" dirty="0" smtClean="0"/>
              <a:t>loyalitas</a:t>
            </a:r>
            <a:r>
              <a:rPr lang="en-US" sz="2200" dirty="0" smtClean="0"/>
              <a:t> </a:t>
            </a:r>
            <a:r>
              <a:rPr lang="en-US" sz="2200" dirty="0" err="1" smtClean="0"/>
              <a:t>atau</a:t>
            </a:r>
            <a:r>
              <a:rPr lang="en-US" sz="2200" dirty="0" smtClean="0"/>
              <a:t> </a:t>
            </a:r>
            <a:r>
              <a:rPr lang="id-ID" sz="2200" dirty="0" smtClean="0"/>
              <a:t>kejujuran</a:t>
            </a:r>
            <a:r>
              <a:rPr lang="en-US" sz="2200" dirty="0" smtClean="0"/>
              <a:t> </a:t>
            </a:r>
            <a:r>
              <a:rPr lang="en-US" sz="2200" dirty="0" err="1" smtClean="0"/>
              <a:t>teman</a:t>
            </a:r>
            <a:r>
              <a:rPr lang="en-US" sz="2200" dirty="0" smtClean="0"/>
              <a:t> </a:t>
            </a:r>
            <a:r>
              <a:rPr lang="en-US" sz="2200" dirty="0" err="1" smtClean="0"/>
              <a:t>atau</a:t>
            </a:r>
            <a:r>
              <a:rPr lang="en-US" sz="2200" dirty="0" smtClean="0"/>
              <a:t> </a:t>
            </a:r>
            <a:r>
              <a:rPr lang="en-US" sz="2200" dirty="0" err="1" smtClean="0"/>
              <a:t>rekan</a:t>
            </a:r>
            <a:r>
              <a:rPr lang="id-ID" sz="2200" dirty="0" smtClean="0"/>
              <a:t> kerjanya</a:t>
            </a:r>
            <a:r>
              <a:rPr lang="en-US" sz="2200" dirty="0" smtClean="0"/>
              <a:t>. </a:t>
            </a:r>
            <a:endParaRPr lang="id-ID" sz="2200" dirty="0" smtClean="0"/>
          </a:p>
          <a:p>
            <a:pPr marL="857250" lvl="1" indent="-457200" algn="just">
              <a:lnSpc>
                <a:spcPct val="90000"/>
              </a:lnSpc>
              <a:buFont typeface="+mj-lt"/>
              <a:buAutoNum type="arabicPeriod"/>
            </a:pPr>
            <a:r>
              <a:rPr lang="en-US" dirty="0"/>
              <a:t>e</a:t>
            </a:r>
            <a:r>
              <a:rPr lang="id-ID" sz="2200" dirty="0" smtClean="0"/>
              <a:t>nggan </a:t>
            </a:r>
            <a:r>
              <a:rPr lang="id-ID" sz="2200" dirty="0" smtClean="0"/>
              <a:t>untuk menceritakan rahasia pada orang lain karena merasa ketakutan bahwa informasi tsb akan digunakan untuk melawan dirinya.</a:t>
            </a:r>
          </a:p>
          <a:p>
            <a:pPr marL="857250" lvl="1" indent="-457200" algn="just">
              <a:lnSpc>
                <a:spcPct val="90000"/>
              </a:lnSpc>
              <a:buNone/>
            </a:pPr>
            <a:endParaRPr lang="en-US" sz="2200" dirty="0" smtClean="0"/>
          </a:p>
          <a:p>
            <a:endParaRPr lang="id-ID" sz="2200" dirty="0"/>
          </a:p>
        </p:txBody>
      </p:sp>
    </p:spTree>
    <p:extLst>
      <p:ext uri="{BB962C8B-B14F-4D97-AF65-F5344CB8AC3E}">
        <p14:creationId xmlns:p14="http://schemas.microsoft.com/office/powerpoint/2010/main" val="300298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0" y="1524000"/>
            <a:ext cx="6196405" cy="419906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id-ID" sz="2400" dirty="0" smtClean="0"/>
              <a:t>4. </a:t>
            </a:r>
            <a:r>
              <a:rPr lang="en-US" sz="2400" dirty="0" smtClean="0"/>
              <a:t>m</a:t>
            </a:r>
            <a:r>
              <a:rPr lang="id-ID" sz="2400" dirty="0" smtClean="0"/>
              <a:t>engartikan </a:t>
            </a:r>
            <a:r>
              <a:rPr lang="id-ID" sz="2400" dirty="0" smtClean="0"/>
              <a:t>suatu perkataan biasa atau kejadian biasa sebagai sesuatu makud tersembunyi untuk merendahkan atau mengancam dirinya</a:t>
            </a:r>
          </a:p>
          <a:p>
            <a:pPr>
              <a:buNone/>
            </a:pPr>
            <a:r>
              <a:rPr lang="id-ID" sz="2400" dirty="0" smtClean="0"/>
              <a:t>5. </a:t>
            </a:r>
            <a:r>
              <a:rPr lang="en-US" sz="2400" dirty="0" smtClean="0"/>
              <a:t>s</a:t>
            </a:r>
            <a:r>
              <a:rPr lang="id-ID" sz="2400" dirty="0" smtClean="0"/>
              <a:t>ecara </a:t>
            </a:r>
            <a:r>
              <a:rPr lang="id-ID" sz="2400" dirty="0" smtClean="0"/>
              <a:t>menetap menyimpan dendam, yaitu tidak memaafkan penghinaan, kerugian atau sikap yg meremehkan</a:t>
            </a:r>
          </a:p>
          <a:p>
            <a:pPr>
              <a:buNone/>
            </a:pPr>
            <a:r>
              <a:rPr lang="id-ID" sz="2400" dirty="0" smtClean="0"/>
              <a:t>6. </a:t>
            </a:r>
            <a:r>
              <a:rPr lang="en-US" sz="2400" dirty="0" smtClean="0"/>
              <a:t>m</a:t>
            </a:r>
            <a:r>
              <a:rPr lang="id-ID" sz="2400" dirty="0" smtClean="0"/>
              <a:t>erasa </a:t>
            </a:r>
            <a:r>
              <a:rPr lang="id-ID" sz="2400" dirty="0" smtClean="0"/>
              <a:t>serangan thd karakter atau reputasinya yg tidak nyata utk orang lain, dan bereaksi cepat dg kemarahan atau menyerang balik</a:t>
            </a:r>
          </a:p>
          <a:p>
            <a:pPr>
              <a:buNone/>
            </a:pPr>
            <a:r>
              <a:rPr lang="id-ID" sz="2400" dirty="0" smtClean="0"/>
              <a:t>7. </a:t>
            </a:r>
            <a:r>
              <a:rPr lang="en-US" sz="2400" dirty="0" smtClean="0"/>
              <a:t>m</a:t>
            </a:r>
            <a:r>
              <a:rPr lang="id-ID" sz="2400" dirty="0" smtClean="0"/>
              <a:t>empunyai </a:t>
            </a:r>
            <a:r>
              <a:rPr lang="id-ID" sz="2400" dirty="0" smtClean="0"/>
              <a:t>kecurigaan yg berulang, tanpa dasar kebenaran, mengenai kesetiaan pasangan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34905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id-ID" dirty="0" smtClean="0"/>
              <a:t>B. Tidak terjadi secara eksklusif selama perjalanan penyakit Skizofrenia, suatu gangguan mood dengan ciri psikotik, atau gangguan psikotik lain dan tidak disebabkan oleh efek fisiologis langsung dari suatu kondisi medis umum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52442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57</TotalTime>
  <Words>1560</Words>
  <Application>Microsoft Office PowerPoint</Application>
  <PresentationFormat>On-screen Show (4:3)</PresentationFormat>
  <Paragraphs>147</Paragraphs>
  <Slides>35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Pushpin</vt:lpstr>
      <vt:lpstr>Gangguan Kepribadian Cluster A</vt:lpstr>
      <vt:lpstr>Gangguan Kepribadian Cluster A</vt:lpstr>
      <vt:lpstr>GK Paranoid</vt:lpstr>
      <vt:lpstr>Epidemiologi</vt:lpstr>
      <vt:lpstr>Perjalanan Penyakit</vt:lpstr>
      <vt:lpstr>Gambaran klinis</vt:lpstr>
      <vt:lpstr>Kriteria Diagnostik DSM 5 </vt:lpstr>
      <vt:lpstr>PowerPoint Presentation</vt:lpstr>
      <vt:lpstr>PowerPoint Presentation</vt:lpstr>
      <vt:lpstr>Diagnosis banding</vt:lpstr>
      <vt:lpstr>PowerPoint Presentation</vt:lpstr>
      <vt:lpstr>Komorbiditas</vt:lpstr>
      <vt:lpstr>Tatalaksana</vt:lpstr>
      <vt:lpstr>PowerPoint Presentation</vt:lpstr>
      <vt:lpstr>PowerPoint Presentation</vt:lpstr>
      <vt:lpstr>Karakteristik</vt:lpstr>
      <vt:lpstr>Epidemiologi</vt:lpstr>
      <vt:lpstr>Gambaran klinis</vt:lpstr>
      <vt:lpstr>Kriteria Diagnosis DSM 5</vt:lpstr>
      <vt:lpstr>PowerPoint Presentation</vt:lpstr>
      <vt:lpstr>Diagnosis Banding</vt:lpstr>
      <vt:lpstr>PowerPoint Presentation</vt:lpstr>
      <vt:lpstr>Komorbiditas</vt:lpstr>
      <vt:lpstr>Tatalaksana</vt:lpstr>
      <vt:lpstr>PowerPoint Presentation</vt:lpstr>
      <vt:lpstr>Karakteristik</vt:lpstr>
      <vt:lpstr>Epidemiologi</vt:lpstr>
      <vt:lpstr>Gambaran Klinis</vt:lpstr>
      <vt:lpstr>Kriteria Diagnosis DSM 5</vt:lpstr>
      <vt:lpstr>PowerPoint Presentation</vt:lpstr>
      <vt:lpstr>PowerPoint Presentation</vt:lpstr>
      <vt:lpstr>Diagnosis Banding</vt:lpstr>
      <vt:lpstr>Komorbiditas</vt:lpstr>
      <vt:lpstr>Tatalaksana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Gangguan Kepribadian Cluster A</dc:title>
  <dc:creator>ASUS</dc:creator>
  <cp:lastModifiedBy>ASUS</cp:lastModifiedBy>
  <cp:revision>10</cp:revision>
  <dcterms:created xsi:type="dcterms:W3CDTF">2014-01-21T21:32:36Z</dcterms:created>
  <dcterms:modified xsi:type="dcterms:W3CDTF">2014-01-22T00:12:49Z</dcterms:modified>
</cp:coreProperties>
</file>