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15"/>
  </p:notesMasterIdLst>
  <p:sldIdLst>
    <p:sldId id="256" r:id="rId2"/>
    <p:sldId id="257" r:id="rId3"/>
    <p:sldId id="263" r:id="rId4"/>
    <p:sldId id="260" r:id="rId5"/>
    <p:sldId id="265" r:id="rId6"/>
    <p:sldId id="267" r:id="rId7"/>
    <p:sldId id="262" r:id="rId8"/>
    <p:sldId id="268" r:id="rId9"/>
    <p:sldId id="258" r:id="rId10"/>
    <p:sldId id="259" r:id="rId11"/>
    <p:sldId id="270" r:id="rId12"/>
    <p:sldId id="271" r:id="rId13"/>
    <p:sldId id="261" r:id="rId1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60" d="100"/>
          <a:sy n="60" d="100"/>
        </p:scale>
        <p:origin x="-696" y="-144"/>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BE86AD2-FFCF-47C0-813A-66C658AEEAB3}" type="datetimeFigureOut">
              <a:rPr lang="en-US" smtClean="0"/>
              <a:t>11/14/2013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2977BC8-7C8C-41A9-A708-262F8C6B3312}" type="slidenum">
              <a:rPr lang="en-US" smtClean="0"/>
              <a:t>‹#›</a:t>
            </a:fld>
            <a:endParaRPr lang="en-US"/>
          </a:p>
        </p:txBody>
      </p:sp>
    </p:spTree>
    <p:extLst>
      <p:ext uri="{BB962C8B-B14F-4D97-AF65-F5344CB8AC3E}">
        <p14:creationId xmlns:p14="http://schemas.microsoft.com/office/powerpoint/2010/main" val="129947328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1A45FE4-AF36-44EC-BFB2-E6D432B999FF}" type="slidenum">
              <a:rPr lang="en-US"/>
              <a:pPr/>
              <a:t>11</a:t>
            </a:fld>
            <a:endParaRPr lang="en-US"/>
          </a:p>
        </p:txBody>
      </p:sp>
      <p:sp>
        <p:nvSpPr>
          <p:cNvPr id="122882" name="Rectangle 2"/>
          <p:cNvSpPr>
            <a:spLocks noRot="1" noChangeArrowheads="1" noTextEdit="1"/>
          </p:cNvSpPr>
          <p:nvPr>
            <p:ph type="sldImg"/>
          </p:nvPr>
        </p:nvSpPr>
        <p:spPr>
          <a:ln/>
        </p:spPr>
      </p:sp>
      <p:sp>
        <p:nvSpPr>
          <p:cNvPr id="122883" name="Rectangle 3"/>
          <p:cNvSpPr>
            <a:spLocks noGrp="1" noChangeArrowheads="1"/>
          </p:cNvSpPr>
          <p:nvPr>
            <p:ph type="body" idx="1"/>
          </p:nvPr>
        </p:nvSpPr>
        <p:spPr/>
        <p:txBody>
          <a:bodyPr/>
          <a:lstStyle/>
          <a:p>
            <a:r>
              <a:rPr lang="en-US" sz="1000" b="1" dirty="0">
                <a:effectLst>
                  <a:outerShdw blurRad="38100" dist="38100" dir="2700000" algn="tl">
                    <a:srgbClr val="C0C0C0"/>
                  </a:outerShdw>
                </a:effectLst>
                <a:latin typeface="Tahoma" pitchFamily="34" charset="0"/>
                <a:cs typeface="Tahoma" pitchFamily="34" charset="0"/>
              </a:rPr>
              <a:t>Decreased dopamine transporter binding in meth users resembles that in</a:t>
            </a:r>
            <a:br>
              <a:rPr lang="en-US" sz="1000" b="1" dirty="0">
                <a:effectLst>
                  <a:outerShdw blurRad="38100" dist="38100" dir="2700000" algn="tl">
                    <a:srgbClr val="C0C0C0"/>
                  </a:outerShdw>
                </a:effectLst>
                <a:latin typeface="Tahoma" pitchFamily="34" charset="0"/>
                <a:cs typeface="Tahoma" pitchFamily="34" charset="0"/>
              </a:rPr>
            </a:br>
            <a:r>
              <a:rPr lang="en-US" sz="1000" b="1" dirty="0">
                <a:effectLst>
                  <a:outerShdw blurRad="38100" dist="38100" dir="2700000" algn="tl">
                    <a:srgbClr val="C0C0C0"/>
                  </a:outerShdw>
                </a:effectLst>
                <a:latin typeface="Tahoma" pitchFamily="34" charset="0"/>
                <a:cs typeface="Tahoma" pitchFamily="34" charset="0"/>
              </a:rPr>
              <a:t> Parkinson</a:t>
            </a:r>
            <a:r>
              <a:rPr lang="en-US" sz="1000" b="1" dirty="0">
                <a:effectLst>
                  <a:outerShdw blurRad="38100" dist="38100" dir="2700000" algn="tl">
                    <a:srgbClr val="C0C0C0"/>
                  </a:outerShdw>
                </a:effectLst>
                <a:latin typeface="Times New Roman"/>
                <a:cs typeface="Tahoma" pitchFamily="34" charset="0"/>
              </a:rPr>
              <a:t>’</a:t>
            </a:r>
            <a:r>
              <a:rPr lang="en-US" sz="1000" b="1" dirty="0">
                <a:effectLst>
                  <a:outerShdw blurRad="38100" dist="38100" dir="2700000" algn="tl">
                    <a:srgbClr val="C0C0C0"/>
                  </a:outerShdw>
                </a:effectLst>
                <a:latin typeface="Tahoma" pitchFamily="34" charset="0"/>
                <a:cs typeface="Tahoma" pitchFamily="34" charset="0"/>
              </a:rPr>
              <a:t>s Disease patients</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795A3F2-AFE6-4467-A9FF-0EACDCDB6A45}" type="slidenum">
              <a:rPr lang="en-US"/>
              <a:pPr/>
              <a:t>12</a:t>
            </a:fld>
            <a:endParaRPr lang="en-US"/>
          </a:p>
        </p:txBody>
      </p:sp>
      <p:sp>
        <p:nvSpPr>
          <p:cNvPr id="124930" name="Rectangle 2"/>
          <p:cNvSpPr>
            <a:spLocks noRot="1" noChangeArrowheads="1" noTextEdit="1"/>
          </p:cNvSpPr>
          <p:nvPr>
            <p:ph type="sldImg"/>
          </p:nvPr>
        </p:nvSpPr>
        <p:spPr>
          <a:ln/>
        </p:spPr>
      </p:sp>
      <p:sp>
        <p:nvSpPr>
          <p:cNvPr id="124931" name="Rectangle 3"/>
          <p:cNvSpPr>
            <a:spLocks noGrp="1" noChangeArrowheads="1"/>
          </p:cNvSpPr>
          <p:nvPr>
            <p:ph type="body" idx="1"/>
          </p:nvPr>
        </p:nvSpPr>
        <p:spPr/>
        <p:txBody>
          <a:bodyPr/>
          <a:lstStyle/>
          <a:p>
            <a:pPr>
              <a:lnSpc>
                <a:spcPct val="80000"/>
              </a:lnSpc>
            </a:pPr>
            <a:r>
              <a:rPr lang="en-US" sz="1000" b="1">
                <a:cs typeface="Times New Roman" pitchFamily="18" charset="0"/>
              </a:rPr>
              <a:t>Long-term effects of drug abuse.</a:t>
            </a:r>
            <a:endParaRPr lang="en-US" sz="1000">
              <a:cs typeface="Times New Roman" pitchFamily="18" charset="0"/>
            </a:endParaRPr>
          </a:p>
          <a:p>
            <a:pPr>
              <a:lnSpc>
                <a:spcPct val="80000"/>
              </a:lnSpc>
            </a:pPr>
            <a:endParaRPr lang="en-US" sz="1000"/>
          </a:p>
          <a:p>
            <a:pPr>
              <a:lnSpc>
                <a:spcPct val="80000"/>
              </a:lnSpc>
            </a:pPr>
            <a:r>
              <a:rPr lang="en-US" sz="1000" b="1">
                <a:cs typeface="Times New Roman" pitchFamily="18" charset="0"/>
              </a:rPr>
              <a:t>This PET scan shows us that once </a:t>
            </a:r>
            <a:r>
              <a:rPr lang="en-US" sz="1000" i="1">
                <a:cs typeface="Times New Roman" pitchFamily="18" charset="0"/>
              </a:rPr>
              <a:t>addicted </a:t>
            </a:r>
            <a:r>
              <a:rPr lang="en-US" sz="1000" b="1">
                <a:cs typeface="Times New Roman" pitchFamily="18" charset="0"/>
              </a:rPr>
              <a:t>to a drug like cocaine, the brain is affected for a long, long time. </a:t>
            </a:r>
            <a:r>
              <a:rPr lang="en-US" sz="1000">
                <a:cs typeface="Times New Roman" pitchFamily="18" charset="0"/>
              </a:rPr>
              <a:t>In other words, once addicted, the brain is literally </a:t>
            </a:r>
            <a:r>
              <a:rPr lang="en-US" sz="1000" i="1">
                <a:cs typeface="Times New Roman" pitchFamily="18" charset="0"/>
              </a:rPr>
              <a:t>changed. </a:t>
            </a:r>
            <a:r>
              <a:rPr lang="en-US" sz="1000">
                <a:cs typeface="Times New Roman" pitchFamily="18" charset="0"/>
              </a:rPr>
              <a:t>Let’s see how...</a:t>
            </a:r>
          </a:p>
          <a:p>
            <a:pPr>
              <a:lnSpc>
                <a:spcPct val="80000"/>
              </a:lnSpc>
            </a:pPr>
            <a:r>
              <a:rPr lang="en-US" sz="1000">
                <a:cs typeface="Times New Roman" pitchFamily="18" charset="0"/>
              </a:rPr>
              <a:t> </a:t>
            </a:r>
          </a:p>
          <a:p>
            <a:pPr>
              <a:lnSpc>
                <a:spcPct val="80000"/>
              </a:lnSpc>
            </a:pPr>
            <a:r>
              <a:rPr lang="en-US" sz="1000">
                <a:cs typeface="Times New Roman" pitchFamily="18" charset="0"/>
              </a:rPr>
              <a:t>In this slide, the level of brain function is indicated in yellow. The top row shows a normal-functioning brain without drugs. You can see a lot of brain activity. In other words, there is a lot of yellow color.</a:t>
            </a:r>
          </a:p>
          <a:p>
            <a:pPr>
              <a:lnSpc>
                <a:spcPct val="80000"/>
              </a:lnSpc>
            </a:pPr>
            <a:r>
              <a:rPr lang="en-US" sz="1000">
                <a:cs typeface="Times New Roman" pitchFamily="18" charset="0"/>
              </a:rPr>
              <a:t> </a:t>
            </a:r>
          </a:p>
          <a:p>
            <a:pPr>
              <a:lnSpc>
                <a:spcPct val="80000"/>
              </a:lnSpc>
            </a:pPr>
            <a:r>
              <a:rPr lang="en-US" sz="1000">
                <a:cs typeface="Times New Roman" pitchFamily="18" charset="0"/>
              </a:rPr>
              <a:t>The middle row shows a cocaine addict’s brain after 10 days without any cocaine use at all. What is happening here? [Pause for response.] </a:t>
            </a:r>
            <a:r>
              <a:rPr lang="en-US" sz="1000" i="1">
                <a:cs typeface="Times New Roman" pitchFamily="18" charset="0"/>
              </a:rPr>
              <a:t>Less yellow </a:t>
            </a:r>
            <a:r>
              <a:rPr lang="en-US" sz="1000">
                <a:cs typeface="Times New Roman" pitchFamily="18" charset="0"/>
              </a:rPr>
              <a:t>means </a:t>
            </a:r>
            <a:r>
              <a:rPr lang="en-US" sz="1000" i="1">
                <a:cs typeface="Times New Roman" pitchFamily="18" charset="0"/>
              </a:rPr>
              <a:t>less normal activity </a:t>
            </a:r>
            <a:r>
              <a:rPr lang="en-US" sz="1000">
                <a:cs typeface="Times New Roman" pitchFamily="18" charset="0"/>
              </a:rPr>
              <a:t>occurring in the brain—even after the cocaine abuser has abstained from the drug for 10 days.</a:t>
            </a:r>
          </a:p>
          <a:p>
            <a:pPr>
              <a:lnSpc>
                <a:spcPct val="80000"/>
              </a:lnSpc>
            </a:pPr>
            <a:r>
              <a:rPr lang="en-US" sz="1000">
                <a:cs typeface="Times New Roman" pitchFamily="18" charset="0"/>
              </a:rPr>
              <a:t> </a:t>
            </a:r>
          </a:p>
          <a:p>
            <a:pPr>
              <a:lnSpc>
                <a:spcPct val="80000"/>
              </a:lnSpc>
            </a:pPr>
            <a:r>
              <a:rPr lang="en-US" sz="1000">
                <a:cs typeface="Times New Roman" pitchFamily="18" charset="0"/>
              </a:rPr>
              <a:t>The third row shows the same addict’s brain after 100 days without any cocaine. We can see a little more yellow, so there is some improvement— more brain activity—at this point. But the addict’s brain is </a:t>
            </a:r>
            <a:r>
              <a:rPr lang="en-US" sz="1000" i="1">
                <a:cs typeface="Times New Roman" pitchFamily="18" charset="0"/>
              </a:rPr>
              <a:t>still </a:t>
            </a:r>
            <a:r>
              <a:rPr lang="en-US" sz="1000">
                <a:cs typeface="Times New Roman" pitchFamily="18" charset="0"/>
              </a:rPr>
              <a:t>not back to a normal level of functioning. . . more than 3 months later. Scientists are concerned that there may be areas in the brain that never fully recover from drug abuse and addiction.</a:t>
            </a:r>
          </a:p>
          <a:p>
            <a:pPr>
              <a:lnSpc>
                <a:spcPct val="80000"/>
              </a:lnSpc>
            </a:pPr>
            <a:r>
              <a:rPr lang="en-US" sz="1000">
                <a:cs typeface="Times New Roman" pitchFamily="18" charset="0"/>
              </a:rPr>
              <a:t> </a:t>
            </a:r>
          </a:p>
          <a:p>
            <a:pPr>
              <a:lnSpc>
                <a:spcPct val="80000"/>
              </a:lnSpc>
            </a:pPr>
            <a:r>
              <a:rPr lang="en-US" sz="1000">
                <a:cs typeface="Times New Roman" pitchFamily="18" charset="0"/>
              </a:rPr>
              <a:t>Photo courtesy of Nora Volkow, Ph.D. Volkow ND, Hitzemann R, Wang C-I, Fowler IS, Wolf AP, Dewey</a:t>
            </a:r>
          </a:p>
          <a:p>
            <a:pPr>
              <a:lnSpc>
                <a:spcPct val="80000"/>
              </a:lnSpc>
            </a:pPr>
            <a:r>
              <a:rPr lang="en-US" sz="1000">
                <a:cs typeface="Times New Roman" pitchFamily="18" charset="0"/>
              </a:rPr>
              <a:t>SL. Long-term frontal brain metabolic changes in cocaine abusers. </a:t>
            </a:r>
            <a:r>
              <a:rPr lang="en-US" sz="1000" i="1">
                <a:cs typeface="Times New Roman" pitchFamily="18" charset="0"/>
              </a:rPr>
              <a:t>Synapse </a:t>
            </a:r>
            <a:r>
              <a:rPr lang="en-US" sz="1000">
                <a:cs typeface="Times New Roman" pitchFamily="18" charset="0"/>
              </a:rPr>
              <a:t>11:184-190, 1992; Volkow ND,</a:t>
            </a:r>
          </a:p>
          <a:p>
            <a:pPr>
              <a:lnSpc>
                <a:spcPct val="80000"/>
              </a:lnSpc>
            </a:pPr>
            <a:r>
              <a:rPr lang="en-US" sz="1000">
                <a:cs typeface="Times New Roman" pitchFamily="18" charset="0"/>
              </a:rPr>
              <a:t>Fowler JS, Wang G-J, Hitzemann R, Logan J, Schlyer D, Dewey 5, Wolf AP. Decreased dopamine D2</a:t>
            </a:r>
          </a:p>
          <a:p>
            <a:pPr>
              <a:lnSpc>
                <a:spcPct val="80000"/>
              </a:lnSpc>
            </a:pPr>
            <a:r>
              <a:rPr lang="en-US" sz="1000">
                <a:cs typeface="Times New Roman" pitchFamily="18" charset="0"/>
              </a:rPr>
              <a:t>receptor availability is associated with reduced frontal metabolism in cocaine abusers. </a:t>
            </a:r>
            <a:r>
              <a:rPr lang="en-US" sz="1000" i="1">
                <a:cs typeface="Times New Roman" pitchFamily="18" charset="0"/>
              </a:rPr>
              <a:t>Synapse </a:t>
            </a:r>
            <a:r>
              <a:rPr lang="en-US" sz="1000">
                <a:cs typeface="Times New Roman" pitchFamily="18" charset="0"/>
              </a:rPr>
              <a:t>14:169-177,</a:t>
            </a:r>
          </a:p>
          <a:p>
            <a:pPr>
              <a:lnSpc>
                <a:spcPct val="80000"/>
              </a:lnSpc>
            </a:pPr>
            <a:r>
              <a:rPr lang="en-US" sz="1000">
                <a:cs typeface="Times New Roman" pitchFamily="18" charset="0"/>
              </a:rPr>
              <a:t>1993.</a:t>
            </a:r>
          </a:p>
          <a:p>
            <a:pPr>
              <a:lnSpc>
                <a:spcPct val="80000"/>
              </a:lnSpc>
            </a:pPr>
            <a:endParaRPr lang="es-ES_tradnl" sz="100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516624"/>
            <a:ext cx="7315200" cy="2595025"/>
          </a:xfrm>
        </p:spPr>
        <p:txBody>
          <a:bodyPr>
            <a:normAutofit/>
          </a:bodyPr>
          <a:lstStyle>
            <a:lvl1pPr>
              <a:defRPr sz="4800"/>
            </a:lvl1pPr>
          </a:lstStyle>
          <a:p>
            <a:r>
              <a:rPr lang="en-US" smtClean="0"/>
              <a:t>Click to edit Master title style</a:t>
            </a:r>
            <a:endParaRPr lang="en-US"/>
          </a:p>
        </p:txBody>
      </p:sp>
      <p:sp>
        <p:nvSpPr>
          <p:cNvPr id="3" name="Subtitle 2"/>
          <p:cNvSpPr>
            <a:spLocks noGrp="1"/>
          </p:cNvSpPr>
          <p:nvPr>
            <p:ph type="subTitle" idx="1"/>
          </p:nvPr>
        </p:nvSpPr>
        <p:spPr>
          <a:xfrm>
            <a:off x="914400" y="5166530"/>
            <a:ext cx="7315200" cy="1144632"/>
          </a:xfrm>
        </p:spPr>
        <p:txBody>
          <a:bodyPr>
            <a:normAutofit/>
          </a:bodyPr>
          <a:lstStyle>
            <a:lvl1pPr marL="0" indent="0" algn="l">
              <a:buNone/>
              <a:defRPr sz="22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7" name="Date Placeholder 6"/>
          <p:cNvSpPr>
            <a:spLocks noGrp="1"/>
          </p:cNvSpPr>
          <p:nvPr>
            <p:ph type="dt" sz="half" idx="10"/>
          </p:nvPr>
        </p:nvSpPr>
        <p:spPr/>
        <p:txBody>
          <a:bodyPr/>
          <a:lstStyle/>
          <a:p>
            <a:fld id="{51FD4BF1-F020-4946-91F6-F86A61273992}" type="datetimeFigureOut">
              <a:rPr lang="en-US" smtClean="0"/>
              <a:t>11/14/2013</a:t>
            </a:fld>
            <a:endParaRPr lang="en-US"/>
          </a:p>
        </p:txBody>
      </p:sp>
      <p:sp>
        <p:nvSpPr>
          <p:cNvPr id="8" name="Slide Number Placeholder 7"/>
          <p:cNvSpPr>
            <a:spLocks noGrp="1"/>
          </p:cNvSpPr>
          <p:nvPr>
            <p:ph type="sldNum" sz="quarter" idx="11"/>
          </p:nvPr>
        </p:nvSpPr>
        <p:spPr/>
        <p:txBody>
          <a:bodyPr/>
          <a:lstStyle/>
          <a:p>
            <a:fld id="{D7E84F40-FEF6-4321-917A-A2CBEB0C5772}" type="slidenum">
              <a:rPr lang="en-US" smtClean="0"/>
              <a:t>‹#›</a:t>
            </a:fld>
            <a:endParaRPr lang="en-US"/>
          </a:p>
        </p:txBody>
      </p:sp>
      <p:sp>
        <p:nvSpPr>
          <p:cNvPr id="9" name="Footer Placeholder 8"/>
          <p:cNvSpPr>
            <a:spLocks noGrp="1"/>
          </p:cNvSpPr>
          <p:nvPr>
            <p:ph type="ftr" sz="quarter" idx="12"/>
          </p:nvPr>
        </p:nvSpPr>
        <p:spPr/>
        <p:txBody>
          <a:bodyPr/>
          <a:lstStyle/>
          <a:p>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1FD4BF1-F020-4946-91F6-F86A61273992}" type="datetimeFigureOut">
              <a:rPr lang="en-US" smtClean="0"/>
              <a:t>11/14/2013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7E84F40-FEF6-4321-917A-A2CBEB0C5772}"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248400" y="1826709"/>
            <a:ext cx="1492499" cy="4484454"/>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54524" y="1826709"/>
            <a:ext cx="5241476" cy="448445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1FD4BF1-F020-4946-91F6-F86A61273992}" type="datetimeFigureOut">
              <a:rPr lang="en-US" smtClean="0"/>
              <a:t>11/14/2013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7E84F40-FEF6-4321-917A-A2CBEB0C5772}"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51FD4BF1-F020-4946-91F6-F86A61273992}" type="datetimeFigureOut">
              <a:rPr lang="en-US" smtClean="0"/>
              <a:t>11/14/2013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7E84F40-FEF6-4321-917A-A2CBEB0C5772}"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14400" y="5017572"/>
            <a:ext cx="7315200" cy="1293592"/>
          </a:xfrm>
        </p:spPr>
        <p:txBody>
          <a:bodyPr anchor="t"/>
          <a:lstStyle>
            <a:lvl1pPr algn="l">
              <a:defRPr sz="4000" b="0" cap="none"/>
            </a:lvl1pPr>
          </a:lstStyle>
          <a:p>
            <a:r>
              <a:rPr lang="en-US" smtClean="0"/>
              <a:t>Click to edit Master title style</a:t>
            </a:r>
            <a:endParaRPr lang="en-US"/>
          </a:p>
        </p:txBody>
      </p:sp>
      <p:sp>
        <p:nvSpPr>
          <p:cNvPr id="3" name="Text Placeholder 2"/>
          <p:cNvSpPr>
            <a:spLocks noGrp="1"/>
          </p:cNvSpPr>
          <p:nvPr>
            <p:ph type="body" idx="1"/>
          </p:nvPr>
        </p:nvSpPr>
        <p:spPr>
          <a:xfrm>
            <a:off x="914400" y="3865097"/>
            <a:ext cx="7315200" cy="1098439"/>
          </a:xfrm>
        </p:spPr>
        <p:txBody>
          <a:bodyPr anchor="b"/>
          <a:lstStyle>
            <a:lvl1pPr marL="0" indent="0">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1FD4BF1-F020-4946-91F6-F86A61273992}" type="datetimeFigureOut">
              <a:rPr lang="en-US" smtClean="0"/>
              <a:t>11/14/2013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7E84F40-FEF6-4321-917A-A2CBEB0C5772}"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51FD4BF1-F020-4946-91F6-F86A61273992}" type="datetimeFigureOut">
              <a:rPr lang="en-US" smtClean="0"/>
              <a:t>11/14/2013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7E84F40-FEF6-4321-917A-A2CBEB0C5772}" type="slidenum">
              <a:rPr lang="en-US" smtClean="0"/>
              <a:t>‹#›</a:t>
            </a:fld>
            <a:endParaRPr lang="en-US"/>
          </a:p>
        </p:txBody>
      </p:sp>
      <p:sp>
        <p:nvSpPr>
          <p:cNvPr id="9" name="Title 8"/>
          <p:cNvSpPr>
            <a:spLocks noGrp="1"/>
          </p:cNvSpPr>
          <p:nvPr>
            <p:ph type="title"/>
          </p:nvPr>
        </p:nvSpPr>
        <p:spPr>
          <a:xfrm>
            <a:off x="914400" y="1544715"/>
            <a:ext cx="7315200" cy="1154097"/>
          </a:xfrm>
        </p:spPr>
        <p:txBody>
          <a:bodyPr/>
          <a:lstStyle/>
          <a:p>
            <a:r>
              <a:rPr lang="en-US" smtClean="0"/>
              <a:t>Click to edit Master title style</a:t>
            </a:r>
            <a:endParaRPr lang="en-US"/>
          </a:p>
        </p:txBody>
      </p:sp>
      <p:sp>
        <p:nvSpPr>
          <p:cNvPr id="8" name="Content Placeholder 7"/>
          <p:cNvSpPr>
            <a:spLocks noGrp="1"/>
          </p:cNvSpPr>
          <p:nvPr>
            <p:ph sz="quarter" idx="13"/>
          </p:nvPr>
        </p:nvSpPr>
        <p:spPr>
          <a:xfrm>
            <a:off x="914400" y="2743200"/>
            <a:ext cx="3566160" cy="359359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1" name="Content Placeholder 10"/>
          <p:cNvSpPr>
            <a:spLocks noGrp="1"/>
          </p:cNvSpPr>
          <p:nvPr>
            <p:ph sz="quarter" idx="14"/>
          </p:nvPr>
        </p:nvSpPr>
        <p:spPr>
          <a:xfrm>
            <a:off x="4681728" y="2743200"/>
            <a:ext cx="3566160" cy="359568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116348" y="2743200"/>
            <a:ext cx="3364992" cy="621792"/>
          </a:xfrm>
        </p:spPr>
        <p:txBody>
          <a:bodyPr anchor="b">
            <a:noAutofit/>
          </a:bodyPr>
          <a:lstStyle>
            <a:lvl1pPr marL="0" indent="0">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5" name="Text Placeholder 4"/>
          <p:cNvSpPr>
            <a:spLocks noGrp="1"/>
          </p:cNvSpPr>
          <p:nvPr>
            <p:ph type="body" sz="quarter" idx="3"/>
          </p:nvPr>
        </p:nvSpPr>
        <p:spPr>
          <a:xfrm>
            <a:off x="4885144" y="2743200"/>
            <a:ext cx="3362062" cy="621792"/>
          </a:xfrm>
        </p:spPr>
        <p:txBody>
          <a:bodyPr anchor="b">
            <a:noAutofit/>
          </a:bodyPr>
          <a:lstStyle>
            <a:lvl1pPr marL="0" indent="0">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7" name="Date Placeholder 6"/>
          <p:cNvSpPr>
            <a:spLocks noGrp="1"/>
          </p:cNvSpPr>
          <p:nvPr>
            <p:ph type="dt" sz="half" idx="10"/>
          </p:nvPr>
        </p:nvSpPr>
        <p:spPr/>
        <p:txBody>
          <a:bodyPr/>
          <a:lstStyle/>
          <a:p>
            <a:fld id="{51FD4BF1-F020-4946-91F6-F86A61273992}" type="datetimeFigureOut">
              <a:rPr lang="en-US" smtClean="0"/>
              <a:t>11/14/2013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7E84F40-FEF6-4321-917A-A2CBEB0C5772}" type="slidenum">
              <a:rPr lang="en-US" smtClean="0"/>
              <a:t>‹#›</a:t>
            </a:fld>
            <a:endParaRPr lang="en-US"/>
          </a:p>
        </p:txBody>
      </p:sp>
      <p:sp>
        <p:nvSpPr>
          <p:cNvPr id="10" name="Title 9"/>
          <p:cNvSpPr>
            <a:spLocks noGrp="1"/>
          </p:cNvSpPr>
          <p:nvPr>
            <p:ph type="title"/>
          </p:nvPr>
        </p:nvSpPr>
        <p:spPr>
          <a:xfrm>
            <a:off x="914400" y="1544715"/>
            <a:ext cx="7315200" cy="1154097"/>
          </a:xfrm>
        </p:spPr>
        <p:txBody>
          <a:bodyPr/>
          <a:lstStyle/>
          <a:p>
            <a:r>
              <a:rPr lang="en-US" smtClean="0"/>
              <a:t>Click to edit Master title style</a:t>
            </a:r>
            <a:endParaRPr lang="en-US" dirty="0"/>
          </a:p>
        </p:txBody>
      </p:sp>
      <p:sp>
        <p:nvSpPr>
          <p:cNvPr id="11" name="Content Placeholder 10"/>
          <p:cNvSpPr>
            <a:spLocks noGrp="1"/>
          </p:cNvSpPr>
          <p:nvPr>
            <p:ph sz="quarter" idx="13"/>
          </p:nvPr>
        </p:nvSpPr>
        <p:spPr>
          <a:xfrm>
            <a:off x="914400" y="3383280"/>
            <a:ext cx="3566160" cy="295351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3" name="Content Placeholder 12"/>
          <p:cNvSpPr>
            <a:spLocks noGrp="1"/>
          </p:cNvSpPr>
          <p:nvPr>
            <p:ph sz="quarter" idx="14"/>
          </p:nvPr>
        </p:nvSpPr>
        <p:spPr>
          <a:xfrm>
            <a:off x="4681727" y="3383280"/>
            <a:ext cx="3566160" cy="295351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51FD4BF1-F020-4946-91F6-F86A61273992}" type="datetimeFigureOut">
              <a:rPr lang="en-US" smtClean="0"/>
              <a:t>11/14/2013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7E84F40-FEF6-4321-917A-A2CBEB0C5772}"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1FD4BF1-F020-4946-91F6-F86A61273992}" type="datetimeFigureOut">
              <a:rPr lang="en-US" smtClean="0"/>
              <a:t>11/14/2013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7E84F40-FEF6-4321-917A-A2CBEB0C5772}"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1825362"/>
            <a:ext cx="2950936" cy="2173015"/>
          </a:xfrm>
        </p:spPr>
        <p:txBody>
          <a:bodyPr anchor="b">
            <a:normAutofit/>
          </a:bodyPr>
          <a:lstStyle>
            <a:lvl1pPr algn="l">
              <a:defRPr sz="2800" b="0"/>
            </a:lvl1pPr>
          </a:lstStyle>
          <a:p>
            <a:r>
              <a:rPr lang="en-US" smtClean="0"/>
              <a:t>Click to edit Master title style</a:t>
            </a:r>
            <a:endParaRPr lang="en-US" dirty="0"/>
          </a:p>
        </p:txBody>
      </p:sp>
      <p:sp>
        <p:nvSpPr>
          <p:cNvPr id="3" name="Content Placeholder 2"/>
          <p:cNvSpPr>
            <a:spLocks noGrp="1"/>
          </p:cNvSpPr>
          <p:nvPr>
            <p:ph idx="1"/>
          </p:nvPr>
        </p:nvSpPr>
        <p:spPr>
          <a:xfrm>
            <a:off x="4021752" y="1826709"/>
            <a:ext cx="4207848" cy="4476614"/>
          </a:xfrm>
        </p:spPr>
        <p:txBody>
          <a:bodyPr anchor="ctr"/>
          <a:lstStyle>
            <a:lvl1pPr>
              <a:defRPr sz="2000"/>
            </a:lvl1pPr>
            <a:lvl2pPr>
              <a:defRPr sz="1800"/>
            </a:lvl2pPr>
            <a:lvl3pPr>
              <a:defRPr sz="1600"/>
            </a:lvl3pPr>
            <a:lvl4pPr>
              <a:defRPr sz="1400"/>
            </a:lvl4pPr>
            <a:lvl5pPr>
              <a:defRPr sz="14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914400" y="4061095"/>
            <a:ext cx="2950936" cy="22453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1FD4BF1-F020-4946-91F6-F86A61273992}" type="datetimeFigureOut">
              <a:rPr lang="en-US" smtClean="0"/>
              <a:t>11/14/2013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7E84F40-FEF6-4321-917A-A2CBEB0C5772}"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1828800"/>
            <a:ext cx="2953512" cy="2176272"/>
          </a:xfrm>
        </p:spPr>
        <p:txBody>
          <a:bodyPr anchor="b">
            <a:normAutofit/>
          </a:bodyPr>
          <a:lstStyle>
            <a:lvl1pPr algn="l">
              <a:defRPr sz="2800" b="0"/>
            </a:lvl1pPr>
          </a:lstStyle>
          <a:p>
            <a:r>
              <a:rPr lang="en-US" smtClean="0"/>
              <a:t>Click to edit Master title style</a:t>
            </a:r>
            <a:endParaRPr lang="en-US" dirty="0"/>
          </a:p>
        </p:txBody>
      </p:sp>
      <p:sp>
        <p:nvSpPr>
          <p:cNvPr id="3" name="Picture Placeholder 2"/>
          <p:cNvSpPr>
            <a:spLocks noGrp="1"/>
          </p:cNvSpPr>
          <p:nvPr>
            <p:ph type="pic" idx="1"/>
          </p:nvPr>
        </p:nvSpPr>
        <p:spPr>
          <a:xfrm>
            <a:off x="4191000" y="2286000"/>
            <a:ext cx="4038600" cy="3352800"/>
          </a:xfrm>
          <a:solidFill>
            <a:schemeClr val="accent2"/>
          </a:solidFill>
          <a:ln w="12700">
            <a:noFill/>
          </a:ln>
          <a:effectLst>
            <a:reflection blurRad="12700" stA="30000" endPos="30000" dist="31750" dir="5400000" sy="-100000" algn="bl" rotWithShape="0"/>
          </a:effectLst>
          <a:scene3d>
            <a:camera prst="perspectiveRight" fov="2700000">
              <a:rot lat="240000" lon="900000" rev="0"/>
            </a:camera>
            <a:lightRig rig="threePt" dir="t">
              <a:rot lat="0" lon="0" rev="2700000"/>
            </a:lightRig>
          </a:scene3d>
          <a:sp3d/>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914400" y="4059936"/>
            <a:ext cx="2953512" cy="2249424"/>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1FD4BF1-F020-4946-91F6-F86A61273992}" type="datetimeFigureOut">
              <a:rPr lang="en-US" smtClean="0"/>
              <a:t>11/14/2013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7E84F40-FEF6-4321-917A-A2CBEB0C5772}"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a:xfrm>
            <a:off x="8435268" y="573807"/>
            <a:ext cx="86236" cy="57231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8569419" y="573807"/>
            <a:ext cx="576072" cy="57231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914400" y="1544715"/>
            <a:ext cx="7315200" cy="1154097"/>
          </a:xfrm>
          <a:prstGeom prst="rect">
            <a:avLst/>
          </a:prstGeom>
        </p:spPr>
        <p:txBody>
          <a:bodyPr vert="horz" lIns="91440" tIns="45720" rIns="91440" bIns="45720" rtlCol="0" anchor="b">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914400" y="2769833"/>
            <a:ext cx="7315200" cy="3539527"/>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4" name="Date Placeholder 3"/>
          <p:cNvSpPr>
            <a:spLocks noGrp="1"/>
          </p:cNvSpPr>
          <p:nvPr>
            <p:ph type="dt" sz="half" idx="2"/>
          </p:nvPr>
        </p:nvSpPr>
        <p:spPr>
          <a:xfrm>
            <a:off x="6007690" y="548797"/>
            <a:ext cx="1189132" cy="297918"/>
          </a:xfrm>
          <a:prstGeom prst="rect">
            <a:avLst/>
          </a:prstGeom>
        </p:spPr>
        <p:txBody>
          <a:bodyPr vert="horz" lIns="91440" tIns="45720" rIns="91440" bIns="45720" rtlCol="0" anchor="ctr"/>
          <a:lstStyle>
            <a:lvl1pPr algn="l">
              <a:defRPr sz="1200">
                <a:solidFill>
                  <a:schemeClr val="tx1">
                    <a:alpha val="50000"/>
                  </a:schemeClr>
                </a:solidFill>
              </a:defRPr>
            </a:lvl1pPr>
          </a:lstStyle>
          <a:p>
            <a:fld id="{51FD4BF1-F020-4946-91F6-F86A61273992}" type="datetimeFigureOut">
              <a:rPr lang="en-US" smtClean="0"/>
              <a:t>11/14/2013</a:t>
            </a:fld>
            <a:endParaRPr lang="en-US"/>
          </a:p>
        </p:txBody>
      </p:sp>
      <p:sp>
        <p:nvSpPr>
          <p:cNvPr id="6" name="Slide Number Placeholder 5"/>
          <p:cNvSpPr>
            <a:spLocks noGrp="1"/>
          </p:cNvSpPr>
          <p:nvPr>
            <p:ph type="sldNum" sz="quarter" idx="4"/>
          </p:nvPr>
        </p:nvSpPr>
        <p:spPr>
          <a:xfrm>
            <a:off x="7314415" y="548797"/>
            <a:ext cx="941203" cy="301752"/>
          </a:xfrm>
          <a:prstGeom prst="rect">
            <a:avLst/>
          </a:prstGeom>
        </p:spPr>
        <p:txBody>
          <a:bodyPr vert="horz" lIns="91440" tIns="45720" rIns="91440" bIns="45720" rtlCol="0" anchor="ctr"/>
          <a:lstStyle>
            <a:lvl1pPr algn="r">
              <a:defRPr sz="1200">
                <a:solidFill>
                  <a:schemeClr val="tx1"/>
                </a:solidFill>
              </a:defRPr>
            </a:lvl1pPr>
          </a:lstStyle>
          <a:p>
            <a:fld id="{D7E84F40-FEF6-4321-917A-A2CBEB0C5772}" type="slidenum">
              <a:rPr lang="en-US" smtClean="0"/>
              <a:t>‹#›</a:t>
            </a:fld>
            <a:endParaRPr lang="en-US"/>
          </a:p>
        </p:txBody>
      </p:sp>
      <p:sp>
        <p:nvSpPr>
          <p:cNvPr id="5" name="Footer Placeholder 4"/>
          <p:cNvSpPr>
            <a:spLocks noGrp="1"/>
          </p:cNvSpPr>
          <p:nvPr>
            <p:ph type="ftr" sz="quarter" idx="3"/>
          </p:nvPr>
        </p:nvSpPr>
        <p:spPr>
          <a:xfrm>
            <a:off x="6008688" y="855956"/>
            <a:ext cx="2246489" cy="301227"/>
          </a:xfrm>
          <a:prstGeom prst="rect">
            <a:avLst/>
          </a:prstGeom>
        </p:spPr>
        <p:txBody>
          <a:bodyPr vert="horz" lIns="91440" tIns="0" rIns="91440" bIns="45720" rtlCol="0" anchor="t"/>
          <a:lstStyle>
            <a:lvl1pPr algn="l">
              <a:defRPr sz="1000">
                <a:solidFill>
                  <a:schemeClr val="tx1"/>
                </a:solidFill>
              </a:defRPr>
            </a:lvl1pPr>
          </a:lstStyle>
          <a:p>
            <a:endParaRPr lang="en-US"/>
          </a:p>
        </p:txBody>
      </p:sp>
    </p:spTree>
  </p:cSld>
  <p:clrMap bg1="dk1" tx1="lt1" bg2="dk2" tx2="lt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defTabSz="914400" rtl="0" eaLnBrk="1" latinLnBrk="0" hangingPunct="1">
        <a:spcBef>
          <a:spcPct val="0"/>
        </a:spcBef>
        <a:buNone/>
        <a:defRPr sz="400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28600" indent="-182880" algn="l" defTabSz="914400" rtl="0" eaLnBrk="1" latinLnBrk="0" hangingPunct="1">
        <a:spcBef>
          <a:spcPct val="20000"/>
        </a:spcBef>
        <a:buClr>
          <a:schemeClr val="tx2"/>
        </a:buClr>
        <a:buFont typeface="Wingdings" charset="2"/>
        <a:buChar char="§"/>
        <a:defRPr sz="2000" kern="1200">
          <a:solidFill>
            <a:schemeClr val="tx1"/>
          </a:solidFill>
          <a:latin typeface="+mn-lt"/>
          <a:ea typeface="+mn-ea"/>
          <a:cs typeface="+mn-cs"/>
        </a:defRPr>
      </a:lvl1pPr>
      <a:lvl2pPr marL="502920" indent="-182880" algn="l" defTabSz="914400" rtl="0" eaLnBrk="1" latinLnBrk="0" hangingPunct="1">
        <a:spcBef>
          <a:spcPct val="20000"/>
        </a:spcBef>
        <a:buClr>
          <a:schemeClr val="tx2"/>
        </a:buClr>
        <a:buFont typeface="Wingdings" charset="2"/>
        <a:buChar char="§"/>
        <a:defRPr sz="1800" kern="1200">
          <a:solidFill>
            <a:schemeClr val="tx1"/>
          </a:solidFill>
          <a:latin typeface="+mn-lt"/>
          <a:ea typeface="+mn-ea"/>
          <a:cs typeface="+mn-cs"/>
        </a:defRPr>
      </a:lvl2pPr>
      <a:lvl3pPr marL="685800" indent="-182880" algn="l" defTabSz="914400" rtl="0" eaLnBrk="1" latinLnBrk="0" hangingPunct="1">
        <a:spcBef>
          <a:spcPct val="20000"/>
        </a:spcBef>
        <a:buClr>
          <a:schemeClr val="tx2"/>
        </a:buClr>
        <a:buFont typeface="Wingdings" charset="2"/>
        <a:buChar char="§"/>
        <a:defRPr sz="1600" kern="1200">
          <a:solidFill>
            <a:schemeClr val="tx1"/>
          </a:solidFill>
          <a:latin typeface="+mn-lt"/>
          <a:ea typeface="+mn-ea"/>
          <a:cs typeface="+mn-cs"/>
        </a:defRPr>
      </a:lvl3pPr>
      <a:lvl4pPr marL="914400" indent="-182880" algn="l" defTabSz="914400" rtl="0" eaLnBrk="1" latinLnBrk="0" hangingPunct="1">
        <a:spcBef>
          <a:spcPct val="20000"/>
        </a:spcBef>
        <a:buClr>
          <a:schemeClr val="tx2"/>
        </a:buClr>
        <a:buFont typeface="Wingdings" charset="2"/>
        <a:buChar char="§"/>
        <a:defRPr sz="1400" kern="1200">
          <a:solidFill>
            <a:schemeClr val="tx1"/>
          </a:solidFill>
          <a:latin typeface="+mn-lt"/>
          <a:ea typeface="+mn-ea"/>
          <a:cs typeface="+mn-cs"/>
        </a:defRPr>
      </a:lvl4pPr>
      <a:lvl5pPr marL="1143000" indent="-182880" algn="l" defTabSz="914400" rtl="0" eaLnBrk="1" latinLnBrk="0" hangingPunct="1">
        <a:spcBef>
          <a:spcPct val="20000"/>
        </a:spcBef>
        <a:buClr>
          <a:schemeClr val="tx2"/>
        </a:buClr>
        <a:buFont typeface="Wingdings" charset="2"/>
        <a:buChar char="§"/>
        <a:defRPr sz="1400" kern="1200">
          <a:solidFill>
            <a:schemeClr val="tx1"/>
          </a:solidFill>
          <a:latin typeface="+mn-lt"/>
          <a:ea typeface="+mn-ea"/>
          <a:cs typeface="+mn-cs"/>
        </a:defRPr>
      </a:lvl5pPr>
      <a:lvl6pPr marL="13716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6pPr>
      <a:lvl7pPr marL="16002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7pPr>
      <a:lvl8pPr marL="18288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8pPr>
      <a:lvl9pPr marL="20574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hyperlink" Target="http://en.wikipedia.org/wiki/File:Soa_014_large.jpg"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62000" y="685800"/>
            <a:ext cx="7315200" cy="2137825"/>
          </a:xfrm>
        </p:spPr>
        <p:txBody>
          <a:bodyPr/>
          <a:lstStyle/>
          <a:p>
            <a:r>
              <a:rPr lang="en-US" b="1" dirty="0" smtClean="0"/>
              <a:t>PATOFISIOLOGI GANGGUAN NAPZA</a:t>
            </a:r>
            <a:endParaRPr lang="en-US" b="1" dirty="0"/>
          </a:p>
        </p:txBody>
      </p:sp>
      <p:sp>
        <p:nvSpPr>
          <p:cNvPr id="3" name="Subtitle 2"/>
          <p:cNvSpPr>
            <a:spLocks noGrp="1"/>
          </p:cNvSpPr>
          <p:nvPr>
            <p:ph type="subTitle" idx="1"/>
          </p:nvPr>
        </p:nvSpPr>
        <p:spPr>
          <a:xfrm>
            <a:off x="3200400" y="4724400"/>
            <a:ext cx="5715000" cy="1524000"/>
          </a:xfrm>
        </p:spPr>
        <p:txBody>
          <a:bodyPr/>
          <a:lstStyle/>
          <a:p>
            <a:r>
              <a:rPr lang="en-US" dirty="0" err="1" smtClean="0"/>
              <a:t>Modul</a:t>
            </a:r>
            <a:r>
              <a:rPr lang="en-US" dirty="0" smtClean="0"/>
              <a:t> Seminar F0</a:t>
            </a:r>
          </a:p>
          <a:p>
            <a:r>
              <a:rPr lang="en-US" dirty="0" err="1" smtClean="0"/>
              <a:t>Presentan</a:t>
            </a:r>
            <a:r>
              <a:rPr lang="en-US" dirty="0" smtClean="0"/>
              <a:t> : R.A. </a:t>
            </a:r>
            <a:r>
              <a:rPr lang="en-US" dirty="0" err="1" smtClean="0"/>
              <a:t>Mulya</a:t>
            </a:r>
            <a:r>
              <a:rPr lang="en-US" dirty="0" smtClean="0"/>
              <a:t> </a:t>
            </a:r>
            <a:r>
              <a:rPr lang="en-US" dirty="0" err="1" smtClean="0"/>
              <a:t>Liansari</a:t>
            </a:r>
            <a:endParaRPr lang="en-US" dirty="0" smtClean="0"/>
          </a:p>
          <a:p>
            <a:r>
              <a:rPr lang="en-US" dirty="0" err="1" smtClean="0"/>
              <a:t>Pembimbing</a:t>
            </a:r>
            <a:r>
              <a:rPr lang="en-US" dirty="0" smtClean="0"/>
              <a:t> : dr. Richard </a:t>
            </a:r>
            <a:r>
              <a:rPr lang="en-US" dirty="0" err="1" smtClean="0"/>
              <a:t>Budiman</a:t>
            </a:r>
            <a:r>
              <a:rPr lang="en-US" dirty="0" smtClean="0"/>
              <a:t>, </a:t>
            </a:r>
            <a:r>
              <a:rPr lang="en-US" dirty="0" err="1" smtClean="0"/>
              <a:t>SpKJ</a:t>
            </a:r>
            <a:r>
              <a:rPr lang="en-US" dirty="0" smtClean="0"/>
              <a:t>(K)</a:t>
            </a:r>
            <a:endParaRPr lang="en-US" dirty="0"/>
          </a:p>
        </p:txBody>
      </p:sp>
    </p:spTree>
    <p:extLst>
      <p:ext uri="{BB962C8B-B14F-4D97-AF65-F5344CB8AC3E}">
        <p14:creationId xmlns:p14="http://schemas.microsoft.com/office/powerpoint/2010/main" val="418379410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slide30"/>
          <p:cNvPicPr>
            <a:picLocks noGrp="1"/>
          </p:cNvPicPr>
          <p:nvPr>
            <p:ph idx="1"/>
          </p:nvPr>
        </p:nvPicPr>
        <p:blipFill>
          <a:blip r:embed="rId2"/>
          <a:srcRect/>
          <a:stretch>
            <a:fillRect/>
          </a:stretch>
        </p:blipFill>
        <p:spPr bwMode="auto">
          <a:xfrm>
            <a:off x="990600" y="609600"/>
            <a:ext cx="7239000" cy="5867400"/>
          </a:xfrm>
          <a:prstGeom prst="rect">
            <a:avLst/>
          </a:prstGeom>
          <a:noFill/>
          <a:ln w="9525">
            <a:noFill/>
            <a:miter lim="800000"/>
            <a:headEnd/>
            <a:tailEnd/>
          </a:ln>
        </p:spPr>
      </p:pic>
    </p:spTree>
    <p:extLst>
      <p:ext uri="{BB962C8B-B14F-4D97-AF65-F5344CB8AC3E}">
        <p14:creationId xmlns:p14="http://schemas.microsoft.com/office/powerpoint/2010/main" val="344584057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58" name="Rectangle 2"/>
          <p:cNvSpPr>
            <a:spLocks noGrp="1" noChangeArrowheads="1"/>
          </p:cNvSpPr>
          <p:nvPr>
            <p:ph type="title"/>
          </p:nvPr>
        </p:nvSpPr>
        <p:spPr/>
        <p:txBody>
          <a:bodyPr>
            <a:normAutofit fontScale="90000"/>
          </a:bodyPr>
          <a:lstStyle/>
          <a:p>
            <a:r>
              <a:rPr lang="en-US" sz="4000">
                <a:solidFill>
                  <a:schemeClr val="tx1"/>
                </a:solidFill>
                <a:effectLst>
                  <a:outerShdw blurRad="38100" dist="38100" dir="2700000" algn="tl">
                    <a:srgbClr val="010199"/>
                  </a:outerShdw>
                </a:effectLst>
              </a:rPr>
              <a:t>Otak setelah penggunaan narkoba </a:t>
            </a:r>
          </a:p>
        </p:txBody>
      </p:sp>
      <p:sp>
        <p:nvSpPr>
          <p:cNvPr id="121860" name="Text Box 4"/>
          <p:cNvSpPr txBox="1">
            <a:spLocks noChangeArrowheads="1"/>
          </p:cNvSpPr>
          <p:nvPr/>
        </p:nvSpPr>
        <p:spPr bwMode="auto">
          <a:xfrm>
            <a:off x="2111375" y="1968500"/>
            <a:ext cx="184150" cy="366713"/>
          </a:xfrm>
          <a:prstGeom prst="rect">
            <a:avLst/>
          </a:prstGeom>
          <a:noFill/>
          <a:ln>
            <a:noFill/>
          </a:ln>
          <a:effectLst>
            <a:outerShdw dist="56796" dir="3806097" algn="ctr" rotWithShape="0">
              <a:srgbClr val="000000"/>
            </a:outerShdw>
          </a:effectLst>
          <a:extLst>
            <a:ext uri="{909E8E84-426E-40DD-AFC4-6F175D3DCCD1}">
              <a14:hiddenFill xmlns:a14="http://schemas.microsoft.com/office/drawing/2010/main">
                <a:solidFill>
                  <a:srgbClr val="66CCFF"/>
                </a:solidFill>
              </a14:hiddenFill>
            </a:ext>
            <a:ext uri="{91240B29-F687-4F45-9708-019B960494DF}">
              <a14:hiddenLine xmlns:a14="http://schemas.microsoft.com/office/drawing/2010/main" w="9525">
                <a:solidFill>
                  <a:srgbClr val="FFFFFF"/>
                </a:solidFill>
                <a:miter lim="800000"/>
                <a:headEnd/>
                <a:tailEnd/>
              </a14:hiddenLine>
            </a:ext>
          </a:extLst>
        </p:spPr>
        <p:txBody>
          <a:bodyPr wrap="none">
            <a:spAutoFit/>
          </a:bodyPr>
          <a:lstStyle/>
          <a:p>
            <a:endParaRPr lang="en-GB"/>
          </a:p>
        </p:txBody>
      </p:sp>
      <p:sp>
        <p:nvSpPr>
          <p:cNvPr id="121861" name="Text Box 5"/>
          <p:cNvSpPr txBox="1">
            <a:spLocks noChangeArrowheads="1"/>
          </p:cNvSpPr>
          <p:nvPr/>
        </p:nvSpPr>
        <p:spPr bwMode="auto">
          <a:xfrm>
            <a:off x="1687513" y="5778500"/>
            <a:ext cx="6919912" cy="304800"/>
          </a:xfrm>
          <a:prstGeom prst="rect">
            <a:avLst/>
          </a:prstGeom>
          <a:noFill/>
          <a:ln>
            <a:noFill/>
          </a:ln>
          <a:effectLst/>
          <a:extLst>
            <a:ext uri="{909E8E84-426E-40DD-AFC4-6F175D3DCCD1}">
              <a14:hiddenFill xmlns:a14="http://schemas.microsoft.com/office/drawing/2010/main">
                <a:solidFill>
                  <a:srgbClr val="66CCFF"/>
                </a:solidFill>
              </a14:hiddenFill>
            </a:ext>
            <a:ext uri="{91240B29-F687-4F45-9708-019B960494DF}">
              <a14:hiddenLine xmlns:a14="http://schemas.microsoft.com/office/drawing/2010/main" w="9525">
                <a:solidFill>
                  <a:srgbClr val="FFFFFF"/>
                </a:solidFill>
                <a:miter lim="800000"/>
                <a:headEnd/>
                <a:tailEnd/>
              </a14:hiddenLine>
            </a:ext>
            <a:ext uri="{AF507438-7753-43E0-B8FC-AC1667EBCBE1}">
              <a14:hiddenEffects xmlns:a14="http://schemas.microsoft.com/office/drawing/2010/main">
                <a:effectLst>
                  <a:outerShdw dist="35921" dir="2700000" algn="ctr" rotWithShape="0">
                    <a:srgbClr val="000099"/>
                  </a:outerShdw>
                </a:effectLst>
              </a14:hiddenEffects>
            </a:ext>
          </a:extLst>
        </p:spPr>
        <p:txBody>
          <a:bodyPr wrap="none">
            <a:spAutoFit/>
          </a:bodyPr>
          <a:lstStyle/>
          <a:p>
            <a:pPr algn="ctr" eaLnBrk="0" hangingPunct="0"/>
            <a:r>
              <a:rPr lang="en-US" sz="1400" b="1" i="1">
                <a:solidFill>
                  <a:srgbClr val="FFFF00"/>
                </a:solidFill>
                <a:latin typeface="Times New Roman" pitchFamily="18" charset="0"/>
                <a:cs typeface="Times New Roman" pitchFamily="18" charset="0"/>
              </a:rPr>
              <a:t>Source: McCann U.D.. et al.,Journal of Neuroscience, 18, pp. 8417-8422, October 15, 1998.</a:t>
            </a:r>
            <a:endParaRPr lang="en-US"/>
          </a:p>
        </p:txBody>
      </p:sp>
      <p:sp>
        <p:nvSpPr>
          <p:cNvPr id="121862" name="Rectangle 6"/>
          <p:cNvSpPr>
            <a:spLocks noChangeArrowheads="1"/>
          </p:cNvSpPr>
          <p:nvPr/>
        </p:nvSpPr>
        <p:spPr bwMode="auto">
          <a:xfrm>
            <a:off x="1600200" y="1447800"/>
            <a:ext cx="7543800" cy="4114800"/>
          </a:xfrm>
          <a:prstGeom prst="rect">
            <a:avLst/>
          </a:prstGeom>
          <a:noFill/>
          <a:ln>
            <a:noFill/>
          </a:ln>
          <a:effectLst/>
          <a:extLst>
            <a:ext uri="{909E8E84-426E-40DD-AFC4-6F175D3DCCD1}">
              <a14:hiddenFill xmlns:a14="http://schemas.microsoft.com/office/drawing/2010/main">
                <a:solidFill>
                  <a:srgbClr val="66CCFF"/>
                </a:solidFill>
              </a14:hiddenFill>
            </a:ext>
            <a:ext uri="{91240B29-F687-4F45-9708-019B960494DF}">
              <a14:hiddenLine xmlns:a14="http://schemas.microsoft.com/office/drawing/2010/main" w="9525">
                <a:solidFill>
                  <a:srgbClr val="FFFFFF"/>
                </a:solidFill>
                <a:miter lim="800000"/>
                <a:headEnd/>
                <a:tailEnd/>
              </a14:hiddenLine>
            </a:ext>
            <a:ext uri="{AF507438-7753-43E0-B8FC-AC1667EBCBE1}">
              <a14:hiddenEffects xmlns:a14="http://schemas.microsoft.com/office/drawing/2010/main">
                <a:effectLst>
                  <a:outerShdw dist="35921" dir="2700000" algn="ctr" rotWithShape="0">
                    <a:srgbClr val="000099"/>
                  </a:outerShdw>
                </a:effectLst>
              </a14:hiddenEffects>
            </a:ext>
          </a:extLst>
        </p:spPr>
        <p:txBody>
          <a:bodyPr/>
          <a:lstStyle/>
          <a:p>
            <a:endParaRPr lang="en-US"/>
          </a:p>
        </p:txBody>
      </p:sp>
      <p:pic>
        <p:nvPicPr>
          <p:cNvPr id="121863" name="Picture 7" descr="cadca6"/>
          <p:cNvPicPr>
            <a:picLocks noChangeAspect="1" noChangeArrowheads="1"/>
          </p:cNvPicPr>
          <p:nvPr/>
        </p:nvPicPr>
        <p:blipFill>
          <a:blip r:embed="rId3">
            <a:lum contrast="12000"/>
            <a:extLst>
              <a:ext uri="{28A0092B-C50C-407E-A947-70E740481C1C}">
                <a14:useLocalDpi xmlns:a14="http://schemas.microsoft.com/office/drawing/2010/main" val="0"/>
              </a:ext>
            </a:extLst>
          </a:blip>
          <a:srcRect l="957" t="2319" r="40363" b="1358"/>
          <a:stretch>
            <a:fillRect/>
          </a:stretch>
        </p:blipFill>
        <p:spPr bwMode="auto">
          <a:xfrm>
            <a:off x="914400" y="1981200"/>
            <a:ext cx="6629400" cy="3810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8586701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6" name="Rectangle 2"/>
          <p:cNvSpPr>
            <a:spLocks noGrp="1" noChangeArrowheads="1"/>
          </p:cNvSpPr>
          <p:nvPr>
            <p:ph type="title"/>
          </p:nvPr>
        </p:nvSpPr>
        <p:spPr/>
        <p:txBody>
          <a:bodyPr>
            <a:normAutofit fontScale="90000"/>
          </a:bodyPr>
          <a:lstStyle/>
          <a:p>
            <a:r>
              <a:rPr lang="en-US" sz="4000"/>
              <a:t>Otak setelah menggunakan narkoba</a:t>
            </a:r>
          </a:p>
        </p:txBody>
      </p:sp>
      <p:pic>
        <p:nvPicPr>
          <p:cNvPr id="123907" name="Picture 3"/>
          <p:cNvPicPr>
            <a:picLocks noChangeAspect="1" noChangeArrowheads="1"/>
          </p:cNvPicPr>
          <p:nvPr>
            <p:ph type="body" idx="1"/>
          </p:nvPr>
        </p:nvPicPr>
        <p:blipFill>
          <a:blip r:embed="rId3">
            <a:extLst>
              <a:ext uri="{28A0092B-C50C-407E-A947-70E740481C1C}">
                <a14:useLocalDpi xmlns:a14="http://schemas.microsoft.com/office/drawing/2010/main" val="0"/>
              </a:ext>
            </a:extLst>
          </a:blip>
          <a:srcRect/>
          <a:stretch>
            <a:fillRect/>
          </a:stretch>
        </p:blipFill>
        <p:spPr>
          <a:xfrm>
            <a:off x="1187450" y="1773238"/>
            <a:ext cx="6840538" cy="4275137"/>
          </a:xfrm>
          <a:noFill/>
          <a:ln/>
        </p:spPr>
      </p:pic>
      <p:sp>
        <p:nvSpPr>
          <p:cNvPr id="123908" name="Text Box 4"/>
          <p:cNvSpPr txBox="1">
            <a:spLocks noChangeArrowheads="1"/>
          </p:cNvSpPr>
          <p:nvPr/>
        </p:nvSpPr>
        <p:spPr bwMode="auto">
          <a:xfrm>
            <a:off x="2484438" y="6092825"/>
            <a:ext cx="44958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spcBef>
                <a:spcPct val="50000"/>
              </a:spcBef>
            </a:pPr>
            <a:r>
              <a:rPr lang="en-US"/>
              <a:t>Source: NIDA (www.projectcork.org)</a:t>
            </a:r>
          </a:p>
        </p:txBody>
      </p:sp>
    </p:spTree>
    <p:extLst>
      <p:ext uri="{BB962C8B-B14F-4D97-AF65-F5344CB8AC3E}">
        <p14:creationId xmlns:p14="http://schemas.microsoft.com/office/powerpoint/2010/main" val="218045559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slide27"/>
          <p:cNvPicPr>
            <a:picLocks noGrp="1"/>
          </p:cNvPicPr>
          <p:nvPr>
            <p:ph idx="1"/>
          </p:nvPr>
        </p:nvPicPr>
        <p:blipFill>
          <a:blip r:embed="rId2"/>
          <a:srcRect/>
          <a:stretch>
            <a:fillRect/>
          </a:stretch>
        </p:blipFill>
        <p:spPr bwMode="auto">
          <a:xfrm>
            <a:off x="762000" y="533400"/>
            <a:ext cx="7924799" cy="5165725"/>
          </a:xfrm>
          <a:prstGeom prst="rect">
            <a:avLst/>
          </a:prstGeom>
          <a:noFill/>
          <a:ln w="9525">
            <a:noFill/>
            <a:miter lim="800000"/>
            <a:headEnd/>
            <a:tailEnd/>
          </a:ln>
        </p:spPr>
      </p:pic>
    </p:spTree>
    <p:extLst>
      <p:ext uri="{BB962C8B-B14F-4D97-AF65-F5344CB8AC3E}">
        <p14:creationId xmlns:p14="http://schemas.microsoft.com/office/powerpoint/2010/main" val="359775542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http://upload.wikimedia.org/wikipedia/commons/thumb/d/d1/Soa_014_large.jpg/500px-Soa_014_large.jpg">
            <a:hlinkClick r:id="rId2"/>
          </p:cNvPr>
          <p:cNvPicPr>
            <a:picLocks noGrp="1"/>
          </p:cNvPicPr>
          <p:nvPr>
            <p:ph idx="1"/>
          </p:nvPr>
        </p:nvPicPr>
        <p:blipFill>
          <a:blip r:embed="rId3"/>
          <a:srcRect/>
          <a:stretch>
            <a:fillRect/>
          </a:stretch>
        </p:blipFill>
        <p:spPr bwMode="auto">
          <a:xfrm>
            <a:off x="457200" y="533400"/>
            <a:ext cx="8153400" cy="5638800"/>
          </a:xfrm>
          <a:prstGeom prst="rect">
            <a:avLst/>
          </a:prstGeom>
          <a:noFill/>
          <a:ln w="9525">
            <a:noFill/>
            <a:miter lim="800000"/>
            <a:headEnd/>
            <a:tailEnd/>
          </a:ln>
        </p:spPr>
      </p:pic>
    </p:spTree>
    <p:extLst>
      <p:ext uri="{BB962C8B-B14F-4D97-AF65-F5344CB8AC3E}">
        <p14:creationId xmlns:p14="http://schemas.microsoft.com/office/powerpoint/2010/main" val="221289644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304800"/>
            <a:ext cx="7315200" cy="1154097"/>
          </a:xfrm>
        </p:spPr>
        <p:txBody>
          <a:bodyPr/>
          <a:lstStyle/>
          <a:p>
            <a:endParaRPr lang="en-US"/>
          </a:p>
        </p:txBody>
      </p:sp>
      <p:sp>
        <p:nvSpPr>
          <p:cNvPr id="3" name="Content Placeholder 2"/>
          <p:cNvSpPr>
            <a:spLocks noGrp="1"/>
          </p:cNvSpPr>
          <p:nvPr>
            <p:ph idx="1"/>
          </p:nvPr>
        </p:nvSpPr>
        <p:spPr>
          <a:xfrm>
            <a:off x="914400" y="1447801"/>
            <a:ext cx="7315200" cy="4861560"/>
          </a:xfrm>
        </p:spPr>
        <p:txBody>
          <a:bodyPr>
            <a:normAutofit/>
          </a:bodyPr>
          <a:lstStyle/>
          <a:p>
            <a:r>
              <a:rPr lang="en-US" dirty="0"/>
              <a:t>The dopaminergic system plays a role in the abuse liability for some, if not most, drugs. </a:t>
            </a:r>
            <a:endParaRPr lang="en-US" dirty="0" smtClean="0"/>
          </a:p>
          <a:p>
            <a:r>
              <a:rPr lang="en-US" dirty="0" smtClean="0"/>
              <a:t>The stimulants</a:t>
            </a:r>
            <a:r>
              <a:rPr lang="en-US" dirty="0"/>
              <a:t>, opiates, marijuana, nicotine, and ethanol, all interact directly or indirectly with </a:t>
            </a:r>
            <a:r>
              <a:rPr lang="en-US" dirty="0" smtClean="0"/>
              <a:t>the dopaminergic </a:t>
            </a:r>
            <a:r>
              <a:rPr lang="en-US" dirty="0"/>
              <a:t>system, and most of these have actions on the </a:t>
            </a:r>
            <a:r>
              <a:rPr lang="en-US" dirty="0" smtClean="0"/>
              <a:t>DAT.</a:t>
            </a:r>
          </a:p>
          <a:p>
            <a:r>
              <a:rPr lang="en-US" dirty="0"/>
              <a:t>While many believe the elevation of DA within </a:t>
            </a:r>
            <a:r>
              <a:rPr lang="en-US" dirty="0" smtClean="0"/>
              <a:t>the mesolimbic </a:t>
            </a:r>
            <a:r>
              <a:rPr lang="en-US" dirty="0"/>
              <a:t>DA system is a contributing factor to the abuse liability of drugs, considerable </a:t>
            </a:r>
            <a:r>
              <a:rPr lang="en-US" dirty="0" smtClean="0"/>
              <a:t>evidence supports </a:t>
            </a:r>
            <a:r>
              <a:rPr lang="en-US" dirty="0"/>
              <a:t>the notion that </a:t>
            </a:r>
            <a:r>
              <a:rPr lang="en-US" dirty="0" err="1"/>
              <a:t>neuroadaptive</a:t>
            </a:r>
            <a:r>
              <a:rPr lang="en-US" dirty="0"/>
              <a:t> changes resulting from chronic drug use is what </a:t>
            </a:r>
            <a:r>
              <a:rPr lang="en-US" dirty="0" smtClean="0"/>
              <a:t>actually drives </a:t>
            </a:r>
            <a:r>
              <a:rPr lang="en-US" dirty="0"/>
              <a:t>addictive </a:t>
            </a:r>
            <a:r>
              <a:rPr lang="en-US" dirty="0" smtClean="0"/>
              <a:t>behavior. An </a:t>
            </a:r>
            <a:r>
              <a:rPr lang="en-US" dirty="0"/>
              <a:t>understanding of the role of the DAT in the addictive process </a:t>
            </a:r>
            <a:r>
              <a:rPr lang="en-US" dirty="0" smtClean="0"/>
              <a:t>will likely </a:t>
            </a:r>
            <a:r>
              <a:rPr lang="en-US" dirty="0"/>
              <a:t>involve the understanding of how drugs initially interact with the DAT as well as the </a:t>
            </a:r>
            <a:r>
              <a:rPr lang="en-US" dirty="0" smtClean="0"/>
              <a:t>effects of </a:t>
            </a:r>
            <a:r>
              <a:rPr lang="en-US" dirty="0"/>
              <a:t>chronic drug exposure on DAT expression and function.</a:t>
            </a:r>
            <a:endParaRPr lang="en-US" dirty="0" smtClean="0"/>
          </a:p>
        </p:txBody>
      </p:sp>
    </p:spTree>
    <p:extLst>
      <p:ext uri="{BB962C8B-B14F-4D97-AF65-F5344CB8AC3E}">
        <p14:creationId xmlns:p14="http://schemas.microsoft.com/office/powerpoint/2010/main" val="332874029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slide-17"/>
          <p:cNvPicPr>
            <a:picLocks noGrp="1"/>
          </p:cNvPicPr>
          <p:nvPr>
            <p:ph idx="1"/>
          </p:nvPr>
        </p:nvPicPr>
        <p:blipFill>
          <a:blip r:embed="rId2"/>
          <a:srcRect/>
          <a:stretch>
            <a:fillRect/>
          </a:stretch>
        </p:blipFill>
        <p:spPr bwMode="auto">
          <a:xfrm>
            <a:off x="304800" y="533400"/>
            <a:ext cx="8534399" cy="5775325"/>
          </a:xfrm>
          <a:prstGeom prst="rect">
            <a:avLst/>
          </a:prstGeom>
          <a:noFill/>
          <a:ln w="9525">
            <a:noFill/>
            <a:miter lim="800000"/>
            <a:headEnd/>
            <a:tailEnd/>
          </a:ln>
        </p:spPr>
      </p:pic>
    </p:spTree>
    <p:extLst>
      <p:ext uri="{BB962C8B-B14F-4D97-AF65-F5344CB8AC3E}">
        <p14:creationId xmlns:p14="http://schemas.microsoft.com/office/powerpoint/2010/main" val="1436942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381000"/>
            <a:ext cx="7315200" cy="1154097"/>
          </a:xfrm>
        </p:spPr>
        <p:txBody>
          <a:bodyPr/>
          <a:lstStyle/>
          <a:p>
            <a:pPr fontAlgn="auto">
              <a:spcAft>
                <a:spcPts val="0"/>
              </a:spcAft>
              <a:defRPr/>
            </a:pPr>
            <a:r>
              <a:rPr lang="en-US" dirty="0" err="1" smtClean="0">
                <a:solidFill>
                  <a:schemeClr val="tx2">
                    <a:satMod val="200000"/>
                  </a:schemeClr>
                </a:solidFill>
              </a:rPr>
              <a:t>Neurofarmakologi</a:t>
            </a:r>
            <a:endParaRPr lang="en-US" dirty="0">
              <a:solidFill>
                <a:schemeClr val="tx2">
                  <a:satMod val="200000"/>
                </a:schemeClr>
              </a:solidFill>
            </a:endParaRPr>
          </a:p>
        </p:txBody>
      </p:sp>
      <p:sp>
        <p:nvSpPr>
          <p:cNvPr id="3" name="Content Placeholder 2"/>
          <p:cNvSpPr>
            <a:spLocks noGrp="1"/>
          </p:cNvSpPr>
          <p:nvPr>
            <p:ph idx="1"/>
          </p:nvPr>
        </p:nvSpPr>
        <p:spPr>
          <a:xfrm>
            <a:off x="838200" y="1676400"/>
            <a:ext cx="7315200" cy="3539527"/>
          </a:xfrm>
        </p:spPr>
        <p:txBody>
          <a:bodyPr>
            <a:normAutofit/>
          </a:bodyPr>
          <a:lstStyle/>
          <a:p>
            <a:pPr marL="411480" fontAlgn="auto">
              <a:spcAft>
                <a:spcPts val="0"/>
              </a:spcAft>
              <a:buFont typeface="Wingdings"/>
              <a:buChar char=""/>
              <a:defRPr/>
            </a:pPr>
            <a:r>
              <a:rPr lang="en-US" dirty="0" err="1" smtClean="0"/>
              <a:t>Efek</a:t>
            </a:r>
            <a:r>
              <a:rPr lang="en-US" dirty="0" smtClean="0"/>
              <a:t> </a:t>
            </a:r>
            <a:r>
              <a:rPr lang="en-US" dirty="0" err="1" smtClean="0"/>
              <a:t>utama</a:t>
            </a:r>
            <a:r>
              <a:rPr lang="en-US" dirty="0" smtClean="0"/>
              <a:t> </a:t>
            </a:r>
            <a:r>
              <a:rPr lang="en-US" dirty="0" err="1" smtClean="0"/>
              <a:t>opioid</a:t>
            </a:r>
            <a:r>
              <a:rPr lang="en-US" dirty="0" smtClean="0"/>
              <a:t> </a:t>
            </a:r>
            <a:r>
              <a:rPr lang="en-US" dirty="0" err="1" smtClean="0"/>
              <a:t>diperantarai</a:t>
            </a:r>
            <a:r>
              <a:rPr lang="en-US" dirty="0" smtClean="0"/>
              <a:t> </a:t>
            </a:r>
            <a:r>
              <a:rPr lang="en-US" dirty="0" err="1" smtClean="0"/>
              <a:t>melalui</a:t>
            </a:r>
            <a:r>
              <a:rPr lang="en-US" dirty="0" smtClean="0"/>
              <a:t> </a:t>
            </a:r>
            <a:r>
              <a:rPr lang="en-US" dirty="0" err="1" smtClean="0"/>
              <a:t>reseptor</a:t>
            </a:r>
            <a:r>
              <a:rPr lang="en-US" dirty="0" smtClean="0"/>
              <a:t> </a:t>
            </a:r>
            <a:r>
              <a:rPr lang="en-US" dirty="0" err="1" smtClean="0"/>
              <a:t>opioid</a:t>
            </a:r>
            <a:endParaRPr lang="id-ID" dirty="0" smtClean="0"/>
          </a:p>
          <a:p>
            <a:pPr marL="411480" fontAlgn="auto">
              <a:spcAft>
                <a:spcPts val="0"/>
              </a:spcAft>
              <a:buFont typeface="Wingdings"/>
              <a:buChar char=""/>
              <a:defRPr/>
            </a:pPr>
            <a:r>
              <a:rPr lang="en-US" dirty="0" err="1" smtClean="0"/>
              <a:t>Reseptor</a:t>
            </a:r>
            <a:r>
              <a:rPr lang="en-US" dirty="0" smtClean="0"/>
              <a:t> µ-</a:t>
            </a:r>
            <a:r>
              <a:rPr lang="en-US" dirty="0" err="1" smtClean="0"/>
              <a:t>opioid</a:t>
            </a:r>
            <a:r>
              <a:rPr lang="en-US" dirty="0" smtClean="0"/>
              <a:t> </a:t>
            </a:r>
            <a:r>
              <a:rPr lang="en-US" dirty="0" err="1" smtClean="0"/>
              <a:t>terlibat</a:t>
            </a:r>
            <a:r>
              <a:rPr lang="en-US" dirty="0" smtClean="0"/>
              <a:t> </a:t>
            </a:r>
            <a:r>
              <a:rPr lang="en-US" dirty="0" err="1" smtClean="0"/>
              <a:t>dalam</a:t>
            </a:r>
            <a:r>
              <a:rPr lang="en-US" dirty="0" smtClean="0"/>
              <a:t> </a:t>
            </a:r>
            <a:r>
              <a:rPr lang="en-US" dirty="0" err="1" smtClean="0"/>
              <a:t>regulasi</a:t>
            </a:r>
            <a:r>
              <a:rPr lang="en-US" dirty="0" smtClean="0"/>
              <a:t> </a:t>
            </a:r>
            <a:r>
              <a:rPr lang="en-US" dirty="0" err="1" smtClean="0"/>
              <a:t>dan</a:t>
            </a:r>
            <a:r>
              <a:rPr lang="en-US" dirty="0" smtClean="0"/>
              <a:t> </a:t>
            </a:r>
            <a:r>
              <a:rPr lang="en-US" dirty="0" err="1" smtClean="0"/>
              <a:t>mediasi</a:t>
            </a:r>
            <a:r>
              <a:rPr lang="en-US" dirty="0" smtClean="0"/>
              <a:t> analgesia, </a:t>
            </a:r>
            <a:r>
              <a:rPr lang="en-US" dirty="0" err="1" smtClean="0"/>
              <a:t>depresi</a:t>
            </a:r>
            <a:r>
              <a:rPr lang="en-US" dirty="0" smtClean="0"/>
              <a:t> </a:t>
            </a:r>
            <a:r>
              <a:rPr lang="en-US" dirty="0" err="1" smtClean="0"/>
              <a:t>pernapasan</a:t>
            </a:r>
            <a:r>
              <a:rPr lang="en-US" dirty="0" smtClean="0"/>
              <a:t>, </a:t>
            </a:r>
            <a:r>
              <a:rPr lang="en-US" dirty="0" err="1" smtClean="0"/>
              <a:t>konstipasi</a:t>
            </a:r>
            <a:r>
              <a:rPr lang="en-US" dirty="0" smtClean="0"/>
              <a:t> </a:t>
            </a:r>
            <a:r>
              <a:rPr lang="en-US" dirty="0" err="1" smtClean="0"/>
              <a:t>dan</a:t>
            </a:r>
            <a:r>
              <a:rPr lang="en-US" dirty="0" smtClean="0"/>
              <a:t> </a:t>
            </a:r>
            <a:r>
              <a:rPr lang="en-US" dirty="0" err="1" smtClean="0"/>
              <a:t>ketergantungan</a:t>
            </a:r>
            <a:endParaRPr lang="en-US" dirty="0" smtClean="0"/>
          </a:p>
          <a:p>
            <a:pPr marL="411480" fontAlgn="auto">
              <a:spcAft>
                <a:spcPts val="0"/>
              </a:spcAft>
              <a:buFont typeface="Wingdings"/>
              <a:buChar char=""/>
              <a:defRPr/>
            </a:pPr>
            <a:r>
              <a:rPr lang="en-US" dirty="0" err="1" smtClean="0"/>
              <a:t>Opioid</a:t>
            </a:r>
            <a:r>
              <a:rPr lang="en-US" dirty="0" smtClean="0"/>
              <a:t> </a:t>
            </a:r>
            <a:r>
              <a:rPr lang="en-US" dirty="0" err="1" smtClean="0"/>
              <a:t>memiliki</a:t>
            </a:r>
            <a:r>
              <a:rPr lang="en-US" dirty="0" smtClean="0"/>
              <a:t> </a:t>
            </a:r>
            <a:r>
              <a:rPr lang="en-US" dirty="0" err="1" smtClean="0"/>
              <a:t>efek</a:t>
            </a:r>
            <a:r>
              <a:rPr lang="en-US" dirty="0" smtClean="0"/>
              <a:t> yang </a:t>
            </a:r>
            <a:r>
              <a:rPr lang="en-US" dirty="0" err="1" smtClean="0"/>
              <a:t>signifikan</a:t>
            </a:r>
            <a:r>
              <a:rPr lang="en-US" dirty="0" smtClean="0"/>
              <a:t> </a:t>
            </a:r>
            <a:r>
              <a:rPr lang="en-US" dirty="0" err="1" smtClean="0"/>
              <a:t>pada</a:t>
            </a:r>
            <a:r>
              <a:rPr lang="en-US" dirty="0" smtClean="0"/>
              <a:t> </a:t>
            </a:r>
            <a:r>
              <a:rPr lang="en-US" dirty="0" err="1" smtClean="0"/>
              <a:t>sistem</a:t>
            </a:r>
            <a:r>
              <a:rPr lang="en-US" dirty="0" smtClean="0"/>
              <a:t> neurotransmitter </a:t>
            </a:r>
            <a:r>
              <a:rPr lang="en-US" dirty="0" err="1" smtClean="0"/>
              <a:t>dopaminergik</a:t>
            </a:r>
            <a:r>
              <a:rPr lang="en-US" dirty="0" smtClean="0"/>
              <a:t> </a:t>
            </a:r>
            <a:r>
              <a:rPr lang="en-US" dirty="0" err="1" smtClean="0"/>
              <a:t>dan</a:t>
            </a:r>
            <a:r>
              <a:rPr lang="en-US" dirty="0" smtClean="0"/>
              <a:t> </a:t>
            </a:r>
            <a:r>
              <a:rPr lang="en-US" dirty="0" err="1" smtClean="0"/>
              <a:t>noradrenergik</a:t>
            </a:r>
            <a:r>
              <a:rPr lang="en-US" dirty="0" smtClean="0"/>
              <a:t> </a:t>
            </a:r>
            <a:r>
              <a:rPr lang="en-US" dirty="0" smtClean="0">
                <a:sym typeface="Wingdings" pitchFamily="2" charset="2"/>
              </a:rPr>
              <a:t> </a:t>
            </a:r>
            <a:r>
              <a:rPr lang="en-US" dirty="0" err="1" smtClean="0">
                <a:sym typeface="Wingdings" pitchFamily="2" charset="2"/>
              </a:rPr>
              <a:t>sifat</a:t>
            </a:r>
            <a:r>
              <a:rPr lang="en-US" dirty="0" smtClean="0">
                <a:sym typeface="Wingdings" pitchFamily="2" charset="2"/>
              </a:rPr>
              <a:t> </a:t>
            </a:r>
            <a:r>
              <a:rPr lang="en-US" dirty="0" err="1" smtClean="0">
                <a:sym typeface="Wingdings" pitchFamily="2" charset="2"/>
              </a:rPr>
              <a:t>adiktif</a:t>
            </a:r>
            <a:r>
              <a:rPr lang="en-US" dirty="0" smtClean="0">
                <a:sym typeface="Wingdings" pitchFamily="2" charset="2"/>
              </a:rPr>
              <a:t> </a:t>
            </a:r>
            <a:r>
              <a:rPr lang="en-US" dirty="0" err="1" smtClean="0">
                <a:sym typeface="Wingdings" pitchFamily="2" charset="2"/>
              </a:rPr>
              <a:t>dan</a:t>
            </a:r>
            <a:r>
              <a:rPr lang="en-US" dirty="0" smtClean="0">
                <a:sym typeface="Wingdings" pitchFamily="2" charset="2"/>
              </a:rPr>
              <a:t> </a:t>
            </a:r>
            <a:r>
              <a:rPr lang="en-US" dirty="0" err="1" smtClean="0">
                <a:sym typeface="Wingdings" pitchFamily="2" charset="2"/>
              </a:rPr>
              <a:t>menyenangkan</a:t>
            </a:r>
            <a:r>
              <a:rPr lang="en-US" dirty="0" smtClean="0">
                <a:sym typeface="Wingdings" pitchFamily="2" charset="2"/>
              </a:rPr>
              <a:t> </a:t>
            </a:r>
            <a:r>
              <a:rPr lang="en-US" dirty="0" err="1" smtClean="0">
                <a:sym typeface="Wingdings" pitchFamily="2" charset="2"/>
              </a:rPr>
              <a:t>diperantarai</a:t>
            </a:r>
            <a:r>
              <a:rPr lang="en-US" dirty="0" smtClean="0">
                <a:sym typeface="Wingdings" pitchFamily="2" charset="2"/>
              </a:rPr>
              <a:t> </a:t>
            </a:r>
            <a:r>
              <a:rPr lang="en-US" dirty="0" err="1" smtClean="0">
                <a:sym typeface="Wingdings" pitchFamily="2" charset="2"/>
              </a:rPr>
              <a:t>oleh</a:t>
            </a:r>
            <a:r>
              <a:rPr lang="en-US" dirty="0" smtClean="0">
                <a:sym typeface="Wingdings" pitchFamily="2" charset="2"/>
              </a:rPr>
              <a:t> </a:t>
            </a:r>
            <a:r>
              <a:rPr lang="en-US" dirty="0" err="1" smtClean="0">
                <a:sym typeface="Wingdings" pitchFamily="2" charset="2"/>
              </a:rPr>
              <a:t>aktivasi</a:t>
            </a:r>
            <a:r>
              <a:rPr lang="en-US" dirty="0" smtClean="0">
                <a:sym typeface="Wingdings" pitchFamily="2" charset="2"/>
              </a:rPr>
              <a:t> area </a:t>
            </a:r>
            <a:r>
              <a:rPr lang="en-US" dirty="0" err="1" smtClean="0">
                <a:sym typeface="Wingdings" pitchFamily="2" charset="2"/>
              </a:rPr>
              <a:t>tegmental</a:t>
            </a:r>
            <a:r>
              <a:rPr lang="en-US" dirty="0" smtClean="0">
                <a:sym typeface="Wingdings" pitchFamily="2" charset="2"/>
              </a:rPr>
              <a:t> ventral neuron </a:t>
            </a:r>
            <a:r>
              <a:rPr lang="en-US" dirty="0" err="1" smtClean="0">
                <a:sym typeface="Wingdings" pitchFamily="2" charset="2"/>
              </a:rPr>
              <a:t>dopaminergik</a:t>
            </a:r>
            <a:r>
              <a:rPr lang="en-US" dirty="0" smtClean="0">
                <a:sym typeface="Wingdings" pitchFamily="2" charset="2"/>
              </a:rPr>
              <a:t> yang </a:t>
            </a:r>
            <a:r>
              <a:rPr lang="en-US" dirty="0" err="1" smtClean="0">
                <a:sym typeface="Wingdings" pitchFamily="2" charset="2"/>
              </a:rPr>
              <a:t>berjalan</a:t>
            </a:r>
            <a:r>
              <a:rPr lang="en-US" dirty="0" smtClean="0">
                <a:sym typeface="Wingdings" pitchFamily="2" charset="2"/>
              </a:rPr>
              <a:t> </a:t>
            </a:r>
            <a:r>
              <a:rPr lang="en-US" dirty="0" err="1" smtClean="0">
                <a:sym typeface="Wingdings" pitchFamily="2" charset="2"/>
              </a:rPr>
              <a:t>ke</a:t>
            </a:r>
            <a:r>
              <a:rPr lang="en-US" dirty="0" smtClean="0">
                <a:sym typeface="Wingdings" pitchFamily="2" charset="2"/>
              </a:rPr>
              <a:t> </a:t>
            </a:r>
            <a:r>
              <a:rPr lang="en-US" dirty="0" err="1" smtClean="0">
                <a:sym typeface="Wingdings" pitchFamily="2" charset="2"/>
              </a:rPr>
              <a:t>korteks</a:t>
            </a:r>
            <a:r>
              <a:rPr lang="en-US" dirty="0" smtClean="0">
                <a:sym typeface="Wingdings" pitchFamily="2" charset="2"/>
              </a:rPr>
              <a:t> cerebral </a:t>
            </a:r>
            <a:r>
              <a:rPr lang="en-US" dirty="0" err="1" smtClean="0">
                <a:sym typeface="Wingdings" pitchFamily="2" charset="2"/>
              </a:rPr>
              <a:t>dan</a:t>
            </a:r>
            <a:r>
              <a:rPr lang="en-US" dirty="0" smtClean="0">
                <a:sym typeface="Wingdings" pitchFamily="2" charset="2"/>
              </a:rPr>
              <a:t> </a:t>
            </a:r>
            <a:r>
              <a:rPr lang="en-US" dirty="0" err="1" smtClean="0">
                <a:sym typeface="Wingdings" pitchFamily="2" charset="2"/>
              </a:rPr>
              <a:t>sistem</a:t>
            </a:r>
            <a:r>
              <a:rPr lang="en-US" dirty="0" smtClean="0">
                <a:sym typeface="Wingdings" pitchFamily="2" charset="2"/>
              </a:rPr>
              <a:t> </a:t>
            </a:r>
            <a:r>
              <a:rPr lang="en-US" dirty="0" err="1" smtClean="0">
                <a:sym typeface="Wingdings" pitchFamily="2" charset="2"/>
              </a:rPr>
              <a:t>limbik</a:t>
            </a:r>
            <a:endParaRPr lang="id-ID" dirty="0" smtClean="0"/>
          </a:p>
          <a:p>
            <a:pPr marL="411480" fontAlgn="auto">
              <a:spcAft>
                <a:spcPts val="0"/>
              </a:spcAft>
              <a:buFont typeface="Wingdings"/>
              <a:buChar char=""/>
              <a:defRPr/>
            </a:pPr>
            <a:endParaRPr lang="id-ID" dirty="0" smtClean="0"/>
          </a:p>
          <a:p>
            <a:pPr marL="411480" fontAlgn="auto">
              <a:spcAft>
                <a:spcPts val="0"/>
              </a:spcAft>
              <a:buFont typeface="Wingdings"/>
              <a:buChar char=""/>
              <a:defRPr/>
            </a:pPr>
            <a:endParaRPr lang="en-US" dirty="0"/>
          </a:p>
        </p:txBody>
      </p:sp>
    </p:spTree>
    <p:extLst>
      <p:ext uri="{BB962C8B-B14F-4D97-AF65-F5344CB8AC3E}">
        <p14:creationId xmlns:p14="http://schemas.microsoft.com/office/powerpoint/2010/main" val="112162527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457200"/>
            <a:ext cx="7315200" cy="1154097"/>
          </a:xfrm>
        </p:spPr>
        <p:txBody>
          <a:bodyPr>
            <a:normAutofit/>
          </a:bodyPr>
          <a:lstStyle/>
          <a:p>
            <a:pPr fontAlgn="auto">
              <a:spcAft>
                <a:spcPts val="0"/>
              </a:spcAft>
              <a:defRPr/>
            </a:pPr>
            <a:r>
              <a:rPr lang="en-US" dirty="0" err="1" smtClean="0">
                <a:solidFill>
                  <a:schemeClr val="tx2">
                    <a:satMod val="200000"/>
                  </a:schemeClr>
                </a:solidFill>
              </a:rPr>
              <a:t>Toleransi</a:t>
            </a:r>
            <a:r>
              <a:rPr lang="en-US" dirty="0" smtClean="0">
                <a:solidFill>
                  <a:schemeClr val="tx2">
                    <a:satMod val="200000"/>
                  </a:schemeClr>
                </a:solidFill>
              </a:rPr>
              <a:t> </a:t>
            </a:r>
            <a:r>
              <a:rPr lang="en-US" dirty="0" err="1" smtClean="0">
                <a:solidFill>
                  <a:schemeClr val="tx2">
                    <a:satMod val="200000"/>
                  </a:schemeClr>
                </a:solidFill>
              </a:rPr>
              <a:t>dan</a:t>
            </a:r>
            <a:r>
              <a:rPr lang="en-US" dirty="0" smtClean="0">
                <a:solidFill>
                  <a:schemeClr val="tx2">
                    <a:satMod val="200000"/>
                  </a:schemeClr>
                </a:solidFill>
              </a:rPr>
              <a:t> </a:t>
            </a:r>
            <a:r>
              <a:rPr lang="en-US" dirty="0" err="1" smtClean="0">
                <a:solidFill>
                  <a:schemeClr val="tx2">
                    <a:satMod val="200000"/>
                  </a:schemeClr>
                </a:solidFill>
              </a:rPr>
              <a:t>Ketergantungan</a:t>
            </a:r>
            <a:endParaRPr lang="en-US" dirty="0">
              <a:solidFill>
                <a:schemeClr val="tx2">
                  <a:satMod val="200000"/>
                </a:schemeClr>
              </a:solidFill>
            </a:endParaRPr>
          </a:p>
        </p:txBody>
      </p:sp>
      <p:sp>
        <p:nvSpPr>
          <p:cNvPr id="3" name="Content Placeholder 2"/>
          <p:cNvSpPr>
            <a:spLocks noGrp="1"/>
          </p:cNvSpPr>
          <p:nvPr>
            <p:ph idx="1"/>
          </p:nvPr>
        </p:nvSpPr>
        <p:spPr>
          <a:xfrm>
            <a:off x="457200" y="1981200"/>
            <a:ext cx="8229600" cy="4495800"/>
          </a:xfrm>
        </p:spPr>
        <p:txBody>
          <a:bodyPr>
            <a:normAutofit/>
          </a:bodyPr>
          <a:lstStyle/>
          <a:p>
            <a:pPr marL="411480" fontAlgn="auto">
              <a:spcAft>
                <a:spcPts val="0"/>
              </a:spcAft>
              <a:buFont typeface="Wingdings"/>
              <a:buChar char=""/>
              <a:defRPr/>
            </a:pPr>
            <a:r>
              <a:rPr lang="en-US" dirty="0" err="1" smtClean="0"/>
              <a:t>Penggunaan</a:t>
            </a:r>
            <a:r>
              <a:rPr lang="en-US" dirty="0" smtClean="0"/>
              <a:t> opioid </a:t>
            </a:r>
            <a:r>
              <a:rPr lang="en-US" dirty="0" err="1" smtClean="0"/>
              <a:t>jangka</a:t>
            </a:r>
            <a:r>
              <a:rPr lang="en-US" dirty="0" smtClean="0"/>
              <a:t> </a:t>
            </a:r>
            <a:r>
              <a:rPr lang="en-US" dirty="0" err="1" smtClean="0"/>
              <a:t>panjang</a:t>
            </a:r>
            <a:r>
              <a:rPr lang="en-US" dirty="0" smtClean="0"/>
              <a:t> </a:t>
            </a:r>
            <a:r>
              <a:rPr lang="en-US" dirty="0" err="1" smtClean="0"/>
              <a:t>menyebabkan</a:t>
            </a:r>
            <a:r>
              <a:rPr lang="en-US" dirty="0" smtClean="0"/>
              <a:t> </a:t>
            </a:r>
            <a:r>
              <a:rPr lang="en-US" dirty="0" err="1" smtClean="0"/>
              <a:t>perubahan</a:t>
            </a:r>
            <a:r>
              <a:rPr lang="en-US" dirty="0" smtClean="0"/>
              <a:t> </a:t>
            </a:r>
            <a:r>
              <a:rPr lang="en-US" dirty="0" err="1" smtClean="0"/>
              <a:t>jumlah</a:t>
            </a:r>
            <a:r>
              <a:rPr lang="en-US" dirty="0" smtClean="0"/>
              <a:t> </a:t>
            </a:r>
            <a:r>
              <a:rPr lang="en-US" dirty="0" err="1" smtClean="0"/>
              <a:t>dan</a:t>
            </a:r>
            <a:r>
              <a:rPr lang="en-US" dirty="0" smtClean="0"/>
              <a:t> </a:t>
            </a:r>
            <a:r>
              <a:rPr lang="en-US" dirty="0" err="1" smtClean="0"/>
              <a:t>kepekaan</a:t>
            </a:r>
            <a:r>
              <a:rPr lang="en-US" dirty="0" smtClean="0"/>
              <a:t> </a:t>
            </a:r>
            <a:r>
              <a:rPr lang="en-US" dirty="0" err="1" smtClean="0"/>
              <a:t>dari</a:t>
            </a:r>
            <a:r>
              <a:rPr lang="en-US" dirty="0" smtClean="0"/>
              <a:t> </a:t>
            </a:r>
            <a:r>
              <a:rPr lang="en-US" dirty="0" err="1" smtClean="0"/>
              <a:t>reseptor</a:t>
            </a:r>
            <a:r>
              <a:rPr lang="en-US" dirty="0" smtClean="0"/>
              <a:t> opioid </a:t>
            </a:r>
            <a:r>
              <a:rPr lang="en-US" dirty="0" smtClean="0">
                <a:sym typeface="Wingdings" pitchFamily="2" charset="2"/>
              </a:rPr>
              <a:t> mediator </a:t>
            </a:r>
            <a:r>
              <a:rPr lang="en-US" dirty="0" err="1" smtClean="0">
                <a:sym typeface="Wingdings" pitchFamily="2" charset="2"/>
              </a:rPr>
              <a:t>untuk</a:t>
            </a:r>
            <a:r>
              <a:rPr lang="en-US" dirty="0" smtClean="0">
                <a:sym typeface="Wingdings" pitchFamily="2" charset="2"/>
              </a:rPr>
              <a:t> </a:t>
            </a:r>
            <a:r>
              <a:rPr lang="en-US" dirty="0" err="1" smtClean="0">
                <a:sym typeface="Wingdings" pitchFamily="2" charset="2"/>
              </a:rPr>
              <a:t>efek</a:t>
            </a:r>
            <a:r>
              <a:rPr lang="en-US" dirty="0" smtClean="0">
                <a:sym typeface="Wingdings" pitchFamily="2" charset="2"/>
              </a:rPr>
              <a:t> </a:t>
            </a:r>
            <a:r>
              <a:rPr lang="en-US" dirty="0" err="1" smtClean="0">
                <a:sym typeface="Wingdings" pitchFamily="2" charset="2"/>
              </a:rPr>
              <a:t>toleransi</a:t>
            </a:r>
            <a:r>
              <a:rPr lang="en-US" dirty="0" smtClean="0">
                <a:sym typeface="Wingdings" pitchFamily="2" charset="2"/>
              </a:rPr>
              <a:t> </a:t>
            </a:r>
            <a:r>
              <a:rPr lang="en-US" dirty="0" err="1" smtClean="0">
                <a:sym typeface="Wingdings" pitchFamily="2" charset="2"/>
              </a:rPr>
              <a:t>dan</a:t>
            </a:r>
            <a:r>
              <a:rPr lang="en-US" dirty="0" smtClean="0">
                <a:sym typeface="Wingdings" pitchFamily="2" charset="2"/>
              </a:rPr>
              <a:t> </a:t>
            </a:r>
            <a:r>
              <a:rPr lang="en-US" dirty="0" err="1" smtClean="0">
                <a:sym typeface="Wingdings" pitchFamily="2" charset="2"/>
              </a:rPr>
              <a:t>putus</a:t>
            </a:r>
            <a:r>
              <a:rPr lang="en-US" dirty="0" smtClean="0">
                <a:sym typeface="Wingdings" pitchFamily="2" charset="2"/>
              </a:rPr>
              <a:t> </a:t>
            </a:r>
            <a:r>
              <a:rPr lang="en-US" dirty="0" err="1" smtClean="0">
                <a:sym typeface="Wingdings" pitchFamily="2" charset="2"/>
              </a:rPr>
              <a:t>obat</a:t>
            </a:r>
            <a:r>
              <a:rPr lang="en-US" dirty="0" smtClean="0">
                <a:sym typeface="Wingdings" pitchFamily="2" charset="2"/>
              </a:rPr>
              <a:t> </a:t>
            </a:r>
            <a:endParaRPr lang="id-ID" dirty="0" smtClean="0"/>
          </a:p>
          <a:p>
            <a:pPr marL="411480" fontAlgn="auto">
              <a:spcAft>
                <a:spcPts val="0"/>
              </a:spcAft>
              <a:buFont typeface="Wingdings"/>
              <a:buChar char=""/>
              <a:defRPr/>
            </a:pPr>
            <a:r>
              <a:rPr lang="en-US" dirty="0" err="1" smtClean="0"/>
              <a:t>Penggunaan</a:t>
            </a:r>
            <a:r>
              <a:rPr lang="en-US" dirty="0" smtClean="0"/>
              <a:t> </a:t>
            </a:r>
            <a:r>
              <a:rPr lang="en-US" dirty="0" err="1" smtClean="0"/>
              <a:t>jangka</a:t>
            </a:r>
            <a:r>
              <a:rPr lang="en-US" dirty="0" smtClean="0"/>
              <a:t> </a:t>
            </a:r>
            <a:r>
              <a:rPr lang="en-US" dirty="0" err="1" smtClean="0"/>
              <a:t>panjang</a:t>
            </a:r>
            <a:r>
              <a:rPr lang="en-US" dirty="0" smtClean="0"/>
              <a:t> </a:t>
            </a:r>
            <a:r>
              <a:rPr lang="en-US" dirty="0" err="1" smtClean="0"/>
              <a:t>meningkatkan</a:t>
            </a:r>
            <a:r>
              <a:rPr lang="en-US" dirty="0" smtClean="0"/>
              <a:t> </a:t>
            </a:r>
            <a:r>
              <a:rPr lang="en-US" dirty="0" err="1" smtClean="0"/>
              <a:t>kepekaan</a:t>
            </a:r>
            <a:r>
              <a:rPr lang="en-US" dirty="0" smtClean="0"/>
              <a:t> </a:t>
            </a:r>
            <a:r>
              <a:rPr lang="en-US" dirty="0" err="1" smtClean="0"/>
              <a:t>dari</a:t>
            </a:r>
            <a:r>
              <a:rPr lang="en-US" dirty="0" smtClean="0"/>
              <a:t> neuron </a:t>
            </a:r>
            <a:r>
              <a:rPr lang="en-US" dirty="0" err="1" smtClean="0"/>
              <a:t>dopaminergik</a:t>
            </a:r>
            <a:r>
              <a:rPr lang="en-US" dirty="0" smtClean="0"/>
              <a:t>, </a:t>
            </a:r>
            <a:r>
              <a:rPr lang="en-US" dirty="0" err="1" smtClean="0"/>
              <a:t>kolinergik</a:t>
            </a:r>
            <a:r>
              <a:rPr lang="en-US" dirty="0" smtClean="0"/>
              <a:t>, </a:t>
            </a:r>
            <a:r>
              <a:rPr lang="en-US" dirty="0" err="1" smtClean="0"/>
              <a:t>serotonergik</a:t>
            </a:r>
            <a:endParaRPr lang="id-ID" dirty="0" smtClean="0"/>
          </a:p>
          <a:p>
            <a:pPr indent="0" fontAlgn="auto">
              <a:spcAft>
                <a:spcPts val="0"/>
              </a:spcAft>
              <a:buNone/>
              <a:defRPr/>
            </a:pPr>
            <a:endParaRPr lang="en-US" dirty="0"/>
          </a:p>
        </p:txBody>
      </p:sp>
    </p:spTree>
    <p:extLst>
      <p:ext uri="{BB962C8B-B14F-4D97-AF65-F5344CB8AC3E}">
        <p14:creationId xmlns:p14="http://schemas.microsoft.com/office/powerpoint/2010/main" val="131528003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381000"/>
            <a:ext cx="7315200" cy="802405"/>
          </a:xfrm>
        </p:spPr>
        <p:txBody>
          <a:bodyPr/>
          <a:lstStyle/>
          <a:p>
            <a:r>
              <a:rPr lang="en-US" dirty="0" err="1" smtClean="0"/>
              <a:t>Alkohol</a:t>
            </a:r>
            <a:endParaRPr lang="en-US" dirty="0"/>
          </a:p>
        </p:txBody>
      </p:sp>
      <p:sp>
        <p:nvSpPr>
          <p:cNvPr id="3" name="Content Placeholder 2"/>
          <p:cNvSpPr>
            <a:spLocks noGrp="1"/>
          </p:cNvSpPr>
          <p:nvPr>
            <p:ph idx="1"/>
          </p:nvPr>
        </p:nvSpPr>
        <p:spPr>
          <a:xfrm>
            <a:off x="381000" y="1447801"/>
            <a:ext cx="8229600" cy="4861560"/>
          </a:xfrm>
        </p:spPr>
        <p:txBody>
          <a:bodyPr>
            <a:normAutofit/>
          </a:bodyPr>
          <a:lstStyle/>
          <a:p>
            <a:r>
              <a:rPr lang="en-US" dirty="0"/>
              <a:t>Alcohol has major effects on most neurochemical systems, with opposite actions during intoxication and withdrawal. Some of the mechanisms underlying intoxication and subsequent craving involve changes in dopamine, tying in the effects of alcohol on the pleasure centers in the ventral tegmental area of the brain. </a:t>
            </a:r>
            <a:endParaRPr lang="en-US" dirty="0" smtClean="0"/>
          </a:p>
          <a:p>
            <a:r>
              <a:rPr lang="en-US" dirty="0" smtClean="0"/>
              <a:t>Alcohol </a:t>
            </a:r>
            <a:r>
              <a:rPr lang="en-US" dirty="0"/>
              <a:t>acutely increases dopamine and its metabolites. </a:t>
            </a:r>
            <a:endParaRPr lang="en-US" dirty="0" smtClean="0"/>
          </a:p>
          <a:p>
            <a:r>
              <a:rPr lang="en-US" dirty="0" smtClean="0"/>
              <a:t>Brain </a:t>
            </a:r>
            <a:r>
              <a:rPr lang="en-US" dirty="0"/>
              <a:t>imaging reveals enhanced activity in relevant areas of the brain, and chronic drinking changes dopamine receptor numbers and sensitivity. </a:t>
            </a:r>
            <a:endParaRPr lang="en-US" dirty="0" smtClean="0"/>
          </a:p>
          <a:p>
            <a:r>
              <a:rPr lang="en-US" dirty="0" smtClean="0"/>
              <a:t>Alcohol </a:t>
            </a:r>
            <a:r>
              <a:rPr lang="en-US" dirty="0"/>
              <a:t>also causes an increase in the concentration of serotonin in the synapse and </a:t>
            </a:r>
            <a:r>
              <a:rPr lang="en-US" dirty="0" err="1"/>
              <a:t>upregulates</a:t>
            </a:r>
            <a:r>
              <a:rPr lang="en-US" dirty="0"/>
              <a:t> serotonin receptors. </a:t>
            </a:r>
            <a:endParaRPr lang="en-US" dirty="0" smtClean="0"/>
          </a:p>
          <a:p>
            <a:pPr marL="45720" indent="0">
              <a:buNone/>
            </a:pPr>
            <a:endParaRPr lang="en-US" dirty="0"/>
          </a:p>
        </p:txBody>
      </p:sp>
    </p:spTree>
    <p:extLst>
      <p:ext uri="{BB962C8B-B14F-4D97-AF65-F5344CB8AC3E}">
        <p14:creationId xmlns:p14="http://schemas.microsoft.com/office/powerpoint/2010/main" val="208998324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381000"/>
            <a:ext cx="7315200" cy="802405"/>
          </a:xfrm>
        </p:spPr>
        <p:txBody>
          <a:bodyPr/>
          <a:lstStyle/>
          <a:p>
            <a:r>
              <a:rPr lang="en-US" dirty="0" err="1" smtClean="0"/>
              <a:t>Alkohol</a:t>
            </a:r>
            <a:endParaRPr lang="en-US" dirty="0"/>
          </a:p>
        </p:txBody>
      </p:sp>
      <p:sp>
        <p:nvSpPr>
          <p:cNvPr id="3" name="Content Placeholder 2"/>
          <p:cNvSpPr>
            <a:spLocks noGrp="1"/>
          </p:cNvSpPr>
          <p:nvPr>
            <p:ph idx="1"/>
          </p:nvPr>
        </p:nvSpPr>
        <p:spPr>
          <a:xfrm>
            <a:off x="381000" y="1447801"/>
            <a:ext cx="8229600" cy="4861560"/>
          </a:xfrm>
        </p:spPr>
        <p:txBody>
          <a:bodyPr>
            <a:normAutofit/>
          </a:bodyPr>
          <a:lstStyle/>
          <a:p>
            <a:r>
              <a:rPr lang="en-US" dirty="0" smtClean="0"/>
              <a:t>A third important system affected by alcohol includes the benzodiazepine receptor–sensitive γ-</a:t>
            </a:r>
            <a:r>
              <a:rPr lang="en-US" dirty="0" err="1" smtClean="0"/>
              <a:t>aminobutyric</a:t>
            </a:r>
            <a:r>
              <a:rPr lang="en-US" dirty="0" smtClean="0"/>
              <a:t> acid (GABA) complexes in the brain. T</a:t>
            </a:r>
          </a:p>
          <a:p>
            <a:r>
              <a:rPr lang="en-US" dirty="0" smtClean="0"/>
              <a:t>These effects of alcohol, especially actions on the GABA-A receptor (GABA</a:t>
            </a:r>
            <a:r>
              <a:rPr lang="en-US" baseline="-25000" dirty="0" smtClean="0"/>
              <a:t>A</a:t>
            </a:r>
            <a:r>
              <a:rPr lang="en-US" dirty="0" smtClean="0"/>
              <a:t>), enhance the acute sedating, sleep-inducing, anticonvulsant, and muscle-relaxing properties of alcohol. </a:t>
            </a:r>
          </a:p>
          <a:p>
            <a:r>
              <a:rPr lang="en-US" dirty="0" smtClean="0"/>
              <a:t>Alcohol also has a potent impact on glutamate-gated </a:t>
            </a:r>
            <a:r>
              <a:rPr lang="en-US" dirty="0" err="1" smtClean="0"/>
              <a:t>ionophoric</a:t>
            </a:r>
            <a:r>
              <a:rPr lang="en-US" dirty="0" smtClean="0"/>
              <a:t> receptors, especially those that bind N-methyl-D-aspartate (NMDA), with dampened effects during intoxication and heightened activity during alcohol withdrawal. Finally, alcohol also acutely enhances the functioning of the opioid-related brain systems and impacts adenosine, </a:t>
            </a:r>
            <a:r>
              <a:rPr lang="en-US" dirty="0" err="1" smtClean="0"/>
              <a:t>neurosteroids</a:t>
            </a:r>
            <a:r>
              <a:rPr lang="en-US" dirty="0" smtClean="0"/>
              <a:t>, and acetylcholine.</a:t>
            </a:r>
          </a:p>
          <a:p>
            <a:endParaRPr lang="en-US" dirty="0"/>
          </a:p>
        </p:txBody>
      </p:sp>
    </p:spTree>
    <p:extLst>
      <p:ext uri="{BB962C8B-B14F-4D97-AF65-F5344CB8AC3E}">
        <p14:creationId xmlns:p14="http://schemas.microsoft.com/office/powerpoint/2010/main" val="31979968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slide8"/>
          <p:cNvPicPr>
            <a:picLocks noGrp="1"/>
          </p:cNvPicPr>
          <p:nvPr>
            <p:ph idx="1"/>
          </p:nvPr>
        </p:nvPicPr>
        <p:blipFill>
          <a:blip r:embed="rId2"/>
          <a:srcRect/>
          <a:stretch>
            <a:fillRect/>
          </a:stretch>
        </p:blipFill>
        <p:spPr bwMode="auto">
          <a:xfrm>
            <a:off x="762000" y="533400"/>
            <a:ext cx="7848600" cy="5410200"/>
          </a:xfrm>
          <a:prstGeom prst="rect">
            <a:avLst/>
          </a:prstGeom>
          <a:noFill/>
          <a:ln w="9525">
            <a:noFill/>
            <a:miter lim="800000"/>
            <a:headEnd/>
            <a:tailEnd/>
          </a:ln>
        </p:spPr>
      </p:pic>
    </p:spTree>
    <p:extLst>
      <p:ext uri="{BB962C8B-B14F-4D97-AF65-F5344CB8AC3E}">
        <p14:creationId xmlns:p14="http://schemas.microsoft.com/office/powerpoint/2010/main" val="362305920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Perspective">
  <a:themeElements>
    <a:clrScheme name="Perspective">
      <a:dk1>
        <a:sysClr val="windowText" lastClr="000000"/>
      </a:dk1>
      <a:lt1>
        <a:sysClr val="window" lastClr="FFFFFF"/>
      </a:lt1>
      <a:dk2>
        <a:srgbClr val="283138"/>
      </a:dk2>
      <a:lt2>
        <a:srgbClr val="FF8600"/>
      </a:lt2>
      <a:accent1>
        <a:srgbClr val="838D9B"/>
      </a:accent1>
      <a:accent2>
        <a:srgbClr val="D2610C"/>
      </a:accent2>
      <a:accent3>
        <a:srgbClr val="80716A"/>
      </a:accent3>
      <a:accent4>
        <a:srgbClr val="94147C"/>
      </a:accent4>
      <a:accent5>
        <a:srgbClr val="5D5AD2"/>
      </a:accent5>
      <a:accent6>
        <a:srgbClr val="6F6C7D"/>
      </a:accent6>
      <a:hlink>
        <a:srgbClr val="6187E3"/>
      </a:hlink>
      <a:folHlink>
        <a:srgbClr val="7B8EB8"/>
      </a:folHlink>
    </a:clrScheme>
    <a:fontScheme name="Office Classic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Perspective">
      <a:fillStyleLst>
        <a:solidFill>
          <a:schemeClr val="phClr"/>
        </a:solidFill>
        <a:gradFill rotWithShape="1">
          <a:gsLst>
            <a:gs pos="0">
              <a:schemeClr val="phClr">
                <a:tint val="50000"/>
                <a:alpha val="100000"/>
                <a:satMod val="160000"/>
                <a:lumMod val="105000"/>
              </a:schemeClr>
            </a:gs>
            <a:gs pos="41000">
              <a:schemeClr val="phClr">
                <a:tint val="57000"/>
                <a:satMod val="180000"/>
                <a:lumMod val="99000"/>
              </a:schemeClr>
            </a:gs>
            <a:gs pos="100000">
              <a:schemeClr val="phClr">
                <a:tint val="80000"/>
                <a:satMod val="200000"/>
                <a:lumMod val="104000"/>
              </a:schemeClr>
            </a:gs>
          </a:gsLst>
          <a:lin ang="5400000" scaled="1"/>
        </a:gradFill>
        <a:gradFill rotWithShape="1">
          <a:gsLst>
            <a:gs pos="0">
              <a:schemeClr val="phClr">
                <a:tint val="96000"/>
                <a:satMod val="130000"/>
                <a:lumMod val="114000"/>
              </a:schemeClr>
            </a:gs>
            <a:gs pos="60000">
              <a:schemeClr val="phClr">
                <a:tint val="100000"/>
                <a:satMod val="106000"/>
                <a:lumMod val="110000"/>
              </a:schemeClr>
            </a:gs>
            <a:gs pos="100000">
              <a:schemeClr val="phClr"/>
            </a:gs>
          </a:gsLst>
          <a:lin ang="5400000" scaled="0"/>
        </a:gradFill>
      </a:fillStyleLst>
      <a:lnStyleLst>
        <a:ln w="12700" cap="flat" cmpd="sng" algn="ctr">
          <a:solidFill>
            <a:schemeClr val="phClr"/>
          </a:solidFill>
          <a:prstDash val="solid"/>
        </a:ln>
        <a:ln w="19050" cap="flat" cmpd="sng" algn="ctr">
          <a:solidFill>
            <a:schemeClr val="phClr"/>
          </a:solidFill>
          <a:prstDash val="solid"/>
        </a:ln>
        <a:ln w="28575" cap="flat" cmpd="sng" algn="ctr">
          <a:solidFill>
            <a:schemeClr val="phClr"/>
          </a:solidFill>
          <a:prstDash val="solid"/>
        </a:ln>
      </a:lnStyleLst>
      <a:effectStyleLst>
        <a:effectStyle>
          <a:effectLst>
            <a:outerShdw blurRad="50800" dist="38100" dir="5400000" rotWithShape="0">
              <a:srgbClr val="000000">
                <a:alpha val="28000"/>
              </a:srgbClr>
            </a:outerShdw>
          </a:effectLst>
        </a:effectStyle>
        <a:effectStyle>
          <a:effectLst>
            <a:outerShdw blurRad="47625" dist="38100" dir="5400000" sy="98000" rotWithShape="0">
              <a:srgbClr val="000000">
                <a:alpha val="48000"/>
              </a:srgbClr>
            </a:outerShdw>
          </a:effectLst>
          <a:scene3d>
            <a:camera prst="orthographicFront">
              <a:rot lat="0" lon="0" rev="0"/>
            </a:camera>
            <a:lightRig rig="twoPt" dir="br">
              <a:rot lat="0" lon="0" rev="8700000"/>
            </a:lightRig>
          </a:scene3d>
          <a:sp3d prstMaterial="matte">
            <a:bevelT w="25400" h="53975"/>
          </a:sp3d>
        </a:effectStyle>
        <a:effectStyle>
          <a:effectLst>
            <a:reflection blurRad="12700" stA="24000" endPos="28000" dist="50800" dir="5400000" sy="-100000" rotWithShape="0"/>
          </a:effectLst>
          <a:scene3d>
            <a:camera prst="orthographicFront">
              <a:rot lat="0" lon="0" rev="0"/>
            </a:camera>
            <a:lightRig rig="threePt" dir="t">
              <a:rot lat="0" lon="0" rev="4800000"/>
            </a:lightRig>
          </a:scene3d>
          <a:sp3d>
            <a:bevelT w="69850" h="31750"/>
          </a:sp3d>
        </a:effectStyle>
      </a:effectStyleLst>
      <a:bgFillStyleLst>
        <a:solidFill>
          <a:schemeClr val="phClr"/>
        </a:solidFill>
        <a:gradFill rotWithShape="1">
          <a:gsLst>
            <a:gs pos="0">
              <a:schemeClr val="phClr">
                <a:tint val="100000"/>
                <a:shade val="80000"/>
                <a:satMod val="100000"/>
                <a:lumMod val="100000"/>
              </a:schemeClr>
            </a:gs>
            <a:gs pos="65000">
              <a:schemeClr val="phClr">
                <a:tint val="100000"/>
                <a:shade val="95000"/>
                <a:satMod val="100000"/>
                <a:lumMod val="100000"/>
              </a:schemeClr>
            </a:gs>
            <a:gs pos="100000">
              <a:schemeClr val="phClr">
                <a:tint val="88000"/>
                <a:shade val="100000"/>
                <a:satMod val="400000"/>
                <a:lumMod val="100000"/>
              </a:schemeClr>
            </a:gs>
          </a:gsLst>
          <a:lin ang="5400000" scaled="0"/>
        </a:gradFill>
        <a:blipFill rotWithShape="1">
          <a:blip xmlns:r="http://schemas.openxmlformats.org/officeDocument/2006/relationships" r:embed="rId1">
            <a:duotone>
              <a:schemeClr val="phClr">
                <a:tint val="95000"/>
                <a:satMod val="90000"/>
              </a:schemeClr>
              <a:schemeClr val="phClr">
                <a:shade val="92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Perspective</Template>
  <TotalTime>211</TotalTime>
  <Words>546</Words>
  <Application>Microsoft Office PowerPoint</Application>
  <PresentationFormat>On-screen Show (4:3)</PresentationFormat>
  <Paragraphs>45</Paragraphs>
  <Slides>13</Slides>
  <Notes>2</Notes>
  <HiddenSlides>2</HiddenSlides>
  <MMClips>0</MMClip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Perspective</vt:lpstr>
      <vt:lpstr>PATOFISIOLOGI GANGGUAN NAPZA</vt:lpstr>
      <vt:lpstr>PowerPoint Presentation</vt:lpstr>
      <vt:lpstr>PowerPoint Presentation</vt:lpstr>
      <vt:lpstr>PowerPoint Presentation</vt:lpstr>
      <vt:lpstr>Neurofarmakologi</vt:lpstr>
      <vt:lpstr>Toleransi dan Ketergantungan</vt:lpstr>
      <vt:lpstr>Alkohol</vt:lpstr>
      <vt:lpstr>Alkohol</vt:lpstr>
      <vt:lpstr>PowerPoint Presentation</vt:lpstr>
      <vt:lpstr>PowerPoint Presentation</vt:lpstr>
      <vt:lpstr>Otak setelah penggunaan narkoba </vt:lpstr>
      <vt:lpstr>Otak setelah menggunakan narkoba</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PATOFISIOLOGI GANGGUAN NAPZA</dc:title>
  <dc:creator>owner</dc:creator>
  <cp:lastModifiedBy>owner</cp:lastModifiedBy>
  <cp:revision>16</cp:revision>
  <dcterms:created xsi:type="dcterms:W3CDTF">2013-09-28T01:26:45Z</dcterms:created>
  <dcterms:modified xsi:type="dcterms:W3CDTF">2013-11-14T07:39:51Z</dcterms:modified>
</cp:coreProperties>
</file>