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4" r:id="rId38"/>
    <p:sldId id="293" r:id="rId39"/>
    <p:sldId id="296" r:id="rId40"/>
    <p:sldId id="295" r:id="rId41"/>
    <p:sldId id="297" r:id="rId4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94660"/>
  </p:normalViewPr>
  <p:slideViewPr>
    <p:cSldViewPr>
      <p:cViewPr varScale="1">
        <p:scale>
          <a:sx n="38" d="100"/>
          <a:sy n="38" d="100"/>
        </p:scale>
        <p:origin x="-120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B3813A-05C0-4A00-AA35-2A0BC543368F}" type="datetimeFigureOut">
              <a:rPr lang="id-ID" smtClean="0"/>
              <a:t>30/04/2014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EB58A1-880D-4C45-AB25-DD252E15AD47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KONSEP UTAMA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7632848" cy="1752600"/>
          </a:xfrm>
        </p:spPr>
        <p:txBody>
          <a:bodyPr/>
          <a:lstStyle/>
          <a:p>
            <a:r>
              <a:rPr lang="id-ID" dirty="0" smtClean="0"/>
              <a:t>Presentan : Endang Legiarti</a:t>
            </a:r>
          </a:p>
          <a:p>
            <a:r>
              <a:rPr lang="id-ID" dirty="0" smtClean="0"/>
              <a:t>Narasumber : dr Petrin Redayani L, SpKJ (K)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3494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Ego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id-ID" dirty="0" smtClean="0"/>
              <a:t>Aspek sadar ego meliputi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/>
              <a:t>eksekutif</a:t>
            </a:r>
            <a:r>
              <a:rPr lang="en-US" dirty="0"/>
              <a:t> </a:t>
            </a:r>
            <a:r>
              <a:rPr lang="en-US" dirty="0" err="1"/>
              <a:t>pikiran</a:t>
            </a:r>
            <a:r>
              <a:rPr lang="en-US" dirty="0"/>
              <a:t>, </a:t>
            </a:r>
            <a:r>
              <a:rPr lang="id-ID" dirty="0" smtClean="0"/>
              <a:t>seperti </a:t>
            </a:r>
          </a:p>
          <a:p>
            <a:pPr lvl="1"/>
            <a:r>
              <a:rPr lang="id-ID" dirty="0" smtClean="0"/>
              <a:t>pengambilan keputusan, </a:t>
            </a:r>
          </a:p>
          <a:p>
            <a:pPr lvl="1"/>
            <a:r>
              <a:rPr lang="en-US" dirty="0" err="1" smtClean="0"/>
              <a:t>integrasi</a:t>
            </a:r>
            <a:r>
              <a:rPr lang="en-US" dirty="0" smtClean="0"/>
              <a:t> </a:t>
            </a:r>
            <a:r>
              <a:rPr lang="en-US" dirty="0"/>
              <a:t>data </a:t>
            </a:r>
            <a:r>
              <a:rPr lang="en-US" dirty="0" err="1"/>
              <a:t>perseptual</a:t>
            </a:r>
            <a:r>
              <a:rPr lang="en-US" dirty="0"/>
              <a:t>, </a:t>
            </a:r>
            <a:endParaRPr lang="id-ID" dirty="0" smtClean="0"/>
          </a:p>
          <a:p>
            <a:pPr lvl="1"/>
            <a:r>
              <a:rPr lang="en-US" dirty="0" err="1" smtClean="0"/>
              <a:t>kalkulasi</a:t>
            </a:r>
            <a:r>
              <a:rPr lang="en-US" dirty="0" smtClean="0"/>
              <a:t> </a:t>
            </a:r>
            <a:r>
              <a:rPr lang="en-US" dirty="0"/>
              <a:t>mental. </a:t>
            </a:r>
            <a:endParaRPr lang="id-ID" dirty="0" smtClean="0"/>
          </a:p>
          <a:p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ego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melawan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 </a:t>
            </a:r>
            <a:r>
              <a:rPr lang="en-US" dirty="0" err="1"/>
              <a:t>insting</a:t>
            </a:r>
            <a:r>
              <a:rPr lang="en-US" dirty="0"/>
              <a:t> yang </a:t>
            </a:r>
            <a:r>
              <a:rPr lang="en-US" dirty="0" err="1"/>
              <a:t>kuat</a:t>
            </a:r>
            <a:r>
              <a:rPr lang="en-US" dirty="0"/>
              <a:t> </a:t>
            </a:r>
            <a:r>
              <a:rPr lang="id-ID" dirty="0" smtClean="0"/>
              <a:t>dari </a:t>
            </a:r>
            <a:r>
              <a:rPr lang="en-US" dirty="0" smtClean="0"/>
              <a:t> </a:t>
            </a:r>
            <a:r>
              <a:rPr lang="en-US" dirty="0"/>
              <a:t>id. </a:t>
            </a:r>
            <a:endParaRPr lang="id-ID" dirty="0" smtClean="0"/>
          </a:p>
          <a:p>
            <a:pPr marL="457200" lvl="1" indent="0">
              <a:buNone/>
            </a:pPr>
            <a:r>
              <a:rPr lang="en-US" dirty="0" err="1" smtClean="0"/>
              <a:t>Seksualitas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agresi</a:t>
            </a:r>
            <a:r>
              <a:rPr lang="en-US" dirty="0"/>
              <a:t> </a:t>
            </a:r>
            <a:r>
              <a:rPr lang="en-US" dirty="0" err="1"/>
              <a:t>diangap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id-ID" dirty="0" smtClean="0"/>
              <a:t>yg </a:t>
            </a:r>
            <a:r>
              <a:rPr lang="en-US" dirty="0" err="1" smtClean="0"/>
              <a:t>membutuhkan</a:t>
            </a:r>
            <a:r>
              <a:rPr lang="en-US" dirty="0" smtClean="0"/>
              <a:t> </a:t>
            </a:r>
            <a:r>
              <a:rPr lang="en-US" dirty="0" err="1"/>
              <a:t>usaha</a:t>
            </a:r>
            <a:r>
              <a:rPr lang="en-US" dirty="0"/>
              <a:t> </a:t>
            </a:r>
            <a:r>
              <a:rPr lang="en-US" dirty="0" err="1"/>
              <a:t>defensif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biasa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ego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mencegahnya</a:t>
            </a:r>
            <a:r>
              <a:rPr lang="en-US" dirty="0"/>
              <a:t> agar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mengganggu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4056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Id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</a:t>
            </a:r>
            <a:r>
              <a:rPr lang="en-US" dirty="0" smtClean="0"/>
              <a:t>d </a:t>
            </a:r>
            <a:r>
              <a:rPr lang="en-US" dirty="0" err="1" smtClean="0"/>
              <a:t>seluruhnya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disadari</a:t>
            </a:r>
            <a:r>
              <a:rPr lang="en-US" dirty="0"/>
              <a:t> </a:t>
            </a:r>
            <a:endParaRPr lang="id-ID" dirty="0" smtClean="0"/>
          </a:p>
          <a:p>
            <a:r>
              <a:rPr lang="id-ID" dirty="0" smtClean="0"/>
              <a:t>Id </a:t>
            </a:r>
            <a:r>
              <a:rPr lang="en-US" dirty="0" err="1" smtClean="0"/>
              <a:t>dikontrol</a:t>
            </a:r>
            <a:r>
              <a:rPr lang="en-US" dirty="0" smtClean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ego </a:t>
            </a:r>
            <a:r>
              <a:rPr lang="id-ID" dirty="0" smtClean="0"/>
              <a:t>&amp; </a:t>
            </a:r>
            <a:r>
              <a:rPr lang="en-US" dirty="0" err="1" smtClean="0"/>
              <a:t>agen</a:t>
            </a:r>
            <a:r>
              <a:rPr lang="en-US" dirty="0" smtClean="0"/>
              <a:t> </a:t>
            </a:r>
            <a:r>
              <a:rPr lang="en-US" dirty="0" err="1"/>
              <a:t>ke</a:t>
            </a:r>
            <a:r>
              <a:rPr lang="id-ID" dirty="0"/>
              <a:t>-</a:t>
            </a:r>
            <a:r>
              <a:rPr lang="en-US" dirty="0"/>
              <a:t>3 yang </a:t>
            </a:r>
            <a:r>
              <a:rPr lang="en-US" dirty="0" err="1"/>
              <a:t>disebut</a:t>
            </a:r>
            <a:r>
              <a:rPr lang="en-US" dirty="0"/>
              <a:t> superego.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01328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Superego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B</a:t>
            </a:r>
            <a:r>
              <a:rPr lang="en-US" dirty="0" err="1" smtClean="0"/>
              <a:t>ersifat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mewakili</a:t>
            </a:r>
            <a:r>
              <a:rPr lang="en-US" dirty="0"/>
              <a:t> </a:t>
            </a:r>
            <a:r>
              <a:rPr lang="en-US" dirty="0" err="1"/>
              <a:t>internalisasi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moral </a:t>
            </a:r>
            <a:r>
              <a:rPr lang="en-US" dirty="0" err="1"/>
              <a:t>dari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orang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Terkadang</a:t>
            </a:r>
            <a:r>
              <a:rPr lang="en-US" dirty="0" smtClean="0"/>
              <a:t> </a:t>
            </a:r>
            <a:r>
              <a:rPr lang="en-US" dirty="0"/>
              <a:t>superego </a:t>
            </a:r>
            <a:r>
              <a:rPr lang="en-US" dirty="0" err="1"/>
              <a:t>dibagi</a:t>
            </a:r>
            <a:r>
              <a:rPr lang="en-US" dirty="0"/>
              <a:t> </a:t>
            </a:r>
            <a:r>
              <a:rPr lang="en-US" dirty="0" err="1"/>
              <a:t>kembali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id-ID" dirty="0" smtClean="0"/>
              <a:t>: </a:t>
            </a:r>
          </a:p>
          <a:p>
            <a:pPr marL="971550" lvl="1" indent="-514350">
              <a:buFont typeface="+mj-lt"/>
              <a:buAutoNum type="arabicPeriod"/>
            </a:pPr>
            <a:r>
              <a:rPr lang="id-ID" dirty="0" smtClean="0"/>
              <a:t>E</a:t>
            </a:r>
            <a:r>
              <a:rPr lang="en-US" dirty="0" smtClean="0"/>
              <a:t>go</a:t>
            </a:r>
            <a:r>
              <a:rPr lang="id-ID" dirty="0" smtClean="0"/>
              <a:t> </a:t>
            </a:r>
            <a:r>
              <a:rPr lang="en-US" dirty="0" smtClean="0"/>
              <a:t>ideal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mendiktasi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lakukan</a:t>
            </a:r>
            <a:r>
              <a:rPr lang="en-US" dirty="0"/>
              <a:t>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orang </a:t>
            </a:r>
            <a:r>
              <a:rPr lang="en-US" dirty="0" err="1"/>
              <a:t>tersebut</a:t>
            </a:r>
            <a:r>
              <a:rPr lang="en-US" dirty="0" smtClean="0"/>
              <a:t>),</a:t>
            </a:r>
            <a:endParaRPr lang="id-ID" dirty="0" smtClean="0"/>
          </a:p>
          <a:p>
            <a:pPr marL="971550" lvl="1" indent="-514350">
              <a:buFont typeface="+mj-lt"/>
              <a:buAutoNum type="arabicPeriod"/>
            </a:pPr>
            <a:r>
              <a:rPr lang="id-ID" dirty="0" smtClean="0"/>
              <a:t>K</a:t>
            </a:r>
            <a:r>
              <a:rPr lang="en-US" dirty="0" err="1" smtClean="0"/>
              <a:t>esadaran</a:t>
            </a:r>
            <a:r>
              <a:rPr lang="en-US" dirty="0" smtClean="0"/>
              <a:t> </a:t>
            </a:r>
            <a:r>
              <a:rPr lang="en-US" dirty="0"/>
              <a:t>moral </a:t>
            </a:r>
            <a:r>
              <a:rPr lang="en-US" dirty="0" err="1"/>
              <a:t>atau</a:t>
            </a:r>
            <a:r>
              <a:rPr lang="en-US" dirty="0"/>
              <a:t> superego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(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mendiktasi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i="1" dirty="0"/>
              <a:t> </a:t>
            </a:r>
            <a:r>
              <a:rPr lang="en-US" i="1" dirty="0" err="1"/>
              <a:t>harus</a:t>
            </a:r>
            <a:r>
              <a:rPr lang="en-US" i="1" dirty="0"/>
              <a:t> </a:t>
            </a:r>
            <a:r>
              <a:rPr lang="en-US" dirty="0" err="1"/>
              <a:t>lakukan</a:t>
            </a:r>
            <a:r>
              <a:rPr lang="en-US" dirty="0"/>
              <a:t>).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48349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Perspektif</a:t>
            </a:r>
            <a:r>
              <a:rPr lang="en-US" b="1" dirty="0"/>
              <a:t> </a:t>
            </a:r>
            <a:r>
              <a:rPr lang="en-US" b="1" dirty="0" err="1"/>
              <a:t>Perkembangan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Pengalaman</a:t>
            </a:r>
            <a:r>
              <a:rPr lang="en-US" dirty="0"/>
              <a:t> di masa </a:t>
            </a:r>
            <a:r>
              <a:rPr lang="en-US" dirty="0" err="1"/>
              <a:t>kanak-kanak</a:t>
            </a:r>
            <a:r>
              <a:rPr lang="en-US" dirty="0"/>
              <a:t>, </a:t>
            </a:r>
            <a:r>
              <a:rPr lang="en-US" dirty="0" err="1"/>
              <a:t>bersamaan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genetik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,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orang </a:t>
            </a:r>
            <a:r>
              <a:rPr lang="en-US" dirty="0" err="1" smtClean="0"/>
              <a:t>dewasa</a:t>
            </a:r>
            <a:endParaRPr lang="id-ID" dirty="0" smtClean="0"/>
          </a:p>
          <a:p>
            <a:r>
              <a:rPr lang="id-ID" dirty="0" smtClean="0"/>
              <a:t>T</a:t>
            </a:r>
            <a:r>
              <a:rPr lang="en-US" dirty="0" err="1" smtClean="0"/>
              <a:t>emperamen</a:t>
            </a:r>
            <a:r>
              <a:rPr lang="en-US" dirty="0" smtClean="0"/>
              <a:t> </a:t>
            </a:r>
            <a:r>
              <a:rPr lang="en-US" dirty="0" err="1"/>
              <a:t>anak</a:t>
            </a:r>
            <a:r>
              <a:rPr lang="en-US" dirty="0"/>
              <a:t> yang </a:t>
            </a:r>
            <a:r>
              <a:rPr lang="en-US" dirty="0" err="1"/>
              <a:t>didasarkan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genetika</a:t>
            </a:r>
            <a:r>
              <a:rPr lang="en-US" dirty="0"/>
              <a:t> 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id-ID" dirty="0" smtClean="0"/>
              <a:t>sebagian besar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/>
              <a:t>interaksi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orang </a:t>
            </a:r>
            <a:r>
              <a:rPr lang="en-US" dirty="0" err="1" smtClean="0"/>
              <a:t>tua</a:t>
            </a:r>
            <a:endParaRPr lang="id-ID" dirty="0" smtClean="0"/>
          </a:p>
          <a:p>
            <a:r>
              <a:rPr lang="en-US" dirty="0" err="1"/>
              <a:t>Interaksi</a:t>
            </a:r>
            <a:r>
              <a:rPr lang="en-US" dirty="0"/>
              <a:t> </a:t>
            </a:r>
            <a:r>
              <a:rPr lang="en-US" dirty="0" err="1"/>
              <a:t>rumit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sifat</a:t>
            </a:r>
            <a:r>
              <a:rPr lang="en-US" dirty="0"/>
              <a:t> </a:t>
            </a:r>
            <a:r>
              <a:rPr lang="en-US" dirty="0" err="1"/>
              <a:t>bawaan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, </a:t>
            </a: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psikologis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“</a:t>
            </a:r>
            <a:r>
              <a:rPr lang="en-US" dirty="0" err="1"/>
              <a:t>kecocokan</a:t>
            </a:r>
            <a:r>
              <a:rPr lang="en-US" dirty="0"/>
              <a:t>”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id-ID" dirty="0" smtClean="0"/>
              <a:t>&amp; </a:t>
            </a:r>
            <a:r>
              <a:rPr lang="en-US" dirty="0" smtClean="0"/>
              <a:t>orang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id-ID" dirty="0" smtClean="0"/>
              <a:t>sangat penting utk </a:t>
            </a:r>
            <a:r>
              <a:rPr lang="en-US" dirty="0" err="1" smtClean="0"/>
              <a:t>perspektif</a:t>
            </a:r>
            <a:r>
              <a:rPr lang="en-US" dirty="0" smtClean="0"/>
              <a:t> </a:t>
            </a:r>
            <a:r>
              <a:rPr lang="en-US" dirty="0" err="1"/>
              <a:t>perkembangannya</a:t>
            </a:r>
            <a:r>
              <a:rPr lang="en-US" dirty="0"/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16481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/>
              <a:t>psikoanalitik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melibatkan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pemahaman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yang </a:t>
            </a:r>
            <a:r>
              <a:rPr lang="en-US" dirty="0" err="1"/>
              <a:t>didasarkan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b="1" dirty="0" err="1"/>
              <a:t>zona</a:t>
            </a:r>
            <a:r>
              <a:rPr lang="en-US" b="1" dirty="0"/>
              <a:t> </a:t>
            </a:r>
            <a:r>
              <a:rPr lang="en-US" b="1" dirty="0" smtClean="0"/>
              <a:t>libidinal</a:t>
            </a:r>
            <a:endParaRPr lang="id-ID" b="1" dirty="0" smtClean="0"/>
          </a:p>
          <a:p>
            <a:r>
              <a:rPr lang="en-US" dirty="0"/>
              <a:t>Libido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 </a:t>
            </a:r>
            <a:r>
              <a:rPr lang="en-US" dirty="0" err="1"/>
              <a:t>seksual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dihubungkan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regio</a:t>
            </a:r>
            <a:r>
              <a:rPr lang="en-US" dirty="0"/>
              <a:t> oral, anal,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i="1" dirty="0"/>
              <a:t>phallic </a:t>
            </a:r>
            <a:r>
              <a:rPr lang="en-US" dirty="0"/>
              <a:t>di </a:t>
            </a:r>
            <a:r>
              <a:rPr lang="en-US" dirty="0" err="1"/>
              <a:t>tubuh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oediphal</a:t>
            </a:r>
            <a:r>
              <a:rPr lang="id-ID" dirty="0" smtClean="0"/>
              <a:t>m saat </a:t>
            </a:r>
            <a:r>
              <a:rPr lang="en-US" dirty="0" err="1" smtClean="0"/>
              <a:t>dirinya</a:t>
            </a:r>
            <a:r>
              <a:rPr lang="en-US" dirty="0" smtClean="0"/>
              <a:t> </a:t>
            </a:r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</a:t>
            </a:r>
            <a:r>
              <a:rPr lang="en-US" dirty="0" err="1"/>
              <a:t>kasih</a:t>
            </a:r>
            <a:r>
              <a:rPr lang="en-US" dirty="0"/>
              <a:t> </a:t>
            </a:r>
            <a:r>
              <a:rPr lang="en-US" dirty="0" err="1"/>
              <a:t>sayang</a:t>
            </a:r>
            <a:r>
              <a:rPr lang="en-US" dirty="0"/>
              <a:t> </a:t>
            </a:r>
            <a:r>
              <a:rPr lang="en-US" dirty="0" err="1"/>
              <a:t>utama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kelamin</a:t>
            </a:r>
            <a:r>
              <a:rPr lang="en-US" dirty="0"/>
              <a:t>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dirinya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41878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b="1" dirty="0" err="1"/>
              <a:t>laki-laki</a:t>
            </a:r>
            <a:r>
              <a:rPr lang="en-US" dirty="0"/>
              <a:t>, </a:t>
            </a:r>
            <a:r>
              <a:rPr lang="en-US" dirty="0" err="1"/>
              <a:t>perkembangan</a:t>
            </a:r>
            <a:r>
              <a:rPr lang="en-US" dirty="0"/>
              <a:t> superego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fase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oediphal</a:t>
            </a:r>
            <a:r>
              <a:rPr lang="en-US" dirty="0"/>
              <a:t>. </a:t>
            </a:r>
            <a:endParaRPr lang="id-ID" dirty="0"/>
          </a:p>
          <a:p>
            <a:r>
              <a:rPr lang="id-ID" dirty="0" smtClean="0"/>
              <a:t>D</a:t>
            </a:r>
            <a:r>
              <a:rPr lang="en-US" dirty="0" err="1" smtClean="0"/>
              <a:t>irinya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ibunya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agresi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ayahnya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keinginan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enggan</a:t>
            </a:r>
            <a:r>
              <a:rPr lang="en-US" dirty="0"/>
              <a:t> </a:t>
            </a:r>
            <a:r>
              <a:rPr lang="en-US" dirty="0" err="1"/>
              <a:t>merujuk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fakta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mirip</a:t>
            </a:r>
            <a:r>
              <a:rPr lang="en-US" dirty="0"/>
              <a:t> </a:t>
            </a:r>
            <a:r>
              <a:rPr lang="en-US" dirty="0" err="1"/>
              <a:t>ayahnya</a:t>
            </a:r>
            <a:r>
              <a:rPr lang="en-US" dirty="0"/>
              <a:t> </a:t>
            </a:r>
            <a:r>
              <a:rPr lang="en-US" dirty="0" err="1"/>
              <a:t>dibandingkan</a:t>
            </a:r>
            <a:r>
              <a:rPr lang="en-US" dirty="0"/>
              <a:t> </a:t>
            </a:r>
            <a:r>
              <a:rPr lang="en-US" dirty="0" err="1"/>
              <a:t>merusak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ayahnya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Ansietas</a:t>
            </a:r>
            <a:r>
              <a:rPr lang="en-US" dirty="0" smtClean="0"/>
              <a:t> </a:t>
            </a:r>
            <a:r>
              <a:rPr lang="en-US" dirty="0" err="1"/>
              <a:t>kastrasi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perhatian</a:t>
            </a:r>
            <a:r>
              <a:rPr lang="en-US" dirty="0"/>
              <a:t> </a:t>
            </a:r>
            <a:r>
              <a:rPr lang="en-US" dirty="0" err="1"/>
              <a:t>mendasar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laki-laki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fase</a:t>
            </a:r>
            <a:r>
              <a:rPr lang="en-US" dirty="0"/>
              <a:t> </a:t>
            </a:r>
            <a:r>
              <a:rPr lang="en-US" dirty="0" err="1"/>
              <a:t>oediphal</a:t>
            </a:r>
            <a:r>
              <a:rPr lang="en-US" dirty="0"/>
              <a:t>, yang </a:t>
            </a:r>
            <a:r>
              <a:rPr lang="en-US" dirty="0" err="1"/>
              <a:t>takut</a:t>
            </a:r>
            <a:r>
              <a:rPr lang="en-US" dirty="0"/>
              <a:t> </a:t>
            </a:r>
            <a:r>
              <a:rPr lang="en-US" dirty="0" err="1"/>
              <a:t>ayahnya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menyerang</a:t>
            </a:r>
            <a:r>
              <a:rPr lang="en-US" dirty="0"/>
              <a:t> </a:t>
            </a:r>
            <a:r>
              <a:rPr lang="en-US" dirty="0" err="1"/>
              <a:t>kembali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menyerang</a:t>
            </a:r>
            <a:r>
              <a:rPr lang="en-US" dirty="0"/>
              <a:t> genitalia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/>
              <a:t>menghindari</a:t>
            </a:r>
            <a:r>
              <a:rPr lang="en-US" dirty="0"/>
              <a:t> </a:t>
            </a:r>
            <a:r>
              <a:rPr lang="en-US" dirty="0" err="1"/>
              <a:t>kemungkinan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mengidentifikasi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ayahnya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ibunya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menghindari</a:t>
            </a:r>
            <a:r>
              <a:rPr lang="en-US" dirty="0"/>
              <a:t> </a:t>
            </a:r>
            <a:r>
              <a:rPr lang="en-US" dirty="0" err="1"/>
              <a:t>kompetisi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ayahnya</a:t>
            </a:r>
            <a:r>
              <a:rPr lang="en-US" dirty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99919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Konstellasi</a:t>
            </a:r>
            <a:r>
              <a:rPr lang="en-US" dirty="0"/>
              <a:t> </a:t>
            </a:r>
            <a:r>
              <a:rPr lang="en-US" dirty="0" err="1"/>
              <a:t>oediphal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b="1" dirty="0" err="1"/>
              <a:t>anak</a:t>
            </a:r>
            <a:r>
              <a:rPr lang="en-US" b="1" dirty="0"/>
              <a:t> </a:t>
            </a:r>
            <a:r>
              <a:rPr lang="en-US" b="1" dirty="0" err="1"/>
              <a:t>perempuan</a:t>
            </a:r>
            <a:r>
              <a:rPr lang="en-US" b="1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sekoheren</a:t>
            </a:r>
            <a:r>
              <a:rPr lang="en-US" dirty="0"/>
              <a:t> </a:t>
            </a:r>
            <a:r>
              <a:rPr lang="en-US" dirty="0" err="1"/>
              <a:t>konseptualisasi</a:t>
            </a:r>
            <a:r>
              <a:rPr lang="en-US" dirty="0"/>
              <a:t> </a:t>
            </a:r>
            <a:r>
              <a:rPr lang="en-US" dirty="0" err="1"/>
              <a:t>klasik</a:t>
            </a:r>
            <a:r>
              <a:rPr lang="en-US" dirty="0"/>
              <a:t> Freud.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feminis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menggantikan</a:t>
            </a:r>
            <a:r>
              <a:rPr lang="en-US" dirty="0"/>
              <a:t> </a:t>
            </a:r>
            <a:r>
              <a:rPr lang="en-US" dirty="0" err="1"/>
              <a:t>pandangan</a:t>
            </a:r>
            <a:r>
              <a:rPr lang="en-US" dirty="0"/>
              <a:t> </a:t>
            </a:r>
            <a:r>
              <a:rPr lang="en-US" dirty="0" err="1"/>
              <a:t>klasik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laki-laki</a:t>
            </a:r>
            <a:r>
              <a:rPr lang="en-US" dirty="0"/>
              <a:t> inferior yang </a:t>
            </a:r>
            <a:r>
              <a:rPr lang="en-US" dirty="0" err="1"/>
              <a:t>mengalami</a:t>
            </a:r>
            <a:r>
              <a:rPr lang="en-US" dirty="0"/>
              <a:t> rasa </a:t>
            </a:r>
            <a:r>
              <a:rPr lang="en-US" dirty="0" err="1"/>
              <a:t>iri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penis. </a:t>
            </a:r>
            <a:endParaRPr lang="id-ID" dirty="0" smtClean="0"/>
          </a:p>
          <a:p>
            <a:r>
              <a:rPr lang="en-US" dirty="0" err="1" smtClean="0"/>
              <a:t>Tampilan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b="1" dirty="0" err="1"/>
              <a:t>kontemporer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psikologis</a:t>
            </a:r>
            <a:r>
              <a:rPr lang="en-US" dirty="0"/>
              <a:t>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mempertimbangkan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identitas</a:t>
            </a:r>
            <a:r>
              <a:rPr lang="en-US" dirty="0"/>
              <a:t> </a:t>
            </a:r>
            <a:r>
              <a:rPr lang="en-US" dirty="0" err="1"/>
              <a:t>perempuan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kontribusi</a:t>
            </a:r>
            <a:r>
              <a:rPr lang="en-US" dirty="0"/>
              <a:t> </a:t>
            </a:r>
            <a:r>
              <a:rPr lang="en-US" dirty="0" err="1"/>
              <a:t>rumit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gen, </a:t>
            </a:r>
            <a:r>
              <a:rPr lang="en-US" dirty="0" err="1"/>
              <a:t>kultur</a:t>
            </a:r>
            <a:r>
              <a:rPr lang="en-US" dirty="0"/>
              <a:t>, </a:t>
            </a:r>
            <a:r>
              <a:rPr lang="en-US" dirty="0" err="1"/>
              <a:t>identifikasi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orang </a:t>
            </a:r>
            <a:r>
              <a:rPr lang="en-US" dirty="0" err="1"/>
              <a:t>tua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internal </a:t>
            </a:r>
            <a:r>
              <a:rPr lang="en-US" dirty="0" err="1"/>
              <a:t>dibandingkan</a:t>
            </a:r>
            <a:r>
              <a:rPr lang="en-US" dirty="0"/>
              <a:t> </a:t>
            </a:r>
            <a:r>
              <a:rPr lang="en-US" dirty="0" err="1"/>
              <a:t>asumsi</a:t>
            </a:r>
            <a:r>
              <a:rPr lang="en-US" dirty="0"/>
              <a:t> </a:t>
            </a:r>
            <a:r>
              <a:rPr lang="en-US" dirty="0" err="1"/>
              <a:t>sederhana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anatomis</a:t>
            </a:r>
            <a:r>
              <a:rPr lang="en-US" dirty="0"/>
              <a:t> (Benjamin 1990; </a:t>
            </a:r>
            <a:r>
              <a:rPr lang="en-US" dirty="0" err="1"/>
              <a:t>Chodorow</a:t>
            </a:r>
            <a:r>
              <a:rPr lang="en-US" dirty="0"/>
              <a:t> 1996).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40929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err="1" smtClean="0"/>
              <a:t>P</a:t>
            </a:r>
            <a:r>
              <a:rPr lang="en-US" dirty="0" err="1" smtClean="0"/>
              <a:t>engalaman</a:t>
            </a:r>
            <a:r>
              <a:rPr lang="en-US" dirty="0" smtClean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orang </a:t>
            </a:r>
            <a:r>
              <a:rPr lang="en-US" dirty="0" smtClean="0"/>
              <a:t>lain</a:t>
            </a:r>
            <a:r>
              <a:rPr lang="id-ID" dirty="0" smtClean="0"/>
              <a:t> &amp;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/>
              <a:t>afek</a:t>
            </a:r>
            <a:r>
              <a:rPr lang="en-US" dirty="0"/>
              <a:t> yang </a:t>
            </a:r>
            <a:r>
              <a:rPr lang="en-US" dirty="0" err="1"/>
              <a:t>berhubungan</a:t>
            </a:r>
            <a:r>
              <a:rPr lang="en-US" dirty="0"/>
              <a:t> </a:t>
            </a:r>
            <a:r>
              <a:rPr lang="en-US" dirty="0" smtClean="0"/>
              <a:t>de</a:t>
            </a:r>
            <a:r>
              <a:rPr lang="id-ID" dirty="0" smtClean="0"/>
              <a:t>n</a:t>
            </a:r>
            <a:r>
              <a:rPr lang="en-US" dirty="0" err="1" smtClean="0"/>
              <a:t>gannya</a:t>
            </a:r>
            <a:r>
              <a:rPr lang="en-US" dirty="0"/>
              <a:t>, </a:t>
            </a:r>
            <a:r>
              <a:rPr lang="en-US" dirty="0" err="1"/>
              <a:t>diinternalisasi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representasi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interaksi</a:t>
            </a:r>
            <a:r>
              <a:rPr lang="en-US" dirty="0"/>
              <a:t> interpersonal </a:t>
            </a:r>
            <a:r>
              <a:rPr lang="en-US" dirty="0" err="1"/>
              <a:t>tersebut</a:t>
            </a:r>
            <a:r>
              <a:rPr lang="en-US" dirty="0"/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48747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Teori</a:t>
            </a:r>
            <a:r>
              <a:rPr lang="en-US" b="1" dirty="0"/>
              <a:t> </a:t>
            </a:r>
            <a:r>
              <a:rPr lang="en-US" b="1" dirty="0" err="1"/>
              <a:t>relasi</a:t>
            </a:r>
            <a:r>
              <a:rPr lang="en-US" b="1" dirty="0"/>
              <a:t> </a:t>
            </a:r>
            <a:r>
              <a:rPr lang="en-US" b="1" dirty="0" err="1"/>
              <a:t>obyek</a:t>
            </a:r>
            <a:r>
              <a:rPr lang="en-US" b="1" dirty="0"/>
              <a:t> </a:t>
            </a:r>
            <a:r>
              <a:rPr lang="id-ID" b="1" dirty="0" smtClean="0">
                <a:sym typeface="Wingdings" panose="05000000000000000000" pitchFamily="2" charset="2"/>
              </a:rPr>
              <a:t></a:t>
            </a:r>
            <a:r>
              <a:rPr lang="en-US" dirty="0" err="1" smtClean="0"/>
              <a:t>Melaine</a:t>
            </a:r>
            <a:r>
              <a:rPr lang="en-US" dirty="0" smtClean="0"/>
              <a:t> </a:t>
            </a:r>
            <a:r>
              <a:rPr lang="en-US" dirty="0"/>
              <a:t>Klein </a:t>
            </a:r>
            <a:r>
              <a:rPr lang="en-US" dirty="0" err="1"/>
              <a:t>mecoba</a:t>
            </a:r>
            <a:r>
              <a:rPr lang="en-US" dirty="0"/>
              <a:t> </a:t>
            </a:r>
            <a:r>
              <a:rPr lang="en-US" dirty="0" err="1" smtClean="0"/>
              <a:t>mengintegrasikan</a:t>
            </a:r>
            <a:r>
              <a:rPr lang="en-US" dirty="0" smtClean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internal. </a:t>
            </a:r>
            <a:r>
              <a:rPr lang="en-US" dirty="0" err="1"/>
              <a:t>Pemikir-pemikir</a:t>
            </a:r>
            <a:r>
              <a:rPr lang="en-US" dirty="0"/>
              <a:t> </a:t>
            </a:r>
            <a:r>
              <a:rPr lang="en-US" dirty="0" err="1"/>
              <a:t>selanjutnya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W.R.D. Fairbairn </a:t>
            </a:r>
            <a:r>
              <a:rPr lang="en-US" dirty="0" err="1"/>
              <a:t>dan</a:t>
            </a:r>
            <a:r>
              <a:rPr lang="en-US" dirty="0"/>
              <a:t> DW </a:t>
            </a:r>
            <a:r>
              <a:rPr lang="en-US" dirty="0" err="1"/>
              <a:t>Winnicott</a:t>
            </a:r>
            <a:r>
              <a:rPr lang="en-US" dirty="0"/>
              <a:t>,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perspektif</a:t>
            </a:r>
            <a:r>
              <a:rPr lang="en-US" dirty="0"/>
              <a:t> </a:t>
            </a:r>
            <a:r>
              <a:rPr lang="en-US" i="1" dirty="0" err="1"/>
              <a:t>independen</a:t>
            </a:r>
            <a:r>
              <a:rPr lang="en-US" i="1" dirty="0"/>
              <a:t> </a:t>
            </a:r>
            <a:r>
              <a:rPr lang="en-US" i="1" dirty="0" err="1"/>
              <a:t>Inggris</a:t>
            </a:r>
            <a:r>
              <a:rPr lang="en-US" dirty="0"/>
              <a:t>, yang </a:t>
            </a:r>
            <a:r>
              <a:rPr lang="en-US" dirty="0" err="1"/>
              <a:t>mengargumentasikan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motivasi</a:t>
            </a:r>
            <a:r>
              <a:rPr lang="en-US" dirty="0"/>
              <a:t> primer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mendorong</a:t>
            </a:r>
            <a:r>
              <a:rPr lang="en-US" dirty="0"/>
              <a:t> </a:t>
            </a:r>
            <a:r>
              <a:rPr lang="en-US" dirty="0" err="1"/>
              <a:t>gratifikasi</a:t>
            </a:r>
            <a:r>
              <a:rPr lang="en-US" dirty="0"/>
              <a:t> (</a:t>
            </a:r>
            <a:r>
              <a:rPr lang="en-US" dirty="0" err="1"/>
              <a:t>tampilan</a:t>
            </a:r>
            <a:r>
              <a:rPr lang="en-US" dirty="0"/>
              <a:t> </a:t>
            </a:r>
            <a:r>
              <a:rPr lang="en-US" dirty="0" smtClean="0"/>
              <a:t>Freudian </a:t>
            </a:r>
            <a:r>
              <a:rPr lang="en-US" dirty="0" err="1"/>
              <a:t>klasik</a:t>
            </a:r>
            <a:r>
              <a:rPr lang="en-US" dirty="0"/>
              <a:t>) (</a:t>
            </a:r>
            <a:r>
              <a:rPr lang="en-US" dirty="0" err="1"/>
              <a:t>Gabbard</a:t>
            </a:r>
            <a:r>
              <a:rPr lang="en-US" dirty="0"/>
              <a:t> 2005).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11651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id-ID" dirty="0" smtClean="0"/>
              <a:t>H</a:t>
            </a:r>
            <a:r>
              <a:rPr lang="en-US" dirty="0" err="1" smtClean="0"/>
              <a:t>einz</a:t>
            </a:r>
            <a:r>
              <a:rPr lang="en-US" dirty="0" smtClean="0"/>
              <a:t> </a:t>
            </a:r>
            <a:r>
              <a:rPr lang="en-US" dirty="0" err="1"/>
              <a:t>Kohut</a:t>
            </a:r>
            <a:r>
              <a:rPr lang="en-US" dirty="0"/>
              <a:t> (</a:t>
            </a:r>
            <a:r>
              <a:rPr lang="en-US" dirty="0" smtClean="0"/>
              <a:t>1971,19</a:t>
            </a:r>
            <a:r>
              <a:rPr lang="id-ID" dirty="0" smtClean="0"/>
              <a:t>7</a:t>
            </a:r>
            <a:r>
              <a:rPr lang="en-US" dirty="0" smtClean="0"/>
              <a:t>7,1984</a:t>
            </a:r>
            <a:r>
              <a:rPr lang="en-US" dirty="0"/>
              <a:t>) </a:t>
            </a:r>
            <a:r>
              <a:rPr lang="en-US" dirty="0" err="1"/>
              <a:t>mengembangan</a:t>
            </a:r>
            <a:r>
              <a:rPr lang="en-US" dirty="0"/>
              <a:t> </a:t>
            </a:r>
            <a:r>
              <a:rPr lang="en-US" b="1" dirty="0" err="1"/>
              <a:t>psikolog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id-ID" b="1" dirty="0" smtClean="0"/>
              <a:t>self</a:t>
            </a:r>
            <a:r>
              <a:rPr lang="en-US" dirty="0" smtClean="0"/>
              <a:t> </a:t>
            </a:r>
            <a:r>
              <a:rPr lang="en-US" dirty="0" err="1"/>
              <a:t>berdasarkan</a:t>
            </a:r>
            <a:r>
              <a:rPr lang="en-US" dirty="0"/>
              <a:t> model </a:t>
            </a:r>
            <a:r>
              <a:rPr lang="en-US" dirty="0" err="1"/>
              <a:t>defisit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. </a:t>
            </a:r>
            <a:endParaRPr lang="id-ID" dirty="0" smtClean="0"/>
          </a:p>
          <a:p>
            <a:r>
              <a:rPr lang="id-ID" dirty="0" smtClean="0"/>
              <a:t>B</a:t>
            </a:r>
            <a:r>
              <a:rPr lang="en-US" dirty="0" err="1" smtClean="0"/>
              <a:t>ahwa</a:t>
            </a:r>
            <a:r>
              <a:rPr lang="en-US" dirty="0" smtClean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 </a:t>
            </a:r>
            <a:r>
              <a:rPr lang="en-US" dirty="0" err="1"/>
              <a:t>kekurangan</a:t>
            </a:r>
            <a:r>
              <a:rPr lang="en-US" dirty="0"/>
              <a:t> </a:t>
            </a:r>
            <a:r>
              <a:rPr lang="id-ID" dirty="0" smtClean="0"/>
              <a:t>empat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perkembangannya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,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/>
              <a:t>orang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defisit</a:t>
            </a:r>
            <a:r>
              <a:rPr lang="en-US" dirty="0"/>
              <a:t> (</a:t>
            </a:r>
            <a:r>
              <a:rPr lang="en-US" dirty="0" err="1"/>
              <a:t>kekurangan</a:t>
            </a:r>
            <a:r>
              <a:rPr lang="en-US" dirty="0"/>
              <a:t>) </a:t>
            </a:r>
            <a:r>
              <a:rPr lang="en-US" dirty="0" err="1"/>
              <a:t>tertentu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smtClean="0"/>
              <a:t>Rasa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yang </a:t>
            </a:r>
            <a:r>
              <a:rPr lang="en-US" dirty="0" err="1"/>
              <a:t>hilang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respons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orang lain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 smtClean="0"/>
              <a:t>mengganti</a:t>
            </a:r>
            <a:r>
              <a:rPr lang="en-US" dirty="0" smtClean="0"/>
              <a:t> </a:t>
            </a:r>
            <a:r>
              <a:rPr lang="en-US" dirty="0" err="1"/>
              <a:t>fungsi</a:t>
            </a:r>
            <a:r>
              <a:rPr lang="en-US" dirty="0"/>
              <a:t> yang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miliki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Kohut</a:t>
            </a:r>
            <a:r>
              <a:rPr lang="en-US" dirty="0" smtClean="0"/>
              <a:t> </a:t>
            </a:r>
            <a:r>
              <a:rPr lang="en-US" dirty="0" err="1" smtClean="0"/>
              <a:t>menyebut</a:t>
            </a:r>
            <a:r>
              <a:rPr lang="id-ID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b="1" dirty="0" err="1" smtClean="0"/>
              <a:t>fungsi</a:t>
            </a:r>
            <a:r>
              <a:rPr lang="en-US" b="1" dirty="0" smtClean="0"/>
              <a:t> </a:t>
            </a:r>
            <a:r>
              <a:rPr lang="id-ID" b="1" dirty="0" smtClean="0"/>
              <a:t>selfobject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  <a:endParaRPr lang="id-ID" dirty="0" smtClean="0"/>
          </a:p>
          <a:p>
            <a:pPr marL="457200" lvl="1" indent="0">
              <a:buNone/>
            </a:pPr>
            <a:r>
              <a:rPr lang="en-US" dirty="0" err="1" smtClean="0"/>
              <a:t>Perkembangan</a:t>
            </a:r>
            <a:r>
              <a:rPr lang="en-US" dirty="0"/>
              <a:t>,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pandangannya</a:t>
            </a:r>
            <a:r>
              <a:rPr lang="en-US" dirty="0"/>
              <a:t>, </a:t>
            </a:r>
            <a:r>
              <a:rPr lang="en-US" dirty="0" err="1"/>
              <a:t>bergantung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proses </a:t>
            </a:r>
            <a:r>
              <a:rPr lang="id-ID" dirty="0" smtClean="0"/>
              <a:t>, </a:t>
            </a:r>
            <a:r>
              <a:rPr lang="en-US" dirty="0" err="1" smtClean="0"/>
              <a:t>sementara</a:t>
            </a:r>
            <a:r>
              <a:rPr lang="en-US" dirty="0" smtClean="0"/>
              <a:t> </a:t>
            </a:r>
            <a:r>
              <a:rPr lang="id-ID" dirty="0" smtClean="0"/>
              <a:t>self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/>
              <a:t>bertahap</a:t>
            </a:r>
            <a:r>
              <a:rPr lang="en-US" dirty="0"/>
              <a:t> </a:t>
            </a:r>
            <a:r>
              <a:rPr lang="en-US" dirty="0" err="1"/>
              <a:t>dibuat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kohesif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respons</a:t>
            </a:r>
            <a:r>
              <a:rPr lang="en-US" dirty="0"/>
              <a:t> </a:t>
            </a:r>
            <a:r>
              <a:rPr lang="id-ID" dirty="0" smtClean="0"/>
              <a:t>selfo</a:t>
            </a:r>
            <a:r>
              <a:rPr lang="en-US" dirty="0" smtClean="0"/>
              <a:t>b</a:t>
            </a:r>
            <a:r>
              <a:rPr lang="id-ID" dirty="0" smtClean="0"/>
              <a:t>j</a:t>
            </a:r>
            <a:r>
              <a:rPr lang="en-US" dirty="0" smtClean="0"/>
              <a:t>e</a:t>
            </a:r>
            <a:r>
              <a:rPr lang="id-ID" dirty="0" smtClean="0"/>
              <a:t>ct</a:t>
            </a:r>
            <a:r>
              <a:rPr lang="en-US" dirty="0" smtClean="0"/>
              <a:t> </a:t>
            </a:r>
            <a:r>
              <a:rPr lang="en-US" dirty="0" err="1"/>
              <a:t>dari</a:t>
            </a:r>
            <a:r>
              <a:rPr lang="en-US" dirty="0"/>
              <a:t> orang yang </a:t>
            </a:r>
            <a:r>
              <a:rPr lang="en-US" dirty="0" err="1"/>
              <a:t>merawat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00853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dirty="0" smtClean="0"/>
              <a:t>P</a:t>
            </a:r>
            <a:r>
              <a:rPr lang="en-US" dirty="0" err="1" smtClean="0"/>
              <a:t>sikoterapi</a:t>
            </a:r>
            <a:r>
              <a:rPr lang="en-US" dirty="0" smtClean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</a:t>
            </a:r>
            <a:r>
              <a:rPr lang="en-US" dirty="0" err="1" smtClean="0"/>
              <a:t>kontemporer</a:t>
            </a:r>
            <a:r>
              <a:rPr lang="id-ID" dirty="0"/>
              <a:t> </a:t>
            </a:r>
            <a:r>
              <a:rPr lang="id-ID" dirty="0" smtClean="0"/>
              <a:t>: </a:t>
            </a:r>
          </a:p>
          <a:p>
            <a:pPr marL="457200" lvl="1" indent="0">
              <a:buNone/>
            </a:pP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/>
              <a:t>terapi</a:t>
            </a:r>
            <a:r>
              <a:rPr lang="en-US" dirty="0"/>
              <a:t> yang </a:t>
            </a:r>
            <a:r>
              <a:rPr lang="en-US" dirty="0" err="1"/>
              <a:t>melibatkan</a:t>
            </a:r>
            <a:r>
              <a:rPr lang="en-US" dirty="0"/>
              <a:t> </a:t>
            </a:r>
            <a:r>
              <a:rPr lang="en-US" dirty="0" err="1"/>
              <a:t>perhatian</a:t>
            </a:r>
            <a:r>
              <a:rPr lang="en-US" dirty="0"/>
              <a:t> </a:t>
            </a:r>
            <a:r>
              <a:rPr lang="en-US" dirty="0" err="1"/>
              <a:t>cermat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interaksi</a:t>
            </a:r>
            <a:r>
              <a:rPr lang="en-US" dirty="0"/>
              <a:t> </a:t>
            </a:r>
            <a:r>
              <a:rPr lang="en-US" dirty="0" err="1"/>
              <a:t>terapis-pasien</a:t>
            </a:r>
            <a:r>
              <a:rPr lang="en-US" dirty="0"/>
              <a:t>,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id-ID" dirty="0" smtClean="0"/>
              <a:t>pertimbangan penuh pada </a:t>
            </a:r>
            <a:r>
              <a:rPr lang="en-US" dirty="0" err="1" smtClean="0"/>
              <a:t>interpretasi</a:t>
            </a:r>
            <a:r>
              <a:rPr lang="en-US" dirty="0" smtClean="0"/>
              <a:t> </a:t>
            </a:r>
            <a:r>
              <a:rPr lang="id-ID" dirty="0" smtClean="0"/>
              <a:t>terhadap </a:t>
            </a:r>
            <a:r>
              <a:rPr lang="en-US" dirty="0" err="1" smtClean="0"/>
              <a:t>transferensi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resistensi</a:t>
            </a:r>
            <a:r>
              <a:rPr lang="en-US" dirty="0"/>
              <a:t> yang </a:t>
            </a:r>
            <a:r>
              <a:rPr lang="id-ID" dirty="0" smtClean="0"/>
              <a:t>melekat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/>
              <a:t>apresiasi</a:t>
            </a:r>
            <a:r>
              <a:rPr lang="en-US" dirty="0"/>
              <a:t> yang modern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kontribusi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lapang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orang: (Gunderson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Gabbard</a:t>
            </a:r>
            <a:r>
              <a:rPr lang="en-US" dirty="0"/>
              <a:t> </a:t>
            </a:r>
            <a:r>
              <a:rPr lang="en-US" dirty="0" smtClean="0"/>
              <a:t>1999</a:t>
            </a:r>
            <a:r>
              <a:rPr lang="id-ID" dirty="0" smtClean="0"/>
              <a:t>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31119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Perspektif</a:t>
            </a:r>
            <a:r>
              <a:rPr lang="en-US" dirty="0"/>
              <a:t> </a:t>
            </a:r>
            <a:r>
              <a:rPr lang="en-US" dirty="0" err="1"/>
              <a:t>psikologis</a:t>
            </a:r>
            <a:r>
              <a:rPr lang="en-US" dirty="0"/>
              <a:t> </a:t>
            </a:r>
            <a:r>
              <a:rPr lang="id-ID" dirty="0" smtClean="0"/>
              <a:t>self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observasi</a:t>
            </a:r>
            <a:r>
              <a:rPr lang="en-US" dirty="0"/>
              <a:t> </a:t>
            </a:r>
            <a:r>
              <a:rPr lang="en-US" dirty="0" err="1"/>
              <a:t>bayi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Daniel Stern (1985, 1989). </a:t>
            </a:r>
            <a:r>
              <a:rPr lang="en-US" dirty="0" err="1"/>
              <a:t>Beliau</a:t>
            </a:r>
            <a:r>
              <a:rPr lang="en-US" dirty="0"/>
              <a:t> </a:t>
            </a:r>
            <a:r>
              <a:rPr lang="en-US" dirty="0" err="1"/>
              <a:t>mencatat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respons</a:t>
            </a:r>
            <a:r>
              <a:rPr lang="en-US" dirty="0"/>
              <a:t> </a:t>
            </a:r>
            <a:r>
              <a:rPr lang="en-US" dirty="0" err="1"/>
              <a:t>validasi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menyetujui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perawat</a:t>
            </a:r>
            <a:r>
              <a:rPr lang="en-US" dirty="0"/>
              <a:t> </a:t>
            </a:r>
            <a:r>
              <a:rPr lang="en-US" dirty="0" err="1"/>
              <a:t>utama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id-ID" dirty="0" smtClean="0"/>
              <a:t>sense of self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/>
              <a:t>bayi</a:t>
            </a:r>
            <a:r>
              <a:rPr lang="en-US" dirty="0"/>
              <a:t>. </a:t>
            </a:r>
            <a:r>
              <a:rPr lang="en-US" dirty="0" err="1"/>
              <a:t>Kohut</a:t>
            </a:r>
            <a:r>
              <a:rPr lang="en-US" dirty="0"/>
              <a:t> </a:t>
            </a:r>
            <a:r>
              <a:rPr lang="en-US" dirty="0" err="1"/>
              <a:t>menekankan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respons-respons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rentan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fragmentasi</a:t>
            </a:r>
            <a:r>
              <a:rPr lang="en-US" dirty="0"/>
              <a:t>,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gambaran</a:t>
            </a:r>
            <a:r>
              <a:rPr lang="en-US" dirty="0"/>
              <a:t> </a:t>
            </a:r>
            <a:r>
              <a:rPr lang="en-US" dirty="0" err="1"/>
              <a:t>klinis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kerentanan</a:t>
            </a:r>
            <a:r>
              <a:rPr lang="en-US" dirty="0"/>
              <a:t> </a:t>
            </a:r>
            <a:r>
              <a:rPr lang="en-US" dirty="0" err="1"/>
              <a:t>narsisitik</a:t>
            </a:r>
            <a:r>
              <a:rPr lang="en-US" dirty="0"/>
              <a:t> yang </a:t>
            </a:r>
            <a:r>
              <a:rPr lang="en-US" dirty="0" err="1"/>
              <a:t>ekstrem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71546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b="1" dirty="0" smtClean="0"/>
              <a:t>T</a:t>
            </a:r>
            <a:r>
              <a:rPr lang="en-US" b="1" dirty="0" err="1" smtClean="0"/>
              <a:t>eori</a:t>
            </a:r>
            <a:r>
              <a:rPr lang="en-US" b="1" dirty="0" smtClean="0"/>
              <a:t> </a:t>
            </a:r>
            <a:r>
              <a:rPr lang="en-US" b="1" dirty="0" err="1" smtClean="0"/>
              <a:t>perlekatan</a:t>
            </a:r>
            <a:r>
              <a:rPr lang="en-US" dirty="0" smtClean="0"/>
              <a:t> Bowlby (1998</a:t>
            </a:r>
            <a:r>
              <a:rPr lang="id-ID" dirty="0" smtClean="0"/>
              <a:t>)</a:t>
            </a:r>
            <a:r>
              <a:rPr lang="en-US" dirty="0" smtClean="0"/>
              <a:t> </a:t>
            </a:r>
            <a:r>
              <a:rPr lang="en-US" dirty="0" err="1"/>
              <a:t>menekankan</a:t>
            </a:r>
            <a:r>
              <a:rPr lang="en-US" dirty="0"/>
              <a:t> </a:t>
            </a:r>
            <a:r>
              <a:rPr lang="en-US" dirty="0" err="1"/>
              <a:t>pentingnya</a:t>
            </a:r>
            <a:r>
              <a:rPr lang="en-US" dirty="0"/>
              <a:t> </a:t>
            </a:r>
            <a:r>
              <a:rPr lang="en-US" dirty="0" err="1"/>
              <a:t>pengalaman</a:t>
            </a:r>
            <a:r>
              <a:rPr lang="en-US" dirty="0"/>
              <a:t> </a:t>
            </a:r>
            <a:r>
              <a:rPr lang="en-US" i="1" dirty="0" err="1"/>
              <a:t>nyata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fantasi</a:t>
            </a:r>
            <a:r>
              <a:rPr lang="en-US" dirty="0"/>
              <a:t>, yang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sekali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</a:t>
            </a:r>
            <a:r>
              <a:rPr lang="en-US" dirty="0" err="1"/>
              <a:t>Kleinian</a:t>
            </a:r>
            <a:r>
              <a:rPr lang="en-US" dirty="0"/>
              <a:t>. </a:t>
            </a:r>
            <a:endParaRPr lang="id-ID" dirty="0" smtClean="0"/>
          </a:p>
          <a:p>
            <a:pPr lvl="1"/>
            <a:r>
              <a:rPr lang="id-ID" dirty="0" smtClean="0"/>
              <a:t>T</a:t>
            </a:r>
            <a:r>
              <a:rPr lang="en-US" dirty="0" err="1" smtClean="0"/>
              <a:t>erdapat</a:t>
            </a:r>
            <a:r>
              <a:rPr lang="en-US" dirty="0" smtClean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yang </a:t>
            </a:r>
            <a:r>
              <a:rPr lang="en-US" dirty="0" err="1"/>
              <a:t>didesain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mempertahankan</a:t>
            </a:r>
            <a:r>
              <a:rPr lang="en-US" dirty="0"/>
              <a:t> </a:t>
            </a:r>
            <a:r>
              <a:rPr lang="en-US" dirty="0" err="1"/>
              <a:t>kedekatan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orang yang </a:t>
            </a:r>
            <a:r>
              <a:rPr lang="en-US" dirty="0" err="1"/>
              <a:t>merawatnya</a:t>
            </a:r>
            <a:r>
              <a:rPr lang="en-US" dirty="0"/>
              <a:t> (</a:t>
            </a:r>
            <a:r>
              <a:rPr lang="en-US" dirty="0" err="1"/>
              <a:t>Fonagy</a:t>
            </a:r>
            <a:r>
              <a:rPr lang="en-US" dirty="0"/>
              <a:t> 2001). </a:t>
            </a:r>
            <a:endParaRPr lang="id-ID" dirty="0" smtClean="0"/>
          </a:p>
          <a:p>
            <a:pPr lvl="1"/>
            <a:r>
              <a:rPr lang="id-ID" dirty="0" smtClean="0"/>
              <a:t>M</a:t>
            </a:r>
            <a:r>
              <a:rPr lang="en-US" dirty="0" err="1" smtClean="0"/>
              <a:t>otivasi</a:t>
            </a:r>
            <a:r>
              <a:rPr lang="en-US" dirty="0" smtClean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,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psikofisiologi</a:t>
            </a:r>
            <a:r>
              <a:rPr lang="en-US" dirty="0"/>
              <a:t> yang </a:t>
            </a:r>
            <a:r>
              <a:rPr lang="en-US" dirty="0" err="1"/>
              <a:t>menenangkan</a:t>
            </a:r>
            <a:r>
              <a:rPr lang="en-US" dirty="0"/>
              <a:t> yang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kedekatan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orang yang </a:t>
            </a:r>
            <a:r>
              <a:rPr lang="en-US" dirty="0" err="1"/>
              <a:t>merawatnya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710444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Klasifikasi</a:t>
            </a:r>
            <a:r>
              <a:rPr lang="en-US" dirty="0"/>
              <a:t> </a:t>
            </a:r>
            <a:r>
              <a:rPr lang="en-US" dirty="0" err="1"/>
              <a:t>perlekatan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dikembangkan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respons</a:t>
            </a:r>
            <a:r>
              <a:rPr lang="en-US" dirty="0"/>
              <a:t> </a:t>
            </a:r>
            <a:r>
              <a:rPr lang="en-US" dirty="0" err="1"/>
              <a:t>bayi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</a:t>
            </a:r>
            <a:r>
              <a:rPr lang="en-US" dirty="0" smtClean="0"/>
              <a:t>y</a:t>
            </a:r>
            <a:r>
              <a:rPr lang="id-ID" dirty="0" smtClean="0"/>
              <a:t>g</a:t>
            </a:r>
            <a:r>
              <a:rPr lang="en-US" dirty="0" smtClean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i="1" dirty="0"/>
              <a:t> </a:t>
            </a:r>
            <a:r>
              <a:rPr lang="en-US" b="1" dirty="0" err="1"/>
              <a:t>situasi</a:t>
            </a:r>
            <a:r>
              <a:rPr lang="en-US" b="1" dirty="0"/>
              <a:t> </a:t>
            </a:r>
            <a:r>
              <a:rPr lang="en-US" b="1" dirty="0" err="1"/>
              <a:t>asing</a:t>
            </a:r>
            <a:r>
              <a:rPr lang="en-US" b="1" dirty="0"/>
              <a:t> (</a:t>
            </a:r>
            <a:r>
              <a:rPr lang="en-US" b="1" dirty="0" err="1"/>
              <a:t>Ainswirth</a:t>
            </a:r>
            <a:r>
              <a:rPr lang="en-US" b="1" dirty="0"/>
              <a:t> </a:t>
            </a:r>
            <a:r>
              <a:rPr lang="en-US" b="1" dirty="0" err="1"/>
              <a:t>dkk</a:t>
            </a:r>
            <a:r>
              <a:rPr lang="en-US" b="1" dirty="0"/>
              <a:t> 1978). </a:t>
            </a:r>
            <a:endParaRPr lang="id-ID" b="1" dirty="0" smtClean="0"/>
          </a:p>
          <a:p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/>
              <a:t>diekspos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perpisahan</a:t>
            </a:r>
            <a:r>
              <a:rPr lang="en-US" dirty="0"/>
              <a:t> </a:t>
            </a:r>
            <a:r>
              <a:rPr lang="en-US" dirty="0" err="1"/>
              <a:t>singkat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,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bereaksi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1 </a:t>
            </a:r>
            <a:r>
              <a:rPr lang="en-US" dirty="0" err="1"/>
              <a:t>dari</a:t>
            </a:r>
            <a:r>
              <a:rPr lang="en-US" dirty="0"/>
              <a:t> 4 </a:t>
            </a:r>
            <a:r>
              <a:rPr lang="en-US" dirty="0" err="1"/>
              <a:t>kategori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yang </a:t>
            </a:r>
            <a:r>
              <a:rPr lang="en-US" dirty="0" err="1"/>
              <a:t>memungkinkan</a:t>
            </a:r>
            <a:r>
              <a:rPr lang="en-US" dirty="0"/>
              <a:t> </a:t>
            </a:r>
            <a:r>
              <a:rPr lang="en-US" dirty="0" err="1"/>
              <a:t>klasifikasi</a:t>
            </a:r>
            <a:r>
              <a:rPr lang="en-US" dirty="0"/>
              <a:t> </a:t>
            </a:r>
            <a:r>
              <a:rPr lang="en-US" dirty="0" err="1"/>
              <a:t>perlekatan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: </a:t>
            </a:r>
            <a:endParaRPr lang="id-ID" dirty="0" smtClean="0"/>
          </a:p>
          <a:p>
            <a:pPr lvl="1"/>
            <a:r>
              <a:rPr lang="en-US" dirty="0" smtClean="0"/>
              <a:t>1</a:t>
            </a:r>
            <a:r>
              <a:rPr lang="en-US" dirty="0"/>
              <a:t>) </a:t>
            </a:r>
            <a:r>
              <a:rPr lang="en-US" dirty="0" err="1"/>
              <a:t>perlekatan</a:t>
            </a:r>
            <a:r>
              <a:rPr lang="en-US" dirty="0"/>
              <a:t> </a:t>
            </a:r>
            <a:r>
              <a:rPr lang="en-US" dirty="0" err="1"/>
              <a:t>aman</a:t>
            </a:r>
            <a:r>
              <a:rPr lang="en-US" dirty="0"/>
              <a:t>; </a:t>
            </a:r>
            <a:endParaRPr lang="id-ID" dirty="0" smtClean="0"/>
          </a:p>
          <a:p>
            <a:pPr lvl="1"/>
            <a:r>
              <a:rPr lang="en-US" dirty="0" smtClean="0"/>
              <a:t>2</a:t>
            </a:r>
            <a:r>
              <a:rPr lang="en-US" dirty="0"/>
              <a:t>) </a:t>
            </a:r>
            <a:r>
              <a:rPr lang="en-US" dirty="0" err="1"/>
              <a:t>perlekatan</a:t>
            </a:r>
            <a:r>
              <a:rPr lang="en-US" dirty="0"/>
              <a:t> </a:t>
            </a:r>
            <a:r>
              <a:rPr lang="en-US" dirty="0" err="1"/>
              <a:t>cemas-menghindar</a:t>
            </a:r>
            <a:r>
              <a:rPr lang="en-US" dirty="0"/>
              <a:t>, </a:t>
            </a:r>
            <a:endParaRPr lang="id-ID" dirty="0" smtClean="0"/>
          </a:p>
          <a:p>
            <a:pPr lvl="1"/>
            <a:r>
              <a:rPr lang="en-US" dirty="0" smtClean="0"/>
              <a:t>3</a:t>
            </a:r>
            <a:r>
              <a:rPr lang="en-US" dirty="0"/>
              <a:t>) </a:t>
            </a:r>
            <a:r>
              <a:rPr lang="en-US" dirty="0" err="1"/>
              <a:t>cemas-ambivalen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 smtClean="0"/>
              <a:t>melawan</a:t>
            </a:r>
            <a:endParaRPr lang="id-ID" dirty="0" smtClean="0"/>
          </a:p>
          <a:p>
            <a:pPr lvl="1"/>
            <a:r>
              <a:rPr lang="en-US" dirty="0" smtClean="0"/>
              <a:t>4</a:t>
            </a:r>
            <a:r>
              <a:rPr lang="en-US" dirty="0"/>
              <a:t>) </a:t>
            </a:r>
            <a:r>
              <a:rPr lang="en-US" dirty="0" err="1"/>
              <a:t>disorgnisasi</a:t>
            </a:r>
            <a:r>
              <a:rPr lang="en-US" dirty="0"/>
              <a:t>/</a:t>
            </a:r>
            <a:r>
              <a:rPr lang="en-US" dirty="0" err="1"/>
              <a:t>disorientasi</a:t>
            </a:r>
            <a:r>
              <a:rPr lang="en-US" dirty="0"/>
              <a:t>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21384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Kategori</a:t>
            </a:r>
            <a:r>
              <a:rPr lang="en-US" dirty="0" smtClean="0"/>
              <a:t> </a:t>
            </a:r>
            <a:r>
              <a:rPr lang="en-US" dirty="0" err="1"/>
              <a:t>perlekatan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derajat</a:t>
            </a:r>
            <a:r>
              <a:rPr lang="en-US" dirty="0"/>
              <a:t> </a:t>
            </a:r>
            <a:r>
              <a:rPr lang="en-US" dirty="0" err="1"/>
              <a:t>korelasi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kategori</a:t>
            </a:r>
            <a:r>
              <a:rPr lang="en-US" dirty="0"/>
              <a:t> analog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perlekatan</a:t>
            </a:r>
            <a:r>
              <a:rPr lang="en-US" dirty="0"/>
              <a:t> masa </a:t>
            </a:r>
            <a:r>
              <a:rPr lang="en-US" dirty="0" err="1"/>
              <a:t>dewasa</a:t>
            </a:r>
            <a:r>
              <a:rPr lang="en-US" dirty="0"/>
              <a:t> </a:t>
            </a:r>
            <a:endParaRPr lang="id-ID" dirty="0" smtClean="0"/>
          </a:p>
          <a:p>
            <a:pPr lvl="1"/>
            <a:r>
              <a:rPr lang="en-US" dirty="0" smtClean="0"/>
              <a:t>1</a:t>
            </a:r>
            <a:r>
              <a:rPr lang="en-US" dirty="0"/>
              <a:t>) </a:t>
            </a:r>
            <a:r>
              <a:rPr lang="en-US" dirty="0" err="1"/>
              <a:t>aman</a:t>
            </a:r>
            <a:r>
              <a:rPr lang="en-US" dirty="0"/>
              <a:t>/</a:t>
            </a:r>
            <a:r>
              <a:rPr lang="en-US" dirty="0" err="1"/>
              <a:t>otonom</a:t>
            </a:r>
            <a:r>
              <a:rPr lang="en-US" dirty="0"/>
              <a:t>; </a:t>
            </a:r>
            <a:endParaRPr lang="id-ID" dirty="0" smtClean="0"/>
          </a:p>
          <a:p>
            <a:pPr lvl="1"/>
            <a:r>
              <a:rPr lang="en-US" dirty="0" smtClean="0"/>
              <a:t>2</a:t>
            </a:r>
            <a:r>
              <a:rPr lang="en-US" dirty="0"/>
              <a:t>)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aman</a:t>
            </a:r>
            <a:r>
              <a:rPr lang="en-US" dirty="0"/>
              <a:t>/</a:t>
            </a:r>
            <a:r>
              <a:rPr lang="en-US" dirty="0" err="1"/>
              <a:t>menjauhkan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orang </a:t>
            </a:r>
            <a:r>
              <a:rPr lang="en-US" dirty="0" err="1"/>
              <a:t>dewasa</a:t>
            </a:r>
            <a:r>
              <a:rPr lang="en-US" dirty="0"/>
              <a:t> yang </a:t>
            </a:r>
            <a:r>
              <a:rPr lang="en-US" dirty="0" err="1"/>
              <a:t>mengidealisasi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en-US" dirty="0" err="1" smtClean="0"/>
              <a:t>merendahkan</a:t>
            </a:r>
            <a:r>
              <a:rPr lang="en-US" dirty="0"/>
              <a:t>, </a:t>
            </a:r>
            <a:r>
              <a:rPr lang="en-US" dirty="0" err="1"/>
              <a:t>menolak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menurunkan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(</a:t>
            </a:r>
            <a:r>
              <a:rPr lang="en-US" dirty="0" err="1"/>
              <a:t>devaluasi</a:t>
            </a:r>
            <a:r>
              <a:rPr lang="en-US" dirty="0"/>
              <a:t>) </a:t>
            </a:r>
            <a:r>
              <a:rPr lang="en-US" dirty="0" err="1"/>
              <a:t>perlekatan</a:t>
            </a:r>
            <a:r>
              <a:rPr lang="en-US" dirty="0"/>
              <a:t> di masa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masa </a:t>
            </a:r>
            <a:r>
              <a:rPr lang="en-US" dirty="0" err="1"/>
              <a:t>kini</a:t>
            </a:r>
            <a:r>
              <a:rPr lang="en-US" dirty="0"/>
              <a:t>; </a:t>
            </a:r>
            <a:endParaRPr lang="id-ID" dirty="0" smtClean="0"/>
          </a:p>
          <a:p>
            <a:pPr lvl="1"/>
            <a:r>
              <a:rPr lang="en-US" dirty="0" smtClean="0"/>
              <a:t>3</a:t>
            </a:r>
            <a:r>
              <a:rPr lang="en-US" dirty="0"/>
              <a:t>) orang </a:t>
            </a:r>
            <a:r>
              <a:rPr lang="en-US" dirty="0" err="1"/>
              <a:t>dewasa</a:t>
            </a:r>
            <a:r>
              <a:rPr lang="en-US" dirty="0"/>
              <a:t> yang </a:t>
            </a:r>
            <a:r>
              <a:rPr lang="en-US" dirty="0" err="1"/>
              <a:t>pikirannya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terpengaruh</a:t>
            </a:r>
            <a:r>
              <a:rPr lang="en-US" dirty="0"/>
              <a:t>, yang </a:t>
            </a:r>
            <a:r>
              <a:rPr lang="en-US" dirty="0" err="1"/>
              <a:t>bingung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kewalahan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yang </a:t>
            </a:r>
            <a:r>
              <a:rPr lang="en-US" dirty="0" err="1"/>
              <a:t>dekat</a:t>
            </a:r>
            <a:r>
              <a:rPr lang="en-US" dirty="0" smtClean="0"/>
              <a:t>;</a:t>
            </a:r>
            <a:endParaRPr lang="id-ID" dirty="0" smtClean="0"/>
          </a:p>
          <a:p>
            <a:pPr lvl="1"/>
            <a:r>
              <a:rPr lang="en-US" dirty="0" smtClean="0"/>
              <a:t>4</a:t>
            </a:r>
            <a:r>
              <a:rPr lang="en-US" dirty="0"/>
              <a:t>) </a:t>
            </a:r>
            <a:r>
              <a:rPr lang="en-US" dirty="0" err="1"/>
              <a:t>individu</a:t>
            </a:r>
            <a:r>
              <a:rPr lang="en-US" dirty="0"/>
              <a:t>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isu</a:t>
            </a:r>
            <a:r>
              <a:rPr lang="en-US" dirty="0"/>
              <a:t> </a:t>
            </a:r>
            <a:r>
              <a:rPr lang="en-US" dirty="0" err="1"/>
              <a:t>tak</a:t>
            </a:r>
            <a:r>
              <a:rPr lang="en-US" dirty="0"/>
              <a:t> </a:t>
            </a:r>
            <a:r>
              <a:rPr lang="en-US" dirty="0" err="1"/>
              <a:t>terselesaikan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disorganisasi</a:t>
            </a:r>
            <a:r>
              <a:rPr lang="en-US" dirty="0"/>
              <a:t>, yang </a:t>
            </a:r>
            <a:r>
              <a:rPr lang="en-US" dirty="0" err="1"/>
              <a:t>seringkali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korban</a:t>
            </a:r>
            <a:r>
              <a:rPr lang="en-US" dirty="0"/>
              <a:t> trauma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penelantaran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797602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Terlepas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model </a:t>
            </a:r>
            <a:r>
              <a:rPr lang="en-US" dirty="0" err="1"/>
              <a:t>teoretis</a:t>
            </a:r>
            <a:r>
              <a:rPr lang="en-US" dirty="0"/>
              <a:t> </a:t>
            </a:r>
            <a:r>
              <a:rPr lang="en-US" dirty="0" err="1"/>
              <a:t>perkembangannya</a:t>
            </a:r>
            <a:r>
              <a:rPr lang="en-US" dirty="0"/>
              <a:t>, </a:t>
            </a:r>
            <a:r>
              <a:rPr lang="en-US" b="1" dirty="0" err="1"/>
              <a:t>pandangan</a:t>
            </a:r>
            <a:r>
              <a:rPr lang="en-US" b="1" dirty="0"/>
              <a:t> </a:t>
            </a:r>
            <a:r>
              <a:rPr lang="en-US" b="1" dirty="0" err="1"/>
              <a:t>psikodinamik</a:t>
            </a:r>
            <a:r>
              <a:rPr lang="en-US" b="1" dirty="0"/>
              <a:t>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b="1" dirty="0" err="1" smtClean="0"/>
              <a:t>konsisten</a:t>
            </a:r>
            <a:r>
              <a:rPr lang="en-US" dirty="0" smtClean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memandang</a:t>
            </a:r>
            <a:r>
              <a:rPr lang="en-US" dirty="0"/>
              <a:t> </a:t>
            </a:r>
            <a:r>
              <a:rPr lang="en-US" dirty="0" err="1"/>
              <a:t>pendekatan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dewasa</a:t>
            </a:r>
            <a:r>
              <a:rPr lang="en-US" dirty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pengalaman</a:t>
            </a:r>
            <a:r>
              <a:rPr lang="en-US" dirty="0"/>
              <a:t> </a:t>
            </a:r>
            <a:r>
              <a:rPr lang="en-US" dirty="0" err="1"/>
              <a:t>dini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yang </a:t>
            </a:r>
            <a:r>
              <a:rPr lang="en-US" dirty="0" err="1"/>
              <a:t>terus</a:t>
            </a:r>
            <a:r>
              <a:rPr lang="en-US" dirty="0"/>
              <a:t> </a:t>
            </a:r>
            <a:r>
              <a:rPr lang="en-US" dirty="0" err="1"/>
              <a:t>diulang</a:t>
            </a:r>
            <a:r>
              <a:rPr lang="en-US" dirty="0"/>
              <a:t> di masa </a:t>
            </a:r>
            <a:r>
              <a:rPr lang="en-US" dirty="0" err="1"/>
              <a:t>kini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orang lain,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28346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TRANSFERENSI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</a:t>
            </a:r>
            <a:r>
              <a:rPr lang="en-US" dirty="0" err="1" smtClean="0"/>
              <a:t>ola</a:t>
            </a:r>
            <a:r>
              <a:rPr lang="en-US" dirty="0" smtClean="0"/>
              <a:t> </a:t>
            </a:r>
            <a:r>
              <a:rPr lang="en-US" dirty="0" err="1"/>
              <a:t>keterkaitan</a:t>
            </a:r>
            <a:r>
              <a:rPr lang="en-US" dirty="0"/>
              <a:t> masa </a:t>
            </a:r>
            <a:r>
              <a:rPr lang="en-US" dirty="0" err="1"/>
              <a:t>kanak-kanak</a:t>
            </a:r>
            <a:r>
              <a:rPr lang="en-US" dirty="0"/>
              <a:t> </a:t>
            </a:r>
            <a:r>
              <a:rPr lang="en-US" dirty="0" err="1"/>
              <a:t>diulangi</a:t>
            </a:r>
            <a:r>
              <a:rPr lang="en-US" dirty="0"/>
              <a:t> di masa </a:t>
            </a:r>
            <a:r>
              <a:rPr lang="en-US" dirty="0" err="1"/>
              <a:t>kini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 smtClean="0"/>
              <a:t>,</a:t>
            </a:r>
            <a:endParaRPr lang="id-ID" dirty="0" smtClean="0"/>
          </a:p>
          <a:p>
            <a:r>
              <a:rPr lang="en-US" dirty="0" err="1" smtClean="0"/>
              <a:t>Kualitas</a:t>
            </a:r>
            <a:r>
              <a:rPr lang="en-US" dirty="0" smtClean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figur</a:t>
            </a:r>
            <a:r>
              <a:rPr lang="en-US" dirty="0"/>
              <a:t> di masa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diatributkan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dokter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 yang </a:t>
            </a:r>
            <a:r>
              <a:rPr lang="en-US" dirty="0" err="1"/>
              <a:t>dihubungkan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figur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 smtClean="0"/>
              <a:t>dokter</a:t>
            </a:r>
            <a:endParaRPr lang="id-ID" dirty="0" smtClean="0"/>
          </a:p>
          <a:p>
            <a:r>
              <a:rPr lang="en-US" dirty="0"/>
              <a:t>Freud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keinginan</a:t>
            </a:r>
            <a:r>
              <a:rPr lang="en-US" dirty="0" smtClean="0"/>
              <a:t> </a:t>
            </a:r>
            <a:r>
              <a:rPr lang="en-US" dirty="0"/>
              <a:t>libidinal </a:t>
            </a:r>
            <a:r>
              <a:rPr lang="id-ID" dirty="0" smtClean="0"/>
              <a:t>/ </a:t>
            </a:r>
            <a:r>
              <a:rPr lang="en-US" dirty="0" err="1" smtClean="0"/>
              <a:t>seksual</a:t>
            </a:r>
            <a:r>
              <a:rPr lang="en-US" dirty="0" smtClean="0"/>
              <a:t> </a:t>
            </a:r>
            <a:r>
              <a:rPr lang="en-US" dirty="0" err="1"/>
              <a:t>dari</a:t>
            </a:r>
            <a:r>
              <a:rPr lang="en-US" dirty="0"/>
              <a:t> masa </a:t>
            </a:r>
            <a:r>
              <a:rPr lang="en-US" dirty="0" err="1"/>
              <a:t>kanak-kanak</a:t>
            </a:r>
            <a:r>
              <a:rPr lang="en-US" dirty="0"/>
              <a:t> </a:t>
            </a:r>
            <a:r>
              <a:rPr lang="en-US" dirty="0" err="1"/>
              <a:t>ditransfer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analis</a:t>
            </a:r>
            <a:r>
              <a:rPr lang="en-US" dirty="0"/>
              <a:t>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984496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Klein</a:t>
            </a:r>
            <a:r>
              <a:rPr lang="id-ID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konsep</a:t>
            </a:r>
            <a:r>
              <a:rPr lang="en-US" dirty="0" smtClean="0"/>
              <a:t> </a:t>
            </a:r>
            <a:r>
              <a:rPr lang="en-US" i="1" dirty="0" err="1"/>
              <a:t>identifikasi</a:t>
            </a:r>
            <a:r>
              <a:rPr lang="en-US" i="1" dirty="0"/>
              <a:t> </a:t>
            </a:r>
            <a:r>
              <a:rPr lang="en-US" i="1" dirty="0" err="1"/>
              <a:t>proyektif</a:t>
            </a:r>
            <a:r>
              <a:rPr lang="en-US" i="1" dirty="0"/>
              <a:t> </a:t>
            </a:r>
            <a:r>
              <a:rPr lang="en-US" dirty="0"/>
              <a:t>(Feldman 1997; </a:t>
            </a:r>
            <a:r>
              <a:rPr lang="en-US" dirty="0" err="1"/>
              <a:t>Gabbard</a:t>
            </a:r>
            <a:r>
              <a:rPr lang="en-US" dirty="0"/>
              <a:t> 1995; Joseph 1989; Ogden 1979; </a:t>
            </a:r>
            <a:r>
              <a:rPr lang="en-US" dirty="0" err="1"/>
              <a:t>Spillius</a:t>
            </a:r>
            <a:r>
              <a:rPr lang="en-US" dirty="0"/>
              <a:t> 1992). </a:t>
            </a:r>
            <a:endParaRPr lang="id-ID" dirty="0" smtClean="0"/>
          </a:p>
          <a:p>
            <a:pPr lvl="1"/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memproyeksikan</a:t>
            </a:r>
            <a:r>
              <a:rPr lang="en-US" dirty="0"/>
              <a:t> </a:t>
            </a:r>
            <a:r>
              <a:rPr lang="en-US" dirty="0" err="1"/>
              <a:t>representasi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selanjutnya</a:t>
            </a:r>
            <a:r>
              <a:rPr lang="en-US" dirty="0"/>
              <a:t>,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mengeluarkan</a:t>
            </a:r>
            <a:r>
              <a:rPr lang="en-US" dirty="0"/>
              <a:t> </a:t>
            </a:r>
            <a:r>
              <a:rPr lang="en-US" dirty="0" err="1"/>
              <a:t>tekanan</a:t>
            </a:r>
            <a:r>
              <a:rPr lang="en-US" dirty="0"/>
              <a:t> interpersonal, “</a:t>
            </a:r>
            <a:r>
              <a:rPr lang="en-US" dirty="0" err="1"/>
              <a:t>sedikit</a:t>
            </a:r>
            <a:r>
              <a:rPr lang="en-US" dirty="0"/>
              <a:t> </a:t>
            </a:r>
            <a:r>
              <a:rPr lang="en-US" dirty="0" err="1"/>
              <a:t>menyentuh</a:t>
            </a:r>
            <a:r>
              <a:rPr lang="en-US" dirty="0"/>
              <a:t>” </a:t>
            </a:r>
            <a:r>
              <a:rPr lang="en-US" dirty="0" err="1"/>
              <a:t>terapis</a:t>
            </a:r>
            <a:r>
              <a:rPr lang="en-US" dirty="0"/>
              <a:t> agar </a:t>
            </a:r>
            <a:r>
              <a:rPr lang="en-US" dirty="0" err="1"/>
              <a:t>mengambil</a:t>
            </a:r>
            <a:r>
              <a:rPr lang="en-US" dirty="0"/>
              <a:t> </a:t>
            </a:r>
            <a:r>
              <a:rPr lang="en-US" dirty="0" err="1"/>
              <a:t>karakteristik</a:t>
            </a:r>
            <a:r>
              <a:rPr lang="en-US" dirty="0"/>
              <a:t> yang </a:t>
            </a:r>
            <a:r>
              <a:rPr lang="en-US" dirty="0" err="1"/>
              <a:t>serupa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representasi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diproyeksikan</a:t>
            </a:r>
            <a:r>
              <a:rPr lang="en-US" dirty="0"/>
              <a:t>. </a:t>
            </a:r>
            <a:endParaRPr lang="id-ID" dirty="0" smtClean="0"/>
          </a:p>
          <a:p>
            <a:pPr lvl="1"/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berperilaku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yang </a:t>
            </a:r>
            <a:r>
              <a:rPr lang="en-US" dirty="0" err="1"/>
              <a:t>menyebalkan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kesal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berubah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</a:t>
            </a:r>
            <a:r>
              <a:rPr lang="en-US" dirty="0" err="1"/>
              <a:t>kemarahan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masa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 smtClean="0"/>
              <a:t>pasi</a:t>
            </a:r>
            <a:r>
              <a:rPr lang="id-ID" dirty="0" smtClean="0"/>
              <a:t>en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70697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Psikologi</a:t>
            </a:r>
            <a:r>
              <a:rPr lang="en-US" dirty="0"/>
              <a:t> </a:t>
            </a:r>
            <a:r>
              <a:rPr lang="id-ID" dirty="0" smtClean="0"/>
              <a:t>self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transferensi</a:t>
            </a:r>
            <a:r>
              <a:rPr lang="en-US" dirty="0" smtClean="0"/>
              <a:t> </a:t>
            </a:r>
            <a:r>
              <a:rPr lang="id-ID" dirty="0" smtClean="0"/>
              <a:t>selfobjet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penyempurnaan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.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 smtClean="0"/>
              <a:t>defisit</a:t>
            </a:r>
            <a:r>
              <a:rPr lang="en-US" dirty="0" smtClean="0"/>
              <a:t>,</a:t>
            </a:r>
            <a:endParaRPr lang="id-ID" dirty="0" smtClean="0"/>
          </a:p>
          <a:p>
            <a:pPr lvl="1"/>
            <a:r>
              <a:rPr lang="id-ID" dirty="0" smtClean="0"/>
              <a:t>P</a:t>
            </a:r>
            <a:r>
              <a:rPr lang="en-US" dirty="0" err="1" smtClean="0"/>
              <a:t>asien</a:t>
            </a:r>
            <a:r>
              <a:rPr lang="en-US" dirty="0" smtClean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berusaha</a:t>
            </a:r>
            <a:r>
              <a:rPr lang="en-US" dirty="0"/>
              <a:t> </a:t>
            </a:r>
            <a:r>
              <a:rPr lang="en-US" dirty="0" err="1"/>
              <a:t>menyempurnakan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menganggap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sosok</a:t>
            </a:r>
            <a:r>
              <a:rPr lang="en-US" dirty="0"/>
              <a:t> yang </a:t>
            </a:r>
            <a:r>
              <a:rPr lang="en-US" dirty="0" err="1"/>
              <a:t>disegani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memvalidasi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Storolow</a:t>
            </a:r>
            <a:r>
              <a:rPr lang="en-US" dirty="0" smtClean="0"/>
              <a:t> </a:t>
            </a:r>
            <a:r>
              <a:rPr lang="en-US" dirty="0"/>
              <a:t>(1995)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transferensi</a:t>
            </a:r>
            <a:r>
              <a:rPr lang="en-US" dirty="0" smtClean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dasarnya</a:t>
            </a:r>
            <a:r>
              <a:rPr lang="en-US" dirty="0"/>
              <a:t>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smtClean="0"/>
              <a:t>2</a:t>
            </a:r>
            <a:r>
              <a:rPr lang="id-ID" dirty="0" smtClean="0"/>
              <a:t> </a:t>
            </a:r>
            <a:r>
              <a:rPr lang="en-US" dirty="0" err="1" smtClean="0"/>
              <a:t>dimensi</a:t>
            </a:r>
            <a:r>
              <a:rPr lang="en-US" dirty="0"/>
              <a:t>.  </a:t>
            </a:r>
          </a:p>
          <a:p>
            <a:pPr lvl="1"/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repetitif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yang </a:t>
            </a:r>
            <a:r>
              <a:rPr lang="en-US" dirty="0" err="1" smtClean="0"/>
              <a:t>dideskripsikan</a:t>
            </a:r>
            <a:r>
              <a:rPr lang="en-US" dirty="0" smtClean="0"/>
              <a:t> Freud, </a:t>
            </a:r>
            <a:endParaRPr lang="id-ID" dirty="0" smtClean="0"/>
          </a:p>
          <a:p>
            <a:pPr lvl="1"/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reparatif</a:t>
            </a:r>
            <a:r>
              <a:rPr lang="en-US" dirty="0" smtClean="0"/>
              <a:t> di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menyembuhkannya</a:t>
            </a:r>
            <a:r>
              <a:rPr lang="en-US" dirty="0" smtClean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243538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</a:t>
            </a:r>
            <a:r>
              <a:rPr lang="en-US" dirty="0" err="1" smtClean="0"/>
              <a:t>eluruh</a:t>
            </a:r>
            <a:r>
              <a:rPr lang="en-US" dirty="0" smtClean="0"/>
              <a:t> </a:t>
            </a:r>
            <a:r>
              <a:rPr lang="en-US" dirty="0" err="1"/>
              <a:t>pandangan</a:t>
            </a:r>
            <a:r>
              <a:rPr lang="en-US" dirty="0"/>
              <a:t> </a:t>
            </a:r>
            <a:r>
              <a:rPr lang="en-US" dirty="0" err="1"/>
              <a:t>kontemporer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transferensi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sepakat</a:t>
            </a:r>
            <a:r>
              <a:rPr lang="en-US" dirty="0"/>
              <a:t> </a:t>
            </a:r>
            <a:r>
              <a:rPr lang="id-ID" dirty="0" smtClean="0"/>
              <a:t>:</a:t>
            </a:r>
          </a:p>
          <a:p>
            <a:pPr marL="457200" lvl="1" indent="0">
              <a:buNone/>
            </a:pPr>
            <a:r>
              <a:rPr lang="en-US" dirty="0" err="1" smtClean="0"/>
              <a:t>persepsi</a:t>
            </a:r>
            <a:r>
              <a:rPr lang="en-US" dirty="0" smtClean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campuran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karakteristik</a:t>
            </a:r>
            <a:r>
              <a:rPr lang="en-US" dirty="0"/>
              <a:t> </a:t>
            </a:r>
            <a:r>
              <a:rPr lang="en-US" dirty="0" err="1"/>
              <a:t>nyata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figur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masa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efeknya</a:t>
            </a:r>
            <a:r>
              <a:rPr lang="en-US" dirty="0"/>
              <a:t>, </a:t>
            </a:r>
            <a:r>
              <a:rPr lang="en-US" dirty="0" err="1"/>
              <a:t>kombinasi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lama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3398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en-US" b="1" dirty="0" err="1"/>
              <a:t>Transferensi</a:t>
            </a:r>
            <a:r>
              <a:rPr lang="en-US" b="1" dirty="0"/>
              <a:t> </a:t>
            </a:r>
            <a:r>
              <a:rPr lang="en-US" b="1" dirty="0" err="1"/>
              <a:t>balik</a:t>
            </a:r>
            <a:r>
              <a:rPr lang="en-US" b="1" dirty="0"/>
              <a:t> (</a:t>
            </a:r>
            <a:r>
              <a:rPr lang="en-US" b="1" i="1" dirty="0"/>
              <a:t>Countertransference</a:t>
            </a:r>
            <a:r>
              <a:rPr lang="en-US" b="1" i="1" dirty="0" smtClean="0"/>
              <a:t>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d-ID" dirty="0" smtClean="0"/>
              <a:t>Freud : </a:t>
            </a:r>
          </a:p>
          <a:p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psikodinamik</a:t>
            </a:r>
            <a:r>
              <a:rPr lang="en-US" dirty="0" smtClean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ilmuwan</a:t>
            </a:r>
            <a:r>
              <a:rPr lang="en-US" dirty="0"/>
              <a:t> yang </a:t>
            </a:r>
            <a:r>
              <a:rPr lang="en-US" dirty="0" err="1"/>
              <a:t>sedang</a:t>
            </a:r>
            <a:r>
              <a:rPr lang="en-US" dirty="0"/>
              <a:t> </a:t>
            </a:r>
            <a:r>
              <a:rPr lang="en-US" dirty="0" err="1"/>
              <a:t>melihat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spesimen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mikroskop</a:t>
            </a:r>
            <a:r>
              <a:rPr lang="en-US" dirty="0"/>
              <a:t>, </a:t>
            </a:r>
            <a:r>
              <a:rPr lang="en-US" dirty="0" err="1"/>
              <a:t>melainkan</a:t>
            </a:r>
            <a:r>
              <a:rPr lang="en-US" dirty="0"/>
              <a:t> </a:t>
            </a:r>
            <a:r>
              <a:rPr lang="en-US" dirty="0" err="1"/>
              <a:t>sama-sama</a:t>
            </a:r>
            <a:r>
              <a:rPr lang="en-US" dirty="0"/>
              <a:t> </a:t>
            </a:r>
            <a:r>
              <a:rPr lang="en-US" dirty="0" err="1" smtClean="0"/>
              <a:t>seora</a:t>
            </a:r>
            <a:r>
              <a:rPr lang="id-ID" dirty="0" smtClean="0"/>
              <a:t>n</a:t>
            </a:r>
            <a:r>
              <a:rPr lang="en-US" dirty="0" smtClean="0"/>
              <a:t>g </a:t>
            </a:r>
            <a:r>
              <a:rPr lang="en-US" dirty="0" err="1"/>
              <a:t>manusia</a:t>
            </a:r>
            <a:r>
              <a:rPr lang="en-US" dirty="0"/>
              <a:t> yang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konflik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kesulitan</a:t>
            </a:r>
            <a:r>
              <a:rPr lang="en-US" dirty="0"/>
              <a:t> </a:t>
            </a:r>
            <a:r>
              <a:rPr lang="en-US" dirty="0" err="1"/>
              <a:t>emosional</a:t>
            </a:r>
            <a:r>
              <a:rPr lang="en-US" dirty="0"/>
              <a:t> </a:t>
            </a:r>
            <a:r>
              <a:rPr lang="en-US" dirty="0" err="1"/>
              <a:t>drinya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. </a:t>
            </a:r>
            <a:endParaRPr lang="id-ID" dirty="0" smtClean="0"/>
          </a:p>
          <a:p>
            <a:r>
              <a:rPr lang="id-ID" dirty="0" smtClean="0"/>
              <a:t>Terapis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menjadikan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pengalaman</a:t>
            </a:r>
            <a:r>
              <a:rPr lang="en-US" dirty="0"/>
              <a:t> </a:t>
            </a:r>
            <a:r>
              <a:rPr lang="id-ID" dirty="0" smtClean="0"/>
              <a:t>thd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/>
              <a:t>di masa </a:t>
            </a:r>
            <a:r>
              <a:rPr lang="en-US" dirty="0" err="1"/>
              <a:t>lalunya</a:t>
            </a:r>
            <a:r>
              <a:rPr lang="en-US" dirty="0"/>
              <a:t> </a:t>
            </a:r>
            <a:r>
              <a:rPr lang="id-ID" dirty="0" smtClean="0"/>
              <a:t>, </a:t>
            </a:r>
            <a:r>
              <a:rPr lang="en-US" dirty="0" smtClean="0"/>
              <a:t>di </a:t>
            </a:r>
            <a:r>
              <a:rPr lang="en-US" dirty="0" err="1"/>
              <a:t>saat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 smtClean="0"/>
              <a:t>menjadia</a:t>
            </a:r>
            <a:r>
              <a:rPr lang="id-ID" dirty="0" smtClean="0"/>
              <a:t>k</a:t>
            </a:r>
            <a:r>
              <a:rPr lang="en-US" dirty="0" smtClean="0"/>
              <a:t>n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yang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kenal</a:t>
            </a:r>
            <a:r>
              <a:rPr lang="en-US" dirty="0"/>
              <a:t> di masa </a:t>
            </a:r>
            <a:r>
              <a:rPr lang="en-US" dirty="0" err="1"/>
              <a:t>lalunya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i="1" dirty="0" err="1" smtClean="0"/>
              <a:t>transferensi</a:t>
            </a:r>
            <a:r>
              <a:rPr lang="en-US" i="1" dirty="0" smtClean="0"/>
              <a:t> </a:t>
            </a:r>
            <a:r>
              <a:rPr lang="en-US" i="1" dirty="0" err="1"/>
              <a:t>balik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serupa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transferensi</a:t>
            </a:r>
            <a:r>
              <a:rPr lang="en-US" dirty="0"/>
              <a:t> </a:t>
            </a:r>
            <a:r>
              <a:rPr lang="en-US" dirty="0" err="1"/>
              <a:t>pasien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42169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</a:t>
            </a:r>
            <a:r>
              <a:rPr lang="en-US" dirty="0" err="1"/>
              <a:t>konseptual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 smtClean="0"/>
              <a:t>te</a:t>
            </a:r>
            <a:r>
              <a:rPr lang="id-ID" dirty="0" smtClean="0"/>
              <a:t>rapi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id-ID" dirty="0" smtClean="0"/>
              <a:t>atas : </a:t>
            </a:r>
          </a:p>
          <a:p>
            <a:pPr lvl="1"/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/>
              <a:t>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kesadaran</a:t>
            </a:r>
            <a:r>
              <a:rPr lang="en-US" dirty="0"/>
              <a:t> yang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psikologi</a:t>
            </a:r>
            <a:r>
              <a:rPr lang="en-US" dirty="0"/>
              <a:t> </a:t>
            </a:r>
            <a:r>
              <a:rPr lang="en-US" dirty="0" smtClean="0"/>
              <a:t>ego</a:t>
            </a:r>
            <a:endParaRPr lang="id-ID" dirty="0" smtClean="0"/>
          </a:p>
          <a:p>
            <a:pPr lvl="1"/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/>
              <a:t>relasi</a:t>
            </a:r>
            <a:r>
              <a:rPr lang="en-US" dirty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endParaRPr lang="id-ID" dirty="0" smtClean="0"/>
          </a:p>
          <a:p>
            <a:pPr lvl="1"/>
            <a:r>
              <a:rPr lang="en-US" dirty="0" err="1" smtClean="0"/>
              <a:t>psikologi</a:t>
            </a:r>
            <a:r>
              <a:rPr lang="en-US" dirty="0" smtClean="0"/>
              <a:t> </a:t>
            </a:r>
            <a:r>
              <a:rPr lang="id-ID" dirty="0" smtClean="0"/>
              <a:t>self</a:t>
            </a:r>
            <a:r>
              <a:rPr lang="en-US" dirty="0" smtClean="0"/>
              <a:t> </a:t>
            </a:r>
            <a:endParaRPr lang="id-ID" dirty="0" smtClean="0"/>
          </a:p>
          <a:p>
            <a:pPr lvl="1"/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/>
              <a:t>perlekatan</a:t>
            </a:r>
            <a:r>
              <a:rPr lang="en-US" dirty="0"/>
              <a:t>.</a:t>
            </a:r>
            <a:endParaRPr lang="id-ID" dirty="0"/>
          </a:p>
          <a:p>
            <a:r>
              <a:rPr lang="id-ID" dirty="0" smtClean="0"/>
              <a:t>Pd buku ini, </a:t>
            </a:r>
            <a:r>
              <a:rPr lang="en-US" dirty="0" err="1"/>
              <a:t>terapi</a:t>
            </a:r>
            <a:r>
              <a:rPr lang="en-US" i="1" dirty="0"/>
              <a:t> </a:t>
            </a:r>
            <a:r>
              <a:rPr lang="en-US" i="1" dirty="0" err="1"/>
              <a:t>jangka</a:t>
            </a:r>
            <a:r>
              <a:rPr lang="en-US" i="1" dirty="0"/>
              <a:t> </a:t>
            </a:r>
            <a:r>
              <a:rPr lang="en-US" i="1" dirty="0" err="1"/>
              <a:t>panjang</a:t>
            </a:r>
            <a:r>
              <a:rPr lang="en-US" dirty="0"/>
              <a:t> </a:t>
            </a:r>
            <a:r>
              <a:rPr lang="id-ID" dirty="0" smtClean="0"/>
              <a:t>didefinisikan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durasi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24 </a:t>
            </a:r>
            <a:r>
              <a:rPr lang="en-US" dirty="0" err="1"/>
              <a:t>sesi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6 </a:t>
            </a:r>
            <a:r>
              <a:rPr lang="en-US" dirty="0" err="1"/>
              <a:t>bulan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404918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dirty="0" smtClean="0"/>
              <a:t>P</a:t>
            </a:r>
            <a:r>
              <a:rPr lang="en-US" dirty="0" err="1" smtClean="0"/>
              <a:t>andangan</a:t>
            </a:r>
            <a:r>
              <a:rPr lang="en-US" dirty="0" smtClean="0"/>
              <a:t> </a:t>
            </a:r>
            <a:r>
              <a:rPr lang="en-US" dirty="0" err="1"/>
              <a:t>luas</a:t>
            </a:r>
            <a:r>
              <a:rPr lang="en-US" dirty="0"/>
              <a:t> </a:t>
            </a:r>
            <a:r>
              <a:rPr lang="id-ID" dirty="0" smtClean="0"/>
              <a:t>: </a:t>
            </a:r>
          </a:p>
          <a:p>
            <a:r>
              <a:rPr lang="id-ID" dirty="0" smtClean="0"/>
              <a:t>T</a:t>
            </a:r>
            <a:r>
              <a:rPr lang="en-US" dirty="0" err="1" smtClean="0"/>
              <a:t>ransferensi</a:t>
            </a:r>
            <a:r>
              <a:rPr lang="en-US" dirty="0" smtClean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reaksi</a:t>
            </a:r>
            <a:r>
              <a:rPr lang="en-US" dirty="0"/>
              <a:t> </a:t>
            </a:r>
            <a:r>
              <a:rPr lang="en-US" dirty="0" err="1"/>
              <a:t>emosional</a:t>
            </a:r>
            <a:r>
              <a:rPr lang="en-US" dirty="0"/>
              <a:t> total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.  </a:t>
            </a:r>
            <a:endParaRPr lang="id-ID" dirty="0" smtClean="0"/>
          </a:p>
          <a:p>
            <a:r>
              <a:rPr lang="id-ID" dirty="0" smtClean="0"/>
              <a:t>T</a:t>
            </a:r>
            <a:r>
              <a:rPr lang="en-US" dirty="0" err="1" smtClean="0"/>
              <a:t>ransferensi</a:t>
            </a:r>
            <a:r>
              <a:rPr lang="en-US" dirty="0" smtClean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hambatan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. </a:t>
            </a:r>
            <a:endParaRPr lang="id-ID" dirty="0" smtClean="0"/>
          </a:p>
          <a:p>
            <a:r>
              <a:rPr lang="id-ID" dirty="0" smtClean="0"/>
              <a:t>D</a:t>
            </a:r>
            <a:r>
              <a:rPr lang="en-US" dirty="0" err="1" smtClean="0"/>
              <a:t>ianggap</a:t>
            </a:r>
            <a:r>
              <a:rPr lang="en-US" dirty="0" smtClean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diagnostik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terapeutik</a:t>
            </a:r>
            <a:r>
              <a:rPr lang="en-US" dirty="0"/>
              <a:t> mayor yang </a:t>
            </a:r>
            <a:r>
              <a:rPr lang="id-ID" dirty="0"/>
              <a:t>memberi tahu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id-ID" dirty="0"/>
              <a:t>sebagian besar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 internal </a:t>
            </a:r>
            <a:r>
              <a:rPr lang="en-US" dirty="0" err="1"/>
              <a:t>pasien</a:t>
            </a:r>
            <a:r>
              <a:rPr lang="en-US" dirty="0" smtClean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58911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Resistensi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Prinsip</a:t>
            </a:r>
            <a:r>
              <a:rPr lang="en-US" dirty="0"/>
              <a:t> pen</a:t>
            </a:r>
            <a:r>
              <a:rPr lang="id-ID" dirty="0"/>
              <a:t>ghambat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psikoterapi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err="1"/>
              <a:t>ambivalen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Ekuilibrium</a:t>
            </a:r>
            <a:r>
              <a:rPr lang="en-US" dirty="0" smtClean="0"/>
              <a:t> </a:t>
            </a:r>
            <a:r>
              <a:rPr lang="en-US" dirty="0" err="1"/>
              <a:t>intrapsikik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dicapai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bertahun-tahun</a:t>
            </a:r>
            <a:r>
              <a:rPr lang="en-US" dirty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spesifik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menjauhkan</a:t>
            </a:r>
            <a:r>
              <a:rPr lang="en-US" dirty="0"/>
              <a:t> </a:t>
            </a:r>
            <a:r>
              <a:rPr lang="en-US" dirty="0" err="1"/>
              <a:t>afek</a:t>
            </a:r>
            <a:r>
              <a:rPr lang="en-US" dirty="0"/>
              <a:t> </a:t>
            </a:r>
            <a:r>
              <a:rPr lang="en-US" dirty="0" err="1"/>
              <a:t>menyakitkan</a:t>
            </a:r>
            <a:r>
              <a:rPr lang="en-US" dirty="0"/>
              <a:t>.  </a:t>
            </a:r>
            <a:endParaRPr lang="id-ID" dirty="0" smtClean="0"/>
          </a:p>
          <a:p>
            <a:r>
              <a:rPr lang="en-US" dirty="0" err="1" smtClean="0"/>
              <a:t>Memulai</a:t>
            </a:r>
            <a:r>
              <a:rPr lang="en-US" dirty="0" smtClean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mengancam</a:t>
            </a:r>
            <a:r>
              <a:rPr lang="en-US" dirty="0"/>
              <a:t> </a:t>
            </a:r>
            <a:r>
              <a:rPr lang="en-US" dirty="0" err="1"/>
              <a:t>ekuilibrium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,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melawan</a:t>
            </a:r>
            <a:r>
              <a:rPr lang="en-US" dirty="0"/>
              <a:t> </a:t>
            </a:r>
            <a:r>
              <a:rPr lang="en-US" dirty="0" err="1"/>
              <a:t>usaha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wawasan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Meknisme</a:t>
            </a:r>
            <a:r>
              <a:rPr lang="en-US" dirty="0" smtClean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yang </a:t>
            </a:r>
            <a:r>
              <a:rPr lang="en-US" dirty="0" err="1"/>
              <a:t>khas</a:t>
            </a:r>
            <a:r>
              <a:rPr lang="en-US" dirty="0"/>
              <a:t>, yang </a:t>
            </a:r>
            <a:r>
              <a:rPr lang="en-US" dirty="0" err="1"/>
              <a:t>didesain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menangani</a:t>
            </a:r>
            <a:r>
              <a:rPr lang="en-US" dirty="0"/>
              <a:t> </a:t>
            </a:r>
            <a:r>
              <a:rPr lang="en-US" dirty="0" err="1"/>
              <a:t>emosi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menyenangkan</a:t>
            </a:r>
            <a:r>
              <a:rPr lang="en-US" dirty="0"/>
              <a:t>, </a:t>
            </a:r>
            <a:r>
              <a:rPr lang="en-US" dirty="0" err="1"/>
              <a:t>diaktivasi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b="1" dirty="0" err="1"/>
              <a:t>resistensi</a:t>
            </a:r>
            <a:r>
              <a:rPr lang="en-US" b="1" dirty="0"/>
              <a:t> 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26586827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Perbedan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resistensi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mekanisme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id-ID" dirty="0" smtClean="0"/>
              <a:t>: </a:t>
            </a:r>
          </a:p>
          <a:p>
            <a:r>
              <a:rPr lang="en-US" dirty="0" err="1" smtClean="0"/>
              <a:t>resistensi</a:t>
            </a:r>
            <a:r>
              <a:rPr lang="en-US" dirty="0" smtClean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diobservasi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, </a:t>
            </a:r>
            <a:endParaRPr lang="id-ID" dirty="0" smtClean="0"/>
          </a:p>
          <a:p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/>
              <a:t>pertahanan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disimpulkan</a:t>
            </a:r>
            <a:r>
              <a:rPr lang="en-US" dirty="0"/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52678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Resistensi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Berdiam diri,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berbicara</a:t>
            </a:r>
            <a:r>
              <a:rPr lang="en-US" dirty="0"/>
              <a:t> </a:t>
            </a:r>
            <a:r>
              <a:rPr lang="en-US" dirty="0" err="1"/>
              <a:t>apapun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L</a:t>
            </a:r>
            <a:r>
              <a:rPr lang="en-US" dirty="0" err="1" smtClean="0"/>
              <a:t>upa</a:t>
            </a:r>
            <a:r>
              <a:rPr lang="en-US" dirty="0" smtClean="0"/>
              <a:t> </a:t>
            </a:r>
            <a:r>
              <a:rPr lang="en-US" dirty="0" err="1"/>
              <a:t>membayar</a:t>
            </a:r>
            <a:r>
              <a:rPr lang="en-US" dirty="0"/>
              <a:t> </a:t>
            </a:r>
            <a:r>
              <a:rPr lang="en-US" dirty="0" err="1"/>
              <a:t>tagihan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M</a:t>
            </a:r>
            <a:r>
              <a:rPr lang="en-US" dirty="0" err="1" smtClean="0"/>
              <a:t>embicarakan</a:t>
            </a:r>
            <a:r>
              <a:rPr lang="en-US" dirty="0" smtClean="0"/>
              <a:t> 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sifatnya</a:t>
            </a:r>
            <a:r>
              <a:rPr lang="en-US" dirty="0"/>
              <a:t> </a:t>
            </a:r>
            <a:r>
              <a:rPr lang="en-US" dirty="0" err="1"/>
              <a:t>superfisial</a:t>
            </a:r>
            <a:r>
              <a:rPr lang="en-US" dirty="0"/>
              <a:t> yang </a:t>
            </a:r>
            <a:r>
              <a:rPr lang="en-US" dirty="0" err="1"/>
              <a:t>sepertinya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relevan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M</a:t>
            </a:r>
            <a:r>
              <a:rPr lang="en-US" dirty="0" err="1" smtClean="0"/>
              <a:t>enolak</a:t>
            </a:r>
            <a:r>
              <a:rPr lang="en-US" dirty="0" smtClean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sasaran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dicapai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 smtClean="0"/>
              <a:t>,</a:t>
            </a:r>
            <a:endParaRPr lang="id-ID" dirty="0" smtClean="0"/>
          </a:p>
          <a:p>
            <a:r>
              <a:rPr lang="id-ID" dirty="0" smtClean="0"/>
              <a:t>D</a:t>
            </a:r>
            <a:r>
              <a:rPr lang="en-US" dirty="0" err="1" smtClean="0"/>
              <a:t>atang</a:t>
            </a:r>
            <a:r>
              <a:rPr lang="en-US" dirty="0" smtClean="0"/>
              <a:t> </a:t>
            </a:r>
            <a:r>
              <a:rPr lang="en-US" dirty="0" err="1"/>
              <a:t>terlambat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pertemuan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M</a:t>
            </a:r>
            <a:r>
              <a:rPr lang="en-US" dirty="0" err="1" smtClean="0"/>
              <a:t>elupakan</a:t>
            </a:r>
            <a:r>
              <a:rPr lang="en-US" dirty="0" smtClean="0"/>
              <a:t> </a:t>
            </a:r>
            <a:r>
              <a:rPr lang="en-US" dirty="0" err="1"/>
              <a:t>pengobatan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M</a:t>
            </a:r>
            <a:r>
              <a:rPr lang="en-US" dirty="0" err="1" smtClean="0"/>
              <a:t>elupakan</a:t>
            </a:r>
            <a:r>
              <a:rPr lang="en-US" dirty="0" smtClean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, </a:t>
            </a:r>
            <a:endParaRPr lang="id-ID" dirty="0" smtClean="0"/>
          </a:p>
          <a:p>
            <a:r>
              <a:rPr lang="id-ID" dirty="0" smtClean="0"/>
              <a:t>M</a:t>
            </a:r>
            <a:r>
              <a:rPr lang="en-US" dirty="0" err="1" smtClean="0"/>
              <a:t>enganggap</a:t>
            </a:r>
            <a:r>
              <a:rPr lang="en-US" dirty="0" smtClean="0"/>
              <a:t> </a:t>
            </a:r>
            <a:r>
              <a:rPr lang="en-US" dirty="0" err="1"/>
              <a:t>lucu</a:t>
            </a:r>
            <a:r>
              <a:rPr lang="en-US" dirty="0"/>
              <a:t> </a:t>
            </a:r>
            <a:r>
              <a:rPr lang="en-US" dirty="0" err="1"/>
              <a:t>intervensi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540812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resistensi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i="1" dirty="0"/>
              <a:t> </a:t>
            </a:r>
            <a:r>
              <a:rPr lang="en-US" i="1" dirty="0" err="1"/>
              <a:t>resistensi</a:t>
            </a:r>
            <a:r>
              <a:rPr lang="en-US" i="1" dirty="0"/>
              <a:t> </a:t>
            </a:r>
            <a:r>
              <a:rPr lang="en-US" i="1" dirty="0" err="1"/>
              <a:t>transferensi</a:t>
            </a:r>
            <a:r>
              <a:rPr lang="en-US" i="1" dirty="0"/>
              <a:t>.</a:t>
            </a:r>
            <a:r>
              <a:rPr lang="en-US" dirty="0"/>
              <a:t> </a:t>
            </a:r>
            <a:endParaRPr lang="id-ID" dirty="0" smtClean="0"/>
          </a:p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melawan</a:t>
            </a:r>
            <a:r>
              <a:rPr lang="en-US" dirty="0" smtClean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fantasi</a:t>
            </a:r>
            <a:r>
              <a:rPr lang="en-US" dirty="0"/>
              <a:t> </a:t>
            </a:r>
            <a:r>
              <a:rPr lang="en-US" dirty="0" err="1"/>
              <a:t>spesifik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memandang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.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id-ID" dirty="0" smtClean="0"/>
              <a:t>merahasiakan thd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/>
              <a:t>keyakinan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mempermalukan</a:t>
            </a:r>
            <a:r>
              <a:rPr lang="en-US" dirty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/>
              <a:t>mengkritik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mengungkap</a:t>
            </a:r>
            <a:r>
              <a:rPr lang="en-US" dirty="0"/>
              <a:t> </a:t>
            </a:r>
            <a:r>
              <a:rPr lang="en-US" dirty="0" err="1"/>
              <a:t>rahasia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smtClean="0"/>
              <a:t>Cara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menolak</a:t>
            </a:r>
            <a:r>
              <a:rPr lang="en-US" dirty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kreasi</a:t>
            </a:r>
            <a:r>
              <a:rPr lang="en-US" dirty="0" smtClean="0"/>
              <a:t> </a:t>
            </a:r>
            <a:r>
              <a:rPr lang="en-US" dirty="0" err="1"/>
              <a:t>ulang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di masa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hambatan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dihilangkan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. </a:t>
            </a:r>
            <a:endParaRPr lang="id-ID" dirty="0" smtClean="0"/>
          </a:p>
          <a:p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pengungkapan</a:t>
            </a:r>
            <a:r>
              <a:rPr lang="en-US" dirty="0" smtClean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obyek</a:t>
            </a:r>
            <a:r>
              <a:rPr lang="en-US" dirty="0"/>
              <a:t> internal yang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masa </a:t>
            </a:r>
            <a:r>
              <a:rPr lang="en-US" dirty="0" err="1" smtClean="0"/>
              <a:t>lalu</a:t>
            </a:r>
            <a:r>
              <a:rPr lang="id-ID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ditranspor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terapisnya</a:t>
            </a:r>
            <a:r>
              <a:rPr lang="en-US" dirty="0"/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13373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Determinisme</a:t>
            </a:r>
            <a:r>
              <a:rPr lang="en-US" b="1" dirty="0"/>
              <a:t> </a:t>
            </a:r>
            <a:r>
              <a:rPr lang="en-US" b="1" dirty="0" err="1" smtClean="0"/>
              <a:t>psikik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P</a:t>
            </a:r>
            <a:r>
              <a:rPr lang="en-US" dirty="0" err="1" smtClean="0"/>
              <a:t>erilaku</a:t>
            </a:r>
            <a:r>
              <a:rPr lang="en-US" dirty="0" smtClean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gejala</a:t>
            </a:r>
            <a:r>
              <a:rPr lang="en-US" dirty="0"/>
              <a:t> </a:t>
            </a:r>
            <a:r>
              <a:rPr lang="en-US" dirty="0" err="1" smtClean="0"/>
              <a:t>terkadang</a:t>
            </a:r>
            <a:r>
              <a:rPr lang="en-US" dirty="0" smtClean="0"/>
              <a:t> </a:t>
            </a:r>
            <a:r>
              <a:rPr lang="en-US" dirty="0" err="1"/>
              <a:t>disebabkan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konstelasi</a:t>
            </a:r>
            <a:r>
              <a:rPr lang="en-US" dirty="0"/>
              <a:t> </a:t>
            </a:r>
            <a:r>
              <a:rPr lang="en-US" dirty="0" err="1"/>
              <a:t>faktor-faktor</a:t>
            </a:r>
            <a:r>
              <a:rPr lang="en-US" dirty="0"/>
              <a:t> </a:t>
            </a:r>
            <a:r>
              <a:rPr lang="en-US" dirty="0" err="1"/>
              <a:t>intrapsikik</a:t>
            </a:r>
            <a:r>
              <a:rPr lang="en-US" dirty="0"/>
              <a:t> yang </a:t>
            </a:r>
            <a:r>
              <a:rPr lang="en-US" dirty="0" err="1"/>
              <a:t>bekerja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akhir</a:t>
            </a:r>
            <a:r>
              <a:rPr lang="en-US" dirty="0" smtClean="0"/>
              <a:t>,</a:t>
            </a:r>
            <a:endParaRPr lang="id-ID" dirty="0" smtClean="0"/>
          </a:p>
          <a:p>
            <a:r>
              <a:rPr lang="id-ID" dirty="0"/>
              <a:t>F</a:t>
            </a:r>
            <a:r>
              <a:rPr lang="en-US" dirty="0" err="1" smtClean="0"/>
              <a:t>aktor-faktor</a:t>
            </a:r>
            <a:r>
              <a:rPr lang="en-US" dirty="0" smtClean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diproduksi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etiologis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.  </a:t>
            </a:r>
            <a:endParaRPr lang="id-ID" dirty="0" smtClean="0"/>
          </a:p>
          <a:p>
            <a:r>
              <a:rPr lang="en-US" dirty="0" err="1" smtClean="0"/>
              <a:t>Fantasi</a:t>
            </a:r>
            <a:r>
              <a:rPr lang="en-US" dirty="0" smtClean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yang </a:t>
            </a:r>
            <a:r>
              <a:rPr lang="en-US" dirty="0" err="1"/>
              <a:t>dihubungkan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keinginan</a:t>
            </a:r>
            <a:r>
              <a:rPr lang="en-US" dirty="0"/>
              <a:t> yang </a:t>
            </a:r>
            <a:r>
              <a:rPr lang="en-US" dirty="0" err="1"/>
              <a:t>menyenangkan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keamanan</a:t>
            </a:r>
            <a:r>
              <a:rPr lang="en-US" dirty="0"/>
              <a:t>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/>
              <a:t>merupakan</a:t>
            </a:r>
            <a:r>
              <a:rPr lang="en-US" dirty="0"/>
              <a:t> motivator yang </a:t>
            </a:r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id-ID" dirty="0" smtClean="0"/>
              <a:t>: </a:t>
            </a:r>
          </a:p>
          <a:p>
            <a:pPr lvl="1"/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berinteraksi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orang lain, </a:t>
            </a:r>
            <a:endParaRPr lang="id-ID" dirty="0" smtClean="0"/>
          </a:p>
          <a:p>
            <a:pPr lvl="1"/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mengontrol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 yang </a:t>
            </a:r>
            <a:r>
              <a:rPr lang="en-US" dirty="0" err="1"/>
              <a:t>menyakitkan</a:t>
            </a:r>
            <a:r>
              <a:rPr lang="en-US" dirty="0"/>
              <a:t>, </a:t>
            </a:r>
            <a:endParaRPr lang="id-ID" dirty="0" smtClean="0"/>
          </a:p>
          <a:p>
            <a:pPr lvl="1"/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menjalani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r>
              <a:rPr lang="en-US" dirty="0"/>
              <a:t> (</a:t>
            </a:r>
            <a:r>
              <a:rPr lang="en-US" dirty="0" err="1"/>
              <a:t>Fonagydan</a:t>
            </a:r>
            <a:r>
              <a:rPr lang="en-US" dirty="0"/>
              <a:t> Target 2003).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89020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Subyektivitas</a:t>
            </a:r>
            <a:r>
              <a:rPr lang="en-US" b="1" dirty="0"/>
              <a:t> </a:t>
            </a:r>
            <a:r>
              <a:rPr lang="en-US" b="1" dirty="0" err="1"/>
              <a:t>Unik</a:t>
            </a:r>
            <a:r>
              <a:rPr lang="en-US" b="1" dirty="0"/>
              <a:t> </a:t>
            </a:r>
            <a:r>
              <a:rPr lang="en-US" b="1" dirty="0" err="1"/>
              <a:t>Pasien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/>
              <a:t>terakhir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endParaRPr lang="id-ID" dirty="0" smtClean="0"/>
          </a:p>
          <a:p>
            <a:r>
              <a:rPr lang="id-ID" dirty="0" smtClean="0"/>
              <a:t>Kita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/>
              <a:t>benar-benar</a:t>
            </a:r>
            <a:r>
              <a:rPr lang="en-US" dirty="0"/>
              <a:t> </a:t>
            </a:r>
            <a:r>
              <a:rPr lang="en-US" dirty="0" err="1"/>
              <a:t>mengenali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.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konflik</a:t>
            </a:r>
            <a:r>
              <a:rPr lang="en-US" dirty="0"/>
              <a:t>, </a:t>
            </a:r>
            <a:r>
              <a:rPr lang="en-US" dirty="0" err="1"/>
              <a:t>larangan</a:t>
            </a:r>
            <a:r>
              <a:rPr lang="en-US" dirty="0"/>
              <a:t>, </a:t>
            </a:r>
            <a:r>
              <a:rPr lang="en-US" dirty="0" err="1"/>
              <a:t>kecemasan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pertahanan</a:t>
            </a:r>
            <a:r>
              <a:rPr lang="en-US" dirty="0"/>
              <a:t>,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cenderung</a:t>
            </a:r>
            <a:r>
              <a:rPr lang="en-US" dirty="0"/>
              <a:t> </a:t>
            </a:r>
            <a:r>
              <a:rPr lang="en-US" dirty="0" err="1"/>
              <a:t>menghindar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jati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yang </a:t>
            </a:r>
            <a:r>
              <a:rPr lang="en-US" dirty="0" err="1"/>
              <a:t>sebenarnya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865874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HASIL-HASIL PENELITIAN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5008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effectLst/>
              </a:rPr>
              <a:t>Psikoterapi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Psikodinamik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Jangka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Pendek</a:t>
            </a:r>
            <a:r>
              <a:rPr lang="id-ID" dirty="0">
                <a:effectLst/>
              </a:rPr>
              <a:t> </a:t>
            </a:r>
            <a:r>
              <a:rPr lang="en-US" dirty="0">
                <a:effectLst/>
              </a:rPr>
              <a:t>(STPP)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Joyce </a:t>
            </a:r>
            <a:r>
              <a:rPr lang="en-US" dirty="0" err="1"/>
              <a:t>dan</a:t>
            </a:r>
            <a:r>
              <a:rPr lang="en-US" dirty="0"/>
              <a:t> Anderson </a:t>
            </a:r>
            <a:r>
              <a:rPr lang="en-US" dirty="0" err="1"/>
              <a:t>dan</a:t>
            </a:r>
            <a:r>
              <a:rPr lang="en-US" dirty="0"/>
              <a:t> Lambert (1995) </a:t>
            </a:r>
            <a:r>
              <a:rPr lang="en-US" dirty="0" err="1"/>
              <a:t>melakukan</a:t>
            </a:r>
            <a:r>
              <a:rPr lang="en-US" dirty="0"/>
              <a:t> meta-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26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endParaRPr lang="id-ID" dirty="0" smtClean="0"/>
          </a:p>
          <a:p>
            <a:pPr lvl="1"/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/>
              <a:t>dinamik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pendek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efektifnya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terapi-terapi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follow-up. </a:t>
            </a:r>
            <a:endParaRPr lang="id-ID" dirty="0" smtClean="0"/>
          </a:p>
          <a:p>
            <a:r>
              <a:rPr lang="en-US" dirty="0" smtClean="0"/>
              <a:t>3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terpisah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interpretasi</a:t>
            </a:r>
            <a:r>
              <a:rPr lang="en-US" dirty="0"/>
              <a:t> </a:t>
            </a:r>
            <a:r>
              <a:rPr lang="en-US" dirty="0" err="1"/>
              <a:t>akurat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konflik</a:t>
            </a:r>
            <a:r>
              <a:rPr lang="en-US" dirty="0"/>
              <a:t> </a:t>
            </a:r>
            <a:r>
              <a:rPr lang="en-US" dirty="0" err="1"/>
              <a:t>inti</a:t>
            </a:r>
            <a:r>
              <a:rPr lang="en-US" dirty="0"/>
              <a:t> </a:t>
            </a:r>
            <a:r>
              <a:rPr lang="en-US" dirty="0" err="1"/>
              <a:t>memprediksikan</a:t>
            </a:r>
            <a:r>
              <a:rPr lang="en-US" dirty="0"/>
              <a:t> </a:t>
            </a:r>
            <a:r>
              <a:rPr lang="en-US" dirty="0" err="1"/>
              <a:t>keluaran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1 </a:t>
            </a:r>
            <a:r>
              <a:rPr lang="en-US" dirty="0" err="1"/>
              <a:t>sesi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sesi</a:t>
            </a:r>
            <a:r>
              <a:rPr lang="en-US" dirty="0"/>
              <a:t> lain (</a:t>
            </a:r>
            <a:r>
              <a:rPr lang="en-US" dirty="0" err="1"/>
              <a:t>Crits-Cristoph</a:t>
            </a:r>
            <a:r>
              <a:rPr lang="en-US" dirty="0"/>
              <a:t> </a:t>
            </a:r>
            <a:r>
              <a:rPr lang="en-US" dirty="0" err="1"/>
              <a:t>dkk</a:t>
            </a:r>
            <a:r>
              <a:rPr lang="en-US" dirty="0"/>
              <a:t> Piper 1993; </a:t>
            </a:r>
            <a:r>
              <a:rPr lang="en-US" dirty="0" err="1"/>
              <a:t>Silberschatz</a:t>
            </a:r>
            <a:r>
              <a:rPr lang="en-US" dirty="0"/>
              <a:t> </a:t>
            </a:r>
            <a:r>
              <a:rPr lang="en-US" dirty="0" err="1"/>
              <a:t>dkk</a:t>
            </a:r>
            <a:r>
              <a:rPr lang="en-US" dirty="0"/>
              <a:t> 1986)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985758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en-US" dirty="0" err="1"/>
              <a:t>Leichsnring</a:t>
            </a:r>
            <a:r>
              <a:rPr lang="en-US" dirty="0"/>
              <a:t> </a:t>
            </a:r>
            <a:r>
              <a:rPr lang="en-US" dirty="0" err="1"/>
              <a:t>dkk</a:t>
            </a:r>
            <a:r>
              <a:rPr lang="en-US" dirty="0"/>
              <a:t> (2004) </a:t>
            </a:r>
            <a:r>
              <a:rPr lang="en-US" dirty="0" err="1"/>
              <a:t>melakukan</a:t>
            </a:r>
            <a:r>
              <a:rPr lang="en-US" dirty="0"/>
              <a:t> meta-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penelitian-penelitian</a:t>
            </a:r>
            <a:r>
              <a:rPr lang="en-US" dirty="0"/>
              <a:t> STPP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1970 </a:t>
            </a:r>
            <a:r>
              <a:rPr lang="en-US" dirty="0" err="1"/>
              <a:t>dan</a:t>
            </a:r>
            <a:r>
              <a:rPr lang="en-US" dirty="0"/>
              <a:t> 2004. </a:t>
            </a:r>
            <a:endParaRPr lang="id-ID" dirty="0" smtClean="0"/>
          </a:p>
          <a:p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/>
              <a:t>mendefinisikan</a:t>
            </a:r>
            <a:r>
              <a:rPr lang="en-US" dirty="0"/>
              <a:t> STPP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kurang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40 </a:t>
            </a:r>
            <a:r>
              <a:rPr lang="en-US" dirty="0" err="1"/>
              <a:t>sesi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Kelainan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meta-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 </a:t>
            </a:r>
            <a:r>
              <a:rPr lang="en-US" dirty="0" err="1"/>
              <a:t>depresi</a:t>
            </a:r>
            <a:r>
              <a:rPr lang="en-US" dirty="0"/>
              <a:t> mayor,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stres</a:t>
            </a:r>
            <a:r>
              <a:rPr lang="en-US" dirty="0"/>
              <a:t> </a:t>
            </a:r>
            <a:r>
              <a:rPr lang="en-US" dirty="0" err="1"/>
              <a:t>paskatrauma</a:t>
            </a:r>
            <a:r>
              <a:rPr lang="en-US" dirty="0"/>
              <a:t>, </a:t>
            </a:r>
            <a:r>
              <a:rPr lang="en-US" dirty="0" err="1"/>
              <a:t>gagguan</a:t>
            </a:r>
            <a:r>
              <a:rPr lang="en-US" dirty="0"/>
              <a:t> </a:t>
            </a:r>
            <a:r>
              <a:rPr lang="en-US" dirty="0" err="1"/>
              <a:t>makan</a:t>
            </a:r>
            <a:r>
              <a:rPr lang="en-US" dirty="0"/>
              <a:t>, </a:t>
            </a:r>
            <a:r>
              <a:rPr lang="en-US" dirty="0" err="1"/>
              <a:t>ketergantungan</a:t>
            </a:r>
            <a:r>
              <a:rPr lang="en-US" dirty="0"/>
              <a:t> </a:t>
            </a:r>
            <a:r>
              <a:rPr lang="en-US" dirty="0" err="1"/>
              <a:t>opiat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kokain</a:t>
            </a:r>
            <a:r>
              <a:rPr lang="en-US" dirty="0"/>
              <a:t>,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kepribadian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C,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kepribadian</a:t>
            </a:r>
            <a:r>
              <a:rPr lang="en-US" dirty="0"/>
              <a:t> </a:t>
            </a:r>
            <a:r>
              <a:rPr lang="en-US" dirty="0" err="1"/>
              <a:t>ambang</a:t>
            </a:r>
            <a:r>
              <a:rPr lang="en-US" dirty="0"/>
              <a:t>, 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nyeri</a:t>
            </a:r>
            <a:r>
              <a:rPr lang="en-US" dirty="0"/>
              <a:t> somatoform, </a:t>
            </a:r>
            <a:r>
              <a:rPr lang="en-US" dirty="0" err="1"/>
              <a:t>dispepsia</a:t>
            </a:r>
            <a:r>
              <a:rPr lang="en-US" dirty="0"/>
              <a:t> </a:t>
            </a:r>
            <a:r>
              <a:rPr lang="en-US" dirty="0" err="1"/>
              <a:t>fungsional</a:t>
            </a:r>
            <a:r>
              <a:rPr lang="en-US" dirty="0"/>
              <a:t> </a:t>
            </a:r>
            <a:r>
              <a:rPr lang="en-US" dirty="0" err="1"/>
              <a:t>kronik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fobia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/>
              <a:t>ditemukan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STPP </a:t>
            </a:r>
            <a:r>
              <a:rPr lang="en-US" dirty="0" err="1"/>
              <a:t>dan</a:t>
            </a:r>
            <a:r>
              <a:rPr lang="en-US" dirty="0"/>
              <a:t> CBT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 target,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psikiatri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. </a:t>
            </a:r>
            <a:endParaRPr lang="id-ID" dirty="0" smtClean="0"/>
          </a:p>
          <a:p>
            <a:r>
              <a:rPr lang="en-US" dirty="0" err="1" smtClean="0"/>
              <a:t>Penulis</a:t>
            </a:r>
            <a:r>
              <a:rPr lang="en-US" dirty="0" smtClean="0"/>
              <a:t> </a:t>
            </a:r>
            <a:r>
              <a:rPr lang="en-US" dirty="0" err="1"/>
              <a:t>menyimpulkan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STPP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efektif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sejumlah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psikiatrik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7248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7 </a:t>
            </a:r>
            <a:r>
              <a:rPr lang="en-US" dirty="0" err="1"/>
              <a:t>teknik</a:t>
            </a:r>
            <a:r>
              <a:rPr lang="en-US" dirty="0"/>
              <a:t> yang </a:t>
            </a:r>
            <a:r>
              <a:rPr lang="en-US" dirty="0" err="1"/>
              <a:t>mebedakan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 smtClean="0"/>
              <a:t>kognitif</a:t>
            </a:r>
            <a:endParaRPr lang="id-ID" dirty="0" smtClean="0"/>
          </a:p>
          <a:p>
            <a:pPr lvl="1"/>
            <a:r>
              <a:rPr lang="id-ID" dirty="0" smtClean="0"/>
              <a:t>Berfokus pada afek dan ekspresi emosi</a:t>
            </a:r>
          </a:p>
          <a:p>
            <a:pPr lvl="1"/>
            <a:r>
              <a:rPr lang="id-ID" dirty="0" smtClean="0"/>
              <a:t>Eksplorasi terhadap usaha untuk menghindari aspek2 pengalaman</a:t>
            </a:r>
          </a:p>
          <a:p>
            <a:pPr lvl="1"/>
            <a:r>
              <a:rPr lang="id-ID" dirty="0" smtClean="0"/>
              <a:t>Identifikasi terhadap tema &amp; pola yg berulang</a:t>
            </a:r>
          </a:p>
          <a:p>
            <a:pPr lvl="1"/>
            <a:r>
              <a:rPr lang="id-ID" dirty="0" smtClean="0"/>
              <a:t>Berfokus pd hubungan interpersonal</a:t>
            </a:r>
          </a:p>
          <a:p>
            <a:pPr lvl="1"/>
            <a:r>
              <a:rPr lang="id-ID" dirty="0" smtClean="0"/>
              <a:t>Berfokus pd hubungan terapetik</a:t>
            </a:r>
          </a:p>
          <a:p>
            <a:pPr lvl="1"/>
            <a:r>
              <a:rPr lang="id-ID" dirty="0" smtClean="0"/>
              <a:t>Mengeksplorasi harapan, mimpi dan fantasi</a:t>
            </a:r>
          </a:p>
          <a:p>
            <a:pPr marL="457200" lvl="1" indent="0">
              <a:buNone/>
            </a:pPr>
            <a:r>
              <a:rPr lang="en-US" dirty="0" err="1" smtClean="0"/>
              <a:t>ciri</a:t>
            </a:r>
            <a:r>
              <a:rPr lang="en-US" dirty="0" smtClean="0"/>
              <a:t> </a:t>
            </a:r>
            <a:r>
              <a:rPr lang="en-US" dirty="0" err="1"/>
              <a:t>khas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praktik</a:t>
            </a:r>
            <a:r>
              <a:rPr lang="en-US" dirty="0"/>
              <a:t> </a:t>
            </a:r>
            <a:r>
              <a:rPr lang="en-US" dirty="0" err="1"/>
              <a:t>psikoterapi</a:t>
            </a:r>
            <a:r>
              <a:rPr lang="en-US" dirty="0"/>
              <a:t> </a:t>
            </a:r>
            <a:r>
              <a:rPr lang="en-US" dirty="0" err="1" smtClean="0"/>
              <a:t>psikodinamik</a:t>
            </a:r>
            <a:r>
              <a:rPr lang="id-ID" dirty="0" smtClean="0"/>
              <a:t> :</a:t>
            </a:r>
          </a:p>
          <a:p>
            <a:pPr marL="457200" lvl="1" indent="0">
              <a:buNone/>
            </a:pPr>
            <a:r>
              <a:rPr lang="en-US" dirty="0" err="1" smtClean="0"/>
              <a:t>fokusnya</a:t>
            </a:r>
            <a:r>
              <a:rPr lang="en-US" dirty="0" smtClean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unik</a:t>
            </a:r>
            <a:r>
              <a:rPr lang="en-US" dirty="0"/>
              <a:t>, </a:t>
            </a:r>
            <a:r>
              <a:rPr lang="en-US" dirty="0" err="1"/>
              <a:t>idiosinkratik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berbeda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individu</a:t>
            </a:r>
            <a:r>
              <a:rPr lang="en-US" dirty="0"/>
              <a:t> </a:t>
            </a:r>
            <a:r>
              <a:rPr lang="en-US" dirty="0" err="1"/>
              <a:t>tersebut</a:t>
            </a:r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39396594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/>
              </a:rPr>
              <a:t>Psikoterapi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Psikodinamik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Jangka</a:t>
            </a:r>
            <a:r>
              <a:rPr lang="en-US" dirty="0">
                <a:effectLst/>
              </a:rPr>
              <a:t> </a:t>
            </a:r>
            <a:r>
              <a:rPr lang="en-US" dirty="0" err="1" smtClean="0">
                <a:effectLst/>
              </a:rPr>
              <a:t>panjang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831774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Sebuah</a:t>
            </a:r>
            <a:r>
              <a:rPr lang="en-US" dirty="0"/>
              <a:t> meta-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i="1" dirty="0" err="1"/>
              <a:t>Journalof</a:t>
            </a:r>
            <a:r>
              <a:rPr lang="en-US" i="1" dirty="0"/>
              <a:t> the American Medical Association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2008 (</a:t>
            </a:r>
            <a:r>
              <a:rPr lang="en-US" dirty="0" err="1"/>
              <a:t>Leichsenring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Rabung</a:t>
            </a:r>
            <a:r>
              <a:rPr lang="en-US" dirty="0" smtClean="0"/>
              <a:t>)</a:t>
            </a:r>
            <a:r>
              <a:rPr lang="id-ID" dirty="0" smtClean="0"/>
              <a:t> thd p</a:t>
            </a:r>
            <a:r>
              <a:rPr lang="en-US" dirty="0" err="1" smtClean="0"/>
              <a:t>enelitian-penelitian</a:t>
            </a:r>
            <a:r>
              <a:rPr lang="en-US" dirty="0" smtClean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psikoterapi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(LTPP) </a:t>
            </a:r>
            <a:r>
              <a:rPr lang="en-US" dirty="0" err="1"/>
              <a:t>sejak</a:t>
            </a:r>
            <a:r>
              <a:rPr lang="en-US" dirty="0"/>
              <a:t> 1960 </a:t>
            </a:r>
            <a:r>
              <a:rPr lang="en-US" dirty="0" err="1"/>
              <a:t>hinga</a:t>
            </a:r>
            <a:r>
              <a:rPr lang="en-US" dirty="0"/>
              <a:t> </a:t>
            </a:r>
            <a:r>
              <a:rPr lang="en-US" dirty="0" smtClean="0"/>
              <a:t>208. </a:t>
            </a:r>
            <a:endParaRPr lang="id-ID" dirty="0" smtClean="0"/>
          </a:p>
          <a:p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/>
              <a:t>penelitian-penelitian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paling </a:t>
            </a:r>
            <a:r>
              <a:rPr lang="en-US" dirty="0" err="1"/>
              <a:t>tidak</a:t>
            </a:r>
            <a:r>
              <a:rPr lang="en-US" dirty="0"/>
              <a:t> 50 </a:t>
            </a:r>
            <a:r>
              <a:rPr lang="en-US" dirty="0" err="1"/>
              <a:t>sesi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diinklusi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meta-</a:t>
            </a:r>
            <a:r>
              <a:rPr lang="en-US" dirty="0" err="1"/>
              <a:t>analisis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. </a:t>
            </a:r>
            <a:r>
              <a:rPr lang="en-US" dirty="0" err="1"/>
              <a:t>Sebelas</a:t>
            </a:r>
            <a:r>
              <a:rPr lang="en-US" dirty="0"/>
              <a:t> RCT </a:t>
            </a:r>
            <a:r>
              <a:rPr lang="en-US" dirty="0" err="1"/>
              <a:t>dan</a:t>
            </a:r>
            <a:r>
              <a:rPr lang="en-US" dirty="0"/>
              <a:t> 12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observasional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diinklusi</a:t>
            </a:r>
            <a:r>
              <a:rPr lang="en-US" dirty="0"/>
              <a:t>.  </a:t>
            </a:r>
            <a:r>
              <a:rPr lang="en-US" dirty="0" err="1"/>
              <a:t>Ukuran</a:t>
            </a:r>
            <a:r>
              <a:rPr lang="en-US" dirty="0"/>
              <a:t> </a:t>
            </a:r>
            <a:r>
              <a:rPr lang="en-US" dirty="0" err="1"/>
              <a:t>efek</a:t>
            </a:r>
            <a:r>
              <a:rPr lang="en-US" dirty="0"/>
              <a:t> </a:t>
            </a:r>
            <a:r>
              <a:rPr lang="en-US" dirty="0" err="1"/>
              <a:t>dikalkulasikan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terpisah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 </a:t>
            </a:r>
            <a:r>
              <a:rPr lang="en-US" dirty="0" err="1"/>
              <a:t>akhir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follow-up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meneliti</a:t>
            </a:r>
            <a:r>
              <a:rPr lang="en-US" dirty="0"/>
              <a:t> </a:t>
            </a:r>
            <a:r>
              <a:rPr lang="en-US" dirty="0" err="1"/>
              <a:t>stabiitas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terapi</a:t>
            </a:r>
            <a:r>
              <a:rPr lang="en-US" dirty="0"/>
              <a:t>. </a:t>
            </a:r>
            <a:endParaRPr lang="id-ID" smtClean="0"/>
          </a:p>
          <a:p>
            <a:r>
              <a:rPr lang="en-US" smtClean="0"/>
              <a:t>LTPP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keluaran</a:t>
            </a:r>
            <a:r>
              <a:rPr lang="en-US" dirty="0"/>
              <a:t> yang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efektivitas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 target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kepribadian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dibandingkan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psikoterapi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pendek</a:t>
            </a:r>
            <a:r>
              <a:rPr lang="en-US" dirty="0"/>
              <a:t>. LTPP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ukuran</a:t>
            </a:r>
            <a:r>
              <a:rPr lang="en-US" dirty="0"/>
              <a:t> </a:t>
            </a:r>
            <a:r>
              <a:rPr lang="en-US" dirty="0" err="1"/>
              <a:t>efek</a:t>
            </a:r>
            <a:r>
              <a:rPr lang="en-US" dirty="0"/>
              <a:t> yang </a:t>
            </a:r>
            <a:r>
              <a:rPr lang="en-US" dirty="0" err="1"/>
              <a:t>signifikan</a:t>
            </a:r>
            <a:r>
              <a:rPr lang="en-US" dirty="0"/>
              <a:t>,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stabil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diagnosis,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mental </a:t>
            </a:r>
            <a:r>
              <a:rPr lang="en-US" dirty="0" err="1"/>
              <a:t>rumit</a:t>
            </a:r>
            <a:r>
              <a:rPr lang="en-US" dirty="0"/>
              <a:t> yang </a:t>
            </a:r>
            <a:r>
              <a:rPr lang="en-US" dirty="0" err="1"/>
              <a:t>melibatkan</a:t>
            </a:r>
            <a:r>
              <a:rPr lang="en-US" dirty="0"/>
              <a:t> </a:t>
            </a:r>
            <a:r>
              <a:rPr lang="en-US" dirty="0" err="1"/>
              <a:t>komorbiditas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durasi</a:t>
            </a:r>
            <a:r>
              <a:rPr lang="en-US" dirty="0"/>
              <a:t> </a:t>
            </a:r>
            <a:r>
              <a:rPr lang="en-US" dirty="0" err="1"/>
              <a:t>memanjang</a:t>
            </a:r>
            <a:r>
              <a:rPr lang="en-US" dirty="0"/>
              <a:t>.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para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menyimpulkan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pasien-pasien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sulit</a:t>
            </a:r>
            <a:r>
              <a:rPr lang="en-US" dirty="0"/>
              <a:t> </a:t>
            </a:r>
            <a:r>
              <a:rPr lang="en-US" dirty="0" err="1"/>
              <a:t>diterapi</a:t>
            </a:r>
            <a:r>
              <a:rPr lang="en-US" dirty="0"/>
              <a:t>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komorbiditas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presentasi</a:t>
            </a:r>
            <a:r>
              <a:rPr lang="en-US" dirty="0"/>
              <a:t> </a:t>
            </a:r>
            <a:r>
              <a:rPr lang="en-US" dirty="0" err="1"/>
              <a:t>klinis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rumit</a:t>
            </a:r>
            <a:r>
              <a:rPr lang="en-US" dirty="0"/>
              <a:t>, </a:t>
            </a:r>
            <a:r>
              <a:rPr lang="en-US" dirty="0" err="1"/>
              <a:t>psikoterapi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</a:t>
            </a:r>
            <a:r>
              <a:rPr lang="en-US" dirty="0" err="1"/>
              <a:t>terbaik</a:t>
            </a:r>
            <a:r>
              <a:rPr lang="en-US" dirty="0"/>
              <a:t>.</a:t>
            </a:r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3988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Prinsip</a:t>
            </a:r>
            <a:r>
              <a:rPr lang="en-US" b="1" dirty="0"/>
              <a:t> </a:t>
            </a:r>
            <a:r>
              <a:rPr lang="en-US" b="1" dirty="0" err="1"/>
              <a:t>dasar</a:t>
            </a:r>
            <a:r>
              <a:rPr lang="en-US" b="1" dirty="0"/>
              <a:t> </a:t>
            </a:r>
            <a:r>
              <a:rPr lang="en-US" b="1" dirty="0" err="1"/>
              <a:t>psikoterapi</a:t>
            </a:r>
            <a:r>
              <a:rPr lang="en-US" b="1" dirty="0"/>
              <a:t> </a:t>
            </a:r>
            <a:r>
              <a:rPr lang="en-US" b="1" dirty="0" err="1"/>
              <a:t>psikodinamik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Sebagian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mental </a:t>
            </a:r>
            <a:r>
              <a:rPr lang="en-US" dirty="0" err="1"/>
              <a:t>berada</a:t>
            </a:r>
            <a:r>
              <a:rPr lang="en-US" dirty="0"/>
              <a:t> di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sadar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Pengalaman</a:t>
            </a:r>
            <a:r>
              <a:rPr lang="en-US" dirty="0"/>
              <a:t> masa </a:t>
            </a:r>
            <a:r>
              <a:rPr lang="en-US" dirty="0" err="1"/>
              <a:t>kanak-kanak</a:t>
            </a:r>
            <a:r>
              <a:rPr lang="en-US" dirty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/>
              <a:t>genetik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masa </a:t>
            </a:r>
            <a:r>
              <a:rPr lang="en-US" dirty="0" err="1"/>
              <a:t>dewasa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Transferensi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primer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pemahaman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Transferensi</a:t>
            </a:r>
            <a:r>
              <a:rPr lang="en-US" dirty="0"/>
              <a:t> </a:t>
            </a:r>
            <a:r>
              <a:rPr lang="en-US" dirty="0" err="1"/>
              <a:t>balik</a:t>
            </a:r>
            <a:r>
              <a:rPr lang="en-US" dirty="0"/>
              <a:t> </a:t>
            </a: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pemahaman</a:t>
            </a:r>
            <a:r>
              <a:rPr lang="en-US" dirty="0"/>
              <a:t> yang </a:t>
            </a:r>
            <a:r>
              <a:rPr lang="en-US" dirty="0" err="1"/>
              <a:t>bernilai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id-ID" dirty="0" smtClean="0"/>
              <a:t>timbulkan pada </a:t>
            </a:r>
            <a:r>
              <a:rPr lang="en-US" dirty="0" smtClean="0"/>
              <a:t>orang </a:t>
            </a:r>
            <a:r>
              <a:rPr lang="en-US" dirty="0"/>
              <a:t>lain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Gejala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 yang </a:t>
            </a:r>
            <a:r>
              <a:rPr lang="en-US" dirty="0" err="1"/>
              <a:t>rumit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seringkali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disadari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Terapis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en-US" dirty="0"/>
              <a:t>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rasa </a:t>
            </a:r>
            <a:r>
              <a:rPr lang="id-ID" dirty="0" smtClean="0"/>
              <a:t>keaslian dan ke</a:t>
            </a:r>
            <a:r>
              <a:rPr lang="en-US" dirty="0" err="1" smtClean="0"/>
              <a:t>unik</a:t>
            </a:r>
            <a:r>
              <a:rPr lang="id-ID" dirty="0" smtClean="0"/>
              <a:t>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03148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Konsep</a:t>
            </a:r>
            <a:r>
              <a:rPr lang="en-US" dirty="0"/>
              <a:t> </a:t>
            </a:r>
            <a:r>
              <a:rPr lang="en-US" dirty="0" err="1"/>
              <a:t>Utama</a:t>
            </a:r>
            <a:r>
              <a:rPr lang="en-US" dirty="0"/>
              <a:t> </a:t>
            </a:r>
            <a:r>
              <a:rPr lang="en-US" dirty="0" err="1"/>
              <a:t>Psikoterapi</a:t>
            </a:r>
            <a:r>
              <a:rPr lang="en-US" dirty="0"/>
              <a:t> </a:t>
            </a:r>
            <a:r>
              <a:rPr lang="en-US" dirty="0" err="1"/>
              <a:t>Psikodinamik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49524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Fungsi</a:t>
            </a:r>
            <a:r>
              <a:rPr lang="en-US" b="1" dirty="0"/>
              <a:t> Mental yang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Disadari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Walaupun</a:t>
            </a:r>
            <a:r>
              <a:rPr lang="en-US" dirty="0"/>
              <a:t> </a:t>
            </a:r>
            <a:r>
              <a:rPr lang="id-ID" dirty="0" smtClean="0"/>
              <a:t>bukan </a:t>
            </a:r>
            <a:r>
              <a:rPr lang="en-US" dirty="0" smtClean="0"/>
              <a:t>Freud </a:t>
            </a:r>
            <a:r>
              <a:rPr lang="id-ID" dirty="0" smtClean="0"/>
              <a:t>yg </a:t>
            </a:r>
            <a:r>
              <a:rPr lang="en-US" dirty="0" err="1" smtClean="0"/>
              <a:t>menemukan</a:t>
            </a:r>
            <a:r>
              <a:rPr lang="en-US" dirty="0" smtClean="0"/>
              <a:t> </a:t>
            </a:r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pikiran</a:t>
            </a:r>
            <a:r>
              <a:rPr lang="en-US" dirty="0"/>
              <a:t> </a:t>
            </a:r>
            <a:r>
              <a:rPr lang="en-US" dirty="0" err="1"/>
              <a:t>bawa</a:t>
            </a:r>
            <a:r>
              <a:rPr lang="id-ID" dirty="0"/>
              <a:t>h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, </a:t>
            </a:r>
            <a:r>
              <a:rPr lang="en-US" dirty="0" err="1"/>
              <a:t>beliau</a:t>
            </a:r>
            <a:r>
              <a:rPr lang="en-US" dirty="0"/>
              <a:t> </a:t>
            </a:r>
            <a:r>
              <a:rPr lang="en-US" dirty="0" err="1"/>
              <a:t>mengelaborasikan</a:t>
            </a:r>
            <a:r>
              <a:rPr lang="en-US" dirty="0"/>
              <a:t> </a:t>
            </a:r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teknik</a:t>
            </a:r>
            <a:r>
              <a:rPr lang="en-US" dirty="0"/>
              <a:t> yang </a:t>
            </a:r>
            <a:r>
              <a:rPr lang="en-US" dirty="0" err="1"/>
              <a:t>menjadikan</a:t>
            </a:r>
            <a:r>
              <a:rPr lang="en-US" dirty="0"/>
              <a:t> </a:t>
            </a:r>
            <a:r>
              <a:rPr lang="en-US" dirty="0" err="1"/>
              <a:t>pikiran</a:t>
            </a:r>
            <a:r>
              <a:rPr lang="id-ID" dirty="0"/>
              <a:t> bawah sadar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 smtClean="0"/>
              <a:t>penting</a:t>
            </a:r>
            <a:endParaRPr lang="id-ID" dirty="0" smtClean="0"/>
          </a:p>
          <a:p>
            <a:r>
              <a:rPr lang="id-ID" dirty="0" smtClean="0"/>
              <a:t>Teori Freud ttg alam bawah sadar telah berevolusi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bermakna</a:t>
            </a:r>
            <a:r>
              <a:rPr lang="en-US" dirty="0"/>
              <a:t> </a:t>
            </a:r>
            <a:r>
              <a:rPr lang="id-ID" dirty="0" smtClean="0"/>
              <a:t>dari </a:t>
            </a:r>
            <a:r>
              <a:rPr lang="en-US" dirty="0" err="1" smtClean="0"/>
              <a:t>zaman</a:t>
            </a:r>
            <a:r>
              <a:rPr lang="en-US" dirty="0" smtClean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 smtClean="0"/>
              <a:t>tulisan</a:t>
            </a:r>
            <a:r>
              <a:rPr lang="id-ID" dirty="0" smtClean="0"/>
              <a:t>nya</a:t>
            </a:r>
            <a:r>
              <a:rPr lang="en-US" dirty="0" smtClean="0"/>
              <a:t>.</a:t>
            </a:r>
            <a:endParaRPr lang="id-ID" dirty="0" smtClean="0"/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18183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Freud </a:t>
            </a:r>
            <a:r>
              <a:rPr lang="en-US" dirty="0" err="1"/>
              <a:t>sebenarnya</a:t>
            </a:r>
            <a:r>
              <a:rPr lang="en-US" dirty="0"/>
              <a:t> </a:t>
            </a:r>
            <a:r>
              <a:rPr lang="en-US" dirty="0" err="1"/>
              <a:t>berfokus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b="1" i="1" dirty="0"/>
              <a:t>model </a:t>
            </a:r>
            <a:r>
              <a:rPr lang="en-US" b="1" i="1" dirty="0" err="1"/>
              <a:t>topografik</a:t>
            </a:r>
            <a:r>
              <a:rPr lang="en-US" dirty="0"/>
              <a:t> </a:t>
            </a:r>
            <a:r>
              <a:rPr lang="en-US" dirty="0" err="1"/>
              <a:t>pikiran</a:t>
            </a:r>
            <a:r>
              <a:rPr lang="en-US" dirty="0"/>
              <a:t>, yang </a:t>
            </a:r>
            <a:r>
              <a:rPr lang="en-US" dirty="0" err="1"/>
              <a:t>melibatkan</a:t>
            </a:r>
            <a:r>
              <a:rPr lang="en-US" dirty="0"/>
              <a:t> </a:t>
            </a:r>
            <a:r>
              <a:rPr lang="en-US" dirty="0" err="1"/>
              <a:t>hierarki</a:t>
            </a:r>
            <a:r>
              <a:rPr lang="en-US" dirty="0"/>
              <a:t> </a:t>
            </a:r>
            <a:r>
              <a:rPr lang="en-US" dirty="0" err="1"/>
              <a:t>berstratifikasi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domain </a:t>
            </a:r>
            <a:r>
              <a:rPr lang="en-US" dirty="0" err="1"/>
              <a:t>sadar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en-US" dirty="0" err="1" smtClean="0"/>
              <a:t>prasadar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id-ID" dirty="0" smtClean="0"/>
              <a:t>nir</a:t>
            </a:r>
            <a:r>
              <a:rPr lang="en-US" dirty="0" err="1" smtClean="0"/>
              <a:t>sadar</a:t>
            </a:r>
            <a:endParaRPr lang="id-ID" dirty="0" smtClean="0"/>
          </a:p>
          <a:p>
            <a:r>
              <a:rPr lang="en-US" dirty="0" err="1"/>
              <a:t>Sebagian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tulisan</a:t>
            </a:r>
            <a:r>
              <a:rPr lang="en-US" dirty="0"/>
              <a:t> Freud </a:t>
            </a:r>
            <a:r>
              <a:rPr lang="en-US" dirty="0" err="1"/>
              <a:t>menekankan</a:t>
            </a:r>
            <a:r>
              <a:rPr lang="id-ID" dirty="0"/>
              <a:t> alam nirsadar, </a:t>
            </a:r>
            <a:endParaRPr lang="id-ID" dirty="0" smtClean="0"/>
          </a:p>
          <a:p>
            <a:pPr marL="457200" lvl="1" indent="0">
              <a:buNone/>
            </a:pPr>
            <a:r>
              <a:rPr lang="id-ID" dirty="0" smtClean="0"/>
              <a:t>suatu </a:t>
            </a:r>
            <a:r>
              <a:rPr lang="id-ID" dirty="0"/>
              <a:t>penampungan</a:t>
            </a:r>
            <a:r>
              <a:rPr lang="en-US" dirty="0"/>
              <a:t> yang</a:t>
            </a:r>
            <a:r>
              <a:rPr lang="id-ID" dirty="0"/>
              <a:t> berisi kandungan yg secara dinamis telah ditekan dan</a:t>
            </a:r>
            <a:r>
              <a:rPr lang="en-US" dirty="0"/>
              <a:t> </a:t>
            </a:r>
            <a:r>
              <a:rPr lang="en-US" dirty="0" err="1"/>
              <a:t>dipertahankan</a:t>
            </a:r>
            <a:r>
              <a:rPr lang="en-US" dirty="0"/>
              <a:t> di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kesadaran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konflik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54917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Pendekatan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Freud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 smtClean="0"/>
              <a:t>psikoanalisis</a:t>
            </a:r>
            <a:r>
              <a:rPr lang="id-ID" dirty="0" smtClean="0"/>
              <a:t>:</a:t>
            </a:r>
            <a:r>
              <a:rPr lang="en-US" dirty="0" smtClean="0"/>
              <a:t> </a:t>
            </a:r>
            <a:endParaRPr lang="id-ID" dirty="0"/>
          </a:p>
          <a:p>
            <a:pPr marL="457200" lvl="1" indent="0">
              <a:buNone/>
            </a:pP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/>
              <a:t>isi</a:t>
            </a:r>
            <a:r>
              <a:rPr lang="en-US" dirty="0"/>
              <a:t> yang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batas</a:t>
            </a:r>
            <a:r>
              <a:rPr lang="en-US" dirty="0"/>
              <a:t> </a:t>
            </a:r>
            <a:r>
              <a:rPr lang="en-US" dirty="0" err="1"/>
              <a:t>represi</a:t>
            </a:r>
            <a:r>
              <a:rPr lang="en-US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diperiksa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dipahami</a:t>
            </a:r>
            <a:endParaRPr lang="id-ID" dirty="0" smtClean="0"/>
          </a:p>
          <a:p>
            <a:r>
              <a:rPr lang="en-US" dirty="0" smtClean="0"/>
              <a:t>Model Freud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bernagsur-angsur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b="1" dirty="0" err="1" smtClean="0"/>
              <a:t>teori</a:t>
            </a:r>
            <a:r>
              <a:rPr lang="en-US" b="1" dirty="0" smtClean="0"/>
              <a:t> </a:t>
            </a:r>
            <a:r>
              <a:rPr lang="en-US" b="1" dirty="0" err="1" smtClean="0"/>
              <a:t>struktural</a:t>
            </a:r>
            <a:r>
              <a:rPr lang="en-US" b="1" dirty="0" smtClean="0"/>
              <a:t> </a:t>
            </a:r>
            <a:r>
              <a:rPr lang="id-ID" b="1" dirty="0" smtClean="0"/>
              <a:t> </a:t>
            </a:r>
            <a:r>
              <a:rPr lang="en-US" dirty="0" smtClean="0"/>
              <a:t>3 </a:t>
            </a:r>
            <a:r>
              <a:rPr lang="en-US" dirty="0" err="1" smtClean="0"/>
              <a:t>bagian</a:t>
            </a:r>
            <a:r>
              <a:rPr lang="en-US" dirty="0" smtClean="0"/>
              <a:t> yang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ego, id, </a:t>
            </a:r>
            <a:r>
              <a:rPr lang="id-ID" dirty="0" smtClean="0"/>
              <a:t>&amp; </a:t>
            </a:r>
            <a:r>
              <a:rPr lang="en-US" dirty="0" smtClean="0"/>
              <a:t>superego </a:t>
            </a:r>
            <a:endParaRPr lang="id-ID" dirty="0" smtClean="0"/>
          </a:p>
          <a:p>
            <a:pPr marL="457200" lvl="1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25872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499</TotalTime>
  <Words>2391</Words>
  <Application>Microsoft Office PowerPoint</Application>
  <PresentationFormat>On-screen Show (4:3)</PresentationFormat>
  <Paragraphs>156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Apex</vt:lpstr>
      <vt:lpstr>KONSEP UTAMA</vt:lpstr>
      <vt:lpstr>PowerPoint Presentation</vt:lpstr>
      <vt:lpstr>PowerPoint Presentation</vt:lpstr>
      <vt:lpstr>PowerPoint Presentation</vt:lpstr>
      <vt:lpstr>Prinsip dasar psikoterapi psikodinamik</vt:lpstr>
      <vt:lpstr>Konsep Utama Psikoterapi Psikodinamik </vt:lpstr>
      <vt:lpstr>Fungsi Mental yang Tidak Disadari</vt:lpstr>
      <vt:lpstr>PowerPoint Presentation</vt:lpstr>
      <vt:lpstr>PowerPoint Presentation</vt:lpstr>
      <vt:lpstr>Ego</vt:lpstr>
      <vt:lpstr>Id</vt:lpstr>
      <vt:lpstr>Superego</vt:lpstr>
      <vt:lpstr>Perspektif Perkembangan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TRANSFERENSI</vt:lpstr>
      <vt:lpstr>PowerPoint Presentation</vt:lpstr>
      <vt:lpstr>PowerPoint Presentation</vt:lpstr>
      <vt:lpstr>PowerPoint Presentation</vt:lpstr>
      <vt:lpstr>Transferensi balik (Countertransference)</vt:lpstr>
      <vt:lpstr>PowerPoint Presentation</vt:lpstr>
      <vt:lpstr>Resistensi</vt:lpstr>
      <vt:lpstr>PowerPoint Presentation</vt:lpstr>
      <vt:lpstr>PowerPoint Presentation</vt:lpstr>
      <vt:lpstr>PowerPoint Presentation</vt:lpstr>
      <vt:lpstr>Determinisme psikik</vt:lpstr>
      <vt:lpstr>Subyektivitas Unik Pasien</vt:lpstr>
      <vt:lpstr>HASIL-HASIL PENELITIAN</vt:lpstr>
      <vt:lpstr>Psikoterapi Psikodinamik Jangka Pendek (STPP) </vt:lpstr>
      <vt:lpstr>PowerPoint Presentation</vt:lpstr>
      <vt:lpstr>Psikoterapi Psikodinamik Jangka panjang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KONSEP UTAMA</dc:title>
  <dc:creator>Hp Mini 110</dc:creator>
  <cp:lastModifiedBy>Hp Mini 110</cp:lastModifiedBy>
  <cp:revision>28</cp:revision>
  <dcterms:created xsi:type="dcterms:W3CDTF">2014-04-29T15:19:37Z</dcterms:created>
  <dcterms:modified xsi:type="dcterms:W3CDTF">2014-04-30T00:35:17Z</dcterms:modified>
</cp:coreProperties>
</file>