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94" r:id="rId4"/>
    <p:sldId id="327" r:id="rId5"/>
    <p:sldId id="295" r:id="rId6"/>
    <p:sldId id="296" r:id="rId7"/>
    <p:sldId id="328" r:id="rId8"/>
    <p:sldId id="297" r:id="rId9"/>
    <p:sldId id="299" r:id="rId10"/>
    <p:sldId id="329" r:id="rId11"/>
    <p:sldId id="300" r:id="rId12"/>
    <p:sldId id="301" r:id="rId13"/>
    <p:sldId id="303" r:id="rId14"/>
    <p:sldId id="304" r:id="rId15"/>
    <p:sldId id="305" r:id="rId16"/>
    <p:sldId id="307" r:id="rId17"/>
    <p:sldId id="308" r:id="rId18"/>
    <p:sldId id="330" r:id="rId19"/>
    <p:sldId id="309" r:id="rId20"/>
    <p:sldId id="310" r:id="rId21"/>
    <p:sldId id="331" r:id="rId22"/>
    <p:sldId id="312" r:id="rId23"/>
    <p:sldId id="313" r:id="rId24"/>
    <p:sldId id="314" r:id="rId25"/>
    <p:sldId id="315" r:id="rId26"/>
    <p:sldId id="316" r:id="rId27"/>
    <p:sldId id="317" r:id="rId28"/>
    <p:sldId id="318" r:id="rId29"/>
    <p:sldId id="319" r:id="rId30"/>
    <p:sldId id="320" r:id="rId31"/>
    <p:sldId id="321" r:id="rId32"/>
    <p:sldId id="322" r:id="rId33"/>
    <p:sldId id="323" r:id="rId34"/>
    <p:sldId id="324" r:id="rId35"/>
    <p:sldId id="325" r:id="rId36"/>
    <p:sldId id="332" r:id="rId37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467" autoAdjust="0"/>
  </p:normalViewPr>
  <p:slideViewPr>
    <p:cSldViewPr>
      <p:cViewPr varScale="1">
        <p:scale>
          <a:sx n="58" d="100"/>
          <a:sy n="58" d="100"/>
        </p:scale>
        <p:origin x="-170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5813-736A-4284-B771-7135CBDDB0E5}" type="datetimeFigureOut">
              <a:rPr lang="id-ID" smtClean="0"/>
              <a:t>22/11/2013</a:t>
            </a:fld>
            <a:endParaRPr lang="id-ID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4F151D8-50F7-4A79-8D02-005B59905BD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5813-736A-4284-B771-7135CBDDB0E5}" type="datetimeFigureOut">
              <a:rPr lang="id-ID" smtClean="0"/>
              <a:t>22/11/2013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51D8-50F7-4A79-8D02-005B59905BD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5813-736A-4284-B771-7135CBDDB0E5}" type="datetimeFigureOut">
              <a:rPr lang="id-ID" smtClean="0"/>
              <a:t>22/11/2013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51D8-50F7-4A79-8D02-005B59905BD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5813-736A-4284-B771-7135CBDDB0E5}" type="datetimeFigureOut">
              <a:rPr lang="id-ID" smtClean="0"/>
              <a:t>22/11/2013</a:t>
            </a:fld>
            <a:endParaRPr lang="id-ID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id-ID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4F151D8-50F7-4A79-8D02-005B59905BD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5813-736A-4284-B771-7135CBDDB0E5}" type="datetimeFigureOut">
              <a:rPr lang="id-ID" smtClean="0"/>
              <a:t>22/11/2013</a:t>
            </a:fld>
            <a:endParaRPr lang="id-ID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51D8-50F7-4A79-8D02-005B59905BD5}" type="slidenum">
              <a:rPr lang="id-ID" smtClean="0"/>
              <a:t>‹#›</a:t>
            </a:fld>
            <a:endParaRPr lang="id-ID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5813-736A-4284-B771-7135CBDDB0E5}" type="datetimeFigureOut">
              <a:rPr lang="id-ID" smtClean="0"/>
              <a:t>22/11/2013</a:t>
            </a:fld>
            <a:endParaRPr lang="id-ID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51D8-50F7-4A79-8D02-005B59905BD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5813-736A-4284-B771-7135CBDDB0E5}" type="datetimeFigureOut">
              <a:rPr lang="id-ID" smtClean="0"/>
              <a:t>22/11/2013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4F151D8-50F7-4A79-8D02-005B59905BD5}" type="slidenum">
              <a:rPr lang="id-ID" smtClean="0"/>
              <a:t>‹#›</a:t>
            </a:fld>
            <a:endParaRPr lang="id-ID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5813-736A-4284-B771-7135CBDDB0E5}" type="datetimeFigureOut">
              <a:rPr lang="id-ID" smtClean="0"/>
              <a:t>22/11/2013</a:t>
            </a:fld>
            <a:endParaRPr lang="id-ID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51D8-50F7-4A79-8D02-005B59905BD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5813-736A-4284-B771-7135CBDDB0E5}" type="datetimeFigureOut">
              <a:rPr lang="id-ID" smtClean="0"/>
              <a:t>22/11/2013</a:t>
            </a:fld>
            <a:endParaRPr lang="id-ID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51D8-50F7-4A79-8D02-005B59905BD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5813-736A-4284-B771-7135CBDDB0E5}" type="datetimeFigureOut">
              <a:rPr lang="id-ID" smtClean="0"/>
              <a:t>22/11/2013</a:t>
            </a:fld>
            <a:endParaRPr lang="id-ID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51D8-50F7-4A79-8D02-005B59905BD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5813-736A-4284-B771-7135CBDDB0E5}" type="datetimeFigureOut">
              <a:rPr lang="id-ID" smtClean="0"/>
              <a:t>22/11/2013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151D8-50F7-4A79-8D02-005B59905BD5}" type="slidenum">
              <a:rPr lang="id-ID" smtClean="0"/>
              <a:t>‹#›</a:t>
            </a:fld>
            <a:endParaRPr lang="id-ID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5035813-736A-4284-B771-7135CBDDB0E5}" type="datetimeFigureOut">
              <a:rPr lang="id-ID" smtClean="0"/>
              <a:t>22/11/2013</a:t>
            </a:fld>
            <a:endParaRPr lang="id-ID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4F151D8-50F7-4A79-8D02-005B59905BD5}" type="slidenum">
              <a:rPr lang="id-ID" smtClean="0"/>
              <a:t>‹#›</a:t>
            </a:fld>
            <a:endParaRPr lang="id-ID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ASPEK NEUROPSIKIATRI EPILEPSI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18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514350" indent="-514350">
              <a:buAutoNum type="alphaUcPeriod" startAt="2"/>
            </a:pPr>
            <a:r>
              <a:rPr lang="en-US" dirty="0" err="1" smtClean="0"/>
              <a:t>Kejang</a:t>
            </a:r>
            <a:r>
              <a:rPr lang="en-US" dirty="0" smtClean="0"/>
              <a:t> </a:t>
            </a:r>
            <a:r>
              <a:rPr lang="en-US" dirty="0" err="1" smtClean="0"/>
              <a:t>menyeluruh</a:t>
            </a:r>
            <a:r>
              <a:rPr lang="en-US" dirty="0" smtClean="0"/>
              <a:t> (</a:t>
            </a:r>
            <a:r>
              <a:rPr lang="en-US" dirty="0" err="1" smtClean="0"/>
              <a:t>konvulsif</a:t>
            </a:r>
            <a:r>
              <a:rPr lang="en-US" dirty="0" smtClean="0"/>
              <a:t> </a:t>
            </a:r>
            <a:r>
              <a:rPr lang="id-ID" dirty="0" smtClean="0"/>
              <a:t>/ </a:t>
            </a:r>
            <a:r>
              <a:rPr lang="en-US" dirty="0" err="1" smtClean="0"/>
              <a:t>nonkonvulsif</a:t>
            </a:r>
            <a:r>
              <a:rPr lang="en-US" dirty="0" smtClean="0"/>
              <a:t>)</a:t>
            </a:r>
            <a:endParaRPr lang="id-ID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i="1" dirty="0" smtClean="0"/>
              <a:t>Absence</a:t>
            </a:r>
            <a:r>
              <a:rPr lang="en-US" dirty="0" smtClean="0"/>
              <a:t> (</a:t>
            </a:r>
            <a:r>
              <a:rPr lang="en-US" dirty="0" err="1" smtClean="0"/>
              <a:t>tipikal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atipikal</a:t>
            </a:r>
            <a:r>
              <a:rPr lang="en-US" dirty="0" smtClean="0"/>
              <a:t>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err="1" smtClean="0"/>
              <a:t>Mioklonik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err="1" smtClean="0"/>
              <a:t>Klonik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err="1" smtClean="0"/>
              <a:t>Tonik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err="1" smtClean="0"/>
              <a:t>Tonik-klonik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err="1" smtClean="0"/>
              <a:t>Atonik</a:t>
            </a:r>
            <a:r>
              <a:rPr lang="en-US" dirty="0" smtClean="0"/>
              <a:t>/</a:t>
            </a:r>
            <a:r>
              <a:rPr lang="en-US" dirty="0" err="1" smtClean="0"/>
              <a:t>akinetikak</a:t>
            </a:r>
            <a:r>
              <a:rPr lang="en-US" dirty="0" smtClean="0"/>
              <a:t> </a:t>
            </a:r>
            <a:r>
              <a:rPr lang="en-US" dirty="0" err="1" smtClean="0"/>
              <a:t>terklasifikasi</a:t>
            </a:r>
            <a:endParaRPr lang="en-US" dirty="0" smtClean="0"/>
          </a:p>
          <a:p>
            <a:pPr marL="514350" indent="-514350">
              <a:buAutoNum type="alphaUcPeriod" startAt="2"/>
            </a:pPr>
            <a:r>
              <a:rPr lang="id-ID" dirty="0" smtClean="0"/>
              <a:t>Tak terklasifikasikan</a:t>
            </a:r>
          </a:p>
          <a:p>
            <a:pPr marL="0" indent="0">
              <a:buNone/>
            </a:pPr>
            <a:endParaRPr lang="en-US" dirty="0" smtClean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79195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EPIDEMIOLOGI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id-ID" dirty="0" smtClean="0"/>
              <a:t>P</a:t>
            </a:r>
            <a:r>
              <a:rPr lang="en-US" dirty="0" err="1" smtClean="0"/>
              <a:t>revalens</a:t>
            </a:r>
            <a:r>
              <a:rPr lang="id-ID" dirty="0" smtClean="0"/>
              <a:t>i epilepsi di dunia </a:t>
            </a:r>
            <a:r>
              <a:rPr lang="en-US" dirty="0" smtClean="0"/>
              <a:t> 0.63 %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insidens</a:t>
            </a:r>
            <a:r>
              <a:rPr lang="en-US" dirty="0" smtClean="0"/>
              <a:t> </a:t>
            </a:r>
            <a:r>
              <a:rPr lang="en-US" dirty="0" err="1" smtClean="0"/>
              <a:t>tahunan</a:t>
            </a:r>
            <a:r>
              <a:rPr lang="en-US" dirty="0" smtClean="0"/>
              <a:t> 0.05 %.</a:t>
            </a:r>
          </a:p>
          <a:p>
            <a:r>
              <a:rPr lang="id-ID" dirty="0" smtClean="0"/>
              <a:t>I</a:t>
            </a:r>
            <a:r>
              <a:rPr lang="en-US" dirty="0" err="1" smtClean="0"/>
              <a:t>nsidens</a:t>
            </a:r>
            <a:r>
              <a:rPr lang="en-US" dirty="0" smtClean="0"/>
              <a:t> </a:t>
            </a:r>
            <a:r>
              <a:rPr lang="en-US" dirty="0" err="1" smtClean="0"/>
              <a:t>tertinggi</a:t>
            </a:r>
            <a:r>
              <a:rPr lang="en-US" dirty="0" smtClean="0"/>
              <a:t> </a:t>
            </a:r>
            <a:r>
              <a:rPr lang="id-ID" dirty="0" smtClean="0">
                <a:sym typeface="Wingdings" panose="05000000000000000000" pitchFamily="2" charset="2"/>
              </a:rPr>
              <a:t> &lt; 1 thn</a:t>
            </a:r>
          </a:p>
          <a:p>
            <a:r>
              <a:rPr lang="id-ID" dirty="0" smtClean="0"/>
              <a:t>K</a:t>
            </a:r>
            <a:r>
              <a:rPr lang="en-US" dirty="0" err="1" smtClean="0"/>
              <a:t>emudian</a:t>
            </a:r>
            <a:r>
              <a:rPr lang="en-US" dirty="0" smtClean="0"/>
              <a:t> </a:t>
            </a:r>
            <a:r>
              <a:rPr lang="en-US" dirty="0" err="1" smtClean="0"/>
              <a:t>menurun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titik</a:t>
            </a:r>
            <a:r>
              <a:rPr lang="en-US" dirty="0" smtClean="0"/>
              <a:t> minimum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id-ID" dirty="0" smtClean="0"/>
              <a:t>usia 30-an – 40-an, kemudian meningkat lagi.</a:t>
            </a:r>
          </a:p>
          <a:p>
            <a:r>
              <a:rPr lang="id-ID" dirty="0" smtClean="0"/>
              <a:t>M</a:t>
            </a:r>
            <a:r>
              <a:rPr lang="en-US" dirty="0" err="1" smtClean="0"/>
              <a:t>eningkat</a:t>
            </a:r>
            <a:r>
              <a:rPr lang="en-US" dirty="0" smtClean="0"/>
              <a:t> </a:t>
            </a:r>
            <a:r>
              <a:rPr lang="en-US" dirty="0" err="1" smtClean="0"/>
              <a:t>lagi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dekade</a:t>
            </a:r>
            <a:r>
              <a:rPr lang="en-US" dirty="0" smtClean="0"/>
              <a:t> </a:t>
            </a:r>
            <a:r>
              <a:rPr lang="en-US" dirty="0" err="1" smtClean="0"/>
              <a:t>selanjutnya</a:t>
            </a:r>
            <a:r>
              <a:rPr lang="en-US" dirty="0" smtClean="0"/>
              <a:t>.</a:t>
            </a:r>
          </a:p>
          <a:p>
            <a:r>
              <a:rPr lang="id-ID" dirty="0" smtClean="0"/>
              <a:t>D</a:t>
            </a:r>
            <a:r>
              <a:rPr lang="en-US" dirty="0" err="1" smtClean="0"/>
              <a:t>ewasa</a:t>
            </a:r>
            <a:r>
              <a:rPr lang="id-ID" dirty="0" smtClean="0"/>
              <a:t> </a:t>
            </a:r>
            <a:r>
              <a:rPr lang="id-ID" dirty="0" smtClean="0">
                <a:sym typeface="Wingdings" panose="05000000000000000000" pitchFamily="2" charset="2"/>
              </a:rPr>
              <a:t> ter</a:t>
            </a:r>
            <a:r>
              <a:rPr lang="en-US" dirty="0" err="1" smtClean="0"/>
              <a:t>sering</a:t>
            </a:r>
            <a:r>
              <a:rPr lang="en-US" dirty="0" smtClean="0"/>
              <a:t> </a:t>
            </a:r>
            <a:r>
              <a:rPr lang="en-US" dirty="0" err="1" smtClean="0"/>
              <a:t>kejang</a:t>
            </a:r>
            <a:r>
              <a:rPr lang="en-US" dirty="0" smtClean="0"/>
              <a:t> partial </a:t>
            </a:r>
            <a:r>
              <a:rPr lang="en-US" dirty="0" err="1" smtClean="0"/>
              <a:t>kompleks</a:t>
            </a:r>
            <a:r>
              <a:rPr lang="en-US" dirty="0" smtClean="0"/>
              <a:t> </a:t>
            </a:r>
            <a:r>
              <a:rPr lang="id-ID" dirty="0" smtClean="0"/>
              <a:t>&amp; </a:t>
            </a:r>
            <a:r>
              <a:rPr lang="en-US" dirty="0" err="1" smtClean="0"/>
              <a:t>tonik-klonik</a:t>
            </a:r>
            <a:r>
              <a:rPr lang="en-US" dirty="0" smtClean="0"/>
              <a:t> </a:t>
            </a:r>
            <a:r>
              <a:rPr lang="en-US" dirty="0" err="1" smtClean="0"/>
              <a:t>menyeluruh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3640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200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301208"/>
          </a:xfrm>
        </p:spPr>
        <p:txBody>
          <a:bodyPr>
            <a:normAutofit/>
          </a:bodyPr>
          <a:lstStyle/>
          <a:p>
            <a:r>
              <a:rPr lang="en-US" dirty="0" err="1" smtClean="0"/>
              <a:t>prevalensi</a:t>
            </a:r>
            <a:r>
              <a:rPr lang="en-US" dirty="0" smtClean="0"/>
              <a:t>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psikiatrik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epilepsi</a:t>
            </a:r>
            <a:r>
              <a:rPr lang="en-US" dirty="0" smtClean="0"/>
              <a:t> 20-60 %</a:t>
            </a:r>
            <a:endParaRPr lang="id-ID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Persentasi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epilepsi</a:t>
            </a:r>
            <a:r>
              <a:rPr lang="en-US" dirty="0" smtClean="0"/>
              <a:t> di </a:t>
            </a:r>
            <a:r>
              <a:rPr lang="en-US" dirty="0" err="1" smtClean="0"/>
              <a:t>rumah</a:t>
            </a:r>
            <a:r>
              <a:rPr lang="en-US" dirty="0" smtClean="0"/>
              <a:t> </a:t>
            </a:r>
            <a:r>
              <a:rPr lang="en-US" dirty="0" err="1" smtClean="0"/>
              <a:t>sakit</a:t>
            </a:r>
            <a:r>
              <a:rPr lang="en-US" dirty="0" smtClean="0"/>
              <a:t> </a:t>
            </a:r>
            <a:r>
              <a:rPr lang="en-US" dirty="0" err="1" smtClean="0"/>
              <a:t>jiwa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tinggi</a:t>
            </a:r>
            <a:r>
              <a:rPr lang="en-US" dirty="0" smtClean="0"/>
              <a:t> </a:t>
            </a:r>
            <a:r>
              <a:rPr lang="en-US" dirty="0" err="1" smtClean="0"/>
              <a:t>dibandingkan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prevalensi</a:t>
            </a:r>
            <a:r>
              <a:rPr lang="en-US" dirty="0" smtClean="0"/>
              <a:t> </a:t>
            </a:r>
            <a:r>
              <a:rPr lang="en-US" dirty="0" err="1" smtClean="0"/>
              <a:t>epilepsi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populasi</a:t>
            </a:r>
            <a:r>
              <a:rPr lang="en-US" dirty="0" smtClean="0"/>
              <a:t> </a:t>
            </a:r>
            <a:r>
              <a:rPr lang="en-US" dirty="0" err="1" smtClean="0"/>
              <a:t>umum</a:t>
            </a:r>
            <a:r>
              <a:rPr lang="en-US" dirty="0" smtClean="0"/>
              <a:t> </a:t>
            </a:r>
            <a:r>
              <a:rPr lang="en-US" dirty="0" err="1" smtClean="0"/>
              <a:t>yaitu</a:t>
            </a:r>
            <a:r>
              <a:rPr lang="en-US" dirty="0" smtClean="0"/>
              <a:t> 4.7-9.7 %.</a:t>
            </a:r>
          </a:p>
        </p:txBody>
      </p:sp>
    </p:spTree>
    <p:extLst>
      <p:ext uri="{BB962C8B-B14F-4D97-AF65-F5344CB8AC3E}">
        <p14:creationId xmlns:p14="http://schemas.microsoft.com/office/powerpoint/2010/main" val="282697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PSIKOSIS</a:t>
            </a:r>
          </a:p>
          <a:p>
            <a:r>
              <a:rPr lang="en-US" b="1" dirty="0" smtClean="0"/>
              <a:t>Paling </a:t>
            </a:r>
            <a:r>
              <a:rPr lang="en-US" b="1" dirty="0" err="1" smtClean="0"/>
              <a:t>jelas</a:t>
            </a:r>
            <a:r>
              <a:rPr lang="en-US" b="1" dirty="0" smtClean="0"/>
              <a:t> </a:t>
            </a:r>
            <a:r>
              <a:rPr lang="en-US" b="1" dirty="0" err="1" smtClean="0"/>
              <a:t>hubungannya</a:t>
            </a:r>
            <a:r>
              <a:rPr lang="en-US" b="1" dirty="0" smtClean="0"/>
              <a:t> </a:t>
            </a:r>
            <a:r>
              <a:rPr lang="en-US" b="1" dirty="0" err="1" smtClean="0"/>
              <a:t>dengan</a:t>
            </a:r>
            <a:r>
              <a:rPr lang="en-US" b="1" dirty="0" smtClean="0"/>
              <a:t> </a:t>
            </a:r>
            <a:r>
              <a:rPr lang="en-US" b="1" dirty="0" err="1" smtClean="0"/>
              <a:t>epilepsi</a:t>
            </a:r>
            <a:endParaRPr lang="en-US" b="1" dirty="0" smtClean="0"/>
          </a:p>
          <a:p>
            <a:r>
              <a:rPr lang="en-US" dirty="0" err="1" smtClean="0"/>
              <a:t>Prevalensi</a:t>
            </a:r>
            <a:r>
              <a:rPr lang="en-US" dirty="0" smtClean="0"/>
              <a:t>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psikotik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epilepsi</a:t>
            </a:r>
            <a:r>
              <a:rPr lang="en-US" dirty="0" smtClean="0"/>
              <a:t> </a:t>
            </a:r>
            <a:r>
              <a:rPr lang="en-US" dirty="0" err="1" smtClean="0"/>
              <a:t>sepanjang</a:t>
            </a:r>
            <a:r>
              <a:rPr lang="en-US" dirty="0" smtClean="0"/>
              <a:t> </a:t>
            </a:r>
            <a:r>
              <a:rPr lang="en-US" dirty="0" err="1" smtClean="0"/>
              <a:t>hidupnya</a:t>
            </a:r>
            <a:r>
              <a:rPr lang="en-US" dirty="0" smtClean="0"/>
              <a:t> </a:t>
            </a:r>
            <a:r>
              <a:rPr lang="en-US" dirty="0" err="1" smtClean="0"/>
              <a:t>sebesar</a:t>
            </a:r>
            <a:r>
              <a:rPr lang="en-US" dirty="0" smtClean="0"/>
              <a:t> 7-12 %</a:t>
            </a:r>
            <a:r>
              <a:rPr lang="id-ID" dirty="0" smtClean="0"/>
              <a:t> (2x lebih besar drpd populasi umum)</a:t>
            </a:r>
            <a:endParaRPr lang="en-US" dirty="0" smtClean="0"/>
          </a:p>
          <a:p>
            <a:r>
              <a:rPr lang="en-US" dirty="0" err="1" smtClean="0"/>
              <a:t>Risiko</a:t>
            </a:r>
            <a:r>
              <a:rPr lang="en-US" dirty="0" smtClean="0"/>
              <a:t> </a:t>
            </a:r>
            <a:r>
              <a:rPr lang="id-ID" dirty="0" smtClean="0"/>
              <a:t>terutama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epilepsi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fokus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temporal </a:t>
            </a:r>
            <a:r>
              <a:rPr lang="en-US" dirty="0" err="1" smtClean="0"/>
              <a:t>mediobasal</a:t>
            </a:r>
            <a:r>
              <a:rPr lang="id-ID" dirty="0" smtClean="0"/>
              <a:t> &amp; f</a:t>
            </a:r>
            <a:r>
              <a:rPr lang="en-US" dirty="0" err="1" smtClean="0"/>
              <a:t>okus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bagian</a:t>
            </a:r>
            <a:r>
              <a:rPr lang="en-US" dirty="0" smtClean="0"/>
              <a:t> </a:t>
            </a:r>
            <a:r>
              <a:rPr lang="en-US" dirty="0" err="1" smtClean="0"/>
              <a:t>kiri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72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DEPRESI</a:t>
            </a:r>
          </a:p>
          <a:p>
            <a:r>
              <a:rPr lang="en-US" dirty="0" err="1" smtClean="0"/>
              <a:t>Prevalensi</a:t>
            </a:r>
            <a:r>
              <a:rPr lang="en-US" dirty="0" smtClean="0"/>
              <a:t> </a:t>
            </a:r>
            <a:r>
              <a:rPr lang="en-US" dirty="0" err="1" smtClean="0"/>
              <a:t>depresi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epilepsi</a:t>
            </a:r>
            <a:r>
              <a:rPr lang="en-US" dirty="0" smtClean="0"/>
              <a:t> </a:t>
            </a:r>
            <a:r>
              <a:rPr lang="en-US" dirty="0" err="1" smtClean="0"/>
              <a:t>sebesar</a:t>
            </a:r>
            <a:r>
              <a:rPr lang="en-US" dirty="0" smtClean="0"/>
              <a:t> 7.5-34 %</a:t>
            </a:r>
          </a:p>
          <a:p>
            <a:r>
              <a:rPr lang="en-US" dirty="0" err="1" smtClean="0"/>
              <a:t>Terutama</a:t>
            </a:r>
            <a:r>
              <a:rPr lang="en-US" dirty="0" smtClean="0"/>
              <a:t> yang </a:t>
            </a:r>
            <a:r>
              <a:rPr lang="en-US" dirty="0" err="1" smtClean="0"/>
              <a:t>mengalami</a:t>
            </a:r>
            <a:r>
              <a:rPr lang="en-US" dirty="0" smtClean="0"/>
              <a:t> </a:t>
            </a:r>
            <a:r>
              <a:rPr lang="en-US" dirty="0" err="1" smtClean="0"/>
              <a:t>kejang</a:t>
            </a:r>
            <a:r>
              <a:rPr lang="en-US" dirty="0" smtClean="0"/>
              <a:t> partial </a:t>
            </a:r>
            <a:r>
              <a:rPr lang="en-US" dirty="0" err="1" smtClean="0"/>
              <a:t>kompleks</a:t>
            </a:r>
            <a:r>
              <a:rPr lang="en-US" dirty="0" smtClean="0"/>
              <a:t> </a:t>
            </a:r>
            <a:r>
              <a:rPr lang="id-ID" dirty="0" smtClean="0"/>
              <a:t>&amp; </a:t>
            </a:r>
            <a:r>
              <a:rPr lang="en-US" dirty="0" smtClean="0"/>
              <a:t>yang </a:t>
            </a:r>
            <a:r>
              <a:rPr lang="en-US" dirty="0" err="1" smtClean="0"/>
              <a:t>kejangnya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terkontrol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66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kepribadian</a:t>
            </a:r>
            <a:r>
              <a:rPr lang="en-US" dirty="0" smtClean="0"/>
              <a:t>, </a:t>
            </a:r>
            <a:r>
              <a:rPr lang="en-US" dirty="0" err="1" smtClean="0"/>
              <a:t>perilaku</a:t>
            </a:r>
            <a:r>
              <a:rPr lang="en-US" dirty="0" smtClean="0"/>
              <a:t> </a:t>
            </a:r>
            <a:r>
              <a:rPr lang="en-US" dirty="0" err="1" smtClean="0"/>
              <a:t>bunuh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hiposeksual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sering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epilepsi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11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3733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33800"/>
            <a:ext cx="9144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4932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71600"/>
            <a:ext cx="9144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9185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PSIKOPATOLOGI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d-ID" dirty="0" smtClean="0"/>
              <a:t>Yg berasosiasi dengan psikosis :</a:t>
            </a:r>
          </a:p>
          <a:p>
            <a:r>
              <a:rPr lang="id-ID" dirty="0" smtClean="0"/>
              <a:t>Lesi hemisfer kiri &amp; lobus temporal </a:t>
            </a:r>
          </a:p>
          <a:p>
            <a:r>
              <a:rPr lang="id-ID" dirty="0" smtClean="0"/>
              <a:t>Pelebaran ventrikel </a:t>
            </a:r>
          </a:p>
          <a:p>
            <a:r>
              <a:rPr lang="id-ID" dirty="0" smtClean="0"/>
              <a:t>Displasia temporal atau abnormalitas neurodevelopmental </a:t>
            </a:r>
          </a:p>
          <a:p>
            <a:pPr marL="0" indent="0">
              <a:buNone/>
            </a:pPr>
            <a:r>
              <a:rPr lang="id-ID" dirty="0" smtClean="0"/>
              <a:t>Yg berasosiasi dengan depresi :</a:t>
            </a:r>
            <a:endParaRPr lang="id-ID" dirty="0"/>
          </a:p>
          <a:p>
            <a:r>
              <a:rPr lang="id-ID" dirty="0" smtClean="0"/>
              <a:t>Sklerosis mesial temporal</a:t>
            </a:r>
          </a:p>
          <a:p>
            <a:r>
              <a:rPr lang="en-US" dirty="0" err="1" smtClean="0"/>
              <a:t>Ketiadaan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 – </a:t>
            </a:r>
            <a:r>
              <a:rPr lang="en-US" dirty="0" err="1" smtClean="0"/>
              <a:t>hipermetabolisme</a:t>
            </a:r>
            <a:r>
              <a:rPr lang="en-US" dirty="0" smtClean="0"/>
              <a:t> </a:t>
            </a:r>
            <a:r>
              <a:rPr lang="en-US" i="1" dirty="0" err="1" smtClean="0"/>
              <a:t>interictal</a:t>
            </a:r>
            <a:endParaRPr lang="id-ID" dirty="0" smtClean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22683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686800" cy="54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Aktivitas</a:t>
            </a:r>
            <a:r>
              <a:rPr lang="en-US" dirty="0" smtClean="0"/>
              <a:t> </a:t>
            </a:r>
            <a:r>
              <a:rPr lang="en-US" dirty="0" err="1" smtClean="0"/>
              <a:t>epileptiform</a:t>
            </a:r>
            <a:r>
              <a:rPr lang="en-US" dirty="0" smtClean="0"/>
              <a:t> </a:t>
            </a:r>
            <a:r>
              <a:rPr lang="en-US" dirty="0" err="1" smtClean="0"/>
              <a:t>ictal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subictal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mendahului</a:t>
            </a:r>
            <a:r>
              <a:rPr lang="en-US" dirty="0" smtClean="0"/>
              <a:t> </a:t>
            </a:r>
            <a:r>
              <a:rPr lang="en-US" dirty="0" err="1" smtClean="0"/>
              <a:t>perubahan</a:t>
            </a:r>
            <a:r>
              <a:rPr lang="en-US" dirty="0" smtClean="0"/>
              <a:t> </a:t>
            </a:r>
            <a:r>
              <a:rPr lang="en-US" dirty="0" err="1" smtClean="0"/>
              <a:t>perilaku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endParaRPr lang="en-US" dirty="0" smtClean="0"/>
          </a:p>
          <a:p>
            <a:pPr lvl="1"/>
            <a:r>
              <a:rPr lang="en-US" dirty="0" err="1" smtClean="0"/>
              <a:t>memfasilitasi</a:t>
            </a:r>
            <a:r>
              <a:rPr lang="en-US" dirty="0" smtClean="0"/>
              <a:t> </a:t>
            </a:r>
            <a:r>
              <a:rPr lang="en-US" dirty="0" err="1" smtClean="0"/>
              <a:t>koneksi</a:t>
            </a:r>
            <a:r>
              <a:rPr lang="en-US" dirty="0" smtClean="0"/>
              <a:t> neuron</a:t>
            </a:r>
          </a:p>
          <a:p>
            <a:pPr lvl="1"/>
            <a:r>
              <a:rPr lang="en-US" dirty="0" err="1" smtClean="0"/>
              <a:t>meningkatkan</a:t>
            </a:r>
            <a:r>
              <a:rPr lang="en-US" dirty="0" smtClean="0"/>
              <a:t> </a:t>
            </a:r>
            <a:r>
              <a:rPr lang="en-US" dirty="0" err="1" smtClean="0"/>
              <a:t>asosiasi</a:t>
            </a:r>
            <a:r>
              <a:rPr lang="en-US" dirty="0" smtClean="0"/>
              <a:t> </a:t>
            </a:r>
            <a:r>
              <a:rPr lang="en-US" dirty="0" err="1" smtClean="0"/>
              <a:t>limbik-sensorik</a:t>
            </a:r>
            <a:endParaRPr lang="en-US" dirty="0" smtClean="0"/>
          </a:p>
          <a:p>
            <a:pPr lvl="1"/>
            <a:r>
              <a:rPr lang="en-US" dirty="0" err="1" smtClean="0"/>
              <a:t>mengubah</a:t>
            </a:r>
            <a:r>
              <a:rPr lang="en-US" dirty="0" smtClean="0"/>
              <a:t> </a:t>
            </a:r>
            <a:r>
              <a:rPr lang="en-US" dirty="0" err="1" smtClean="0"/>
              <a:t>keseimbangan</a:t>
            </a:r>
            <a:r>
              <a:rPr lang="en-US" dirty="0" smtClean="0"/>
              <a:t> </a:t>
            </a:r>
            <a:r>
              <a:rPr lang="en-US" dirty="0" err="1" smtClean="0"/>
              <a:t>eksitasi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inhibisi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keseluruhan</a:t>
            </a:r>
            <a:endParaRPr lang="en-US" dirty="0" smtClean="0"/>
          </a:p>
          <a:p>
            <a:r>
              <a:rPr lang="en-US" dirty="0" err="1" smtClean="0">
                <a:sym typeface="Wingdings" pitchFamily="2" charset="2"/>
              </a:rPr>
              <a:t>Kejang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dapat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menghasilkan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perubahan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neuroendokrin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neurotransmiter</a:t>
            </a:r>
            <a:endParaRPr lang="id-ID" dirty="0" smtClean="0">
              <a:sym typeface="Wingdings" pitchFamily="2" charset="2"/>
            </a:endParaRPr>
          </a:p>
          <a:p>
            <a:pPr lvl="1"/>
            <a:r>
              <a:rPr lang="en-US" dirty="0" smtClean="0"/>
              <a:t>↗</a:t>
            </a:r>
            <a:r>
              <a:rPr lang="id-ID" dirty="0" smtClean="0"/>
              <a:t> transmiter </a:t>
            </a:r>
            <a:r>
              <a:rPr lang="en-US" dirty="0" smtClean="0"/>
              <a:t>dopaminergic </a:t>
            </a:r>
            <a:r>
              <a:rPr lang="id-ID" dirty="0" smtClean="0"/>
              <a:t>/ penghambat</a:t>
            </a:r>
          </a:p>
          <a:p>
            <a:pPr lvl="1"/>
            <a:r>
              <a:rPr lang="en-US" dirty="0" smtClean="0"/>
              <a:t>↗</a:t>
            </a:r>
            <a:r>
              <a:rPr lang="id-ID" dirty="0" smtClean="0"/>
              <a:t> testpsteron</a:t>
            </a:r>
          </a:p>
          <a:p>
            <a:pPr lvl="1"/>
            <a:r>
              <a:rPr lang="en-US" dirty="0" smtClean="0"/>
              <a:t>↗ </a:t>
            </a:r>
            <a:r>
              <a:rPr lang="id-ID" dirty="0" smtClean="0"/>
              <a:t>opioid</a:t>
            </a:r>
            <a:r>
              <a:rPr lang="en-US" dirty="0" smtClean="0"/>
              <a:t> </a:t>
            </a:r>
            <a:r>
              <a:rPr lang="id-ID" dirty="0" smtClean="0"/>
              <a:t>endogen </a:t>
            </a:r>
          </a:p>
          <a:p>
            <a:pPr lvl="1"/>
            <a:r>
              <a:rPr lang="id-ID" dirty="0" smtClean="0"/>
              <a:t>↘ </a:t>
            </a:r>
            <a:r>
              <a:rPr lang="en-US" dirty="0" smtClean="0"/>
              <a:t>prolactin</a:t>
            </a:r>
            <a:endParaRPr 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6151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373216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id-ID" sz="2400" dirty="0" smtClean="0"/>
              <a:t>Risiko </a:t>
            </a:r>
            <a:r>
              <a:rPr lang="en-US" sz="2400" dirty="0" err="1" smtClean="0"/>
              <a:t>komorbiditas</a:t>
            </a:r>
            <a:r>
              <a:rPr lang="en-US" sz="2400" dirty="0" smtClean="0"/>
              <a:t> </a:t>
            </a:r>
            <a:r>
              <a:rPr lang="en-US" sz="2400" dirty="0" err="1" smtClean="0"/>
              <a:t>gangguan</a:t>
            </a:r>
            <a:r>
              <a:rPr lang="en-US" sz="2400" dirty="0" smtClean="0"/>
              <a:t> </a:t>
            </a:r>
            <a:r>
              <a:rPr lang="en-US" sz="2400" dirty="0" err="1" smtClean="0"/>
              <a:t>psikiatri</a:t>
            </a:r>
            <a:r>
              <a:rPr lang="en-US" sz="2400" dirty="0" smtClean="0"/>
              <a:t> </a:t>
            </a:r>
            <a:r>
              <a:rPr lang="id-ID" sz="2400" dirty="0" smtClean="0"/>
              <a:t>lebih tinggi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pasien</a:t>
            </a:r>
            <a:r>
              <a:rPr lang="en-US" sz="2400" dirty="0" smtClean="0"/>
              <a:t> </a:t>
            </a:r>
            <a:r>
              <a:rPr lang="en-US" sz="2400" dirty="0" err="1" smtClean="0"/>
              <a:t>epilepsi</a:t>
            </a:r>
            <a:r>
              <a:rPr lang="en-US" sz="2400" dirty="0" smtClean="0"/>
              <a:t> </a:t>
            </a:r>
            <a:r>
              <a:rPr lang="en-US" sz="2400" dirty="0" err="1" smtClean="0"/>
              <a:t>dibandingkan</a:t>
            </a:r>
            <a:r>
              <a:rPr lang="en-US" sz="2400" dirty="0" smtClean="0"/>
              <a:t> </a:t>
            </a:r>
            <a:r>
              <a:rPr lang="en-US" sz="2400" dirty="0" err="1" smtClean="0"/>
              <a:t>pasien</a:t>
            </a:r>
            <a:r>
              <a:rPr lang="en-US" sz="2400" dirty="0" smtClean="0"/>
              <a:t> </a:t>
            </a:r>
            <a:r>
              <a:rPr lang="en-US" sz="2400" dirty="0" err="1" smtClean="0"/>
              <a:t>nonepilepsi</a:t>
            </a:r>
            <a:endParaRPr lang="en-US" sz="2400" dirty="0" smtClean="0"/>
          </a:p>
          <a:p>
            <a:pPr>
              <a:lnSpc>
                <a:spcPct val="170000"/>
              </a:lnSpc>
            </a:pPr>
            <a:endParaRPr lang="id-ID" sz="2400" dirty="0" smtClean="0"/>
          </a:p>
          <a:p>
            <a:pPr>
              <a:lnSpc>
                <a:spcPct val="170000"/>
              </a:lnSpc>
            </a:pPr>
            <a:r>
              <a:rPr lang="en-US" sz="2400" dirty="0" err="1" smtClean="0"/>
              <a:t>Hubungan</a:t>
            </a:r>
            <a:r>
              <a:rPr lang="en-US" sz="2400" dirty="0" smtClean="0"/>
              <a:t> yang paling </a:t>
            </a:r>
            <a:r>
              <a:rPr lang="en-US" sz="2400" dirty="0" err="1" smtClean="0"/>
              <a:t>jelas</a:t>
            </a:r>
            <a:r>
              <a:rPr lang="en-US" sz="2400" dirty="0" smtClean="0"/>
              <a:t> </a:t>
            </a:r>
            <a:r>
              <a:rPr lang="en-US" sz="2400" dirty="0" err="1" smtClean="0"/>
              <a:t>antara</a:t>
            </a:r>
            <a:r>
              <a:rPr lang="en-US" sz="2400" dirty="0" smtClean="0"/>
              <a:t> </a:t>
            </a:r>
            <a:r>
              <a:rPr lang="id-ID" sz="2400" dirty="0" smtClean="0"/>
              <a:t>:</a:t>
            </a:r>
          </a:p>
          <a:p>
            <a:pPr marL="400050" lvl="2" indent="0">
              <a:lnSpc>
                <a:spcPct val="170000"/>
              </a:lnSpc>
              <a:buNone/>
            </a:pPr>
            <a:r>
              <a:rPr lang="id-ID" dirty="0" smtClean="0"/>
              <a:t>	</a:t>
            </a:r>
            <a:r>
              <a:rPr lang="en-US" dirty="0" err="1" smtClean="0"/>
              <a:t>epilepsi</a:t>
            </a:r>
            <a:r>
              <a:rPr lang="en-US" dirty="0" smtClean="0"/>
              <a:t> </a:t>
            </a:r>
            <a:r>
              <a:rPr lang="id-ID" dirty="0" smtClean="0"/>
              <a:t> ↔  </a:t>
            </a:r>
            <a:r>
              <a:rPr lang="en-US" dirty="0" err="1" smtClean="0"/>
              <a:t>depresi</a:t>
            </a:r>
            <a:r>
              <a:rPr lang="en-US" dirty="0" smtClean="0"/>
              <a:t> </a:t>
            </a:r>
            <a:r>
              <a:rPr lang="id-ID" dirty="0" smtClean="0"/>
              <a:t> / </a:t>
            </a:r>
            <a:r>
              <a:rPr lang="en-US" dirty="0" err="1" smtClean="0"/>
              <a:t>distimia</a:t>
            </a:r>
            <a:endParaRPr lang="id-ID" dirty="0" smtClean="0"/>
          </a:p>
          <a:p>
            <a:pPr>
              <a:lnSpc>
                <a:spcPct val="170000"/>
              </a:lnSpc>
            </a:pPr>
            <a:endParaRPr lang="id-ID" sz="2400" dirty="0" smtClean="0"/>
          </a:p>
          <a:p>
            <a:pPr>
              <a:lnSpc>
                <a:spcPct val="170000"/>
              </a:lnSpc>
            </a:pPr>
            <a:endParaRPr lang="id-ID" sz="2400" dirty="0"/>
          </a:p>
          <a:p>
            <a:pPr>
              <a:lnSpc>
                <a:spcPct val="170000"/>
              </a:lnSpc>
            </a:pPr>
            <a:endParaRPr lang="id-ID" sz="2400" dirty="0" smtClean="0"/>
          </a:p>
          <a:p>
            <a:pPr>
              <a:lnSpc>
                <a:spcPct val="170000"/>
              </a:lnSpc>
            </a:pPr>
            <a:endParaRPr lang="id-ID" sz="2400" dirty="0" smtClean="0"/>
          </a:p>
          <a:p>
            <a:pPr marL="457200" lvl="1" indent="0">
              <a:lnSpc>
                <a:spcPct val="170000"/>
              </a:lnSpc>
              <a:buNone/>
            </a:pPr>
            <a:r>
              <a:rPr lang="id-ID" sz="24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20812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3068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3068960"/>
            <a:ext cx="9144001" cy="3280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3222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1392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136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CIRI </a:t>
            </a:r>
            <a:r>
              <a:rPr lang="en-US" b="1" dirty="0" smtClean="0"/>
              <a:t>ICTAL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7404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err="1" smtClean="0"/>
              <a:t>Otomatisme</a:t>
            </a:r>
            <a:r>
              <a:rPr lang="en-US" b="1" dirty="0" smtClean="0"/>
              <a:t> </a:t>
            </a:r>
            <a:r>
              <a:rPr lang="en-US" b="1" i="1" dirty="0" err="1" smtClean="0"/>
              <a:t>semipurposeful</a:t>
            </a:r>
            <a:endParaRPr lang="en-US" b="1" i="1" dirty="0" smtClean="0"/>
          </a:p>
          <a:p>
            <a:r>
              <a:rPr lang="en-US" b="1" dirty="0" smtClean="0"/>
              <a:t>Aura </a:t>
            </a:r>
            <a:r>
              <a:rPr lang="en-US" b="1" dirty="0" err="1" smtClean="0"/>
              <a:t>psikis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perubahan</a:t>
            </a:r>
            <a:r>
              <a:rPr lang="en-US" dirty="0" smtClean="0"/>
              <a:t> mood, </a:t>
            </a:r>
            <a:r>
              <a:rPr lang="en-US" dirty="0" err="1" smtClean="0"/>
              <a:t>derealisasi</a:t>
            </a:r>
            <a:r>
              <a:rPr lang="en-US" dirty="0" smtClean="0"/>
              <a:t>, </a:t>
            </a:r>
            <a:r>
              <a:rPr lang="en-US" dirty="0" err="1" smtClean="0"/>
              <a:t>depresonalisasi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i="1" dirty="0" smtClean="0"/>
              <a:t>forced thinking </a:t>
            </a:r>
            <a:r>
              <a:rPr lang="en-US" dirty="0" smtClean="0"/>
              <a:t>(</a:t>
            </a:r>
            <a:r>
              <a:rPr lang="en-US" dirty="0" err="1" smtClean="0"/>
              <a:t>berbeda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pikiran</a:t>
            </a:r>
            <a:r>
              <a:rPr lang="en-US" dirty="0" smtClean="0"/>
              <a:t> </a:t>
            </a:r>
            <a:r>
              <a:rPr lang="en-US" dirty="0" err="1" smtClean="0"/>
              <a:t>obsesif</a:t>
            </a:r>
            <a:r>
              <a:rPr lang="en-US" dirty="0" smtClean="0"/>
              <a:t>)</a:t>
            </a:r>
          </a:p>
          <a:p>
            <a:r>
              <a:rPr lang="en-US" b="1" dirty="0" err="1" smtClean="0"/>
              <a:t>gangguan</a:t>
            </a:r>
            <a:r>
              <a:rPr lang="en-US" b="1" dirty="0" smtClean="0"/>
              <a:t> </a:t>
            </a:r>
            <a:r>
              <a:rPr lang="en-US" b="1" dirty="0" err="1" smtClean="0"/>
              <a:t>kognitif</a:t>
            </a:r>
            <a:r>
              <a:rPr lang="en-US" dirty="0" smtClean="0"/>
              <a:t> yang </a:t>
            </a:r>
            <a:r>
              <a:rPr lang="en-US" dirty="0" err="1" smtClean="0"/>
              <a:t>menyertai</a:t>
            </a:r>
            <a:r>
              <a:rPr lang="en-US" dirty="0" smtClean="0"/>
              <a:t> status </a:t>
            </a:r>
            <a:r>
              <a:rPr lang="en-US" dirty="0" err="1" smtClean="0"/>
              <a:t>epileptikus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kejang</a:t>
            </a:r>
            <a:r>
              <a:rPr lang="en-US" dirty="0" smtClean="0"/>
              <a:t> partial </a:t>
            </a:r>
            <a:r>
              <a:rPr lang="en-US" dirty="0" err="1" smtClean="0"/>
              <a:t>sederhana</a:t>
            </a:r>
            <a:r>
              <a:rPr lang="en-US" dirty="0" smtClean="0"/>
              <a:t>, </a:t>
            </a:r>
            <a:r>
              <a:rPr lang="en-US" dirty="0" err="1" smtClean="0"/>
              <a:t>kejang</a:t>
            </a:r>
            <a:r>
              <a:rPr lang="en-US" dirty="0" smtClean="0"/>
              <a:t> partial </a:t>
            </a:r>
            <a:r>
              <a:rPr lang="en-US" dirty="0" err="1" smtClean="0"/>
              <a:t>kompleks</a:t>
            </a:r>
            <a:r>
              <a:rPr lang="en-US" dirty="0" smtClean="0"/>
              <a:t>, </a:t>
            </a:r>
            <a:r>
              <a:rPr lang="en-US" dirty="0" err="1" smtClean="0"/>
              <a:t>kejang</a:t>
            </a:r>
            <a:r>
              <a:rPr lang="en-US" dirty="0" smtClean="0"/>
              <a:t> </a:t>
            </a:r>
            <a:r>
              <a:rPr lang="en-US" i="1" dirty="0" smtClean="0"/>
              <a:t>absence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Terdapatnya</a:t>
            </a:r>
            <a:r>
              <a:rPr lang="en-US" dirty="0" smtClean="0"/>
              <a:t> </a:t>
            </a:r>
            <a:r>
              <a:rPr lang="en-US" dirty="0" err="1" smtClean="0"/>
              <a:t>kompleks</a:t>
            </a:r>
            <a:r>
              <a:rPr lang="en-US" dirty="0" smtClean="0"/>
              <a:t> EEG </a:t>
            </a:r>
            <a:r>
              <a:rPr lang="en-US" dirty="0" err="1" smtClean="0"/>
              <a:t>berulang</a:t>
            </a:r>
            <a:r>
              <a:rPr lang="en-US" dirty="0" smtClean="0"/>
              <a:t> yang </a:t>
            </a:r>
            <a:r>
              <a:rPr lang="en-US" dirty="0" err="1" smtClean="0"/>
              <a:t>disebut</a:t>
            </a:r>
            <a:r>
              <a:rPr lang="en-US" dirty="0" smtClean="0"/>
              <a:t> </a:t>
            </a:r>
            <a:r>
              <a:rPr lang="en-US" b="1" i="1" dirty="0" smtClean="0"/>
              <a:t>periodic lateralizing </a:t>
            </a:r>
            <a:r>
              <a:rPr lang="en-US" b="1" i="1" dirty="0" err="1" smtClean="0"/>
              <a:t>epileptiform</a:t>
            </a:r>
            <a:r>
              <a:rPr lang="en-US" b="1" i="1" dirty="0" smtClean="0"/>
              <a:t> discharges</a:t>
            </a:r>
            <a:r>
              <a:rPr lang="en-US" i="1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berkaitan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perilaku</a:t>
            </a:r>
            <a:r>
              <a:rPr lang="en-US" dirty="0" smtClean="0"/>
              <a:t> </a:t>
            </a:r>
            <a:r>
              <a:rPr lang="en-US" dirty="0" err="1" smtClean="0"/>
              <a:t>kebingungan</a:t>
            </a:r>
            <a:r>
              <a:rPr lang="en-US" dirty="0" smtClean="0"/>
              <a:t> yang </a:t>
            </a:r>
            <a:r>
              <a:rPr lang="en-US" dirty="0" err="1" smtClean="0"/>
              <a:t>berkepanjangan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perubahan</a:t>
            </a:r>
            <a:r>
              <a:rPr lang="en-US" dirty="0" smtClean="0"/>
              <a:t> </a:t>
            </a:r>
            <a:r>
              <a:rPr lang="en-US" dirty="0" err="1" smtClean="0"/>
              <a:t>kognitif</a:t>
            </a:r>
            <a:r>
              <a:rPr lang="en-US" dirty="0" smtClean="0"/>
              <a:t> </a:t>
            </a:r>
            <a:r>
              <a:rPr lang="en-US" dirty="0" err="1" smtClean="0"/>
              <a:t>fokal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32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CIRI </a:t>
            </a:r>
            <a:r>
              <a:rPr lang="en-US" b="1" dirty="0" smtClean="0"/>
              <a:t>PERI-ICTAL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980728"/>
            <a:ext cx="8229600" cy="5196235"/>
          </a:xfrm>
        </p:spPr>
        <p:txBody>
          <a:bodyPr>
            <a:normAutofit fontScale="92500"/>
          </a:bodyPr>
          <a:lstStyle/>
          <a:p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psikiatri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kejang</a:t>
            </a:r>
            <a:r>
              <a:rPr lang="en-US" dirty="0" smtClean="0"/>
              <a:t>, </a:t>
            </a:r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kejang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selama</a:t>
            </a:r>
            <a:r>
              <a:rPr lang="en-US" dirty="0" smtClean="0"/>
              <a:t> </a:t>
            </a:r>
            <a:r>
              <a:rPr lang="en-US" dirty="0" err="1" smtClean="0"/>
              <a:t>aktivitas</a:t>
            </a:r>
            <a:r>
              <a:rPr lang="en-US" dirty="0" smtClean="0"/>
              <a:t> </a:t>
            </a:r>
            <a:r>
              <a:rPr lang="en-US" dirty="0" err="1" smtClean="0"/>
              <a:t>kejang</a:t>
            </a:r>
            <a:r>
              <a:rPr lang="en-US" dirty="0" smtClean="0"/>
              <a:t> yang </a:t>
            </a:r>
            <a:r>
              <a:rPr lang="en-US" dirty="0" err="1" smtClean="0"/>
              <a:t>intermiten</a:t>
            </a:r>
            <a:endParaRPr lang="en-US" dirty="0" smtClean="0"/>
          </a:p>
          <a:p>
            <a:r>
              <a:rPr lang="en-US" b="1" dirty="0" err="1" smtClean="0"/>
              <a:t>Periode</a:t>
            </a:r>
            <a:r>
              <a:rPr lang="en-US" b="1" dirty="0" smtClean="0"/>
              <a:t> </a:t>
            </a:r>
            <a:r>
              <a:rPr lang="en-US" b="1" i="1" dirty="0" err="1" smtClean="0"/>
              <a:t>postictal</a:t>
            </a:r>
            <a:r>
              <a:rPr lang="en-US" b="1" dirty="0" smtClean="0"/>
              <a:t> </a:t>
            </a:r>
            <a:r>
              <a:rPr lang="en-US" b="1" dirty="0" err="1" smtClean="0"/>
              <a:t>ditandai</a:t>
            </a:r>
            <a:r>
              <a:rPr lang="en-US" b="1" dirty="0" smtClean="0"/>
              <a:t> </a:t>
            </a:r>
            <a:r>
              <a:rPr lang="en-US" b="1" dirty="0" err="1" smtClean="0"/>
              <a:t>dengan</a:t>
            </a:r>
            <a:r>
              <a:rPr lang="en-US" b="1" dirty="0" smtClean="0"/>
              <a:t> </a:t>
            </a:r>
            <a:r>
              <a:rPr lang="en-US" b="1" dirty="0" err="1" smtClean="0"/>
              <a:t>kebingungan</a:t>
            </a:r>
            <a:r>
              <a:rPr lang="en-US" dirty="0" smtClean="0"/>
              <a:t> </a:t>
            </a:r>
            <a:r>
              <a:rPr lang="en-US" dirty="0" err="1" smtClean="0"/>
              <a:t>selama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menit</a:t>
            </a:r>
            <a:r>
              <a:rPr lang="en-US" dirty="0" smtClean="0"/>
              <a:t> </a:t>
            </a:r>
            <a:r>
              <a:rPr lang="en-US" dirty="0" err="1" smtClean="0"/>
              <a:t>sampai</a:t>
            </a:r>
            <a:r>
              <a:rPr lang="en-US" dirty="0" smtClean="0"/>
              <a:t> </a:t>
            </a:r>
            <a:r>
              <a:rPr lang="en-US" dirty="0" err="1" smtClean="0"/>
              <a:t>berhari-hari</a:t>
            </a:r>
            <a:endParaRPr lang="en-US" dirty="0" smtClean="0"/>
          </a:p>
          <a:p>
            <a:r>
              <a:rPr lang="en-US" b="1" dirty="0" err="1" smtClean="0"/>
              <a:t>Gejala</a:t>
            </a:r>
            <a:r>
              <a:rPr lang="en-US" b="1" dirty="0" smtClean="0"/>
              <a:t> </a:t>
            </a:r>
            <a:r>
              <a:rPr lang="en-US" b="1" dirty="0" err="1" smtClean="0"/>
              <a:t>psikotik</a:t>
            </a:r>
            <a:r>
              <a:rPr lang="en-US" b="1" dirty="0" smtClean="0"/>
              <a:t> </a:t>
            </a:r>
            <a:r>
              <a:rPr lang="en-US" b="1" i="1" dirty="0" err="1" smtClean="0"/>
              <a:t>periictal</a:t>
            </a:r>
            <a:r>
              <a:rPr lang="en-US" b="1" dirty="0" smtClean="0"/>
              <a:t> </a:t>
            </a:r>
            <a:r>
              <a:rPr lang="en-US" b="1" dirty="0" err="1" smtClean="0"/>
              <a:t>umumnya</a:t>
            </a:r>
            <a:r>
              <a:rPr lang="en-US" b="1" dirty="0" smtClean="0"/>
              <a:t> </a:t>
            </a:r>
            <a:r>
              <a:rPr lang="en-US" b="1" dirty="0" err="1" smtClean="0"/>
              <a:t>memburuk</a:t>
            </a:r>
            <a:r>
              <a:rPr lang="en-US" b="1" dirty="0" smtClean="0"/>
              <a:t> </a:t>
            </a:r>
            <a:r>
              <a:rPr lang="en-US" b="1" dirty="0" err="1" smtClean="0"/>
              <a:t>dengan</a:t>
            </a:r>
            <a:r>
              <a:rPr lang="en-US" b="1" dirty="0" smtClean="0"/>
              <a:t> </a:t>
            </a:r>
            <a:r>
              <a:rPr lang="en-US" b="1" dirty="0" err="1" smtClean="0"/>
              <a:t>meningkatnya</a:t>
            </a:r>
            <a:r>
              <a:rPr lang="en-US" b="1" dirty="0" smtClean="0"/>
              <a:t> </a:t>
            </a:r>
            <a:r>
              <a:rPr lang="en-US" b="1" dirty="0" err="1" smtClean="0"/>
              <a:t>aktivitas</a:t>
            </a:r>
            <a:r>
              <a:rPr lang="en-US" b="1" dirty="0" smtClean="0"/>
              <a:t> </a:t>
            </a:r>
            <a:r>
              <a:rPr lang="en-US" b="1" dirty="0" err="1" smtClean="0"/>
              <a:t>kejang</a:t>
            </a:r>
            <a:endParaRPr lang="en-US" b="1" dirty="0" smtClean="0"/>
          </a:p>
          <a:p>
            <a:r>
              <a:rPr lang="en-US" b="1" i="1" dirty="0" smtClean="0"/>
              <a:t>Alternating psychosis</a:t>
            </a:r>
          </a:p>
          <a:p>
            <a:r>
              <a:rPr lang="en-US" dirty="0" smtClean="0"/>
              <a:t>Episode </a:t>
            </a:r>
            <a:r>
              <a:rPr lang="en-US" dirty="0" err="1" smtClean="0"/>
              <a:t>psikotik</a:t>
            </a:r>
            <a:r>
              <a:rPr lang="en-US" dirty="0" smtClean="0"/>
              <a:t> </a:t>
            </a:r>
            <a:r>
              <a:rPr lang="en-US" dirty="0" err="1" smtClean="0"/>
              <a:t>singkat</a:t>
            </a:r>
            <a:r>
              <a:rPr lang="en-US" dirty="0" smtClean="0"/>
              <a:t> yang </a:t>
            </a:r>
            <a:r>
              <a:rPr lang="en-US" dirty="0" err="1" smtClean="0"/>
              <a:t>mengikuti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kejang</a:t>
            </a:r>
            <a:r>
              <a:rPr lang="en-US" dirty="0" smtClean="0"/>
              <a:t> </a:t>
            </a:r>
            <a:r>
              <a:rPr lang="en-US" dirty="0" err="1" smtClean="0"/>
              <a:t>tonik-klonik</a:t>
            </a:r>
            <a:r>
              <a:rPr lang="en-US" dirty="0" smtClean="0"/>
              <a:t> </a:t>
            </a:r>
            <a:r>
              <a:rPr lang="en-US" dirty="0" err="1" smtClean="0"/>
              <a:t>menyeluruh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38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CIRI </a:t>
            </a:r>
            <a:r>
              <a:rPr lang="en-US" b="1" dirty="0" smtClean="0"/>
              <a:t>INTERICTAL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b="1" dirty="0" err="1" smtClean="0"/>
              <a:t>Psikosis</a:t>
            </a:r>
            <a:r>
              <a:rPr lang="en-US" b="1" dirty="0" smtClean="0"/>
              <a:t> </a:t>
            </a:r>
            <a:r>
              <a:rPr lang="en-US" b="1" dirty="0" err="1" smtClean="0"/>
              <a:t>skizofreniform</a:t>
            </a:r>
            <a:endParaRPr lang="en-US" b="1" dirty="0" smtClean="0"/>
          </a:p>
          <a:p>
            <a:r>
              <a:rPr lang="en-US" dirty="0" err="1" smtClean="0"/>
              <a:t>Perburukan</a:t>
            </a:r>
            <a:r>
              <a:rPr lang="en-US" dirty="0" smtClean="0"/>
              <a:t> </a:t>
            </a:r>
            <a:r>
              <a:rPr lang="en-US" dirty="0" err="1" smtClean="0"/>
              <a:t>gejala</a:t>
            </a:r>
            <a:r>
              <a:rPr lang="en-US" dirty="0" smtClean="0"/>
              <a:t> </a:t>
            </a:r>
            <a:r>
              <a:rPr lang="en-US" dirty="0" err="1" smtClean="0"/>
              <a:t>psikotik</a:t>
            </a:r>
            <a:r>
              <a:rPr lang="en-US" dirty="0" smtClean="0"/>
              <a:t> </a:t>
            </a:r>
            <a:r>
              <a:rPr lang="en-US" dirty="0" err="1" smtClean="0"/>
              <a:t>seiring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peningkatan</a:t>
            </a:r>
            <a:r>
              <a:rPr lang="en-US" dirty="0" smtClean="0"/>
              <a:t> </a:t>
            </a:r>
            <a:r>
              <a:rPr lang="en-US" dirty="0" err="1" smtClean="0"/>
              <a:t>frekuensi</a:t>
            </a:r>
            <a:r>
              <a:rPr lang="en-US" dirty="0" smtClean="0"/>
              <a:t> </a:t>
            </a:r>
            <a:r>
              <a:rPr lang="en-US" dirty="0" err="1" smtClean="0"/>
              <a:t>kejang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i="1" dirty="0" smtClean="0"/>
              <a:t>withdrawal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obat</a:t>
            </a:r>
            <a:r>
              <a:rPr lang="en-US" dirty="0" smtClean="0"/>
              <a:t> </a:t>
            </a:r>
            <a:r>
              <a:rPr lang="en-US" dirty="0" err="1" smtClean="0"/>
              <a:t>antiepilepsi</a:t>
            </a:r>
            <a:endParaRPr lang="en-US" dirty="0" smtClean="0"/>
          </a:p>
          <a:p>
            <a:r>
              <a:rPr lang="en-US" i="1" dirty="0" smtClean="0"/>
              <a:t>Alternating psychosis</a:t>
            </a:r>
          </a:p>
          <a:p>
            <a:r>
              <a:rPr lang="en-US" b="1" dirty="0" err="1" smtClean="0"/>
              <a:t>Kontrol</a:t>
            </a:r>
            <a:r>
              <a:rPr lang="en-US" b="1" dirty="0" smtClean="0"/>
              <a:t> </a:t>
            </a:r>
            <a:r>
              <a:rPr lang="en-US" b="1" dirty="0" err="1" smtClean="0"/>
              <a:t>kejang</a:t>
            </a:r>
            <a:r>
              <a:rPr lang="en-US" b="1" dirty="0" smtClean="0"/>
              <a:t> </a:t>
            </a:r>
            <a:r>
              <a:rPr lang="en-US" b="1" dirty="0" err="1" smtClean="0"/>
              <a:t>dengan</a:t>
            </a:r>
            <a:r>
              <a:rPr lang="en-US" b="1" dirty="0" smtClean="0"/>
              <a:t> </a:t>
            </a:r>
            <a:r>
              <a:rPr lang="en-US" b="1" dirty="0" err="1" smtClean="0"/>
              <a:t>obat</a:t>
            </a:r>
            <a:r>
              <a:rPr lang="en-US" b="1" dirty="0" smtClean="0"/>
              <a:t> </a:t>
            </a:r>
            <a:r>
              <a:rPr lang="en-US" b="1" dirty="0" err="1" smtClean="0"/>
              <a:t>antiepilepsi</a:t>
            </a:r>
            <a:r>
              <a:rPr lang="en-US" b="1" dirty="0" smtClean="0"/>
              <a:t> </a:t>
            </a:r>
            <a:r>
              <a:rPr lang="en-US" b="1" dirty="0" err="1" smtClean="0"/>
              <a:t>atau</a:t>
            </a:r>
            <a:r>
              <a:rPr lang="en-US" b="1" dirty="0" smtClean="0"/>
              <a:t> </a:t>
            </a:r>
            <a:r>
              <a:rPr lang="en-US" b="1" dirty="0" err="1" smtClean="0"/>
              <a:t>penghilangan</a:t>
            </a:r>
            <a:r>
              <a:rPr lang="en-US" b="1" dirty="0" smtClean="0"/>
              <a:t> </a:t>
            </a:r>
            <a:r>
              <a:rPr lang="en-US" b="1" dirty="0" err="1" smtClean="0"/>
              <a:t>fokus</a:t>
            </a:r>
            <a:r>
              <a:rPr lang="en-US" b="1" dirty="0" smtClean="0"/>
              <a:t> </a:t>
            </a:r>
            <a:r>
              <a:rPr lang="en-US" b="1" dirty="0" err="1" smtClean="0"/>
              <a:t>kejang</a:t>
            </a:r>
            <a:r>
              <a:rPr lang="en-US" b="1" dirty="0" smtClean="0"/>
              <a:t> </a:t>
            </a:r>
            <a:r>
              <a:rPr lang="en-US" b="1" dirty="0" err="1" smtClean="0"/>
              <a:t>tidak</a:t>
            </a:r>
            <a:r>
              <a:rPr lang="en-US" b="1" dirty="0" smtClean="0"/>
              <a:t> </a:t>
            </a:r>
            <a:r>
              <a:rPr lang="en-US" b="1" dirty="0" err="1" smtClean="0"/>
              <a:t>mencegah</a:t>
            </a:r>
            <a:r>
              <a:rPr lang="en-US" b="1" dirty="0" smtClean="0"/>
              <a:t> </a:t>
            </a:r>
            <a:r>
              <a:rPr lang="en-US" b="1" dirty="0" err="1" smtClean="0"/>
              <a:t>perkembangan</a:t>
            </a:r>
            <a:r>
              <a:rPr lang="en-US" b="1" dirty="0" smtClean="0"/>
              <a:t> </a:t>
            </a:r>
            <a:r>
              <a:rPr lang="en-US" b="1" dirty="0" err="1" smtClean="0"/>
              <a:t>psikotik</a:t>
            </a:r>
            <a:r>
              <a:rPr lang="en-US" b="1" dirty="0" smtClean="0"/>
              <a:t> </a:t>
            </a:r>
            <a:r>
              <a:rPr lang="en-US" b="1" i="1" dirty="0" err="1" smtClean="0"/>
              <a:t>interictal</a:t>
            </a:r>
            <a:endParaRPr lang="en-US" b="1" i="1" dirty="0" smtClean="0"/>
          </a:p>
          <a:p>
            <a:r>
              <a:rPr lang="en-US" dirty="0" err="1" smtClean="0"/>
              <a:t>Biasanya</a:t>
            </a:r>
            <a:r>
              <a:rPr lang="en-US" dirty="0" smtClean="0"/>
              <a:t> </a:t>
            </a:r>
            <a:r>
              <a:rPr lang="en-US" dirty="0" err="1" smtClean="0"/>
              <a:t>mirip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psikotik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skizoafektif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gejala</a:t>
            </a:r>
            <a:r>
              <a:rPr lang="en-US" dirty="0" smtClean="0"/>
              <a:t> </a:t>
            </a:r>
            <a:r>
              <a:rPr lang="en-US" dirty="0" err="1" smtClean="0"/>
              <a:t>afektif</a:t>
            </a:r>
            <a:r>
              <a:rPr lang="en-US" dirty="0" smtClean="0"/>
              <a:t> </a:t>
            </a:r>
            <a:r>
              <a:rPr lang="en-US" dirty="0" err="1" smtClean="0"/>
              <a:t>campuran</a:t>
            </a:r>
            <a:endParaRPr lang="en-US" dirty="0" smtClean="0"/>
          </a:p>
          <a:p>
            <a:r>
              <a:rPr lang="en-US" dirty="0" err="1" smtClean="0"/>
              <a:t>Terdapat</a:t>
            </a:r>
            <a:r>
              <a:rPr lang="en-US" dirty="0" smtClean="0"/>
              <a:t> </a:t>
            </a:r>
            <a:r>
              <a:rPr lang="en-US" dirty="0" err="1" smtClean="0"/>
              <a:t>waham</a:t>
            </a:r>
            <a:r>
              <a:rPr lang="en-US" dirty="0" smtClean="0"/>
              <a:t> paranoid yang </a:t>
            </a:r>
            <a:r>
              <a:rPr lang="en-US" dirty="0" err="1" smtClean="0"/>
              <a:t>menonjol</a:t>
            </a:r>
            <a:r>
              <a:rPr lang="en-US" dirty="0" smtClean="0"/>
              <a:t>, </a:t>
            </a:r>
            <a:r>
              <a:rPr lang="en-US" b="1" dirty="0" err="1" smtClean="0"/>
              <a:t>afek</a:t>
            </a:r>
            <a:r>
              <a:rPr lang="en-US" b="1" dirty="0" smtClean="0"/>
              <a:t> </a:t>
            </a:r>
            <a:r>
              <a:rPr lang="en-US" b="1" dirty="0" err="1" smtClean="0"/>
              <a:t>dipertahankan</a:t>
            </a:r>
            <a:r>
              <a:rPr lang="en-US" dirty="0" smtClean="0"/>
              <a:t>, </a:t>
            </a:r>
            <a:r>
              <a:rPr lang="en-US" dirty="0" err="1" smtClean="0"/>
              <a:t>kepribadian</a:t>
            </a:r>
            <a:r>
              <a:rPr lang="en-US" dirty="0" smtClean="0"/>
              <a:t> </a:t>
            </a:r>
            <a:r>
              <a:rPr lang="en-US" dirty="0" err="1" smtClean="0"/>
              <a:t>premorbid</a:t>
            </a:r>
            <a:r>
              <a:rPr lang="en-US" dirty="0" smtClean="0"/>
              <a:t> yang normal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riwayat</a:t>
            </a:r>
            <a:r>
              <a:rPr lang="en-US" dirty="0" smtClean="0"/>
              <a:t> </a:t>
            </a:r>
            <a:r>
              <a:rPr lang="en-US" dirty="0" err="1" smtClean="0"/>
              <a:t>skizofrenia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keluarga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err="1" smtClean="0"/>
              <a:t>Gangguan</a:t>
            </a:r>
            <a:r>
              <a:rPr lang="en-US" b="1" dirty="0" smtClean="0"/>
              <a:t> </a:t>
            </a:r>
            <a:r>
              <a:rPr lang="en-US" b="1" dirty="0" err="1" smtClean="0"/>
              <a:t>kepribadian</a:t>
            </a:r>
            <a:endParaRPr lang="en-US" b="1" dirty="0" smtClean="0"/>
          </a:p>
          <a:p>
            <a:r>
              <a:rPr lang="en-US" dirty="0" err="1" smtClean="0"/>
              <a:t>Peningkatan</a:t>
            </a:r>
            <a:r>
              <a:rPr lang="en-US" dirty="0" smtClean="0"/>
              <a:t>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kepribadian</a:t>
            </a:r>
            <a:r>
              <a:rPr lang="en-US" dirty="0" smtClean="0"/>
              <a:t> </a:t>
            </a:r>
            <a:r>
              <a:rPr lang="en-US" b="1" dirty="0" err="1" smtClean="0"/>
              <a:t>ambang</a:t>
            </a:r>
            <a:r>
              <a:rPr lang="en-US" b="1" dirty="0" smtClean="0"/>
              <a:t> (paling </a:t>
            </a:r>
            <a:r>
              <a:rPr lang="en-US" b="1" dirty="0" err="1" smtClean="0"/>
              <a:t>sering</a:t>
            </a:r>
            <a:r>
              <a:rPr lang="en-US" b="1" dirty="0" smtClean="0"/>
              <a:t>), </a:t>
            </a:r>
            <a:r>
              <a:rPr lang="en-US" b="1" dirty="0" err="1" smtClean="0"/>
              <a:t>histrionik</a:t>
            </a:r>
            <a:r>
              <a:rPr lang="en-US" b="1" dirty="0" smtClean="0"/>
              <a:t>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dependen</a:t>
            </a:r>
            <a:endParaRPr lang="en-US" b="1" dirty="0" smtClean="0"/>
          </a:p>
          <a:p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kepribadian</a:t>
            </a:r>
            <a:r>
              <a:rPr lang="en-US" dirty="0" smtClean="0"/>
              <a:t> </a:t>
            </a:r>
            <a:r>
              <a:rPr lang="en-US" dirty="0" err="1" smtClean="0"/>
              <a:t>menjelaskan</a:t>
            </a:r>
            <a:r>
              <a:rPr lang="en-US" dirty="0" smtClean="0"/>
              <a:t> (</a:t>
            </a:r>
            <a:r>
              <a:rPr lang="en-US" dirty="0" err="1" smtClean="0"/>
              <a:t>sebagian</a:t>
            </a:r>
            <a:r>
              <a:rPr lang="en-US" dirty="0" smtClean="0"/>
              <a:t>) </a:t>
            </a:r>
            <a:r>
              <a:rPr lang="en-US" dirty="0" err="1" smtClean="0"/>
              <a:t>peningkatan</a:t>
            </a:r>
            <a:r>
              <a:rPr lang="en-US" dirty="0" smtClean="0"/>
              <a:t> </a:t>
            </a:r>
            <a:r>
              <a:rPr lang="en-US" dirty="0" err="1" smtClean="0"/>
              <a:t>insidens</a:t>
            </a:r>
            <a:r>
              <a:rPr lang="en-US" dirty="0" smtClean="0"/>
              <a:t> </a:t>
            </a:r>
            <a:r>
              <a:rPr lang="en-US" dirty="0" err="1" smtClean="0"/>
              <a:t>iritabilitas</a:t>
            </a:r>
            <a:r>
              <a:rPr lang="en-US" dirty="0" smtClean="0"/>
              <a:t>, </a:t>
            </a:r>
            <a:r>
              <a:rPr lang="en-US" dirty="0" err="1" smtClean="0"/>
              <a:t>percobaan</a:t>
            </a:r>
            <a:r>
              <a:rPr lang="en-US" dirty="0" smtClean="0"/>
              <a:t> </a:t>
            </a:r>
            <a:r>
              <a:rPr lang="en-US" dirty="0" err="1" smtClean="0"/>
              <a:t>bunuh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gangguan</a:t>
            </a:r>
            <a:r>
              <a:rPr lang="en-US" dirty="0" smtClean="0"/>
              <a:t> yang </a:t>
            </a:r>
            <a:r>
              <a:rPr lang="en-US" dirty="0" err="1" smtClean="0"/>
              <a:t>meledak</a:t>
            </a:r>
            <a:r>
              <a:rPr lang="en-US" dirty="0" smtClean="0"/>
              <a:t> – </a:t>
            </a:r>
            <a:r>
              <a:rPr lang="en-US" dirty="0" err="1" smtClean="0"/>
              <a:t>ledak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intermiten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50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err="1" smtClean="0"/>
              <a:t>Gastaut-Geschwind</a:t>
            </a:r>
            <a:r>
              <a:rPr lang="en-US" b="1" dirty="0" smtClean="0"/>
              <a:t> Syndrome</a:t>
            </a:r>
          </a:p>
          <a:p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kejang</a:t>
            </a:r>
            <a:r>
              <a:rPr lang="en-US" dirty="0" smtClean="0"/>
              <a:t> partial </a:t>
            </a:r>
            <a:r>
              <a:rPr lang="en-US" dirty="0" err="1" smtClean="0"/>
              <a:t>kompleks</a:t>
            </a:r>
            <a:endParaRPr lang="en-US" dirty="0" smtClean="0"/>
          </a:p>
          <a:p>
            <a:r>
              <a:rPr lang="en-US" dirty="0" err="1" smtClean="0"/>
              <a:t>Serius</a:t>
            </a:r>
            <a:r>
              <a:rPr lang="en-US" dirty="0" smtClean="0"/>
              <a:t>,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i="1" dirty="0" smtClean="0"/>
              <a:t>sense of </a:t>
            </a:r>
            <a:r>
              <a:rPr lang="en-US" i="1" dirty="0" err="1" smtClean="0"/>
              <a:t>humour</a:t>
            </a:r>
            <a:r>
              <a:rPr lang="en-US" dirty="0" smtClean="0"/>
              <a:t>, </a:t>
            </a:r>
            <a:r>
              <a:rPr lang="en-US" dirty="0" err="1" smtClean="0"/>
              <a:t>ketertarikan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isu</a:t>
            </a:r>
            <a:r>
              <a:rPr lang="en-US" dirty="0" smtClean="0"/>
              <a:t> </a:t>
            </a:r>
            <a:r>
              <a:rPr lang="en-US" dirty="0" err="1" smtClean="0"/>
              <a:t>filosofis</a:t>
            </a:r>
            <a:r>
              <a:rPr lang="en-US" dirty="0" smtClean="0"/>
              <a:t>, moral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religi</a:t>
            </a:r>
            <a:r>
              <a:rPr lang="en-US" dirty="0" smtClean="0"/>
              <a:t>, </a:t>
            </a:r>
            <a:r>
              <a:rPr lang="en-US" dirty="0" err="1" smtClean="0"/>
              <a:t>hipergrafia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19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perilaku</a:t>
            </a:r>
            <a:r>
              <a:rPr lang="en-US" dirty="0" smtClean="0"/>
              <a:t> yang </a:t>
            </a:r>
            <a:r>
              <a:rPr lang="id-ID" dirty="0" smtClean="0"/>
              <a:t>hubungannya dengan ictus berubah-ubah : </a:t>
            </a:r>
            <a:endParaRPr lang="en-US" dirty="0" smtClean="0"/>
          </a:p>
          <a:p>
            <a:r>
              <a:rPr lang="en-US" dirty="0" err="1" smtClean="0"/>
              <a:t>Gangguan</a:t>
            </a:r>
            <a:r>
              <a:rPr lang="en-US" dirty="0" smtClean="0"/>
              <a:t> mood</a:t>
            </a:r>
          </a:p>
          <a:p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kecemasan</a:t>
            </a:r>
            <a:endParaRPr lang="en-US" dirty="0" smtClean="0"/>
          </a:p>
          <a:p>
            <a:r>
              <a:rPr lang="en-US" dirty="0" err="1" smtClean="0"/>
              <a:t>Agresi</a:t>
            </a:r>
            <a:endParaRPr lang="en-US" dirty="0" smtClean="0"/>
          </a:p>
          <a:p>
            <a:r>
              <a:rPr lang="en-US" dirty="0" err="1" smtClean="0"/>
              <a:t>Hiposeksual</a:t>
            </a:r>
            <a:endParaRPr lang="en-US" dirty="0" smtClean="0"/>
          </a:p>
          <a:p>
            <a:r>
              <a:rPr lang="en-US" dirty="0" err="1" smtClean="0"/>
              <a:t>Bunuh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02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PEMERIKSAAN PATOLOGI DAN LABORATORIUM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Tes</a:t>
            </a:r>
            <a:r>
              <a:rPr lang="en-US" dirty="0" smtClean="0"/>
              <a:t> </a:t>
            </a:r>
            <a:r>
              <a:rPr lang="en-US" dirty="0" err="1" smtClean="0"/>
              <a:t>neurodiagnostik</a:t>
            </a:r>
            <a:endParaRPr lang="en-US" dirty="0" smtClean="0"/>
          </a:p>
          <a:p>
            <a:r>
              <a:rPr lang="en-US" dirty="0" smtClean="0"/>
              <a:t>EEG</a:t>
            </a:r>
          </a:p>
          <a:p>
            <a:r>
              <a:rPr lang="en-US" dirty="0" smtClean="0"/>
              <a:t>CT scan</a:t>
            </a:r>
          </a:p>
          <a:p>
            <a:r>
              <a:rPr lang="en-US" dirty="0" smtClean="0"/>
              <a:t>MRI</a:t>
            </a:r>
          </a:p>
          <a:p>
            <a:r>
              <a:rPr lang="en-US" dirty="0" smtClean="0"/>
              <a:t>PET scans</a:t>
            </a:r>
            <a:endParaRPr lang="id-ID" dirty="0" smtClean="0"/>
          </a:p>
          <a:p>
            <a:pPr>
              <a:buNone/>
            </a:pPr>
            <a:r>
              <a:rPr lang="en-US" dirty="0" err="1"/>
              <a:t>Neuropatologi</a:t>
            </a:r>
            <a:endParaRPr lang="en-US" dirty="0"/>
          </a:p>
          <a:p>
            <a:r>
              <a:rPr lang="en-US" dirty="0" err="1"/>
              <a:t>Lesi</a:t>
            </a:r>
            <a:r>
              <a:rPr lang="en-US" dirty="0"/>
              <a:t> </a:t>
            </a:r>
            <a:r>
              <a:rPr lang="en-US" dirty="0" err="1"/>
              <a:t>lobus</a:t>
            </a:r>
            <a:r>
              <a:rPr lang="en-US" dirty="0"/>
              <a:t> temporal </a:t>
            </a:r>
            <a:r>
              <a:rPr lang="en-US" dirty="0" err="1"/>
              <a:t>mediobasal</a:t>
            </a:r>
            <a:r>
              <a:rPr lang="en-US" dirty="0"/>
              <a:t> (paling </a:t>
            </a:r>
            <a:r>
              <a:rPr lang="en-US" dirty="0" err="1"/>
              <a:t>sering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86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80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b="1" dirty="0" smtClean="0"/>
              <a:t>DEFINISI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sz="2400" b="1" dirty="0" err="1" smtClean="0"/>
              <a:t>Kejang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epilepsi</a:t>
            </a:r>
            <a:r>
              <a:rPr lang="en-US" sz="2400" b="1" dirty="0" smtClean="0"/>
              <a:t> </a:t>
            </a:r>
            <a:r>
              <a:rPr lang="id-ID" sz="2400" b="1" dirty="0" smtClean="0"/>
              <a:t>: </a:t>
            </a:r>
          </a:p>
          <a:p>
            <a:pPr marL="457200" lvl="1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2000" dirty="0" err="1" smtClean="0"/>
              <a:t>peristiwa</a:t>
            </a:r>
            <a:r>
              <a:rPr lang="en-US" sz="2000" dirty="0" smtClean="0"/>
              <a:t> </a:t>
            </a:r>
            <a:r>
              <a:rPr lang="en-US" sz="2000" dirty="0" err="1" smtClean="0"/>
              <a:t>perilaku</a:t>
            </a:r>
            <a:r>
              <a:rPr lang="en-US" sz="2000" dirty="0" smtClean="0"/>
              <a:t> yang </a:t>
            </a:r>
            <a:r>
              <a:rPr lang="en-US" sz="2000" dirty="0" err="1" smtClean="0"/>
              <a:t>timbul</a:t>
            </a:r>
            <a:r>
              <a:rPr lang="en-US" sz="2000" dirty="0" smtClean="0"/>
              <a:t> </a:t>
            </a:r>
            <a:r>
              <a:rPr lang="en-US" sz="2000" dirty="0" err="1" smtClean="0"/>
              <a:t>mendadak</a:t>
            </a:r>
            <a:r>
              <a:rPr lang="en-US" sz="2000" dirty="0" smtClean="0"/>
              <a:t>, </a:t>
            </a:r>
            <a:r>
              <a:rPr lang="en-US" sz="2000" dirty="0" err="1" smtClean="0"/>
              <a:t>involunter</a:t>
            </a:r>
            <a:r>
              <a:rPr lang="id-ID" sz="2000" dirty="0" smtClean="0"/>
              <a:t>, </a:t>
            </a:r>
            <a:r>
              <a:rPr lang="en-US" sz="2000" dirty="0" err="1" smtClean="0"/>
              <a:t>berhubungan</a:t>
            </a:r>
            <a:r>
              <a:rPr lang="id-ID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id-ID" sz="2000" dirty="0" smtClean="0"/>
              <a:t>cetusan </a:t>
            </a:r>
            <a:r>
              <a:rPr lang="en-US" sz="2000" dirty="0" err="1" smtClean="0"/>
              <a:t>elektrik</a:t>
            </a:r>
            <a:r>
              <a:rPr lang="en-US" sz="2000" dirty="0" smtClean="0"/>
              <a:t> </a:t>
            </a:r>
            <a:r>
              <a:rPr lang="id-ID" sz="2000" dirty="0" smtClean="0"/>
              <a:t>yang </a:t>
            </a:r>
            <a:r>
              <a:rPr lang="en-US" sz="2000" dirty="0" err="1" smtClean="0"/>
              <a:t>berlebih</a:t>
            </a:r>
            <a:r>
              <a:rPr lang="en-US" sz="2000" dirty="0" smtClean="0"/>
              <a:t> </a:t>
            </a:r>
            <a:r>
              <a:rPr lang="id-ID" sz="2000" dirty="0" smtClean="0"/>
              <a:t>/ </a:t>
            </a:r>
            <a:r>
              <a:rPr lang="en-US" sz="2000" dirty="0" err="1" smtClean="0"/>
              <a:t>hipersinkron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otak</a:t>
            </a:r>
            <a:r>
              <a:rPr lang="en-US" sz="2000" dirty="0" smtClean="0"/>
              <a:t>.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id-ID" sz="2400" dirty="0" smtClean="0"/>
              <a:t>	</a:t>
            </a:r>
            <a:r>
              <a:rPr lang="id-ID" sz="2400" dirty="0" smtClean="0">
                <a:sym typeface="Wingdings" panose="05000000000000000000" pitchFamily="2" charset="2"/>
              </a:rPr>
              <a:t> </a:t>
            </a:r>
            <a:r>
              <a:rPr lang="en-US" sz="2400" dirty="0" err="1" smtClean="0"/>
              <a:t>Kejangnya</a:t>
            </a:r>
            <a:r>
              <a:rPr lang="en-US" sz="2400" dirty="0" smtClean="0"/>
              <a:t> </a:t>
            </a:r>
            <a:r>
              <a:rPr lang="en-US" sz="2400" dirty="0" err="1" smtClean="0"/>
              <a:t>sendiri</a:t>
            </a:r>
            <a:r>
              <a:rPr lang="en-US" sz="2400" dirty="0" smtClean="0"/>
              <a:t> </a:t>
            </a:r>
            <a:r>
              <a:rPr lang="en-US" sz="2400" dirty="0" err="1" smtClean="0"/>
              <a:t>disebut</a:t>
            </a:r>
            <a:r>
              <a:rPr lang="en-US" sz="2400" dirty="0" smtClean="0"/>
              <a:t> </a:t>
            </a:r>
            <a:r>
              <a:rPr lang="en-US" sz="2400" b="1" dirty="0" smtClean="0"/>
              <a:t>ictus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sz="2400" b="1" dirty="0" err="1" smtClean="0"/>
              <a:t>Periode</a:t>
            </a:r>
            <a:r>
              <a:rPr lang="en-US" sz="2400" b="1" dirty="0" smtClean="0"/>
              <a:t> </a:t>
            </a:r>
            <a:r>
              <a:rPr lang="en-US" sz="2400" b="1" i="1" dirty="0" err="1" smtClean="0"/>
              <a:t>interictal</a:t>
            </a:r>
            <a:r>
              <a:rPr lang="id-ID" sz="2400" b="1" i="1" dirty="0" smtClean="0"/>
              <a:t> : </a:t>
            </a:r>
          </a:p>
          <a:p>
            <a:pPr marL="457200" lvl="1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2000" dirty="0" err="1" smtClean="0"/>
              <a:t>periode</a:t>
            </a:r>
            <a:r>
              <a:rPr lang="en-US" sz="2000" dirty="0" smtClean="0"/>
              <a:t> </a:t>
            </a:r>
            <a:r>
              <a:rPr lang="en-US" sz="2000" dirty="0" err="1" smtClean="0"/>
              <a:t>antara</a:t>
            </a:r>
            <a:r>
              <a:rPr lang="en-US" sz="2000" dirty="0" smtClean="0"/>
              <a:t> </a:t>
            </a:r>
            <a:r>
              <a:rPr lang="id-ID" sz="2000" dirty="0" smtClean="0"/>
              <a:t>kondisi </a:t>
            </a:r>
            <a:r>
              <a:rPr lang="en-US" sz="2000" dirty="0" smtClean="0"/>
              <a:t>abnormal </a:t>
            </a:r>
            <a:r>
              <a:rPr lang="en-US" sz="2000" i="1" dirty="0" smtClean="0"/>
              <a:t>postictal</a:t>
            </a:r>
            <a:r>
              <a:rPr lang="en-US" sz="2000" dirty="0" smtClean="0"/>
              <a:t> </a:t>
            </a:r>
            <a:r>
              <a:rPr lang="id-ID" sz="2000" dirty="0" smtClean="0"/>
              <a:t>&amp; </a:t>
            </a:r>
            <a:r>
              <a:rPr lang="en-US" sz="2000" dirty="0" err="1" smtClean="0"/>
              <a:t>kejang</a:t>
            </a:r>
            <a:r>
              <a:rPr lang="en-US" sz="2000" dirty="0" smtClean="0"/>
              <a:t> </a:t>
            </a:r>
            <a:r>
              <a:rPr lang="en-US" sz="2000" dirty="0" err="1" smtClean="0"/>
              <a:t>berikutnya</a:t>
            </a:r>
            <a:endParaRPr lang="en-US" sz="2000" dirty="0" smtClean="0"/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sz="2400" b="1" dirty="0" err="1" smtClean="0"/>
              <a:t>Periode</a:t>
            </a:r>
            <a:r>
              <a:rPr lang="en-US" sz="2400" b="1" dirty="0" smtClean="0"/>
              <a:t> </a:t>
            </a:r>
            <a:r>
              <a:rPr lang="en-US" sz="2400" b="1" i="1" dirty="0" err="1" smtClean="0"/>
              <a:t>peri-ictal</a:t>
            </a:r>
            <a:r>
              <a:rPr lang="en-US" sz="2400" b="1" dirty="0" smtClean="0"/>
              <a:t> </a:t>
            </a:r>
            <a:r>
              <a:rPr lang="id-ID" sz="2400" b="1" dirty="0" smtClean="0"/>
              <a:t>: </a:t>
            </a:r>
          </a:p>
          <a:p>
            <a:pPr marL="457200" lvl="1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2000" dirty="0" err="1" smtClean="0"/>
              <a:t>periode</a:t>
            </a:r>
            <a:r>
              <a:rPr lang="en-US" sz="2000" dirty="0" smtClean="0"/>
              <a:t> </a:t>
            </a:r>
            <a:r>
              <a:rPr lang="en-US" sz="2000" dirty="0" err="1" smtClean="0"/>
              <a:t>tepat</a:t>
            </a:r>
            <a:r>
              <a:rPr lang="en-US" sz="2000" dirty="0" smtClean="0"/>
              <a:t> </a:t>
            </a:r>
            <a:r>
              <a:rPr lang="en-US" sz="2000" dirty="0" err="1" smtClean="0"/>
              <a:t>sebelum</a:t>
            </a:r>
            <a:r>
              <a:rPr lang="en-US" sz="2000" dirty="0" smtClean="0"/>
              <a:t> </a:t>
            </a:r>
            <a:r>
              <a:rPr lang="id-ID" sz="2000" dirty="0" smtClean="0"/>
              <a:t>/ </a:t>
            </a:r>
            <a:r>
              <a:rPr lang="en-US" sz="2000" dirty="0" err="1" smtClean="0"/>
              <a:t>sesudah</a:t>
            </a:r>
            <a:r>
              <a:rPr lang="en-US" sz="2000" dirty="0" smtClean="0"/>
              <a:t> </a:t>
            </a:r>
            <a:r>
              <a:rPr lang="id-ID" sz="2000" dirty="0" smtClean="0"/>
              <a:t>kejang </a:t>
            </a:r>
          </a:p>
          <a:p>
            <a:pPr marL="457200" lvl="1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id-ID" sz="2000" dirty="0" smtClean="0">
                <a:sym typeface="Wingdings" panose="05000000000000000000" pitchFamily="2" charset="2"/>
              </a:rPr>
              <a:t> </a:t>
            </a:r>
            <a:r>
              <a:rPr lang="en-US" sz="2000" dirty="0" err="1" smtClean="0"/>
              <a:t>dipakai</a:t>
            </a:r>
            <a:r>
              <a:rPr lang="en-US" sz="2000" dirty="0" smtClean="0"/>
              <a:t> </a:t>
            </a:r>
            <a:r>
              <a:rPr lang="en-US" sz="2000" dirty="0" err="1" smtClean="0"/>
              <a:t>bila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diketahui</a:t>
            </a:r>
            <a:r>
              <a:rPr lang="en-US" sz="2000" dirty="0" smtClean="0"/>
              <a:t> </a:t>
            </a:r>
            <a:r>
              <a:rPr lang="en-US" sz="2000" dirty="0" err="1" smtClean="0"/>
              <a:t>kapan</a:t>
            </a:r>
            <a:r>
              <a:rPr lang="en-US" sz="2000" dirty="0" smtClean="0"/>
              <a:t> ictus </a:t>
            </a:r>
            <a:r>
              <a:rPr lang="en-US" sz="2000" dirty="0" err="1" smtClean="0"/>
              <a:t>bermula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berakhir</a:t>
            </a:r>
            <a:r>
              <a:rPr lang="en-US" sz="2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1221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495800"/>
            <a:ext cx="9144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1883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1319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636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6392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Kebanyakan</a:t>
            </a:r>
            <a:r>
              <a:rPr lang="en-US" dirty="0" smtClean="0"/>
              <a:t> </a:t>
            </a:r>
            <a:r>
              <a:rPr lang="en-US" dirty="0" err="1" smtClean="0"/>
              <a:t>prognosisnya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77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PENATALAKSANAAN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Obat</a:t>
            </a:r>
            <a:r>
              <a:rPr lang="en-US" dirty="0" smtClean="0"/>
              <a:t> </a:t>
            </a:r>
            <a:r>
              <a:rPr lang="en-US" dirty="0" err="1" smtClean="0"/>
              <a:t>antiepilepsi</a:t>
            </a:r>
            <a:endParaRPr lang="en-US" dirty="0" smtClean="0"/>
          </a:p>
          <a:p>
            <a:pPr lvl="1"/>
            <a:r>
              <a:rPr lang="en-US" dirty="0" err="1" smtClean="0"/>
              <a:t>Medikasi</a:t>
            </a:r>
            <a:r>
              <a:rPr lang="en-US" dirty="0" smtClean="0"/>
              <a:t> </a:t>
            </a:r>
            <a:r>
              <a:rPr lang="en-US" dirty="0" err="1" smtClean="0"/>
              <a:t>antiepilepsi</a:t>
            </a:r>
            <a:r>
              <a:rPr lang="en-US" dirty="0" smtClean="0"/>
              <a:t> (</a:t>
            </a:r>
            <a:r>
              <a:rPr lang="en-US" dirty="0" err="1" smtClean="0"/>
              <a:t>karbamazepin</a:t>
            </a:r>
            <a:r>
              <a:rPr lang="en-US" dirty="0" smtClean="0"/>
              <a:t>, </a:t>
            </a:r>
            <a:r>
              <a:rPr lang="en-US" dirty="0" err="1" smtClean="0"/>
              <a:t>valproate</a:t>
            </a:r>
            <a:r>
              <a:rPr lang="en-US" dirty="0" smtClean="0"/>
              <a:t>, </a:t>
            </a:r>
            <a:r>
              <a:rPr lang="en-US" dirty="0" err="1" smtClean="0"/>
              <a:t>lamotrigin</a:t>
            </a:r>
            <a:r>
              <a:rPr lang="en-US" dirty="0" smtClean="0"/>
              <a:t>, </a:t>
            </a:r>
            <a:r>
              <a:rPr lang="en-US" dirty="0" err="1" smtClean="0"/>
              <a:t>gabapentin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Medikasi</a:t>
            </a:r>
            <a:r>
              <a:rPr lang="en-US" dirty="0" smtClean="0"/>
              <a:t> </a:t>
            </a:r>
            <a:r>
              <a:rPr lang="en-US" dirty="0" err="1" smtClean="0"/>
              <a:t>psikotropik</a:t>
            </a:r>
            <a:r>
              <a:rPr lang="en-US" dirty="0" smtClean="0"/>
              <a:t> yang </a:t>
            </a:r>
            <a:r>
              <a:rPr lang="en-US" dirty="0" err="1" smtClean="0"/>
              <a:t>menurunkan</a:t>
            </a:r>
            <a:r>
              <a:rPr lang="en-US" dirty="0" smtClean="0"/>
              <a:t> </a:t>
            </a:r>
            <a:r>
              <a:rPr lang="en-US" dirty="0" err="1" smtClean="0"/>
              <a:t>ambang</a:t>
            </a:r>
            <a:r>
              <a:rPr lang="en-US" dirty="0" smtClean="0"/>
              <a:t> </a:t>
            </a:r>
            <a:r>
              <a:rPr lang="en-US" dirty="0" err="1" smtClean="0"/>
              <a:t>kejang</a:t>
            </a:r>
            <a:r>
              <a:rPr lang="en-US" dirty="0" smtClean="0"/>
              <a:t> (</a:t>
            </a:r>
            <a:r>
              <a:rPr lang="en-US" b="1" dirty="0" smtClean="0"/>
              <a:t>yang </a:t>
            </a:r>
            <a:r>
              <a:rPr lang="en-US" b="1" dirty="0" err="1" smtClean="0"/>
              <a:t>aman</a:t>
            </a:r>
            <a:r>
              <a:rPr lang="en-US" b="1" dirty="0" smtClean="0"/>
              <a:t> : </a:t>
            </a:r>
            <a:r>
              <a:rPr lang="en-US" b="1" dirty="0" err="1" smtClean="0"/>
              <a:t>risperidon</a:t>
            </a:r>
            <a:r>
              <a:rPr lang="en-US" b="1" dirty="0" smtClean="0"/>
              <a:t>, haloperidol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Interaksi</a:t>
            </a:r>
            <a:r>
              <a:rPr lang="en-US" dirty="0" smtClean="0"/>
              <a:t> </a:t>
            </a:r>
            <a:r>
              <a:rPr lang="en-US" dirty="0" err="1" smtClean="0"/>
              <a:t>obat</a:t>
            </a:r>
            <a:endParaRPr lang="en-US" dirty="0" smtClean="0"/>
          </a:p>
          <a:p>
            <a:r>
              <a:rPr lang="en-US" dirty="0" err="1" smtClean="0"/>
              <a:t>Pembedahan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20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US" dirty="0"/>
              <a:t>Seizure Threshold Lowering Effect of Psychotropic Medications</a:t>
            </a:r>
            <a:endParaRPr lang="id-ID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1355801"/>
              </p:ext>
            </p:extLst>
          </p:nvPr>
        </p:nvGraphicFramePr>
        <p:xfrm>
          <a:off x="1" y="1628800"/>
          <a:ext cx="8892478" cy="4586728"/>
        </p:xfrm>
        <a:graphic>
          <a:graphicData uri="http://schemas.openxmlformats.org/drawingml/2006/table">
            <a:tbl>
              <a:tblPr/>
              <a:tblGrid>
                <a:gridCol w="347362"/>
                <a:gridCol w="2848372"/>
                <a:gridCol w="2848372"/>
                <a:gridCol w="2848372"/>
              </a:tblGrid>
              <a:tr h="218119">
                <a:tc>
                  <a:txBody>
                    <a:bodyPr/>
                    <a:lstStyle/>
                    <a:p>
                      <a:endParaRPr lang="id-ID" sz="110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id-ID" sz="1100"/>
                    </a:p>
                  </a:txBody>
                  <a:tcPr marL="54530" marR="54530" marT="27265" marB="27265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id-ID" sz="1100"/>
                    </a:p>
                  </a:txBody>
                  <a:tcPr marL="54530" marR="54530" marT="27265" marB="27265"/>
                </a:tc>
                <a:tc>
                  <a:txBody>
                    <a:bodyPr/>
                    <a:lstStyle/>
                    <a:p>
                      <a:endParaRPr lang="id-ID" sz="1100"/>
                    </a:p>
                  </a:txBody>
                  <a:tcPr marL="54530" marR="54530" marT="27265" marB="27265"/>
                </a:tc>
              </a:tr>
              <a:tr h="490767">
                <a:tc>
                  <a:txBody>
                    <a:bodyPr/>
                    <a:lstStyle/>
                    <a:p>
                      <a:pPr algn="l"/>
                      <a:r>
                        <a:rPr lang="id-ID" sz="1100">
                          <a:effectLst/>
                        </a:rPr>
                        <a:t>Potential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100">
                          <a:effectLst/>
                        </a:rPr>
                        <a:t>Antipsychotic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100">
                          <a:effectLst/>
                        </a:rPr>
                        <a:t>Antidepressant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d-ID" sz="1100">
                          <a:effectLst/>
                        </a:rPr>
                        <a:t>Other Psychotropic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178">
                <a:tc>
                  <a:txBody>
                    <a:bodyPr/>
                    <a:lstStyle/>
                    <a:p>
                      <a:r>
                        <a:rPr lang="id-ID" sz="1100"/>
                        <a:t>High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Chlorpromazine (Thorazine)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Bupropion (Wellbutrin)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3589"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Clozapine (Clozaril)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Imipramine (Norfranil)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589"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Maprotiline (Ludiomil)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589"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Amitriptyline (Elavil)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589"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Amoxapine (Asendin)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589"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Nortriptyline (Aventyl)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0767">
                <a:tc>
                  <a:txBody>
                    <a:bodyPr/>
                    <a:lstStyle/>
                    <a:p>
                      <a:r>
                        <a:rPr lang="id-ID" sz="1100"/>
                        <a:t>Moderate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Most piperazines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Protriptyline (Vivactil)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Lithium (Eskalith)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589"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Thiothixene (Navane)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Clomipramine (Anafranil)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178">
                <a:tc>
                  <a:txBody>
                    <a:bodyPr/>
                    <a:lstStyle/>
                    <a:p>
                      <a:r>
                        <a:rPr lang="id-ID" sz="1100"/>
                        <a:t>Low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Fluphenazine (Prolixin)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Doxepin (Sinequan)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Ethchlorvynol (Placidol)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589"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Haloperidol (Haldol)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Desipramine (Norpramin)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Glutethimide (Doriden)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589"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Loxapine (Loxitane)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Trazodone (Desyrel)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Hydroxyzine (Vistaril)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589"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Molindone (Moban)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Trimipramine (Surmontil)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Meprobamate (Equanil)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178"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Pimozide (Orap)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Selective serotonin reuptake inhibitors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Methaqualone (Quaalude)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589"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Thioridazine (Mellaril)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589"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Risperidone (Risperdal)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589"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Olanzapine (Zyprexa)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589"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Ziprasidone (Geodon)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119"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Aripiprazole (Abilify)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d-ID" sz="1100"/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id-ID" sz="1100" dirty="0"/>
                    </a:p>
                  </a:txBody>
                  <a:tcPr marL="54530" marR="54530" marT="27265" marB="27265">
                    <a:lnL>
                      <a:noFill/>
                    </a:lnL>
                    <a:lnT>
                      <a:noFill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836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b="1" dirty="0" err="1" smtClean="0"/>
              <a:t>Epilepsi</a:t>
            </a:r>
            <a:r>
              <a:rPr lang="en-US" dirty="0" smtClean="0"/>
              <a:t> </a:t>
            </a:r>
            <a:r>
              <a:rPr lang="id-ID" dirty="0" smtClean="0"/>
              <a:t>:</a:t>
            </a:r>
          </a:p>
          <a:p>
            <a:pPr marL="457200" lvl="1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en-US" dirty="0" err="1" smtClean="0"/>
              <a:t>kecenderungan</a:t>
            </a:r>
            <a:r>
              <a:rPr lang="en-US" dirty="0" smtClean="0"/>
              <a:t> </a:t>
            </a:r>
            <a:r>
              <a:rPr lang="en-US" dirty="0" err="1" smtClean="0"/>
              <a:t>berulang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mengalami</a:t>
            </a:r>
            <a:r>
              <a:rPr lang="en-US" dirty="0" smtClean="0"/>
              <a:t> </a:t>
            </a:r>
            <a:r>
              <a:rPr lang="en-US" dirty="0" err="1" smtClean="0"/>
              <a:t>kejang</a:t>
            </a:r>
            <a:r>
              <a:rPr lang="en-US" dirty="0" smtClean="0"/>
              <a:t>.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en-US" b="1" dirty="0" smtClean="0"/>
              <a:t>Status </a:t>
            </a:r>
            <a:r>
              <a:rPr lang="en-US" b="1" dirty="0" err="1" smtClean="0"/>
              <a:t>epilepticus</a:t>
            </a:r>
            <a:r>
              <a:rPr lang="en-US" b="1" dirty="0" smtClean="0"/>
              <a:t> </a:t>
            </a:r>
            <a:r>
              <a:rPr lang="id-ID" b="1" dirty="0" smtClean="0"/>
              <a:t>: </a:t>
            </a:r>
          </a:p>
          <a:p>
            <a:pPr marL="457200" lvl="1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en-US" dirty="0" err="1" smtClean="0"/>
              <a:t>kejang</a:t>
            </a:r>
            <a:r>
              <a:rPr lang="en-US" dirty="0" smtClean="0"/>
              <a:t> yang </a:t>
            </a:r>
            <a:r>
              <a:rPr lang="en-US" dirty="0" err="1" smtClean="0"/>
              <a:t>berkepanjangan</a:t>
            </a:r>
            <a:r>
              <a:rPr lang="en-US" dirty="0" smtClean="0"/>
              <a:t> </a:t>
            </a:r>
            <a:r>
              <a:rPr lang="id-ID" dirty="0" smtClean="0"/>
              <a:t>/ </a:t>
            </a:r>
            <a:r>
              <a:rPr lang="en-US" dirty="0" err="1" smtClean="0"/>
              <a:t>berulang-ulang</a:t>
            </a:r>
            <a:r>
              <a:rPr lang="en-US" dirty="0" smtClean="0"/>
              <a:t> </a:t>
            </a:r>
            <a:r>
              <a:rPr lang="en-US" dirty="0" err="1" smtClean="0"/>
              <a:t>tanpa</a:t>
            </a:r>
            <a:r>
              <a:rPr lang="en-US" dirty="0" smtClean="0"/>
              <a:t> </a:t>
            </a:r>
            <a:r>
              <a:rPr lang="en-US" dirty="0" err="1" smtClean="0"/>
              <a:t>periode</a:t>
            </a:r>
            <a:r>
              <a:rPr lang="en-US" dirty="0" smtClean="0"/>
              <a:t> </a:t>
            </a:r>
            <a:r>
              <a:rPr lang="en-US" dirty="0" err="1" smtClean="0"/>
              <a:t>perbaikan</a:t>
            </a:r>
            <a:r>
              <a:rPr lang="en-US" dirty="0" smtClean="0"/>
              <a:t>. 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96068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 smtClean="0"/>
              <a:t>Kejang</a:t>
            </a:r>
            <a:r>
              <a:rPr lang="en-US" dirty="0" smtClean="0"/>
              <a:t> </a:t>
            </a:r>
            <a:r>
              <a:rPr lang="en-US" dirty="0" err="1" smtClean="0"/>
              <a:t>epilepsi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bersifat</a:t>
            </a:r>
            <a:r>
              <a:rPr lang="en-US" dirty="0" smtClean="0"/>
              <a:t> :</a:t>
            </a:r>
          </a:p>
          <a:p>
            <a:pPr lvl="1"/>
            <a:r>
              <a:rPr lang="en-US" b="1" dirty="0" smtClean="0"/>
              <a:t>Primer</a:t>
            </a:r>
            <a:r>
              <a:rPr lang="id-ID" b="1" dirty="0" smtClean="0"/>
              <a:t> / s</a:t>
            </a:r>
            <a:r>
              <a:rPr lang="en-US" b="1" dirty="0" err="1" smtClean="0"/>
              <a:t>ekunder</a:t>
            </a:r>
            <a:r>
              <a:rPr lang="en-US" b="1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kondisi</a:t>
            </a:r>
            <a:r>
              <a:rPr lang="en-US" dirty="0" smtClean="0"/>
              <a:t> </a:t>
            </a:r>
            <a:r>
              <a:rPr lang="id-ID" dirty="0" smtClean="0"/>
              <a:t> </a:t>
            </a:r>
            <a:r>
              <a:rPr lang="en-US" dirty="0" err="1" smtClean="0"/>
              <a:t>neurologis</a:t>
            </a:r>
            <a:r>
              <a:rPr lang="id-ID" dirty="0" smtClean="0"/>
              <a:t>  atau</a:t>
            </a:r>
            <a:endParaRPr lang="en-US" dirty="0" smtClean="0"/>
          </a:p>
          <a:p>
            <a:pPr lvl="1"/>
            <a:r>
              <a:rPr lang="id-ID" dirty="0" smtClean="0"/>
              <a:t>Merupakan reaksi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situasi</a:t>
            </a:r>
            <a:r>
              <a:rPr lang="en-US" dirty="0" smtClean="0"/>
              <a:t> </a:t>
            </a:r>
            <a:r>
              <a:rPr lang="en-US" dirty="0" err="1" smtClean="0"/>
              <a:t>tertentu</a:t>
            </a:r>
            <a:r>
              <a:rPr lang="en-US" dirty="0" smtClean="0"/>
              <a:t> </a:t>
            </a:r>
            <a:r>
              <a:rPr lang="id-ID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kurang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, </a:t>
            </a:r>
            <a:r>
              <a:rPr lang="id-ID" dirty="0" smtClean="0"/>
              <a:t>putus </a:t>
            </a:r>
            <a:r>
              <a:rPr lang="en-US" dirty="0" err="1" smtClean="0"/>
              <a:t>obat</a:t>
            </a:r>
            <a:r>
              <a:rPr lang="en-US" dirty="0" smtClean="0"/>
              <a:t>)</a:t>
            </a:r>
          </a:p>
          <a:p>
            <a:endParaRPr lang="id-ID" dirty="0" smtClean="0"/>
          </a:p>
          <a:p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epilepsi</a:t>
            </a:r>
            <a:r>
              <a:rPr lang="en-US" dirty="0" smtClean="0"/>
              <a:t>, </a:t>
            </a:r>
            <a:r>
              <a:rPr lang="en-US" dirty="0" err="1" smtClean="0"/>
              <a:t>cetusan</a:t>
            </a:r>
            <a:r>
              <a:rPr lang="en-US" dirty="0" smtClean="0"/>
              <a:t> </a:t>
            </a:r>
            <a:r>
              <a:rPr lang="en-US" dirty="0" err="1" smtClean="0"/>
              <a:t>elektrik</a:t>
            </a:r>
            <a:r>
              <a:rPr lang="en-US" dirty="0" smtClean="0"/>
              <a:t> yang abnormal </a:t>
            </a:r>
            <a:r>
              <a:rPr lang="en-US" dirty="0" err="1" smtClean="0"/>
              <a:t>disebabkan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neuron yang </a:t>
            </a:r>
            <a:r>
              <a:rPr lang="en-US" dirty="0" err="1" smtClean="0"/>
              <a:t>mengalami</a:t>
            </a:r>
            <a:r>
              <a:rPr lang="en-US" dirty="0" smtClean="0"/>
              <a:t> </a:t>
            </a:r>
            <a:r>
              <a:rPr lang="en-US" dirty="0" err="1" smtClean="0"/>
              <a:t>hipereksitasi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depolarisasi</a:t>
            </a:r>
            <a:r>
              <a:rPr lang="en-US" dirty="0" smtClean="0"/>
              <a:t> </a:t>
            </a:r>
            <a:r>
              <a:rPr lang="en-US" dirty="0" err="1" smtClean="0"/>
              <a:t>postsinaps</a:t>
            </a:r>
            <a:r>
              <a:rPr lang="en-US" dirty="0" smtClean="0"/>
              <a:t> yang </a:t>
            </a:r>
            <a:r>
              <a:rPr lang="id-ID" dirty="0" smtClean="0"/>
              <a:t>terus-menerus.</a:t>
            </a:r>
          </a:p>
          <a:p>
            <a:r>
              <a:rPr lang="id-ID" dirty="0" smtClean="0"/>
              <a:t>Mekanisme terjadinya  depolarisasi yg terus menerus :</a:t>
            </a:r>
            <a:endParaRPr lang="en-US" dirty="0" smtClean="0"/>
          </a:p>
          <a:p>
            <a:pPr lvl="1"/>
            <a:r>
              <a:rPr lang="id-ID" dirty="0" smtClean="0"/>
              <a:t>Perubahan  k</a:t>
            </a:r>
            <a:r>
              <a:rPr lang="en-US" dirty="0" err="1" smtClean="0"/>
              <a:t>onduksi</a:t>
            </a:r>
            <a:r>
              <a:rPr lang="en-US" dirty="0" smtClean="0"/>
              <a:t> ion</a:t>
            </a:r>
          </a:p>
          <a:p>
            <a:pPr lvl="1"/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id-ID" dirty="0" smtClean="0"/>
              <a:t> ↗  </a:t>
            </a:r>
            <a:r>
              <a:rPr lang="en-US" dirty="0" err="1" smtClean="0"/>
              <a:t>inhibisi</a:t>
            </a:r>
            <a:r>
              <a:rPr lang="en-US" dirty="0" smtClean="0"/>
              <a:t> GABA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eksita</a:t>
            </a:r>
            <a:r>
              <a:rPr lang="id-ID" dirty="0" smtClean="0"/>
              <a:t>bilitas </a:t>
            </a:r>
            <a:r>
              <a:rPr lang="en-US" dirty="0" smtClean="0"/>
              <a:t> </a:t>
            </a:r>
            <a:r>
              <a:rPr lang="en-US" dirty="0" err="1" smtClean="0"/>
              <a:t>korteks</a:t>
            </a:r>
            <a:endParaRPr lang="en-US" dirty="0" smtClean="0"/>
          </a:p>
          <a:p>
            <a:pPr lvl="1"/>
            <a:r>
              <a:rPr lang="en-US" dirty="0" err="1" smtClean="0"/>
              <a:t>Pe</a:t>
            </a:r>
            <a:r>
              <a:rPr lang="id-ID" dirty="0" smtClean="0"/>
              <a:t>  ↘  </a:t>
            </a:r>
            <a:r>
              <a:rPr lang="en-US" dirty="0" err="1" smtClean="0"/>
              <a:t>eksitasi</a:t>
            </a:r>
            <a:r>
              <a:rPr lang="en-US" dirty="0" smtClean="0"/>
              <a:t> </a:t>
            </a:r>
            <a:r>
              <a:rPr lang="en-US" dirty="0" err="1" smtClean="0"/>
              <a:t>kortikal</a:t>
            </a:r>
            <a:r>
              <a:rPr lang="en-US" dirty="0" smtClean="0"/>
              <a:t> yang </a:t>
            </a:r>
            <a:r>
              <a:rPr lang="en-US" dirty="0" err="1" smtClean="0"/>
              <a:t>diperantarai</a:t>
            </a:r>
            <a:r>
              <a:rPr lang="en-US" dirty="0" smtClean="0"/>
              <a:t> </a:t>
            </a:r>
            <a:r>
              <a:rPr lang="en-US" dirty="0" err="1" smtClean="0"/>
              <a:t>glutamat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4506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d-ID" dirty="0" smtClean="0"/>
              <a:t>Mekanisme obat dalam mengatasi kejang :</a:t>
            </a:r>
          </a:p>
          <a:p>
            <a:r>
              <a:rPr lang="id-ID" b="1" dirty="0" smtClean="0"/>
              <a:t>F</a:t>
            </a:r>
            <a:r>
              <a:rPr lang="en-US" b="1" dirty="0" err="1" smtClean="0"/>
              <a:t>enitoin</a:t>
            </a:r>
            <a:r>
              <a:rPr lang="en-US" b="1" dirty="0" smtClean="0"/>
              <a:t>, </a:t>
            </a:r>
            <a:r>
              <a:rPr lang="en-US" b="1" dirty="0" err="1" smtClean="0"/>
              <a:t>karbamazepin</a:t>
            </a:r>
            <a:r>
              <a:rPr lang="en-US" b="1" dirty="0" smtClean="0"/>
              <a:t> </a:t>
            </a:r>
            <a:r>
              <a:rPr lang="en-US" b="1" dirty="0" err="1" smtClean="0"/>
              <a:t>dan</a:t>
            </a:r>
            <a:r>
              <a:rPr lang="en-US" b="1" dirty="0" smtClean="0"/>
              <a:t> valproate</a:t>
            </a:r>
            <a:r>
              <a:rPr lang="en-US" dirty="0" smtClean="0"/>
              <a:t> </a:t>
            </a:r>
            <a:r>
              <a:rPr lang="id-ID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/>
              <a:t>bekerja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kanal</a:t>
            </a:r>
            <a:r>
              <a:rPr lang="en-US" dirty="0" smtClean="0"/>
              <a:t> </a:t>
            </a:r>
            <a:r>
              <a:rPr lang="id-ID" dirty="0" smtClean="0"/>
              <a:t>Na</a:t>
            </a:r>
            <a:r>
              <a:rPr lang="en-US" dirty="0" smtClean="0"/>
              <a:t>.</a:t>
            </a:r>
          </a:p>
          <a:p>
            <a:r>
              <a:rPr lang="en-US" b="1" dirty="0" err="1" smtClean="0"/>
              <a:t>Ethosuximide</a:t>
            </a:r>
            <a:r>
              <a:rPr lang="en-US" dirty="0" smtClean="0"/>
              <a:t> </a:t>
            </a:r>
            <a:r>
              <a:rPr lang="id-ID" dirty="0" smtClean="0">
                <a:sym typeface="Wingdings" panose="05000000000000000000" pitchFamily="2" charset="2"/>
              </a:rPr>
              <a:t> </a:t>
            </a:r>
            <a:r>
              <a:rPr lang="id-ID" dirty="0" smtClean="0"/>
              <a:t>inhibisi </a:t>
            </a:r>
            <a:r>
              <a:rPr lang="en-US" dirty="0" err="1" smtClean="0"/>
              <a:t>aliran</a:t>
            </a:r>
            <a:r>
              <a:rPr lang="en-US" dirty="0" smtClean="0"/>
              <a:t> Ca.</a:t>
            </a:r>
          </a:p>
          <a:p>
            <a:r>
              <a:rPr lang="en-US" b="1" dirty="0" err="1" smtClean="0"/>
              <a:t>Barbiturat</a:t>
            </a:r>
            <a:r>
              <a:rPr lang="en-US" b="1" dirty="0" smtClean="0"/>
              <a:t> </a:t>
            </a:r>
            <a:r>
              <a:rPr lang="id-ID" b="1" dirty="0" smtClean="0"/>
              <a:t>&amp; </a:t>
            </a:r>
            <a:r>
              <a:rPr lang="en-US" b="1" dirty="0" smtClean="0"/>
              <a:t>benzodiazepine</a:t>
            </a:r>
            <a:r>
              <a:rPr lang="id-ID" b="1" dirty="0" smtClean="0"/>
              <a:t> </a:t>
            </a:r>
            <a:r>
              <a:rPr lang="id-ID" b="1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/>
              <a:t>memperkuat</a:t>
            </a:r>
            <a:r>
              <a:rPr lang="en-US" dirty="0" smtClean="0"/>
              <a:t> </a:t>
            </a:r>
            <a:r>
              <a:rPr lang="en-US" dirty="0" err="1" smtClean="0"/>
              <a:t>arus</a:t>
            </a:r>
            <a:r>
              <a:rPr lang="en-US" dirty="0" smtClean="0"/>
              <a:t> </a:t>
            </a:r>
            <a:r>
              <a:rPr lang="en-US" dirty="0" err="1" smtClean="0"/>
              <a:t>reseptor</a:t>
            </a:r>
            <a:r>
              <a:rPr lang="en-US" dirty="0" smtClean="0"/>
              <a:t> GABA </a:t>
            </a:r>
            <a:endParaRPr lang="id-ID" dirty="0" smtClean="0"/>
          </a:p>
          <a:p>
            <a:r>
              <a:rPr lang="id-ID" b="1" dirty="0" smtClean="0"/>
              <a:t>V</a:t>
            </a:r>
            <a:r>
              <a:rPr lang="en-US" b="1" dirty="0" err="1" smtClean="0"/>
              <a:t>alproat</a:t>
            </a:r>
            <a:r>
              <a:rPr lang="id-ID" b="1" dirty="0" smtClean="0"/>
              <a:t> </a:t>
            </a:r>
            <a:r>
              <a:rPr lang="id-ID" b="1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/>
              <a:t>menghambat</a:t>
            </a:r>
            <a:r>
              <a:rPr lang="en-US" dirty="0" smtClean="0"/>
              <a:t> </a:t>
            </a:r>
            <a:r>
              <a:rPr lang="en-US" dirty="0" err="1" smtClean="0"/>
              <a:t>katabolisme</a:t>
            </a:r>
            <a:r>
              <a:rPr lang="en-US" dirty="0" smtClean="0"/>
              <a:t> GABA.</a:t>
            </a:r>
          </a:p>
        </p:txBody>
      </p:sp>
    </p:spTree>
    <p:extLst>
      <p:ext uri="{BB962C8B-B14F-4D97-AF65-F5344CB8AC3E}">
        <p14:creationId xmlns:p14="http://schemas.microsoft.com/office/powerpoint/2010/main" val="160920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d-ID" b="1" dirty="0" smtClean="0"/>
              <a:t>Kondisi yg dpt menyebabkan kejang :</a:t>
            </a:r>
          </a:p>
          <a:p>
            <a:r>
              <a:rPr lang="en-US" b="1" dirty="0" err="1" smtClean="0"/>
              <a:t>Cedera</a:t>
            </a:r>
            <a:r>
              <a:rPr lang="en-US" b="1" dirty="0" smtClean="0"/>
              <a:t> </a:t>
            </a:r>
            <a:r>
              <a:rPr lang="en-US" b="1" dirty="0" err="1" smtClean="0"/>
              <a:t>korteks</a:t>
            </a:r>
            <a:r>
              <a:rPr lang="en-US" b="1" dirty="0" smtClean="0"/>
              <a:t> yang </a:t>
            </a:r>
            <a:r>
              <a:rPr lang="en-US" b="1" dirty="0" err="1" smtClean="0"/>
              <a:t>diinduksi</a:t>
            </a:r>
            <a:r>
              <a:rPr lang="en-US" b="1" dirty="0" smtClean="0"/>
              <a:t> penicillin</a:t>
            </a:r>
            <a:r>
              <a:rPr lang="en-US" dirty="0" smtClean="0"/>
              <a:t> </a:t>
            </a:r>
            <a:r>
              <a:rPr lang="id-ID" dirty="0" smtClean="0">
                <a:sym typeface="Wingdings" panose="05000000000000000000" pitchFamily="2" charset="2"/>
              </a:rPr>
              <a:t> </a:t>
            </a:r>
            <a:r>
              <a:rPr lang="id-ID" dirty="0" smtClean="0"/>
              <a:t>pe</a:t>
            </a:r>
            <a:r>
              <a:rPr lang="en-US" dirty="0" err="1" smtClean="0"/>
              <a:t>nurunan</a:t>
            </a:r>
            <a:r>
              <a:rPr lang="en-US" dirty="0" smtClean="0"/>
              <a:t> </a:t>
            </a:r>
            <a:r>
              <a:rPr lang="id-ID" dirty="0" smtClean="0"/>
              <a:t>inhibisi </a:t>
            </a:r>
            <a:r>
              <a:rPr lang="en-US" dirty="0" smtClean="0"/>
              <a:t>GABA.</a:t>
            </a:r>
          </a:p>
          <a:p>
            <a:r>
              <a:rPr lang="id-ID" b="1" i="1" dirty="0" smtClean="0"/>
              <a:t>Asam </a:t>
            </a:r>
            <a:r>
              <a:rPr lang="en-US" b="1" i="1" dirty="0" err="1" smtClean="0"/>
              <a:t>Kain</a:t>
            </a:r>
            <a:r>
              <a:rPr lang="id-ID" b="1" i="1" dirty="0" smtClean="0"/>
              <a:t>at </a:t>
            </a:r>
            <a:r>
              <a:rPr lang="en-US" dirty="0" smtClean="0"/>
              <a:t>(</a:t>
            </a:r>
            <a:r>
              <a:rPr lang="en-US" dirty="0" err="1" smtClean="0"/>
              <a:t>agonis</a:t>
            </a:r>
            <a:r>
              <a:rPr lang="en-US" dirty="0" smtClean="0"/>
              <a:t> </a:t>
            </a:r>
            <a:r>
              <a:rPr lang="en-US" dirty="0" err="1" smtClean="0"/>
              <a:t>glutamat</a:t>
            </a:r>
            <a:r>
              <a:rPr lang="en-US" dirty="0" smtClean="0"/>
              <a:t>)</a:t>
            </a:r>
            <a:r>
              <a:rPr lang="id-ID" dirty="0" smtClean="0"/>
              <a:t> </a:t>
            </a:r>
            <a:r>
              <a:rPr lang="id-ID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 </a:t>
            </a:r>
            <a:r>
              <a:rPr lang="en-US" dirty="0" err="1" smtClean="0"/>
              <a:t>meningkatkan</a:t>
            </a:r>
            <a:r>
              <a:rPr lang="en-US" dirty="0" smtClean="0"/>
              <a:t> </a:t>
            </a:r>
            <a:r>
              <a:rPr lang="en-US" dirty="0" err="1" smtClean="0"/>
              <a:t>aksi</a:t>
            </a:r>
            <a:r>
              <a:rPr lang="en-US" dirty="0" smtClean="0"/>
              <a:t> </a:t>
            </a:r>
            <a:r>
              <a:rPr lang="en-US" dirty="0" err="1" smtClean="0"/>
              <a:t>sinaps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reseptor</a:t>
            </a:r>
            <a:r>
              <a:rPr lang="en-US" dirty="0" smtClean="0"/>
              <a:t> NMDA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77560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Gelombang</a:t>
            </a:r>
            <a:r>
              <a:rPr lang="en-US" dirty="0" smtClean="0"/>
              <a:t> </a:t>
            </a:r>
            <a:r>
              <a:rPr lang="en-US" dirty="0" err="1" smtClean="0"/>
              <a:t>dasar</a:t>
            </a:r>
            <a:r>
              <a:rPr lang="en-US" dirty="0" smtClean="0"/>
              <a:t> </a:t>
            </a:r>
            <a:r>
              <a:rPr lang="id-ID" dirty="0" smtClean="0"/>
              <a:t>aktivitas otak </a:t>
            </a:r>
            <a:r>
              <a:rPr lang="en-US" dirty="0" err="1" smtClean="0"/>
              <a:t>meliputi</a:t>
            </a:r>
            <a:endParaRPr lang="en-US" dirty="0" smtClean="0"/>
          </a:p>
          <a:p>
            <a:pPr lvl="1"/>
            <a:r>
              <a:rPr lang="en-US" dirty="0" err="1" smtClean="0"/>
              <a:t>Gelombang</a:t>
            </a:r>
            <a:r>
              <a:rPr lang="en-US" dirty="0" smtClean="0"/>
              <a:t> </a:t>
            </a:r>
            <a:r>
              <a:rPr lang="el-GR" dirty="0" smtClean="0"/>
              <a:t>α</a:t>
            </a:r>
            <a:r>
              <a:rPr lang="id-ID" dirty="0" smtClean="0"/>
              <a:t> kondisi bangun </a:t>
            </a:r>
            <a:r>
              <a:rPr lang="en-US" dirty="0" smtClean="0"/>
              <a:t>normal (8-13 Hz), </a:t>
            </a:r>
            <a:r>
              <a:rPr lang="en-US" dirty="0" err="1" smtClean="0"/>
              <a:t>terutama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regio</a:t>
            </a:r>
            <a:r>
              <a:rPr lang="en-US" dirty="0" smtClean="0"/>
              <a:t> </a:t>
            </a:r>
            <a:r>
              <a:rPr lang="en-US" dirty="0" err="1" smtClean="0"/>
              <a:t>oksipital</a:t>
            </a:r>
            <a:endParaRPr lang="en-US" dirty="0" smtClean="0"/>
          </a:p>
          <a:p>
            <a:pPr lvl="1"/>
            <a:r>
              <a:rPr lang="en-US" dirty="0" err="1" smtClean="0"/>
              <a:t>Gelombang</a:t>
            </a:r>
            <a:r>
              <a:rPr lang="en-US" dirty="0" smtClean="0"/>
              <a:t> </a:t>
            </a:r>
            <a:r>
              <a:rPr lang="el-GR" dirty="0" smtClean="0"/>
              <a:t>β</a:t>
            </a:r>
            <a:r>
              <a:rPr lang="id-ID" dirty="0" smtClean="0"/>
              <a:t> </a:t>
            </a:r>
            <a:r>
              <a:rPr lang="en-US" dirty="0" err="1" smtClean="0"/>
              <a:t>frekuensi</a:t>
            </a:r>
            <a:r>
              <a:rPr lang="en-US" dirty="0" smtClean="0"/>
              <a:t> </a:t>
            </a:r>
            <a:r>
              <a:rPr lang="en-US" dirty="0" err="1" smtClean="0"/>
              <a:t>tinggi</a:t>
            </a:r>
            <a:r>
              <a:rPr lang="en-US" dirty="0" smtClean="0"/>
              <a:t> (&gt; 13 Hz)</a:t>
            </a:r>
          </a:p>
          <a:p>
            <a:pPr lvl="1"/>
            <a:r>
              <a:rPr lang="en-US" dirty="0" err="1" smtClean="0"/>
              <a:t>Gelombang</a:t>
            </a:r>
            <a:r>
              <a:rPr lang="en-US" dirty="0" smtClean="0"/>
              <a:t> </a:t>
            </a:r>
            <a:r>
              <a:rPr lang="el-GR" dirty="0" smtClean="0"/>
              <a:t>θ</a:t>
            </a:r>
            <a:r>
              <a:rPr lang="id-ID" dirty="0" smtClean="0"/>
              <a:t> </a:t>
            </a:r>
            <a:r>
              <a:rPr lang="en-US" dirty="0" smtClean="0"/>
              <a:t>(4-7.5 Hz)</a:t>
            </a:r>
          </a:p>
          <a:p>
            <a:pPr lvl="1"/>
            <a:r>
              <a:rPr lang="en-US" dirty="0" err="1" smtClean="0"/>
              <a:t>Perlambatan</a:t>
            </a:r>
            <a:r>
              <a:rPr lang="en-US" dirty="0" smtClean="0"/>
              <a:t> </a:t>
            </a:r>
            <a:r>
              <a:rPr lang="el-GR" dirty="0" smtClean="0"/>
              <a:t>δ</a:t>
            </a:r>
            <a:r>
              <a:rPr lang="en-US" dirty="0" smtClean="0"/>
              <a:t> (3.5 Hz ≥)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38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KLASIFIKASI INTERNASIONAL KEJANG EPILEPSI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6029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d-ID" dirty="0" smtClean="0"/>
              <a:t>A. </a:t>
            </a:r>
            <a:r>
              <a:rPr lang="en-US" dirty="0" err="1" smtClean="0"/>
              <a:t>Kejang</a:t>
            </a:r>
            <a:r>
              <a:rPr lang="en-US" dirty="0" smtClean="0"/>
              <a:t> partial (</a:t>
            </a:r>
            <a:r>
              <a:rPr lang="en-US" dirty="0" err="1" smtClean="0"/>
              <a:t>fokal</a:t>
            </a:r>
            <a:r>
              <a:rPr lang="en-US" dirty="0" smtClean="0"/>
              <a:t>, </a:t>
            </a:r>
            <a:r>
              <a:rPr lang="en-US" dirty="0" err="1" smtClean="0"/>
              <a:t>lokal</a:t>
            </a:r>
            <a:r>
              <a:rPr lang="en-US" dirty="0" smtClean="0"/>
              <a:t>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err="1" smtClean="0"/>
              <a:t>Kejang</a:t>
            </a:r>
            <a:r>
              <a:rPr lang="en-US" dirty="0" smtClean="0"/>
              <a:t> partial </a:t>
            </a:r>
            <a:r>
              <a:rPr lang="en-US" dirty="0" err="1" smtClean="0"/>
              <a:t>sederhana</a:t>
            </a:r>
            <a:endParaRPr lang="en-US" dirty="0" smtClean="0"/>
          </a:p>
          <a:p>
            <a:pPr marL="914400" lvl="2" indent="0">
              <a:buNone/>
            </a:pPr>
            <a:r>
              <a:rPr lang="id-ID" dirty="0" smtClean="0"/>
              <a:t>	</a:t>
            </a:r>
            <a:r>
              <a:rPr lang="en-US" dirty="0" err="1" smtClean="0"/>
              <a:t>Gejala</a:t>
            </a:r>
            <a:r>
              <a:rPr lang="en-US" dirty="0" smtClean="0"/>
              <a:t> </a:t>
            </a:r>
            <a:r>
              <a:rPr lang="en-US" dirty="0" err="1" smtClean="0"/>
              <a:t>motorik</a:t>
            </a:r>
            <a:r>
              <a:rPr lang="en-US" dirty="0" smtClean="0"/>
              <a:t>, </a:t>
            </a:r>
            <a:r>
              <a:rPr lang="en-US" dirty="0" err="1" smtClean="0"/>
              <a:t>somatosensorik</a:t>
            </a:r>
            <a:r>
              <a:rPr lang="en-US" dirty="0" smtClean="0"/>
              <a:t>, </a:t>
            </a:r>
            <a:r>
              <a:rPr lang="en-US" dirty="0" err="1" smtClean="0"/>
              <a:t>otonom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psikis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err="1" smtClean="0"/>
              <a:t>Kejang</a:t>
            </a:r>
            <a:r>
              <a:rPr lang="en-US" dirty="0" smtClean="0"/>
              <a:t> partial </a:t>
            </a:r>
            <a:r>
              <a:rPr lang="en-US" dirty="0" err="1" smtClean="0"/>
              <a:t>kompleks</a:t>
            </a:r>
            <a:endParaRPr lang="id-ID" dirty="0"/>
          </a:p>
          <a:p>
            <a:pPr marL="457200" lvl="1" indent="0">
              <a:buNone/>
            </a:pPr>
            <a:r>
              <a:rPr lang="id-ID" dirty="0" smtClean="0"/>
              <a:t>	 a. </a:t>
            </a:r>
            <a:r>
              <a:rPr lang="en-US" dirty="0" err="1" smtClean="0"/>
              <a:t>Diawali</a:t>
            </a:r>
            <a:r>
              <a:rPr lang="en-US" dirty="0" smtClean="0"/>
              <a:t> </a:t>
            </a:r>
            <a:r>
              <a:rPr lang="id-ID" dirty="0" smtClean="0"/>
              <a:t> </a:t>
            </a:r>
            <a:r>
              <a:rPr lang="en-US" dirty="0" err="1" smtClean="0"/>
              <a:t>kejang</a:t>
            </a:r>
            <a:r>
              <a:rPr lang="en-US" dirty="0" smtClean="0"/>
              <a:t> partial </a:t>
            </a:r>
            <a:r>
              <a:rPr lang="en-US" dirty="0" err="1" smtClean="0"/>
              <a:t>sederhana</a:t>
            </a:r>
            <a:r>
              <a:rPr lang="en-US" dirty="0" smtClean="0"/>
              <a:t> </a:t>
            </a:r>
            <a:r>
              <a:rPr lang="id-ID" dirty="0" smtClean="0"/>
              <a:t> tapi  berlanjut 	     menjadi </a:t>
            </a:r>
            <a:r>
              <a:rPr lang="en-US" dirty="0" err="1" smtClean="0"/>
              <a:t>penurunan</a:t>
            </a:r>
            <a:r>
              <a:rPr lang="en-US" dirty="0" smtClean="0"/>
              <a:t> </a:t>
            </a:r>
            <a:r>
              <a:rPr lang="en-US" dirty="0" err="1" smtClean="0"/>
              <a:t>kesadaran</a:t>
            </a:r>
            <a:endParaRPr lang="en-US" dirty="0" smtClean="0"/>
          </a:p>
          <a:p>
            <a:pPr marL="914400" lvl="2" indent="0">
              <a:buNone/>
            </a:pPr>
            <a:r>
              <a:rPr lang="id-ID" dirty="0" smtClean="0"/>
              <a:t>b.   </a:t>
            </a:r>
            <a:r>
              <a:rPr lang="en-US" dirty="0" err="1" smtClean="0"/>
              <a:t>Diawali</a:t>
            </a:r>
            <a:r>
              <a:rPr lang="en-US" dirty="0" smtClean="0"/>
              <a:t> </a:t>
            </a:r>
            <a:r>
              <a:rPr lang="id-ID" dirty="0" smtClean="0"/>
              <a:t> </a:t>
            </a:r>
            <a:r>
              <a:rPr lang="en-US" dirty="0" err="1" smtClean="0"/>
              <a:t>penurunan</a:t>
            </a:r>
            <a:r>
              <a:rPr lang="en-US" dirty="0" smtClean="0"/>
              <a:t> </a:t>
            </a:r>
            <a:r>
              <a:rPr lang="en-US" dirty="0" err="1" smtClean="0"/>
              <a:t>kesadaran</a:t>
            </a:r>
            <a:endParaRPr lang="en-US" dirty="0" smtClean="0"/>
          </a:p>
          <a:p>
            <a:pPr marL="457200" lvl="1" indent="0">
              <a:buNone/>
            </a:pPr>
            <a:r>
              <a:rPr lang="id-ID" dirty="0" smtClean="0"/>
              <a:t>3.  </a:t>
            </a:r>
            <a:r>
              <a:rPr lang="en-US" dirty="0" err="1" smtClean="0"/>
              <a:t>Kejang</a:t>
            </a:r>
            <a:r>
              <a:rPr lang="en-US" dirty="0" smtClean="0"/>
              <a:t> partial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generalisasi</a:t>
            </a:r>
            <a:r>
              <a:rPr lang="en-US" dirty="0" smtClean="0"/>
              <a:t> </a:t>
            </a:r>
            <a:r>
              <a:rPr lang="en-US" dirty="0" err="1" smtClean="0"/>
              <a:t>sekunder</a:t>
            </a:r>
            <a:endParaRPr lang="en-US" dirty="0" smtClean="0"/>
          </a:p>
          <a:p>
            <a:pPr marL="1371600" lvl="2" indent="-457200">
              <a:buAutoNum type="alphaLcPeriod"/>
            </a:pPr>
            <a:r>
              <a:rPr lang="en-US" dirty="0" err="1" smtClean="0"/>
              <a:t>Diawali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kejang</a:t>
            </a:r>
            <a:r>
              <a:rPr lang="en-US" dirty="0" smtClean="0"/>
              <a:t> partial </a:t>
            </a:r>
            <a:r>
              <a:rPr lang="en-US" dirty="0" err="1" smtClean="0"/>
              <a:t>sederhana</a:t>
            </a:r>
            <a:endParaRPr lang="id-ID" dirty="0" smtClean="0"/>
          </a:p>
          <a:p>
            <a:pPr marL="1371600" lvl="2" indent="-457200">
              <a:buAutoNum type="alphaLcPeriod"/>
            </a:pPr>
            <a:r>
              <a:rPr lang="en-US" dirty="0" err="1" smtClean="0"/>
              <a:t>Diawali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kejang</a:t>
            </a:r>
            <a:r>
              <a:rPr lang="en-US" dirty="0" smtClean="0"/>
              <a:t> partial </a:t>
            </a:r>
            <a:r>
              <a:rPr lang="en-US" dirty="0" err="1" smtClean="0"/>
              <a:t>kompleks</a:t>
            </a:r>
            <a:r>
              <a:rPr lang="en-US" dirty="0" smtClean="0"/>
              <a:t> (</a:t>
            </a:r>
            <a:r>
              <a:rPr lang="en-US" dirty="0" err="1" smtClean="0"/>
              <a:t>termasuk</a:t>
            </a:r>
            <a:r>
              <a:rPr lang="en-US" dirty="0" smtClean="0"/>
              <a:t> yang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gejala</a:t>
            </a:r>
            <a:r>
              <a:rPr lang="en-US" dirty="0" smtClean="0"/>
              <a:t> </a:t>
            </a:r>
            <a:r>
              <a:rPr lang="en-US" dirty="0" err="1" smtClean="0"/>
              <a:t>kejang</a:t>
            </a:r>
            <a:r>
              <a:rPr lang="en-US" dirty="0" smtClean="0"/>
              <a:t> partial </a:t>
            </a:r>
            <a:r>
              <a:rPr lang="en-US" dirty="0" err="1" smtClean="0"/>
              <a:t>sederhana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onset)</a:t>
            </a:r>
          </a:p>
        </p:txBody>
      </p:sp>
    </p:spTree>
    <p:extLst>
      <p:ext uri="{BB962C8B-B14F-4D97-AF65-F5344CB8AC3E}">
        <p14:creationId xmlns:p14="http://schemas.microsoft.com/office/powerpoint/2010/main" val="76579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288</TotalTime>
  <Words>960</Words>
  <Application>Microsoft Office PowerPoint</Application>
  <PresentationFormat>On-screen Show (4:3)</PresentationFormat>
  <Paragraphs>219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Trek</vt:lpstr>
      <vt:lpstr>ASPEK NEUROPSIKIATRI EPILEPSI</vt:lpstr>
      <vt:lpstr>PowerPoint Presentation</vt:lpstr>
      <vt:lpstr>DEFINISI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KLASIFIKASI INTERNASIONAL KEJANG EPILEPSI</vt:lpstr>
      <vt:lpstr>PowerPoint Presentation</vt:lpstr>
      <vt:lpstr>EPIDEMIOLOGI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PSIKOPATOLOGI</vt:lpstr>
      <vt:lpstr>PowerPoint Presentation</vt:lpstr>
      <vt:lpstr>PowerPoint Presentation</vt:lpstr>
      <vt:lpstr>PowerPoint Presentation</vt:lpstr>
      <vt:lpstr>CIRI ICTAL</vt:lpstr>
      <vt:lpstr>CIRI PERI-ICTAL</vt:lpstr>
      <vt:lpstr>CIRI INTERICTAL</vt:lpstr>
      <vt:lpstr>PowerPoint Presentation</vt:lpstr>
      <vt:lpstr>PowerPoint Presentation</vt:lpstr>
      <vt:lpstr>PowerPoint Presentation</vt:lpstr>
      <vt:lpstr>PEMERIKSAAN PATOLOGI DAN LABORATORIUM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PROGNOSIS</vt:lpstr>
      <vt:lpstr>PENATALAKSANAAN</vt:lpstr>
      <vt:lpstr>Seizure Threshold Lowering Effect of Psychotropic Medications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ASPEK NEUROPSIKIATRI EPILEPSI</dc:title>
  <dc:creator>Hp Mini 110</dc:creator>
  <cp:lastModifiedBy>ASUS</cp:lastModifiedBy>
  <cp:revision>21</cp:revision>
  <dcterms:created xsi:type="dcterms:W3CDTF">2013-11-16T08:33:20Z</dcterms:created>
  <dcterms:modified xsi:type="dcterms:W3CDTF">2013-11-22T03:24:24Z</dcterms:modified>
</cp:coreProperties>
</file>