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91" r:id="rId2"/>
    <p:sldId id="292" r:id="rId3"/>
    <p:sldId id="29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96" r:id="rId13"/>
    <p:sldId id="266" r:id="rId14"/>
    <p:sldId id="276" r:id="rId15"/>
    <p:sldId id="267" r:id="rId16"/>
    <p:sldId id="268" r:id="rId17"/>
    <p:sldId id="293" r:id="rId18"/>
    <p:sldId id="270" r:id="rId19"/>
    <p:sldId id="271" r:id="rId20"/>
    <p:sldId id="272" r:id="rId21"/>
    <p:sldId id="277" r:id="rId22"/>
    <p:sldId id="278" r:id="rId23"/>
    <p:sldId id="279" r:id="rId24"/>
    <p:sldId id="273" r:id="rId25"/>
    <p:sldId id="274" r:id="rId26"/>
    <p:sldId id="280" r:id="rId27"/>
    <p:sldId id="298" r:id="rId28"/>
    <p:sldId id="299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7" r:id="rId4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90" autoAdjust="0"/>
    <p:restoredTop sz="94660"/>
  </p:normalViewPr>
  <p:slideViewPr>
    <p:cSldViewPr>
      <p:cViewPr>
        <p:scale>
          <a:sx n="69" d="100"/>
          <a:sy n="69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9DE1B-986F-48E1-9EC7-0F6F28DAA8B7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EFBAD-F97B-49DA-B85A-1DB286AFB48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 dirty="0" smtClean="0">
                <a:solidFill>
                  <a:schemeClr val="tx1"/>
                </a:solidFill>
              </a:rPr>
              <a:t>Pengakuan : cara tunggal terapi dinamik tidak lagi digunakan, sejak mekanisme perubahan bersifat individual, berdasarkan karakteristik pasien dan terapis.</a:t>
            </a:r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EFBAD-F97B-49DA-B85A-1DB286AFB483}" type="slidenum">
              <a:rPr lang="id-ID" smtClean="0"/>
              <a:pPr/>
              <a:t>2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E48473-78D3-4AA6-BAF8-84594A310BE2}" type="datetimeFigureOut">
              <a:rPr lang="id-ID" smtClean="0"/>
              <a:pPr/>
              <a:t>22/05/2014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B13B4B-CEAA-4FCE-A962-6E1697E4C66B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1714488"/>
            <a:ext cx="8358246" cy="1541463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rgbClr val="00B050"/>
                </a:solidFill>
              </a:rPr>
              <a:t>GOALS AND</a:t>
            </a:r>
            <a:br>
              <a:rPr lang="id-ID" dirty="0" smtClean="0">
                <a:solidFill>
                  <a:srgbClr val="00B050"/>
                </a:solidFill>
              </a:rPr>
            </a:br>
            <a:r>
              <a:rPr lang="id-ID" dirty="0" smtClean="0">
                <a:solidFill>
                  <a:srgbClr val="00B050"/>
                </a:solidFill>
              </a:rPr>
              <a:t> THERAPEUTIC ACTION</a:t>
            </a:r>
            <a:endParaRPr lang="id-ID" dirty="0">
              <a:solidFill>
                <a:srgbClr val="00B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28662" y="4429132"/>
            <a:ext cx="7500990" cy="1500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3200" dirty="0" smtClean="0"/>
              <a:t>Presentan : Meiliana Lindawaty</a:t>
            </a:r>
          </a:p>
          <a:p>
            <a:pPr algn="ctr"/>
            <a:r>
              <a:rPr lang="id-ID" sz="3200" dirty="0" smtClean="0"/>
              <a:t>Narasumber : dr. Petrin R, Sp.KJ(K), MPd.Ked</a:t>
            </a:r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xmlns="" val="7394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d-ID" dirty="0" smtClean="0">
                <a:solidFill>
                  <a:schemeClr val="tx1"/>
                </a:solidFill>
              </a:rPr>
              <a:t>Dalam mencapai tujuan, hendaknya terapis juga memperhatikan adanya hal-hal nirsadar yang mungkin ingin diperoleh terapis dalam hubungan terapis-pasien.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algn="just"/>
            <a:r>
              <a:rPr lang="id-ID" dirty="0" smtClean="0">
                <a:solidFill>
                  <a:schemeClr val="tx1"/>
                </a:solidFill>
              </a:rPr>
              <a:t>Terapis tidak bebas dari keinginan nirsadarnya :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Berusaha memperbaiki internal object dengan orangtua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Mencari hub. eksklusif yang tidak didapatkan saat masa kecil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Berusaha membuat pasien mencintai /mengidolakan terapis 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dirty="0" smtClean="0">
                <a:solidFill>
                  <a:schemeClr val="tx1"/>
                </a:solidFill>
              </a:rPr>
              <a:t>usaha mengatasi kegagalan orang tua terapis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Berusaha membawa pasien di bawah kekuatan omnipoten terapis, dan tidak melihat keinginan pasien.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34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lnSpcReduction="10000"/>
          </a:bodyPr>
          <a:lstStyle/>
          <a:p>
            <a:pPr algn="just"/>
            <a:r>
              <a:rPr lang="id-ID" b="1" smtClean="0">
                <a:solidFill>
                  <a:schemeClr val="tx1"/>
                </a:solidFill>
              </a:rPr>
              <a:t>PATIENTS GOALS VERSUS THERAPISTS GOALS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smtClean="0">
                <a:solidFill>
                  <a:schemeClr val="tx1"/>
                </a:solidFill>
              </a:rPr>
              <a:t>Pasien datang untuk terapi dengan teori penyebab penyakitnya sendiri.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smtClean="0">
                <a:solidFill>
                  <a:schemeClr val="tx1"/>
                </a:solidFill>
              </a:rPr>
              <a:t>Mereka mungkin memilik tujuan spesifik yang berbeda dengan pemikiran terapis. 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sz="80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Tujuan psn dapat berkonflik dengan tujuan terapis karena konsep masing-masing tentang proses terapeutik berbeda.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Terapis </a:t>
            </a:r>
            <a:r>
              <a:rPr lang="id-ID" smtClean="0">
                <a:solidFill>
                  <a:schemeClr val="tx1"/>
                </a:solidFill>
                <a:sym typeface="Wingdings" pitchFamily="2" charset="2"/>
              </a:rPr>
              <a:t> tujuan intrapsikik seperti </a:t>
            </a:r>
            <a:r>
              <a:rPr lang="id-ID" i="1" smtClean="0">
                <a:solidFill>
                  <a:schemeClr val="tx1"/>
                </a:solidFill>
                <a:sym typeface="Wingdings" pitchFamily="2" charset="2"/>
              </a:rPr>
              <a:t>“strengthening” the ego </a:t>
            </a:r>
            <a:r>
              <a:rPr lang="id-ID" smtClean="0">
                <a:solidFill>
                  <a:schemeClr val="tx1"/>
                </a:solidFill>
                <a:sym typeface="Wingdings" pitchFamily="2" charset="2"/>
              </a:rPr>
              <a:t>dan modifikasi superego, pasien  perubahan kehidupan.</a:t>
            </a:r>
            <a:endParaRPr lang="id-ID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46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2356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/>
              <a:t>Contoh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wanita</a:t>
            </a:r>
            <a:r>
              <a:rPr lang="en-US" dirty="0" smtClean="0"/>
              <a:t> </a:t>
            </a:r>
            <a:r>
              <a:rPr lang="en-US" dirty="0" err="1" smtClean="0"/>
              <a:t>mengatakan</a:t>
            </a:r>
            <a:r>
              <a:rPr lang="en-US" dirty="0" smtClean="0"/>
              <a:t> </a:t>
            </a:r>
            <a:r>
              <a:rPr lang="en-US" dirty="0" err="1" smtClean="0"/>
              <a:t>tujuannya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romantis</a:t>
            </a:r>
            <a:r>
              <a:rPr lang="en-US" dirty="0" smtClean="0"/>
              <a:t> yang </a:t>
            </a:r>
            <a:r>
              <a:rPr lang="en-US" dirty="0" err="1" smtClean="0"/>
              <a:t>membawanya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menikah</a:t>
            </a:r>
            <a:r>
              <a:rPr lang="en-US" dirty="0" err="1" smtClean="0">
                <a:sym typeface="Wingdings" pitchFamily="2" charset="2"/>
              </a:rPr>
              <a:t>tetapi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terapis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tdk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dpt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menjanjikan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realistis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bhw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menemukan</a:t>
            </a:r>
            <a:r>
              <a:rPr lang="en-US" dirty="0" smtClean="0">
                <a:sym typeface="Wingdings" pitchFamily="2" charset="2"/>
              </a:rPr>
              <a:t> partner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sesuai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berakhir</a:t>
            </a:r>
            <a:r>
              <a:rPr lang="en-US" dirty="0" smtClean="0">
                <a:sym typeface="Wingdings" pitchFamily="2" charset="2"/>
              </a:rPr>
              <a:t> dg </a:t>
            </a:r>
            <a:r>
              <a:rPr lang="en-US" dirty="0" err="1" smtClean="0">
                <a:sym typeface="Wingdings" pitchFamily="2" charset="2"/>
              </a:rPr>
              <a:t>memiliki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pernikahan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bahagia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selamanya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setelah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terapi</a:t>
            </a:r>
            <a:r>
              <a:rPr lang="en-US" dirty="0" smtClean="0">
                <a:sym typeface="Wingdings" pitchFamily="2" charset="2"/>
              </a:rPr>
              <a:t>).</a:t>
            </a:r>
          </a:p>
          <a:p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dpt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dilakukan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terapis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menawarkan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kemungkinan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mengeksplorasi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konflik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ttg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keintiman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hambatannya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berhubungan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dgn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lain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beberapa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tipe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relasi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problematik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mungkin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turut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berperan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dlm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hubungan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romantisnya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 smtClean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id-ID" b="1" smtClean="0">
                <a:solidFill>
                  <a:schemeClr val="tx1"/>
                </a:solidFill>
              </a:rPr>
              <a:t>PATIENTS GOALS VERSUS THERAPISTS GOALS</a:t>
            </a:r>
          </a:p>
          <a:p>
            <a:pPr marL="457200" indent="-457200" algn="just">
              <a:buFont typeface="Arial" charset="0"/>
              <a:buChar char="•"/>
            </a:pPr>
            <a:endParaRPr lang="id-ID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>
                <a:solidFill>
                  <a:schemeClr val="tx1"/>
                </a:solidFill>
              </a:rPr>
              <a:t>Selama proses terapi, terapis dan </a:t>
            </a:r>
            <a:r>
              <a:rPr lang="id-ID" smtClean="0">
                <a:solidFill>
                  <a:schemeClr val="tx1"/>
                </a:solidFill>
              </a:rPr>
              <a:t>psn </a:t>
            </a:r>
            <a:r>
              <a:rPr lang="id-ID">
                <a:solidFill>
                  <a:schemeClr val="tx1"/>
                </a:solidFill>
              </a:rPr>
              <a:t>harus melakukan evaluasi tujuan berulang-ulang dari waktu ke </a:t>
            </a:r>
            <a:r>
              <a:rPr lang="id-ID" smtClean="0">
                <a:solidFill>
                  <a:schemeClr val="tx1"/>
                </a:solidFill>
              </a:rPr>
              <a:t>waktu</a:t>
            </a:r>
          </a:p>
          <a:p>
            <a:pPr marL="457200" indent="-457200" algn="just">
              <a:buFont typeface="Arial" charset="0"/>
              <a:buChar char="•"/>
            </a:pPr>
            <a:endParaRPr lang="id-ID" sz="90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>
                <a:solidFill>
                  <a:schemeClr val="tx1"/>
                </a:solidFill>
              </a:rPr>
              <a:t>Terapis yang memaksakan pada tujuan spesifik dapat terjadi “false self” dari pasien</a:t>
            </a:r>
            <a:r>
              <a:rPr lang="id-ID" smtClean="0">
                <a:solidFill>
                  <a:schemeClr val="tx1"/>
                </a:solidFill>
              </a:rPr>
              <a:t>.</a:t>
            </a:r>
          </a:p>
          <a:p>
            <a:pPr marL="457200" indent="-457200" algn="just">
              <a:buFont typeface="Arial" charset="0"/>
              <a:buChar char="•"/>
            </a:pPr>
            <a:endParaRPr lang="id-ID" smtClean="0">
              <a:solidFill>
                <a:schemeClr val="tx1"/>
              </a:solidFill>
            </a:endParaRPr>
          </a:p>
          <a:p>
            <a:pPr algn="just"/>
            <a:endParaRPr lang="id-ID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388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PATIENTS GOALS VERSUS THERAPISTS GOALS</a:t>
            </a:r>
          </a:p>
          <a:p>
            <a:pPr algn="just"/>
            <a:endParaRPr lang="id-ID" sz="9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Terapis yang terlalu khawatir tentang tujuannya dapat menimbulkan jalan buntu </a:t>
            </a:r>
            <a:r>
              <a:rPr lang="id-ID" dirty="0" smtClean="0"/>
              <a:t>yaitu adanya</a:t>
            </a:r>
            <a:r>
              <a:rPr lang="id-ID" dirty="0" smtClean="0">
                <a:solidFill>
                  <a:schemeClr val="tx1"/>
                </a:solidFill>
              </a:rPr>
              <a:t>  transference –  countertransference, pasien mengalahkan usaha terapis dengan “winning by losing”</a:t>
            </a: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Pada kebanyakan pasien, perlu terdapat suatu </a:t>
            </a:r>
            <a:r>
              <a:rPr lang="id-ID" dirty="0" smtClean="0"/>
              <a:t>k</a:t>
            </a:r>
            <a:r>
              <a:rPr lang="id-ID" dirty="0" smtClean="0">
                <a:solidFill>
                  <a:schemeClr val="tx1"/>
                </a:solidFill>
              </a:rPr>
              <a:t>eseimbangan antara pencapaian tujuan dan </a:t>
            </a:r>
            <a:r>
              <a:rPr lang="id-ID" i="1" dirty="0" smtClean="0">
                <a:solidFill>
                  <a:schemeClr val="tx1"/>
                </a:solidFill>
              </a:rPr>
              <a:t>goallessness</a:t>
            </a:r>
            <a:r>
              <a:rPr lang="id-ID" dirty="0" smtClean="0">
                <a:solidFill>
                  <a:schemeClr val="tx1"/>
                </a:solidFill>
              </a:rPr>
              <a:t> diperlukan untuk mencapai kondisi terapeutik optimal.</a:t>
            </a: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68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>
                <a:solidFill>
                  <a:schemeClr val="tx1"/>
                </a:solidFill>
              </a:rPr>
              <a:t>MULTIPLE MODES OF THERAPEUTIC ACTION</a:t>
            </a:r>
            <a:endParaRPr lang="id-ID" b="1" dirty="0" smtClean="0">
              <a:solidFill>
                <a:schemeClr val="tx1"/>
              </a:solidFill>
            </a:endParaRPr>
          </a:p>
          <a:p>
            <a:pPr algn="just"/>
            <a:endParaRPr lang="id-ID" b="1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Terapis yang trampil akan cukup fleksibel dalam melakukan berbagai pendekatan sesuai dengan yang dibutuhkan masing-masing psn dalam proses psikoterapi</a:t>
            </a:r>
          </a:p>
          <a:p>
            <a:pPr marL="457200" indent="-457200" algn="just">
              <a:buFont typeface="Arial" charset="0"/>
              <a:buChar char="•"/>
            </a:pPr>
            <a:endParaRPr lang="id-ID" sz="9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Wallerstein (1986) : tilikan sering sangat diutamakan, </a:t>
            </a:r>
            <a:r>
              <a:rPr lang="id-ID" dirty="0" smtClean="0"/>
              <a:t>dan terapi</a:t>
            </a:r>
            <a:r>
              <a:rPr lang="id-ID" dirty="0" smtClean="0">
                <a:solidFill>
                  <a:schemeClr val="tx1"/>
                </a:solidFill>
              </a:rPr>
              <a:t> supportif dapat memunculkan perubahan struktural dengan durabilitas sama seperti terapi ‘ekspresif’ atau ‘exploratory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674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endParaRPr lang="id-ID" smtClean="0">
              <a:solidFill>
                <a:schemeClr val="tx1"/>
              </a:solidFill>
            </a:endParaRPr>
          </a:p>
          <a:p>
            <a:pPr algn="just"/>
            <a:r>
              <a:rPr lang="id-ID" smtClean="0">
                <a:solidFill>
                  <a:schemeClr val="tx1"/>
                </a:solidFill>
              </a:rPr>
              <a:t>Blatt (1992) membagi psn dalam 2 kategori :</a:t>
            </a:r>
          </a:p>
          <a:p>
            <a:pPr marL="514350" indent="-514350" algn="just">
              <a:buAutoNum type="arabicPeriod"/>
            </a:pPr>
            <a:r>
              <a:rPr lang="id-ID" smtClean="0">
                <a:solidFill>
                  <a:schemeClr val="tx1"/>
                </a:solidFill>
              </a:rPr>
              <a:t>Introjective pathology : lebih ideal, </a:t>
            </a:r>
          </a:p>
          <a:p>
            <a:pPr marL="514350" indent="-514350" algn="just">
              <a:buAutoNum type="arabicPeriod"/>
            </a:pPr>
            <a:r>
              <a:rPr lang="id-ID" smtClean="0">
                <a:solidFill>
                  <a:schemeClr val="tx1"/>
                </a:solidFill>
              </a:rPr>
              <a:t>Anaclitic pathology</a:t>
            </a:r>
          </a:p>
          <a:p>
            <a:pPr algn="just"/>
            <a:endParaRPr lang="id-ID" smtClean="0">
              <a:solidFill>
                <a:schemeClr val="tx1"/>
              </a:solidFill>
            </a:endParaRPr>
          </a:p>
          <a:p>
            <a:pPr algn="just"/>
            <a:endParaRPr lang="id-ID" i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45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29600" cy="5229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75723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Karakteristik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Introjective Patient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Anaclitic Patient</a:t>
                      </a:r>
                      <a:endParaRPr lang="id-ID" sz="2400" dirty="0"/>
                    </a:p>
                  </a:txBody>
                  <a:tcPr/>
                </a:tc>
              </a:tr>
              <a:tr h="1243018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Motivasi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Fokus pada pengembangan diri, relasi intim merupakan tujuan sekunder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Fokus pada relasi intim , pengembangan diri merupakan tujuan sekunder</a:t>
                      </a:r>
                      <a:endParaRPr lang="id-ID" sz="2400" dirty="0"/>
                    </a:p>
                  </a:txBody>
                  <a:tcPr/>
                </a:tc>
              </a:tr>
              <a:tr h="1243018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Mekanisme defens primer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Intelektualisasi, reaksi formasi, rasionalisasi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Denial, disavowal, displacement, represi</a:t>
                      </a:r>
                      <a:endParaRPr lang="id-ID" sz="2400" dirty="0"/>
                    </a:p>
                  </a:txBody>
                  <a:tcPr/>
                </a:tc>
              </a:tr>
              <a:tr h="1243018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Mode of therapeutic</a:t>
                      </a:r>
                      <a:r>
                        <a:rPr lang="id-ID" sz="2400" baseline="0" dirty="0" smtClean="0"/>
                        <a:t> action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Tilikan melalui interpretasi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Melalui</a:t>
                      </a:r>
                      <a:r>
                        <a:rPr lang="id-ID" sz="2400" baseline="0" dirty="0" smtClean="0"/>
                        <a:t> relasi terapeutik itu sendiri</a:t>
                      </a:r>
                      <a:endParaRPr lang="id-ID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id-ID" i="1" dirty="0" smtClean="0">
                <a:solidFill>
                  <a:schemeClr val="tx1"/>
                </a:solidFill>
              </a:rPr>
              <a:t>Jones </a:t>
            </a:r>
            <a:r>
              <a:rPr lang="id-ID" i="1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i="1" dirty="0" smtClean="0">
                <a:solidFill>
                  <a:schemeClr val="tx1"/>
                </a:solidFill>
              </a:rPr>
              <a:t>repetitive interaction structure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Jones mengembangkan model </a:t>
            </a:r>
            <a:r>
              <a:rPr lang="id-ID" i="1" dirty="0" smtClean="0">
                <a:solidFill>
                  <a:schemeClr val="tx1"/>
                </a:solidFill>
              </a:rPr>
              <a:t>therapeutic action</a:t>
            </a:r>
            <a:r>
              <a:rPr lang="id-ID" dirty="0" smtClean="0">
                <a:solidFill>
                  <a:schemeClr val="tx1"/>
                </a:solidFill>
              </a:rPr>
              <a:t> yang menggunakan interpretasi dan interaksi dalam relationship.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i="1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i="1" dirty="0" smtClean="0">
                <a:solidFill>
                  <a:schemeClr val="tx1"/>
                </a:solidFill>
              </a:rPr>
              <a:t>Therapeutic action </a:t>
            </a:r>
            <a:r>
              <a:rPr lang="id-ID" dirty="0" smtClean="0">
                <a:solidFill>
                  <a:schemeClr val="tx1"/>
                </a:solidFill>
              </a:rPr>
              <a:t>terjadi dengan adanya pengenalan,  pemahaman, dan pengalaman oleh kedua </a:t>
            </a:r>
            <a:r>
              <a:rPr lang="id-ID" dirty="0" smtClean="0"/>
              <a:t>org yg terlibat</a:t>
            </a:r>
            <a:r>
              <a:rPr lang="id-ID" dirty="0" smtClean="0">
                <a:solidFill>
                  <a:schemeClr val="tx1"/>
                </a:solidFill>
              </a:rPr>
              <a:t> dan merupakan bentuk interaksi yang berulang. 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7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571480"/>
            <a:ext cx="7920880" cy="56886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CONTRIBUTIONS FROM NEUROSCIENCE</a:t>
            </a:r>
          </a:p>
          <a:p>
            <a:pPr algn="just"/>
            <a:endParaRPr lang="id-ID" sz="2600" dirty="0" smtClean="0"/>
          </a:p>
          <a:p>
            <a:pPr algn="just"/>
            <a:r>
              <a:rPr lang="id-ID" sz="2600" dirty="0" smtClean="0"/>
              <a:t>Perkembangan dalam neurosains kognitif membantu kita menyampaikan pemikiran tentang bagaimana suatu perubahan itu bs terjadi dan apa yang dapat dilakukan terapis untuk memfasilitasi perubahan tersebut</a:t>
            </a:r>
          </a:p>
          <a:p>
            <a:pPr algn="just"/>
            <a:endParaRPr lang="id-ID" sz="2600" dirty="0" smtClean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Walaupun tujuan dari terapis yg berbeda dengan orientasi teori yg berbeda bisa sangat berbeda, hampir semuanya dapat ditujukan untuk mempengaruhi </a:t>
            </a:r>
            <a:r>
              <a:rPr lang="id-ID" sz="2600" i="1" dirty="0" smtClean="0">
                <a:solidFill>
                  <a:schemeClr val="tx1"/>
                </a:solidFill>
              </a:rPr>
              <a:t>unconcious associational networks : 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sz="2600" dirty="0" smtClean="0">
                <a:solidFill>
                  <a:schemeClr val="tx1"/>
                </a:solidFill>
              </a:rPr>
              <a:t>Yang mencetuskan strategi defens problematik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sz="2600" dirty="0" smtClean="0">
                <a:solidFill>
                  <a:schemeClr val="tx1"/>
                </a:solidFill>
              </a:rPr>
              <a:t>Yang mencetuskan pola interpersonal problematik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sz="2600" dirty="0" smtClean="0">
                <a:solidFill>
                  <a:schemeClr val="tx1"/>
                </a:solidFill>
              </a:rPr>
              <a:t>Yang melatarbelakangi reaksi emosional problematik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76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Pendahuluan</a:t>
            </a:r>
          </a:p>
          <a:p>
            <a:pPr marL="457200" indent="-457200" algn="just">
              <a:buFont typeface="Arial" charset="0"/>
              <a:buChar char="•"/>
            </a:pPr>
            <a:endParaRPr lang="id-ID" sz="8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Untuk memformulasikan intervensi dan mengetahui kemajuan pasien, perlu diketahui </a:t>
            </a:r>
            <a:r>
              <a:rPr lang="id-ID" dirty="0" smtClean="0">
                <a:solidFill>
                  <a:schemeClr val="tx1"/>
                </a:solidFill>
              </a:rPr>
              <a:t>bagaimana </a:t>
            </a:r>
            <a:r>
              <a:rPr lang="id-ID" dirty="0" smtClean="0">
                <a:solidFill>
                  <a:schemeClr val="tx1"/>
                </a:solidFill>
              </a:rPr>
              <a:t>psikoterapi </a:t>
            </a:r>
            <a:r>
              <a:rPr lang="id-ID" dirty="0" smtClean="0">
                <a:solidFill>
                  <a:schemeClr val="tx1"/>
                </a:solidFill>
              </a:rPr>
              <a:t>dinamik tersebut bekerja.</a:t>
            </a: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Terapis cenderung menilai terlalu tinggi teori dan melihat hasil terapi </a:t>
            </a:r>
            <a:r>
              <a:rPr lang="id-ID" dirty="0" smtClean="0"/>
              <a:t>dlm </a:t>
            </a:r>
            <a:r>
              <a:rPr lang="id-ID" dirty="0" smtClean="0">
                <a:solidFill>
                  <a:schemeClr val="tx1"/>
                </a:solidFill>
              </a:rPr>
              <a:t> sudut pandang teori tersebut.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Terapis juga memandang formulasi intepretasi yang baik mengarahkan pasien mengetahui tilikannya. </a:t>
            </a: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892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Target of </a:t>
            </a:r>
            <a:r>
              <a:rPr lang="id-ID" b="1" i="1" dirty="0" smtClean="0">
                <a:solidFill>
                  <a:schemeClr val="tx1"/>
                </a:solidFill>
              </a:rPr>
              <a:t>assossiative change </a:t>
            </a:r>
            <a:r>
              <a:rPr lang="id-ID" b="1" dirty="0" smtClean="0">
                <a:solidFill>
                  <a:schemeClr val="tx1"/>
                </a:solidFill>
              </a:rPr>
              <a:t>:</a:t>
            </a:r>
          </a:p>
          <a:p>
            <a:pPr algn="just"/>
            <a:endParaRPr lang="id-ID" sz="8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Hub. nirsadar antara perasaan dan representasi objek</a:t>
            </a:r>
          </a:p>
          <a:p>
            <a:pPr algn="just"/>
            <a:r>
              <a:rPr lang="id-ID" dirty="0" smtClean="0">
                <a:solidFill>
                  <a:schemeClr val="tx1"/>
                </a:solidFill>
              </a:rPr>
              <a:t>	Cth : seseorang  takut pada orang berkuasa 	akan selalu marah.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Keinginan nirsadar bhw orang lain akan berperilaku dg cara tertentu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Keyakinan patogenik nirsadar yang mengendalikan perilaku ps</a:t>
            </a:r>
          </a:p>
          <a:p>
            <a:pPr algn="just"/>
            <a:r>
              <a:rPr lang="id-ID" dirty="0" smtClean="0">
                <a:solidFill>
                  <a:schemeClr val="tx1"/>
                </a:solidFill>
              </a:rPr>
              <a:t>	Cth : Jika pasien dengan perilaku marah2,  	tidak akan ada yang menyukainya.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32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Andaikan tujuannya untuk mengubah hal-hal nirsadar seperti  fantasi, defense, pathogenic beliefs atau masalah antara perasaan dan representasi objek </a:t>
            </a:r>
            <a:r>
              <a:rPr lang="id-ID" dirty="0" smtClean="0">
                <a:solidFill>
                  <a:schemeClr val="tx1"/>
                </a:solidFill>
                <a:latin typeface="Calibri"/>
                <a:cs typeface="Calibri"/>
              </a:rPr>
              <a:t>→</a:t>
            </a:r>
            <a:r>
              <a:rPr lang="id-ID" dirty="0" smtClean="0">
                <a:solidFill>
                  <a:schemeClr val="tx1"/>
                </a:solidFill>
              </a:rPr>
              <a:t> perubahan dalam fungsi associational networks melibatkan proses spesifik. </a:t>
            </a:r>
          </a:p>
          <a:p>
            <a:pPr marL="457200" indent="-457200" algn="just"/>
            <a:r>
              <a:rPr lang="id-ID" dirty="0" smtClean="0"/>
              <a:t>1. Memunculkan keterkaitan antara jaringan yang sebelumnya telah teraktivasi selama bertahun-tahun , dengan penurunan secara umum tahapan aktivasi kronis tersebut.</a:t>
            </a:r>
          </a:p>
          <a:p>
            <a:pPr marL="457200" indent="-457200" algn="just"/>
            <a:r>
              <a:rPr lang="id-ID" dirty="0" smtClean="0">
                <a:solidFill>
                  <a:schemeClr val="tx1"/>
                </a:solidFill>
              </a:rPr>
              <a:t>2. Melibatkan perubahan struktur jaringan hubungan, membuat ikatan hubungan yang baru, atau memperkuat ikatan yang dulunya lemah.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38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Pasien memulai terapi dengan keyakinan bahwa terapis (seseorang yg lebih tua), bosan dan tidak tertarik dengan pasien.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Setelah beberapa waktu, pasien mungkin menyadarai hal tersebut dikarenakan oleh ayahnya, yang selalu bosan dan tidak tertarik dengannya ketika psn ajak bicara.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Ini merupakan associational network yang ada pada pasien setiap hari. 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Terapis yang perhatian dan ingin menolong pasien mengarahkan pada deaktifasi network lama dan memperkuat network baru.</a:t>
            </a:r>
          </a:p>
        </p:txBody>
      </p:sp>
    </p:spTree>
    <p:extLst>
      <p:ext uri="{BB962C8B-B14F-4D97-AF65-F5344CB8AC3E}">
        <p14:creationId xmlns:p14="http://schemas.microsoft.com/office/powerpoint/2010/main" xmlns="" val="9985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Terapi psikoanalisis mengasumsikan intervensi target signifikan yaitu target yang paling “dalam” dari nirsadar.</a:t>
            </a:r>
          </a:p>
          <a:p>
            <a:pPr marL="457200" indent="-457200" algn="just">
              <a:buFont typeface="Arial" charset="0"/>
              <a:buChar char="•"/>
            </a:pPr>
            <a:endParaRPr lang="id-ID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Bila hanya fokus pada perasaan atau pikiran sadar hanya menghasilkan perubahan kehidupan yang singkat dan meninggalkan banyak “significant associational network” tidak tersentuh.</a:t>
            </a:r>
          </a:p>
          <a:p>
            <a:pPr algn="just"/>
            <a:endParaRPr lang="id-ID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756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285728"/>
            <a:ext cx="7920880" cy="571480"/>
          </a:xfrm>
        </p:spPr>
        <p:txBody>
          <a:bodyPr>
            <a:normAutofit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Targets of Threapeutic actions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3594998"/>
              </p:ext>
            </p:extLst>
          </p:nvPr>
        </p:nvGraphicFramePr>
        <p:xfrm>
          <a:off x="0" y="838839"/>
          <a:ext cx="9144000" cy="5653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685161">
                <a:tc>
                  <a:txBody>
                    <a:bodyPr/>
                    <a:lstStyle/>
                    <a:p>
                      <a:pPr algn="ctr"/>
                      <a:r>
                        <a:rPr lang="id-ID" sz="3200" dirty="0" smtClean="0">
                          <a:solidFill>
                            <a:schemeClr val="tx1"/>
                          </a:solidFill>
                        </a:rPr>
                        <a:t>Unconscious</a:t>
                      </a:r>
                      <a:endParaRPr lang="id-ID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3200" dirty="0" smtClean="0">
                          <a:solidFill>
                            <a:schemeClr val="tx1"/>
                          </a:solidFill>
                        </a:rPr>
                        <a:t>Conscious</a:t>
                      </a:r>
                      <a:endParaRPr lang="id-ID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806971">
                <a:tc>
                  <a:txBody>
                    <a:bodyPr/>
                    <a:lstStyle/>
                    <a:p>
                      <a:r>
                        <a:rPr lang="id-ID" sz="2400" dirty="0" smtClean="0">
                          <a:solidFill>
                            <a:schemeClr val="tx1"/>
                          </a:solidFill>
                        </a:rPr>
                        <a:t>Altering</a:t>
                      </a:r>
                      <a:r>
                        <a:rPr lang="id-ID" sz="2400" baseline="0" dirty="0" smtClean="0">
                          <a:solidFill>
                            <a:schemeClr val="tx1"/>
                          </a:solidFill>
                        </a:rPr>
                        <a:t> associational networks that trigger problematic defensive strategies</a:t>
                      </a:r>
                    </a:p>
                    <a:p>
                      <a:endParaRPr lang="id-ID" sz="2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Altering associational networks that trigger problematic </a:t>
                      </a:r>
                      <a:r>
                        <a:rPr lang="id-ID" sz="2400" dirty="0" smtClean="0">
                          <a:solidFill>
                            <a:schemeClr val="tx1"/>
                          </a:solidFill>
                        </a:rPr>
                        <a:t> interpersonal patterns</a:t>
                      </a:r>
                    </a:p>
                    <a:p>
                      <a:endParaRPr lang="id-ID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Altering associational networks that</a:t>
                      </a:r>
                      <a:r>
                        <a:rPr lang="id-ID" sz="2400" baseline="0" dirty="0" smtClean="0">
                          <a:solidFill>
                            <a:schemeClr val="tx1"/>
                          </a:solidFill>
                        </a:rPr>
                        <a:t> underlie problematic emotional reactions</a:t>
                      </a:r>
                      <a:endParaRPr lang="id-ID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d-ID" sz="2400" dirty="0" smtClean="0">
                          <a:solidFill>
                            <a:schemeClr val="tx1"/>
                          </a:solidFill>
                        </a:rPr>
                        <a:t>Distinguish</a:t>
                      </a:r>
                      <a:r>
                        <a:rPr lang="id-ID" sz="2400" baseline="0" dirty="0" smtClean="0">
                          <a:solidFill>
                            <a:schemeClr val="tx1"/>
                          </a:solidFill>
                        </a:rPr>
                        <a:t>ing between modes of conscious self-reflection</a:t>
                      </a:r>
                    </a:p>
                    <a:p>
                      <a:endParaRPr lang="id-ID" sz="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d-ID" sz="2400" baseline="0" dirty="0" smtClean="0">
                          <a:solidFill>
                            <a:schemeClr val="tx1"/>
                          </a:solidFill>
                        </a:rPr>
                        <a:t>Adressing conscious attitude toward oneself</a:t>
                      </a:r>
                    </a:p>
                    <a:p>
                      <a:endParaRPr lang="id-ID" sz="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d-ID" sz="2400" baseline="0" dirty="0" smtClean="0">
                          <a:solidFill>
                            <a:schemeClr val="tx1"/>
                          </a:solidFill>
                        </a:rPr>
                        <a:t>Altering the frequency or intensity of conscious emotional states</a:t>
                      </a:r>
                    </a:p>
                    <a:p>
                      <a:endParaRPr lang="id-ID" sz="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d-ID" sz="2400" baseline="0" dirty="0" smtClean="0">
                          <a:solidFill>
                            <a:schemeClr val="tx1"/>
                          </a:solidFill>
                        </a:rPr>
                        <a:t>Helping the patients tolerate feeling or become more aware of them.</a:t>
                      </a:r>
                    </a:p>
                    <a:p>
                      <a:endParaRPr lang="id-ID" sz="8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d-ID" sz="2400" baseline="0" dirty="0" smtClean="0">
                          <a:solidFill>
                            <a:schemeClr val="tx1"/>
                          </a:solidFill>
                        </a:rPr>
                        <a:t>Examining the patients conscious coping style.</a:t>
                      </a:r>
                      <a:endParaRPr lang="id-ID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713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60648"/>
            <a:ext cx="7920880" cy="1008112"/>
          </a:xfrm>
        </p:spPr>
        <p:txBody>
          <a:bodyPr>
            <a:normAutofit fontScale="92500"/>
          </a:bodyPr>
          <a:lstStyle/>
          <a:p>
            <a:pPr algn="just"/>
            <a:r>
              <a:rPr lang="id-ID" b="1" smtClean="0">
                <a:solidFill>
                  <a:schemeClr val="tx1"/>
                </a:solidFill>
              </a:rPr>
              <a:t>STRATEGI TEKNIS UNTUK MEMUNCULKAN PERUBAHAN TERAPEUTIK</a:t>
            </a:r>
          </a:p>
          <a:p>
            <a:pPr algn="just"/>
            <a:endParaRPr lang="id-ID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9829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lnSpcReduction="10000"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Memunculkan Insight</a:t>
            </a:r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/>
            </a:pPr>
            <a:r>
              <a:rPr lang="id-ID" dirty="0" smtClean="0">
                <a:solidFill>
                  <a:schemeClr val="tx1"/>
                </a:solidFill>
              </a:rPr>
              <a:t>Asosiasi Bebas</a:t>
            </a:r>
          </a:p>
          <a:p>
            <a:pPr marL="914400" lvl="1" indent="-457200" algn="just"/>
            <a:r>
              <a:rPr lang="id-ID" sz="2400" dirty="0" smtClean="0">
                <a:solidFill>
                  <a:schemeClr val="tx1"/>
                </a:solidFill>
              </a:rPr>
              <a:t>	Memberikan cara untuk melihat defense dalam </a:t>
            </a:r>
            <a:r>
              <a:rPr lang="id-ID" dirty="0" smtClean="0"/>
              <a:t>bertindak</a:t>
            </a:r>
            <a:r>
              <a:rPr lang="id-ID" sz="2400" dirty="0" smtClean="0">
                <a:solidFill>
                  <a:schemeClr val="tx1"/>
                </a:solidFill>
              </a:rPr>
              <a:t> dan mendapat sekilas latar belakang defense tersebut.</a:t>
            </a:r>
          </a:p>
          <a:p>
            <a:pPr algn="l"/>
            <a:r>
              <a:rPr lang="id-ID" sz="2400" dirty="0" smtClean="0"/>
              <a:t>	</a:t>
            </a:r>
            <a:r>
              <a:rPr lang="en-US" sz="2400" dirty="0" err="1" smtClean="0"/>
              <a:t>Contoh</a:t>
            </a:r>
            <a:r>
              <a:rPr lang="en-US" sz="2400" dirty="0" smtClean="0"/>
              <a:t>:</a:t>
            </a:r>
          </a:p>
          <a:p>
            <a:pPr indent="-1588" algn="l"/>
            <a:r>
              <a:rPr lang="id-ID" sz="2400" dirty="0" smtClean="0"/>
              <a:t>	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wanita</a:t>
            </a:r>
            <a:r>
              <a:rPr lang="en-US" sz="2400" dirty="0" smtClean="0"/>
              <a:t> </a:t>
            </a:r>
            <a:r>
              <a:rPr lang="en-US" sz="2400" dirty="0" err="1" smtClean="0"/>
              <a:t>mengatakan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berkencan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</a:t>
            </a:r>
            <a:r>
              <a:rPr lang="id-ID" sz="2400" dirty="0" smtClean="0"/>
              <a:t>	</a:t>
            </a:r>
            <a:r>
              <a:rPr lang="en-US" sz="2400" dirty="0" err="1" smtClean="0"/>
              <a:t>kekasih</a:t>
            </a:r>
            <a:r>
              <a:rPr lang="en-US" sz="2400" dirty="0" smtClean="0"/>
              <a:t> </a:t>
            </a:r>
            <a:r>
              <a:rPr lang="en-US" sz="2400" dirty="0" err="1" smtClean="0"/>
              <a:t>barunya</a:t>
            </a:r>
            <a:r>
              <a:rPr lang="id-ID" sz="2400" dirty="0" smtClean="0"/>
              <a:t>, dari sikap kekasihnya itu 	membuat pasien</a:t>
            </a:r>
            <a:r>
              <a:rPr lang="en-US" sz="2400" dirty="0" smtClean="0"/>
              <a:t> </a:t>
            </a: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terhina</a:t>
            </a:r>
            <a:r>
              <a:rPr lang="en-US" sz="2400" dirty="0" smtClean="0"/>
              <a:t>. </a:t>
            </a:r>
            <a:r>
              <a:rPr lang="en-US" sz="2400" dirty="0" err="1" smtClean="0"/>
              <a:t>Dlm</a:t>
            </a:r>
            <a:r>
              <a:rPr lang="en-US" sz="2400" dirty="0" smtClean="0"/>
              <a:t> </a:t>
            </a:r>
            <a:r>
              <a:rPr lang="en-US" sz="2400" dirty="0" err="1" smtClean="0"/>
              <a:t>percakapan</a:t>
            </a:r>
            <a:r>
              <a:rPr lang="en-US" sz="2400" dirty="0" smtClean="0"/>
              <a:t> </a:t>
            </a:r>
            <a:r>
              <a:rPr lang="id-ID" sz="2400" dirty="0" smtClean="0"/>
              <a:t>	</a:t>
            </a:r>
            <a:r>
              <a:rPr lang="en-US" sz="2400" dirty="0" err="1" smtClean="0"/>
              <a:t>dia</a:t>
            </a:r>
            <a:r>
              <a:rPr lang="en-US" sz="2400" dirty="0" smtClean="0"/>
              <a:t> </a:t>
            </a:r>
            <a:r>
              <a:rPr lang="en-US" sz="2400" dirty="0" err="1" smtClean="0"/>
              <a:t>mengatakan</a:t>
            </a:r>
            <a:r>
              <a:rPr lang="en-US" sz="2400" dirty="0" smtClean="0"/>
              <a:t> </a:t>
            </a:r>
            <a:r>
              <a:rPr lang="en-US" sz="2400" dirty="0" err="1" smtClean="0"/>
              <a:t>tiba-tiba</a:t>
            </a:r>
            <a:r>
              <a:rPr lang="en-US" sz="2400" dirty="0" smtClean="0"/>
              <a:t> </a:t>
            </a:r>
            <a:r>
              <a:rPr lang="en-US" sz="2400" dirty="0" err="1" smtClean="0"/>
              <a:t>bayangan</a:t>
            </a:r>
            <a:r>
              <a:rPr lang="en-US" sz="2400" dirty="0" smtClean="0"/>
              <a:t> </a:t>
            </a:r>
            <a:r>
              <a:rPr lang="en-US" sz="2400" dirty="0" err="1" smtClean="0"/>
              <a:t>ayahnya</a:t>
            </a:r>
            <a:r>
              <a:rPr lang="en-US" sz="2400" dirty="0" smtClean="0"/>
              <a:t> </a:t>
            </a:r>
            <a:r>
              <a:rPr lang="id-ID" sz="2400" dirty="0" smtClean="0"/>
              <a:t>	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dlm</a:t>
            </a:r>
            <a:r>
              <a:rPr lang="en-US" sz="2400" dirty="0" smtClean="0"/>
              <a:t> </a:t>
            </a:r>
            <a:r>
              <a:rPr lang="en-US" sz="2400" dirty="0" err="1" smtClean="0"/>
              <a:t>pikirannya</a:t>
            </a:r>
            <a:r>
              <a:rPr lang="en-US" sz="2400" dirty="0" smtClean="0"/>
              <a:t>. </a:t>
            </a:r>
          </a:p>
          <a:p>
            <a:pPr indent="-1588" algn="l"/>
            <a:r>
              <a:rPr lang="en-US" sz="2400" dirty="0" err="1" smtClean="0"/>
              <a:t>Terapis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mengenali</a:t>
            </a:r>
            <a:r>
              <a:rPr lang="en-US" sz="2400" dirty="0" smtClean="0"/>
              <a:t> </a:t>
            </a:r>
            <a:r>
              <a:rPr lang="en-US" sz="2400" dirty="0" err="1" smtClean="0"/>
              <a:t>bhw</a:t>
            </a:r>
            <a:r>
              <a:rPr lang="en-US" sz="2400" dirty="0" smtClean="0"/>
              <a:t> </a:t>
            </a:r>
            <a:r>
              <a:rPr lang="en-US" sz="2400" dirty="0" err="1" smtClean="0"/>
              <a:t>sesuatu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berhubungan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</a:t>
            </a:r>
            <a:r>
              <a:rPr lang="en-US" sz="2400" dirty="0" err="1" smtClean="0"/>
              <a:t>perasaan</a:t>
            </a:r>
            <a:r>
              <a:rPr lang="en-US" sz="2400" dirty="0" smtClean="0"/>
              <a:t> </a:t>
            </a:r>
            <a:r>
              <a:rPr lang="en-US" sz="2400" dirty="0" err="1" smtClean="0"/>
              <a:t>terhina</a:t>
            </a:r>
            <a:r>
              <a:rPr lang="en-US" sz="2400" dirty="0" smtClean="0"/>
              <a:t> </a:t>
            </a:r>
            <a:r>
              <a:rPr lang="en-US" sz="2400" dirty="0" err="1" smtClean="0"/>
              <a:t>berkaitan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</a:t>
            </a:r>
            <a:r>
              <a:rPr lang="en-US" sz="2400" dirty="0" err="1" smtClean="0"/>
              <a:t>pengalamannya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ayah.</a:t>
            </a:r>
          </a:p>
          <a:p>
            <a:pPr marL="914400" lvl="1" indent="-457200" algn="just">
              <a:buFont typeface="Arial" charset="0"/>
              <a:buChar char="•"/>
            </a:pPr>
            <a:endParaRPr lang="id-ID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669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lvl="1" indent="-514350" algn="just">
              <a:buAutoNum type="arabicPeriod" startAt="2"/>
            </a:pPr>
            <a:r>
              <a:rPr lang="id-ID" dirty="0" smtClean="0"/>
              <a:t>Interpretasi</a:t>
            </a:r>
          </a:p>
          <a:p>
            <a:pPr lvl="2" indent="-457200" algn="just">
              <a:buFont typeface="Arial" charset="0"/>
              <a:buChar char="•"/>
            </a:pPr>
            <a:r>
              <a:rPr lang="id-ID" dirty="0" smtClean="0"/>
              <a:t>Dihubungkan dengan kejadian mental yang ada kaitannya : takut, fantasi, harapan, defenses, konflik, transferens yang diobservasi dari cerita pasien mengenai kejadian tertentu.</a:t>
            </a:r>
          </a:p>
          <a:p>
            <a:pPr lvl="2" indent="-457200" algn="just">
              <a:buFont typeface="Arial" charset="0"/>
              <a:buChar char="•"/>
            </a:pPr>
            <a:r>
              <a:rPr lang="en-US" sz="2400" dirty="0" err="1" smtClean="0"/>
              <a:t>Interpretasi</a:t>
            </a:r>
            <a:r>
              <a:rPr lang="en-US" sz="2400" dirty="0" smtClean="0"/>
              <a:t> </a:t>
            </a:r>
            <a:r>
              <a:rPr lang="en-US" sz="2400" dirty="0" err="1" smtClean="0"/>
              <a:t>transferensi</a:t>
            </a:r>
            <a:r>
              <a:rPr lang="en-US" sz="2400" dirty="0" smtClean="0"/>
              <a:t> </a:t>
            </a:r>
            <a:r>
              <a:rPr lang="en-US" sz="2400" dirty="0" err="1" smtClean="0"/>
              <a:t>scr</a:t>
            </a:r>
            <a:r>
              <a:rPr lang="en-US" sz="2400" dirty="0" smtClean="0"/>
              <a:t> </a:t>
            </a:r>
            <a:r>
              <a:rPr lang="en-US" sz="2400" dirty="0" err="1" smtClean="0"/>
              <a:t>klasik</a:t>
            </a:r>
            <a:r>
              <a:rPr lang="en-US" sz="2400" dirty="0" smtClean="0"/>
              <a:t> </a:t>
            </a:r>
            <a:r>
              <a:rPr lang="en-US" sz="2400" dirty="0" err="1" smtClean="0"/>
              <a:t>menghubungkan</a:t>
            </a:r>
            <a:r>
              <a:rPr lang="en-US" sz="2400" dirty="0" smtClean="0"/>
              <a:t> </a:t>
            </a:r>
            <a:r>
              <a:rPr lang="en-US" sz="2400" dirty="0" err="1" smtClean="0"/>
              <a:t>terapis</a:t>
            </a:r>
            <a:r>
              <a:rPr lang="en-US" sz="2400" dirty="0" smtClean="0"/>
              <a:t> </a:t>
            </a:r>
            <a:r>
              <a:rPr lang="en-US" sz="2400" dirty="0" err="1" smtClean="0"/>
              <a:t>dgn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masa</a:t>
            </a:r>
            <a:r>
              <a:rPr lang="en-US" sz="2400" dirty="0" smtClean="0"/>
              <a:t> </a:t>
            </a:r>
            <a:r>
              <a:rPr lang="en-US" sz="2400" dirty="0" err="1" smtClean="0"/>
              <a:t>lalu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extratransferensi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. </a:t>
            </a:r>
            <a:endParaRPr lang="id-ID" sz="2400" dirty="0" smtClean="0"/>
          </a:p>
          <a:p>
            <a:pPr lvl="2" indent="-457200" algn="just">
              <a:buFont typeface="Arial" charset="0"/>
              <a:buChar char="•"/>
            </a:pPr>
            <a:r>
              <a:rPr lang="en-US" sz="2400" dirty="0" err="1" smtClean="0"/>
              <a:t>Interpretasi</a:t>
            </a:r>
            <a:r>
              <a:rPr lang="en-US" sz="2400" dirty="0" smtClean="0"/>
              <a:t> </a:t>
            </a:r>
            <a:r>
              <a:rPr lang="en-US" sz="2400" dirty="0" err="1" smtClean="0"/>
              <a:t>transferensi</a:t>
            </a:r>
            <a:r>
              <a:rPr lang="en-US" sz="2400" dirty="0" smtClean="0"/>
              <a:t> </a:t>
            </a:r>
            <a:r>
              <a:rPr lang="en-US" sz="2400" dirty="0" err="1" smtClean="0"/>
              <a:t>adlh</a:t>
            </a:r>
            <a:r>
              <a:rPr lang="en-US" sz="2400" dirty="0" smtClean="0"/>
              <a:t> </a:t>
            </a:r>
            <a:r>
              <a:rPr lang="en-US" sz="2400" dirty="0" err="1" smtClean="0"/>
              <a:t>gambaran</a:t>
            </a:r>
            <a:r>
              <a:rPr lang="en-US" sz="2400" dirty="0" smtClean="0"/>
              <a:t> </a:t>
            </a:r>
            <a:r>
              <a:rPr lang="en-US" sz="2400" dirty="0" err="1" smtClean="0"/>
              <a:t>utama</a:t>
            </a:r>
            <a:r>
              <a:rPr lang="en-US" sz="2400" dirty="0" smtClean="0"/>
              <a:t> </a:t>
            </a:r>
            <a:r>
              <a:rPr lang="en-US" sz="2400" dirty="0" err="1" smtClean="0"/>
              <a:t>dr</a:t>
            </a:r>
            <a:r>
              <a:rPr lang="en-US" sz="2400" dirty="0" smtClean="0"/>
              <a:t> </a:t>
            </a:r>
            <a:r>
              <a:rPr lang="en-US" sz="2400" dirty="0" err="1" smtClean="0"/>
              <a:t>psikoanalisis</a:t>
            </a:r>
            <a:r>
              <a:rPr lang="en-US" sz="2400" dirty="0" smtClean="0"/>
              <a:t>, </a:t>
            </a:r>
            <a:r>
              <a:rPr lang="en-US" sz="2400" dirty="0" err="1" smtClean="0"/>
              <a:t>beragam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psikodinamik</a:t>
            </a:r>
            <a:r>
              <a:rPr lang="id-ID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tergantung</a:t>
            </a:r>
            <a:r>
              <a:rPr lang="en-US" sz="2400" dirty="0" smtClean="0"/>
              <a:t> </a:t>
            </a:r>
          </a:p>
          <a:p>
            <a:pPr marL="681038" indent="-681038">
              <a:buNone/>
            </a:pPr>
            <a:r>
              <a:rPr lang="en-US" sz="2400" dirty="0" smtClean="0"/>
              <a:t>     </a:t>
            </a:r>
            <a:r>
              <a:rPr lang="id-ID" sz="2400" dirty="0" smtClean="0"/>
              <a:t>	</a:t>
            </a:r>
            <a:r>
              <a:rPr lang="en-US" sz="2400" dirty="0" smtClean="0"/>
              <a:t> 1. </a:t>
            </a:r>
            <a:r>
              <a:rPr lang="en-US" sz="2400" dirty="0" err="1" smtClean="0"/>
              <a:t>kapasitas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bekerja</a:t>
            </a:r>
            <a:r>
              <a:rPr lang="en-US" sz="2400" dirty="0" smtClean="0"/>
              <a:t> pd </a:t>
            </a:r>
            <a:r>
              <a:rPr lang="en-US" sz="2400" dirty="0" err="1" smtClean="0"/>
              <a:t>transferensi</a:t>
            </a:r>
            <a:endParaRPr lang="en-US" sz="2400" dirty="0" smtClean="0"/>
          </a:p>
          <a:p>
            <a:pPr marL="681038" indent="-681038">
              <a:buNone/>
            </a:pPr>
            <a:r>
              <a:rPr lang="en-US" sz="2400" dirty="0" smtClean="0"/>
              <a:t>      </a:t>
            </a:r>
            <a:r>
              <a:rPr lang="id-ID" sz="2400" dirty="0" smtClean="0"/>
              <a:t>	 </a:t>
            </a:r>
            <a:r>
              <a:rPr lang="en-US" sz="2400" dirty="0" smtClean="0"/>
              <a:t>2. </a:t>
            </a:r>
            <a:r>
              <a:rPr lang="en-US" sz="2400" dirty="0" err="1" smtClean="0"/>
              <a:t>derajat</a:t>
            </a:r>
            <a:r>
              <a:rPr lang="en-US" sz="2400" dirty="0" smtClean="0"/>
              <a:t> </a:t>
            </a:r>
            <a:r>
              <a:rPr lang="en-US" sz="2400" dirty="0" err="1" smtClean="0"/>
              <a:t>kesuportifan</a:t>
            </a:r>
            <a:r>
              <a:rPr lang="en-US" sz="2400" dirty="0" smtClean="0"/>
              <a:t> </a:t>
            </a:r>
            <a:r>
              <a:rPr lang="en-US" sz="2400" dirty="0" err="1" smtClean="0"/>
              <a:t>diperlukan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membuat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id-ID" sz="2400" dirty="0" smtClean="0"/>
              <a:t>	 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sehat</a:t>
            </a:r>
            <a:r>
              <a:rPr lang="en-US" sz="2400" dirty="0" smtClean="0"/>
              <a:t>.</a:t>
            </a:r>
          </a:p>
          <a:p>
            <a:pPr lvl="2" indent="-457200" algn="just">
              <a:buFont typeface="Arial" charset="0"/>
              <a:buChar char="•"/>
            </a:pP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2" indent="-457200" algn="just">
              <a:buAutoNum type="arabicPeriod" startAt="3"/>
            </a:pPr>
            <a:r>
              <a:rPr lang="id-ID" sz="2800" dirty="0" smtClean="0"/>
              <a:t>Observasi </a:t>
            </a:r>
          </a:p>
          <a:p>
            <a:pPr marL="914400" lvl="3" indent="-457200" algn="just">
              <a:buFont typeface="Arial" charset="0"/>
              <a:buChar char="•"/>
            </a:pPr>
            <a:r>
              <a:rPr lang="id-ID" sz="2400" dirty="0" smtClean="0">
                <a:sym typeface="Wingdings" pitchFamily="2" charset="2"/>
              </a:rPr>
              <a:t>Terapis memiliki perspektif thdp obyek dan dapat memberikan pendapat dalam acuan kerangka eksternal</a:t>
            </a:r>
          </a:p>
          <a:p>
            <a:pPr marL="914400" lvl="3" indent="-457200" algn="just">
              <a:buFont typeface="Arial" charset="0"/>
              <a:buChar char="•"/>
            </a:pPr>
            <a:r>
              <a:rPr lang="id-ID" sz="2400" dirty="0" smtClean="0">
                <a:sym typeface="Wingdings" pitchFamily="2" charset="2"/>
              </a:rPr>
              <a:t>Terapis dapat melakukan observasi dengan fakta bhw pandangan terapis berbeda dengan pandangan pasien. 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id-ID" b="1" smtClean="0">
                <a:solidFill>
                  <a:schemeClr val="tx1"/>
                </a:solidFill>
              </a:rPr>
              <a:t>Aspek </a:t>
            </a:r>
            <a:r>
              <a:rPr lang="id-ID" b="1" i="1" smtClean="0">
                <a:solidFill>
                  <a:schemeClr val="tx1"/>
                </a:solidFill>
              </a:rPr>
              <a:t>Therapeutic Action </a:t>
            </a:r>
            <a:r>
              <a:rPr lang="id-ID" b="1" smtClean="0">
                <a:solidFill>
                  <a:schemeClr val="tx1"/>
                </a:solidFill>
              </a:rPr>
              <a:t>berasal dari hubungan terapis-pasien</a:t>
            </a:r>
          </a:p>
          <a:p>
            <a:pPr marL="514350" indent="-514350" algn="just">
              <a:buAutoNum type="arabicPeriod"/>
            </a:pPr>
            <a:r>
              <a:rPr lang="id-ID" smtClean="0">
                <a:solidFill>
                  <a:schemeClr val="tx1"/>
                </a:solidFill>
              </a:rPr>
              <a:t>Mengalami hubungan yang berbeda-beda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Dapat mengubah </a:t>
            </a:r>
            <a:r>
              <a:rPr lang="id-ID" i="1" smtClean="0">
                <a:solidFill>
                  <a:schemeClr val="tx1"/>
                </a:solidFill>
              </a:rPr>
              <a:t>network of association</a:t>
            </a:r>
            <a:r>
              <a:rPr lang="id-ID" smtClean="0">
                <a:solidFill>
                  <a:schemeClr val="tx1"/>
                </a:solidFill>
              </a:rPr>
              <a:t> termasuk takut, harapan, defense yang berhubungan dengan representasi objek atau status afek.</a:t>
            </a:r>
          </a:p>
          <a:p>
            <a:pPr algn="just"/>
            <a:endParaRPr lang="id-ID" sz="900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 startAt="2"/>
            </a:pPr>
            <a:r>
              <a:rPr lang="id-ID" smtClean="0">
                <a:solidFill>
                  <a:schemeClr val="tx1"/>
                </a:solidFill>
              </a:rPr>
              <a:t>Internalisasi fungsi terapis.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Dimulai dengan membentuk representasi terapis yang dapat pasien gunakan secara sadar ketika sedang “upset”</a:t>
            </a:r>
          </a:p>
          <a:p>
            <a:pPr marL="457200" indent="-457200" algn="just">
              <a:buFont typeface="Arial" charset="0"/>
              <a:buChar char="•"/>
            </a:pPr>
            <a:endParaRPr lang="id-ID" smtClean="0">
              <a:solidFill>
                <a:schemeClr val="tx1"/>
              </a:solidFill>
            </a:endParaRPr>
          </a:p>
          <a:p>
            <a:pPr algn="just"/>
            <a:endParaRPr lang="id-ID" i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40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b="0" dirty="0" smtClean="0">
                <a:solidFill>
                  <a:schemeClr val="tx1"/>
                </a:solidFill>
                <a:effectLst/>
              </a:rPr>
              <a:t>TUJUAN</a:t>
            </a:r>
            <a:endParaRPr lang="id-ID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err="1" smtClean="0"/>
              <a:t>Berusaha</a:t>
            </a:r>
            <a:r>
              <a:rPr lang="en-US" dirty="0" smtClean="0"/>
              <a:t> </a:t>
            </a:r>
            <a:r>
              <a:rPr lang="en-US" dirty="0" err="1" smtClean="0"/>
              <a:t>mendeterminasi</a:t>
            </a:r>
            <a:r>
              <a:rPr lang="en-US" dirty="0" smtClean="0"/>
              <a:t> </a:t>
            </a:r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 smtClean="0"/>
              <a:t>aksi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spesifik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keseragaman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konseptualisasi</a:t>
            </a:r>
            <a:r>
              <a:rPr lang="en-US" dirty="0" smtClean="0"/>
              <a:t> </a:t>
            </a:r>
            <a:r>
              <a:rPr lang="en-US" dirty="0" err="1" smtClean="0"/>
              <a:t>maksud</a:t>
            </a:r>
            <a:r>
              <a:rPr lang="en-US" dirty="0" smtClean="0"/>
              <a:t>/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psikodinamik</a:t>
            </a:r>
            <a:r>
              <a:rPr lang="en-US" dirty="0" smtClean="0"/>
              <a:t>  d</a:t>
            </a:r>
            <a:r>
              <a:rPr lang="id-ID" dirty="0" smtClean="0"/>
              <a:t>alam </a:t>
            </a:r>
            <a:r>
              <a:rPr lang="en-US" dirty="0" err="1" smtClean="0"/>
              <a:t>mendefinisikan</a:t>
            </a:r>
            <a:r>
              <a:rPr lang="en-US" dirty="0" smtClean="0"/>
              <a:t> </a:t>
            </a:r>
            <a:r>
              <a:rPr lang="en-US" dirty="0" err="1" smtClean="0"/>
              <a:t>aksi</a:t>
            </a:r>
            <a:r>
              <a:rPr lang="en-US" dirty="0" smtClean="0"/>
              <a:t> </a:t>
            </a:r>
            <a:r>
              <a:rPr lang="en-US" dirty="0" err="1" smtClean="0"/>
              <a:t>terap</a:t>
            </a:r>
            <a:r>
              <a:rPr lang="id-ID" dirty="0" smtClean="0"/>
              <a:t>e</a:t>
            </a:r>
            <a:r>
              <a:rPr lang="en-US" dirty="0" err="1" smtClean="0"/>
              <a:t>utik</a:t>
            </a:r>
            <a:r>
              <a:rPr lang="en-US" dirty="0" smtClean="0"/>
              <a:t> </a:t>
            </a:r>
          </a:p>
          <a:p>
            <a:pPr lvl="0"/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terap</a:t>
            </a:r>
            <a:r>
              <a:rPr lang="id-ID" dirty="0" smtClean="0"/>
              <a:t>e</a:t>
            </a:r>
            <a:r>
              <a:rPr lang="en-US" dirty="0" err="1" smtClean="0"/>
              <a:t>utik</a:t>
            </a:r>
            <a:r>
              <a:rPr lang="en-US" dirty="0" smtClean="0"/>
              <a:t> m</a:t>
            </a:r>
            <a:r>
              <a:rPr lang="id-ID" dirty="0" smtClean="0"/>
              <a:t>erupakan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akhir</a:t>
            </a:r>
            <a:r>
              <a:rPr lang="en-US" dirty="0" smtClean="0"/>
              <a:t>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perjalanan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id-ID" dirty="0" smtClean="0"/>
              <a:t>sarana yang dipakai itu </a:t>
            </a:r>
            <a:r>
              <a:rPr lang="en-US" dirty="0" err="1" smtClean="0"/>
              <a:t>didesign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id-ID" dirty="0" smtClean="0"/>
              <a:t> tujuan</a:t>
            </a:r>
            <a:r>
              <a:rPr lang="en-US" dirty="0" smtClean="0"/>
              <a:t>.</a:t>
            </a:r>
            <a:endParaRPr lang="id-ID" dirty="0" smtClean="0"/>
          </a:p>
          <a:p>
            <a:pPr lvl="0"/>
            <a:r>
              <a:rPr lang="id-ID" dirty="0" smtClean="0"/>
              <a:t>Disesuaikan dengan pasien dan sudut pandang terapis</a:t>
            </a:r>
          </a:p>
          <a:p>
            <a:pPr lvl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 startAt="3"/>
            </a:pPr>
            <a:r>
              <a:rPr lang="id-ID" dirty="0" smtClean="0">
                <a:solidFill>
                  <a:schemeClr val="tx1"/>
                </a:solidFill>
              </a:rPr>
              <a:t>Internalisasi perilaku emosional terapis.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Pada beberapa pasien, melibatkan “hypercritical superego”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Pasien mulai menginternalisasikan the therapists nonjudgmental, curious yang pasien sebut shameful atau “bad”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Dapat dilihat pasien dari gesture, intonation dan komunikasi nonverbal lainnya.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795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 startAt="4"/>
            </a:pPr>
            <a:r>
              <a:rPr lang="id-ID" smtClean="0">
                <a:solidFill>
                  <a:schemeClr val="tx1"/>
                </a:solidFill>
              </a:rPr>
              <a:t>Internalisasi </a:t>
            </a:r>
            <a:r>
              <a:rPr lang="id-ID">
                <a:solidFill>
                  <a:schemeClr val="tx1"/>
                </a:solidFill>
              </a:rPr>
              <a:t>strategi sadar untuk </a:t>
            </a:r>
            <a:r>
              <a:rPr lang="id-ID" smtClean="0">
                <a:solidFill>
                  <a:schemeClr val="tx1"/>
                </a:solidFill>
              </a:rPr>
              <a:t>self-reflection.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Pasien menjadi terapis dirinya sendiri yang berfikir ttg pengalaman internal seperti yang dilakukan terapis.</a:t>
            </a:r>
          </a:p>
          <a:p>
            <a:pPr algn="just"/>
            <a:endParaRPr lang="id-ID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 startAt="5"/>
            </a:pPr>
            <a:r>
              <a:rPr lang="id-ID" smtClean="0">
                <a:solidFill>
                  <a:schemeClr val="tx1"/>
                </a:solidFill>
              </a:rPr>
              <a:t>Identifikasi </a:t>
            </a:r>
            <a:r>
              <a:rPr lang="id-ID">
                <a:solidFill>
                  <a:schemeClr val="tx1"/>
                </a:solidFill>
              </a:rPr>
              <a:t>tema </a:t>
            </a:r>
            <a:r>
              <a:rPr lang="id-ID" smtClean="0">
                <a:solidFill>
                  <a:schemeClr val="tx1"/>
                </a:solidFill>
              </a:rPr>
              <a:t>transferens-kounter transferens berulang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Interaksi berulang membuat pasien lebih jelas walaupun tanpa intepretasi terapis.</a:t>
            </a:r>
          </a:p>
          <a:p>
            <a:pPr marL="457200" indent="-457200" algn="just">
              <a:buFont typeface="Arial" charset="0"/>
              <a:buChar char="•"/>
            </a:pPr>
            <a:endParaRPr lang="id-ID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 startAt="5"/>
            </a:pPr>
            <a:endParaRPr lang="id-ID" smtClean="0">
              <a:solidFill>
                <a:schemeClr val="tx1"/>
              </a:solidFill>
            </a:endParaRPr>
          </a:p>
          <a:p>
            <a:pPr algn="just"/>
            <a:endParaRPr lang="id-ID">
              <a:solidFill>
                <a:schemeClr val="tx1"/>
              </a:solidFill>
            </a:endParaRPr>
          </a:p>
          <a:p>
            <a:pPr algn="just"/>
            <a:endParaRPr lang="id-ID" smtClean="0">
              <a:solidFill>
                <a:schemeClr val="tx1"/>
              </a:solidFill>
            </a:endParaRPr>
          </a:p>
          <a:p>
            <a:pPr algn="just"/>
            <a:endParaRPr lang="id-ID">
              <a:solidFill>
                <a:schemeClr val="tx1"/>
              </a:solidFill>
            </a:endParaRPr>
          </a:p>
          <a:p>
            <a:pPr algn="just"/>
            <a:endParaRPr lang="id-ID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92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lnSpcReduction="10000"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Secondary Strategies</a:t>
            </a:r>
          </a:p>
          <a:p>
            <a:pPr algn="just"/>
            <a:endParaRPr lang="id-ID" b="1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/>
            </a:pPr>
            <a:r>
              <a:rPr lang="id-ID" dirty="0" smtClean="0">
                <a:solidFill>
                  <a:schemeClr val="tx1"/>
                </a:solidFill>
              </a:rPr>
              <a:t>Penggunaan </a:t>
            </a:r>
            <a:r>
              <a:rPr lang="id-ID" dirty="0">
                <a:solidFill>
                  <a:schemeClr val="tx1"/>
                </a:solidFill>
              </a:rPr>
              <a:t>sugesti secara </a:t>
            </a:r>
            <a:r>
              <a:rPr lang="id-ID" dirty="0" smtClean="0">
                <a:solidFill>
                  <a:schemeClr val="tx1"/>
                </a:solidFill>
              </a:rPr>
              <a:t>implisit/eksplisit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Sering dalam variasi dari konfrontasi.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Interpretasi dapat menimbulkan perhatian pasien pada pola perilaku dengan sugesti implisit/eksplisit pada masalah yang memerlukan perubahan perilaku.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/>
              <a:t>Mengarahkan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thdp</a:t>
            </a:r>
            <a:r>
              <a:rPr lang="en-US" dirty="0" smtClean="0"/>
              <a:t> </a:t>
            </a:r>
            <a:r>
              <a:rPr lang="en-US" dirty="0" err="1" smtClean="0"/>
              <a:t>serangkaian</a:t>
            </a:r>
            <a:r>
              <a:rPr lang="en-US" dirty="0" smtClean="0"/>
              <a:t> </a:t>
            </a:r>
            <a:r>
              <a:rPr lang="en-US" dirty="0" err="1" smtClean="0"/>
              <a:t>asosiasi</a:t>
            </a:r>
            <a:r>
              <a:rPr lang="en-US" dirty="0" smtClean="0"/>
              <a:t>/</a:t>
            </a:r>
            <a:r>
              <a:rPr lang="en-US" dirty="0" err="1" smtClean="0"/>
              <a:t>batasan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id-ID" dirty="0" smtClean="0"/>
              <a:t> dampak yg dirasakan;</a:t>
            </a:r>
            <a:r>
              <a:rPr lang="en-US" dirty="0" smtClean="0"/>
              <a:t> </a:t>
            </a:r>
            <a:r>
              <a:rPr lang="en-US" dirty="0" err="1" smtClean="0"/>
              <a:t>menyarankan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bhw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mental </a:t>
            </a:r>
            <a:r>
              <a:rPr lang="en-US" dirty="0" err="1" smtClean="0"/>
              <a:t>kehidupan</a:t>
            </a:r>
            <a:r>
              <a:rPr lang="en-US" dirty="0" smtClean="0"/>
              <a:t>/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lbh</a:t>
            </a:r>
            <a:r>
              <a:rPr lang="en-US" dirty="0" smtClean="0"/>
              <a:t> </a:t>
            </a:r>
            <a:r>
              <a:rPr lang="en-US" dirty="0" err="1" smtClean="0"/>
              <a:t>diperhatikan</a:t>
            </a:r>
            <a:r>
              <a:rPr lang="en-US" dirty="0" smtClean="0"/>
              <a:t> </a:t>
            </a:r>
            <a:r>
              <a:rPr lang="en-US" dirty="0" err="1" smtClean="0"/>
              <a:t>drpd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.</a:t>
            </a: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endParaRPr lang="id-ID" dirty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240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 startAt="2"/>
            </a:pPr>
            <a:r>
              <a:rPr lang="id-ID" dirty="0" smtClean="0">
                <a:solidFill>
                  <a:schemeClr val="tx1"/>
                </a:solidFill>
              </a:rPr>
              <a:t>Confrontation of </a:t>
            </a:r>
            <a:r>
              <a:rPr lang="id-ID" dirty="0">
                <a:solidFill>
                  <a:schemeClr val="tx1"/>
                </a:solidFill>
              </a:rPr>
              <a:t>dysfunctional </a:t>
            </a:r>
            <a:r>
              <a:rPr lang="id-ID" dirty="0" smtClean="0">
                <a:solidFill>
                  <a:schemeClr val="tx1"/>
                </a:solidFill>
              </a:rPr>
              <a:t>beliefs</a:t>
            </a:r>
          </a:p>
          <a:p>
            <a:pPr marL="514350" indent="-514350" algn="just">
              <a:buAutoNum type="arabicPeriod" startAt="2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Terapis kognitif sering menggunakan pada intervensi, juga terapis dinamik sebagai implisiti atau eksplisiti.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Psikoterapi yang baik untuk depresi dan ansietas 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 dysfunctional beliefs.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32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92500"/>
          </a:bodyPr>
          <a:lstStyle/>
          <a:p>
            <a:pPr marL="514350" indent="-514350" algn="just">
              <a:buAutoNum type="arabicPeriod" startAt="3"/>
            </a:pPr>
            <a:r>
              <a:rPr lang="fi-FI" dirty="0" smtClean="0">
                <a:solidFill>
                  <a:schemeClr val="tx1"/>
                </a:solidFill>
              </a:rPr>
              <a:t>Menemukan </a:t>
            </a:r>
            <a:r>
              <a:rPr lang="fi-FI" dirty="0">
                <a:solidFill>
                  <a:schemeClr val="tx1"/>
                </a:solidFill>
              </a:rPr>
              <a:t>metode penyelesaian masalah sadar </a:t>
            </a:r>
            <a:r>
              <a:rPr lang="fi-FI" dirty="0" smtClean="0">
                <a:solidFill>
                  <a:schemeClr val="tx1"/>
                </a:solidFill>
              </a:rPr>
              <a:t>p</a:t>
            </a:r>
            <a:r>
              <a:rPr lang="id-ID" dirty="0" smtClean="0">
                <a:solidFill>
                  <a:schemeClr val="tx1"/>
                </a:solidFill>
              </a:rPr>
              <a:t>asien</a:t>
            </a:r>
          </a:p>
          <a:p>
            <a:pPr marL="514350" indent="-514350" algn="just"/>
            <a:r>
              <a:rPr lang="id-ID" dirty="0" smtClean="0"/>
              <a:t>	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Terapis dinamik sering mengarahkan perhatian pasien pada masalah pikiran atau perilaku.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dirty="0" err="1" smtClean="0"/>
              <a:t>Bahkan</a:t>
            </a:r>
            <a:r>
              <a:rPr lang="en-US" dirty="0" smtClean="0"/>
              <a:t> pd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fungsinya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ekspanatori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fokus</a:t>
            </a:r>
            <a:r>
              <a:rPr lang="en-US" dirty="0" smtClean="0"/>
              <a:t> </a:t>
            </a:r>
            <a:r>
              <a:rPr lang="en-US" dirty="0" err="1" smtClean="0"/>
              <a:t>eksplisit</a:t>
            </a:r>
            <a:r>
              <a:rPr lang="en-US" dirty="0" smtClean="0"/>
              <a:t> pd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. </a:t>
            </a: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Pendekatan tersebut dapat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adaptif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pilihan</a:t>
            </a:r>
            <a:r>
              <a:rPr lang="en-US" dirty="0" smtClean="0"/>
              <a:t> </a:t>
            </a:r>
            <a:r>
              <a:rPr lang="en-US" dirty="0" err="1" smtClean="0"/>
              <a:t>hidupnya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 smtClean="0"/>
              <a:t>selanjutnya</a:t>
            </a:r>
            <a:r>
              <a:rPr lang="en-US" dirty="0" smtClean="0"/>
              <a:t>.</a:t>
            </a: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endParaRPr lang="fi-FI" dirty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28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AutoNum type="arabicPeriod" startAt="4"/>
            </a:pPr>
            <a:r>
              <a:rPr lang="id-ID" smtClean="0">
                <a:solidFill>
                  <a:schemeClr val="tx1"/>
                </a:solidFill>
              </a:rPr>
              <a:t>Pemaparan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Terapi perilaku khususnya pasien ansietas, juga sering dalam terapi dinamik.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Memaparkan pasien dengan stimulus yang memunculkan ansietas sambil memaksa pasien melakukan konfront situasi tersebut  sampai kecemasan menghilang.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Pasien dalam terapi psikodinamik menghindari banyak area dalam kehidupannya dan penghindaran ini “</a:t>
            </a:r>
            <a:r>
              <a:rPr lang="id-ID" i="1" smtClean="0">
                <a:solidFill>
                  <a:schemeClr val="tx1"/>
                </a:solidFill>
              </a:rPr>
              <a:t>self-reinforcing”</a:t>
            </a:r>
            <a:r>
              <a:rPr lang="id-ID" i="1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mtClean="0">
                <a:solidFill>
                  <a:schemeClr val="tx1"/>
                </a:solidFill>
                <a:sym typeface="Wingdings" pitchFamily="2" charset="2"/>
              </a:rPr>
              <a:t>penghindaran memori, pikiran atau situasi yg berhubungan.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  <a:sym typeface="Wingdings" pitchFamily="2" charset="2"/>
              </a:rPr>
              <a:t>Tanpa konfrontasi aktif situasi yang ditakuti tidak akan mencapai perbaikan.</a:t>
            </a:r>
            <a:endParaRPr lang="id-ID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endParaRPr lang="id-ID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endParaRPr lang="id-ID">
              <a:solidFill>
                <a:schemeClr val="tx1"/>
              </a:solidFill>
            </a:endParaRPr>
          </a:p>
          <a:p>
            <a:pPr algn="just"/>
            <a:endParaRPr lang="id-ID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72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 startAt="5"/>
            </a:pPr>
            <a:r>
              <a:rPr lang="id-ID" smtClean="0">
                <a:solidFill>
                  <a:schemeClr val="tx1"/>
                </a:solidFill>
              </a:rPr>
              <a:t>Bentuk self-disclosure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Dapat membantu pasien memahami dunia internal orang lain.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Misalnya dengan membagi perasaan dengan pasien, analis dpt membantu pasien melihat persepsinya ttg apa yang dirasakan analis adalah hanya “representasi” yang dapat dimainkan dan dimengerti. </a:t>
            </a:r>
            <a:endParaRPr lang="id-ID">
              <a:solidFill>
                <a:schemeClr val="tx1"/>
              </a:solidFill>
            </a:endParaRPr>
          </a:p>
          <a:p>
            <a:pPr algn="just"/>
            <a:endParaRPr lang="id-ID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2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 startAt="6"/>
            </a:pPr>
            <a:r>
              <a:rPr lang="id-ID" dirty="0" smtClean="0">
                <a:solidFill>
                  <a:schemeClr val="tx1"/>
                </a:solidFill>
              </a:rPr>
              <a:t>Afirmasi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Pasien yang mengalami trauma saat kecil dapat menafsirkan intepretasi seperti membatalkan pengalaman subjektif pasien dengan cara yang sama dengan ketidakpercayaan </a:t>
            </a:r>
            <a:r>
              <a:rPr lang="id-ID" dirty="0" smtClean="0"/>
              <a:t>orang tua</a:t>
            </a:r>
            <a:r>
              <a:rPr lang="id-ID" dirty="0" smtClean="0">
                <a:solidFill>
                  <a:schemeClr val="tx1"/>
                </a:solidFill>
              </a:rPr>
              <a:t> akan laporan anak tentang adanya trauma.</a:t>
            </a:r>
          </a:p>
          <a:p>
            <a:pPr marL="457200" indent="-457200" algn="just">
              <a:buFont typeface="Arial" charset="0"/>
              <a:buChar char="•"/>
            </a:pPr>
            <a:endParaRPr lang="id-ID" dirty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19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 startAt="7"/>
            </a:pPr>
            <a:r>
              <a:rPr lang="id-ID" dirty="0" smtClean="0">
                <a:solidFill>
                  <a:schemeClr val="tx1"/>
                </a:solidFill>
              </a:rPr>
              <a:t>Teknik fasilitatif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Merupakan intervensi yang membantu pasien lebih nyaman bekerja sama dengan terapis untuk mengerti kerja dari pikiran. </a:t>
            </a: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r>
              <a:rPr lang="id-ID" smtClean="0">
                <a:solidFill>
                  <a:schemeClr val="tx1"/>
                </a:solidFill>
              </a:rPr>
              <a:t>Dengan mengatur penggunaan humor atau komentar edukatif ke beberapa bentuak reassurance yang dapat </a:t>
            </a:r>
            <a:r>
              <a:rPr lang="id-ID" i="1" smtClean="0">
                <a:solidFill>
                  <a:schemeClr val="tx1"/>
                </a:solidFill>
              </a:rPr>
              <a:t>encouraging </a:t>
            </a:r>
            <a:r>
              <a:rPr lang="id-ID" smtClean="0">
                <a:solidFill>
                  <a:schemeClr val="tx1"/>
                </a:solidFill>
              </a:rPr>
              <a:t>pasien untuk confrtont material sulit atau yg menimbulkan rasa malu.</a:t>
            </a: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99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0" dirty="0" smtClean="0">
                <a:solidFill>
                  <a:schemeClr val="tx1"/>
                </a:solidFill>
                <a:effectLst/>
              </a:rPr>
              <a:t>KESIMPULAN</a:t>
            </a:r>
            <a:endParaRPr lang="id-ID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Tujuan dari terapi psikodinamik bervariasi sesuai dengan teori yg disukai terapis, motivasi nirsadar terapis, dan masalah serta ketertarikan yang ada pada pasien.</a:t>
            </a:r>
          </a:p>
          <a:p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dinamik</a:t>
            </a:r>
            <a:r>
              <a:rPr lang="en-US" dirty="0" smtClean="0"/>
              <a:t> </a:t>
            </a:r>
            <a:r>
              <a:rPr lang="en-US" dirty="0" err="1" smtClean="0"/>
              <a:t>seharusnya</a:t>
            </a:r>
            <a:r>
              <a:rPr lang="en-US" dirty="0" smtClean="0"/>
              <a:t> </a:t>
            </a:r>
            <a:r>
              <a:rPr lang="en-US" dirty="0" err="1" smtClean="0"/>
              <a:t>berusaha</a:t>
            </a:r>
            <a:r>
              <a:rPr lang="en-US" dirty="0" smtClean="0"/>
              <a:t> </a:t>
            </a:r>
            <a:r>
              <a:rPr lang="en-US" dirty="0" err="1" smtClean="0"/>
              <a:t>menyesuaikan</a:t>
            </a:r>
            <a:r>
              <a:rPr lang="en-US" dirty="0" smtClean="0"/>
              <a:t> </a:t>
            </a:r>
            <a:r>
              <a:rPr lang="en-US" dirty="0" err="1" smtClean="0"/>
              <a:t>strategi</a:t>
            </a:r>
            <a:r>
              <a:rPr lang="en-US" dirty="0" smtClean="0"/>
              <a:t> </a:t>
            </a:r>
            <a:r>
              <a:rPr lang="en-US" dirty="0" err="1" smtClean="0"/>
              <a:t>terap</a:t>
            </a:r>
            <a:r>
              <a:rPr lang="id-ID" dirty="0" smtClean="0"/>
              <a:t>e</a:t>
            </a:r>
            <a:r>
              <a:rPr lang="en-US" dirty="0" err="1" smtClean="0"/>
              <a:t>utik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id-ID" dirty="0" smtClean="0"/>
              <a:t>mungkin dapat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lain m</a:t>
            </a:r>
            <a:r>
              <a:rPr lang="id-ID" dirty="0" smtClean="0"/>
              <a:t>ungkin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tepat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lain.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id-ID" sz="3000" b="1" dirty="0" smtClean="0">
                <a:solidFill>
                  <a:schemeClr val="tx1"/>
                </a:solidFill>
              </a:rPr>
              <a:t>GOALS OF PSYCHODYNAMIC PSYCHOTHERAPY</a:t>
            </a:r>
          </a:p>
          <a:p>
            <a:pPr marL="514350" indent="-514350" algn="just">
              <a:buAutoNum type="arabicPeriod"/>
            </a:pPr>
            <a:r>
              <a:rPr lang="id-ID" sz="3800" dirty="0" smtClean="0">
                <a:solidFill>
                  <a:schemeClr val="tx1"/>
                </a:solidFill>
              </a:rPr>
              <a:t>Resolution of conflict. 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Tujuan terapi dinamik adalah mengeksplorasi asal konflik nirsadar dan menghilangkan gejala yang dihasilkannya.</a:t>
            </a:r>
          </a:p>
          <a:p>
            <a:pPr marL="457200" indent="-457200" algn="just"/>
            <a:r>
              <a:rPr lang="en-US" dirty="0" err="1" smtClean="0"/>
              <a:t>Contoh</a:t>
            </a:r>
            <a:r>
              <a:rPr lang="en-US" dirty="0" smtClean="0"/>
              <a:t>: </a:t>
            </a:r>
            <a:r>
              <a:rPr lang="en-US" dirty="0" err="1" smtClean="0"/>
              <a:t>Lelaki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kesulitan</a:t>
            </a:r>
            <a:r>
              <a:rPr lang="en-US" dirty="0" smtClean="0"/>
              <a:t> </a:t>
            </a:r>
            <a:r>
              <a:rPr lang="en-US" dirty="0" err="1" smtClean="0"/>
              <a:t>menulis</a:t>
            </a:r>
            <a:r>
              <a:rPr lang="en-US" dirty="0" smtClean="0"/>
              <a:t> </a:t>
            </a:r>
            <a:r>
              <a:rPr lang="en-US" dirty="0" err="1" smtClean="0"/>
              <a:t>krn</a:t>
            </a:r>
            <a:r>
              <a:rPr lang="en-US" dirty="0" smtClean="0"/>
              <a:t> </a:t>
            </a:r>
            <a:r>
              <a:rPr lang="en-US" dirty="0" err="1" smtClean="0"/>
              <a:t>ketakutannya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kesuksesannya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membawanya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kompetisi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ayahnya</a:t>
            </a:r>
            <a:r>
              <a:rPr lang="en-US" dirty="0" smtClean="0"/>
              <a:t>.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konfli</a:t>
            </a:r>
            <a:r>
              <a:rPr lang="id-ID" dirty="0" smtClean="0"/>
              <a:t>k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sdh</a:t>
            </a:r>
            <a:r>
              <a:rPr lang="en-US" dirty="0" smtClean="0"/>
              <a:t> </a:t>
            </a:r>
            <a:r>
              <a:rPr lang="en-US" dirty="0" err="1" smtClean="0"/>
              <a:t>dieksplorasi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dimengerti</a:t>
            </a:r>
            <a:r>
              <a:rPr lang="en-US" dirty="0" smtClean="0"/>
              <a:t>, </a:t>
            </a:r>
            <a:r>
              <a:rPr lang="en-US" dirty="0" err="1" smtClean="0"/>
              <a:t>lelaki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menulis</a:t>
            </a:r>
            <a:r>
              <a:rPr lang="en-US" dirty="0" smtClean="0"/>
              <a:t> </a:t>
            </a:r>
            <a:r>
              <a:rPr lang="en-US" dirty="0" err="1" smtClean="0"/>
              <a:t>krn</a:t>
            </a:r>
            <a:r>
              <a:rPr lang="en-US" dirty="0" smtClean="0"/>
              <a:t> </a:t>
            </a:r>
            <a:r>
              <a:rPr lang="en-US" dirty="0" err="1" smtClean="0"/>
              <a:t>kecemasannya</a:t>
            </a:r>
            <a:r>
              <a:rPr lang="en-US" dirty="0" smtClean="0"/>
              <a:t> </a:t>
            </a:r>
            <a:r>
              <a:rPr lang="en-US" dirty="0" err="1" smtClean="0"/>
              <a:t>sdh</a:t>
            </a:r>
            <a:r>
              <a:rPr lang="en-US" dirty="0" smtClean="0"/>
              <a:t> </a:t>
            </a:r>
            <a:r>
              <a:rPr lang="en-US" dirty="0" err="1" smtClean="0"/>
              <a:t>dikurangi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pemahamannya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sesungguhnya</a:t>
            </a:r>
            <a:r>
              <a:rPr lang="en-US" dirty="0" smtClean="0"/>
              <a:t> </a:t>
            </a:r>
            <a:r>
              <a:rPr lang="en-US" dirty="0" err="1" smtClean="0"/>
              <a:t>dialami</a:t>
            </a:r>
            <a:r>
              <a:rPr lang="en-US" dirty="0" smtClean="0"/>
              <a:t> </a:t>
            </a:r>
            <a:r>
              <a:rPr lang="en-US" dirty="0" err="1" smtClean="0"/>
              <a:t>olehnya</a:t>
            </a:r>
            <a:r>
              <a:rPr lang="en-US" dirty="0" smtClean="0"/>
              <a:t>. 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Konflik tidak selalu dihilangkan sepenuhnya namun psn menjadi beradaptasi secara lebih efektif dengan konflik tersebut.</a:t>
            </a:r>
          </a:p>
        </p:txBody>
      </p:sp>
    </p:spTree>
    <p:extLst>
      <p:ext uri="{BB962C8B-B14F-4D97-AF65-F5344CB8AC3E}">
        <p14:creationId xmlns:p14="http://schemas.microsoft.com/office/powerpoint/2010/main" xmlns="" val="96401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GOALS</a:t>
            </a:r>
          </a:p>
          <a:p>
            <a:pPr marL="514350" indent="-514350" algn="just">
              <a:buAutoNum type="arabicPeriod" startAt="2"/>
            </a:pPr>
            <a:r>
              <a:rPr lang="id-ID" sz="3800" dirty="0" smtClean="0">
                <a:solidFill>
                  <a:schemeClr val="tx1"/>
                </a:solidFill>
              </a:rPr>
              <a:t>A search for truth</a:t>
            </a:r>
          </a:p>
          <a:p>
            <a:pPr marL="287338" indent="-287338" algn="l">
              <a:buFontTx/>
              <a:buChar char="-"/>
            </a:pP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dinamik</a:t>
            </a:r>
            <a:r>
              <a:rPr lang="en-US" dirty="0" smtClean="0"/>
              <a:t> </a:t>
            </a:r>
            <a:r>
              <a:rPr lang="en-US" dirty="0" err="1" smtClean="0"/>
              <a:t>memandang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self-knowledge.</a:t>
            </a:r>
          </a:p>
          <a:p>
            <a:pPr marL="287338" indent="-287338" algn="l">
              <a:buFontTx/>
              <a:buChar char="-"/>
            </a:pP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dibimbing</a:t>
            </a:r>
            <a:r>
              <a:rPr lang="en-US" dirty="0" smtClean="0"/>
              <a:t> 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mengenali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bertentangan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diinginkannya</a:t>
            </a:r>
            <a:r>
              <a:rPr lang="en-US" dirty="0" smtClean="0"/>
              <a:t>. </a:t>
            </a:r>
          </a:p>
          <a:p>
            <a:pPr marL="287338" indent="-287338" algn="l">
              <a:buFontTx/>
              <a:buChar char="-"/>
            </a:pPr>
            <a:r>
              <a:rPr lang="en-US" dirty="0" smtClean="0"/>
              <a:t>WINNICOTT 1962/1976: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identifikasi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true self </a:t>
            </a:r>
            <a:r>
              <a:rPr lang="en-US" dirty="0" err="1" smtClean="0"/>
              <a:t>dan</a:t>
            </a:r>
            <a:r>
              <a:rPr lang="en-US" dirty="0" smtClean="0"/>
              <a:t> false self.</a:t>
            </a:r>
          </a:p>
          <a:p>
            <a:pPr marL="287338" indent="-287338" algn="l">
              <a:buFontTx/>
              <a:buChar char="-"/>
            </a:pPr>
            <a:r>
              <a:rPr lang="en-US" dirty="0" smtClean="0"/>
              <a:t>GABBARD 1996: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seharusnya</a:t>
            </a:r>
            <a:r>
              <a:rPr lang="en-US" dirty="0" smtClean="0"/>
              <a:t> </a:t>
            </a:r>
            <a:r>
              <a:rPr lang="en-US" dirty="0" err="1" smtClean="0"/>
              <a:t>menghasilkan</a:t>
            </a:r>
            <a:r>
              <a:rPr lang="en-US" dirty="0" smtClean="0"/>
              <a:t> </a:t>
            </a:r>
            <a:r>
              <a:rPr lang="en-US" dirty="0" err="1" smtClean="0"/>
              <a:t>perasaan</a:t>
            </a:r>
            <a:r>
              <a:rPr lang="en-US" dirty="0" smtClean="0"/>
              <a:t>  yang 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nyata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57669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GOALS</a:t>
            </a:r>
          </a:p>
          <a:p>
            <a:pPr algn="just"/>
            <a:r>
              <a:rPr lang="id-ID" dirty="0" smtClean="0">
                <a:solidFill>
                  <a:schemeClr val="tx1"/>
                </a:solidFill>
              </a:rPr>
              <a:t>3.</a:t>
            </a:r>
            <a:r>
              <a:rPr lang="id-ID" sz="4200" dirty="0" smtClean="0">
                <a:solidFill>
                  <a:schemeClr val="tx1"/>
                </a:solidFill>
              </a:rPr>
              <a:t> An improved capacity to seek out 	appropriate selfobjects</a:t>
            </a:r>
          </a:p>
          <a:p>
            <a:pPr algn="l"/>
            <a:endParaRPr lang="id-ID" dirty="0" smtClean="0"/>
          </a:p>
          <a:p>
            <a:pPr algn="l"/>
            <a:r>
              <a:rPr lang="en-US" dirty="0" err="1" smtClean="0"/>
              <a:t>Ditulis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pandangan</a:t>
            </a:r>
            <a:r>
              <a:rPr lang="en-US" dirty="0" smtClean="0"/>
              <a:t> self psychological (KOHUT 1984)</a:t>
            </a:r>
          </a:p>
          <a:p>
            <a:pPr algn="l"/>
            <a:r>
              <a:rPr lang="en-US" dirty="0" smtClean="0"/>
              <a:t>“Kita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id-ID" dirty="0" smtClean="0"/>
              <a:t>pernah bisa menguasai</a:t>
            </a:r>
            <a:r>
              <a:rPr lang="en-US" dirty="0" smtClean="0"/>
              <a:t> 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 </a:t>
            </a:r>
            <a:r>
              <a:rPr lang="id-ID" dirty="0" smtClean="0"/>
              <a:t>yang menunjukkan fungsi tertentu terhadap kita, </a:t>
            </a:r>
            <a:r>
              <a:rPr lang="en-US" dirty="0" err="1" smtClean="0"/>
              <a:t>berupa</a:t>
            </a:r>
            <a:r>
              <a:rPr lang="en-US" dirty="0" smtClean="0"/>
              <a:t> mirroring, affirmation, validation, idealization”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KOHUT </a:t>
            </a:r>
            <a:r>
              <a:rPr lang="en-US" dirty="0" err="1" smtClean="0"/>
              <a:t>menyebutnya</a:t>
            </a:r>
            <a:r>
              <a:rPr lang="en-US" dirty="0" smtClean="0"/>
              <a:t> “</a:t>
            </a:r>
            <a:r>
              <a:rPr lang="en-US" dirty="0" err="1" smtClean="0"/>
              <a:t>selfobject</a:t>
            </a:r>
            <a:r>
              <a:rPr lang="en-US" dirty="0" smtClean="0"/>
              <a:t> functions”</a:t>
            </a:r>
          </a:p>
          <a:p>
            <a:pPr algn="l"/>
            <a:endParaRPr lang="en-US" dirty="0" smtClean="0"/>
          </a:p>
          <a:p>
            <a:pPr marL="457200" indent="-457200" algn="just">
              <a:buFont typeface="Arial" charset="0"/>
              <a:buChar char="•"/>
            </a:pPr>
            <a:r>
              <a:rPr lang="id-ID" dirty="0" smtClean="0">
                <a:solidFill>
                  <a:schemeClr val="tx1"/>
                </a:solidFill>
              </a:rPr>
              <a:t>Tujuan membantu pasien pindah dari posisi menggunakan </a:t>
            </a:r>
            <a:r>
              <a:rPr lang="id-ID" i="1" dirty="0" smtClean="0">
                <a:solidFill>
                  <a:schemeClr val="tx1"/>
                </a:solidFill>
              </a:rPr>
              <a:t>self object </a:t>
            </a:r>
            <a:r>
              <a:rPr lang="id-ID" dirty="0" smtClean="0">
                <a:solidFill>
                  <a:schemeClr val="tx1"/>
                </a:solidFill>
              </a:rPr>
              <a:t>imatur atau maladaptive menjadi lebih matur /adaptif. </a:t>
            </a: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Arial" charset="0"/>
              <a:buChar char="•"/>
            </a:pPr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512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GOALS</a:t>
            </a:r>
          </a:p>
          <a:p>
            <a:pPr marL="742950" indent="-742950" algn="just">
              <a:buAutoNum type="arabicPeriod" startAt="4"/>
            </a:pPr>
            <a:r>
              <a:rPr lang="id-ID" sz="4200" dirty="0" smtClean="0">
                <a:solidFill>
                  <a:schemeClr val="tx1"/>
                </a:solidFill>
              </a:rPr>
              <a:t>Improved </a:t>
            </a:r>
            <a:r>
              <a:rPr lang="id-ID" sz="4200" dirty="0">
                <a:solidFill>
                  <a:schemeClr val="tx1"/>
                </a:solidFill>
              </a:rPr>
              <a:t>Relationship </a:t>
            </a:r>
            <a:endParaRPr lang="id-ID" sz="4200" dirty="0" smtClean="0">
              <a:solidFill>
                <a:schemeClr val="tx1"/>
              </a:solidFill>
            </a:endParaRPr>
          </a:p>
          <a:p>
            <a:pPr marL="742950" indent="-742950" algn="just"/>
            <a:endParaRPr lang="id-ID" sz="4200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relasi</a:t>
            </a:r>
            <a:r>
              <a:rPr lang="en-US" dirty="0" smtClean="0"/>
              <a:t> </a:t>
            </a:r>
            <a:r>
              <a:rPr lang="en-US" dirty="0" err="1" smtClean="0"/>
              <a:t>objek</a:t>
            </a:r>
            <a:r>
              <a:rPr lang="en-US" dirty="0" smtClean="0"/>
              <a:t>/</a:t>
            </a:r>
            <a:r>
              <a:rPr lang="en-US" dirty="0" err="1" smtClean="0"/>
              <a:t>orientasi</a:t>
            </a:r>
            <a:r>
              <a:rPr lang="en-US" dirty="0" smtClean="0"/>
              <a:t> </a:t>
            </a:r>
            <a:r>
              <a:rPr lang="en-US" dirty="0" err="1" smtClean="0"/>
              <a:t>relasi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bgmn</a:t>
            </a:r>
            <a:r>
              <a:rPr lang="en-US" dirty="0" smtClean="0"/>
              <a:t> internal self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representasi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interaksi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id-ID" dirty="0" smtClean="0"/>
              <a:t>dunia luar</a:t>
            </a:r>
            <a:r>
              <a:rPr lang="en-US" dirty="0" smtClean="0"/>
              <a:t>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Meningkatkan hubungan </a:t>
            </a:r>
            <a:r>
              <a:rPr lang="id-ID" dirty="0">
                <a:solidFill>
                  <a:schemeClr val="tx1"/>
                </a:solidFill>
              </a:rPr>
              <a:t>untuk mencapai pemahaman tentang relasi objek internal seseorang.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mengintegrasi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proyeksikan</a:t>
            </a:r>
            <a:r>
              <a:rPr lang="en-US" dirty="0" smtClean="0"/>
              <a:t> pd </a:t>
            </a:r>
            <a:r>
              <a:rPr lang="en-US" dirty="0" err="1" smtClean="0"/>
              <a:t>orang</a:t>
            </a:r>
            <a:r>
              <a:rPr lang="en-US" dirty="0" smtClean="0"/>
              <a:t> lain. </a:t>
            </a:r>
            <a:endParaRPr lang="id-ID" dirty="0" smtClean="0"/>
          </a:p>
          <a:p>
            <a:pPr marL="457200" indent="-457200" algn="just">
              <a:buFont typeface="Wingdings" pitchFamily="2" charset="2"/>
              <a:buChar char="Ø"/>
            </a:pPr>
            <a:endParaRPr lang="id-ID" b="1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Pasien lebih mampu hidup di dunia nyata dibandingkan fantasi.</a:t>
            </a:r>
            <a:endParaRPr lang="sv-SE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28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548680"/>
            <a:ext cx="7920880" cy="56886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GOALS</a:t>
            </a:r>
          </a:p>
          <a:p>
            <a:pPr marL="514350" indent="-514350" algn="just">
              <a:buAutoNum type="arabicPeriod" startAt="5"/>
            </a:pPr>
            <a:r>
              <a:rPr lang="id-ID" sz="4200" dirty="0" smtClean="0">
                <a:solidFill>
                  <a:schemeClr val="tx1"/>
                </a:solidFill>
              </a:rPr>
              <a:t>The generation oh meaning within the therapeutic dialogue.</a:t>
            </a:r>
          </a:p>
          <a:p>
            <a:pPr marL="514350" indent="-514350" algn="just"/>
            <a:endParaRPr lang="id-ID" b="1" dirty="0" smtClean="0"/>
          </a:p>
          <a:p>
            <a:pPr marL="514350" indent="-514350" algn="just"/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dinamik</a:t>
            </a:r>
            <a:r>
              <a:rPr lang="en-US" dirty="0" smtClean="0"/>
              <a:t> </a:t>
            </a:r>
            <a:r>
              <a:rPr lang="id-ID" dirty="0" smtClean="0"/>
              <a:t>akhir2 ini kurang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id-ID" dirty="0" smtClean="0"/>
              <a:t>makna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interpretasi</a:t>
            </a:r>
            <a:r>
              <a:rPr lang="en-US" dirty="0" smtClean="0"/>
              <a:t> </a:t>
            </a:r>
            <a:r>
              <a:rPr lang="en-US" dirty="0" err="1" smtClean="0"/>
              <a:t>kejadian</a:t>
            </a:r>
            <a:r>
              <a:rPr lang="en-US" dirty="0" smtClean="0"/>
              <a:t>/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sebenarnya</a:t>
            </a:r>
            <a:r>
              <a:rPr lang="en-US" dirty="0" smtClean="0"/>
              <a:t>.</a:t>
            </a:r>
          </a:p>
          <a:p>
            <a:pPr marL="514350" indent="-514350" algn="just">
              <a:buAutoNum type="arabicPeriod" startAt="5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Terdapat proses dua arah antara menemukan makna nirsadar yang telah lama ada dan membentuk makna melalui dialog terapeutik,  dimana psn dan terapis berkontribusi.</a:t>
            </a:r>
          </a:p>
          <a:p>
            <a:pPr marL="341313" indent="-341313" algn="just">
              <a:buFontTx/>
              <a:buChar char="-"/>
            </a:pPr>
            <a:endParaRPr lang="en-US" b="1" dirty="0" smtClean="0"/>
          </a:p>
          <a:p>
            <a:pPr marL="341313" indent="-341313" algn="just">
              <a:buFontTx/>
              <a:buChar char="-"/>
            </a:pPr>
            <a:r>
              <a:rPr lang="en-US" dirty="0" smtClean="0"/>
              <a:t>MITCHELL 1997: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partisipan</a:t>
            </a:r>
            <a:r>
              <a:rPr lang="en-US" dirty="0" smtClean="0"/>
              <a:t> pd </a:t>
            </a:r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membangun</a:t>
            </a:r>
            <a:r>
              <a:rPr lang="en-US" dirty="0" smtClean="0"/>
              <a:t> </a:t>
            </a:r>
            <a:r>
              <a:rPr lang="id-ID" dirty="0" smtClean="0"/>
              <a:t>makna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sepanjang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  <a:p>
            <a:pPr algn="just"/>
            <a:endParaRPr lang="id-ID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33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500042"/>
            <a:ext cx="7920880" cy="5688632"/>
          </a:xfrm>
        </p:spPr>
        <p:txBody>
          <a:bodyPr>
            <a:normAutofit/>
          </a:bodyPr>
          <a:lstStyle/>
          <a:p>
            <a:pPr algn="just"/>
            <a:r>
              <a:rPr lang="id-ID" b="1" dirty="0" smtClean="0">
                <a:solidFill>
                  <a:schemeClr val="tx1"/>
                </a:solidFill>
              </a:rPr>
              <a:t>GOALS</a:t>
            </a:r>
          </a:p>
          <a:p>
            <a:pPr marL="514350" indent="-514350" algn="just">
              <a:buAutoNum type="arabicPeriod" startAt="6"/>
            </a:pPr>
            <a:r>
              <a:rPr lang="id-ID" dirty="0" smtClean="0">
                <a:solidFill>
                  <a:schemeClr val="tx1"/>
                </a:solidFill>
              </a:rPr>
              <a:t>Improved mentalization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Ps harus dapat membedakan antara dunia internalnya sendiri </a:t>
            </a:r>
            <a:r>
              <a:rPr lang="id-ID" dirty="0" smtClean="0"/>
              <a:t> dan cara menyikapi di  dunia eksternal</a:t>
            </a:r>
            <a:endParaRPr lang="id-ID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id-ID" dirty="0" smtClean="0">
                <a:solidFill>
                  <a:schemeClr val="tx1"/>
                </a:solidFill>
              </a:rPr>
              <a:t>Improved mentalization : mengenali bagaimana perilaku mereka dibentuk oleh perasaan dalam diri, keyakinan, konflik, dan motivasi, bukan terjadi secara random</a:t>
            </a:r>
          </a:p>
        </p:txBody>
      </p:sp>
    </p:spTree>
    <p:extLst>
      <p:ext uri="{BB962C8B-B14F-4D97-AF65-F5344CB8AC3E}">
        <p14:creationId xmlns:p14="http://schemas.microsoft.com/office/powerpoint/2010/main" xmlns="" val="5789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2451</TotalTime>
  <Words>1826</Words>
  <Application>Microsoft Office PowerPoint</Application>
  <PresentationFormat>On-screen Show (4:3)</PresentationFormat>
  <Paragraphs>231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Apex</vt:lpstr>
      <vt:lpstr>GOALS AND  THERAPEUTIC ACTION</vt:lpstr>
      <vt:lpstr>Slide 2</vt:lpstr>
      <vt:lpstr>TUJUAN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KESIMPULAN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 AND  THERAPEUTIC ACTION</dc:title>
  <dc:creator>ismail - [2010]</dc:creator>
  <cp:lastModifiedBy>ASUS</cp:lastModifiedBy>
  <cp:revision>55</cp:revision>
  <dcterms:created xsi:type="dcterms:W3CDTF">2012-05-30T15:17:34Z</dcterms:created>
  <dcterms:modified xsi:type="dcterms:W3CDTF">2014-05-22T01:19:23Z</dcterms:modified>
</cp:coreProperties>
</file>