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18"/>
  </p:notesMasterIdLst>
  <p:sldIdLst>
    <p:sldId id="256" r:id="rId2"/>
    <p:sldId id="282" r:id="rId3"/>
    <p:sldId id="276" r:id="rId4"/>
    <p:sldId id="279" r:id="rId5"/>
    <p:sldId id="286" r:id="rId6"/>
    <p:sldId id="287" r:id="rId7"/>
    <p:sldId id="277" r:id="rId8"/>
    <p:sldId id="280" r:id="rId9"/>
    <p:sldId id="283" r:id="rId10"/>
    <p:sldId id="284" r:id="rId11"/>
    <p:sldId id="285" r:id="rId12"/>
    <p:sldId id="257" r:id="rId13"/>
    <p:sldId id="258" r:id="rId14"/>
    <p:sldId id="261" r:id="rId15"/>
    <p:sldId id="288" r:id="rId16"/>
    <p:sldId id="278"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9174" autoAdjust="0"/>
  </p:normalViewPr>
  <p:slideViewPr>
    <p:cSldViewPr snapToGrid="0">
      <p:cViewPr varScale="1">
        <p:scale>
          <a:sx n="59" d="100"/>
          <a:sy n="59" d="100"/>
        </p:scale>
        <p:origin x="117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8D922A-1FD8-4E6A-A857-3E22387A3121}" type="datetimeFigureOut">
              <a:rPr lang="en-US" smtClean="0"/>
              <a:t>2/6/2014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7D88FE-DF1A-4805-A909-8BAAB9F650C6}" type="slidenum">
              <a:rPr lang="en-US" smtClean="0"/>
              <a:t>‹#›</a:t>
            </a:fld>
            <a:endParaRPr lang="en-US"/>
          </a:p>
        </p:txBody>
      </p:sp>
    </p:spTree>
    <p:extLst>
      <p:ext uri="{BB962C8B-B14F-4D97-AF65-F5344CB8AC3E}">
        <p14:creationId xmlns:p14="http://schemas.microsoft.com/office/powerpoint/2010/main" val="4284407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Anna O (Bertha</a:t>
            </a:r>
            <a:r>
              <a:rPr lang="en-US" baseline="0" dirty="0" smtClean="0"/>
              <a:t> </a:t>
            </a:r>
            <a:r>
              <a:rPr lang="en-US" baseline="0" dirty="0" err="1" smtClean="0"/>
              <a:t>Pappenheim</a:t>
            </a:r>
            <a:r>
              <a:rPr lang="en-US" baseline="0" dirty="0" smtClean="0"/>
              <a:t>) </a:t>
            </a:r>
            <a:r>
              <a:rPr lang="en-US" baseline="0" dirty="0" smtClean="0">
                <a:sym typeface="Wingdings" panose="05000000000000000000" pitchFamily="2" charset="2"/>
              </a:rPr>
              <a:t> hysterical symptoms </a:t>
            </a:r>
            <a:r>
              <a:rPr lang="en-US" baseline="0" dirty="0" err="1" smtClean="0">
                <a:sym typeface="Wingdings" panose="05000000000000000000" pitchFamily="2" charset="2"/>
              </a:rPr>
              <a:t>sejak</a:t>
            </a:r>
            <a:r>
              <a:rPr lang="en-US" baseline="0" dirty="0" smtClean="0">
                <a:sym typeface="Wingdings" panose="05000000000000000000" pitchFamily="2" charset="2"/>
              </a:rPr>
              <a:t> </a:t>
            </a:r>
            <a:r>
              <a:rPr lang="en-US" baseline="0" dirty="0" err="1" smtClean="0">
                <a:sym typeface="Wingdings" panose="05000000000000000000" pitchFamily="2" charset="2"/>
              </a:rPr>
              <a:t>ayahnya</a:t>
            </a:r>
            <a:r>
              <a:rPr lang="en-US" baseline="0" dirty="0" smtClean="0">
                <a:sym typeface="Wingdings" panose="05000000000000000000" pitchFamily="2" charset="2"/>
              </a:rPr>
              <a:t> </a:t>
            </a:r>
            <a:r>
              <a:rPr lang="en-US" baseline="0" dirty="0" err="1" smtClean="0">
                <a:sym typeface="Wingdings" panose="05000000000000000000" pitchFamily="2" charset="2"/>
              </a:rPr>
              <a:t>meninggal</a:t>
            </a:r>
            <a:r>
              <a:rPr lang="en-US" baseline="0" dirty="0" smtClean="0">
                <a:sym typeface="Wingdings" panose="05000000000000000000" pitchFamily="2" charset="2"/>
              </a:rPr>
              <a:t> : paralysis, </a:t>
            </a:r>
            <a:r>
              <a:rPr lang="en-US" baseline="0" dirty="0" err="1" smtClean="0">
                <a:sym typeface="Wingdings" panose="05000000000000000000" pitchFamily="2" charset="2"/>
              </a:rPr>
              <a:t>gangguan</a:t>
            </a:r>
            <a:r>
              <a:rPr lang="en-US" baseline="0" dirty="0" smtClean="0">
                <a:sym typeface="Wingdings" panose="05000000000000000000" pitchFamily="2" charset="2"/>
              </a:rPr>
              <a:t> </a:t>
            </a:r>
            <a:r>
              <a:rPr lang="en-US" baseline="0" dirty="0" err="1" smtClean="0">
                <a:sym typeface="Wingdings" panose="05000000000000000000" pitchFamily="2" charset="2"/>
              </a:rPr>
              <a:t>penglihatan</a:t>
            </a:r>
            <a:r>
              <a:rPr lang="en-US" baseline="0" dirty="0" smtClean="0">
                <a:sym typeface="Wingdings" panose="05000000000000000000" pitchFamily="2" charset="2"/>
              </a:rPr>
              <a:t>, </a:t>
            </a:r>
            <a:r>
              <a:rPr lang="en-US" baseline="0" dirty="0" err="1" smtClean="0">
                <a:sym typeface="Wingdings" panose="05000000000000000000" pitchFamily="2" charset="2"/>
              </a:rPr>
              <a:t>pendengaran</a:t>
            </a:r>
            <a:r>
              <a:rPr lang="en-US" baseline="0" dirty="0" smtClean="0">
                <a:sym typeface="Wingdings" panose="05000000000000000000" pitchFamily="2" charset="2"/>
              </a:rPr>
              <a:t>, </a:t>
            </a:r>
            <a:r>
              <a:rPr lang="en-US" baseline="0" dirty="0" err="1" smtClean="0">
                <a:sym typeface="Wingdings" panose="05000000000000000000" pitchFamily="2" charset="2"/>
              </a:rPr>
              <a:t>dll</a:t>
            </a:r>
            <a:r>
              <a:rPr lang="en-US" baseline="0" dirty="0" smtClean="0">
                <a:sym typeface="Wingdings" panose="05000000000000000000" pitchFamily="2" charset="2"/>
              </a:rPr>
              <a:t>. Anna O </a:t>
            </a:r>
            <a:r>
              <a:rPr lang="en-US" baseline="0" dirty="0" err="1" smtClean="0">
                <a:sym typeface="Wingdings" panose="05000000000000000000" pitchFamily="2" charset="2"/>
              </a:rPr>
              <a:t>merawat</a:t>
            </a:r>
            <a:r>
              <a:rPr lang="en-US" baseline="0" dirty="0" smtClean="0">
                <a:sym typeface="Wingdings" panose="05000000000000000000" pitchFamily="2" charset="2"/>
              </a:rPr>
              <a:t> </a:t>
            </a:r>
            <a:r>
              <a:rPr lang="en-US" baseline="0" dirty="0" err="1" smtClean="0">
                <a:sym typeface="Wingdings" panose="05000000000000000000" pitchFamily="2" charset="2"/>
              </a:rPr>
              <a:t>ayahnya</a:t>
            </a:r>
            <a:r>
              <a:rPr lang="en-US" baseline="0" dirty="0" smtClean="0">
                <a:sym typeface="Wingdings" panose="05000000000000000000" pitchFamily="2" charset="2"/>
              </a:rPr>
              <a:t> yang </a:t>
            </a:r>
            <a:r>
              <a:rPr lang="en-US" baseline="0" dirty="0" err="1" smtClean="0">
                <a:sym typeface="Wingdings" panose="05000000000000000000" pitchFamily="2" charset="2"/>
              </a:rPr>
              <a:t>sakit</a:t>
            </a:r>
            <a:r>
              <a:rPr lang="en-US" baseline="0" dirty="0" smtClean="0">
                <a:sym typeface="Wingdings" panose="05000000000000000000" pitchFamily="2" charset="2"/>
              </a:rPr>
              <a:t> </a:t>
            </a:r>
            <a:r>
              <a:rPr lang="en-US" baseline="0" dirty="0" err="1" smtClean="0">
                <a:sym typeface="Wingdings" panose="05000000000000000000" pitchFamily="2" charset="2"/>
              </a:rPr>
              <a:t>hingga</a:t>
            </a:r>
            <a:r>
              <a:rPr lang="en-US" baseline="0" dirty="0" smtClean="0">
                <a:sym typeface="Wingdings" panose="05000000000000000000" pitchFamily="2" charset="2"/>
              </a:rPr>
              <a:t> </a:t>
            </a:r>
            <a:r>
              <a:rPr lang="en-US" baseline="0" dirty="0" err="1" smtClean="0">
                <a:sym typeface="Wingdings" panose="05000000000000000000" pitchFamily="2" charset="2"/>
              </a:rPr>
              <a:t>meninggal</a:t>
            </a:r>
            <a:r>
              <a:rPr lang="en-US" baseline="0" dirty="0" smtClean="0">
                <a:sym typeface="Wingdings" panose="05000000000000000000" pitchFamily="2" charset="2"/>
              </a:rPr>
              <a:t>, </a:t>
            </a:r>
            <a:r>
              <a:rPr lang="en-US" baseline="0" dirty="0" err="1" smtClean="0">
                <a:sym typeface="Wingdings" panose="05000000000000000000" pitchFamily="2" charset="2"/>
              </a:rPr>
              <a:t>sangat</a:t>
            </a:r>
            <a:r>
              <a:rPr lang="en-US" baseline="0" dirty="0" smtClean="0">
                <a:sym typeface="Wingdings" panose="05000000000000000000" pitchFamily="2" charset="2"/>
              </a:rPr>
              <a:t> </a:t>
            </a:r>
            <a:r>
              <a:rPr lang="en-US" baseline="0" dirty="0" err="1" smtClean="0">
                <a:sym typeface="Wingdings" panose="05000000000000000000" pitchFamily="2" charset="2"/>
              </a:rPr>
              <a:t>dekat</a:t>
            </a:r>
            <a:r>
              <a:rPr lang="en-US" baseline="0" dirty="0" smtClean="0">
                <a:sym typeface="Wingdings" panose="05000000000000000000" pitchFamily="2" charset="2"/>
              </a:rPr>
              <a:t> </a:t>
            </a:r>
            <a:r>
              <a:rPr lang="en-US" baseline="0" dirty="0" err="1" smtClean="0">
                <a:sym typeface="Wingdings" panose="05000000000000000000" pitchFamily="2" charset="2"/>
              </a:rPr>
              <a:t>dengan</a:t>
            </a:r>
            <a:r>
              <a:rPr lang="en-US" baseline="0" dirty="0" smtClean="0">
                <a:sym typeface="Wingdings" panose="05000000000000000000" pitchFamily="2" charset="2"/>
              </a:rPr>
              <a:t> </a:t>
            </a:r>
            <a:r>
              <a:rPr lang="en-US" baseline="0" dirty="0" err="1" smtClean="0">
                <a:sym typeface="Wingdings" panose="05000000000000000000" pitchFamily="2" charset="2"/>
              </a:rPr>
              <a:t>ayahnya</a:t>
            </a:r>
            <a:r>
              <a:rPr lang="en-US" baseline="0" dirty="0" smtClean="0">
                <a:sym typeface="Wingdings" panose="05000000000000000000" pitchFamily="2" charset="2"/>
              </a:rPr>
              <a:t>. Anna </a:t>
            </a:r>
            <a:r>
              <a:rPr lang="en-US" baseline="0" dirty="0" err="1" smtClean="0">
                <a:sym typeface="Wingdings" panose="05000000000000000000" pitchFamily="2" charset="2"/>
              </a:rPr>
              <a:t>dapat</a:t>
            </a:r>
            <a:r>
              <a:rPr lang="en-US" baseline="0" dirty="0" smtClean="0">
                <a:sym typeface="Wingdings" panose="05000000000000000000" pitchFamily="2" charset="2"/>
              </a:rPr>
              <a:t> </a:t>
            </a:r>
            <a:r>
              <a:rPr lang="en-US" baseline="0" dirty="0" err="1" smtClean="0">
                <a:sym typeface="Wingdings" panose="05000000000000000000" pitchFamily="2" charset="2"/>
              </a:rPr>
              <a:t>mengingat</a:t>
            </a:r>
            <a:r>
              <a:rPr lang="en-US" baseline="0" dirty="0" smtClean="0">
                <a:sym typeface="Wingdings" panose="05000000000000000000" pitchFamily="2" charset="2"/>
              </a:rPr>
              <a:t> </a:t>
            </a:r>
            <a:r>
              <a:rPr lang="en-US" baseline="0" dirty="0" err="1" smtClean="0">
                <a:sym typeface="Wingdings" panose="05000000000000000000" pitchFamily="2" charset="2"/>
              </a:rPr>
              <a:t>suatu</a:t>
            </a:r>
            <a:r>
              <a:rPr lang="en-US" baseline="0" dirty="0" smtClean="0">
                <a:sym typeface="Wingdings" panose="05000000000000000000" pitchFamily="2" charset="2"/>
              </a:rPr>
              <a:t> </a:t>
            </a:r>
            <a:r>
              <a:rPr lang="en-US" baseline="0" dirty="0" err="1" smtClean="0">
                <a:sym typeface="Wingdings" panose="05000000000000000000" pitchFamily="2" charset="2"/>
              </a:rPr>
              <a:t>mimpi</a:t>
            </a:r>
            <a:r>
              <a:rPr lang="en-US" baseline="0" dirty="0" smtClean="0">
                <a:sym typeface="Wingdings" panose="05000000000000000000" pitchFamily="2" charset="2"/>
              </a:rPr>
              <a:t> </a:t>
            </a:r>
            <a:r>
              <a:rPr lang="en-US" baseline="0" dirty="0" err="1" smtClean="0">
                <a:sym typeface="Wingdings" panose="05000000000000000000" pitchFamily="2" charset="2"/>
              </a:rPr>
              <a:t>dimana</a:t>
            </a:r>
            <a:r>
              <a:rPr lang="en-US" baseline="0" dirty="0" smtClean="0">
                <a:sym typeface="Wingdings" panose="05000000000000000000" pitchFamily="2" charset="2"/>
              </a:rPr>
              <a:t> </a:t>
            </a:r>
            <a:r>
              <a:rPr lang="en-US" baseline="0" dirty="0" err="1" smtClean="0">
                <a:sym typeface="Wingdings" panose="05000000000000000000" pitchFamily="2" charset="2"/>
              </a:rPr>
              <a:t>ada</a:t>
            </a:r>
            <a:r>
              <a:rPr lang="en-US" baseline="0" dirty="0" smtClean="0">
                <a:sym typeface="Wingdings" panose="05000000000000000000" pitchFamily="2" charset="2"/>
              </a:rPr>
              <a:t> </a:t>
            </a:r>
            <a:r>
              <a:rPr lang="en-US" baseline="0" dirty="0" err="1" smtClean="0">
                <a:sym typeface="Wingdings" panose="05000000000000000000" pitchFamily="2" charset="2"/>
              </a:rPr>
              <a:t>sebuah</a:t>
            </a:r>
            <a:r>
              <a:rPr lang="en-US" baseline="0" dirty="0" smtClean="0">
                <a:sym typeface="Wingdings" panose="05000000000000000000" pitchFamily="2" charset="2"/>
              </a:rPr>
              <a:t> </a:t>
            </a:r>
            <a:r>
              <a:rPr lang="en-US" baseline="0" dirty="0" err="1" smtClean="0">
                <a:sym typeface="Wingdings" panose="05000000000000000000" pitchFamily="2" charset="2"/>
              </a:rPr>
              <a:t>ular</a:t>
            </a:r>
            <a:r>
              <a:rPr lang="en-US" baseline="0" dirty="0" smtClean="0">
                <a:sym typeface="Wingdings" panose="05000000000000000000" pitchFamily="2" charset="2"/>
              </a:rPr>
              <a:t> yang </a:t>
            </a:r>
            <a:r>
              <a:rPr lang="en-US" baseline="0" dirty="0" err="1" smtClean="0">
                <a:sym typeface="Wingdings" panose="05000000000000000000" pitchFamily="2" charset="2"/>
              </a:rPr>
              <a:t>mendekati</a:t>
            </a:r>
            <a:r>
              <a:rPr lang="en-US" baseline="0" dirty="0" smtClean="0">
                <a:sym typeface="Wingdings" panose="05000000000000000000" pitchFamily="2" charset="2"/>
              </a:rPr>
              <a:t> </a:t>
            </a:r>
            <a:r>
              <a:rPr lang="en-US" baseline="0" dirty="0" err="1" smtClean="0">
                <a:sym typeface="Wingdings" panose="05000000000000000000" pitchFamily="2" charset="2"/>
              </a:rPr>
              <a:t>bapaknya</a:t>
            </a:r>
            <a:r>
              <a:rPr lang="en-US" baseline="0" dirty="0" smtClean="0">
                <a:sym typeface="Wingdings" panose="05000000000000000000" pitchFamily="2" charset="2"/>
              </a:rPr>
              <a:t> (</a:t>
            </a:r>
            <a:r>
              <a:rPr lang="en-US" baseline="0" dirty="0" err="1" smtClean="0">
                <a:sym typeface="Wingdings" panose="05000000000000000000" pitchFamily="2" charset="2"/>
              </a:rPr>
              <a:t>ketika</a:t>
            </a:r>
            <a:r>
              <a:rPr lang="en-US" baseline="0" dirty="0" smtClean="0">
                <a:sym typeface="Wingdings" panose="05000000000000000000" pitchFamily="2" charset="2"/>
              </a:rPr>
              <a:t> </a:t>
            </a:r>
            <a:r>
              <a:rPr lang="en-US" baseline="0" dirty="0" err="1" smtClean="0">
                <a:sym typeface="Wingdings" panose="05000000000000000000" pitchFamily="2" charset="2"/>
              </a:rPr>
              <a:t>ibunya</a:t>
            </a:r>
            <a:r>
              <a:rPr lang="en-US" baseline="0" dirty="0" smtClean="0">
                <a:sym typeface="Wingdings" panose="05000000000000000000" pitchFamily="2" charset="2"/>
              </a:rPr>
              <a:t> </a:t>
            </a:r>
            <a:r>
              <a:rPr lang="en-US" baseline="0" dirty="0" err="1" smtClean="0">
                <a:sym typeface="Wingdings" panose="05000000000000000000" pitchFamily="2" charset="2"/>
              </a:rPr>
              <a:t>sedang</a:t>
            </a:r>
            <a:r>
              <a:rPr lang="en-US" baseline="0" dirty="0" smtClean="0">
                <a:sym typeface="Wingdings" panose="05000000000000000000" pitchFamily="2" charset="2"/>
              </a:rPr>
              <a:t> </a:t>
            </a:r>
            <a:r>
              <a:rPr lang="en-US" baseline="0" dirty="0" err="1" smtClean="0">
                <a:sym typeface="Wingdings" panose="05000000000000000000" pitchFamily="2" charset="2"/>
              </a:rPr>
              <a:t>pergi</a:t>
            </a:r>
            <a:r>
              <a:rPr lang="en-US" baseline="0" dirty="0" smtClean="0">
                <a:sym typeface="Wingdings" panose="05000000000000000000" pitchFamily="2" charset="2"/>
              </a:rPr>
              <a:t>), </a:t>
            </a:r>
            <a:r>
              <a:rPr lang="en-US" baseline="0" dirty="0" err="1" smtClean="0">
                <a:sym typeface="Wingdings" panose="05000000000000000000" pitchFamily="2" charset="2"/>
              </a:rPr>
              <a:t>mau</a:t>
            </a:r>
            <a:r>
              <a:rPr lang="en-US" baseline="0" dirty="0" smtClean="0">
                <a:sym typeface="Wingdings" panose="05000000000000000000" pitchFamily="2" charset="2"/>
              </a:rPr>
              <a:t> </a:t>
            </a:r>
            <a:r>
              <a:rPr lang="en-US" baseline="0" dirty="0" err="1" smtClean="0">
                <a:sym typeface="Wingdings" panose="05000000000000000000" pitchFamily="2" charset="2"/>
              </a:rPr>
              <a:t>menggigit</a:t>
            </a:r>
            <a:r>
              <a:rPr lang="en-US" baseline="0" dirty="0" smtClean="0">
                <a:sym typeface="Wingdings" panose="05000000000000000000" pitchFamily="2" charset="2"/>
              </a:rPr>
              <a:t>, </a:t>
            </a:r>
            <a:r>
              <a:rPr lang="en-US" baseline="0" dirty="0" err="1" smtClean="0">
                <a:sym typeface="Wingdings" panose="05000000000000000000" pitchFamily="2" charset="2"/>
              </a:rPr>
              <a:t>dan</a:t>
            </a:r>
            <a:r>
              <a:rPr lang="en-US" baseline="0" dirty="0" smtClean="0">
                <a:sym typeface="Wingdings" panose="05000000000000000000" pitchFamily="2" charset="2"/>
              </a:rPr>
              <a:t> </a:t>
            </a:r>
            <a:r>
              <a:rPr lang="en-US" baseline="0" dirty="0" err="1" smtClean="0">
                <a:sym typeface="Wingdings" panose="05000000000000000000" pitchFamily="2" charset="2"/>
              </a:rPr>
              <a:t>anna</a:t>
            </a:r>
            <a:r>
              <a:rPr lang="en-US" baseline="0" dirty="0" smtClean="0">
                <a:sym typeface="Wingdings" panose="05000000000000000000" pitchFamily="2" charset="2"/>
              </a:rPr>
              <a:t> </a:t>
            </a:r>
            <a:r>
              <a:rPr lang="en-US" baseline="0" dirty="0" err="1" smtClean="0">
                <a:sym typeface="Wingdings" panose="05000000000000000000" pitchFamily="2" charset="2"/>
              </a:rPr>
              <a:t>tidak</a:t>
            </a:r>
            <a:r>
              <a:rPr lang="en-US" baseline="0" dirty="0" smtClean="0">
                <a:sym typeface="Wingdings" panose="05000000000000000000" pitchFamily="2" charset="2"/>
              </a:rPr>
              <a:t> </a:t>
            </a:r>
            <a:r>
              <a:rPr lang="en-US" baseline="0" dirty="0" err="1" smtClean="0">
                <a:sym typeface="Wingdings" panose="05000000000000000000" pitchFamily="2" charset="2"/>
              </a:rPr>
              <a:t>bisa</a:t>
            </a:r>
            <a:r>
              <a:rPr lang="en-US" baseline="0" dirty="0" smtClean="0">
                <a:sym typeface="Wingdings" panose="05000000000000000000" pitchFamily="2" charset="2"/>
              </a:rPr>
              <a:t> </a:t>
            </a:r>
            <a:r>
              <a:rPr lang="en-US" baseline="0" dirty="0" err="1" smtClean="0">
                <a:sym typeface="Wingdings" panose="05000000000000000000" pitchFamily="2" charset="2"/>
              </a:rPr>
              <a:t>mengusir</a:t>
            </a:r>
            <a:r>
              <a:rPr lang="en-US" baseline="0" dirty="0" smtClean="0">
                <a:sym typeface="Wingdings" panose="05000000000000000000" pitchFamily="2" charset="2"/>
              </a:rPr>
              <a:t> </a:t>
            </a:r>
            <a:r>
              <a:rPr lang="en-US" baseline="0" dirty="0" err="1" smtClean="0">
                <a:sym typeface="Wingdings" panose="05000000000000000000" pitchFamily="2" charset="2"/>
              </a:rPr>
              <a:t>ular</a:t>
            </a:r>
            <a:r>
              <a:rPr lang="en-US" baseline="0" dirty="0" smtClean="0">
                <a:sym typeface="Wingdings" panose="05000000000000000000" pitchFamily="2" charset="2"/>
              </a:rPr>
              <a:t> </a:t>
            </a:r>
            <a:r>
              <a:rPr lang="en-US" baseline="0" dirty="0" err="1" smtClean="0">
                <a:sym typeface="Wingdings" panose="05000000000000000000" pitchFamily="2" charset="2"/>
              </a:rPr>
              <a:t>itu</a:t>
            </a:r>
            <a:r>
              <a:rPr lang="en-US" baseline="0" dirty="0" smtClean="0">
                <a:sym typeface="Wingdings" panose="05000000000000000000" pitchFamily="2" charset="2"/>
              </a:rPr>
              <a:t> </a:t>
            </a:r>
            <a:r>
              <a:rPr lang="en-US" baseline="0" dirty="0" err="1" smtClean="0">
                <a:sym typeface="Wingdings" panose="05000000000000000000" pitchFamily="2" charset="2"/>
              </a:rPr>
              <a:t>karena</a:t>
            </a:r>
            <a:r>
              <a:rPr lang="en-US" baseline="0" dirty="0" smtClean="0">
                <a:sym typeface="Wingdings" panose="05000000000000000000" pitchFamily="2" charset="2"/>
              </a:rPr>
              <a:t> tiba2 </a:t>
            </a:r>
            <a:r>
              <a:rPr lang="en-US" baseline="0" dirty="0" err="1" smtClean="0">
                <a:sym typeface="Wingdings" panose="05000000000000000000" pitchFamily="2" charset="2"/>
              </a:rPr>
              <a:t>tangannya</a:t>
            </a:r>
            <a:r>
              <a:rPr lang="en-US" baseline="0" dirty="0" smtClean="0">
                <a:sym typeface="Wingdings" panose="05000000000000000000" pitchFamily="2" charset="2"/>
              </a:rPr>
              <a:t> </a:t>
            </a:r>
            <a:r>
              <a:rPr lang="en-US" baseline="0" dirty="0" err="1" smtClean="0">
                <a:sym typeface="Wingdings" panose="05000000000000000000" pitchFamily="2" charset="2"/>
              </a:rPr>
              <a:t>mati</a:t>
            </a:r>
            <a:r>
              <a:rPr lang="en-US" baseline="0" dirty="0" smtClean="0">
                <a:sym typeface="Wingdings" panose="05000000000000000000" pitchFamily="2" charset="2"/>
              </a:rPr>
              <a:t> rasa, </a:t>
            </a:r>
            <a:r>
              <a:rPr lang="en-US" baseline="0" dirty="0" err="1" smtClean="0">
                <a:sym typeface="Wingdings" panose="05000000000000000000" pitchFamily="2" charset="2"/>
              </a:rPr>
              <a:t>tidak</a:t>
            </a:r>
            <a:r>
              <a:rPr lang="en-US" baseline="0" dirty="0" smtClean="0">
                <a:sym typeface="Wingdings" panose="05000000000000000000" pitchFamily="2" charset="2"/>
              </a:rPr>
              <a:t> </a:t>
            </a:r>
            <a:r>
              <a:rPr lang="en-US" baseline="0" dirty="0" err="1" smtClean="0">
                <a:sym typeface="Wingdings" panose="05000000000000000000" pitchFamily="2" charset="2"/>
              </a:rPr>
              <a:t>bisa</a:t>
            </a:r>
            <a:r>
              <a:rPr lang="en-US" baseline="0" dirty="0" smtClean="0">
                <a:sym typeface="Wingdings" panose="05000000000000000000" pitchFamily="2" charset="2"/>
              </a:rPr>
              <a:t> </a:t>
            </a:r>
            <a:r>
              <a:rPr lang="en-US" baseline="0" dirty="0" err="1" smtClean="0">
                <a:sym typeface="Wingdings" panose="05000000000000000000" pitchFamily="2" charset="2"/>
              </a:rPr>
              <a:t>digerakkan</a:t>
            </a:r>
            <a:r>
              <a:rPr lang="en-US" baseline="0" dirty="0" smtClean="0">
                <a:sym typeface="Wingdings" panose="05000000000000000000" pitchFamily="2" charset="2"/>
              </a:rPr>
              <a:t>.</a:t>
            </a:r>
          </a:p>
          <a:p>
            <a:endParaRPr lang="en-US" baseline="0" dirty="0" smtClean="0">
              <a:sym typeface="Wingdings" panose="05000000000000000000" pitchFamily="2" charset="2"/>
            </a:endParaRPr>
          </a:p>
          <a:p>
            <a:r>
              <a:rPr lang="en-US" baseline="0" dirty="0" smtClean="0">
                <a:sym typeface="Wingdings" panose="05000000000000000000" pitchFamily="2" charset="2"/>
              </a:rPr>
              <a:t>Anna </a:t>
            </a:r>
            <a:r>
              <a:rPr lang="en-US" baseline="0" dirty="0" err="1" smtClean="0">
                <a:sym typeface="Wingdings" panose="05000000000000000000" pitchFamily="2" charset="2"/>
              </a:rPr>
              <a:t>merasa</a:t>
            </a:r>
            <a:r>
              <a:rPr lang="en-US" baseline="0" dirty="0" smtClean="0">
                <a:sym typeface="Wingdings" panose="05000000000000000000" pitchFamily="2" charset="2"/>
              </a:rPr>
              <a:t> </a:t>
            </a:r>
            <a:r>
              <a:rPr lang="en-US" baseline="0" dirty="0" err="1" smtClean="0">
                <a:sym typeface="Wingdings" panose="05000000000000000000" pitchFamily="2" charset="2"/>
              </a:rPr>
              <a:t>lega</a:t>
            </a:r>
            <a:r>
              <a:rPr lang="en-US" baseline="0" dirty="0" smtClean="0">
                <a:sym typeface="Wingdings" panose="05000000000000000000" pitchFamily="2" charset="2"/>
              </a:rPr>
              <a:t> </a:t>
            </a:r>
            <a:r>
              <a:rPr lang="en-US" baseline="0" dirty="0" err="1" smtClean="0">
                <a:sym typeface="Wingdings" panose="05000000000000000000" pitchFamily="2" charset="2"/>
              </a:rPr>
              <a:t>setiap</a:t>
            </a:r>
            <a:r>
              <a:rPr lang="en-US" baseline="0" dirty="0" smtClean="0">
                <a:sym typeface="Wingdings" panose="05000000000000000000" pitchFamily="2" charset="2"/>
              </a:rPr>
              <a:t> </a:t>
            </a:r>
            <a:r>
              <a:rPr lang="en-US" baseline="0" dirty="0" err="1" smtClean="0">
                <a:sym typeface="Wingdings" panose="05000000000000000000" pitchFamily="2" charset="2"/>
              </a:rPr>
              <a:t>setelah</a:t>
            </a:r>
            <a:r>
              <a:rPr lang="en-US" baseline="0" dirty="0" smtClean="0">
                <a:sym typeface="Wingdings" panose="05000000000000000000" pitchFamily="2" charset="2"/>
              </a:rPr>
              <a:t> </a:t>
            </a:r>
            <a:r>
              <a:rPr lang="en-US" baseline="0" dirty="0" err="1" smtClean="0">
                <a:sym typeface="Wingdings" panose="05000000000000000000" pitchFamily="2" charset="2"/>
              </a:rPr>
              <a:t>sesi</a:t>
            </a:r>
            <a:r>
              <a:rPr lang="en-US" baseline="0" dirty="0" smtClean="0">
                <a:sym typeface="Wingdings" panose="05000000000000000000" pitchFamily="2" charset="2"/>
              </a:rPr>
              <a:t> hypnosis + catharsis/free association </a:t>
            </a:r>
            <a:r>
              <a:rPr lang="en-US" baseline="0" dirty="0" err="1" smtClean="0">
                <a:sym typeface="Wingdings" panose="05000000000000000000" pitchFamily="2" charset="2"/>
              </a:rPr>
              <a:t>bersama</a:t>
            </a:r>
            <a:r>
              <a:rPr lang="en-US" baseline="0" dirty="0" smtClean="0">
                <a:sym typeface="Wingdings" panose="05000000000000000000" pitchFamily="2" charset="2"/>
              </a:rPr>
              <a:t> </a:t>
            </a:r>
            <a:r>
              <a:rPr lang="en-US" baseline="0" dirty="0" err="1" smtClean="0">
                <a:sym typeface="Wingdings" panose="05000000000000000000" pitchFamily="2" charset="2"/>
              </a:rPr>
              <a:t>breur</a:t>
            </a:r>
            <a:r>
              <a:rPr lang="en-US" baseline="0" dirty="0" smtClean="0">
                <a:sym typeface="Wingdings" panose="05000000000000000000" pitchFamily="2" charset="2"/>
              </a:rPr>
              <a:t>. </a:t>
            </a:r>
            <a:r>
              <a:rPr lang="en-US" baseline="0" dirty="0" err="1" smtClean="0">
                <a:sym typeface="Wingdings" panose="05000000000000000000" pitchFamily="2" charset="2"/>
              </a:rPr>
              <a:t>Istri</a:t>
            </a:r>
            <a:r>
              <a:rPr lang="en-US" baseline="0" dirty="0" smtClean="0">
                <a:sym typeface="Wingdings" panose="05000000000000000000" pitchFamily="2" charset="2"/>
              </a:rPr>
              <a:t> </a:t>
            </a:r>
            <a:r>
              <a:rPr lang="en-US" baseline="0" dirty="0" err="1" smtClean="0">
                <a:sym typeface="Wingdings" panose="05000000000000000000" pitchFamily="2" charset="2"/>
              </a:rPr>
              <a:t>Breur</a:t>
            </a:r>
            <a:r>
              <a:rPr lang="en-US" baseline="0" dirty="0" smtClean="0">
                <a:sym typeface="Wingdings" panose="05000000000000000000" pitchFamily="2" charset="2"/>
              </a:rPr>
              <a:t> </a:t>
            </a:r>
            <a:r>
              <a:rPr lang="en-US" baseline="0" dirty="0" err="1" smtClean="0">
                <a:sym typeface="Wingdings" panose="05000000000000000000" pitchFamily="2" charset="2"/>
              </a:rPr>
              <a:t>menjadi</a:t>
            </a:r>
            <a:r>
              <a:rPr lang="en-US" baseline="0" dirty="0" smtClean="0">
                <a:sym typeface="Wingdings" panose="05000000000000000000" pitchFamily="2" charset="2"/>
              </a:rPr>
              <a:t> </a:t>
            </a:r>
            <a:r>
              <a:rPr lang="en-US" baseline="0" dirty="0" err="1" smtClean="0">
                <a:sym typeface="Wingdings" panose="05000000000000000000" pitchFamily="2" charset="2"/>
              </a:rPr>
              <a:t>cemburu</a:t>
            </a:r>
            <a:r>
              <a:rPr lang="en-US" baseline="0" dirty="0" smtClean="0">
                <a:sym typeface="Wingdings" panose="05000000000000000000" pitchFamily="2" charset="2"/>
              </a:rPr>
              <a:t> </a:t>
            </a:r>
            <a:r>
              <a:rPr lang="en-US" baseline="0" dirty="0" err="1" smtClean="0">
                <a:sym typeface="Wingdings" panose="05000000000000000000" pitchFamily="2" charset="2"/>
              </a:rPr>
              <a:t>dan</a:t>
            </a:r>
            <a:r>
              <a:rPr lang="en-US" baseline="0" dirty="0" smtClean="0">
                <a:sym typeface="Wingdings" panose="05000000000000000000" pitchFamily="2" charset="2"/>
              </a:rPr>
              <a:t> </a:t>
            </a:r>
            <a:r>
              <a:rPr lang="en-US" baseline="0" dirty="0" err="1" smtClean="0">
                <a:sym typeface="Wingdings" panose="05000000000000000000" pitchFamily="2" charset="2"/>
              </a:rPr>
              <a:t>ketika</a:t>
            </a:r>
            <a:r>
              <a:rPr lang="en-US" baseline="0" dirty="0" smtClean="0">
                <a:sym typeface="Wingdings" panose="05000000000000000000" pitchFamily="2" charset="2"/>
              </a:rPr>
              <a:t> </a:t>
            </a:r>
            <a:r>
              <a:rPr lang="en-US" baseline="0" dirty="0" err="1" smtClean="0">
                <a:sym typeface="Wingdings" panose="05000000000000000000" pitchFamily="2" charset="2"/>
              </a:rPr>
              <a:t>mulai</a:t>
            </a:r>
            <a:r>
              <a:rPr lang="en-US" baseline="0" dirty="0" smtClean="0">
                <a:sym typeface="Wingdings" panose="05000000000000000000" pitchFamily="2" charset="2"/>
              </a:rPr>
              <a:t> </a:t>
            </a:r>
            <a:r>
              <a:rPr lang="en-US" baseline="0" dirty="0" err="1" smtClean="0">
                <a:sym typeface="Wingdings" panose="05000000000000000000" pitchFamily="2" charset="2"/>
              </a:rPr>
              <a:t>menyadari</a:t>
            </a:r>
            <a:r>
              <a:rPr lang="en-US" baseline="0" dirty="0" smtClean="0">
                <a:sym typeface="Wingdings" panose="05000000000000000000" pitchFamily="2" charset="2"/>
              </a:rPr>
              <a:t> </a:t>
            </a:r>
            <a:r>
              <a:rPr lang="en-US" baseline="0" dirty="0" err="1" smtClean="0">
                <a:sym typeface="Wingdings" panose="05000000000000000000" pitchFamily="2" charset="2"/>
              </a:rPr>
              <a:t>kemungkinan</a:t>
            </a:r>
            <a:r>
              <a:rPr lang="en-US" baseline="0" dirty="0" smtClean="0">
                <a:sym typeface="Wingdings" panose="05000000000000000000" pitchFamily="2" charset="2"/>
              </a:rPr>
              <a:t> sexual connotations </a:t>
            </a:r>
            <a:r>
              <a:rPr lang="en-US" baseline="0" dirty="0" err="1" smtClean="0">
                <a:sym typeface="Wingdings" panose="05000000000000000000" pitchFamily="2" charset="2"/>
              </a:rPr>
              <a:t>dr</a:t>
            </a:r>
            <a:r>
              <a:rPr lang="en-US" baseline="0" dirty="0" smtClean="0">
                <a:sym typeface="Wingdings" panose="05000000000000000000" pitchFamily="2" charset="2"/>
              </a:rPr>
              <a:t> hub </a:t>
            </a:r>
            <a:r>
              <a:rPr lang="en-US" baseline="0" dirty="0" err="1" smtClean="0">
                <a:sym typeface="Wingdings" panose="05000000000000000000" pitchFamily="2" charset="2"/>
              </a:rPr>
              <a:t>terapis-klien</a:t>
            </a:r>
            <a:r>
              <a:rPr lang="en-US" baseline="0" dirty="0" smtClean="0">
                <a:sym typeface="Wingdings" panose="05000000000000000000" pitchFamily="2" charset="2"/>
              </a:rPr>
              <a:t>, </a:t>
            </a:r>
            <a:r>
              <a:rPr lang="en-US" baseline="0" dirty="0" err="1" smtClean="0">
                <a:sym typeface="Wingdings" panose="05000000000000000000" pitchFamily="2" charset="2"/>
              </a:rPr>
              <a:t>Breur</a:t>
            </a:r>
            <a:r>
              <a:rPr lang="en-US" baseline="0" dirty="0" smtClean="0">
                <a:sym typeface="Wingdings" panose="05000000000000000000" pitchFamily="2" charset="2"/>
              </a:rPr>
              <a:t> </a:t>
            </a:r>
            <a:r>
              <a:rPr lang="en-US" baseline="0" dirty="0" err="1" smtClean="0">
                <a:sym typeface="Wingdings" panose="05000000000000000000" pitchFamily="2" charset="2"/>
              </a:rPr>
              <a:t>menghentikan</a:t>
            </a:r>
            <a:r>
              <a:rPr lang="en-US" baseline="0" dirty="0" smtClean="0">
                <a:sym typeface="Wingdings" panose="05000000000000000000" pitchFamily="2" charset="2"/>
              </a:rPr>
              <a:t> </a:t>
            </a:r>
            <a:r>
              <a:rPr lang="en-US" baseline="0" dirty="0" err="1" smtClean="0">
                <a:sym typeface="Wingdings" panose="05000000000000000000" pitchFamily="2" charset="2"/>
              </a:rPr>
              <a:t>terapi</a:t>
            </a:r>
            <a:r>
              <a:rPr lang="en-US" baseline="0" dirty="0" smtClean="0">
                <a:sym typeface="Wingdings" panose="05000000000000000000" pitchFamily="2" charset="2"/>
              </a:rPr>
              <a:t>  transference &amp; countertransference</a:t>
            </a:r>
          </a:p>
          <a:p>
            <a:endParaRPr lang="en-US" baseline="0" dirty="0" smtClean="0">
              <a:sym typeface="Wingdings" panose="05000000000000000000" pitchFamily="2" charset="2"/>
            </a:endParaRPr>
          </a:p>
          <a:p>
            <a:r>
              <a:rPr lang="en-US" baseline="0" dirty="0" err="1" smtClean="0">
                <a:sym typeface="Wingdings" panose="05000000000000000000" pitchFamily="2" charset="2"/>
              </a:rPr>
              <a:t>Malam</a:t>
            </a:r>
            <a:r>
              <a:rPr lang="en-US" baseline="0" dirty="0" smtClean="0">
                <a:sym typeface="Wingdings" panose="05000000000000000000" pitchFamily="2" charset="2"/>
              </a:rPr>
              <a:t> </a:t>
            </a:r>
            <a:r>
              <a:rPr lang="en-US" baseline="0" dirty="0" err="1" smtClean="0">
                <a:sym typeface="Wingdings" panose="05000000000000000000" pitchFamily="2" charset="2"/>
              </a:rPr>
              <a:t>itu</a:t>
            </a:r>
            <a:r>
              <a:rPr lang="en-US" baseline="0" dirty="0" smtClean="0">
                <a:sym typeface="Wingdings" panose="05000000000000000000" pitchFamily="2" charset="2"/>
              </a:rPr>
              <a:t> Anna </a:t>
            </a:r>
            <a:r>
              <a:rPr lang="en-US" baseline="0" dirty="0" err="1" smtClean="0">
                <a:sym typeface="Wingdings" panose="05000000000000000000" pitchFamily="2" charset="2"/>
              </a:rPr>
              <a:t>mengalami</a:t>
            </a:r>
            <a:r>
              <a:rPr lang="en-US" baseline="0" dirty="0" smtClean="0">
                <a:sym typeface="Wingdings" panose="05000000000000000000" pitchFamily="2" charset="2"/>
              </a:rPr>
              <a:t> hysterical childbirth, </a:t>
            </a:r>
            <a:r>
              <a:rPr lang="en-US" baseline="0" dirty="0" err="1" smtClean="0">
                <a:sym typeface="Wingdings" panose="05000000000000000000" pitchFamily="2" charset="2"/>
              </a:rPr>
              <a:t>hanya</a:t>
            </a:r>
            <a:r>
              <a:rPr lang="en-US" baseline="0" dirty="0" smtClean="0">
                <a:sym typeface="Wingdings" panose="05000000000000000000" pitchFamily="2" charset="2"/>
              </a:rPr>
              <a:t> </a:t>
            </a:r>
            <a:r>
              <a:rPr lang="en-US" baseline="0" dirty="0" err="1" smtClean="0">
                <a:sym typeface="Wingdings" panose="05000000000000000000" pitchFamily="2" charset="2"/>
              </a:rPr>
              <a:t>bisa</a:t>
            </a:r>
            <a:r>
              <a:rPr lang="en-US" baseline="0" dirty="0" smtClean="0">
                <a:sym typeface="Wingdings" panose="05000000000000000000" pitchFamily="2" charset="2"/>
              </a:rPr>
              <a:t> </a:t>
            </a:r>
            <a:r>
              <a:rPr lang="en-US" baseline="0" dirty="0" err="1" smtClean="0">
                <a:sym typeface="Wingdings" panose="05000000000000000000" pitchFamily="2" charset="2"/>
              </a:rPr>
              <a:t>ditenangkan</a:t>
            </a:r>
            <a:r>
              <a:rPr lang="en-US" baseline="0" dirty="0" smtClean="0">
                <a:sym typeface="Wingdings" panose="05000000000000000000" pitchFamily="2" charset="2"/>
              </a:rPr>
              <a:t> </a:t>
            </a:r>
            <a:r>
              <a:rPr lang="en-US" baseline="0" dirty="0" err="1" smtClean="0">
                <a:sym typeface="Wingdings" panose="05000000000000000000" pitchFamily="2" charset="2"/>
              </a:rPr>
              <a:t>melalui</a:t>
            </a:r>
            <a:r>
              <a:rPr lang="en-US" baseline="0" dirty="0" smtClean="0">
                <a:sym typeface="Wingdings" panose="05000000000000000000" pitchFamily="2" charset="2"/>
              </a:rPr>
              <a:t> hypnosis. </a:t>
            </a:r>
            <a:r>
              <a:rPr lang="en-US" baseline="0" dirty="0" err="1" smtClean="0">
                <a:sym typeface="Wingdings" panose="05000000000000000000" pitchFamily="2" charset="2"/>
              </a:rPr>
              <a:t>Setelah</a:t>
            </a:r>
            <a:r>
              <a:rPr lang="en-US" baseline="0" dirty="0" smtClean="0">
                <a:sym typeface="Wingdings" panose="05000000000000000000" pitchFamily="2" charset="2"/>
              </a:rPr>
              <a:t> </a:t>
            </a:r>
            <a:r>
              <a:rPr lang="en-US" baseline="0" dirty="0" err="1" smtClean="0">
                <a:sym typeface="Wingdings" panose="05000000000000000000" pitchFamily="2" charset="2"/>
              </a:rPr>
              <a:t>itu</a:t>
            </a:r>
            <a:r>
              <a:rPr lang="en-US" baseline="0" dirty="0" smtClean="0">
                <a:sym typeface="Wingdings" panose="05000000000000000000" pitchFamily="2" charset="2"/>
              </a:rPr>
              <a:t> </a:t>
            </a:r>
            <a:r>
              <a:rPr lang="en-US" baseline="0" dirty="0" err="1" smtClean="0">
                <a:sym typeface="Wingdings" panose="05000000000000000000" pitchFamily="2" charset="2"/>
              </a:rPr>
              <a:t>Breur</a:t>
            </a:r>
            <a:r>
              <a:rPr lang="en-US" baseline="0" dirty="0" smtClean="0">
                <a:sym typeface="Wingdings" panose="05000000000000000000" pitchFamily="2" charset="2"/>
              </a:rPr>
              <a:t> </a:t>
            </a:r>
            <a:r>
              <a:rPr lang="en-US" baseline="0" dirty="0" err="1" smtClean="0">
                <a:sym typeface="Wingdings" panose="05000000000000000000" pitchFamily="2" charset="2"/>
              </a:rPr>
              <a:t>pergi</a:t>
            </a:r>
            <a:r>
              <a:rPr lang="en-US" baseline="0" dirty="0" smtClean="0">
                <a:sym typeface="Wingdings" panose="05000000000000000000" pitchFamily="2" charset="2"/>
              </a:rPr>
              <a:t>. Anna O </a:t>
            </a:r>
            <a:r>
              <a:rPr lang="en-US" baseline="0" dirty="0" err="1" smtClean="0">
                <a:sym typeface="Wingdings" panose="05000000000000000000" pitchFamily="2" charset="2"/>
              </a:rPr>
              <a:t>memburuk</a:t>
            </a:r>
            <a:r>
              <a:rPr lang="en-US" baseline="0" dirty="0" smtClean="0">
                <a:sym typeface="Wingdings" panose="05000000000000000000" pitchFamily="2" charset="2"/>
              </a:rPr>
              <a:t>.</a:t>
            </a:r>
            <a:endParaRPr lang="en-US" dirty="0"/>
          </a:p>
        </p:txBody>
      </p:sp>
      <p:sp>
        <p:nvSpPr>
          <p:cNvPr id="4" name="Slide Number Placeholder 3"/>
          <p:cNvSpPr>
            <a:spLocks noGrp="1"/>
          </p:cNvSpPr>
          <p:nvPr>
            <p:ph type="sldNum" sz="quarter" idx="10"/>
          </p:nvPr>
        </p:nvSpPr>
        <p:spPr/>
        <p:txBody>
          <a:bodyPr/>
          <a:lstStyle/>
          <a:p>
            <a:fld id="{FD7D88FE-DF1A-4805-A909-8BAAB9F650C6}" type="slidenum">
              <a:rPr lang="en-US" smtClean="0"/>
              <a:t>2</a:t>
            </a:fld>
            <a:endParaRPr lang="en-US"/>
          </a:p>
        </p:txBody>
      </p:sp>
    </p:spTree>
    <p:extLst>
      <p:ext uri="{BB962C8B-B14F-4D97-AF65-F5344CB8AC3E}">
        <p14:creationId xmlns:p14="http://schemas.microsoft.com/office/powerpoint/2010/main" val="8799507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AD3D97-D6A0-4437-8F66-C16C72B0B745}" type="slidenum">
              <a:rPr lang="en-US"/>
              <a:pPr/>
              <a:t>3</a:t>
            </a:fld>
            <a:endParaRPr lang="en-U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266558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506F2E-EA7B-4473-87C9-7925E4C130A4}" type="slidenum">
              <a:rPr lang="en-US"/>
              <a:pPr/>
              <a:t>4</a:t>
            </a:fld>
            <a:endParaRPr lang="en-US"/>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662107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err="1" smtClean="0"/>
              <a:t>Contoh</a:t>
            </a:r>
            <a:r>
              <a:rPr lang="en-US" baseline="0" dirty="0" smtClean="0"/>
              <a:t> preconscious </a:t>
            </a:r>
            <a:r>
              <a:rPr lang="en-US" baseline="0" dirty="0" smtClean="0">
                <a:sym typeface="Wingdings" panose="05000000000000000000" pitchFamily="2" charset="2"/>
              </a:rPr>
              <a:t> </a:t>
            </a:r>
            <a:r>
              <a:rPr lang="en-US" baseline="0" dirty="0" err="1" smtClean="0">
                <a:sym typeface="Wingdings" panose="05000000000000000000" pitchFamily="2" charset="2"/>
              </a:rPr>
              <a:t>ketika</a:t>
            </a:r>
            <a:r>
              <a:rPr lang="en-US" baseline="0" dirty="0" smtClean="0">
                <a:sym typeface="Wingdings" panose="05000000000000000000" pitchFamily="2" charset="2"/>
              </a:rPr>
              <a:t> </a:t>
            </a:r>
            <a:r>
              <a:rPr lang="en-US" baseline="0" dirty="0" err="1" smtClean="0">
                <a:sym typeface="Wingdings" panose="05000000000000000000" pitchFamily="2" charset="2"/>
              </a:rPr>
              <a:t>seseorang</a:t>
            </a:r>
            <a:r>
              <a:rPr lang="en-US" baseline="0" dirty="0" smtClean="0">
                <a:sym typeface="Wingdings" panose="05000000000000000000" pitchFamily="2" charset="2"/>
              </a:rPr>
              <a:t> </a:t>
            </a:r>
            <a:r>
              <a:rPr lang="en-US" baseline="0" dirty="0" err="1" smtClean="0">
                <a:sym typeface="Wingdings" panose="05000000000000000000" pitchFamily="2" charset="2"/>
              </a:rPr>
              <a:t>diminta</a:t>
            </a:r>
            <a:r>
              <a:rPr lang="en-US" baseline="0" dirty="0" smtClean="0">
                <a:sym typeface="Wingdings" panose="05000000000000000000" pitchFamily="2" charset="2"/>
              </a:rPr>
              <a:t> </a:t>
            </a:r>
            <a:r>
              <a:rPr lang="en-US" baseline="0" dirty="0" err="1" smtClean="0">
                <a:sym typeface="Wingdings" panose="05000000000000000000" pitchFamily="2" charset="2"/>
              </a:rPr>
              <a:t>mengingat</a:t>
            </a:r>
            <a:r>
              <a:rPr lang="en-US" baseline="0" dirty="0" smtClean="0">
                <a:sym typeface="Wingdings" panose="05000000000000000000" pitchFamily="2" charset="2"/>
              </a:rPr>
              <a:t> guru </a:t>
            </a:r>
            <a:r>
              <a:rPr lang="en-US" baseline="0" dirty="0" err="1" smtClean="0">
                <a:sym typeface="Wingdings" panose="05000000000000000000" pitchFamily="2" charset="2"/>
              </a:rPr>
              <a:t>kelas</a:t>
            </a:r>
            <a:r>
              <a:rPr lang="en-US" baseline="0" dirty="0" smtClean="0">
                <a:sym typeface="Wingdings" panose="05000000000000000000" pitchFamily="2" charset="2"/>
              </a:rPr>
              <a:t> 1 </a:t>
            </a:r>
            <a:r>
              <a:rPr lang="en-US" baseline="0" dirty="0" err="1" smtClean="0">
                <a:sym typeface="Wingdings" panose="05000000000000000000" pitchFamily="2" charset="2"/>
              </a:rPr>
              <a:t>SDnya</a:t>
            </a:r>
            <a:r>
              <a:rPr lang="en-US" baseline="0" dirty="0" smtClean="0">
                <a:sym typeface="Wingdings" panose="05000000000000000000" pitchFamily="2" charset="2"/>
              </a:rPr>
              <a:t>, </a:t>
            </a:r>
            <a:r>
              <a:rPr lang="en-US" baseline="0" dirty="0" err="1" smtClean="0">
                <a:sym typeface="Wingdings" panose="05000000000000000000" pitchFamily="2" charset="2"/>
              </a:rPr>
              <a:t>mereka</a:t>
            </a:r>
            <a:r>
              <a:rPr lang="en-US" baseline="0" dirty="0" smtClean="0">
                <a:sym typeface="Wingdings" panose="05000000000000000000" pitchFamily="2" charset="2"/>
              </a:rPr>
              <a:t> </a:t>
            </a:r>
            <a:r>
              <a:rPr lang="en-US" baseline="0" dirty="0" err="1" smtClean="0">
                <a:sym typeface="Wingdings" panose="05000000000000000000" pitchFamily="2" charset="2"/>
              </a:rPr>
              <a:t>tidak</a:t>
            </a:r>
            <a:r>
              <a:rPr lang="en-US" baseline="0" dirty="0" smtClean="0">
                <a:sym typeface="Wingdings" panose="05000000000000000000" pitchFamily="2" charset="2"/>
              </a:rPr>
              <a:t> </a:t>
            </a:r>
            <a:r>
              <a:rPr lang="en-US" baseline="0" dirty="0" err="1" smtClean="0">
                <a:sym typeface="Wingdings" panose="05000000000000000000" pitchFamily="2" charset="2"/>
              </a:rPr>
              <a:t>secara</a:t>
            </a:r>
            <a:r>
              <a:rPr lang="en-US" baseline="0" dirty="0" smtClean="0">
                <a:sym typeface="Wingdings" panose="05000000000000000000" pitchFamily="2" charset="2"/>
              </a:rPr>
              <a:t> </a:t>
            </a:r>
            <a:r>
              <a:rPr lang="en-US" baseline="0" dirty="0" err="1" smtClean="0">
                <a:sym typeface="Wingdings" panose="05000000000000000000" pitchFamily="2" charset="2"/>
              </a:rPr>
              <a:t>sadar</a:t>
            </a:r>
            <a:r>
              <a:rPr lang="en-US" baseline="0" dirty="0" smtClean="0">
                <a:sym typeface="Wingdings" panose="05000000000000000000" pitchFamily="2" charset="2"/>
              </a:rPr>
              <a:t> </a:t>
            </a:r>
            <a:r>
              <a:rPr lang="en-US" baseline="0" dirty="0" err="1" smtClean="0">
                <a:sym typeface="Wingdings" panose="05000000000000000000" pitchFamily="2" charset="2"/>
              </a:rPr>
              <a:t>langsung</a:t>
            </a:r>
            <a:r>
              <a:rPr lang="en-US" baseline="0" dirty="0" smtClean="0">
                <a:sym typeface="Wingdings" panose="05000000000000000000" pitchFamily="2" charset="2"/>
              </a:rPr>
              <a:t> </a:t>
            </a:r>
            <a:r>
              <a:rPr lang="en-US" baseline="0" dirty="0" err="1" smtClean="0">
                <a:sym typeface="Wingdings" panose="05000000000000000000" pitchFamily="2" charset="2"/>
              </a:rPr>
              <a:t>ingat</a:t>
            </a:r>
            <a:r>
              <a:rPr lang="en-US" baseline="0" dirty="0" smtClean="0">
                <a:sym typeface="Wingdings" panose="05000000000000000000" pitchFamily="2" charset="2"/>
              </a:rPr>
              <a:t> </a:t>
            </a:r>
            <a:r>
              <a:rPr lang="en-US" baseline="0" dirty="0" err="1" smtClean="0">
                <a:sym typeface="Wingdings" panose="05000000000000000000" pitchFamily="2" charset="2"/>
              </a:rPr>
              <a:t>namun</a:t>
            </a:r>
            <a:r>
              <a:rPr lang="en-US" baseline="0" dirty="0" smtClean="0">
                <a:sym typeface="Wingdings" panose="05000000000000000000" pitchFamily="2" charset="2"/>
              </a:rPr>
              <a:t> </a:t>
            </a:r>
            <a:r>
              <a:rPr lang="en-US" baseline="0" dirty="0" err="1" smtClean="0">
                <a:sym typeface="Wingdings" panose="05000000000000000000" pitchFamily="2" charset="2"/>
              </a:rPr>
              <a:t>jika</a:t>
            </a:r>
            <a:r>
              <a:rPr lang="en-US" baseline="0" dirty="0" smtClean="0">
                <a:sym typeface="Wingdings" panose="05000000000000000000" pitchFamily="2" charset="2"/>
              </a:rPr>
              <a:t> </a:t>
            </a:r>
            <a:r>
              <a:rPr lang="en-US" baseline="0" dirty="0" err="1" smtClean="0">
                <a:sym typeface="Wingdings" panose="05000000000000000000" pitchFamily="2" charset="2"/>
              </a:rPr>
              <a:t>difokuskan</a:t>
            </a:r>
            <a:r>
              <a:rPr lang="en-US" baseline="0" dirty="0" smtClean="0">
                <a:sym typeface="Wingdings" panose="05000000000000000000" pitchFamily="2" charset="2"/>
              </a:rPr>
              <a:t> </a:t>
            </a:r>
            <a:r>
              <a:rPr lang="en-US" baseline="0" dirty="0" err="1" smtClean="0">
                <a:sym typeface="Wingdings" panose="05000000000000000000" pitchFamily="2" charset="2"/>
              </a:rPr>
              <a:t>maka</a:t>
            </a:r>
            <a:r>
              <a:rPr lang="en-US" baseline="0" dirty="0" smtClean="0">
                <a:sym typeface="Wingdings" panose="05000000000000000000" pitchFamily="2" charset="2"/>
              </a:rPr>
              <a:t> </a:t>
            </a:r>
            <a:r>
              <a:rPr lang="en-US" baseline="0" dirty="0" err="1" smtClean="0">
                <a:sym typeface="Wingdings" panose="05000000000000000000" pitchFamily="2" charset="2"/>
              </a:rPr>
              <a:t>dapat</a:t>
            </a:r>
            <a:r>
              <a:rPr lang="en-US" baseline="0" dirty="0" smtClean="0">
                <a:sym typeface="Wingdings" panose="05000000000000000000" pitchFamily="2" charset="2"/>
              </a:rPr>
              <a:t> </a:t>
            </a:r>
            <a:r>
              <a:rPr lang="en-US" baseline="0" dirty="0" err="1" smtClean="0">
                <a:sym typeface="Wingdings" panose="05000000000000000000" pitchFamily="2" charset="2"/>
              </a:rPr>
              <a:t>membayangkan</a:t>
            </a:r>
            <a:r>
              <a:rPr lang="en-US" baseline="0" dirty="0" smtClean="0">
                <a:sym typeface="Wingdings" panose="05000000000000000000" pitchFamily="2" charset="2"/>
              </a:rPr>
              <a:t> </a:t>
            </a:r>
            <a:r>
              <a:rPr lang="en-US" baseline="0" dirty="0" err="1" smtClean="0">
                <a:sym typeface="Wingdings" panose="05000000000000000000" pitchFamily="2" charset="2"/>
              </a:rPr>
              <a:t>melalui</a:t>
            </a:r>
            <a:r>
              <a:rPr lang="en-US" baseline="0" dirty="0" smtClean="0">
                <a:sym typeface="Wingdings" panose="05000000000000000000" pitchFamily="2" charset="2"/>
              </a:rPr>
              <a:t> </a:t>
            </a:r>
            <a:r>
              <a:rPr lang="en-US" baseline="0" dirty="0" err="1" smtClean="0">
                <a:sym typeface="Wingdings" panose="05000000000000000000" pitchFamily="2" charset="2"/>
              </a:rPr>
              <a:t>ingatan</a:t>
            </a:r>
            <a:r>
              <a:rPr lang="en-US" baseline="0" dirty="0" smtClean="0">
                <a:sym typeface="Wingdings" panose="05000000000000000000" pitchFamily="2" charset="2"/>
              </a:rPr>
              <a:t>.</a:t>
            </a:r>
          </a:p>
          <a:p>
            <a:pPr eaLnBrk="1" hangingPunct="1">
              <a:spcBef>
                <a:spcPct val="0"/>
              </a:spcBef>
            </a:pPr>
            <a:endParaRPr lang="en-US" baseline="0" dirty="0" smtClean="0">
              <a:sym typeface="Wingdings" panose="05000000000000000000" pitchFamily="2" charset="2"/>
            </a:endParaRPr>
          </a:p>
          <a:p>
            <a:pPr eaLnBrk="1" hangingPunct="1">
              <a:spcBef>
                <a:spcPct val="0"/>
              </a:spcBef>
            </a:pPr>
            <a:r>
              <a:rPr lang="en-US" baseline="0" dirty="0" smtClean="0">
                <a:sym typeface="Wingdings" panose="05000000000000000000" pitchFamily="2" charset="2"/>
              </a:rPr>
              <a:t>Consciousness  system yang </a:t>
            </a:r>
            <a:r>
              <a:rPr lang="en-US" baseline="0" dirty="0" err="1" smtClean="0">
                <a:sym typeface="Wingdings" panose="05000000000000000000" pitchFamily="2" charset="2"/>
              </a:rPr>
              <a:t>mempersepsikan</a:t>
            </a:r>
            <a:r>
              <a:rPr lang="en-US" baseline="0" dirty="0" smtClean="0">
                <a:sym typeface="Wingdings" panose="05000000000000000000" pitchFamily="2" charset="2"/>
              </a:rPr>
              <a:t> stimulus </a:t>
            </a:r>
            <a:r>
              <a:rPr lang="en-US" baseline="0" dirty="0" err="1" smtClean="0">
                <a:sym typeface="Wingdings" panose="05000000000000000000" pitchFamily="2" charset="2"/>
              </a:rPr>
              <a:t>dari</a:t>
            </a:r>
            <a:r>
              <a:rPr lang="en-US" baseline="0" dirty="0" smtClean="0">
                <a:sym typeface="Wingdings" panose="05000000000000000000" pitchFamily="2" charset="2"/>
              </a:rPr>
              <a:t> </a:t>
            </a:r>
            <a:r>
              <a:rPr lang="en-US" baseline="0" dirty="0" err="1" smtClean="0">
                <a:sym typeface="Wingdings" panose="05000000000000000000" pitchFamily="2" charset="2"/>
              </a:rPr>
              <a:t>luar</a:t>
            </a:r>
            <a:r>
              <a:rPr lang="en-US" baseline="0" dirty="0" smtClean="0">
                <a:sym typeface="Wingdings" panose="05000000000000000000" pitchFamily="2" charset="2"/>
              </a:rPr>
              <a:t>/</a:t>
            </a:r>
            <a:r>
              <a:rPr lang="en-US" baseline="0" dirty="0" err="1" smtClean="0">
                <a:sym typeface="Wingdings" panose="05000000000000000000" pitchFamily="2" charset="2"/>
              </a:rPr>
              <a:t>lingkungan</a:t>
            </a:r>
            <a:r>
              <a:rPr lang="en-US" baseline="0" dirty="0" smtClean="0">
                <a:sym typeface="Wingdings" panose="05000000000000000000" pitchFamily="2" charset="2"/>
              </a:rPr>
              <a:t>, </a:t>
            </a:r>
            <a:r>
              <a:rPr lang="en-US" baseline="0" dirty="0" err="1" smtClean="0">
                <a:sym typeface="Wingdings" panose="05000000000000000000" pitchFamily="2" charset="2"/>
              </a:rPr>
              <a:t>dalam</a:t>
            </a:r>
            <a:r>
              <a:rPr lang="en-US" baseline="0" dirty="0" smtClean="0">
                <a:sym typeface="Wingdings" panose="05000000000000000000" pitchFamily="2" charset="2"/>
              </a:rPr>
              <a:t> </a:t>
            </a:r>
            <a:r>
              <a:rPr lang="en-US" baseline="0" dirty="0" err="1" smtClean="0">
                <a:sym typeface="Wingdings" panose="05000000000000000000" pitchFamily="2" charset="2"/>
              </a:rPr>
              <a:t>tubuh</a:t>
            </a:r>
            <a:r>
              <a:rPr lang="en-US" baseline="0" dirty="0" smtClean="0">
                <a:sym typeface="Wingdings" panose="05000000000000000000" pitchFamily="2" charset="2"/>
              </a:rPr>
              <a:t>, </a:t>
            </a:r>
            <a:r>
              <a:rPr lang="en-US" baseline="0" dirty="0" err="1" smtClean="0">
                <a:sym typeface="Wingdings" panose="05000000000000000000" pitchFamily="2" charset="2"/>
              </a:rPr>
              <a:t>maupun</a:t>
            </a:r>
            <a:r>
              <a:rPr lang="en-US" baseline="0" dirty="0" smtClean="0">
                <a:sym typeface="Wingdings" panose="05000000000000000000" pitchFamily="2" charset="2"/>
              </a:rPr>
              <a:t> </a:t>
            </a:r>
            <a:r>
              <a:rPr lang="en-US" baseline="0" dirty="0" err="1" smtClean="0">
                <a:sym typeface="Wingdings" panose="05000000000000000000" pitchFamily="2" charset="2"/>
              </a:rPr>
              <a:t>dalam</a:t>
            </a:r>
            <a:r>
              <a:rPr lang="en-US" baseline="0" dirty="0" smtClean="0">
                <a:sym typeface="Wingdings" panose="05000000000000000000" pitchFamily="2" charset="2"/>
              </a:rPr>
              <a:t> </a:t>
            </a:r>
            <a:r>
              <a:rPr lang="en-US" baseline="0" dirty="0" err="1" smtClean="0">
                <a:sym typeface="Wingdings" panose="05000000000000000000" pitchFamily="2" charset="2"/>
              </a:rPr>
              <a:t>pikiran</a:t>
            </a:r>
            <a:r>
              <a:rPr lang="en-US" baseline="0" dirty="0" smtClean="0">
                <a:sym typeface="Wingdings" panose="05000000000000000000" pitchFamily="2" charset="2"/>
              </a:rPr>
              <a:t> </a:t>
            </a:r>
            <a:r>
              <a:rPr lang="en-US" baseline="0" dirty="0" err="1" smtClean="0">
                <a:sym typeface="Wingdings" panose="05000000000000000000" pitchFamily="2" charset="2"/>
              </a:rPr>
              <a:t>menjadi</a:t>
            </a:r>
            <a:r>
              <a:rPr lang="en-US" baseline="0" dirty="0" smtClean="0">
                <a:sym typeface="Wingdings" panose="05000000000000000000" pitchFamily="2" charset="2"/>
              </a:rPr>
              <a:t> </a:t>
            </a:r>
            <a:r>
              <a:rPr lang="en-US" baseline="0" dirty="0" err="1" smtClean="0">
                <a:sym typeface="Wingdings" panose="05000000000000000000" pitchFamily="2" charset="2"/>
              </a:rPr>
              <a:t>sesuatu</a:t>
            </a:r>
            <a:r>
              <a:rPr lang="en-US" baseline="0" dirty="0" smtClean="0">
                <a:sym typeface="Wingdings" panose="05000000000000000000" pitchFamily="2" charset="2"/>
              </a:rPr>
              <a:t> </a:t>
            </a:r>
            <a:r>
              <a:rPr lang="en-US" baseline="0" dirty="0" err="1" smtClean="0">
                <a:sym typeface="Wingdings" panose="05000000000000000000" pitchFamily="2" charset="2"/>
              </a:rPr>
              <a:t>ke</a:t>
            </a:r>
            <a:r>
              <a:rPr lang="en-US" baseline="0" dirty="0" smtClean="0">
                <a:sym typeface="Wingdings" panose="05000000000000000000" pitchFamily="2" charset="2"/>
              </a:rPr>
              <a:t> </a:t>
            </a:r>
            <a:r>
              <a:rPr lang="en-US" baseline="0" dirty="0" err="1" smtClean="0">
                <a:sym typeface="Wingdings" panose="05000000000000000000" pitchFamily="2" charset="2"/>
              </a:rPr>
              <a:t>dalam</a:t>
            </a:r>
            <a:r>
              <a:rPr lang="en-US" baseline="0" dirty="0" smtClean="0">
                <a:sym typeface="Wingdings" panose="05000000000000000000" pitchFamily="2" charset="2"/>
              </a:rPr>
              <a:t> </a:t>
            </a:r>
            <a:r>
              <a:rPr lang="en-US" baseline="0" dirty="0" err="1" smtClean="0">
                <a:sym typeface="Wingdings" panose="05000000000000000000" pitchFamily="2" charset="2"/>
              </a:rPr>
              <a:t>kesadaran</a:t>
            </a:r>
            <a:r>
              <a:rPr lang="en-US" baseline="0" dirty="0" smtClean="0">
                <a:sym typeface="Wingdings" panose="05000000000000000000" pitchFamily="2" charset="2"/>
              </a:rPr>
              <a:t>. subjective phenomenon  </a:t>
            </a:r>
            <a:r>
              <a:rPr lang="en-US" baseline="0" dirty="0" err="1" smtClean="0">
                <a:sym typeface="Wingdings" panose="05000000000000000000" pitchFamily="2" charset="2"/>
              </a:rPr>
              <a:t>dikomunikasikan</a:t>
            </a:r>
            <a:r>
              <a:rPr lang="en-US" baseline="0" dirty="0" smtClean="0">
                <a:sym typeface="Wingdings" panose="05000000000000000000" pitchFamily="2" charset="2"/>
              </a:rPr>
              <a:t> </a:t>
            </a:r>
            <a:r>
              <a:rPr lang="en-US" baseline="0" dirty="0" err="1" smtClean="0">
                <a:sym typeface="Wingdings" panose="05000000000000000000" pitchFamily="2" charset="2"/>
              </a:rPr>
              <a:t>melalui</a:t>
            </a:r>
            <a:r>
              <a:rPr lang="en-US" baseline="0" dirty="0" smtClean="0">
                <a:sym typeface="Wingdings" panose="05000000000000000000" pitchFamily="2" charset="2"/>
              </a:rPr>
              <a:t> </a:t>
            </a:r>
            <a:r>
              <a:rPr lang="en-US" baseline="0" dirty="0" err="1" smtClean="0">
                <a:sym typeface="Wingdings" panose="05000000000000000000" pitchFamily="2" charset="2"/>
              </a:rPr>
              <a:t>bahasa</a:t>
            </a:r>
            <a:r>
              <a:rPr lang="en-US" baseline="0" dirty="0" smtClean="0">
                <a:sym typeface="Wingdings" panose="05000000000000000000" pitchFamily="2" charset="2"/>
              </a:rPr>
              <a:t> </a:t>
            </a:r>
            <a:r>
              <a:rPr lang="en-US" baseline="0" dirty="0" err="1" smtClean="0">
                <a:sym typeface="Wingdings" panose="05000000000000000000" pitchFamily="2" charset="2"/>
              </a:rPr>
              <a:t>dan</a:t>
            </a:r>
            <a:r>
              <a:rPr lang="en-US" baseline="0" dirty="0" smtClean="0">
                <a:sym typeface="Wingdings" panose="05000000000000000000" pitchFamily="2" charset="2"/>
              </a:rPr>
              <a:t> </a:t>
            </a:r>
            <a:r>
              <a:rPr lang="en-US" baseline="0" dirty="0" err="1" smtClean="0">
                <a:sym typeface="Wingdings" panose="05000000000000000000" pitchFamily="2" charset="2"/>
              </a:rPr>
              <a:t>perilaku</a:t>
            </a:r>
            <a:r>
              <a:rPr lang="en-US" baseline="0" dirty="0" smtClean="0">
                <a:sym typeface="Wingdings" panose="05000000000000000000" pitchFamily="2" charset="2"/>
              </a:rPr>
              <a:t>. Attention </a:t>
            </a:r>
            <a:r>
              <a:rPr lang="en-US" baseline="0" dirty="0" err="1" smtClean="0">
                <a:sym typeface="Wingdings" panose="05000000000000000000" pitchFamily="2" charset="2"/>
              </a:rPr>
              <a:t>cathexis</a:t>
            </a:r>
            <a:r>
              <a:rPr lang="en-US" baseline="0" dirty="0" smtClean="0">
                <a:sym typeface="Wingdings" panose="05000000000000000000" pitchFamily="2" charset="2"/>
              </a:rPr>
              <a:t>  org </a:t>
            </a:r>
            <a:r>
              <a:rPr lang="en-US" baseline="0" dirty="0" err="1" smtClean="0">
                <a:sym typeface="Wingdings" panose="05000000000000000000" pitchFamily="2" charset="2"/>
              </a:rPr>
              <a:t>bisa</a:t>
            </a:r>
            <a:r>
              <a:rPr lang="en-US" baseline="0" dirty="0" smtClean="0">
                <a:sym typeface="Wingdings" panose="05000000000000000000" pitchFamily="2" charset="2"/>
              </a:rPr>
              <a:t> </a:t>
            </a:r>
            <a:r>
              <a:rPr lang="en-US" baseline="0" dirty="0" err="1" smtClean="0">
                <a:sym typeface="Wingdings" panose="05000000000000000000" pitchFamily="2" charset="2"/>
              </a:rPr>
              <a:t>sadar</a:t>
            </a:r>
            <a:r>
              <a:rPr lang="en-US" baseline="0" dirty="0" smtClean="0">
                <a:sym typeface="Wingdings" panose="05000000000000000000" pitchFamily="2" charset="2"/>
              </a:rPr>
              <a:t> </a:t>
            </a:r>
            <a:r>
              <a:rPr lang="en-US" baseline="0" dirty="0" err="1" smtClean="0">
                <a:sym typeface="Wingdings" panose="05000000000000000000" pitchFamily="2" charset="2"/>
              </a:rPr>
              <a:t>akan</a:t>
            </a:r>
            <a:r>
              <a:rPr lang="en-US" baseline="0" dirty="0" smtClean="0">
                <a:sym typeface="Wingdings" panose="05000000000000000000" pitchFamily="2" charset="2"/>
              </a:rPr>
              <a:t> </a:t>
            </a:r>
            <a:r>
              <a:rPr lang="en-US" baseline="0" dirty="0" err="1" smtClean="0">
                <a:sym typeface="Wingdings" panose="05000000000000000000" pitchFamily="2" charset="2"/>
              </a:rPr>
              <a:t>apa</a:t>
            </a:r>
            <a:r>
              <a:rPr lang="en-US" baseline="0" dirty="0" smtClean="0">
                <a:sym typeface="Wingdings" panose="05000000000000000000" pitchFamily="2" charset="2"/>
              </a:rPr>
              <a:t> </a:t>
            </a:r>
            <a:r>
              <a:rPr lang="en-US" baseline="0" dirty="0" err="1" smtClean="0">
                <a:sym typeface="Wingdings" panose="05000000000000000000" pitchFamily="2" charset="2"/>
              </a:rPr>
              <a:t>yg</a:t>
            </a:r>
            <a:r>
              <a:rPr lang="en-US" baseline="0" dirty="0" smtClean="0">
                <a:sym typeface="Wingdings" panose="05000000000000000000" pitchFamily="2" charset="2"/>
              </a:rPr>
              <a:t> </a:t>
            </a:r>
            <a:r>
              <a:rPr lang="en-US" baseline="0" dirty="0" err="1" smtClean="0">
                <a:sym typeface="Wingdings" panose="05000000000000000000" pitchFamily="2" charset="2"/>
              </a:rPr>
              <a:t>mereka</a:t>
            </a:r>
            <a:r>
              <a:rPr lang="en-US" baseline="0" dirty="0" smtClean="0">
                <a:sym typeface="Wingdings" panose="05000000000000000000" pitchFamily="2" charset="2"/>
              </a:rPr>
              <a:t> </a:t>
            </a:r>
            <a:r>
              <a:rPr lang="en-US" baseline="0" dirty="0" err="1" smtClean="0">
                <a:sym typeface="Wingdings" panose="05000000000000000000" pitchFamily="2" charset="2"/>
              </a:rPr>
              <a:t>pikirkan</a:t>
            </a:r>
            <a:r>
              <a:rPr lang="en-US" baseline="0" dirty="0" smtClean="0">
                <a:sym typeface="Wingdings" panose="05000000000000000000" pitchFamily="2" charset="2"/>
              </a:rPr>
              <a:t>/</a:t>
            </a:r>
            <a:r>
              <a:rPr lang="en-US" baseline="0" dirty="0" err="1" smtClean="0">
                <a:sym typeface="Wingdings" panose="05000000000000000000" pitchFamily="2" charset="2"/>
              </a:rPr>
              <a:t>rasakan</a:t>
            </a:r>
            <a:r>
              <a:rPr lang="en-US" baseline="0" dirty="0" smtClean="0">
                <a:sym typeface="Wingdings" panose="05000000000000000000" pitchFamily="2" charset="2"/>
              </a:rPr>
              <a:t> </a:t>
            </a:r>
            <a:r>
              <a:rPr lang="en-US" baseline="0" dirty="0" err="1" smtClean="0">
                <a:sym typeface="Wingdings" panose="05000000000000000000" pitchFamily="2" charset="2"/>
              </a:rPr>
              <a:t>melalui</a:t>
            </a:r>
            <a:r>
              <a:rPr lang="en-US" baseline="0" dirty="0" smtClean="0">
                <a:sym typeface="Wingdings" panose="05000000000000000000" pitchFamily="2" charset="2"/>
              </a:rPr>
              <a:t> </a:t>
            </a:r>
            <a:r>
              <a:rPr lang="en-US" baseline="0" dirty="0" err="1" smtClean="0">
                <a:sym typeface="Wingdings" panose="05000000000000000000" pitchFamily="2" charset="2"/>
              </a:rPr>
              <a:t>investasi</a:t>
            </a:r>
            <a:r>
              <a:rPr lang="en-US" baseline="0" dirty="0" smtClean="0">
                <a:sym typeface="Wingdings" panose="05000000000000000000" pitchFamily="2" charset="2"/>
              </a:rPr>
              <a:t> </a:t>
            </a:r>
            <a:r>
              <a:rPr lang="en-US" baseline="0" dirty="0" err="1" smtClean="0">
                <a:sym typeface="Wingdings" panose="05000000000000000000" pitchFamily="2" charset="2"/>
              </a:rPr>
              <a:t>sejumlah</a:t>
            </a:r>
            <a:r>
              <a:rPr lang="en-US" baseline="0" dirty="0" smtClean="0">
                <a:sym typeface="Wingdings" panose="05000000000000000000" pitchFamily="2" charset="2"/>
              </a:rPr>
              <a:t> psychic energy</a:t>
            </a:r>
          </a:p>
          <a:p>
            <a:pPr eaLnBrk="1" hangingPunct="1">
              <a:spcBef>
                <a:spcPct val="0"/>
              </a:spcBef>
            </a:pPr>
            <a:endParaRPr lang="en-US" baseline="0" dirty="0" smtClean="0">
              <a:sym typeface="Wingdings" panose="05000000000000000000" pitchFamily="2" charset="2"/>
            </a:endParaRPr>
          </a:p>
          <a:p>
            <a:pPr eaLnBrk="1" hangingPunct="1">
              <a:spcBef>
                <a:spcPct val="0"/>
              </a:spcBef>
            </a:pPr>
            <a:r>
              <a:rPr lang="en-US" baseline="0" dirty="0" smtClean="0">
                <a:sym typeface="Wingdings" panose="05000000000000000000" pitchFamily="2" charset="2"/>
              </a:rPr>
              <a:t>Unconscious  dynamic, </a:t>
            </a:r>
            <a:r>
              <a:rPr lang="en-US" baseline="0" dirty="0" err="1" smtClean="0">
                <a:sym typeface="Wingdings" panose="05000000000000000000" pitchFamily="2" charset="2"/>
              </a:rPr>
              <a:t>isinya</a:t>
            </a:r>
            <a:r>
              <a:rPr lang="en-US" baseline="0" dirty="0" smtClean="0">
                <a:sym typeface="Wingdings" panose="05000000000000000000" pitchFamily="2" charset="2"/>
              </a:rPr>
              <a:t> </a:t>
            </a:r>
            <a:r>
              <a:rPr lang="en-US" baseline="0" dirty="0" err="1" smtClean="0">
                <a:sym typeface="Wingdings" panose="05000000000000000000" pitchFamily="2" charset="2"/>
              </a:rPr>
              <a:t>dipertahankan</a:t>
            </a:r>
            <a:r>
              <a:rPr lang="en-US" baseline="0" dirty="0" smtClean="0">
                <a:sym typeface="Wingdings" panose="05000000000000000000" pitchFamily="2" charset="2"/>
              </a:rPr>
              <a:t> </a:t>
            </a:r>
            <a:r>
              <a:rPr lang="en-US" baseline="0" dirty="0" err="1" smtClean="0">
                <a:sym typeface="Wingdings" panose="05000000000000000000" pitchFamily="2" charset="2"/>
              </a:rPr>
              <a:t>dari</a:t>
            </a:r>
            <a:r>
              <a:rPr lang="en-US" baseline="0" dirty="0" smtClean="0">
                <a:sym typeface="Wingdings" panose="05000000000000000000" pitchFamily="2" charset="2"/>
              </a:rPr>
              <a:t> system </a:t>
            </a:r>
            <a:r>
              <a:rPr lang="en-US" baseline="0" dirty="0" err="1" smtClean="0">
                <a:sym typeface="Wingdings" panose="05000000000000000000" pitchFamily="2" charset="2"/>
              </a:rPr>
              <a:t>kesadaran</a:t>
            </a:r>
            <a:r>
              <a:rPr lang="en-US" baseline="0" dirty="0" smtClean="0">
                <a:sym typeface="Wingdings" panose="05000000000000000000" pitchFamily="2" charset="2"/>
              </a:rPr>
              <a:t> </a:t>
            </a:r>
            <a:r>
              <a:rPr lang="en-US" baseline="0" dirty="0" err="1" smtClean="0">
                <a:sym typeface="Wingdings" panose="05000000000000000000" pitchFamily="2" charset="2"/>
              </a:rPr>
              <a:t>melalui</a:t>
            </a:r>
            <a:r>
              <a:rPr lang="en-US" baseline="0" dirty="0" smtClean="0">
                <a:sym typeface="Wingdings" panose="05000000000000000000" pitchFamily="2" charset="2"/>
              </a:rPr>
              <a:t> </a:t>
            </a:r>
            <a:r>
              <a:rPr lang="en-US" baseline="0" dirty="0" err="1" smtClean="0">
                <a:sym typeface="Wingdings" panose="05000000000000000000" pitchFamily="2" charset="2"/>
              </a:rPr>
              <a:t>represi</a:t>
            </a:r>
            <a:r>
              <a:rPr lang="en-US" baseline="0" dirty="0" smtClean="0">
                <a:sym typeface="Wingdings" panose="05000000000000000000" pitchFamily="2" charset="2"/>
              </a:rPr>
              <a:t> </a:t>
            </a:r>
            <a:r>
              <a:rPr lang="en-US" baseline="0" dirty="0" err="1" smtClean="0">
                <a:sym typeface="Wingdings" panose="05000000000000000000" pitchFamily="2" charset="2"/>
              </a:rPr>
              <a:t>dan</a:t>
            </a:r>
            <a:r>
              <a:rPr lang="en-US" baseline="0" dirty="0" smtClean="0">
                <a:sym typeface="Wingdings" panose="05000000000000000000" pitchFamily="2" charset="2"/>
              </a:rPr>
              <a:t>  </a:t>
            </a:r>
            <a:r>
              <a:rPr lang="en-US" baseline="0" dirty="0" err="1" smtClean="0">
                <a:sym typeface="Wingdings" panose="05000000000000000000" pitchFamily="2" charset="2"/>
              </a:rPr>
              <a:t>sensorship</a:t>
            </a:r>
            <a:r>
              <a:rPr lang="en-US" baseline="0" dirty="0" smtClean="0">
                <a:sym typeface="Wingdings" panose="05000000000000000000" pitchFamily="2" charset="2"/>
              </a:rPr>
              <a:t>. </a:t>
            </a:r>
            <a:r>
              <a:rPr lang="en-US" baseline="0" dirty="0" err="1" smtClean="0">
                <a:sym typeface="Wingdings" panose="05000000000000000000" pitchFamily="2" charset="2"/>
              </a:rPr>
              <a:t>Dibatasi</a:t>
            </a:r>
            <a:r>
              <a:rPr lang="en-US" baseline="0" dirty="0" smtClean="0">
                <a:sym typeface="Wingdings" panose="05000000000000000000" pitchFamily="2" charset="2"/>
              </a:rPr>
              <a:t> </a:t>
            </a:r>
            <a:r>
              <a:rPr lang="en-US" baseline="0" dirty="0" err="1" smtClean="0">
                <a:sym typeface="Wingdings" panose="05000000000000000000" pitchFamily="2" charset="2"/>
              </a:rPr>
              <a:t>oleh</a:t>
            </a:r>
            <a:r>
              <a:rPr lang="en-US" baseline="0" dirty="0" smtClean="0">
                <a:sym typeface="Wingdings" panose="05000000000000000000" pitchFamily="2" charset="2"/>
              </a:rPr>
              <a:t> keinginan2 yang </a:t>
            </a:r>
            <a:r>
              <a:rPr lang="en-US" baseline="0" dirty="0" err="1" smtClean="0">
                <a:sym typeface="Wingdings" panose="05000000000000000000" pitchFamily="2" charset="2"/>
              </a:rPr>
              <a:t>ingin</a:t>
            </a:r>
            <a:r>
              <a:rPr lang="en-US" baseline="0" dirty="0" smtClean="0">
                <a:sym typeface="Wingdings" panose="05000000000000000000" pitchFamily="2" charset="2"/>
              </a:rPr>
              <a:t> </a:t>
            </a:r>
            <a:r>
              <a:rPr lang="en-US" baseline="0" dirty="0" err="1" smtClean="0">
                <a:sym typeface="Wingdings" panose="05000000000000000000" pitchFamily="2" charset="2"/>
              </a:rPr>
              <a:t>dilampiaskan</a:t>
            </a:r>
            <a:r>
              <a:rPr lang="en-US" baseline="0" dirty="0" smtClean="0">
                <a:sym typeface="Wingdings" panose="05000000000000000000" pitchFamily="2" charset="2"/>
              </a:rPr>
              <a:t> (wishes seeking fulfillment).</a:t>
            </a:r>
            <a:endParaRPr lang="en-US" dirty="0" smtClean="0"/>
          </a:p>
        </p:txBody>
      </p:sp>
      <p:sp>
        <p:nvSpPr>
          <p:cNvPr id="24580"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8937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8937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8937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8937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25D460A-4B0A-420A-B36E-E150EF0E9687}" type="slidenum">
              <a:rPr lang="en-US">
                <a:latin typeface="Calibri" panose="020F0502020204030204" pitchFamily="34" charset="0"/>
              </a:rPr>
              <a:pPr eaLnBrk="1" hangingPunct="1"/>
              <a:t>5</a:t>
            </a:fld>
            <a:endParaRPr lang="en-US">
              <a:latin typeface="Calibri" panose="020F0502020204030204" pitchFamily="34" charset="0"/>
            </a:endParaRPr>
          </a:p>
        </p:txBody>
      </p:sp>
    </p:spTree>
    <p:extLst>
      <p:ext uri="{BB962C8B-B14F-4D97-AF65-F5344CB8AC3E}">
        <p14:creationId xmlns:p14="http://schemas.microsoft.com/office/powerpoint/2010/main" val="213879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25604" name="Slide Number Placeholder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defTabSz="8937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8937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8937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8937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5C7BBBF-83C1-4E80-A430-61E198DC9C39}" type="slidenum">
              <a:rPr lang="en-US">
                <a:latin typeface="Calibri" panose="020F0502020204030204" pitchFamily="34" charset="0"/>
              </a:rPr>
              <a:pPr eaLnBrk="1" hangingPunct="1"/>
              <a:t>6</a:t>
            </a:fld>
            <a:endParaRPr lang="en-US">
              <a:latin typeface="Calibri" panose="020F0502020204030204" pitchFamily="34" charset="0"/>
            </a:endParaRPr>
          </a:p>
        </p:txBody>
      </p:sp>
    </p:spTree>
    <p:extLst>
      <p:ext uri="{BB962C8B-B14F-4D97-AF65-F5344CB8AC3E}">
        <p14:creationId xmlns:p14="http://schemas.microsoft.com/office/powerpoint/2010/main" val="35175448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B97C2F-FA26-487E-AED7-628366C2B594}" type="slidenum">
              <a:rPr lang="en-US"/>
              <a:pPr/>
              <a:t>7</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r>
              <a:rPr lang="en-US" dirty="0" smtClean="0"/>
              <a:t>Drive theory </a:t>
            </a:r>
            <a:r>
              <a:rPr lang="en-US" dirty="0" err="1" smtClean="0"/>
              <a:t>merupakan</a:t>
            </a:r>
            <a:r>
              <a:rPr lang="en-US" dirty="0" smtClean="0"/>
              <a:t> </a:t>
            </a:r>
            <a:r>
              <a:rPr lang="en-US" dirty="0" err="1" smtClean="0"/>
              <a:t>usaha</a:t>
            </a:r>
            <a:r>
              <a:rPr lang="en-US" dirty="0" smtClean="0"/>
              <a:t> Freud </a:t>
            </a:r>
            <a:r>
              <a:rPr lang="en-US" dirty="0" err="1" smtClean="0"/>
              <a:t>untuk</a:t>
            </a:r>
            <a:r>
              <a:rPr lang="en-US" dirty="0" smtClean="0"/>
              <a:t> </a:t>
            </a:r>
            <a:r>
              <a:rPr lang="en-US" dirty="0" err="1" smtClean="0"/>
              <a:t>menghubungkan</a:t>
            </a:r>
            <a:r>
              <a:rPr lang="en-US" baseline="0" dirty="0" smtClean="0"/>
              <a:t> </a:t>
            </a:r>
            <a:r>
              <a:rPr lang="en-US" baseline="0" dirty="0" err="1" smtClean="0"/>
              <a:t>teori</a:t>
            </a:r>
            <a:r>
              <a:rPr lang="en-US" baseline="0" dirty="0" smtClean="0"/>
              <a:t> </a:t>
            </a:r>
            <a:r>
              <a:rPr lang="en-US" baseline="0" dirty="0" err="1" smtClean="0"/>
              <a:t>psikologis</a:t>
            </a:r>
            <a:r>
              <a:rPr lang="en-US" baseline="0" dirty="0" smtClean="0"/>
              <a:t> </a:t>
            </a:r>
            <a:r>
              <a:rPr lang="en-US" baseline="0" dirty="0" err="1" smtClean="0"/>
              <a:t>dengan</a:t>
            </a:r>
            <a:r>
              <a:rPr lang="en-US" baseline="0" dirty="0" smtClean="0"/>
              <a:t> </a:t>
            </a:r>
            <a:r>
              <a:rPr lang="en-US" baseline="0" dirty="0" err="1" smtClean="0"/>
              <a:t>fenomena</a:t>
            </a:r>
            <a:r>
              <a:rPr lang="en-US" baseline="0" dirty="0" smtClean="0"/>
              <a:t> </a:t>
            </a:r>
            <a:r>
              <a:rPr lang="en-US" baseline="0" dirty="0" err="1" smtClean="0"/>
              <a:t>biologis</a:t>
            </a:r>
            <a:endParaRPr lang="en-US" baseline="0" dirty="0" smtClean="0"/>
          </a:p>
          <a:p>
            <a:endParaRPr lang="en-US" baseline="0" dirty="0" smtClean="0"/>
          </a:p>
          <a:p>
            <a:r>
              <a:rPr lang="en-US" baseline="0" dirty="0" smtClean="0"/>
              <a:t>Life &amp; death instincts </a:t>
            </a:r>
            <a:r>
              <a:rPr lang="en-US" baseline="0" dirty="0" smtClean="0">
                <a:sym typeface="Wingdings" panose="05000000000000000000" pitchFamily="2" charset="2"/>
              </a:rPr>
              <a:t> </a:t>
            </a:r>
            <a:r>
              <a:rPr lang="en-US" baseline="0" dirty="0" err="1" smtClean="0">
                <a:sym typeface="Wingdings" panose="05000000000000000000" pitchFamily="2" charset="2"/>
              </a:rPr>
              <a:t>kecenderungan</a:t>
            </a:r>
            <a:r>
              <a:rPr lang="en-US" baseline="0" dirty="0" smtClean="0">
                <a:sym typeface="Wingdings" panose="05000000000000000000" pitchFamily="2" charset="2"/>
              </a:rPr>
              <a:t> </a:t>
            </a:r>
            <a:r>
              <a:rPr lang="en-US" baseline="0" dirty="0" err="1" smtClean="0">
                <a:sym typeface="Wingdings" panose="05000000000000000000" pitchFamily="2" charset="2"/>
              </a:rPr>
              <a:t>untuk</a:t>
            </a:r>
            <a:r>
              <a:rPr lang="en-US" baseline="0" dirty="0" smtClean="0">
                <a:sym typeface="Wingdings" panose="05000000000000000000" pitchFamily="2" charset="2"/>
              </a:rPr>
              <a:t> </a:t>
            </a:r>
            <a:r>
              <a:rPr lang="en-US" baseline="0" dirty="0" err="1" smtClean="0">
                <a:sym typeface="Wingdings" panose="05000000000000000000" pitchFamily="2" charset="2"/>
              </a:rPr>
              <a:t>mengulangi</a:t>
            </a:r>
            <a:r>
              <a:rPr lang="en-US" baseline="0" dirty="0" smtClean="0">
                <a:sym typeface="Wingdings" panose="05000000000000000000" pitchFamily="2" charset="2"/>
              </a:rPr>
              <a:t> </a:t>
            </a:r>
            <a:r>
              <a:rPr lang="en-US" baseline="0" dirty="0" err="1" smtClean="0">
                <a:sym typeface="Wingdings" panose="05000000000000000000" pitchFamily="2" charset="2"/>
              </a:rPr>
              <a:t>kejadian</a:t>
            </a:r>
            <a:r>
              <a:rPr lang="en-US" baseline="0" dirty="0" smtClean="0">
                <a:sym typeface="Wingdings" panose="05000000000000000000" pitchFamily="2" charset="2"/>
              </a:rPr>
              <a:t> traumatic (repetition compulsion)</a:t>
            </a:r>
            <a:endParaRPr lang="en-US" dirty="0"/>
          </a:p>
        </p:txBody>
      </p:sp>
    </p:spTree>
    <p:extLst>
      <p:ext uri="{BB962C8B-B14F-4D97-AF65-F5344CB8AC3E}">
        <p14:creationId xmlns:p14="http://schemas.microsoft.com/office/powerpoint/2010/main" val="10971635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AD3D97-D6A0-4437-8F66-C16C72B0B745}" type="slidenum">
              <a:rPr lang="en-US"/>
              <a:pPr/>
              <a:t>8</a:t>
            </a:fld>
            <a:endParaRPr lang="en-U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251039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r>
              <a:rPr lang="en-US" dirty="0" err="1" smtClean="0"/>
              <a:t>Contoh</a:t>
            </a:r>
            <a:r>
              <a:rPr lang="en-US" dirty="0" smtClean="0"/>
              <a:t> condensation : </a:t>
            </a:r>
            <a:r>
              <a:rPr lang="en-US" dirty="0" err="1" smtClean="0"/>
              <a:t>anak</a:t>
            </a:r>
            <a:r>
              <a:rPr lang="en-US" dirty="0" smtClean="0"/>
              <a:t> yang </a:t>
            </a:r>
            <a:r>
              <a:rPr lang="en-US" dirty="0" err="1" smtClean="0"/>
              <a:t>mimpi</a:t>
            </a:r>
            <a:r>
              <a:rPr lang="en-US" dirty="0" smtClean="0"/>
              <a:t> </a:t>
            </a:r>
            <a:r>
              <a:rPr lang="en-US" dirty="0" err="1" smtClean="0"/>
              <a:t>ketakutan</a:t>
            </a:r>
            <a:r>
              <a:rPr lang="en-US" dirty="0" smtClean="0"/>
              <a:t> </a:t>
            </a:r>
            <a:r>
              <a:rPr lang="en-US" dirty="0" err="1" smtClean="0"/>
              <a:t>oleh</a:t>
            </a:r>
            <a:r>
              <a:rPr lang="en-US" dirty="0" smtClean="0"/>
              <a:t> monster, </a:t>
            </a:r>
            <a:r>
              <a:rPr lang="en-US" dirty="0" err="1" smtClean="0"/>
              <a:t>bisa</a:t>
            </a:r>
            <a:r>
              <a:rPr lang="en-US" dirty="0" smtClean="0"/>
              <a:t> </a:t>
            </a:r>
            <a:r>
              <a:rPr lang="en-US" dirty="0" err="1" smtClean="0"/>
              <a:t>saja</a:t>
            </a:r>
            <a:r>
              <a:rPr lang="en-US" dirty="0" smtClean="0"/>
              <a:t> monster </a:t>
            </a:r>
            <a:r>
              <a:rPr lang="en-US" dirty="0" err="1" smtClean="0"/>
              <a:t>itu</a:t>
            </a:r>
            <a:r>
              <a:rPr lang="en-US" baseline="0" dirty="0" smtClean="0"/>
              <a:t> </a:t>
            </a:r>
            <a:r>
              <a:rPr lang="en-US" baseline="0" dirty="0" err="1" smtClean="0"/>
              <a:t>melambangkan</a:t>
            </a:r>
            <a:r>
              <a:rPr lang="en-US" baseline="0" dirty="0" smtClean="0"/>
              <a:t> </a:t>
            </a:r>
            <a:r>
              <a:rPr lang="en-US" baseline="0" dirty="0" err="1" smtClean="0"/>
              <a:t>ayahnya</a:t>
            </a:r>
            <a:r>
              <a:rPr lang="en-US" baseline="0" dirty="0" smtClean="0"/>
              <a:t>, </a:t>
            </a:r>
            <a:r>
              <a:rPr lang="en-US" baseline="0" dirty="0" err="1" smtClean="0"/>
              <a:t>tp</a:t>
            </a:r>
            <a:r>
              <a:rPr lang="en-US" baseline="0" dirty="0" smtClean="0"/>
              <a:t> </a:t>
            </a:r>
            <a:r>
              <a:rPr lang="en-US" baseline="0" dirty="0" err="1" smtClean="0"/>
              <a:t>juga</a:t>
            </a:r>
            <a:r>
              <a:rPr lang="en-US" baseline="0" dirty="0" smtClean="0"/>
              <a:t> </a:t>
            </a:r>
            <a:r>
              <a:rPr lang="en-US" baseline="0" dirty="0" err="1" smtClean="0"/>
              <a:t>beberapa</a:t>
            </a:r>
            <a:r>
              <a:rPr lang="en-US" baseline="0" dirty="0" smtClean="0"/>
              <a:t> </a:t>
            </a:r>
            <a:r>
              <a:rPr lang="en-US" baseline="0" dirty="0" err="1" smtClean="0"/>
              <a:t>bagian</a:t>
            </a:r>
            <a:r>
              <a:rPr lang="en-US" baseline="0" dirty="0" smtClean="0"/>
              <a:t> </a:t>
            </a:r>
            <a:r>
              <a:rPr lang="en-US" baseline="0" dirty="0" err="1" smtClean="0"/>
              <a:t>dr</a:t>
            </a:r>
            <a:r>
              <a:rPr lang="en-US" baseline="0" dirty="0" smtClean="0"/>
              <a:t> </a:t>
            </a:r>
            <a:r>
              <a:rPr lang="en-US" baseline="0" dirty="0" err="1" smtClean="0"/>
              <a:t>ibunya</a:t>
            </a:r>
            <a:r>
              <a:rPr lang="en-US" baseline="0" dirty="0" smtClean="0"/>
              <a:t>, </a:t>
            </a:r>
            <a:r>
              <a:rPr lang="en-US" baseline="0" dirty="0" err="1" smtClean="0"/>
              <a:t>dan</a:t>
            </a:r>
            <a:r>
              <a:rPr lang="en-US" baseline="0" dirty="0" smtClean="0"/>
              <a:t> </a:t>
            </a:r>
            <a:r>
              <a:rPr lang="en-US" baseline="0" dirty="0" err="1" smtClean="0"/>
              <a:t>juga</a:t>
            </a:r>
            <a:r>
              <a:rPr lang="en-US" baseline="0" dirty="0" smtClean="0"/>
              <a:t> </a:t>
            </a:r>
            <a:r>
              <a:rPr lang="en-US" baseline="0" dirty="0" err="1" smtClean="0"/>
              <a:t>agresifitas</a:t>
            </a:r>
            <a:r>
              <a:rPr lang="en-US" baseline="0" dirty="0" smtClean="0"/>
              <a:t> </a:t>
            </a:r>
            <a:r>
              <a:rPr lang="en-US" baseline="0" dirty="0" err="1" smtClean="0"/>
              <a:t>anak</a:t>
            </a:r>
            <a:r>
              <a:rPr lang="en-US" baseline="0" dirty="0" smtClean="0"/>
              <a:t> </a:t>
            </a:r>
            <a:r>
              <a:rPr lang="en-US" baseline="0" dirty="0" err="1" smtClean="0"/>
              <a:t>itu</a:t>
            </a:r>
            <a:r>
              <a:rPr lang="en-US" baseline="0" dirty="0" smtClean="0"/>
              <a:t> </a:t>
            </a:r>
            <a:r>
              <a:rPr lang="en-US" baseline="0" dirty="0" err="1" smtClean="0"/>
              <a:t>sendiri</a:t>
            </a:r>
            <a:endParaRPr lang="en-US" dirty="0"/>
          </a:p>
        </p:txBody>
      </p:sp>
      <p:sp>
        <p:nvSpPr>
          <p:cNvPr id="4" name="Slide Number Placeholder 3"/>
          <p:cNvSpPr>
            <a:spLocks noGrp="1"/>
          </p:cNvSpPr>
          <p:nvPr>
            <p:ph type="sldNum" sz="quarter" idx="10"/>
          </p:nvPr>
        </p:nvSpPr>
        <p:spPr/>
        <p:txBody>
          <a:bodyPr/>
          <a:lstStyle/>
          <a:p>
            <a:fld id="{FD7D88FE-DF1A-4805-A909-8BAAB9F650C6}" type="slidenum">
              <a:rPr lang="en-US" smtClean="0"/>
              <a:t>11</a:t>
            </a:fld>
            <a:endParaRPr lang="en-US"/>
          </a:p>
        </p:txBody>
      </p:sp>
    </p:spTree>
    <p:extLst>
      <p:ext uri="{BB962C8B-B14F-4D97-AF65-F5344CB8AC3E}">
        <p14:creationId xmlns:p14="http://schemas.microsoft.com/office/powerpoint/2010/main" val="41662997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F4A910-3453-4AE4-87BC-C6A66AF6863B}" type="slidenum">
              <a:rPr lang="en-US"/>
              <a:pPr/>
              <a:t>16</a:t>
            </a:fld>
            <a:endParaRPr lang="en-US"/>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660188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2/6/2014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85296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2/6/2014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98280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2/6/2014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53192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2/6/2014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80442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2/6/2014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58091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48A87A34-81AB-432B-8DAE-1953F412C126}" type="datetimeFigureOut">
              <a:rPr lang="en-US" smtClean="0"/>
              <a:t>2/6/2014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67564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Date Placeholder 1"/>
          <p:cNvSpPr>
            <a:spLocks noGrp="1"/>
          </p:cNvSpPr>
          <p:nvPr>
            <p:ph type="dt" sz="half" idx="10"/>
          </p:nvPr>
        </p:nvSpPr>
        <p:spPr/>
        <p:txBody>
          <a:bodyPr/>
          <a:lstStyle/>
          <a:p>
            <a:fld id="{48A87A34-81AB-432B-8DAE-1953F412C126}" type="datetimeFigureOut">
              <a:rPr lang="en-US" smtClean="0"/>
              <a:t>2/6/2014</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820835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fld id="{48A87A34-81AB-432B-8DAE-1953F412C126}" type="datetimeFigureOut">
              <a:rPr lang="en-US" smtClean="0"/>
              <a:t>2/6/2014</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06934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8A87A34-81AB-432B-8DAE-1953F412C126}" type="datetimeFigureOut">
              <a:rPr lang="en-US" smtClean="0"/>
              <a:t>2/6/2014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76891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48A87A34-81AB-432B-8DAE-1953F412C126}" type="datetimeFigureOut">
              <a:rPr lang="en-US" smtClean="0"/>
              <a:t>2/6/2014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76928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48A87A34-81AB-432B-8DAE-1953F412C126}" type="datetimeFigureOut">
              <a:rPr lang="en-US" smtClean="0"/>
              <a:t>2/6/2014</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59166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48A87A34-81AB-432B-8DAE-1953F412C126}" type="datetimeFigureOut">
              <a:rPr lang="en-US" smtClean="0"/>
              <a:pPr/>
              <a:t>2/6/2014</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908160541"/>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3639" y="1298448"/>
            <a:ext cx="7921409" cy="2165969"/>
          </a:xfrm>
        </p:spPr>
        <p:txBody>
          <a:bodyPr/>
          <a:lstStyle/>
          <a:p>
            <a:pPr algn="ctr"/>
            <a:r>
              <a:rPr lang="en-US" b="1" dirty="0" smtClean="0"/>
              <a:t>Introduction – </a:t>
            </a:r>
            <a:br>
              <a:rPr lang="en-US" b="1" dirty="0" smtClean="0"/>
            </a:br>
            <a:r>
              <a:rPr lang="en-US" b="1" dirty="0" smtClean="0"/>
              <a:t>Classical </a:t>
            </a:r>
            <a:r>
              <a:rPr lang="en-US" b="1" dirty="0"/>
              <a:t>P</a:t>
            </a:r>
            <a:r>
              <a:rPr lang="en-US" b="1" dirty="0" smtClean="0"/>
              <a:t>sychoanalysis</a:t>
            </a:r>
            <a:endParaRPr lang="en-US" b="1" dirty="0"/>
          </a:p>
        </p:txBody>
      </p:sp>
      <p:sp>
        <p:nvSpPr>
          <p:cNvPr id="3" name="Subtitle 2"/>
          <p:cNvSpPr>
            <a:spLocks noGrp="1"/>
          </p:cNvSpPr>
          <p:nvPr>
            <p:ph type="subTitle" idx="1"/>
          </p:nvPr>
        </p:nvSpPr>
        <p:spPr>
          <a:xfrm>
            <a:off x="2408542" y="4005330"/>
            <a:ext cx="4031602" cy="1007771"/>
          </a:xfrm>
        </p:spPr>
        <p:txBody>
          <a:bodyPr/>
          <a:lstStyle/>
          <a:p>
            <a:pPr algn="ctr"/>
            <a:r>
              <a:rPr lang="en-US" dirty="0" smtClean="0"/>
              <a:t>Rizky Aniza Winanda</a:t>
            </a:r>
            <a:endParaRPr lang="en-US" dirty="0"/>
          </a:p>
        </p:txBody>
      </p:sp>
      <p:pic>
        <p:nvPicPr>
          <p:cNvPr id="6" name="Picture 5"/>
          <p:cNvPicPr>
            <a:picLocks noChangeAspect="1"/>
          </p:cNvPicPr>
          <p:nvPr/>
        </p:nvPicPr>
        <p:blipFill>
          <a:blip r:embed="rId2"/>
          <a:stretch>
            <a:fillRect/>
          </a:stretch>
        </p:blipFill>
        <p:spPr>
          <a:xfrm>
            <a:off x="9423082" y="1527890"/>
            <a:ext cx="2581275" cy="2981325"/>
          </a:xfrm>
          <a:prstGeom prst="rect">
            <a:avLst/>
          </a:prstGeom>
        </p:spPr>
      </p:pic>
    </p:spTree>
    <p:extLst>
      <p:ext uri="{BB962C8B-B14F-4D97-AF65-F5344CB8AC3E}">
        <p14:creationId xmlns:p14="http://schemas.microsoft.com/office/powerpoint/2010/main" val="41463378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The Interpretation of Dreams</a:t>
            </a:r>
            <a:endParaRPr lang="en-US" b="1" dirty="0"/>
          </a:p>
        </p:txBody>
      </p:sp>
      <p:sp>
        <p:nvSpPr>
          <p:cNvPr id="3" name="Content Placeholder 2"/>
          <p:cNvSpPr>
            <a:spLocks noGrp="1"/>
          </p:cNvSpPr>
          <p:nvPr>
            <p:ph idx="1"/>
          </p:nvPr>
        </p:nvSpPr>
        <p:spPr>
          <a:xfrm>
            <a:off x="3869267" y="310896"/>
            <a:ext cx="7793343" cy="6291072"/>
          </a:xfrm>
        </p:spPr>
        <p:txBody>
          <a:bodyPr>
            <a:normAutofit/>
          </a:bodyPr>
          <a:lstStyle/>
          <a:p>
            <a:pPr algn="just"/>
            <a:r>
              <a:rPr lang="en-US" sz="2400" dirty="0" smtClean="0">
                <a:solidFill>
                  <a:schemeClr val="tx1"/>
                </a:solidFill>
              </a:rPr>
              <a:t>Dream </a:t>
            </a:r>
            <a:r>
              <a:rPr lang="en-US" sz="2400" dirty="0">
                <a:solidFill>
                  <a:schemeClr val="tx1"/>
                </a:solidFill>
              </a:rPr>
              <a:t>enables partial but limited gratification of the repressed impulse that gives rise to the </a:t>
            </a:r>
            <a:r>
              <a:rPr lang="en-US" sz="2400" dirty="0" smtClean="0">
                <a:solidFill>
                  <a:schemeClr val="tx1"/>
                </a:solidFill>
              </a:rPr>
              <a:t>dream</a:t>
            </a:r>
          </a:p>
          <a:p>
            <a:pPr algn="just"/>
            <a:endParaRPr lang="en-US" sz="2400" dirty="0">
              <a:solidFill>
                <a:schemeClr val="tx1"/>
              </a:solidFill>
            </a:endParaRPr>
          </a:p>
          <a:p>
            <a:pPr algn="just"/>
            <a:r>
              <a:rPr lang="en-US" sz="2400" dirty="0" smtClean="0">
                <a:solidFill>
                  <a:schemeClr val="tx1"/>
                </a:solidFill>
              </a:rPr>
              <a:t>Layers of dream content</a:t>
            </a:r>
          </a:p>
          <a:p>
            <a:pPr lvl="1" algn="just"/>
            <a:r>
              <a:rPr lang="en-US" sz="2400" dirty="0" smtClean="0">
                <a:solidFill>
                  <a:schemeClr val="tx1"/>
                </a:solidFill>
              </a:rPr>
              <a:t>Manifest content </a:t>
            </a:r>
            <a:r>
              <a:rPr lang="en-US" sz="2400" dirty="0" smtClean="0">
                <a:solidFill>
                  <a:schemeClr val="tx1"/>
                </a:solidFill>
                <a:sym typeface="Wingdings" panose="05000000000000000000" pitchFamily="2" charset="2"/>
              </a:rPr>
              <a:t> what is recalled by the dreamer</a:t>
            </a:r>
          </a:p>
          <a:p>
            <a:pPr lvl="1" algn="just"/>
            <a:r>
              <a:rPr lang="en-US" sz="2400" dirty="0" smtClean="0">
                <a:solidFill>
                  <a:schemeClr val="tx1"/>
                </a:solidFill>
                <a:sym typeface="Wingdings" panose="05000000000000000000" pitchFamily="2" charset="2"/>
              </a:rPr>
              <a:t>Latent content  unconscious thoughts and wishes that threaten to awaken the dreamer</a:t>
            </a:r>
            <a:endParaRPr lang="en-US" sz="2400" dirty="0">
              <a:solidFill>
                <a:schemeClr val="tx1"/>
              </a:solidFill>
            </a:endParaRPr>
          </a:p>
        </p:txBody>
      </p:sp>
    </p:spTree>
    <p:extLst>
      <p:ext uri="{BB962C8B-B14F-4D97-AF65-F5344CB8AC3E}">
        <p14:creationId xmlns:p14="http://schemas.microsoft.com/office/powerpoint/2010/main" val="8813492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25306" y="2459983"/>
            <a:ext cx="2966693" cy="932688"/>
          </a:xfrm>
        </p:spPr>
        <p:txBody>
          <a:bodyPr>
            <a:noAutofit/>
          </a:bodyPr>
          <a:lstStyle/>
          <a:p>
            <a:pPr algn="ctr"/>
            <a:r>
              <a:rPr lang="en-US" sz="3200" b="1" dirty="0" smtClean="0">
                <a:solidFill>
                  <a:schemeClr val="tx1"/>
                </a:solidFill>
              </a:rPr>
              <a:t>Defense Mechanisms</a:t>
            </a:r>
            <a:endParaRPr lang="en-US" sz="3200" b="1" dirty="0">
              <a:solidFill>
                <a:schemeClr val="tx1"/>
              </a:solidFill>
            </a:endParaRPr>
          </a:p>
        </p:txBody>
      </p:sp>
      <p:sp>
        <p:nvSpPr>
          <p:cNvPr id="3" name="Subtitle 2"/>
          <p:cNvSpPr>
            <a:spLocks noGrp="1"/>
          </p:cNvSpPr>
          <p:nvPr>
            <p:ph type="subTitle" idx="1"/>
          </p:nvPr>
        </p:nvSpPr>
        <p:spPr>
          <a:xfrm>
            <a:off x="271850" y="1037969"/>
            <a:ext cx="8723870" cy="4843848"/>
          </a:xfrm>
        </p:spPr>
        <p:txBody>
          <a:bodyPr>
            <a:normAutofit lnSpcReduction="10000"/>
          </a:bodyPr>
          <a:lstStyle/>
          <a:p>
            <a:pPr algn="just"/>
            <a:r>
              <a:rPr lang="en-US" sz="2400" dirty="0" smtClean="0">
                <a:solidFill>
                  <a:schemeClr val="bg1"/>
                </a:solidFill>
              </a:rPr>
              <a:t>Condensation</a:t>
            </a:r>
          </a:p>
          <a:p>
            <a:pPr marL="342900" indent="-342900" algn="just">
              <a:buFont typeface="Arial" panose="020B0604020202020204" pitchFamily="34" charset="0"/>
              <a:buChar char="•"/>
            </a:pPr>
            <a:r>
              <a:rPr lang="en-US" sz="2400" dirty="0" smtClean="0">
                <a:solidFill>
                  <a:schemeClr val="bg1"/>
                </a:solidFill>
              </a:rPr>
              <a:t>Mechanism </a:t>
            </a:r>
            <a:r>
              <a:rPr lang="en-US" sz="2400" dirty="0">
                <a:solidFill>
                  <a:schemeClr val="bg1"/>
                </a:solidFill>
              </a:rPr>
              <a:t>by which several unconscious wishes, impulses, or attitudes can be combined into a single image in the manifest dream </a:t>
            </a:r>
            <a:r>
              <a:rPr lang="en-US" sz="2400" dirty="0" smtClean="0">
                <a:solidFill>
                  <a:schemeClr val="bg1"/>
                </a:solidFill>
              </a:rPr>
              <a:t>content.</a:t>
            </a:r>
          </a:p>
          <a:p>
            <a:pPr algn="just"/>
            <a:r>
              <a:rPr lang="en-US" sz="2400" dirty="0" smtClean="0">
                <a:solidFill>
                  <a:schemeClr val="bg1"/>
                </a:solidFill>
              </a:rPr>
              <a:t>Displacement</a:t>
            </a:r>
          </a:p>
          <a:p>
            <a:pPr marL="342900" indent="-342900" algn="just">
              <a:buFont typeface="Arial" panose="020B0604020202020204" pitchFamily="34" charset="0"/>
              <a:buChar char="•"/>
            </a:pPr>
            <a:r>
              <a:rPr lang="en-US" sz="2400" dirty="0" smtClean="0">
                <a:solidFill>
                  <a:schemeClr val="bg1"/>
                </a:solidFill>
              </a:rPr>
              <a:t>Transfer </a:t>
            </a:r>
            <a:r>
              <a:rPr lang="en-US" sz="2400" dirty="0">
                <a:solidFill>
                  <a:schemeClr val="bg1"/>
                </a:solidFill>
              </a:rPr>
              <a:t>of amounts of energy (</a:t>
            </a:r>
            <a:r>
              <a:rPr lang="en-US" sz="2400" dirty="0" err="1">
                <a:solidFill>
                  <a:schemeClr val="bg1"/>
                </a:solidFill>
              </a:rPr>
              <a:t>cathexis</a:t>
            </a:r>
            <a:r>
              <a:rPr lang="en-US" sz="2400" dirty="0">
                <a:solidFill>
                  <a:schemeClr val="bg1"/>
                </a:solidFill>
              </a:rPr>
              <a:t>) from an original object to a substitute or symbolic representation of the object</a:t>
            </a:r>
            <a:r>
              <a:rPr lang="en-US" sz="2400" dirty="0" smtClean="0">
                <a:solidFill>
                  <a:schemeClr val="bg1"/>
                </a:solidFill>
              </a:rPr>
              <a:t>.</a:t>
            </a:r>
          </a:p>
          <a:p>
            <a:pPr marL="342900" indent="-342900" algn="just">
              <a:buFont typeface="Arial" panose="020B0604020202020204" pitchFamily="34" charset="0"/>
              <a:buChar char="•"/>
            </a:pPr>
            <a:r>
              <a:rPr lang="en-US" sz="2400" dirty="0" smtClean="0">
                <a:solidFill>
                  <a:schemeClr val="bg1"/>
                </a:solidFill>
              </a:rPr>
              <a:t>Facilitates distortion of unconscious wishes.</a:t>
            </a:r>
          </a:p>
          <a:p>
            <a:pPr algn="just"/>
            <a:r>
              <a:rPr lang="en-US" sz="2400" dirty="0" smtClean="0">
                <a:solidFill>
                  <a:schemeClr val="bg1"/>
                </a:solidFill>
              </a:rPr>
              <a:t>Symbolic Representation</a:t>
            </a:r>
          </a:p>
          <a:p>
            <a:pPr marL="342900" indent="-342900" algn="just">
              <a:buFont typeface="Arial" panose="020B0604020202020204" pitchFamily="34" charset="0"/>
              <a:buChar char="•"/>
            </a:pPr>
            <a:r>
              <a:rPr lang="en-US" sz="2400" dirty="0" smtClean="0">
                <a:solidFill>
                  <a:schemeClr val="bg1"/>
                </a:solidFill>
              </a:rPr>
              <a:t>Highly </a:t>
            </a:r>
            <a:r>
              <a:rPr lang="en-US" sz="2400" dirty="0">
                <a:solidFill>
                  <a:schemeClr val="bg1"/>
                </a:solidFill>
              </a:rPr>
              <a:t>charged ideas or objects </a:t>
            </a:r>
            <a:r>
              <a:rPr lang="en-US" sz="2400" dirty="0" smtClean="0">
                <a:solidFill>
                  <a:schemeClr val="bg1"/>
                </a:solidFill>
                <a:sym typeface="Wingdings" panose="05000000000000000000" pitchFamily="2" charset="2"/>
              </a:rPr>
              <a:t></a:t>
            </a:r>
            <a:r>
              <a:rPr lang="en-US" sz="2400" dirty="0" smtClean="0">
                <a:solidFill>
                  <a:schemeClr val="bg1"/>
                </a:solidFill>
              </a:rPr>
              <a:t> </a:t>
            </a:r>
            <a:r>
              <a:rPr lang="en-US" sz="2400" dirty="0">
                <a:solidFill>
                  <a:schemeClr val="bg1"/>
                </a:solidFill>
              </a:rPr>
              <a:t>using innocent images that were in some way connected with the idea or object being represented.</a:t>
            </a:r>
          </a:p>
        </p:txBody>
      </p:sp>
    </p:spTree>
    <p:extLst>
      <p:ext uri="{BB962C8B-B14F-4D97-AF65-F5344CB8AC3E}">
        <p14:creationId xmlns:p14="http://schemas.microsoft.com/office/powerpoint/2010/main" val="29132123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9" name="Rectangle 3"/>
          <p:cNvSpPr>
            <a:spLocks noGrp="1" noChangeArrowheads="1"/>
          </p:cNvSpPr>
          <p:nvPr>
            <p:ph idx="1"/>
          </p:nvPr>
        </p:nvSpPr>
        <p:spPr>
          <a:xfrm>
            <a:off x="3618962" y="334851"/>
            <a:ext cx="7946266" cy="6323526"/>
          </a:xfrm>
          <a:prstGeom prst="rect">
            <a:avLst/>
          </a:prstGeom>
        </p:spPr>
        <p:txBody>
          <a:bodyPr>
            <a:normAutofit/>
          </a:bodyPr>
          <a:lstStyle/>
          <a:p>
            <a:pPr algn="just">
              <a:lnSpc>
                <a:spcPct val="90000"/>
              </a:lnSpc>
              <a:buFont typeface="Wingdings" panose="05000000000000000000" pitchFamily="2" charset="2"/>
              <a:buNone/>
            </a:pPr>
            <a:r>
              <a:rPr lang="en-US" sz="2800" b="1" dirty="0">
                <a:solidFill>
                  <a:schemeClr val="tx1"/>
                </a:solidFill>
              </a:rPr>
              <a:t>Treatment Procedures</a:t>
            </a:r>
          </a:p>
          <a:p>
            <a:pPr algn="just">
              <a:lnSpc>
                <a:spcPct val="90000"/>
              </a:lnSpc>
              <a:buFont typeface="Wingdings" panose="05000000000000000000" pitchFamily="2" charset="2"/>
              <a:buNone/>
            </a:pPr>
            <a:endParaRPr lang="en-US" sz="2800" b="1" dirty="0">
              <a:solidFill>
                <a:schemeClr val="tx1"/>
              </a:solidFill>
            </a:endParaRPr>
          </a:p>
          <a:p>
            <a:pPr lvl="1" algn="just">
              <a:lnSpc>
                <a:spcPct val="90000"/>
              </a:lnSpc>
            </a:pPr>
            <a:r>
              <a:rPr lang="en-US" sz="2800" dirty="0">
                <a:solidFill>
                  <a:schemeClr val="tx1"/>
                </a:solidFill>
              </a:rPr>
              <a:t>Therapy is long-term and focuses on exploring unconscious issues </a:t>
            </a:r>
            <a:r>
              <a:rPr lang="en-US" sz="2800" u="sng" dirty="0">
                <a:solidFill>
                  <a:schemeClr val="tx1"/>
                </a:solidFill>
              </a:rPr>
              <a:t>through interpretation, dream analysis, free association, transference and other methods</a:t>
            </a:r>
            <a:r>
              <a:rPr lang="en-US" sz="2800" dirty="0">
                <a:solidFill>
                  <a:schemeClr val="tx1"/>
                </a:solidFill>
              </a:rPr>
              <a:t>.</a:t>
            </a:r>
          </a:p>
          <a:p>
            <a:pPr lvl="1" algn="just">
              <a:lnSpc>
                <a:spcPct val="90000"/>
              </a:lnSpc>
            </a:pPr>
            <a:endParaRPr lang="en-US" sz="2800" dirty="0">
              <a:solidFill>
                <a:schemeClr val="tx1"/>
              </a:solidFill>
            </a:endParaRPr>
          </a:p>
          <a:p>
            <a:pPr lvl="1" algn="just">
              <a:lnSpc>
                <a:spcPct val="90000"/>
              </a:lnSpc>
            </a:pPr>
            <a:r>
              <a:rPr lang="en-US" sz="2800" dirty="0">
                <a:solidFill>
                  <a:schemeClr val="tx1"/>
                </a:solidFill>
              </a:rPr>
              <a:t>Detachment:  The therapist is detached, objective and neutral so that the client can project onto the therapist things from the client’s unconscious</a:t>
            </a:r>
            <a:r>
              <a:rPr lang="en-US" sz="2800" dirty="0" smtClean="0">
                <a:solidFill>
                  <a:schemeClr val="tx1"/>
                </a:solidFill>
              </a:rPr>
              <a:t>.</a:t>
            </a:r>
            <a:endParaRPr lang="en-US" sz="2800" dirty="0">
              <a:solidFill>
                <a:schemeClr val="tx1"/>
              </a:solidFill>
            </a:endParaRPr>
          </a:p>
          <a:p>
            <a:pPr lvl="1" algn="just">
              <a:lnSpc>
                <a:spcPct val="90000"/>
              </a:lnSpc>
              <a:buFont typeface="Wingdings" panose="05000000000000000000" pitchFamily="2" charset="2"/>
              <a:buNone/>
            </a:pPr>
            <a:endParaRPr lang="en-US" sz="2800" dirty="0">
              <a:solidFill>
                <a:schemeClr val="tx1"/>
              </a:solidFill>
            </a:endParaRPr>
          </a:p>
        </p:txBody>
      </p:sp>
      <p:sp>
        <p:nvSpPr>
          <p:cNvPr id="5" name="Rectangle 2"/>
          <p:cNvSpPr>
            <a:spLocks noGrp="1" noChangeArrowheads="1"/>
          </p:cNvSpPr>
          <p:nvPr>
            <p:ph type="title"/>
          </p:nvPr>
        </p:nvSpPr>
        <p:spPr>
          <a:xfrm>
            <a:off x="252919" y="1123837"/>
            <a:ext cx="2947482" cy="4601183"/>
          </a:xfrm>
        </p:spPr>
        <p:txBody>
          <a:bodyPr>
            <a:normAutofit/>
          </a:bodyPr>
          <a:lstStyle/>
          <a:p>
            <a:pPr algn="ctr"/>
            <a:r>
              <a:rPr lang="en-US" sz="3200" b="1" dirty="0">
                <a:latin typeface="+mn-lt"/>
              </a:rPr>
              <a:t>Psychoanalytic </a:t>
            </a:r>
            <a:r>
              <a:rPr lang="en-US" sz="3200" b="1" dirty="0" smtClean="0">
                <a:latin typeface="+mn-lt"/>
              </a:rPr>
              <a:t>Theory : Therapeutic technique</a:t>
            </a:r>
            <a:endParaRPr lang="en-US" sz="3200" b="1" dirty="0">
              <a:latin typeface="+mn-lt"/>
            </a:endParaRPr>
          </a:p>
        </p:txBody>
      </p:sp>
    </p:spTree>
    <p:extLst>
      <p:ext uri="{BB962C8B-B14F-4D97-AF65-F5344CB8AC3E}">
        <p14:creationId xmlns:p14="http://schemas.microsoft.com/office/powerpoint/2010/main" val="33828562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3" name="Rectangle 3"/>
          <p:cNvSpPr>
            <a:spLocks noGrp="1" noChangeArrowheads="1"/>
          </p:cNvSpPr>
          <p:nvPr>
            <p:ph idx="1"/>
          </p:nvPr>
        </p:nvSpPr>
        <p:spPr>
          <a:xfrm>
            <a:off x="3631841" y="304800"/>
            <a:ext cx="7946265" cy="6199031"/>
          </a:xfrm>
          <a:prstGeom prst="rect">
            <a:avLst/>
          </a:prstGeom>
        </p:spPr>
        <p:txBody>
          <a:bodyPr>
            <a:normAutofit/>
          </a:bodyPr>
          <a:lstStyle/>
          <a:p>
            <a:pPr algn="just">
              <a:lnSpc>
                <a:spcPct val="90000"/>
              </a:lnSpc>
              <a:buFont typeface="Wingdings" panose="05000000000000000000" pitchFamily="2" charset="2"/>
              <a:buNone/>
            </a:pPr>
            <a:r>
              <a:rPr lang="en-US" sz="2400" b="1" dirty="0">
                <a:solidFill>
                  <a:schemeClr val="tx1"/>
                </a:solidFill>
              </a:rPr>
              <a:t>Contemporary Theories</a:t>
            </a:r>
          </a:p>
          <a:p>
            <a:pPr algn="just">
              <a:lnSpc>
                <a:spcPct val="90000"/>
              </a:lnSpc>
              <a:buFont typeface="Wingdings" panose="05000000000000000000" pitchFamily="2" charset="2"/>
              <a:buNone/>
            </a:pPr>
            <a:endParaRPr lang="en-US" sz="2400" b="1" dirty="0">
              <a:solidFill>
                <a:schemeClr val="tx1"/>
              </a:solidFill>
            </a:endParaRPr>
          </a:p>
          <a:p>
            <a:pPr lvl="1" algn="just">
              <a:lnSpc>
                <a:spcPct val="90000"/>
              </a:lnSpc>
            </a:pPr>
            <a:r>
              <a:rPr lang="en-US" sz="2400" dirty="0">
                <a:solidFill>
                  <a:schemeClr val="tx1"/>
                </a:solidFill>
              </a:rPr>
              <a:t>Object Relations Theory:  Also sees the past as a strong influence on behavior but also looks at the present and creates a more empathic, supportive relationship in which to foster a more secure attachment.</a:t>
            </a:r>
          </a:p>
          <a:p>
            <a:pPr lvl="1" algn="just">
              <a:lnSpc>
                <a:spcPct val="90000"/>
              </a:lnSpc>
            </a:pPr>
            <a:endParaRPr lang="en-US" sz="2400" dirty="0">
              <a:solidFill>
                <a:schemeClr val="tx1"/>
              </a:solidFill>
            </a:endParaRPr>
          </a:p>
          <a:p>
            <a:pPr lvl="1" algn="just">
              <a:lnSpc>
                <a:spcPct val="90000"/>
              </a:lnSpc>
            </a:pPr>
            <a:r>
              <a:rPr lang="en-US" sz="2400" dirty="0">
                <a:solidFill>
                  <a:schemeClr val="tx1"/>
                </a:solidFill>
              </a:rPr>
              <a:t>Self-Psychology Theory:  Doesn’t just explore the past but also here-and-now issues. Defenses are identified in a sensitive manner leading to greater ego strength and resilience.</a:t>
            </a:r>
          </a:p>
          <a:p>
            <a:pPr marL="502920" lvl="1" indent="0" algn="just">
              <a:lnSpc>
                <a:spcPct val="90000"/>
              </a:lnSpc>
              <a:buNone/>
            </a:pPr>
            <a:endParaRPr lang="en-US" sz="2400" dirty="0">
              <a:solidFill>
                <a:schemeClr val="tx1"/>
              </a:solidFill>
            </a:endParaRPr>
          </a:p>
        </p:txBody>
      </p:sp>
      <p:sp>
        <p:nvSpPr>
          <p:cNvPr id="5" name="Rectangle 2"/>
          <p:cNvSpPr>
            <a:spLocks noGrp="1" noChangeArrowheads="1"/>
          </p:cNvSpPr>
          <p:nvPr>
            <p:ph type="title"/>
          </p:nvPr>
        </p:nvSpPr>
        <p:spPr>
          <a:xfrm>
            <a:off x="252919" y="1123837"/>
            <a:ext cx="2947482" cy="4601183"/>
          </a:xfrm>
        </p:spPr>
        <p:txBody>
          <a:bodyPr>
            <a:normAutofit/>
          </a:bodyPr>
          <a:lstStyle/>
          <a:p>
            <a:pPr algn="ctr"/>
            <a:r>
              <a:rPr lang="en-US" sz="3200" b="1" dirty="0">
                <a:latin typeface="+mn-lt"/>
              </a:rPr>
              <a:t>Psychoanalytic </a:t>
            </a:r>
            <a:r>
              <a:rPr lang="en-US" sz="3200" b="1" dirty="0" smtClean="0">
                <a:latin typeface="+mn-lt"/>
              </a:rPr>
              <a:t>Theory : Scientific &amp; theoretical knowledge</a:t>
            </a:r>
            <a:endParaRPr lang="en-US" sz="3200" b="1" dirty="0">
              <a:latin typeface="+mn-lt"/>
            </a:endParaRPr>
          </a:p>
        </p:txBody>
      </p:sp>
    </p:spTree>
    <p:extLst>
      <p:ext uri="{BB962C8B-B14F-4D97-AF65-F5344CB8AC3E}">
        <p14:creationId xmlns:p14="http://schemas.microsoft.com/office/powerpoint/2010/main" val="19115081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ChangeArrowheads="1"/>
          </p:cNvSpPr>
          <p:nvPr>
            <p:ph type="title"/>
          </p:nvPr>
        </p:nvSpPr>
        <p:spPr/>
        <p:txBody>
          <a:bodyPr>
            <a:normAutofit/>
          </a:bodyPr>
          <a:lstStyle/>
          <a:p>
            <a:pPr algn="ctr"/>
            <a:r>
              <a:rPr lang="en-US" sz="3200" b="1" dirty="0">
                <a:latin typeface="+mn-lt"/>
              </a:rPr>
              <a:t>Psychoanalytic </a:t>
            </a:r>
            <a:r>
              <a:rPr lang="en-US" sz="3200" b="1" dirty="0" smtClean="0">
                <a:latin typeface="+mn-lt"/>
              </a:rPr>
              <a:t>Theory : Method of investigation</a:t>
            </a:r>
            <a:endParaRPr lang="en-US" sz="3200" b="1" dirty="0">
              <a:latin typeface="+mn-lt"/>
            </a:endParaRPr>
          </a:p>
        </p:txBody>
      </p:sp>
      <p:sp>
        <p:nvSpPr>
          <p:cNvPr id="274435" name="Rectangle 3"/>
          <p:cNvSpPr>
            <a:spLocks noGrp="1" noChangeArrowheads="1"/>
          </p:cNvSpPr>
          <p:nvPr>
            <p:ph idx="1"/>
          </p:nvPr>
        </p:nvSpPr>
        <p:spPr>
          <a:xfrm>
            <a:off x="3640427" y="360609"/>
            <a:ext cx="8070309" cy="5808372"/>
          </a:xfrm>
          <a:prstGeom prst="rect">
            <a:avLst/>
          </a:prstGeom>
        </p:spPr>
        <p:txBody>
          <a:bodyPr>
            <a:normAutofit/>
          </a:bodyPr>
          <a:lstStyle/>
          <a:p>
            <a:pPr algn="just">
              <a:lnSpc>
                <a:spcPct val="90000"/>
              </a:lnSpc>
              <a:buFont typeface="Wingdings" panose="05000000000000000000" pitchFamily="2" charset="2"/>
              <a:buNone/>
            </a:pPr>
            <a:r>
              <a:rPr lang="en-US" b="1" dirty="0">
                <a:solidFill>
                  <a:schemeClr val="tx1"/>
                </a:solidFill>
              </a:rPr>
              <a:t>General Principles</a:t>
            </a:r>
          </a:p>
          <a:p>
            <a:pPr algn="just">
              <a:lnSpc>
                <a:spcPct val="90000"/>
              </a:lnSpc>
              <a:buFont typeface="Wingdings" panose="05000000000000000000" pitchFamily="2" charset="2"/>
              <a:buNone/>
            </a:pPr>
            <a:endParaRPr lang="en-US" b="1" dirty="0">
              <a:solidFill>
                <a:schemeClr val="tx1"/>
              </a:solidFill>
            </a:endParaRPr>
          </a:p>
          <a:p>
            <a:pPr lvl="1" algn="just">
              <a:lnSpc>
                <a:spcPct val="90000"/>
              </a:lnSpc>
            </a:pPr>
            <a:r>
              <a:rPr lang="en-US" sz="2000" dirty="0">
                <a:solidFill>
                  <a:schemeClr val="tx1"/>
                </a:solidFill>
              </a:rPr>
              <a:t>Collaborate with the client to form a diagnosis and treatment plan.</a:t>
            </a:r>
          </a:p>
          <a:p>
            <a:pPr lvl="1" algn="just">
              <a:lnSpc>
                <a:spcPct val="90000"/>
              </a:lnSpc>
              <a:buFont typeface="Wingdings" panose="05000000000000000000" pitchFamily="2" charset="2"/>
              <a:buNone/>
            </a:pPr>
            <a:endParaRPr lang="en-US" sz="2000" dirty="0">
              <a:solidFill>
                <a:schemeClr val="tx1"/>
              </a:solidFill>
            </a:endParaRPr>
          </a:p>
          <a:p>
            <a:pPr lvl="1" algn="just">
              <a:lnSpc>
                <a:spcPct val="90000"/>
              </a:lnSpc>
            </a:pPr>
            <a:r>
              <a:rPr lang="en-US" sz="2000" dirty="0">
                <a:solidFill>
                  <a:schemeClr val="tx1"/>
                </a:solidFill>
              </a:rPr>
              <a:t>Increase the client’s awareness regarding defensiveness.</a:t>
            </a:r>
          </a:p>
          <a:p>
            <a:pPr lvl="1" algn="just">
              <a:lnSpc>
                <a:spcPct val="90000"/>
              </a:lnSpc>
              <a:buFont typeface="Wingdings" panose="05000000000000000000" pitchFamily="2" charset="2"/>
              <a:buNone/>
            </a:pPr>
            <a:endParaRPr lang="en-US" sz="2000" dirty="0">
              <a:solidFill>
                <a:schemeClr val="tx1"/>
              </a:solidFill>
            </a:endParaRPr>
          </a:p>
          <a:p>
            <a:pPr lvl="1" algn="just">
              <a:lnSpc>
                <a:spcPct val="90000"/>
              </a:lnSpc>
            </a:pPr>
            <a:r>
              <a:rPr lang="en-US" sz="2000" dirty="0">
                <a:solidFill>
                  <a:schemeClr val="tx1"/>
                </a:solidFill>
              </a:rPr>
              <a:t>Revisit resistance to interventions.</a:t>
            </a:r>
          </a:p>
          <a:p>
            <a:pPr lvl="1" algn="just">
              <a:lnSpc>
                <a:spcPct val="90000"/>
              </a:lnSpc>
              <a:buFont typeface="Wingdings" panose="05000000000000000000" pitchFamily="2" charset="2"/>
              <a:buNone/>
            </a:pPr>
            <a:endParaRPr lang="en-US" sz="2000" dirty="0">
              <a:solidFill>
                <a:schemeClr val="tx1"/>
              </a:solidFill>
            </a:endParaRPr>
          </a:p>
          <a:p>
            <a:pPr lvl="1" algn="just">
              <a:lnSpc>
                <a:spcPct val="90000"/>
              </a:lnSpc>
            </a:pPr>
            <a:r>
              <a:rPr lang="en-US" sz="2000" dirty="0">
                <a:solidFill>
                  <a:schemeClr val="tx1"/>
                </a:solidFill>
              </a:rPr>
              <a:t>Explore the client’s transference.</a:t>
            </a:r>
          </a:p>
          <a:p>
            <a:pPr lvl="1" algn="just">
              <a:lnSpc>
                <a:spcPct val="90000"/>
              </a:lnSpc>
              <a:buFont typeface="Wingdings" panose="05000000000000000000" pitchFamily="2" charset="2"/>
              <a:buNone/>
            </a:pPr>
            <a:endParaRPr lang="en-US" sz="2000" dirty="0">
              <a:solidFill>
                <a:schemeClr val="tx1"/>
              </a:solidFill>
            </a:endParaRPr>
          </a:p>
          <a:p>
            <a:pPr lvl="1" algn="just">
              <a:lnSpc>
                <a:spcPct val="90000"/>
              </a:lnSpc>
            </a:pPr>
            <a:r>
              <a:rPr lang="en-US" sz="2000" dirty="0">
                <a:solidFill>
                  <a:schemeClr val="tx1"/>
                </a:solidFill>
              </a:rPr>
              <a:t>Monitor the therapist’s countertransference.</a:t>
            </a:r>
          </a:p>
          <a:p>
            <a:pPr lvl="1" algn="just">
              <a:lnSpc>
                <a:spcPct val="90000"/>
              </a:lnSpc>
              <a:buFont typeface="Wingdings" panose="05000000000000000000" pitchFamily="2" charset="2"/>
              <a:buNone/>
            </a:pPr>
            <a:endParaRPr lang="en-US" sz="2000" dirty="0">
              <a:solidFill>
                <a:schemeClr val="tx1"/>
              </a:solidFill>
            </a:endParaRPr>
          </a:p>
          <a:p>
            <a:pPr lvl="1" algn="just">
              <a:lnSpc>
                <a:spcPct val="90000"/>
              </a:lnSpc>
            </a:pPr>
            <a:r>
              <a:rPr lang="en-US" sz="2000" dirty="0">
                <a:solidFill>
                  <a:schemeClr val="tx1"/>
                </a:solidFill>
              </a:rPr>
              <a:t>Examine how the past is impacting the present</a:t>
            </a:r>
            <a:r>
              <a:rPr lang="en-US" sz="2000" dirty="0" smtClean="0">
                <a:solidFill>
                  <a:schemeClr val="tx1"/>
                </a:solidFill>
              </a:rPr>
              <a:t>.</a:t>
            </a:r>
            <a:endParaRPr lang="en-US" sz="2000" dirty="0">
              <a:solidFill>
                <a:schemeClr val="tx1"/>
              </a:solidFill>
            </a:endParaRPr>
          </a:p>
        </p:txBody>
      </p:sp>
    </p:spTree>
    <p:extLst>
      <p:ext uri="{BB962C8B-B14F-4D97-AF65-F5344CB8AC3E}">
        <p14:creationId xmlns:p14="http://schemas.microsoft.com/office/powerpoint/2010/main" val="28058948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Thank You</a:t>
            </a:r>
            <a:endParaRPr lang="en-US" b="1"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8771324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2291" name="Rectangle 3"/>
          <p:cNvSpPr>
            <a:spLocks noGrp="1" noChangeArrowheads="1"/>
          </p:cNvSpPr>
          <p:nvPr>
            <p:ph type="title"/>
          </p:nvPr>
        </p:nvSpPr>
        <p:spPr/>
        <p:txBody>
          <a:bodyPr/>
          <a:lstStyle/>
          <a:p>
            <a:pPr algn="just"/>
            <a:r>
              <a:rPr lang="en-US" b="1" dirty="0"/>
              <a:t>Psychosexual Development</a:t>
            </a:r>
          </a:p>
        </p:txBody>
      </p:sp>
      <p:sp>
        <p:nvSpPr>
          <p:cNvPr id="12290" name="Rectangle 2"/>
          <p:cNvSpPr>
            <a:spLocks noGrp="1" noChangeArrowheads="1"/>
          </p:cNvSpPr>
          <p:nvPr>
            <p:ph idx="1"/>
          </p:nvPr>
        </p:nvSpPr>
        <p:spPr>
          <a:xfrm>
            <a:off x="3869267" y="244699"/>
            <a:ext cx="7708839" cy="6336405"/>
          </a:xfrm>
        </p:spPr>
        <p:txBody>
          <a:bodyPr>
            <a:normAutofit/>
          </a:bodyPr>
          <a:lstStyle/>
          <a:p>
            <a:pPr algn="just"/>
            <a:r>
              <a:rPr lang="en-US" b="0" dirty="0"/>
              <a:t>Stages</a:t>
            </a:r>
          </a:p>
          <a:p>
            <a:pPr lvl="1" algn="just"/>
            <a:r>
              <a:rPr lang="en-US" b="0" dirty="0"/>
              <a:t>Oral stage - First 1 1/2 years</a:t>
            </a:r>
          </a:p>
          <a:p>
            <a:pPr lvl="2" algn="just"/>
            <a:r>
              <a:rPr lang="en-US" b="0" dirty="0"/>
              <a:t>Flow of libido presumed to be in the mouth, lips, tongue</a:t>
            </a:r>
          </a:p>
          <a:p>
            <a:pPr lvl="1" algn="just"/>
            <a:r>
              <a:rPr lang="en-US" b="0" dirty="0"/>
              <a:t>Anal stage - next 1 1/2 years</a:t>
            </a:r>
          </a:p>
          <a:p>
            <a:pPr lvl="1" algn="just"/>
            <a:r>
              <a:rPr lang="en-US" b="0" dirty="0"/>
              <a:t>Phallic stage - from 3 to 6 years</a:t>
            </a:r>
          </a:p>
          <a:p>
            <a:pPr lvl="1" algn="just"/>
            <a:r>
              <a:rPr lang="en-US" b="0" dirty="0"/>
              <a:t>Latency</a:t>
            </a:r>
          </a:p>
          <a:p>
            <a:pPr lvl="1" algn="just"/>
            <a:r>
              <a:rPr lang="en-US" b="0" dirty="0"/>
              <a:t>Mature adult genital stage</a:t>
            </a:r>
          </a:p>
          <a:p>
            <a:pPr algn="just"/>
            <a:r>
              <a:rPr lang="en-US" b="0" dirty="0"/>
              <a:t>Fixation &amp; Regression</a:t>
            </a:r>
          </a:p>
          <a:p>
            <a:pPr lvl="1" algn="just"/>
            <a:r>
              <a:rPr lang="en-US" b="0" dirty="0"/>
              <a:t>Freud’s analogy about the troops</a:t>
            </a:r>
          </a:p>
          <a:p>
            <a:pPr lvl="1" algn="just"/>
            <a:r>
              <a:rPr lang="en-US" b="0" dirty="0"/>
              <a:t>If a new pleasure proves unsatisfactory, the individual reverts to one that is tried and true</a:t>
            </a:r>
          </a:p>
          <a:p>
            <a:pPr lvl="2" algn="just"/>
            <a:r>
              <a:rPr lang="en-US" b="0" dirty="0"/>
              <a:t>e.g. small child reverting to thumb sucking upon birth of a sibling</a:t>
            </a:r>
          </a:p>
          <a:p>
            <a:pPr algn="just"/>
            <a:r>
              <a:rPr lang="en-US" b="0" dirty="0"/>
              <a:t>Autoeroticism</a:t>
            </a:r>
          </a:p>
          <a:p>
            <a:pPr lvl="1" algn="just"/>
            <a:r>
              <a:rPr lang="en-US" b="0" dirty="0"/>
              <a:t>When object not available, such as breast, fingers may substitute</a:t>
            </a:r>
          </a:p>
          <a:p>
            <a:pPr lvl="1" algn="just"/>
            <a:r>
              <a:rPr lang="en-US" b="0" dirty="0"/>
              <a:t>Frees child from domination of the environment but also may be precursor to withdrawal from reality</a:t>
            </a:r>
          </a:p>
          <a:p>
            <a:pPr lvl="1" algn="just"/>
            <a:r>
              <a:rPr lang="en-US" b="0" dirty="0"/>
              <a:t>Aggressive drive too may reveal itself in the libidinal zones</a:t>
            </a:r>
          </a:p>
        </p:txBody>
      </p:sp>
      <p:sp>
        <p:nvSpPr>
          <p:cNvPr id="5" name="Slide Number Placeholder 3"/>
          <p:cNvSpPr>
            <a:spLocks noGrp="1"/>
          </p:cNvSpPr>
          <p:nvPr>
            <p:ph type="sldNum" sz="quarter" idx="12"/>
          </p:nvPr>
        </p:nvSpPr>
        <p:spPr/>
        <p:txBody>
          <a:bodyPr/>
          <a:lstStyle/>
          <a:p>
            <a:fld id="{6B97D33E-96B6-4CB8-98AE-449623C07D75}" type="slidenum">
              <a:rPr lang="en-US"/>
              <a:pPr/>
              <a:t>16</a:t>
            </a:fld>
            <a:endParaRPr lang="en-US"/>
          </a:p>
        </p:txBody>
      </p:sp>
    </p:spTree>
    <p:extLst>
      <p:ext uri="{BB962C8B-B14F-4D97-AF65-F5344CB8AC3E}">
        <p14:creationId xmlns:p14="http://schemas.microsoft.com/office/powerpoint/2010/main" val="2702025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29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229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1229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12290">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12290">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12290">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12290">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2290">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12290">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12290">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12290">
                                            <p:txEl>
                                              <p:pRg st="10" end="10"/>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12290">
                                            <p:txEl>
                                              <p:pRg st="11" end="1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12290">
                                            <p:txEl>
                                              <p:pRg st="12" end="12"/>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499"/>
                                          </p:stCondLst>
                                        </p:cTn>
                                        <p:tgtEl>
                                          <p:spTgt spid="12290">
                                            <p:txEl>
                                              <p:pRg st="13" end="13"/>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499"/>
                                          </p:stCondLst>
                                        </p:cTn>
                                        <p:tgtEl>
                                          <p:spTgt spid="12290">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History</a:t>
            </a:r>
            <a:endParaRPr lang="en-US" b="1" dirty="0"/>
          </a:p>
        </p:txBody>
      </p:sp>
      <p:sp>
        <p:nvSpPr>
          <p:cNvPr id="3" name="Content Placeholder 2"/>
          <p:cNvSpPr>
            <a:spLocks noGrp="1"/>
          </p:cNvSpPr>
          <p:nvPr>
            <p:ph idx="1"/>
          </p:nvPr>
        </p:nvSpPr>
        <p:spPr>
          <a:xfrm>
            <a:off x="3869268" y="864108"/>
            <a:ext cx="7515012" cy="5445252"/>
          </a:xfrm>
        </p:spPr>
        <p:txBody>
          <a:bodyPr>
            <a:normAutofit/>
          </a:bodyPr>
          <a:lstStyle/>
          <a:p>
            <a:pPr algn="just"/>
            <a:r>
              <a:rPr lang="en-US" sz="2400" dirty="0" smtClean="0">
                <a:solidFill>
                  <a:schemeClr val="tx1"/>
                </a:solidFill>
              </a:rPr>
              <a:t>1887 – 1897 </a:t>
            </a:r>
            <a:r>
              <a:rPr lang="en-US" sz="2400" dirty="0" smtClean="0">
                <a:solidFill>
                  <a:schemeClr val="tx1"/>
                </a:solidFill>
                <a:sym typeface="Wingdings" panose="05000000000000000000" pitchFamily="2" charset="2"/>
              </a:rPr>
              <a:t> work with hysterical patients</a:t>
            </a:r>
          </a:p>
          <a:p>
            <a:pPr algn="just"/>
            <a:r>
              <a:rPr lang="en-US" sz="2400" dirty="0" smtClean="0">
                <a:solidFill>
                  <a:schemeClr val="tx1"/>
                </a:solidFill>
                <a:sym typeface="Wingdings" panose="05000000000000000000" pitchFamily="2" charset="2"/>
              </a:rPr>
              <a:t>Crucial aspects of psychoanalysis</a:t>
            </a:r>
          </a:p>
          <a:p>
            <a:pPr lvl="1" algn="just"/>
            <a:r>
              <a:rPr lang="en-US" sz="2400" dirty="0">
                <a:solidFill>
                  <a:schemeClr val="tx1"/>
                </a:solidFill>
              </a:rPr>
              <a:t>Therapeutic technique</a:t>
            </a:r>
          </a:p>
          <a:p>
            <a:pPr lvl="1" algn="just"/>
            <a:r>
              <a:rPr lang="en-US" sz="2400" dirty="0">
                <a:solidFill>
                  <a:schemeClr val="tx1"/>
                </a:solidFill>
              </a:rPr>
              <a:t>Scientific &amp; theoretical knowledge</a:t>
            </a:r>
          </a:p>
          <a:p>
            <a:pPr lvl="1" algn="just"/>
            <a:r>
              <a:rPr lang="en-US" sz="2400" dirty="0">
                <a:solidFill>
                  <a:schemeClr val="tx1"/>
                </a:solidFill>
              </a:rPr>
              <a:t>Method of investigation</a:t>
            </a:r>
          </a:p>
          <a:p>
            <a:pPr algn="just"/>
            <a:r>
              <a:rPr lang="en-US" sz="2400" dirty="0" smtClean="0">
                <a:solidFill>
                  <a:schemeClr val="tx1"/>
                </a:solidFill>
                <a:sym typeface="Wingdings" panose="05000000000000000000" pitchFamily="2" charset="2"/>
              </a:rPr>
              <a:t>With Joseph Breuer  Anna O</a:t>
            </a:r>
          </a:p>
          <a:p>
            <a:pPr lvl="1" algn="just"/>
            <a:r>
              <a:rPr lang="en-US" sz="2400" dirty="0" smtClean="0">
                <a:solidFill>
                  <a:schemeClr val="tx1"/>
                </a:solidFill>
                <a:sym typeface="Wingdings" panose="05000000000000000000" pitchFamily="2" charset="2"/>
              </a:rPr>
              <a:t>Catharsis + hypnosis</a:t>
            </a:r>
          </a:p>
          <a:p>
            <a:pPr lvl="1" algn="just"/>
            <a:r>
              <a:rPr lang="en-US" sz="2400" dirty="0" smtClean="0">
                <a:solidFill>
                  <a:schemeClr val="tx1"/>
                </a:solidFill>
                <a:sym typeface="Wingdings" panose="05000000000000000000" pitchFamily="2" charset="2"/>
              </a:rPr>
              <a:t>Attempt to remove symptoms through process of recovering and verbalizing suppressed feelings  ABREACTION</a:t>
            </a:r>
          </a:p>
          <a:p>
            <a:pPr algn="just"/>
            <a:endParaRPr lang="en-US" sz="2400" dirty="0">
              <a:solidFill>
                <a:schemeClr val="tx1"/>
              </a:solidFill>
            </a:endParaRPr>
          </a:p>
        </p:txBody>
      </p:sp>
    </p:spTree>
    <p:extLst>
      <p:ext uri="{BB962C8B-B14F-4D97-AF65-F5344CB8AC3E}">
        <p14:creationId xmlns:p14="http://schemas.microsoft.com/office/powerpoint/2010/main" val="32486749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ctr"/>
            <a:r>
              <a:rPr lang="en-US" b="1" dirty="0" smtClean="0"/>
              <a:t>Three </a:t>
            </a:r>
            <a:r>
              <a:rPr lang="en-US" b="1" dirty="0"/>
              <a:t>Fundamental Hypotheses</a:t>
            </a:r>
            <a:endParaRPr lang="en-US" dirty="0"/>
          </a:p>
        </p:txBody>
      </p:sp>
      <p:sp>
        <p:nvSpPr>
          <p:cNvPr id="6147" name="Rectangle 3"/>
          <p:cNvSpPr>
            <a:spLocks noGrp="1" noChangeArrowheads="1"/>
          </p:cNvSpPr>
          <p:nvPr>
            <p:ph idx="1"/>
          </p:nvPr>
        </p:nvSpPr>
        <p:spPr>
          <a:xfrm>
            <a:off x="3696237" y="617221"/>
            <a:ext cx="7939503" cy="5835094"/>
          </a:xfrm>
        </p:spPr>
        <p:txBody>
          <a:bodyPr>
            <a:noAutofit/>
          </a:bodyPr>
          <a:lstStyle/>
          <a:p>
            <a:pPr algn="just"/>
            <a:r>
              <a:rPr lang="en-US" sz="2200" dirty="0" smtClean="0">
                <a:solidFill>
                  <a:schemeClr val="tx1"/>
                </a:solidFill>
              </a:rPr>
              <a:t>Principle </a:t>
            </a:r>
            <a:r>
              <a:rPr lang="en-US" sz="2200" dirty="0">
                <a:solidFill>
                  <a:schemeClr val="tx1"/>
                </a:solidFill>
              </a:rPr>
              <a:t>of psychic determinism</a:t>
            </a:r>
          </a:p>
          <a:p>
            <a:pPr lvl="1" algn="just"/>
            <a:r>
              <a:rPr lang="en-US" sz="2200" dirty="0">
                <a:solidFill>
                  <a:schemeClr val="tx1"/>
                </a:solidFill>
              </a:rPr>
              <a:t>Nothing in nature happens by chance</a:t>
            </a:r>
          </a:p>
          <a:p>
            <a:pPr lvl="1" algn="just"/>
            <a:r>
              <a:rPr lang="en-US" sz="2200" dirty="0">
                <a:solidFill>
                  <a:schemeClr val="tx1"/>
                </a:solidFill>
              </a:rPr>
              <a:t>Nothing in the mind happens by chance</a:t>
            </a:r>
          </a:p>
          <a:p>
            <a:pPr algn="just"/>
            <a:r>
              <a:rPr lang="en-US" sz="2200" dirty="0" smtClean="0">
                <a:solidFill>
                  <a:schemeClr val="tx1"/>
                </a:solidFill>
              </a:rPr>
              <a:t>The </a:t>
            </a:r>
            <a:r>
              <a:rPr lang="en-US" sz="2200" dirty="0">
                <a:solidFill>
                  <a:schemeClr val="tx1"/>
                </a:solidFill>
              </a:rPr>
              <a:t>unconscious</a:t>
            </a:r>
          </a:p>
          <a:p>
            <a:pPr lvl="1" algn="just"/>
            <a:r>
              <a:rPr lang="en-US" sz="2200" dirty="0" smtClean="0">
                <a:solidFill>
                  <a:schemeClr val="tx1"/>
                </a:solidFill>
              </a:rPr>
              <a:t>Meaning of symptoms, thoughts, feelings, behavior </a:t>
            </a:r>
            <a:r>
              <a:rPr lang="en-US" sz="2200" dirty="0" smtClean="0">
                <a:solidFill>
                  <a:schemeClr val="tx1"/>
                </a:solidFill>
                <a:sym typeface="Wingdings" panose="05000000000000000000" pitchFamily="2" charset="2"/>
              </a:rPr>
              <a:t> common pathways od meaningful psychological processes</a:t>
            </a:r>
            <a:endParaRPr lang="en-US" sz="2200" dirty="0">
              <a:solidFill>
                <a:schemeClr val="tx1"/>
              </a:solidFill>
            </a:endParaRPr>
          </a:p>
          <a:p>
            <a:pPr lvl="1" algn="just"/>
            <a:r>
              <a:rPr lang="en-US" sz="2200" dirty="0">
                <a:solidFill>
                  <a:schemeClr val="tx1"/>
                </a:solidFill>
              </a:rPr>
              <a:t>Evidence for this is inferred from:</a:t>
            </a:r>
          </a:p>
          <a:p>
            <a:pPr lvl="2" algn="just"/>
            <a:r>
              <a:rPr lang="en-US" sz="2200" dirty="0">
                <a:solidFill>
                  <a:schemeClr val="tx1"/>
                </a:solidFill>
              </a:rPr>
              <a:t>Psychopathology - symptom formation</a:t>
            </a:r>
          </a:p>
          <a:p>
            <a:pPr lvl="2" algn="just"/>
            <a:r>
              <a:rPr lang="en-US" sz="2200" dirty="0" err="1">
                <a:solidFill>
                  <a:schemeClr val="tx1"/>
                </a:solidFill>
              </a:rPr>
              <a:t>Parapraxes</a:t>
            </a:r>
            <a:r>
              <a:rPr lang="en-US" sz="2200" dirty="0">
                <a:solidFill>
                  <a:schemeClr val="tx1"/>
                </a:solidFill>
              </a:rPr>
              <a:t>, i.e. slips of the </a:t>
            </a:r>
            <a:r>
              <a:rPr lang="en-US" sz="2200" dirty="0" smtClean="0">
                <a:solidFill>
                  <a:schemeClr val="tx1"/>
                </a:solidFill>
              </a:rPr>
              <a:t>tongue, </a:t>
            </a:r>
            <a:r>
              <a:rPr lang="en-US" sz="2200" dirty="0">
                <a:solidFill>
                  <a:schemeClr val="tx1"/>
                </a:solidFill>
              </a:rPr>
              <a:t>etc.</a:t>
            </a:r>
          </a:p>
          <a:p>
            <a:pPr lvl="2" algn="just"/>
            <a:r>
              <a:rPr lang="en-US" sz="2200" dirty="0">
                <a:solidFill>
                  <a:schemeClr val="tx1"/>
                </a:solidFill>
              </a:rPr>
              <a:t>Dreams</a:t>
            </a:r>
          </a:p>
          <a:p>
            <a:pPr lvl="2" algn="just"/>
            <a:r>
              <a:rPr lang="en-US" sz="2200" dirty="0">
                <a:solidFill>
                  <a:schemeClr val="tx1"/>
                </a:solidFill>
              </a:rPr>
              <a:t>Free association</a:t>
            </a:r>
          </a:p>
          <a:p>
            <a:pPr lvl="2" algn="just"/>
            <a:r>
              <a:rPr lang="en-US" sz="2200" dirty="0" smtClean="0">
                <a:solidFill>
                  <a:schemeClr val="tx1"/>
                </a:solidFill>
              </a:rPr>
              <a:t>Hypnosis</a:t>
            </a:r>
          </a:p>
          <a:p>
            <a:pPr algn="just"/>
            <a:r>
              <a:rPr lang="en-US" sz="2200" dirty="0" smtClean="0">
                <a:solidFill>
                  <a:schemeClr val="tx1"/>
                </a:solidFill>
              </a:rPr>
              <a:t>Role of childhood experience in shaping adult personality</a:t>
            </a:r>
            <a:endParaRPr lang="en-US" sz="2200" dirty="0">
              <a:solidFill>
                <a:schemeClr val="tx1"/>
              </a:solidFill>
            </a:endParaRPr>
          </a:p>
          <a:p>
            <a:pPr algn="just"/>
            <a:r>
              <a:rPr lang="en-US" sz="2400" dirty="0" smtClean="0">
                <a:solidFill>
                  <a:schemeClr val="tx1"/>
                </a:solidFill>
              </a:rPr>
              <a:t>These </a:t>
            </a:r>
            <a:r>
              <a:rPr lang="en-US" sz="2400" dirty="0">
                <a:solidFill>
                  <a:schemeClr val="tx1"/>
                </a:solidFill>
              </a:rPr>
              <a:t>hypotheses interlock</a:t>
            </a:r>
          </a:p>
        </p:txBody>
      </p:sp>
      <p:sp>
        <p:nvSpPr>
          <p:cNvPr id="5" name="Slide Number Placeholder 3"/>
          <p:cNvSpPr>
            <a:spLocks noGrp="1"/>
          </p:cNvSpPr>
          <p:nvPr>
            <p:ph type="sldNum" sz="quarter" idx="12"/>
          </p:nvPr>
        </p:nvSpPr>
        <p:spPr/>
        <p:txBody>
          <a:bodyPr/>
          <a:lstStyle/>
          <a:p>
            <a:fld id="{030535B3-18AD-48AD-8571-52CD764D8D8A}" type="slidenum">
              <a:rPr lang="en-US"/>
              <a:pPr/>
              <a:t>3</a:t>
            </a:fld>
            <a:endParaRPr lang="en-US"/>
          </a:p>
        </p:txBody>
      </p:sp>
    </p:spTree>
    <p:extLst>
      <p:ext uri="{BB962C8B-B14F-4D97-AF65-F5344CB8AC3E}">
        <p14:creationId xmlns:p14="http://schemas.microsoft.com/office/powerpoint/2010/main" val="10862702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4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614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614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14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14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614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6147">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6147">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6147">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6147">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6147">
                                            <p:txEl>
                                              <p:pRg st="10" end="1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6147">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6147">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algn="ctr"/>
            <a:r>
              <a:rPr lang="en-US" b="1" dirty="0"/>
              <a:t>The Psychic Apparatus</a:t>
            </a:r>
          </a:p>
        </p:txBody>
      </p:sp>
      <p:sp>
        <p:nvSpPr>
          <p:cNvPr id="16387" name="Rectangle 3"/>
          <p:cNvSpPr>
            <a:spLocks noGrp="1" noChangeArrowheads="1"/>
          </p:cNvSpPr>
          <p:nvPr>
            <p:ph idx="1"/>
          </p:nvPr>
        </p:nvSpPr>
        <p:spPr>
          <a:xfrm>
            <a:off x="3753358" y="155769"/>
            <a:ext cx="7315200" cy="6451093"/>
          </a:xfrm>
        </p:spPr>
        <p:txBody>
          <a:bodyPr>
            <a:normAutofit/>
          </a:bodyPr>
          <a:lstStyle/>
          <a:p>
            <a:r>
              <a:rPr lang="en-US" dirty="0">
                <a:solidFill>
                  <a:schemeClr val="tx1"/>
                </a:solidFill>
              </a:rPr>
              <a:t>Topographical system</a:t>
            </a:r>
          </a:p>
          <a:p>
            <a:pPr lvl="1"/>
            <a:r>
              <a:rPr lang="en-US" sz="2000" dirty="0">
                <a:solidFill>
                  <a:schemeClr val="tx1"/>
                </a:solidFill>
              </a:rPr>
              <a:t>Conscious</a:t>
            </a:r>
          </a:p>
          <a:p>
            <a:pPr lvl="1"/>
            <a:r>
              <a:rPr lang="en-US" sz="2000" dirty="0">
                <a:solidFill>
                  <a:schemeClr val="tx1"/>
                </a:solidFill>
              </a:rPr>
              <a:t>Preconscious</a:t>
            </a:r>
          </a:p>
          <a:p>
            <a:pPr lvl="1"/>
            <a:r>
              <a:rPr lang="en-US" sz="2000" dirty="0">
                <a:solidFill>
                  <a:schemeClr val="tx1"/>
                </a:solidFill>
              </a:rPr>
              <a:t>Unconscious</a:t>
            </a:r>
          </a:p>
          <a:p>
            <a:r>
              <a:rPr lang="en-US" dirty="0">
                <a:solidFill>
                  <a:schemeClr val="tx1"/>
                </a:solidFill>
              </a:rPr>
              <a:t>Structural theory</a:t>
            </a:r>
          </a:p>
          <a:p>
            <a:pPr lvl="1"/>
            <a:r>
              <a:rPr lang="en-US" sz="2000" dirty="0">
                <a:solidFill>
                  <a:schemeClr val="tx1"/>
                </a:solidFill>
              </a:rPr>
              <a:t>Id</a:t>
            </a:r>
          </a:p>
          <a:p>
            <a:pPr lvl="1"/>
            <a:r>
              <a:rPr lang="en-US" sz="2000" dirty="0">
                <a:solidFill>
                  <a:schemeClr val="tx1"/>
                </a:solidFill>
              </a:rPr>
              <a:t>Ego - mediates between id &amp; environment - tests for what’s real</a:t>
            </a:r>
          </a:p>
          <a:p>
            <a:pPr lvl="1"/>
            <a:r>
              <a:rPr lang="en-US" sz="2000" dirty="0">
                <a:solidFill>
                  <a:schemeClr val="tx1"/>
                </a:solidFill>
              </a:rPr>
              <a:t>Superego (develops around 5 or 6 years of age)</a:t>
            </a:r>
          </a:p>
          <a:p>
            <a:r>
              <a:rPr lang="en-US" dirty="0">
                <a:solidFill>
                  <a:schemeClr val="tx1"/>
                </a:solidFill>
              </a:rPr>
              <a:t>Ego Functions</a:t>
            </a:r>
          </a:p>
          <a:p>
            <a:pPr lvl="1"/>
            <a:r>
              <a:rPr lang="en-US" sz="2000" dirty="0">
                <a:solidFill>
                  <a:schemeClr val="tx1"/>
                </a:solidFill>
              </a:rPr>
              <a:t>Motor control</a:t>
            </a:r>
          </a:p>
          <a:p>
            <a:pPr lvl="1"/>
            <a:r>
              <a:rPr lang="en-US" sz="2000" dirty="0">
                <a:solidFill>
                  <a:schemeClr val="tx1"/>
                </a:solidFill>
              </a:rPr>
              <a:t>Perception</a:t>
            </a:r>
          </a:p>
          <a:p>
            <a:pPr lvl="1"/>
            <a:r>
              <a:rPr lang="en-US" sz="2000" dirty="0">
                <a:solidFill>
                  <a:schemeClr val="tx1"/>
                </a:solidFill>
              </a:rPr>
              <a:t>Memory</a:t>
            </a:r>
          </a:p>
          <a:p>
            <a:pPr lvl="1"/>
            <a:r>
              <a:rPr lang="en-US" sz="2000" dirty="0">
                <a:solidFill>
                  <a:schemeClr val="tx1"/>
                </a:solidFill>
              </a:rPr>
              <a:t>Affects</a:t>
            </a:r>
          </a:p>
          <a:p>
            <a:pPr lvl="1"/>
            <a:r>
              <a:rPr lang="en-US" sz="2000" dirty="0">
                <a:solidFill>
                  <a:schemeClr val="tx1"/>
                </a:solidFill>
              </a:rPr>
              <a:t>Thinking (delay of gratification)</a:t>
            </a:r>
          </a:p>
          <a:p>
            <a:pPr lvl="1"/>
            <a:r>
              <a:rPr lang="en-US" sz="2000" dirty="0">
                <a:solidFill>
                  <a:schemeClr val="tx1"/>
                </a:solidFill>
              </a:rPr>
              <a:t>Ego develops in response to maturation and </a:t>
            </a:r>
            <a:r>
              <a:rPr lang="en-US" sz="2000" dirty="0" smtClean="0">
                <a:solidFill>
                  <a:schemeClr val="tx1"/>
                </a:solidFill>
              </a:rPr>
              <a:t>environment</a:t>
            </a:r>
            <a:endParaRPr lang="en-US" sz="2000" dirty="0">
              <a:solidFill>
                <a:schemeClr val="tx1"/>
              </a:solidFill>
            </a:endParaRPr>
          </a:p>
        </p:txBody>
      </p:sp>
      <p:sp>
        <p:nvSpPr>
          <p:cNvPr id="5" name="Slide Number Placeholder 3"/>
          <p:cNvSpPr>
            <a:spLocks noGrp="1"/>
          </p:cNvSpPr>
          <p:nvPr>
            <p:ph type="sldNum" sz="quarter" idx="12"/>
          </p:nvPr>
        </p:nvSpPr>
        <p:spPr/>
        <p:txBody>
          <a:bodyPr/>
          <a:lstStyle/>
          <a:p>
            <a:fld id="{898443D7-7805-4E66-A402-8D6D33EDC13E}" type="slidenum">
              <a:rPr lang="en-US"/>
              <a:pPr/>
              <a:t>4</a:t>
            </a:fld>
            <a:endParaRPr lang="en-US"/>
          </a:p>
        </p:txBody>
      </p:sp>
    </p:spTree>
    <p:extLst>
      <p:ext uri="{BB962C8B-B14F-4D97-AF65-F5344CB8AC3E}">
        <p14:creationId xmlns:p14="http://schemas.microsoft.com/office/powerpoint/2010/main" val="36141359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38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638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1638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16387">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638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1638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16387">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16387">
                                            <p:txEl>
                                              <p:pRg st="7" end="7"/>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6387">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16387">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16387">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16387">
                                            <p:txEl>
                                              <p:pRg st="11" end="1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16387">
                                            <p:txEl>
                                              <p:pRg st="12" end="12"/>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499"/>
                                          </p:stCondLst>
                                        </p:cTn>
                                        <p:tgtEl>
                                          <p:spTgt spid="16387">
                                            <p:txEl>
                                              <p:pRg st="13" end="13"/>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499"/>
                                          </p:stCondLst>
                                        </p:cTn>
                                        <p:tgtEl>
                                          <p:spTgt spid="16387">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440214" y="2717442"/>
            <a:ext cx="2357507" cy="986021"/>
          </a:xfrm>
        </p:spPr>
        <p:txBody>
          <a:bodyPr>
            <a:normAutofit fontScale="90000"/>
          </a:bodyPr>
          <a:lstStyle/>
          <a:p>
            <a:pPr algn="ctr">
              <a:defRPr/>
            </a:pPr>
            <a:r>
              <a:rPr lang="en-US" sz="3100" b="1" dirty="0" smtClean="0">
                <a:solidFill>
                  <a:schemeClr val="tx1"/>
                </a:solidFill>
                <a:latin typeface="Georgia" pitchFamily="18" charset="0"/>
              </a:rPr>
              <a:t>Topography Model of the Mind</a:t>
            </a:r>
            <a:endParaRPr lang="en-US" sz="3100" b="1" dirty="0">
              <a:solidFill>
                <a:schemeClr val="tx1"/>
              </a:solidFill>
              <a:latin typeface="Georgia" pitchFamily="18" charset="0"/>
            </a:endParaRPr>
          </a:p>
        </p:txBody>
      </p:sp>
      <p:sp>
        <p:nvSpPr>
          <p:cNvPr id="3" name="Subtitle 2"/>
          <p:cNvSpPr>
            <a:spLocks noGrp="1"/>
          </p:cNvSpPr>
          <p:nvPr>
            <p:ph type="subTitle" idx="1"/>
          </p:nvPr>
        </p:nvSpPr>
        <p:spPr>
          <a:xfrm>
            <a:off x="112645" y="857232"/>
            <a:ext cx="8786656" cy="5273112"/>
          </a:xfrm>
        </p:spPr>
        <p:txBody>
          <a:bodyPr>
            <a:noAutofit/>
          </a:bodyPr>
          <a:lstStyle/>
          <a:p>
            <a:pPr algn="just">
              <a:buClr>
                <a:schemeClr val="tx1">
                  <a:shade val="95000"/>
                </a:schemeClr>
              </a:buClr>
              <a:defRPr/>
            </a:pPr>
            <a:r>
              <a:rPr lang="en-IE" sz="1600" b="1" dirty="0">
                <a:solidFill>
                  <a:schemeClr val="tx2"/>
                </a:solidFill>
                <a:latin typeface="Georgia" pitchFamily="18" charset="0"/>
              </a:rPr>
              <a:t>Unconscious </a:t>
            </a:r>
          </a:p>
          <a:p>
            <a:pPr marL="285750" indent="-285750" algn="just">
              <a:lnSpc>
                <a:spcPct val="100000"/>
              </a:lnSpc>
              <a:buClr>
                <a:schemeClr val="tx1">
                  <a:shade val="95000"/>
                </a:schemeClr>
              </a:buClr>
              <a:buFont typeface="Arial" panose="020B0604020202020204" pitchFamily="34" charset="0"/>
              <a:buChar char="•"/>
              <a:defRPr/>
            </a:pPr>
            <a:r>
              <a:rPr lang="en-IE" sz="1600" dirty="0">
                <a:solidFill>
                  <a:schemeClr val="bg1"/>
                </a:solidFill>
                <a:latin typeface="Georgia" pitchFamily="18" charset="0"/>
              </a:rPr>
              <a:t>Everything in the mind outside of normal conscious awareness; </a:t>
            </a:r>
            <a:endParaRPr lang="en-IE" sz="1600" dirty="0" smtClean="0">
              <a:solidFill>
                <a:schemeClr val="bg1"/>
              </a:solidFill>
              <a:latin typeface="Georgia" pitchFamily="18" charset="0"/>
            </a:endParaRPr>
          </a:p>
          <a:p>
            <a:pPr marL="285750" indent="-285750" algn="just">
              <a:lnSpc>
                <a:spcPct val="100000"/>
              </a:lnSpc>
              <a:buClr>
                <a:schemeClr val="tx1">
                  <a:shade val="95000"/>
                </a:schemeClr>
              </a:buClr>
              <a:buFont typeface="Arial" panose="020B0604020202020204" pitchFamily="34" charset="0"/>
              <a:buChar char="•"/>
              <a:defRPr/>
            </a:pPr>
            <a:r>
              <a:rPr lang="en-IE" sz="1600" dirty="0">
                <a:solidFill>
                  <a:schemeClr val="bg1"/>
                </a:solidFill>
                <a:latin typeface="Georgia" pitchFamily="18" charset="0"/>
              </a:rPr>
              <a:t>P</a:t>
            </a:r>
            <a:r>
              <a:rPr lang="en-IE" sz="1600" dirty="0" smtClean="0">
                <a:solidFill>
                  <a:schemeClr val="bg1"/>
                </a:solidFill>
                <a:latin typeface="Georgia" pitchFamily="18" charset="0"/>
              </a:rPr>
              <a:t>rocesses </a:t>
            </a:r>
            <a:r>
              <a:rPr lang="en-IE" sz="1600" dirty="0">
                <a:solidFill>
                  <a:schemeClr val="bg1"/>
                </a:solidFill>
                <a:latin typeface="Georgia" pitchFamily="18" charset="0"/>
              </a:rPr>
              <a:t>here are irrational, and obey </a:t>
            </a:r>
            <a:r>
              <a:rPr lang="en-IE" sz="1600" dirty="0">
                <a:solidFill>
                  <a:srgbClr val="FFFF00"/>
                </a:solidFill>
                <a:latin typeface="Georgia" pitchFamily="18" charset="0"/>
              </a:rPr>
              <a:t>primary process </a:t>
            </a:r>
            <a:r>
              <a:rPr lang="en-IE" sz="1600" dirty="0" smtClean="0">
                <a:solidFill>
                  <a:srgbClr val="FFFF00"/>
                </a:solidFill>
                <a:latin typeface="Georgia" pitchFamily="18" charset="0"/>
              </a:rPr>
              <a:t>thinking</a:t>
            </a:r>
          </a:p>
          <a:p>
            <a:pPr marL="285750" indent="-285750" algn="just">
              <a:lnSpc>
                <a:spcPct val="100000"/>
              </a:lnSpc>
              <a:buClr>
                <a:schemeClr val="tx1">
                  <a:shade val="95000"/>
                </a:schemeClr>
              </a:buClr>
              <a:buFont typeface="Arial" panose="020B0604020202020204" pitchFamily="34" charset="0"/>
              <a:buChar char="•"/>
              <a:defRPr/>
            </a:pPr>
            <a:r>
              <a:rPr lang="en-IE" sz="1600" dirty="0">
                <a:solidFill>
                  <a:schemeClr val="bg1"/>
                </a:solidFill>
                <a:latin typeface="Georgia" pitchFamily="18" charset="0"/>
              </a:rPr>
              <a:t>S</a:t>
            </a:r>
            <a:r>
              <a:rPr lang="en-IE" sz="1600" dirty="0" smtClean="0">
                <a:solidFill>
                  <a:schemeClr val="bg1"/>
                </a:solidFill>
                <a:latin typeface="Georgia" pitchFamily="18" charset="0"/>
              </a:rPr>
              <a:t>ource </a:t>
            </a:r>
            <a:r>
              <a:rPr lang="en-IE" sz="1600" dirty="0">
                <a:solidFill>
                  <a:schemeClr val="bg1"/>
                </a:solidFill>
                <a:latin typeface="Georgia" pitchFamily="18" charset="0"/>
              </a:rPr>
              <a:t>of emotional and traumatic  conflicts of which the person is unaware  and which give rise to particular symptoms in the form of personal and interpersonal problems. </a:t>
            </a:r>
          </a:p>
          <a:p>
            <a:pPr marL="285750" indent="-285750" algn="just">
              <a:lnSpc>
                <a:spcPct val="100000"/>
              </a:lnSpc>
              <a:buClr>
                <a:schemeClr val="tx1">
                  <a:shade val="95000"/>
                </a:schemeClr>
              </a:buClr>
              <a:buFont typeface="Arial" panose="020B0604020202020204" pitchFamily="34" charset="0"/>
              <a:buChar char="•"/>
              <a:defRPr/>
            </a:pPr>
            <a:r>
              <a:rPr lang="en-IE" sz="1600" dirty="0" smtClean="0">
                <a:solidFill>
                  <a:schemeClr val="bg1"/>
                </a:solidFill>
                <a:latin typeface="Georgia" pitchFamily="18" charset="0"/>
              </a:rPr>
              <a:t>Expresses </a:t>
            </a:r>
            <a:r>
              <a:rPr lang="en-IE" sz="1600" dirty="0">
                <a:solidFill>
                  <a:schemeClr val="bg1"/>
                </a:solidFill>
                <a:latin typeface="Georgia" pitchFamily="18" charset="0"/>
              </a:rPr>
              <a:t>unacceptable sexual desires, aggressive, anxiety, shame, guilt , impulses.</a:t>
            </a:r>
          </a:p>
          <a:p>
            <a:pPr algn="just">
              <a:buClr>
                <a:schemeClr val="tx1">
                  <a:shade val="95000"/>
                </a:schemeClr>
              </a:buClr>
              <a:defRPr/>
            </a:pPr>
            <a:endParaRPr lang="en-IE" sz="1750" b="1" dirty="0">
              <a:solidFill>
                <a:schemeClr val="tx2"/>
              </a:solidFill>
              <a:latin typeface="Georgia" pitchFamily="18" charset="0"/>
            </a:endParaRPr>
          </a:p>
          <a:p>
            <a:pPr algn="just">
              <a:buClr>
                <a:schemeClr val="tx1">
                  <a:shade val="95000"/>
                </a:schemeClr>
              </a:buClr>
              <a:defRPr/>
            </a:pPr>
            <a:r>
              <a:rPr lang="en-IE" sz="1750" b="1" dirty="0">
                <a:solidFill>
                  <a:schemeClr val="tx2"/>
                </a:solidFill>
                <a:latin typeface="Georgia" pitchFamily="18" charset="0"/>
              </a:rPr>
              <a:t>Preconscious </a:t>
            </a:r>
          </a:p>
          <a:p>
            <a:pPr algn="just">
              <a:buClr>
                <a:schemeClr val="tx1">
                  <a:shade val="95000"/>
                </a:schemeClr>
              </a:buClr>
              <a:defRPr/>
            </a:pPr>
            <a:r>
              <a:rPr lang="en-IE" sz="1750" dirty="0">
                <a:solidFill>
                  <a:schemeClr val="bg1"/>
                </a:solidFill>
                <a:latin typeface="Georgia" pitchFamily="18" charset="0"/>
              </a:rPr>
              <a:t>Psychic material (thoughts &amp; emotions) not occurring as deeply in the mind as conscious or unconscious material; can be </a:t>
            </a:r>
            <a:r>
              <a:rPr lang="en-IE" sz="1750" dirty="0" smtClean="0">
                <a:solidFill>
                  <a:schemeClr val="bg1"/>
                </a:solidFill>
                <a:latin typeface="Georgia" pitchFamily="18" charset="0"/>
              </a:rPr>
              <a:t>experienced </a:t>
            </a:r>
            <a:r>
              <a:rPr lang="en-IE" sz="1750" dirty="0">
                <a:solidFill>
                  <a:schemeClr val="bg1"/>
                </a:solidFill>
                <a:latin typeface="Georgia" pitchFamily="18" charset="0"/>
              </a:rPr>
              <a:t>consciously through attention.  </a:t>
            </a:r>
          </a:p>
          <a:p>
            <a:pPr algn="just">
              <a:buClr>
                <a:schemeClr val="tx1">
                  <a:shade val="95000"/>
                </a:schemeClr>
              </a:buClr>
              <a:defRPr/>
            </a:pPr>
            <a:endParaRPr lang="en-IE" sz="1750" b="1" dirty="0">
              <a:solidFill>
                <a:schemeClr val="tx2"/>
              </a:solidFill>
              <a:latin typeface="Georgia" pitchFamily="18" charset="0"/>
            </a:endParaRPr>
          </a:p>
          <a:p>
            <a:pPr algn="just">
              <a:buClr>
                <a:schemeClr val="tx1">
                  <a:shade val="95000"/>
                </a:schemeClr>
              </a:buClr>
              <a:defRPr/>
            </a:pPr>
            <a:r>
              <a:rPr lang="en-IE" sz="1750" b="1" dirty="0">
                <a:solidFill>
                  <a:schemeClr val="tx2"/>
                </a:solidFill>
                <a:latin typeface="Georgia" pitchFamily="18" charset="0"/>
              </a:rPr>
              <a:t>Conscious </a:t>
            </a:r>
          </a:p>
          <a:p>
            <a:pPr algn="just">
              <a:buClr>
                <a:schemeClr val="tx1">
                  <a:shade val="95000"/>
                </a:schemeClr>
              </a:buClr>
              <a:defRPr/>
            </a:pPr>
            <a:r>
              <a:rPr lang="en-IE" sz="1750" dirty="0">
                <a:solidFill>
                  <a:schemeClr val="bg1"/>
                </a:solidFill>
                <a:latin typeface="Georgia" pitchFamily="18" charset="0"/>
              </a:rPr>
              <a:t>Mental processes consisting of the ordinary stream of thoughts and emotions which are actively experienced as they occurred. These processes obey rational secondary </a:t>
            </a:r>
            <a:r>
              <a:rPr lang="en-IE" sz="1750" dirty="0" smtClean="0">
                <a:solidFill>
                  <a:schemeClr val="bg1"/>
                </a:solidFill>
                <a:latin typeface="Georgia" pitchFamily="18" charset="0"/>
              </a:rPr>
              <a:t>processes </a:t>
            </a:r>
            <a:r>
              <a:rPr lang="en-IE" sz="1750" dirty="0" smtClean="0">
                <a:solidFill>
                  <a:schemeClr val="bg1"/>
                </a:solidFill>
                <a:latin typeface="Georgia" pitchFamily="18" charset="0"/>
                <a:sym typeface="Wingdings" panose="05000000000000000000" pitchFamily="2" charset="2"/>
              </a:rPr>
              <a:t> attention </a:t>
            </a:r>
            <a:r>
              <a:rPr lang="en-IE" sz="1750" dirty="0" err="1" smtClean="0">
                <a:solidFill>
                  <a:schemeClr val="bg1"/>
                </a:solidFill>
                <a:latin typeface="Georgia" pitchFamily="18" charset="0"/>
                <a:sym typeface="Wingdings" panose="05000000000000000000" pitchFamily="2" charset="2"/>
              </a:rPr>
              <a:t>cathexis</a:t>
            </a:r>
            <a:endParaRPr lang="en-IE" sz="1750" dirty="0" smtClean="0">
              <a:solidFill>
                <a:schemeClr val="bg1"/>
              </a:solidFill>
              <a:latin typeface="Georgia" pitchFamily="18" charset="0"/>
            </a:endParaRPr>
          </a:p>
        </p:txBody>
      </p:sp>
    </p:spTree>
    <p:extLst>
      <p:ext uri="{BB962C8B-B14F-4D97-AF65-F5344CB8AC3E}">
        <p14:creationId xmlns:p14="http://schemas.microsoft.com/office/powerpoint/2010/main" val="3435919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Subtitle 2"/>
          <p:cNvSpPr>
            <a:spLocks noGrp="1"/>
          </p:cNvSpPr>
          <p:nvPr>
            <p:ph type="subTitle" idx="1"/>
          </p:nvPr>
        </p:nvSpPr>
        <p:spPr>
          <a:xfrm>
            <a:off x="141669" y="818597"/>
            <a:ext cx="8886422" cy="5067050"/>
          </a:xfrm>
        </p:spPr>
        <p:txBody>
          <a:bodyPr>
            <a:noAutofit/>
          </a:bodyPr>
          <a:lstStyle/>
          <a:p>
            <a:pPr algn="just" eaLnBrk="1" hangingPunct="1"/>
            <a:r>
              <a:rPr lang="en-IE" sz="1800" b="1" dirty="0" smtClean="0">
                <a:solidFill>
                  <a:schemeClr val="tx2"/>
                </a:solidFill>
              </a:rPr>
              <a:t>Id</a:t>
            </a:r>
          </a:p>
          <a:p>
            <a:pPr algn="just" eaLnBrk="1" hangingPunct="1"/>
            <a:r>
              <a:rPr lang="en-IE" sz="1800" dirty="0" smtClean="0">
                <a:solidFill>
                  <a:schemeClr val="bg1"/>
                </a:solidFill>
              </a:rPr>
              <a:t>Unconscious collection of drives, urges, and wishes that continually push for complete and immediate gratification despite the constraints of reality. The primitive sexual and aggressive impulses of the id obey the pleasure principle and engage in wish fulfilment through the </a:t>
            </a:r>
            <a:r>
              <a:rPr lang="en-IE" sz="1800" i="1" dirty="0" smtClean="0">
                <a:solidFill>
                  <a:srgbClr val="FFFF00"/>
                </a:solidFill>
              </a:rPr>
              <a:t>primary process </a:t>
            </a:r>
            <a:r>
              <a:rPr lang="en-IE" sz="1800" dirty="0" smtClean="0">
                <a:solidFill>
                  <a:schemeClr val="bg1"/>
                </a:solidFill>
              </a:rPr>
              <a:t>thinking (which is irrational thoughts and demands gratification and satisfaction).</a:t>
            </a:r>
          </a:p>
          <a:p>
            <a:pPr algn="just" eaLnBrk="1" hangingPunct="1"/>
            <a:endParaRPr lang="en-IE" sz="1800" b="1" dirty="0" smtClean="0">
              <a:solidFill>
                <a:schemeClr val="tx2"/>
              </a:solidFill>
            </a:endParaRPr>
          </a:p>
          <a:p>
            <a:pPr algn="just" eaLnBrk="1" hangingPunct="1"/>
            <a:r>
              <a:rPr lang="en-IE" sz="1800" b="1" dirty="0" smtClean="0">
                <a:solidFill>
                  <a:schemeClr val="tx2"/>
                </a:solidFill>
              </a:rPr>
              <a:t>Ego (unconscious, conscious, preconscious)</a:t>
            </a:r>
          </a:p>
          <a:p>
            <a:pPr algn="just"/>
            <a:r>
              <a:rPr lang="en-US" sz="1800" dirty="0" smtClean="0"/>
              <a:t>Executive </a:t>
            </a:r>
            <a:r>
              <a:rPr lang="en-US" sz="1800" dirty="0"/>
              <a:t>organ of the </a:t>
            </a:r>
            <a:r>
              <a:rPr lang="en-US" sz="1800" dirty="0" smtClean="0"/>
              <a:t>psyche </a:t>
            </a:r>
            <a:r>
              <a:rPr lang="en-US" sz="1800" dirty="0" smtClean="0">
                <a:sym typeface="Wingdings" panose="05000000000000000000" pitchFamily="2" charset="2"/>
              </a:rPr>
              <a:t> </a:t>
            </a:r>
            <a:r>
              <a:rPr lang="en-US" sz="1800" dirty="0" smtClean="0"/>
              <a:t>controls </a:t>
            </a:r>
            <a:r>
              <a:rPr lang="en-US" sz="1800" dirty="0"/>
              <a:t>motility, perception, contact with reality, and, through the defense mechanisms available to it, the delay and modulation of drive expression</a:t>
            </a:r>
            <a:endParaRPr lang="en-IE" sz="1800" b="1" dirty="0" smtClean="0">
              <a:solidFill>
                <a:schemeClr val="tx2"/>
              </a:solidFill>
            </a:endParaRPr>
          </a:p>
          <a:p>
            <a:pPr algn="just" eaLnBrk="1" hangingPunct="1"/>
            <a:endParaRPr lang="en-IE" sz="1800" b="1" dirty="0" smtClean="0">
              <a:solidFill>
                <a:schemeClr val="tx2"/>
              </a:solidFill>
            </a:endParaRPr>
          </a:p>
          <a:p>
            <a:pPr algn="just" eaLnBrk="1" hangingPunct="1"/>
            <a:r>
              <a:rPr lang="en-IE" sz="1800" b="1" dirty="0" smtClean="0">
                <a:solidFill>
                  <a:schemeClr val="tx2"/>
                </a:solidFill>
              </a:rPr>
              <a:t>Superego</a:t>
            </a:r>
          </a:p>
          <a:p>
            <a:pPr algn="just" eaLnBrk="1" hangingPunct="1"/>
            <a:r>
              <a:rPr lang="en-IE" sz="1800" dirty="0" smtClean="0">
                <a:solidFill>
                  <a:schemeClr val="bg1"/>
                </a:solidFill>
              </a:rPr>
              <a:t>The group of psychic functioning, that represent morals standards, prohibitions, and conscience. Superego generates affects of shame and guilt . It develops through the </a:t>
            </a:r>
            <a:r>
              <a:rPr lang="en-IE" sz="1800" i="1" dirty="0" smtClean="0">
                <a:solidFill>
                  <a:srgbClr val="FFFF00"/>
                </a:solidFill>
              </a:rPr>
              <a:t>identification</a:t>
            </a:r>
            <a:r>
              <a:rPr lang="en-IE" sz="1800" i="1" dirty="0" smtClean="0">
                <a:solidFill>
                  <a:srgbClr val="C00000"/>
                </a:solidFill>
              </a:rPr>
              <a:t> </a:t>
            </a:r>
            <a:r>
              <a:rPr lang="en-IE" sz="1800" dirty="0" smtClean="0">
                <a:solidFill>
                  <a:schemeClr val="bg1"/>
                </a:solidFill>
              </a:rPr>
              <a:t>or </a:t>
            </a:r>
            <a:r>
              <a:rPr lang="en-IE" sz="1800" i="1" dirty="0" smtClean="0">
                <a:solidFill>
                  <a:srgbClr val="FFFF00"/>
                </a:solidFill>
              </a:rPr>
              <a:t>internalization</a:t>
            </a:r>
            <a:r>
              <a:rPr lang="en-IE" sz="1800" dirty="0" smtClean="0">
                <a:solidFill>
                  <a:srgbClr val="FFFF00"/>
                </a:solidFill>
              </a:rPr>
              <a:t> </a:t>
            </a:r>
            <a:r>
              <a:rPr lang="en-IE" sz="1800" dirty="0" smtClean="0">
                <a:solidFill>
                  <a:schemeClr val="bg1"/>
                </a:solidFill>
              </a:rPr>
              <a:t>of parental values.</a:t>
            </a:r>
            <a:endParaRPr lang="en-IE" sz="1800" b="1" dirty="0">
              <a:solidFill>
                <a:srgbClr val="663300"/>
              </a:solidFill>
              <a:cs typeface="Times New Roman" panose="02020603050405020304" pitchFamily="18" charset="0"/>
            </a:endParaRPr>
          </a:p>
        </p:txBody>
      </p:sp>
      <p:sp>
        <p:nvSpPr>
          <p:cNvPr id="5" name="Title 1"/>
          <p:cNvSpPr>
            <a:spLocks noGrp="1"/>
          </p:cNvSpPr>
          <p:nvPr>
            <p:ph type="ctrTitle"/>
          </p:nvPr>
        </p:nvSpPr>
        <p:spPr>
          <a:xfrm>
            <a:off x="9440214" y="1943100"/>
            <a:ext cx="2357507" cy="2197100"/>
          </a:xfrm>
        </p:spPr>
        <p:txBody>
          <a:bodyPr>
            <a:normAutofit fontScale="90000"/>
          </a:bodyPr>
          <a:lstStyle/>
          <a:p>
            <a:pPr algn="ctr">
              <a:defRPr/>
            </a:pPr>
            <a:r>
              <a:rPr lang="en-US" sz="3100" b="1" dirty="0" smtClean="0">
                <a:solidFill>
                  <a:schemeClr val="tx1"/>
                </a:solidFill>
                <a:latin typeface="Georgia" pitchFamily="18" charset="0"/>
              </a:rPr>
              <a:t>Ego Psychology:</a:t>
            </a:r>
            <a:br>
              <a:rPr lang="en-US" sz="3100" b="1" dirty="0" smtClean="0">
                <a:solidFill>
                  <a:schemeClr val="tx1"/>
                </a:solidFill>
                <a:latin typeface="Georgia" pitchFamily="18" charset="0"/>
              </a:rPr>
            </a:br>
            <a:r>
              <a:rPr lang="en-US" sz="3100" b="1" dirty="0" smtClean="0">
                <a:solidFill>
                  <a:schemeClr val="tx1"/>
                </a:solidFill>
                <a:latin typeface="Georgia" pitchFamily="18" charset="0"/>
              </a:rPr>
              <a:t>structural </a:t>
            </a:r>
            <a:r>
              <a:rPr lang="en-US" sz="3100" b="1" dirty="0">
                <a:solidFill>
                  <a:schemeClr val="tx1"/>
                </a:solidFill>
                <a:latin typeface="Georgia" pitchFamily="18" charset="0"/>
              </a:rPr>
              <a:t>concepts</a:t>
            </a:r>
          </a:p>
        </p:txBody>
      </p:sp>
      <p:pic>
        <p:nvPicPr>
          <p:cNvPr id="4" name="Picture 3"/>
          <p:cNvPicPr>
            <a:picLocks noChangeAspect="1"/>
          </p:cNvPicPr>
          <p:nvPr/>
        </p:nvPicPr>
        <p:blipFill>
          <a:blip r:embed="rId3"/>
          <a:stretch>
            <a:fillRect/>
          </a:stretch>
        </p:blipFill>
        <p:spPr>
          <a:xfrm>
            <a:off x="9324260" y="4539341"/>
            <a:ext cx="2867740" cy="1493261"/>
          </a:xfrm>
          <a:prstGeom prst="rect">
            <a:avLst/>
          </a:prstGeom>
        </p:spPr>
      </p:pic>
    </p:spTree>
    <p:extLst>
      <p:ext uri="{BB962C8B-B14F-4D97-AF65-F5344CB8AC3E}">
        <p14:creationId xmlns:p14="http://schemas.microsoft.com/office/powerpoint/2010/main" val="14141649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title"/>
          </p:nvPr>
        </p:nvSpPr>
        <p:spPr>
          <a:xfrm>
            <a:off x="101600" y="1123837"/>
            <a:ext cx="3251200" cy="4601183"/>
          </a:xfrm>
        </p:spPr>
        <p:txBody>
          <a:bodyPr/>
          <a:lstStyle/>
          <a:p>
            <a:pPr algn="ctr"/>
            <a:r>
              <a:rPr lang="en-US" b="1" dirty="0"/>
              <a:t>The </a:t>
            </a:r>
            <a:r>
              <a:rPr lang="en-US" b="1" dirty="0" smtClean="0"/>
              <a:t>Drives (Instinct theory)</a:t>
            </a:r>
            <a:endParaRPr lang="en-US" b="1" dirty="0"/>
          </a:p>
        </p:txBody>
      </p:sp>
      <p:sp>
        <p:nvSpPr>
          <p:cNvPr id="9218" name="Rectangle 2"/>
          <p:cNvSpPr>
            <a:spLocks noGrp="1" noChangeArrowheads="1"/>
          </p:cNvSpPr>
          <p:nvPr>
            <p:ph idx="1"/>
          </p:nvPr>
        </p:nvSpPr>
        <p:spPr>
          <a:xfrm>
            <a:off x="3618963" y="182880"/>
            <a:ext cx="7997781" cy="6538595"/>
          </a:xfrm>
        </p:spPr>
        <p:txBody>
          <a:bodyPr>
            <a:normAutofit/>
          </a:bodyPr>
          <a:lstStyle/>
          <a:p>
            <a:pPr algn="just"/>
            <a:r>
              <a:rPr lang="en-US" sz="1800" b="0" dirty="0">
                <a:solidFill>
                  <a:schemeClr val="tx1"/>
                </a:solidFill>
              </a:rPr>
              <a:t>Link with biology</a:t>
            </a:r>
          </a:p>
          <a:p>
            <a:pPr lvl="1" algn="just"/>
            <a:r>
              <a:rPr lang="en-US" b="0" dirty="0" smtClean="0">
                <a:solidFill>
                  <a:schemeClr val="tx1"/>
                </a:solidFill>
              </a:rPr>
              <a:t>Freud </a:t>
            </a:r>
            <a:r>
              <a:rPr lang="en-US" b="0" dirty="0">
                <a:solidFill>
                  <a:schemeClr val="tx1"/>
                </a:solidFill>
              </a:rPr>
              <a:t>used the term “instincts” </a:t>
            </a:r>
            <a:endParaRPr lang="en-US" dirty="0">
              <a:solidFill>
                <a:schemeClr val="tx1"/>
              </a:solidFill>
            </a:endParaRPr>
          </a:p>
          <a:p>
            <a:pPr lvl="1" algn="just"/>
            <a:r>
              <a:rPr lang="en-US" b="0" dirty="0" smtClean="0">
                <a:solidFill>
                  <a:schemeClr val="tx1"/>
                </a:solidFill>
              </a:rPr>
              <a:t>Drive </a:t>
            </a:r>
            <a:r>
              <a:rPr lang="en-US" b="0" dirty="0">
                <a:solidFill>
                  <a:schemeClr val="tx1"/>
                </a:solidFill>
              </a:rPr>
              <a:t>= Tension or excitation looking for release, i.e. need --&gt; motor activity --&gt; gratification</a:t>
            </a:r>
          </a:p>
          <a:p>
            <a:pPr algn="just"/>
            <a:r>
              <a:rPr lang="en-US" sz="1800" b="0" dirty="0">
                <a:solidFill>
                  <a:schemeClr val="tx1"/>
                </a:solidFill>
              </a:rPr>
              <a:t>Psychic </a:t>
            </a:r>
            <a:r>
              <a:rPr lang="en-US" sz="1800" b="0" dirty="0" smtClean="0">
                <a:solidFill>
                  <a:schemeClr val="tx1"/>
                </a:solidFill>
              </a:rPr>
              <a:t>energy / </a:t>
            </a:r>
            <a:r>
              <a:rPr lang="en-US" sz="1800" b="0" dirty="0" err="1" smtClean="0">
                <a:solidFill>
                  <a:schemeClr val="tx1"/>
                </a:solidFill>
              </a:rPr>
              <a:t>cathexis</a:t>
            </a:r>
            <a:endParaRPr lang="en-US" sz="1800" b="0" dirty="0">
              <a:solidFill>
                <a:schemeClr val="tx1"/>
              </a:solidFill>
            </a:endParaRPr>
          </a:p>
          <a:p>
            <a:pPr lvl="1" algn="just"/>
            <a:r>
              <a:rPr lang="en-US" dirty="0">
                <a:solidFill>
                  <a:schemeClr val="tx1"/>
                </a:solidFill>
              </a:rPr>
              <a:t>P</a:t>
            </a:r>
            <a:r>
              <a:rPr lang="en-US" b="0" dirty="0" smtClean="0">
                <a:solidFill>
                  <a:schemeClr val="tx1"/>
                </a:solidFill>
              </a:rPr>
              <a:t>sychic </a:t>
            </a:r>
            <a:r>
              <a:rPr lang="en-US" b="0" dirty="0">
                <a:solidFill>
                  <a:schemeClr val="tx1"/>
                </a:solidFill>
              </a:rPr>
              <a:t>energy analogous to physical energy</a:t>
            </a:r>
          </a:p>
          <a:p>
            <a:pPr lvl="1" algn="just"/>
            <a:r>
              <a:rPr lang="en-US" b="0" dirty="0">
                <a:solidFill>
                  <a:schemeClr val="tx1"/>
                </a:solidFill>
              </a:rPr>
              <a:t>Amount of psychic energy directed towards memories, thoughts, and fantasies of an object is called “</a:t>
            </a:r>
            <a:r>
              <a:rPr lang="en-US" b="0" dirty="0" err="1">
                <a:solidFill>
                  <a:schemeClr val="tx1"/>
                </a:solidFill>
              </a:rPr>
              <a:t>cathexis</a:t>
            </a:r>
            <a:r>
              <a:rPr lang="en-US" b="0" dirty="0">
                <a:solidFill>
                  <a:schemeClr val="tx1"/>
                </a:solidFill>
              </a:rPr>
              <a:t>”</a:t>
            </a:r>
          </a:p>
          <a:p>
            <a:pPr lvl="1" algn="just"/>
            <a:r>
              <a:rPr lang="en-US" dirty="0" smtClean="0">
                <a:solidFill>
                  <a:schemeClr val="tx1"/>
                </a:solidFill>
              </a:rPr>
              <a:t>F</a:t>
            </a:r>
            <a:r>
              <a:rPr lang="en-US" b="0" dirty="0" smtClean="0">
                <a:solidFill>
                  <a:schemeClr val="tx1"/>
                </a:solidFill>
              </a:rPr>
              <a:t>orms </a:t>
            </a:r>
            <a:r>
              <a:rPr lang="en-US" b="0" dirty="0">
                <a:solidFill>
                  <a:schemeClr val="tx1"/>
                </a:solidFill>
              </a:rPr>
              <a:t>of drive </a:t>
            </a:r>
            <a:r>
              <a:rPr lang="en-US" b="0" dirty="0" smtClean="0">
                <a:solidFill>
                  <a:schemeClr val="tx1"/>
                </a:solidFill>
              </a:rPr>
              <a:t>energy</a:t>
            </a:r>
            <a:endParaRPr lang="en-US" b="0" dirty="0">
              <a:solidFill>
                <a:schemeClr val="tx1"/>
              </a:solidFill>
            </a:endParaRPr>
          </a:p>
          <a:p>
            <a:pPr lvl="2" algn="just"/>
            <a:r>
              <a:rPr lang="en-US" sz="1800" b="0" dirty="0">
                <a:solidFill>
                  <a:schemeClr val="tx1"/>
                </a:solidFill>
              </a:rPr>
              <a:t>Libido - </a:t>
            </a:r>
            <a:r>
              <a:rPr lang="en-US" sz="1800" b="0" dirty="0" smtClean="0">
                <a:solidFill>
                  <a:schemeClr val="tx1"/>
                </a:solidFill>
              </a:rPr>
              <a:t>sexual/erotic</a:t>
            </a:r>
          </a:p>
          <a:p>
            <a:pPr lvl="3" algn="just"/>
            <a:r>
              <a:rPr lang="en-US" sz="1800" dirty="0">
                <a:solidFill>
                  <a:schemeClr val="tx1"/>
                </a:solidFill>
              </a:rPr>
              <a:t>Ego instincts </a:t>
            </a:r>
            <a:r>
              <a:rPr lang="en-US" sz="1800" dirty="0" smtClean="0">
                <a:solidFill>
                  <a:schemeClr val="tx1"/>
                </a:solidFill>
              </a:rPr>
              <a:t>– self-preservation</a:t>
            </a:r>
            <a:endParaRPr lang="en-US" sz="1800" b="0" dirty="0">
              <a:solidFill>
                <a:schemeClr val="tx1"/>
              </a:solidFill>
            </a:endParaRPr>
          </a:p>
          <a:p>
            <a:pPr lvl="2" algn="just"/>
            <a:r>
              <a:rPr lang="en-US" sz="1800" dirty="0" smtClean="0">
                <a:solidFill>
                  <a:schemeClr val="tx1"/>
                </a:solidFill>
              </a:rPr>
              <a:t>A</a:t>
            </a:r>
            <a:r>
              <a:rPr lang="en-US" sz="1800" b="0" dirty="0" smtClean="0">
                <a:solidFill>
                  <a:schemeClr val="tx1"/>
                </a:solidFill>
              </a:rPr>
              <a:t>ggressive/destructive</a:t>
            </a:r>
          </a:p>
          <a:p>
            <a:pPr lvl="3" algn="just"/>
            <a:r>
              <a:rPr lang="en-US" sz="1800" dirty="0" smtClean="0">
                <a:solidFill>
                  <a:schemeClr val="tx1"/>
                </a:solidFill>
              </a:rPr>
              <a:t>Eros &amp; </a:t>
            </a:r>
            <a:r>
              <a:rPr lang="en-US" sz="1800" dirty="0" err="1" smtClean="0">
                <a:solidFill>
                  <a:schemeClr val="tx1"/>
                </a:solidFill>
              </a:rPr>
              <a:t>Thanatos</a:t>
            </a:r>
            <a:r>
              <a:rPr lang="en-US" sz="1800" dirty="0" smtClean="0">
                <a:solidFill>
                  <a:schemeClr val="tx1"/>
                </a:solidFill>
              </a:rPr>
              <a:t> – life &amp; death instincts</a:t>
            </a:r>
            <a:endParaRPr lang="en-US" sz="1800" b="0" dirty="0" smtClean="0">
              <a:solidFill>
                <a:schemeClr val="tx1"/>
              </a:solidFill>
            </a:endParaRPr>
          </a:p>
          <a:p>
            <a:pPr algn="just"/>
            <a:r>
              <a:rPr lang="en-US" sz="1800" dirty="0" smtClean="0">
                <a:solidFill>
                  <a:schemeClr val="tx1"/>
                </a:solidFill>
              </a:rPr>
              <a:t>Four principles characteristics of instincts/drives</a:t>
            </a:r>
          </a:p>
          <a:p>
            <a:pPr lvl="1" algn="just"/>
            <a:r>
              <a:rPr lang="en-US" b="0" dirty="0" smtClean="0">
                <a:solidFill>
                  <a:schemeClr val="tx1"/>
                </a:solidFill>
              </a:rPr>
              <a:t>Source </a:t>
            </a:r>
            <a:r>
              <a:rPr lang="en-US" b="0" dirty="0" smtClean="0">
                <a:solidFill>
                  <a:schemeClr val="tx1"/>
                </a:solidFill>
                <a:sym typeface="Wingdings" panose="05000000000000000000" pitchFamily="2" charset="2"/>
              </a:rPr>
              <a:t> part of body from which the instinct arises</a:t>
            </a:r>
            <a:endParaRPr lang="en-US" b="0" dirty="0" smtClean="0">
              <a:solidFill>
                <a:schemeClr val="tx1"/>
              </a:solidFill>
            </a:endParaRPr>
          </a:p>
          <a:p>
            <a:pPr lvl="1" algn="just"/>
            <a:r>
              <a:rPr lang="en-US" dirty="0" smtClean="0">
                <a:solidFill>
                  <a:schemeClr val="tx1"/>
                </a:solidFill>
              </a:rPr>
              <a:t>Impetus </a:t>
            </a:r>
            <a:r>
              <a:rPr lang="en-US" dirty="0" smtClean="0">
                <a:solidFill>
                  <a:schemeClr val="tx1"/>
                </a:solidFill>
                <a:sym typeface="Wingdings" panose="05000000000000000000" pitchFamily="2" charset="2"/>
              </a:rPr>
              <a:t> amount of force/intensity associated</a:t>
            </a:r>
            <a:endParaRPr lang="en-US" dirty="0" smtClean="0">
              <a:solidFill>
                <a:schemeClr val="tx1"/>
              </a:solidFill>
            </a:endParaRPr>
          </a:p>
          <a:p>
            <a:pPr lvl="1" algn="just"/>
            <a:r>
              <a:rPr lang="en-US" b="0" dirty="0" smtClean="0">
                <a:solidFill>
                  <a:schemeClr val="tx1"/>
                </a:solidFill>
              </a:rPr>
              <a:t>Aim </a:t>
            </a:r>
            <a:r>
              <a:rPr lang="en-US" b="0" dirty="0" smtClean="0">
                <a:solidFill>
                  <a:schemeClr val="tx1"/>
                </a:solidFill>
                <a:sym typeface="Wingdings" panose="05000000000000000000" pitchFamily="2" charset="2"/>
              </a:rPr>
              <a:t> any action directed to tension discharge/satisfaction</a:t>
            </a:r>
            <a:endParaRPr lang="en-US" b="0" dirty="0" smtClean="0">
              <a:solidFill>
                <a:schemeClr val="tx1"/>
              </a:solidFill>
            </a:endParaRPr>
          </a:p>
          <a:p>
            <a:pPr lvl="1" algn="just"/>
            <a:r>
              <a:rPr lang="en-US" dirty="0" smtClean="0">
                <a:solidFill>
                  <a:schemeClr val="tx1"/>
                </a:solidFill>
              </a:rPr>
              <a:t>Object </a:t>
            </a:r>
            <a:r>
              <a:rPr lang="en-US" dirty="0" smtClean="0">
                <a:solidFill>
                  <a:schemeClr val="tx1"/>
                </a:solidFill>
                <a:sym typeface="Wingdings" panose="05000000000000000000" pitchFamily="2" charset="2"/>
              </a:rPr>
              <a:t> target for action</a:t>
            </a:r>
            <a:endParaRPr lang="en-US" b="0" dirty="0">
              <a:solidFill>
                <a:schemeClr val="tx1"/>
              </a:solidFill>
            </a:endParaRPr>
          </a:p>
        </p:txBody>
      </p:sp>
      <p:sp>
        <p:nvSpPr>
          <p:cNvPr id="5" name="Slide Number Placeholder 3"/>
          <p:cNvSpPr>
            <a:spLocks noGrp="1"/>
          </p:cNvSpPr>
          <p:nvPr>
            <p:ph type="sldNum" sz="quarter" idx="12"/>
          </p:nvPr>
        </p:nvSpPr>
        <p:spPr/>
        <p:txBody>
          <a:bodyPr/>
          <a:lstStyle/>
          <a:p>
            <a:fld id="{C6B31298-C238-4F6F-8E55-F211B7B6A8F3}" type="slidenum">
              <a:rPr lang="en-US"/>
              <a:pPr/>
              <a:t>7</a:t>
            </a:fld>
            <a:endParaRPr lang="en-US"/>
          </a:p>
        </p:txBody>
      </p:sp>
    </p:spTree>
    <p:extLst>
      <p:ext uri="{BB962C8B-B14F-4D97-AF65-F5344CB8AC3E}">
        <p14:creationId xmlns:p14="http://schemas.microsoft.com/office/powerpoint/2010/main" val="31049701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21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921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9218">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21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921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921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921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9218">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9218">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9218">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9218">
                                            <p:txEl>
                                              <p:pRg st="10" end="1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9218">
                                            <p:txEl>
                                              <p:pRg st="11" end="1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9218">
                                            <p:txEl>
                                              <p:pRg st="12" end="12"/>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499"/>
                                          </p:stCondLst>
                                        </p:cTn>
                                        <p:tgtEl>
                                          <p:spTgt spid="9218">
                                            <p:txEl>
                                              <p:pRg st="13" end="13"/>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499"/>
                                          </p:stCondLst>
                                        </p:cTn>
                                        <p:tgtEl>
                                          <p:spTgt spid="9218">
                                            <p:txEl>
                                              <p:pRg st="14" end="14"/>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499"/>
                                          </p:stCondLst>
                                        </p:cTn>
                                        <p:tgtEl>
                                          <p:spTgt spid="9218">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ctr"/>
            <a:r>
              <a:rPr lang="en-US" b="1" dirty="0" smtClean="0"/>
              <a:t>Principles of Technique</a:t>
            </a:r>
            <a:endParaRPr lang="en-US" dirty="0"/>
          </a:p>
        </p:txBody>
      </p:sp>
      <p:sp>
        <p:nvSpPr>
          <p:cNvPr id="6147" name="Rectangle 3"/>
          <p:cNvSpPr>
            <a:spLocks noGrp="1" noChangeArrowheads="1"/>
          </p:cNvSpPr>
          <p:nvPr>
            <p:ph idx="1"/>
          </p:nvPr>
        </p:nvSpPr>
        <p:spPr>
          <a:xfrm>
            <a:off x="3696237" y="617221"/>
            <a:ext cx="7939503" cy="5835094"/>
          </a:xfrm>
        </p:spPr>
        <p:txBody>
          <a:bodyPr>
            <a:noAutofit/>
          </a:bodyPr>
          <a:lstStyle/>
          <a:p>
            <a:pPr algn="just"/>
            <a:r>
              <a:rPr lang="en-US" sz="2400" dirty="0" smtClean="0">
                <a:solidFill>
                  <a:schemeClr val="tx1"/>
                </a:solidFill>
              </a:rPr>
              <a:t>Resistance</a:t>
            </a:r>
          </a:p>
          <a:p>
            <a:pPr lvl="1" algn="just"/>
            <a:r>
              <a:rPr lang="en-US" sz="2400" dirty="0" smtClean="0">
                <a:solidFill>
                  <a:schemeClr val="tx1"/>
                </a:solidFill>
              </a:rPr>
              <a:t>Free association method </a:t>
            </a:r>
            <a:r>
              <a:rPr lang="en-US" sz="2400" dirty="0" smtClean="0">
                <a:solidFill>
                  <a:schemeClr val="tx1"/>
                </a:solidFill>
                <a:sym typeface="Wingdings" panose="05000000000000000000" pitchFamily="2" charset="2"/>
              </a:rPr>
              <a:t> patient’s ambivalence to getting better/receiving help</a:t>
            </a:r>
            <a:endParaRPr lang="en-US" sz="2400" dirty="0" smtClean="0">
              <a:solidFill>
                <a:schemeClr val="tx1"/>
              </a:solidFill>
            </a:endParaRPr>
          </a:p>
          <a:p>
            <a:pPr lvl="1" algn="just"/>
            <a:r>
              <a:rPr lang="en-US" sz="2400" dirty="0" smtClean="0">
                <a:solidFill>
                  <a:schemeClr val="tx1"/>
                </a:solidFill>
              </a:rPr>
              <a:t>Unconscious resistance </a:t>
            </a:r>
            <a:r>
              <a:rPr lang="en-US" sz="2400" dirty="0" smtClean="0">
                <a:solidFill>
                  <a:schemeClr val="tx1"/>
                </a:solidFill>
                <a:sym typeface="Wingdings" panose="05000000000000000000" pitchFamily="2" charset="2"/>
              </a:rPr>
              <a:t> forgetting to take medication, coming to scheduled appointment</a:t>
            </a:r>
          </a:p>
          <a:p>
            <a:pPr lvl="1" algn="just"/>
            <a:r>
              <a:rPr lang="en-US" sz="2400" dirty="0" smtClean="0">
                <a:solidFill>
                  <a:schemeClr val="tx1"/>
                </a:solidFill>
                <a:sym typeface="Wingdings" panose="05000000000000000000" pitchFamily="2" charset="2"/>
              </a:rPr>
              <a:t>Excluding distressing material from conscious awareness  repression  symptom formation</a:t>
            </a:r>
            <a:endParaRPr lang="en-US" sz="2400" dirty="0" smtClean="0">
              <a:solidFill>
                <a:schemeClr val="tx1"/>
              </a:solidFill>
            </a:endParaRPr>
          </a:p>
          <a:p>
            <a:pPr algn="just"/>
            <a:r>
              <a:rPr lang="en-US" sz="2400" dirty="0" smtClean="0">
                <a:solidFill>
                  <a:schemeClr val="tx1"/>
                </a:solidFill>
              </a:rPr>
              <a:t>Transference</a:t>
            </a:r>
          </a:p>
          <a:p>
            <a:pPr lvl="1" algn="just"/>
            <a:r>
              <a:rPr lang="en-US" sz="2400" dirty="0" smtClean="0">
                <a:solidFill>
                  <a:schemeClr val="tx1"/>
                </a:solidFill>
              </a:rPr>
              <a:t>Mixture of figures from the patient’s past and the real relationship with the clinician in the present</a:t>
            </a:r>
          </a:p>
          <a:p>
            <a:pPr algn="just"/>
            <a:r>
              <a:rPr lang="en-US" sz="2400" dirty="0" smtClean="0">
                <a:solidFill>
                  <a:schemeClr val="tx1"/>
                </a:solidFill>
              </a:rPr>
              <a:t>Countertransference</a:t>
            </a:r>
            <a:endParaRPr lang="en-US" sz="2400" dirty="0">
              <a:solidFill>
                <a:schemeClr val="tx1"/>
              </a:solidFill>
            </a:endParaRPr>
          </a:p>
        </p:txBody>
      </p:sp>
      <p:sp>
        <p:nvSpPr>
          <p:cNvPr id="5" name="Slide Number Placeholder 3"/>
          <p:cNvSpPr>
            <a:spLocks noGrp="1"/>
          </p:cNvSpPr>
          <p:nvPr>
            <p:ph type="sldNum" sz="quarter" idx="12"/>
          </p:nvPr>
        </p:nvSpPr>
        <p:spPr/>
        <p:txBody>
          <a:bodyPr/>
          <a:lstStyle/>
          <a:p>
            <a:fld id="{030535B3-18AD-48AD-8571-52CD764D8D8A}" type="slidenum">
              <a:rPr lang="en-US"/>
              <a:pPr/>
              <a:t>8</a:t>
            </a:fld>
            <a:endParaRPr lang="en-US"/>
          </a:p>
        </p:txBody>
      </p:sp>
    </p:spTree>
    <p:extLst>
      <p:ext uri="{BB962C8B-B14F-4D97-AF65-F5344CB8AC3E}">
        <p14:creationId xmlns:p14="http://schemas.microsoft.com/office/powerpoint/2010/main" val="18721527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4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614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614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6147">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614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614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614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The Interpretation of Dreams</a:t>
            </a:r>
            <a:endParaRPr lang="en-US" b="1" dirty="0"/>
          </a:p>
        </p:txBody>
      </p:sp>
      <p:sp>
        <p:nvSpPr>
          <p:cNvPr id="3" name="Content Placeholder 2"/>
          <p:cNvSpPr>
            <a:spLocks noGrp="1"/>
          </p:cNvSpPr>
          <p:nvPr>
            <p:ph idx="1"/>
          </p:nvPr>
        </p:nvSpPr>
        <p:spPr>
          <a:xfrm>
            <a:off x="3869267" y="310896"/>
            <a:ext cx="7793343" cy="6291072"/>
          </a:xfrm>
        </p:spPr>
        <p:txBody>
          <a:bodyPr>
            <a:normAutofit/>
          </a:bodyPr>
          <a:lstStyle/>
          <a:p>
            <a:pPr algn="just"/>
            <a:r>
              <a:rPr lang="en-US" dirty="0" smtClean="0">
                <a:solidFill>
                  <a:schemeClr val="tx1"/>
                </a:solidFill>
              </a:rPr>
              <a:t>The road to understanding the unconscious</a:t>
            </a:r>
          </a:p>
          <a:p>
            <a:pPr algn="just"/>
            <a:r>
              <a:rPr lang="en-US" dirty="0">
                <a:solidFill>
                  <a:schemeClr val="tx1"/>
                </a:solidFill>
              </a:rPr>
              <a:t>T</a:t>
            </a:r>
            <a:r>
              <a:rPr lang="en-US" dirty="0" smtClean="0">
                <a:solidFill>
                  <a:schemeClr val="tx1"/>
                </a:solidFill>
              </a:rPr>
              <a:t>he </a:t>
            </a:r>
            <a:r>
              <a:rPr lang="en-US" dirty="0">
                <a:solidFill>
                  <a:schemeClr val="tx1"/>
                </a:solidFill>
              </a:rPr>
              <a:t>disguised fulfillment of an unconscious childhood wish that is not readily accessible to conscious awareness in </a:t>
            </a:r>
            <a:r>
              <a:rPr lang="en-US" dirty="0" smtClean="0">
                <a:solidFill>
                  <a:schemeClr val="tx1"/>
                </a:solidFill>
              </a:rPr>
              <a:t>waking </a:t>
            </a:r>
            <a:r>
              <a:rPr lang="en-US" dirty="0">
                <a:solidFill>
                  <a:schemeClr val="tx1"/>
                </a:solidFill>
              </a:rPr>
              <a:t>life</a:t>
            </a:r>
            <a:r>
              <a:rPr lang="en-US" dirty="0" smtClean="0">
                <a:solidFill>
                  <a:schemeClr val="tx1"/>
                </a:solidFill>
              </a:rPr>
              <a:t>.</a:t>
            </a:r>
          </a:p>
          <a:p>
            <a:pPr algn="just"/>
            <a:r>
              <a:rPr lang="en-US" dirty="0" smtClean="0">
                <a:solidFill>
                  <a:schemeClr val="tx1"/>
                </a:solidFill>
              </a:rPr>
              <a:t>Ego psychology</a:t>
            </a:r>
          </a:p>
          <a:p>
            <a:pPr lvl="1" algn="just"/>
            <a:r>
              <a:rPr lang="en-US" dirty="0" smtClean="0">
                <a:solidFill>
                  <a:schemeClr val="tx1"/>
                </a:solidFill>
              </a:rPr>
              <a:t>Unconscious childhood wishes can be transformed into conscious manifestations only if a censor exists in the mind</a:t>
            </a:r>
          </a:p>
          <a:p>
            <a:pPr lvl="1" algn="just"/>
            <a:r>
              <a:rPr lang="en-US" dirty="0" smtClean="0">
                <a:solidFill>
                  <a:schemeClr val="tx1"/>
                </a:solidFill>
              </a:rPr>
              <a:t>Censor, as part of ego function </a:t>
            </a:r>
            <a:r>
              <a:rPr lang="en-US" dirty="0" smtClean="0">
                <a:solidFill>
                  <a:schemeClr val="tx1"/>
                </a:solidFill>
                <a:sym typeface="Wingdings" panose="05000000000000000000" pitchFamily="2" charset="2"/>
              </a:rPr>
              <a:t> preserves sleep</a:t>
            </a:r>
          </a:p>
          <a:p>
            <a:pPr lvl="2" algn="just"/>
            <a:r>
              <a:rPr lang="en-US" dirty="0" smtClean="0">
                <a:solidFill>
                  <a:schemeClr val="tx1"/>
                </a:solidFill>
                <a:sym typeface="Wingdings" panose="05000000000000000000" pitchFamily="2" charset="2"/>
              </a:rPr>
              <a:t>Disguises disturbing thoughts &amp; feelings</a:t>
            </a:r>
          </a:p>
          <a:p>
            <a:pPr algn="just"/>
            <a:r>
              <a:rPr lang="en-US" dirty="0" smtClean="0">
                <a:solidFill>
                  <a:schemeClr val="tx1"/>
                </a:solidFill>
                <a:sym typeface="Wingdings" panose="05000000000000000000" pitchFamily="2" charset="2"/>
              </a:rPr>
              <a:t>Defense mechanism  displacement, condensation, symbolic representation</a:t>
            </a:r>
          </a:p>
          <a:p>
            <a:pPr algn="just"/>
            <a:r>
              <a:rPr lang="en-US" dirty="0" smtClean="0">
                <a:solidFill>
                  <a:schemeClr val="tx1"/>
                </a:solidFill>
              </a:rPr>
              <a:t>Unconscious </a:t>
            </a:r>
            <a:r>
              <a:rPr lang="en-US" dirty="0">
                <a:solidFill>
                  <a:schemeClr val="tx1"/>
                </a:solidFill>
              </a:rPr>
              <a:t>thoughts and wishes </a:t>
            </a:r>
          </a:p>
          <a:p>
            <a:pPr lvl="1" algn="just"/>
            <a:r>
              <a:rPr lang="en-US" dirty="0">
                <a:solidFill>
                  <a:schemeClr val="tx1"/>
                </a:solidFill>
              </a:rPr>
              <a:t>N</a:t>
            </a:r>
            <a:r>
              <a:rPr lang="en-US" dirty="0" smtClean="0">
                <a:solidFill>
                  <a:schemeClr val="tx1"/>
                </a:solidFill>
              </a:rPr>
              <a:t>octurnal </a:t>
            </a:r>
            <a:r>
              <a:rPr lang="en-US" dirty="0">
                <a:solidFill>
                  <a:schemeClr val="tx1"/>
                </a:solidFill>
              </a:rPr>
              <a:t>sensory stimuli (sensory impressions such as pain, hunger, thirst, urinary </a:t>
            </a:r>
            <a:r>
              <a:rPr lang="en-US" dirty="0" smtClean="0">
                <a:solidFill>
                  <a:schemeClr val="tx1"/>
                </a:solidFill>
              </a:rPr>
              <a:t>urgency)</a:t>
            </a:r>
          </a:p>
          <a:p>
            <a:pPr lvl="1" algn="just"/>
            <a:r>
              <a:rPr lang="en-US" dirty="0">
                <a:solidFill>
                  <a:schemeClr val="tx1"/>
                </a:solidFill>
              </a:rPr>
              <a:t>D</a:t>
            </a:r>
            <a:r>
              <a:rPr lang="en-US" dirty="0" smtClean="0">
                <a:solidFill>
                  <a:schemeClr val="tx1"/>
                </a:solidFill>
              </a:rPr>
              <a:t>ay </a:t>
            </a:r>
            <a:r>
              <a:rPr lang="en-US" dirty="0">
                <a:solidFill>
                  <a:schemeClr val="tx1"/>
                </a:solidFill>
              </a:rPr>
              <a:t>residue (thoughts and ideas that are connected with the activities and preoccupations of the dreamer's current waking </a:t>
            </a:r>
            <a:r>
              <a:rPr lang="en-US" dirty="0" smtClean="0">
                <a:solidFill>
                  <a:schemeClr val="tx1"/>
                </a:solidFill>
              </a:rPr>
              <a:t>life)</a:t>
            </a:r>
          </a:p>
          <a:p>
            <a:pPr lvl="1" algn="just"/>
            <a:r>
              <a:rPr lang="en-US" dirty="0">
                <a:solidFill>
                  <a:schemeClr val="tx1"/>
                </a:solidFill>
              </a:rPr>
              <a:t>R</a:t>
            </a:r>
            <a:r>
              <a:rPr lang="en-US" dirty="0" smtClean="0">
                <a:solidFill>
                  <a:schemeClr val="tx1"/>
                </a:solidFill>
              </a:rPr>
              <a:t>epressed </a:t>
            </a:r>
            <a:r>
              <a:rPr lang="en-US" dirty="0">
                <a:solidFill>
                  <a:schemeClr val="tx1"/>
                </a:solidFill>
              </a:rPr>
              <a:t>unacceptable </a:t>
            </a:r>
            <a:r>
              <a:rPr lang="en-US" dirty="0" smtClean="0">
                <a:solidFill>
                  <a:schemeClr val="tx1"/>
                </a:solidFill>
              </a:rPr>
              <a:t>impulses</a:t>
            </a:r>
          </a:p>
        </p:txBody>
      </p:sp>
    </p:spTree>
    <p:extLst>
      <p:ext uri="{BB962C8B-B14F-4D97-AF65-F5344CB8AC3E}">
        <p14:creationId xmlns:p14="http://schemas.microsoft.com/office/powerpoint/2010/main" val="1965970622"/>
      </p:ext>
    </p:extLst>
  </p:cSld>
  <p:clrMapOvr>
    <a:masterClrMapping/>
  </p:clrMapOvr>
  <p:timing>
    <p:tnLst>
      <p:par>
        <p:cTn id="1" dur="indefinite" restart="never" nodeType="tmRoot"/>
      </p:par>
    </p:tnLst>
  </p:timing>
</p:sld>
</file>

<file path=ppt/theme/theme1.xml><?xml version="1.0" encoding="utf-8"?>
<a:theme xmlns:a="http://schemas.openxmlformats.org/drawingml/2006/main" name="Fra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TC103457475[[fn=Frame]]</Template>
  <TotalTime>485</TotalTime>
  <Words>1463</Words>
  <Application>Microsoft Office PowerPoint</Application>
  <PresentationFormat>Widescreen</PresentationFormat>
  <Paragraphs>184</Paragraphs>
  <Slides>16</Slides>
  <Notes>9</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Calibri</vt:lpstr>
      <vt:lpstr>Corbel</vt:lpstr>
      <vt:lpstr>Georgia</vt:lpstr>
      <vt:lpstr>Times New Roman</vt:lpstr>
      <vt:lpstr>Wingdings</vt:lpstr>
      <vt:lpstr>Wingdings 2</vt:lpstr>
      <vt:lpstr>Frame</vt:lpstr>
      <vt:lpstr>Introduction –  Classical Psychoanalysis</vt:lpstr>
      <vt:lpstr>History</vt:lpstr>
      <vt:lpstr>Three Fundamental Hypotheses</vt:lpstr>
      <vt:lpstr>The Psychic Apparatus</vt:lpstr>
      <vt:lpstr>Topography Model of the Mind</vt:lpstr>
      <vt:lpstr>Ego Psychology: structural concepts</vt:lpstr>
      <vt:lpstr>The Drives (Instinct theory)</vt:lpstr>
      <vt:lpstr>Principles of Technique</vt:lpstr>
      <vt:lpstr>The Interpretation of Dreams</vt:lpstr>
      <vt:lpstr>The Interpretation of Dreams</vt:lpstr>
      <vt:lpstr>Defense Mechanisms</vt:lpstr>
      <vt:lpstr>Psychoanalytic Theory : Therapeutic technique</vt:lpstr>
      <vt:lpstr>Psychoanalytic Theory : Scientific &amp; theoretical knowledge</vt:lpstr>
      <vt:lpstr>Psychoanalytic Theory : Method of investigation</vt:lpstr>
      <vt:lpstr>Thank You</vt:lpstr>
      <vt:lpstr>Psychosexual Development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Rizky Aniza Winanda</dc:creator>
  <cp:lastModifiedBy>Rizky Aniza Winanda</cp:lastModifiedBy>
  <cp:revision>23</cp:revision>
  <dcterms:created xsi:type="dcterms:W3CDTF">2014-02-05T17:46:50Z</dcterms:created>
  <dcterms:modified xsi:type="dcterms:W3CDTF">2014-02-06T01:53:40Z</dcterms:modified>
</cp:coreProperties>
</file>